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8"/>
  </p:notesMasterIdLst>
  <p:sldIdLst>
    <p:sldId id="256" r:id="rId2"/>
    <p:sldId id="257" r:id="rId3"/>
    <p:sldId id="261" r:id="rId4"/>
    <p:sldId id="278" r:id="rId5"/>
    <p:sldId id="410" r:id="rId6"/>
    <p:sldId id="411" r:id="rId7"/>
    <p:sldId id="268" r:id="rId8"/>
    <p:sldId id="285" r:id="rId9"/>
    <p:sldId id="267" r:id="rId10"/>
    <p:sldId id="307" r:id="rId11"/>
    <p:sldId id="266" r:id="rId12"/>
    <p:sldId id="311" r:id="rId13"/>
    <p:sldId id="315" r:id="rId14"/>
    <p:sldId id="319" r:id="rId15"/>
    <p:sldId id="321" r:id="rId16"/>
    <p:sldId id="324" r:id="rId17"/>
    <p:sldId id="326" r:id="rId18"/>
    <p:sldId id="264" r:id="rId19"/>
    <p:sldId id="329" r:id="rId20"/>
    <p:sldId id="346" r:id="rId21"/>
    <p:sldId id="347" r:id="rId22"/>
    <p:sldId id="331" r:id="rId23"/>
    <p:sldId id="332" r:id="rId24"/>
    <p:sldId id="333" r:id="rId25"/>
    <p:sldId id="337" r:id="rId26"/>
    <p:sldId id="336" r:id="rId27"/>
    <p:sldId id="344" r:id="rId28"/>
    <p:sldId id="350" r:id="rId29"/>
    <p:sldId id="409" r:id="rId30"/>
    <p:sldId id="358" r:id="rId31"/>
    <p:sldId id="359" r:id="rId32"/>
    <p:sldId id="273" r:id="rId33"/>
    <p:sldId id="361" r:id="rId34"/>
    <p:sldId id="375" r:id="rId35"/>
    <p:sldId id="379" r:id="rId36"/>
    <p:sldId id="381" r:id="rId37"/>
    <p:sldId id="362" r:id="rId38"/>
    <p:sldId id="390" r:id="rId39"/>
    <p:sldId id="392" r:id="rId40"/>
    <p:sldId id="363" r:id="rId41"/>
    <p:sldId id="399" r:id="rId42"/>
    <p:sldId id="402" r:id="rId43"/>
    <p:sldId id="403" r:id="rId44"/>
    <p:sldId id="404" r:id="rId45"/>
    <p:sldId id="259" r:id="rId46"/>
    <p:sldId id="260" r:id="rId4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>
          <p15:clr>
            <a:srgbClr val="A4A3A4"/>
          </p15:clr>
        </p15:guide>
        <p15:guide id="4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37" autoAdjust="0"/>
  </p:normalViewPr>
  <p:slideViewPr>
    <p:cSldViewPr>
      <p:cViewPr>
        <p:scale>
          <a:sx n="78" d="100"/>
          <a:sy n="78" d="100"/>
        </p:scale>
        <p:origin x="-1146" y="192"/>
      </p:cViewPr>
      <p:guideLst>
        <p:guide orient="horz" pos="2160"/>
        <p:guide orient="horz"/>
        <p:guide pos="2880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C10A0-F87B-4BFF-AD3A-8310E448460F}" type="datetimeFigureOut">
              <a:rPr lang="el-GR" smtClean="0"/>
              <a:t>2/10/2019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933F7-9C1D-42A8-B27F-F697341C8C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176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Guidelines for the Trainer</a:t>
            </a:r>
          </a:p>
          <a:p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.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file is a template to be used from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VET providers in order for them to prepare the training material.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suggest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 up to 40 .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ppt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slides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one (1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hour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training program. </a:t>
            </a:r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are 3 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predefined slides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 filled in by you, entitled “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Module Objectives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“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Conclusion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“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 of module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”. </a:t>
            </a:r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 should be sent in editable format.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buFont typeface="Wingdings" pitchFamily="2" charset="2"/>
              <a:buChar char="§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Suggested font: Arial</a:t>
            </a:r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buFont typeface="Wingdings" pitchFamily="2" charset="2"/>
              <a:buChar char="§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Required font size: 16</a:t>
            </a:r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buFont typeface="Wingdings" pitchFamily="2" charset="2"/>
              <a:buChar char="§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Suggested line spacing: 1,5</a:t>
            </a:r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buFont typeface="Wingdings" pitchFamily="2" charset="2"/>
              <a:buChar char="§"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pptx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file should have a clear structure and defined units and unique slide titles</a:t>
            </a:r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buFont typeface="Wingdings" pitchFamily="2" charset="2"/>
              <a:buChar char="§"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pptx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slide contents should not exceed the predefined margins</a:t>
            </a:r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buFont typeface="Wingdings" pitchFamily="2" charset="2"/>
              <a:buChar char="§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Images, diagrams etc should be accompanied with a description</a:t>
            </a:r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buFont typeface="Wingdings" pitchFamily="2" charset="2"/>
              <a:buChar char="§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you want to include comprehension questions (multiple choice, multiple responses, true/false, matching etc.) to enhance users’ understanding of the theory, you should embody them in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pptx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file.</a:t>
            </a:r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buFont typeface="Wingdings" pitchFamily="2" charset="2"/>
              <a:buChar char="§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 that will be used for self assessment and final assessment quizzes should follow a predefined format that will be sent from SQLearn in an .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file</a:t>
            </a:r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t>45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1988840"/>
            <a:ext cx="4822304" cy="1470025"/>
          </a:xfrm>
        </p:spPr>
        <p:txBody>
          <a:bodyPr anchor="b">
            <a:normAutofit/>
          </a:bodyPr>
          <a:lstStyle>
            <a:lvl1pPr algn="r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573016"/>
            <a:ext cx="4248472" cy="17526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613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112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77810-D08D-4F04-8111-0848C471F8E3}" type="datetimeFigureOut">
              <a:rPr lang="el-GR" smtClean="0"/>
              <a:pPr/>
              <a:t>2/10/2019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A6221-E4EE-4882-A7E2-5D7E7229B80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559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1916832"/>
            <a:ext cx="5254352" cy="2118097"/>
          </a:xfrm>
        </p:spPr>
        <p:txBody>
          <a:bodyPr anchor="b">
            <a:normAutofit fontScale="90000"/>
          </a:bodyPr>
          <a:lstStyle/>
          <a:p>
            <a:pPr algn="l"/>
            <a:r>
              <a:rPr lang="bg-BG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g-BG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g-BG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g-BG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g-BG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g-BG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g-BG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g-BG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g-BG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Част 2.</a:t>
            </a:r>
            <a:r>
              <a:rPr lang="en-US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bg-BG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br>
              <a:rPr lang="bg-BG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Видове </a:t>
            </a:r>
            <a:r>
              <a:rPr lang="bg-BG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монтаж на 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слънчевия колектор</a:t>
            </a:r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bg-BG" b="1" dirty="0" smtClean="0"/>
              <a:t>Блок</a:t>
            </a:r>
            <a:r>
              <a:rPr lang="en-US" b="1" dirty="0" smtClean="0"/>
              <a:t> </a:t>
            </a:r>
            <a:r>
              <a:rPr lang="en-US" b="1" dirty="0" smtClean="0"/>
              <a:t>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Соларни енергийни системи за еднофамилни къщи</a:t>
            </a:r>
            <a:endParaRPr lang="en-US" dirty="0" smtClean="0"/>
          </a:p>
          <a:p>
            <a:r>
              <a:rPr lang="ru-RU" dirty="0" smtClean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217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</a:t>
            </a:r>
            <a:r>
              <a:rPr lang="ru-RU" dirty="0"/>
              <a:t>. Операции и видове слънчеви колектори монтирани на </a:t>
            </a:r>
            <a:r>
              <a:rPr lang="ru-RU" dirty="0" smtClean="0"/>
              <a:t>покрива</a:t>
            </a:r>
            <a:endParaRPr lang="el-GR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752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1.4. Остъклени колектори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bg-BG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Предимства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по-евтин е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вакуумния колектор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предлага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много възможности за монтаж (на покрива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на фасадата, интегриран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покрива или фасадата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безплатен монтаж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добро съотношение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цена/производителност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добри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възможности за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«направи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сам»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Недостатъци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по-ниска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ефективност отколкото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вакуумните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колектори, защото неговите k-стойност е по-висока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плосък покрив е необходима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поддържащата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монтаж (с котва или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противотежести).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 е подходящ за генериране на по-високи температури, както се изисква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 парни машини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или за топлинни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доставки,напр. за хладилни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машини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изисква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повече подпокривно пространство отколкото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вакуумните колектори.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74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</a:t>
            </a:r>
            <a:r>
              <a:rPr lang="ru-RU" dirty="0"/>
              <a:t>. Операции и видове слънчеви колектори монтирани на </a:t>
            </a:r>
            <a:r>
              <a:rPr lang="ru-RU" dirty="0" smtClean="0"/>
              <a:t>покрива</a:t>
            </a:r>
            <a:endParaRPr lang="el-GR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1.5. Специални и хибридни колектори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726" y="2420888"/>
            <a:ext cx="5198943" cy="33843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44" y="2564904"/>
            <a:ext cx="33561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Освен стандартните формати различни производители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предлагат колек</a:t>
            </a: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тори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които са доставени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«по поръчка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" на строителната площадка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според вида на покрива.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748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</a:t>
            </a:r>
            <a:r>
              <a:rPr lang="ru-RU" dirty="0"/>
              <a:t>. Операции и видове слънчеви колектори монтирани на </a:t>
            </a:r>
            <a:r>
              <a:rPr lang="ru-RU" dirty="0" smtClean="0"/>
              <a:t>покрива</a:t>
            </a:r>
            <a:endParaRPr lang="el-GR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528" y="1628801"/>
            <a:ext cx="8568952" cy="6480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1.5.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Специални и хибридни колектори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bg-BG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Слънчева радиация</a:t>
            </a:r>
          </a:p>
          <a:p>
            <a:pPr marL="0" indent="0" algn="ctr">
              <a:buNone/>
            </a:pPr>
            <a:r>
              <a:rPr lang="bg-BG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Фотоволтаичен панел                       </a:t>
            </a:r>
          </a:p>
          <a:p>
            <a:pPr marL="0" indent="0" algn="ctr">
              <a:buNone/>
            </a:pPr>
            <a:r>
              <a:rPr lang="bg-BG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Топъл въздух		Атмосферен въздух</a:t>
            </a:r>
          </a:p>
          <a:p>
            <a:pPr marL="0" indent="0" algn="ctr">
              <a:buNone/>
            </a:pPr>
            <a:r>
              <a:rPr lang="bg-BG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Термо изолация		Въздушен канал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5536" y="5661248"/>
            <a:ext cx="8568952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Схема на конструкцията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хибриден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PV/T въздушен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3" y="3726755"/>
            <a:ext cx="7128793" cy="235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16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 </a:t>
            </a:r>
            <a:r>
              <a:rPr lang="ru-RU" dirty="0"/>
              <a:t>Операции и видове слънчеви колектори монтирани на покрива </a:t>
            </a:r>
            <a:endParaRPr lang="el-GR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538684"/>
            <a:ext cx="8568952" cy="792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1.5.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Специални и хибридни колектори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7848" y="5767399"/>
            <a:ext cx="8568952" cy="43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Разрез 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хибриден PV/T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56" y="2330772"/>
            <a:ext cx="8064896" cy="343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45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 </a:t>
            </a:r>
            <a:r>
              <a:rPr lang="ru-RU" dirty="0"/>
              <a:t>Операции и видове слънчеви колектори монтирани на покрива </a:t>
            </a:r>
            <a:endParaRPr lang="el-GR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7504" y="1535975"/>
            <a:ext cx="4608512" cy="4709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1.6.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Слънчеви вакуумни колектори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>
                <a:latin typeface="Arial" panose="020B0604020202020204" pitchFamily="34" charset="0"/>
                <a:cs typeface="Arial" panose="020B0604020202020204" pitchFamily="34" charset="0"/>
              </a:rPr>
              <a:t>Директен дебит чрез </a:t>
            </a:r>
            <a:r>
              <a:rPr lang="bg-BG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този чертеж предаването на топлината се осъществява или чрез системата тръба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тръба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коаксиален тръба)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към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основата на стъклен балон, където тя се влива обратно в потока на връщане и по този начин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 отнема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топлината от силно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селективния спектрален абсорбер,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или преминава през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тръба с U-форма.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bg-BG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Напречен разрез на директния поток в отнемащия тръбен колектор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022" y="1772817"/>
            <a:ext cx="4359977" cy="4248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422" y="1925217"/>
            <a:ext cx="4203577" cy="40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83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 </a:t>
            </a:r>
            <a:r>
              <a:rPr lang="ru-RU" dirty="0"/>
              <a:t>Операции и видове слънчеви колектори монтирани на покрива </a:t>
            </a:r>
            <a:endParaRPr lang="el-GR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528" y="1535976"/>
            <a:ext cx="7776864" cy="3117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1.6. </a:t>
            </a: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Вакуумни колектори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>
                <a:latin typeface="Arial" panose="020B0604020202020204" pitchFamily="34" charset="0"/>
                <a:cs typeface="Arial" panose="020B0604020202020204" pitchFamily="34" charset="0"/>
              </a:rPr>
              <a:t>Директен дебит чрез </a:t>
            </a:r>
            <a:r>
              <a:rPr lang="bg-BG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Вход</a:t>
            </a:r>
          </a:p>
          <a:p>
            <a:pPr marL="0" indent="0">
              <a:buNone/>
            </a:pPr>
            <a:r>
              <a:rPr lang="bg-BG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Външна стъклена тръба</a:t>
            </a:r>
          </a:p>
          <a:p>
            <a:pPr marL="0" indent="0">
              <a:buNone/>
            </a:pPr>
            <a:r>
              <a:rPr lang="bg-BG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Топло проводим слой</a:t>
            </a:r>
          </a:p>
          <a:p>
            <a:pPr marL="0" indent="0">
              <a:buNone/>
            </a:pPr>
            <a:r>
              <a:rPr lang="bg-BG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Изход</a:t>
            </a:r>
          </a:p>
          <a:p>
            <a:pPr marL="0" indent="0">
              <a:buNone/>
            </a:pPr>
            <a:r>
              <a:rPr lang="bg-BG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Вътрешна стъклена тръба с абсорбиращо покритие</a:t>
            </a:r>
          </a:p>
          <a:p>
            <a:pPr marL="0" indent="0">
              <a:buNone/>
            </a:pPr>
            <a:r>
              <a:rPr lang="bg-BG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Рефлектор</a:t>
            </a:r>
          </a:p>
          <a:p>
            <a:pPr marL="0" indent="0">
              <a:buNone/>
            </a:pPr>
            <a:r>
              <a:rPr lang="bg-BG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Отнемащо пространство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1" y="2636912"/>
            <a:ext cx="4680521" cy="2417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5" y="1609380"/>
            <a:ext cx="2387335" cy="206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59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 </a:t>
            </a:r>
            <a:r>
              <a:rPr lang="ru-RU" dirty="0"/>
              <a:t>Операции и видове слънчеви колектори монтирани на покрива </a:t>
            </a:r>
            <a:endParaRPr lang="el-GR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7504" y="1535975"/>
            <a:ext cx="8784976" cy="4709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1.6. </a:t>
            </a: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Вакуумни колектори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се предлагат в две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версии-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със суха 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мокра връзка.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сухия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тип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кондензаторът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напълно заобикаля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осигурява добра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топлопроводна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връзка с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двойната тръба на топлообменника.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Напречно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сечение на топлинна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вакуумна тръба 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колектор със суха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връзка.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3429000"/>
            <a:ext cx="4065725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57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 </a:t>
            </a:r>
            <a:r>
              <a:rPr lang="ru-RU" dirty="0"/>
              <a:t>Операции и видове слънчеви колектори монтирани на покрива </a:t>
            </a:r>
            <a:endParaRPr lang="el-GR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7504" y="1535975"/>
            <a:ext cx="8784976" cy="4709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1.6. </a:t>
            </a: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Вакуумни колектори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Предимства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Постига се висока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ефективност дори при големи температурни разлики между абсорбер 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околната температура.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Постига се висока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ефективност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ниска радиация.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По-ефективни са при поддръжка на отоплението,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отколкото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остъклените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плоски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колектори. 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Постигат се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високи температури, например за производство на пара или климатизация. ■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Лесно се транспортират заради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своето ниско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тегло.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Понякога колектора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 монтира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мястото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самата инсталация. ■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Чрез завъртане на абсорбера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тя може да бъде насочена към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слънцето.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Недостатъци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По-скъпи са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плоския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колектор.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 може да се използва за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интегрирана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покривна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хоризонтална инсталация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54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</a:t>
            </a:r>
            <a:r>
              <a:rPr lang="ru-RU" dirty="0"/>
              <a:t>Операции и видове слънчеви колектори монтирани на покрива </a:t>
            </a:r>
            <a:endParaRPr lang="el-GR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1.7.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Колекторни аксесоари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Колекторът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 може да бъде инсталиран без допълнителни материали. Те са: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монтаж върху покрив: покривни куки,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специални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тухли, релси,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отдушник,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плочки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интегрирана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покривна инсталация: обхващащи рамки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плосък покрив или безплатно инсталиране: скоба, противотежести,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носачи.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059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2. Проучване на покриви и материали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2.1. Цел и видове покриви</a:t>
            </a:r>
          </a:p>
          <a:p>
            <a:pPr marL="0" indent="0">
              <a:buNone/>
            </a:pPr>
            <a:endParaRPr lang="bg-BG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вятър сняг  дъжд  слънце</a:t>
            </a:r>
          </a:p>
          <a:p>
            <a:pPr marL="0" indent="0">
              <a:buNone/>
            </a:pPr>
            <a:endParaRPr lang="bg-BG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bg-BG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Таван</a:t>
            </a:r>
          </a:p>
          <a:p>
            <a:pPr marL="0" indent="0">
              <a:buNone/>
            </a:pPr>
            <a:endParaRPr lang="bg-BG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bg-BG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bg-BG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Стряхата на покрива осигурява защита </a:t>
            </a:r>
          </a:p>
          <a:p>
            <a:pPr marL="0" indent="0">
              <a:buNone/>
            </a:pPr>
            <a:r>
              <a:rPr lang="bg-BG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от атмосферните влияния и засенчване 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922102"/>
            <a:ext cx="549571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15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Цел на модула</a:t>
            </a:r>
            <a:endParaRPr lang="el-GR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48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Добре дошли в модула: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«Видове и монтаж на слънчевия колектор".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 края на този модул вие ще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знаете:</a:t>
            </a:r>
          </a:p>
          <a:p>
            <a:pPr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различните типове колектори . </a:t>
            </a:r>
          </a:p>
          <a:p>
            <a:pPr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свойства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материалите</a:t>
            </a:r>
          </a:p>
          <a:p>
            <a:pPr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как се инсталират различните типове колектори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различни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покриви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l-G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264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2. Проучване на покриви и материали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Цел и видове покриви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>
                <a:latin typeface="Arial" panose="020B0604020202020204" pitchFamily="34" charset="0"/>
                <a:cs typeface="Arial" panose="020B0604020202020204" pitchFamily="34" charset="0"/>
              </a:rPr>
              <a:t>Скатни </a:t>
            </a:r>
            <a:r>
              <a:rPr lang="bg-BG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покриви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Стръмният скатен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покрив 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изградени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следния начин: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греди/топлинна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изолация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покривен кофраж/под 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контра решетка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покривна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решетка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покривни плоскости </a:t>
            </a:r>
          </a:p>
          <a:p>
            <a:pPr marL="0" indent="0"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Топлоизолацията може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да бъдат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монтирана по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три начина: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тавана на горния етаж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между гредите над височината на главата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над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гредите.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689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Проучване на покриви и материали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65130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Цел и видове покриви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Плоски покриви</a:t>
            </a:r>
          </a:p>
          <a:p>
            <a:pPr marL="0" indent="0">
              <a:buNone/>
            </a:pPr>
            <a:endParaRPr lang="bg-BG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Външно покритие                                 покривна плоскост</a:t>
            </a:r>
          </a:p>
          <a:p>
            <a:pPr marL="0" indent="0">
              <a:buNone/>
            </a:pPr>
            <a:r>
              <a:rPr lang="bg-BG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вентилиращо пространство</a:t>
            </a:r>
          </a:p>
          <a:p>
            <a:pPr marL="0" indent="0">
              <a:buNone/>
            </a:pPr>
            <a:r>
              <a:rPr lang="bg-BG" sz="1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bg-BG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  термо изоация 			</a:t>
            </a:r>
          </a:p>
          <a:p>
            <a:pPr marL="0" indent="0">
              <a:buNone/>
            </a:pPr>
            <a:r>
              <a:rPr lang="bg-BG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  паро изолация			   </a:t>
            </a:r>
          </a:p>
          <a:p>
            <a:pPr marL="0" indent="0">
              <a:buNone/>
            </a:pPr>
            <a:r>
              <a:rPr lang="bg-BG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Вътрещно покритие                              изпарения</a:t>
            </a:r>
            <a:r>
              <a:rPr lang="bg-BG" sz="1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bg-BG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3847004"/>
            <a:ext cx="4917698" cy="178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40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Проучване на покриви и материали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Компонентите на покрива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>
                <a:latin typeface="Arial" panose="020B0604020202020204" pitchFamily="34" charset="0"/>
                <a:cs typeface="Arial" panose="020B0604020202020204" pitchFamily="34" charset="0"/>
              </a:rPr>
              <a:t>Покривни </a:t>
            </a:r>
            <a:r>
              <a:rPr lang="bg-BG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конструкции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Връзки на столиците в покрива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904042"/>
            <a:ext cx="6097417" cy="290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92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Проучване на покриви и материали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375476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Компонентите на покрива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>
                <a:latin typeface="Arial" panose="020B0604020202020204" pitchFamily="34" charset="0"/>
                <a:cs typeface="Arial" panose="020B0604020202020204" pitchFamily="34" charset="0"/>
              </a:rPr>
              <a:t>Покривни </a:t>
            </a:r>
            <a:r>
              <a:rPr lang="bg-BG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конструкции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Рафтър и </a:t>
            </a:r>
            <a:r>
              <a:rPr lang="bg-BG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централна/здрава/ греда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случай на Рафтър покрив гредите и тавана под тях образуват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твърд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триъгълник. Няма вътрешни конструктивни елементи. При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покрив с централна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греда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всяка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двойка от гредите е свързан и укрепена с така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наречената централна/здрава греда.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Горе: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Рафтър покривни греди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Долу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централна/здрава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греда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покривни греди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12776"/>
            <a:ext cx="4248472" cy="487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19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Проучване на покриви и материали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Компонентите на покрива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>
                <a:latin typeface="Arial" panose="020B0604020202020204" pitchFamily="34" charset="0"/>
                <a:cs typeface="Arial" panose="020B0604020202020204" pitchFamily="34" charset="0"/>
              </a:rPr>
              <a:t>Покривни конструкции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Покривна ферма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Това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самоносещи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конструкции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(фиксирани ферми към плочата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все по-често се срещат в нови сгради. Не може да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правят промени в тези ферми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без одобрението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строителните инженери.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bg-BG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3595232"/>
            <a:ext cx="5249464" cy="22315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4588" y="5826750"/>
            <a:ext cx="33986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Връзки към плочата на фермите</a:t>
            </a:r>
            <a:endParaRPr lang="bg-BG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156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Проучване на покриви и материали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6375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Компонентите на покрива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Примери за покривни покрития и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уплътнения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7564" y="4103010"/>
            <a:ext cx="1584176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Обикновени керемиди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492896"/>
            <a:ext cx="2232248" cy="144809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84169" y="4679074"/>
            <a:ext cx="2520280" cy="6221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Пластмасови/воалит покриви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094" y="1604553"/>
            <a:ext cx="3035923" cy="249845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142184" y="5973180"/>
            <a:ext cx="207788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тални покриви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254" y="3252678"/>
            <a:ext cx="3240361" cy="242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62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Проучване на покриви и материали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528" y="1639341"/>
            <a:ext cx="8820472" cy="10695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Компонентите на покрива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Примери на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различни форми керемиди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81659" y="5805264"/>
            <a:ext cx="5658693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Вентилационни, пароизпускащи и др.видове керемиди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65535" y="1748147"/>
            <a:ext cx="2232248" cy="3372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24304" y="2248517"/>
            <a:ext cx="1825121" cy="51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45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Проучване на покриви и материали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528" y="1639341"/>
            <a:ext cx="8820472" cy="12135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Компонентите на покрива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Примери на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покривни куки и закрепването им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779912" y="5661248"/>
            <a:ext cx="3096344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Кръгли дървени </a:t>
            </a: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протяжки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63" y="2654732"/>
            <a:ext cx="3359400" cy="2583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764" y="2636912"/>
            <a:ext cx="3359400" cy="258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3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Проучване на покриви и материали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2890664" cy="4215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2.3.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Използвани материали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263029"/>
              </p:ext>
            </p:extLst>
          </p:nvPr>
        </p:nvGraphicFramePr>
        <p:xfrm>
          <a:off x="1115616" y="2007989"/>
          <a:ext cx="7776864" cy="4273671"/>
        </p:xfrm>
        <a:graphic>
          <a:graphicData uri="http://schemas.openxmlformats.org/drawingml/2006/table">
            <a:tbl>
              <a:tblPr firstRow="1" firstCol="1" bandRow="1"/>
              <a:tblGrid>
                <a:gridCol w="16277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298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192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48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b="1" dirty="0" smtClean="0">
                          <a:effectLst/>
                          <a:latin typeface="Arial"/>
                          <a:ea typeface="Calibri"/>
                        </a:rPr>
                        <a:t>Материал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b="1" dirty="0" smtClean="0">
                          <a:effectLst/>
                          <a:latin typeface="Arial"/>
                          <a:ea typeface="Calibri"/>
                        </a:rPr>
                        <a:t>Версия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b="1" dirty="0" smtClean="0">
                          <a:effectLst/>
                          <a:latin typeface="Arial"/>
                          <a:ea typeface="Calibri"/>
                        </a:rPr>
                        <a:t>Приложение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45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effectLst/>
                          <a:latin typeface="Arial"/>
                          <a:ea typeface="Calibri"/>
                        </a:rPr>
                        <a:t>Алуминий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/>
                          <a:ea typeface="Calibri"/>
                        </a:rPr>
                        <a:t>Лито елоксирани, прахово покритие, селективно покритие</a:t>
                      </a:r>
                      <a:r>
                        <a:rPr lang="en-US" sz="1600" dirty="0" smtClean="0">
                          <a:effectLst/>
                          <a:latin typeface="Arial"/>
                          <a:ea typeface="Calibri"/>
                        </a:rPr>
                        <a:t> 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/>
                          <a:ea typeface="Calibri"/>
                        </a:rPr>
                        <a:t>Колекторни рамки, закрепващи рамки, носители, релси, абсорбатори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994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effectLst/>
                          <a:latin typeface="Arial"/>
                          <a:ea typeface="Calibri"/>
                        </a:rPr>
                        <a:t>Стъкло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/>
                          <a:ea typeface="Calibri"/>
                        </a:rPr>
                        <a:t>Флоат стъкло, прозрачно стъкло (призматични, ясно), антирефлексно стъкло, боросиликатно стъкло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/>
                          <a:ea typeface="Calibri"/>
                        </a:rPr>
                        <a:t>Капака на  прозрачния колектор, стъклен цилиндър и тръбите на абсорбера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99437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effectLst/>
                          <a:latin typeface="Arial"/>
                          <a:ea typeface="Calibri"/>
                        </a:rPr>
                        <a:t>Неръждаема стомана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Arial"/>
                          <a:ea typeface="Calibri"/>
                        </a:rPr>
                        <a:t>V2A (St 1.4301) </a:t>
                      </a:r>
                      <a:r>
                        <a:rPr lang="bg-BG" sz="1600" dirty="0" smtClean="0">
                          <a:effectLst/>
                          <a:latin typeface="Arial"/>
                          <a:ea typeface="Calibri"/>
                        </a:rPr>
                        <a:t>хром, никел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  <a:latin typeface="Arial"/>
                          <a:ea typeface="Calibri"/>
                        </a:rPr>
                        <a:t>V4A (St 1.4571) </a:t>
                      </a:r>
                      <a:r>
                        <a:rPr lang="bg-BG" sz="1600" dirty="0" smtClean="0">
                          <a:effectLst/>
                          <a:latin typeface="Arial"/>
                          <a:ea typeface="Calibri"/>
                        </a:rPr>
                        <a:t>хром, никел, молибден, титаний</a:t>
                      </a:r>
                      <a:endParaRPr lang="en-US" sz="1600" dirty="0" smtClean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/>
                          <a:ea typeface="Calibri"/>
                        </a:rPr>
                        <a:t>Покривни куки, релси, винтове, гайки, плочи, колекторни рамки, </a:t>
                      </a:r>
                      <a:r>
                        <a:rPr lang="en-US" sz="1600" dirty="0" smtClean="0">
                          <a:effectLst/>
                          <a:latin typeface="Arial"/>
                          <a:ea typeface="Calibri"/>
                        </a:rPr>
                        <a:t> </a:t>
                      </a:r>
                      <a:r>
                        <a:rPr lang="bg-BG" sz="1600" dirty="0" smtClean="0">
                          <a:effectLst/>
                          <a:latin typeface="Arial"/>
                          <a:ea typeface="Calibri"/>
                        </a:rPr>
                        <a:t>абсорбатори, винтове, гайки, плочи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4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effectLst/>
                          <a:latin typeface="Arial"/>
                          <a:ea typeface="Calibri"/>
                        </a:rPr>
                        <a:t>Стомана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effectLst/>
                          <a:latin typeface="Arial"/>
                          <a:ea typeface="Calibri"/>
                        </a:rPr>
                        <a:t>Поцинкована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/>
                          <a:ea typeface="Calibri"/>
                        </a:rPr>
                        <a:t>Покривни куки, релси, винтове, гайки, плочи, носители, поддръжки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167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Проучване на покриви и материали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3466728" cy="4215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2.3.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Използвани материали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076327"/>
              </p:ext>
            </p:extLst>
          </p:nvPr>
        </p:nvGraphicFramePr>
        <p:xfrm>
          <a:off x="1259632" y="2398008"/>
          <a:ext cx="7467128" cy="4145280"/>
        </p:xfrm>
        <a:graphic>
          <a:graphicData uri="http://schemas.openxmlformats.org/drawingml/2006/table">
            <a:tbl>
              <a:tblPr firstRow="1" firstCol="1" bandRow="1"/>
              <a:tblGrid>
                <a:gridCol w="13681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098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891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29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b="1" dirty="0" smtClean="0">
                          <a:effectLst/>
                          <a:latin typeface="Arial"/>
                          <a:ea typeface="Calibri"/>
                        </a:rPr>
                        <a:t>Материал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b="1" dirty="0" smtClean="0">
                          <a:effectLst/>
                          <a:latin typeface="Arial"/>
                          <a:ea typeface="Calibri"/>
                        </a:rPr>
                        <a:t>Версия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b="1" dirty="0" smtClean="0">
                          <a:effectLst/>
                          <a:latin typeface="Arial"/>
                          <a:ea typeface="Calibri"/>
                        </a:rPr>
                        <a:t>Приложение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89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effectLst/>
                          <a:latin typeface="Arial"/>
                          <a:ea typeface="Calibri"/>
                        </a:rPr>
                        <a:t>Мед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effectLst/>
                          <a:latin typeface="Arial"/>
                          <a:ea typeface="Calibri"/>
                        </a:rPr>
                        <a:t>Обикновен, селективно покритие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/>
                          <a:ea typeface="Calibri"/>
                        </a:rPr>
                        <a:t>Тръби, части от абсорбатора, цялата повърхност на абсорбаторите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84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effectLst/>
                          <a:latin typeface="Arial"/>
                          <a:ea typeface="Calibri"/>
                        </a:rPr>
                        <a:t>Титан-цинкова ламарина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effectLst/>
                          <a:latin typeface="Arial"/>
                          <a:ea typeface="Calibri"/>
                        </a:rPr>
                        <a:t>Обикновен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/>
                          <a:ea typeface="Calibri"/>
                        </a:rPr>
                        <a:t>Престилки, улама, абсорбатор, задната стена на колектора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29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effectLst/>
                          <a:latin typeface="Arial"/>
                          <a:ea typeface="Calibri"/>
                        </a:rPr>
                        <a:t>Олово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effectLst/>
                          <a:latin typeface="Arial"/>
                          <a:ea typeface="Calibri"/>
                        </a:rPr>
                        <a:t>Нагъната, поцинкована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effectLst/>
                          <a:latin typeface="Arial"/>
                          <a:ea typeface="Calibri"/>
                        </a:rPr>
                        <a:t>Олово престилки предни</a:t>
                      </a:r>
                      <a:r>
                        <a:rPr lang="bg-BG" sz="1600" smtClean="0">
                          <a:effectLst/>
                          <a:latin typeface="Arial"/>
                          <a:ea typeface="Calibri"/>
                        </a:rPr>
                        <a:t>, абсорбатори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5969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effectLst/>
                          <a:latin typeface="Arial"/>
                          <a:ea typeface="Calibri"/>
                        </a:rPr>
                        <a:t>Дървен материал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effectLst/>
                          <a:latin typeface="Arial"/>
                          <a:ea typeface="Calibri"/>
                        </a:rPr>
                        <a:t>Слепени дървенина</a:t>
                      </a:r>
                      <a:r>
                        <a:rPr lang="en-US" sz="1600" dirty="0" smtClean="0">
                          <a:effectLst/>
                          <a:latin typeface="Arial"/>
                          <a:ea typeface="Calibri"/>
                        </a:rPr>
                        <a:t> 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/>
                          <a:ea typeface="Calibri"/>
                        </a:rPr>
                        <a:t>Колекторни рамки (интегриран в покрива)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59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effectLst/>
                          <a:latin typeface="Arial"/>
                          <a:ea typeface="Calibri"/>
                        </a:rPr>
                        <a:t>Масивна дървесина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/>
                          <a:ea typeface="Calibri"/>
                        </a:rPr>
                        <a:t>Допълнителни летви (интегриран в покрив ), дъски за опаковане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14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effectLst/>
                          <a:latin typeface="Arial"/>
                          <a:ea typeface="Calibri"/>
                        </a:rPr>
                        <a:t>Пластмаси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Calibri"/>
                        </a:rPr>
                        <a:t>EPDM, PE, PP, PU </a:t>
                      </a:r>
                      <a:r>
                        <a:rPr lang="ru-RU" sz="1600" dirty="0" smtClean="0">
                          <a:effectLst/>
                          <a:latin typeface="Arial"/>
                          <a:ea typeface="Calibri"/>
                        </a:rPr>
                        <a:t>твърда/гъвкава пяна, минерално дърво, силиций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/>
                          <a:ea typeface="Calibri"/>
                        </a:rPr>
                        <a:t>Топлоизолация на тръби, колектор, колекторна рамка, уплътнителни материали, лепила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512" marR="62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9024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Съдържание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bg-BG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Операции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видове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слънчеви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колектори,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монтирани на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покрива</a:t>
            </a: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1.1. Преглед на типовете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колектори</a:t>
            </a: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Изображения на различните колектори</a:t>
            </a:r>
          </a:p>
          <a:p>
            <a:pPr marL="0" indent="0"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1.3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Колектори без специално покритие</a:t>
            </a: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1.4.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Остъклени колектори</a:t>
            </a: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1.5.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Специални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хибридни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колектори</a:t>
            </a: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1.6.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Слънчеви вакуумни колектори</a:t>
            </a: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1.7.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Колекторни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аксесоари 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Проучване на покриви 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материали</a:t>
            </a: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Цел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видове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покриви</a:t>
            </a: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2.2. Компонентите на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покрива</a:t>
            </a: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2.3. Използвани материали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Инсталационни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техники 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методи</a:t>
            </a: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3.1. Работно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оборудване</a:t>
            </a: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3.2. Доставка на материал и подготвителна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</a:t>
            </a: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3.3.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Инсталиране на колекторите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различни видове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покриви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084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Инсталационни техники и методи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339472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3.1.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Работно оборудване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>
                <a:latin typeface="Arial" panose="020B0604020202020204" pitchFamily="34" charset="0"/>
                <a:cs typeface="Arial" panose="020B0604020202020204" pitchFamily="34" charset="0"/>
              </a:rPr>
              <a:t>Покривни </a:t>
            </a:r>
            <a:r>
              <a:rPr lang="bg-BG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съоръжения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някои страни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покривните съоръжения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се използват за безопасна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работа.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2420888"/>
            <a:ext cx="5245385" cy="363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09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Инсталационни техники и методи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3.1.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Работно оборудване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Стълби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Стандартните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стълби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са облегнати на сградата, като ъгълът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 между 65 и 75°. Стълбата трябва да достигнат 1 м извън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мястото за работа.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Тя трябва да бъдат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обезопасена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срещу подхлъзване, падане и потъване в земята: тоест, използвайте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широк разкрач на стълбата,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гумени поставки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краката,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горната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 да се закачи или фиксира,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крепена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друго лице.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21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Инсталационни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техники и методи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71296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3.2.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Доставка на материал и подготвителна работа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Когато материалите се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доставят, се прави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следното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bg-BG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Проверка за транспортните </a:t>
            </a:r>
            <a:r>
              <a:rPr lang="bg-BG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щети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Това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 особено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важно, особено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да се провери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непокътността на  остъкляването.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колектори без метал лесно може да възникне щети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задния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панел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изолационните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плочи. Съществува също така риск от огъване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покриващите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листове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Проверка на пълнотата и точността на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доставката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Тази проверка включва: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готов за употреба пакет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тоест,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пълен комплект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инсталатора. След това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остава само монтажните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материали (медни тръби, топлоизолация, фиксиране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т.н.),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монтиаж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■ подробни съвети от доставчика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инструкция за монтажа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 производителя или от други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институции.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04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Инсталационни техники и методи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3.3.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Инсталиране на колекторите на различни видове покриви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3.3.1. 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Инсталиране на стръмен </a:t>
            </a: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Слънчевите колектори могат да бъдат монтирани на покрива, или между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керемидите/интегрирани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>
                <a:latin typeface="Arial" panose="020B0604020202020204" pitchFamily="34" charset="0"/>
                <a:cs typeface="Arial" panose="020B0604020202020204" pitchFamily="34" charset="0"/>
              </a:rPr>
              <a:t>Инсталиране на </a:t>
            </a:r>
            <a:r>
              <a:rPr lang="bg-BG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покривна инсталация колекторите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 монтират 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около 5-10 см над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покривния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слой. Точките на монтиране често се формират от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покривни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куки или Рафтър котви, които са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захванати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върху гредите, или върху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снадката на гредите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или нещо подобно.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Покривните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куки се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поставят между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два реда керемиди или битумни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керемиди.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2656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Инсталационни техники и методи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3.3.1. 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Инсталиране на стръмен покрив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>
                <a:latin typeface="Arial" panose="020B0604020202020204" pitchFamily="34" charset="0"/>
                <a:cs typeface="Arial" panose="020B0604020202020204" pitchFamily="34" charset="0"/>
              </a:rPr>
              <a:t>Инсталиране на </a:t>
            </a:r>
            <a:r>
              <a:rPr lang="bg-BG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Предимствата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покривната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инсталация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бърз и прост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следователно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по-евтин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покривната повърхност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остава затворена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по-голяма гъвкавост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(възможност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да се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монтират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по-близо до билото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Недостатъците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покривната инсталация :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допълнително покривно натоварване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(около 20-25 кг/м2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плоски колектори и 15-20 кг/м2 за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вакууимно-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тръбни колектори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■ визуално не толкова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привлекателна,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колкото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покривна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/интегрирана инсталация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има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частично монтирани над покрива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тръбопроводи – атмосферно влияние, щети от птиците и др.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809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Инсталационни техники и методи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476287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3.3.1. 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Инсталиране на стръмен покрив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Покривна /интегрирана инсталация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Пример за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покривна/интегрирана  инсталация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204865"/>
            <a:ext cx="6169523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28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Инсталационни техники и методи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3.3.1. </a:t>
            </a: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Инсталиране 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на стръмен покрив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Покривна /интегрирана инсталация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Предимствата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покривната/интегрирана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инсталация са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няма допълнително натоварване на покрива.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по-привлекателен дизайн (покритията на  рамките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може да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бъдат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различни цветове от някои производители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тръбите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са положени под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повърхността 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покрива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спестяване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керемиди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 ново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строителство),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резервни керемиди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старо строителство). </a:t>
            </a:r>
          </a:p>
          <a:p>
            <a:pPr marL="0" indent="0"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Недостатъците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покривната/интегрирана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инсталация са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■ по-скъпите материали 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монтажни работи.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покривната повърхност 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счупена", създават се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възможни слаби точки.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■ нужда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 на излишните керемиди – допълнителни разходи.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по-малко гъвкави са: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заради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обхващащите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рамки, трябва да има по-голямо разстояние от билото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прозорците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комините 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776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Инсталационни техники и методи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6868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3.3.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Инсталиране на колекторите на различни видове покриви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3.3.2. 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върху 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плосък </a:t>
            </a: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Има три опции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 противотежести-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приблизително 100-250 кг/м2 от колекторната повърхност за плоски колектори и около 70 – 180 кг/м2 за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тръбни колектори, а по височина на сградата монтажът е максимум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 над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нивото на земята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осигуряване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тънки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въжета. Предпоставка за това е наличието на подходящи места за закрепване. 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■ стабилизиране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плоския покрив- поставят се определен брой обтяжки, </a:t>
            </a: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куки,  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зациментирани в покрива.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252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Инсталационни техники и методи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3.3.2.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 Монтаж върху плосък </a:t>
            </a: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местата на вакуумно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тръбните колектори могат да бъдат монтирани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плоски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348880"/>
            <a:ext cx="5328592" cy="350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46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Инсталационни техники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методи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3.3.2.</a:t>
            </a: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Монтаж върху плосък </a:t>
            </a: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Предимства: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■ бърз и лесен монтаж (ниски инсталационни разходи)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■ повърхността на покрива не се нарушава от фиксиране на крепежните точки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■ ниско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покривно напрежение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поради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липса на противотежести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тъй като има по-ниски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вятърни товари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колекторното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поле може да се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инсталира така,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 вижда. </a:t>
            </a:r>
          </a:p>
          <a:p>
            <a:pPr marL="0" indent="0"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Недостатъци: 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■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по-високи разходи за вакуумни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тръбите колектори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■ по-ниска доходност, когато слънцето 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по-ниско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45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1. </a:t>
            </a:r>
            <a:r>
              <a:rPr lang="ru-RU" dirty="0" smtClean="0"/>
              <a:t>Операции </a:t>
            </a:r>
            <a:r>
              <a:rPr lang="ru-RU" dirty="0"/>
              <a:t>и </a:t>
            </a:r>
            <a:r>
              <a:rPr lang="ru-RU" dirty="0" smtClean="0"/>
              <a:t>видове </a:t>
            </a:r>
            <a:r>
              <a:rPr lang="ru-RU" dirty="0"/>
              <a:t>слънчеви колектори монтирани на </a:t>
            </a:r>
            <a:r>
              <a:rPr lang="ru-RU" dirty="0" smtClean="0"/>
              <a:t>покрива</a:t>
            </a:r>
            <a:endParaRPr lang="el-GR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349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1.1.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Преглед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типовете колектори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504" y="2348880"/>
            <a:ext cx="1512168" cy="11834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 подгряване на басейни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20-30°C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4196091"/>
            <a:ext cx="1512168" cy="11834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Абсорбер (</a:t>
            </a:r>
            <a:r>
              <a:rPr lang="bg-BG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пластмаса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>
            <a:stCxn id="6" idx="2"/>
            <a:endCxn id="8" idx="0"/>
          </p:cNvCxnSpPr>
          <p:nvPr/>
        </p:nvCxnSpPr>
        <p:spPr>
          <a:xfrm>
            <a:off x="863588" y="3532348"/>
            <a:ext cx="0" cy="66374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835697" y="2389548"/>
            <a:ext cx="7128792" cy="11834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Битови </a:t>
            </a:r>
            <a:r>
              <a:rPr lang="bg-BG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бойлери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Битови бойлери и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поддръжка на отоплението</a:t>
            </a: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20°C	           40°C              60°C                     80°C 	             100°C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79712" y="4267050"/>
            <a:ext cx="1944216" cy="1062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Абсорбер (неръждаема </a:t>
            </a:r>
            <a:r>
              <a:rPr lang="bg-BG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стомана)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951820" y="3573867"/>
            <a:ext cx="0" cy="66374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572000" y="4242642"/>
            <a:ext cx="1944216" cy="1062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Остъклени плоски колектори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48264" y="4250713"/>
            <a:ext cx="1561108" cy="1062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Вакуумни колектори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544108" y="3573867"/>
            <a:ext cx="0" cy="66374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699114" y="3573867"/>
            <a:ext cx="0" cy="66374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6591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Инсталационни техники и методи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8407" y="1495325"/>
            <a:ext cx="850728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3.3.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Инсталиране на колекторите на различни видове покриви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3.3.3. 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Монтаж на </a:t>
            </a: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фасада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2179809"/>
            <a:ext cx="522477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291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Инсталационни техники и методи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533893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3.3.3. 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Монтаж на фасада </a:t>
            </a:r>
            <a:endParaRPr lang="bg-BG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Ляво: Плоски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колектори,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разположени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вертикално/наклонено. </a:t>
            </a:r>
          </a:p>
          <a:p>
            <a:pPr marL="0" indent="0"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Дясно: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Вакуумни тръби-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вертикални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хоризонтални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абсорбаторът е на 45°)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412776"/>
            <a:ext cx="3057629" cy="482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823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Инсталационни техники и методи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3.3.4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 на колекторно поле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>
                <a:latin typeface="Arial" panose="020B0604020202020204" pitchFamily="34" charset="0"/>
                <a:cs typeface="Arial" panose="020B0604020202020204" pitchFamily="34" charset="0"/>
              </a:rPr>
              <a:t>Успоредно </a:t>
            </a:r>
            <a:r>
              <a:rPr lang="bg-BG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/паралелно свързване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този случай всички колектори са монтирани между две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тръби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входяща и изходяща.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да се постигне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еднакъв деби, тръбите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трябва да имат по-ниско съпротивление на потока (тоест,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по-голямо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напречно сечение) от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колекторите.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3429000"/>
            <a:ext cx="3512100" cy="296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74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Инсталационни техники и методи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3.3.4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Монтаж на колекторно поле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Последователно/серийно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Скоростта на потока,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постигане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топлинна енергия, зависи от увеличаване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пропорционално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броя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колекторите,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съпротивлението също се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увеличава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Поради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необходимостта от увеличавоне мощността на помпите, има ограничение за броят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редовете 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свързаните колектори.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3645024"/>
            <a:ext cx="3779325" cy="23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097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Инсталационни техники и методи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447484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3.3.4.</a:t>
            </a: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Монтаж на колекторно поле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Комбинирано/смесено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Тези комбинации позволяват да се комбинират предимствата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двата вида свързвания.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458832"/>
            <a:ext cx="3682168" cy="473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473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Заключение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авършили сте модула "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Видове и монтаж на слънчевия колектор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вие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можете и знаете за: 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различни типове колектори  и тяхното устройство. 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основните типове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покриви и материали 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 инсталиране на различни типове колектори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различни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покриви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2397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/>
              <a:t>Край на </a:t>
            </a:r>
            <a:r>
              <a:rPr lang="bg-BG" dirty="0" smtClean="0"/>
              <a:t>модула</a:t>
            </a:r>
            <a:endParaRPr lang="el-GR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Видове и монтаж на слънчевия колектор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0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1. Операции и видове слънчеви колектори монтирани на </a:t>
            </a:r>
            <a:r>
              <a:rPr lang="ru-RU" dirty="0" smtClean="0"/>
              <a:t>покрива</a:t>
            </a:r>
            <a:endParaRPr lang="el-GR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349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1.1. Преглед на типовете колектори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28084" y="4297968"/>
            <a:ext cx="1944216" cy="1062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Отвеждащ тръбен колектор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059832" y="3645024"/>
            <a:ext cx="0" cy="54715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46336" y="2132856"/>
            <a:ext cx="1944216" cy="1062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Остъклени плоски колектори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41652" y="2220549"/>
            <a:ext cx="1944216" cy="1062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Вакуумни колектори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99592" y="3211893"/>
            <a:ext cx="0" cy="2387478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7" idx="2"/>
            <a:endCxn id="14" idx="0"/>
          </p:cNvCxnSpPr>
          <p:nvPr/>
        </p:nvCxnSpPr>
        <p:spPr>
          <a:xfrm flipH="1">
            <a:off x="6300192" y="3282661"/>
            <a:ext cx="13568" cy="101530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372326" y="4192178"/>
            <a:ext cx="2484276" cy="821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Вакуумни плоски колектори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72326" y="5255324"/>
            <a:ext cx="2403636" cy="6880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ICS </a:t>
            </a:r>
            <a:r>
              <a:rPr lang="bg-BG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колектор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>
            <a:endCxn id="20" idx="1"/>
          </p:cNvCxnSpPr>
          <p:nvPr/>
        </p:nvCxnSpPr>
        <p:spPr>
          <a:xfrm>
            <a:off x="910184" y="4602995"/>
            <a:ext cx="46214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10184" y="5599371"/>
            <a:ext cx="44882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059832" y="3645024"/>
            <a:ext cx="3253928" cy="0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32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1. Операции и видове слънчеви колектори монтирани на </a:t>
            </a:r>
            <a:r>
              <a:rPr lang="ru-RU" dirty="0" smtClean="0"/>
              <a:t>покрива</a:t>
            </a:r>
            <a:endParaRPr lang="el-GR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349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1.1. Преглед на типовете колектори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59832" y="2175859"/>
            <a:ext cx="3239120" cy="518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Отвеждащ тръбен колектор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79392" y="2694464"/>
            <a:ext cx="0" cy="964520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99592" y="3645024"/>
            <a:ext cx="10592" cy="1904112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372326" y="4192178"/>
            <a:ext cx="2484276" cy="821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bg-BG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отражател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72326" y="5255324"/>
            <a:ext cx="2484276" cy="6880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Без </a:t>
            </a:r>
            <a:r>
              <a:rPr lang="bg-BG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отражател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>
            <a:endCxn id="20" idx="1"/>
          </p:cNvCxnSpPr>
          <p:nvPr/>
        </p:nvCxnSpPr>
        <p:spPr>
          <a:xfrm>
            <a:off x="910184" y="4602995"/>
            <a:ext cx="46214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10184" y="5555332"/>
            <a:ext cx="44882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359006" y="3320716"/>
            <a:ext cx="2484276" cy="6765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Директен </a:t>
            </a:r>
            <a:r>
              <a:rPr lang="bg-BG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дебит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endCxn id="23" idx="1"/>
          </p:cNvCxnSpPr>
          <p:nvPr/>
        </p:nvCxnSpPr>
        <p:spPr>
          <a:xfrm>
            <a:off x="899592" y="3658984"/>
            <a:ext cx="459414" cy="0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436096" y="4218446"/>
            <a:ext cx="2484276" cy="821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Суха </a:t>
            </a:r>
            <a:r>
              <a:rPr lang="bg-BG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връзка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36096" y="5281592"/>
            <a:ext cx="2484276" cy="6880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Мокра </a:t>
            </a:r>
            <a:r>
              <a:rPr lang="bg-BG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връзка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422776" y="3346984"/>
            <a:ext cx="2484276" cy="6765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Топлина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8399016" y="3645024"/>
            <a:ext cx="10592" cy="1904112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7904324" y="4672393"/>
            <a:ext cx="46214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904324" y="5549136"/>
            <a:ext cx="44882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907052" y="3658543"/>
            <a:ext cx="459414" cy="0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0" idx="1"/>
          </p:cNvCxnSpPr>
          <p:nvPr/>
        </p:nvCxnSpPr>
        <p:spPr>
          <a:xfrm flipH="1" flipV="1">
            <a:off x="3856602" y="3681917"/>
            <a:ext cx="1566174" cy="3335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590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1. Операции и видове слънчеви колектори монтирани на </a:t>
            </a:r>
            <a:r>
              <a:rPr lang="ru-RU" dirty="0" smtClean="0"/>
              <a:t>покрива</a:t>
            </a:r>
            <a:endParaRPr lang="el-GR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0720" y="1556792"/>
            <a:ext cx="8229600" cy="4215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1.2. Изображения на различните колектори</a:t>
            </a: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bg-BG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абсорбатор с нестъклено покритие 			колектор с прозрачна топлинна изолация</a:t>
            </a:r>
          </a:p>
          <a:p>
            <a:pPr marL="0" indent="0">
              <a:buNone/>
            </a:pPr>
            <a:r>
              <a:rPr lang="bg-BG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стандартен плосък колектор			вакумно-плосък колектор</a:t>
            </a:r>
          </a:p>
          <a:p>
            <a:pPr marL="0" indent="0">
              <a:buNone/>
            </a:pPr>
            <a:r>
              <a:rPr lang="bg-BG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 с ограничена конвекция			въздушен колектор			</a:t>
            </a:r>
          </a:p>
          <a:p>
            <a:pPr marL="0" indent="0">
              <a:buNone/>
            </a:pPr>
            <a:r>
              <a:rPr lang="bg-BG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457117"/>
            <a:ext cx="3835607" cy="24640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596" y="3356992"/>
            <a:ext cx="385256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7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ru-RU" dirty="0" smtClean="0"/>
              <a:t>. </a:t>
            </a:r>
            <a:r>
              <a:rPr lang="ru-RU" dirty="0"/>
              <a:t>Операции и видове слънчеви колектори монтирани на </a:t>
            </a:r>
            <a:r>
              <a:rPr lang="ru-RU" dirty="0" smtClean="0"/>
              <a:t>покрива</a:t>
            </a:r>
            <a:endParaRPr lang="el-GR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1.3. Колектори без специално покритие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Предимства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Покривът може да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замени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 от абсорбера-напр.поцинкована ламарина, което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води до по-добри цени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топлата вода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чрез намаляване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разходите.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Той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 подходящ за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разнообразни покривни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форми, включително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плоски, скатни,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сводести покриви.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Той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може лесно да бъде адаптирана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към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леко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криви форми на покрива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Той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може да бъде по-естетично решение за ламаринени покриви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Недостатъци: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Тъй като долната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 на колектора има специфично изпълнение, той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изисква повече площ отколкото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плоския колектор.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Поради по-високи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топлинни загуби,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повишаване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температурата над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температурата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въздуха,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ограничен.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2362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</a:t>
            </a:r>
            <a:r>
              <a:rPr lang="ru-RU" dirty="0"/>
              <a:t>. Операции и видове слънчеви колектори монтирани на </a:t>
            </a:r>
            <a:r>
              <a:rPr lang="ru-RU" dirty="0" smtClean="0"/>
              <a:t>покрива</a:t>
            </a:r>
            <a:endParaRPr lang="el-GR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229600" cy="16561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1.4. Остъклени колектори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Почти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всички остъклени плоски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колектори, които 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момента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са на пазара,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състоят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 метален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абсорбер,разположен 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плосък правоъгълен корпус.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Колекторът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топлоизолиран 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гърба и ръбове и е снабден с прозрачен капак на горната повърхност.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Оборудван е с два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тръбни връзки за доставка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студена и изход за гореща вода,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обикновено от страна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колектора.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bg-BG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bg-BG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Рамка</a:t>
            </a:r>
          </a:p>
          <a:p>
            <a:pPr marL="228600" indent="-228600">
              <a:buAutoNum type="arabicPeriod"/>
            </a:pPr>
            <a:r>
              <a:rPr lang="bg-BG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Заварка</a:t>
            </a:r>
          </a:p>
          <a:p>
            <a:pPr marL="228600" indent="-228600">
              <a:buAutoNum type="arabicPeriod"/>
            </a:pPr>
            <a:r>
              <a:rPr lang="bg-BG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Прозрачно покритие</a:t>
            </a:r>
          </a:p>
          <a:p>
            <a:pPr marL="228600" indent="-228600">
              <a:buAutoNum type="arabicPeriod"/>
            </a:pPr>
            <a:r>
              <a:rPr lang="bg-BG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Странична рамка </a:t>
            </a:r>
          </a:p>
          <a:p>
            <a:pPr marL="228600" indent="-228600">
              <a:buAutoNum type="arabicPeriod"/>
            </a:pPr>
            <a:r>
              <a:rPr lang="bg-BG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Термо изолация</a:t>
            </a:r>
          </a:p>
          <a:p>
            <a:pPr marL="228600" indent="-228600">
              <a:buAutoNum type="arabicPeriod"/>
            </a:pPr>
            <a:r>
              <a:rPr lang="bg-BG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Абсорбатор</a:t>
            </a:r>
          </a:p>
          <a:p>
            <a:pPr marL="228600" indent="-228600">
              <a:buAutoNum type="arabicPeriod"/>
            </a:pPr>
            <a:r>
              <a:rPr lang="bg-BG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Тръбички за флуида</a:t>
            </a:r>
          </a:p>
          <a:p>
            <a:pPr marL="228600" indent="-228600">
              <a:buAutoNum type="arabicPeriod"/>
            </a:pPr>
            <a:r>
              <a:rPr lang="bg-BG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Фиксиращи отвори</a:t>
            </a:r>
          </a:p>
          <a:p>
            <a:pPr marL="228600" indent="-228600">
              <a:buAutoNum type="arabicPeriod"/>
            </a:pPr>
            <a:r>
              <a:rPr lang="bg-BG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Задна стена</a:t>
            </a:r>
            <a:endParaRPr 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3231911"/>
            <a:ext cx="4824536" cy="260371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51520" y="5805264"/>
            <a:ext cx="822960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Остъклен плосък колектор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525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1876</TotalTime>
  <Words>2851</Words>
  <Application>Microsoft Office PowerPoint</Application>
  <PresentationFormat>On-screen Show (4:3)</PresentationFormat>
  <Paragraphs>487</Paragraphs>
  <Slides>46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2_Office Theme</vt:lpstr>
      <vt:lpstr>                                                    Част 2.4.  Видове и монтаж на слънчевия колектор  </vt:lpstr>
      <vt:lpstr>Цел на модула</vt:lpstr>
      <vt:lpstr>Съдържание</vt:lpstr>
      <vt:lpstr>1. Операции и видове слънчеви колектори монтирани на покрива</vt:lpstr>
      <vt:lpstr>1. Операции и видове слънчеви колектори монтирани на покрива</vt:lpstr>
      <vt:lpstr>1. Операции и видове слънчеви колектори монтирани на покрива</vt:lpstr>
      <vt:lpstr>1. Операции и видове слънчеви колектори монтирани на покрива</vt:lpstr>
      <vt:lpstr>1. Операции и видове слънчеви колектори монтирани на покрива</vt:lpstr>
      <vt:lpstr>1. Операции и видове слънчеви колектори монтирани на покрива</vt:lpstr>
      <vt:lpstr>1. Операции и видове слънчеви колектори монтирани на покрива</vt:lpstr>
      <vt:lpstr>1. Операции и видове слънчеви колектори монтирани на покрива</vt:lpstr>
      <vt:lpstr>1. Операции и видове слънчеви колектори монтирани на покрива</vt:lpstr>
      <vt:lpstr>1. Операции и видове слънчеви колектори монтирани на покрива </vt:lpstr>
      <vt:lpstr>1. Операции и видове слънчеви колектори монтирани на покрива </vt:lpstr>
      <vt:lpstr>1. Операции и видове слънчеви колектори монтирани на покрива </vt:lpstr>
      <vt:lpstr>1. Операции и видове слънчеви колектори монтирани на покрива </vt:lpstr>
      <vt:lpstr>1. Операции и видове слънчеви колектори монтирани на покрива </vt:lpstr>
      <vt:lpstr>1. Операции и видове слънчеви колектори монтирани на покрива </vt:lpstr>
      <vt:lpstr>2. Проучване на покриви и материали </vt:lpstr>
      <vt:lpstr>2. Проучване на покриви и материали </vt:lpstr>
      <vt:lpstr>2. Проучване на покриви и материали </vt:lpstr>
      <vt:lpstr>2. Проучване на покриви и материали </vt:lpstr>
      <vt:lpstr>2. Проучване на покриви и материали </vt:lpstr>
      <vt:lpstr>2. Проучване на покриви и материали </vt:lpstr>
      <vt:lpstr>2. Проучване на покриви и материали </vt:lpstr>
      <vt:lpstr>2. Проучване на покриви и материали </vt:lpstr>
      <vt:lpstr>2. Проучване на покриви и материали </vt:lpstr>
      <vt:lpstr>2. Проучване на покриви и материали </vt:lpstr>
      <vt:lpstr>2. Проучване на покриви и материали </vt:lpstr>
      <vt:lpstr>3. Инсталационни техники и методи </vt:lpstr>
      <vt:lpstr>3. Инсталационни техники и методи </vt:lpstr>
      <vt:lpstr>3. Инсталационни техники и методи </vt:lpstr>
      <vt:lpstr>3. Инсталационни техники и методи </vt:lpstr>
      <vt:lpstr>3. Инсталационни техники и методи </vt:lpstr>
      <vt:lpstr>3. Инсталационни техники и методи </vt:lpstr>
      <vt:lpstr>3. Инсталационни техники и методи </vt:lpstr>
      <vt:lpstr>3. Инсталационни техники и методи </vt:lpstr>
      <vt:lpstr>3. Инсталационни техники и методи </vt:lpstr>
      <vt:lpstr>3. Инсталационни техники и методи</vt:lpstr>
      <vt:lpstr>3. Инсталационни техники и методи </vt:lpstr>
      <vt:lpstr>3. Инсталационни техники и методи </vt:lpstr>
      <vt:lpstr>3. Инсталационни техники и методи </vt:lpstr>
      <vt:lpstr>3. Инсталационни техники и методи </vt:lpstr>
      <vt:lpstr>3. Инсталационни техники и методи </vt:lpstr>
      <vt:lpstr>Заключение</vt:lpstr>
      <vt:lpstr>Край на модула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ptsimpoukli</dc:creator>
  <cp:lastModifiedBy>PC Home</cp:lastModifiedBy>
  <cp:revision>382</cp:revision>
  <dcterms:created xsi:type="dcterms:W3CDTF">2017-12-11T10:59:29Z</dcterms:created>
  <dcterms:modified xsi:type="dcterms:W3CDTF">2019-10-02T13:46:58Z</dcterms:modified>
</cp:coreProperties>
</file>