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9"/>
  </p:notesMasterIdLst>
  <p:sldIdLst>
    <p:sldId id="256" r:id="rId2"/>
    <p:sldId id="257" r:id="rId3"/>
    <p:sldId id="297" r:id="rId4"/>
    <p:sldId id="339" r:id="rId5"/>
    <p:sldId id="340" r:id="rId6"/>
    <p:sldId id="337" r:id="rId7"/>
    <p:sldId id="335" r:id="rId8"/>
    <p:sldId id="301" r:id="rId9"/>
    <p:sldId id="338" r:id="rId10"/>
    <p:sldId id="341" r:id="rId11"/>
    <p:sldId id="354" r:id="rId12"/>
    <p:sldId id="342" r:id="rId13"/>
    <p:sldId id="343" r:id="rId14"/>
    <p:sldId id="344" r:id="rId15"/>
    <p:sldId id="345" r:id="rId16"/>
    <p:sldId id="346" r:id="rId17"/>
    <p:sldId id="347" r:id="rId18"/>
    <p:sldId id="348" r:id="rId19"/>
    <p:sldId id="349" r:id="rId20"/>
    <p:sldId id="350" r:id="rId21"/>
    <p:sldId id="366" r:id="rId22"/>
    <p:sldId id="367" r:id="rId23"/>
    <p:sldId id="351" r:id="rId24"/>
    <p:sldId id="353" r:id="rId25"/>
    <p:sldId id="336" r:id="rId26"/>
    <p:sldId id="352" r:id="rId27"/>
    <p:sldId id="368" r:id="rId28"/>
    <p:sldId id="355" r:id="rId29"/>
    <p:sldId id="356" r:id="rId30"/>
    <p:sldId id="357" r:id="rId31"/>
    <p:sldId id="358" r:id="rId32"/>
    <p:sldId id="359" r:id="rId33"/>
    <p:sldId id="360" r:id="rId34"/>
    <p:sldId id="361" r:id="rId35"/>
    <p:sldId id="362" r:id="rId36"/>
    <p:sldId id="363" r:id="rId37"/>
    <p:sldId id="364" r:id="rId38"/>
    <p:sldId id="365" r:id="rId39"/>
    <p:sldId id="369" r:id="rId40"/>
    <p:sldId id="370" r:id="rId41"/>
    <p:sldId id="371" r:id="rId42"/>
    <p:sldId id="372" r:id="rId43"/>
    <p:sldId id="373" r:id="rId44"/>
    <p:sldId id="374" r:id="rId45"/>
    <p:sldId id="375" r:id="rId46"/>
    <p:sldId id="376" r:id="rId47"/>
    <p:sldId id="334" r:id="rId48"/>
  </p:sldIdLst>
  <p:sldSz cx="9144000" cy="6858000" type="screen4x3"/>
  <p:notesSz cx="6799263" cy="9931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20" autoAdjust="0"/>
  </p:normalViewPr>
  <p:slideViewPr>
    <p:cSldViewPr>
      <p:cViewPr varScale="1">
        <p:scale>
          <a:sx n="102" d="100"/>
          <a:sy n="102" d="100"/>
        </p:scale>
        <p:origin x="756" y="72"/>
      </p:cViewPr>
      <p:guideLst>
        <p:guide orient="horz" pos="3974"/>
        <p:guide pos="522"/>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6347" cy="496570"/>
          </a:xfrm>
          <a:prstGeom prst="rect">
            <a:avLst/>
          </a:prstGeom>
        </p:spPr>
        <p:txBody>
          <a:bodyPr vert="horz" lIns="91397" tIns="45706" rIns="91397" bIns="45706" rtlCol="0"/>
          <a:lstStyle>
            <a:lvl1pPr algn="l">
              <a:defRPr sz="1200"/>
            </a:lvl1pPr>
          </a:lstStyle>
          <a:p>
            <a:endParaRPr lang="el-GR"/>
          </a:p>
        </p:txBody>
      </p:sp>
      <p:sp>
        <p:nvSpPr>
          <p:cNvPr id="3" name="2 - Θέση ημερομηνίας"/>
          <p:cNvSpPr>
            <a:spLocks noGrp="1"/>
          </p:cNvSpPr>
          <p:nvPr>
            <p:ph type="dt" idx="1"/>
          </p:nvPr>
        </p:nvSpPr>
        <p:spPr>
          <a:xfrm>
            <a:off x="3851350" y="0"/>
            <a:ext cx="2946347" cy="496570"/>
          </a:xfrm>
          <a:prstGeom prst="rect">
            <a:avLst/>
          </a:prstGeom>
        </p:spPr>
        <p:txBody>
          <a:bodyPr vert="horz" lIns="91397" tIns="45706" rIns="91397" bIns="45706" rtlCol="0"/>
          <a:lstStyle>
            <a:lvl1pPr algn="r">
              <a:defRPr sz="1200"/>
            </a:lvl1pPr>
          </a:lstStyle>
          <a:p>
            <a:fld id="{E62C10A0-F87B-4BFF-AD3A-8310E448460F}" type="datetimeFigureOut">
              <a:rPr lang="el-GR" smtClean="0"/>
              <a:pPr/>
              <a:t>15/1/2020</a:t>
            </a:fld>
            <a:endParaRPr lang="el-GR"/>
          </a:p>
        </p:txBody>
      </p:sp>
      <p:sp>
        <p:nvSpPr>
          <p:cNvPr id="4" name="3 - Θέση εικόνας διαφάνειας"/>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397" tIns="45706" rIns="91397" bIns="45706" rtlCol="0" anchor="ctr"/>
          <a:lstStyle/>
          <a:p>
            <a:endParaRPr lang="el-GR"/>
          </a:p>
        </p:txBody>
      </p:sp>
      <p:sp>
        <p:nvSpPr>
          <p:cNvPr id="5" name="4 - Θέση σημειώσεων"/>
          <p:cNvSpPr>
            <a:spLocks noGrp="1"/>
          </p:cNvSpPr>
          <p:nvPr>
            <p:ph type="body" sz="quarter" idx="3"/>
          </p:nvPr>
        </p:nvSpPr>
        <p:spPr>
          <a:xfrm>
            <a:off x="679927" y="4717416"/>
            <a:ext cx="5439410" cy="4469130"/>
          </a:xfrm>
          <a:prstGeom prst="rect">
            <a:avLst/>
          </a:prstGeom>
        </p:spPr>
        <p:txBody>
          <a:bodyPr vert="horz" lIns="91397" tIns="45706" rIns="91397" bIns="45706"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33107"/>
            <a:ext cx="2946347" cy="496570"/>
          </a:xfrm>
          <a:prstGeom prst="rect">
            <a:avLst/>
          </a:prstGeom>
        </p:spPr>
        <p:txBody>
          <a:bodyPr vert="horz" lIns="91397" tIns="45706" rIns="91397" bIns="45706"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1350" y="9433107"/>
            <a:ext cx="2946347" cy="496570"/>
          </a:xfrm>
          <a:prstGeom prst="rect">
            <a:avLst/>
          </a:prstGeom>
        </p:spPr>
        <p:txBody>
          <a:bodyPr vert="horz" lIns="91397" tIns="45706" rIns="91397" bIns="45706" rtlCol="0" anchor="b"/>
          <a:lstStyle>
            <a:lvl1pPr algn="r">
              <a:defRPr sz="1200"/>
            </a:lvl1pPr>
          </a:lstStyle>
          <a:p>
            <a:fld id="{D51933F7-9C1D-42A8-B27F-F697341C8CBF}" type="slidenum">
              <a:rPr lang="el-GR" smtClean="0"/>
              <a:pPr/>
              <a:t>‹Nr.›</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web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exergia.gr/wp-content/uploads/materials-domestic-water.pdf" TargetMode="External"/><Relationship Id="rId3" Type="http://schemas.openxmlformats.org/officeDocument/2006/relationships/hyperlink" Target="https://www.youtube.com/watch?v=Cv8AeYwU8Ho" TargetMode="External"/><Relationship Id="rId7" Type="http://schemas.openxmlformats.org/officeDocument/2006/relationships/hyperlink" Target="https://www.youtube.com/watch?v=GqSMFcwi3NU" TargetMode="External"/><Relationship Id="rId2" Type="http://schemas.openxmlformats.org/officeDocument/2006/relationships/hyperlink" Target="https://www.youtube.com/watch?v=uwo1m1tF_0I" TargetMode="External"/><Relationship Id="rId1" Type="http://schemas.openxmlformats.org/officeDocument/2006/relationships/slideLayout" Target="../slideLayouts/slideLayout2.xml"/><Relationship Id="rId6" Type="http://schemas.openxmlformats.org/officeDocument/2006/relationships/hyperlink" Target="https://www.youtube.com/user/ApricusOz/videos" TargetMode="External"/><Relationship Id="rId5" Type="http://schemas.openxmlformats.org/officeDocument/2006/relationships/hyperlink" Target="https://www.youtube.com/watch?v=Ikp6jBmE6XI" TargetMode="External"/><Relationship Id="rId4" Type="http://schemas.openxmlformats.org/officeDocument/2006/relationships/hyperlink" Target="https://www.youtube.com/watch?v=4hJ5bVqnVN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n-US" b="1">
                <a:effectLst>
                  <a:outerShdw blurRad="38100" dist="38100" dir="2700000" algn="tl">
                    <a:srgbClr val="000000">
                      <a:alpha val="43137"/>
                    </a:srgbClr>
                  </a:outerShdw>
                </a:effectLst>
              </a:rPr>
              <a:t>Einheit </a:t>
            </a:r>
            <a:r>
              <a:rPr lang="en-US" b="1" dirty="0">
                <a:effectLst>
                  <a:outerShdw blurRad="38100" dist="38100" dir="2700000" algn="tl">
                    <a:srgbClr val="000000">
                      <a:alpha val="43137"/>
                    </a:srgbClr>
                  </a:outerShdw>
                </a:effectLst>
              </a:rPr>
              <a:t>2.2.</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DIE WÄRMESPEICHERUNG. GRUNDKONZEPTE</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t>Block 2:</a:t>
            </a:r>
            <a:br>
              <a:rPr lang="en-US" dirty="0"/>
            </a:br>
            <a:r>
              <a:rPr lang="en-US" dirty="0" err="1"/>
              <a:t>Solarthermieanlagen</a:t>
            </a:r>
            <a:r>
              <a:rPr lang="en-US" dirty="0"/>
              <a:t> </a:t>
            </a:r>
            <a:r>
              <a:rPr lang="en-US" dirty="0" err="1"/>
              <a:t>für</a:t>
            </a:r>
            <a:r>
              <a:rPr lang="en-US" dirty="0"/>
              <a:t> </a:t>
            </a:r>
            <a:r>
              <a:rPr lang="en-US" dirty="0" err="1"/>
              <a:t>Einfamilienhäuser</a:t>
            </a:r>
            <a:endParaRPr lang="en-US"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BD4E-64A9-4A27-93F6-410DADC4F391}"/>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D02A2405-0E38-416A-A016-C21D933FEB38}"/>
              </a:ext>
            </a:extLst>
          </p:cNvPr>
          <p:cNvSpPr/>
          <p:nvPr/>
        </p:nvSpPr>
        <p:spPr>
          <a:xfrm>
            <a:off x="432916" y="1557000"/>
            <a:ext cx="7307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Direkte Konfigurationen</a:t>
            </a:r>
          </a:p>
        </p:txBody>
      </p:sp>
      <p:sp>
        <p:nvSpPr>
          <p:cNvPr id="10" name="TextBox 9">
            <a:extLst>
              <a:ext uri="{FF2B5EF4-FFF2-40B4-BE49-F238E27FC236}">
                <a16:creationId xmlns:a16="http://schemas.microsoft.com/office/drawing/2014/main" id="{1955CD14-4D56-42B8-B9FC-40DC91353576}"/>
              </a:ext>
            </a:extLst>
          </p:cNvPr>
          <p:cNvSpPr txBox="1"/>
          <p:nvPr/>
        </p:nvSpPr>
        <p:spPr>
          <a:xfrm>
            <a:off x="641668" y="2030906"/>
            <a:ext cx="4650331" cy="4247317"/>
          </a:xfrm>
          <a:prstGeom prst="rect">
            <a:avLst/>
          </a:prstGeom>
          <a:noFill/>
        </p:spPr>
        <p:txBody>
          <a:bodyPr wrap="square" rtlCol="0">
            <a:spAutoFit/>
          </a:bodyPr>
          <a:lstStyle/>
          <a:p>
            <a:pPr marL="342900" indent="-342900">
              <a:buFont typeface="Wingdings" panose="05000000000000000000" pitchFamily="2" charset="2"/>
              <a:buChar char="§"/>
            </a:pPr>
            <a:r>
              <a:rPr lang="de-DE" sz="1500" dirty="0"/>
              <a:t>Die Tanks sind oft aus Stahl mit einer inneren Glas-, Stein- oder Epoxidauskleidung, um den Stahl vor galvanischer Korrosion durch die Chemie des Wassers zu schützen (gelöster Sauerstoff im Wasser wird korrosiv). </a:t>
            </a:r>
          </a:p>
          <a:p>
            <a:pPr marL="342900" indent="-342900">
              <a:buFont typeface="Wingdings" panose="05000000000000000000" pitchFamily="2" charset="2"/>
              <a:buChar char="§"/>
            </a:pPr>
            <a:r>
              <a:rPr lang="de-DE" sz="1500" dirty="0"/>
              <a:t>Viele haben einen inneren Anodenstab aus Aluminium oder Magnesium, um den Sauerstoff vom Stahl wegzuziehen. </a:t>
            </a:r>
          </a:p>
          <a:p>
            <a:pPr marL="342900" indent="-342900">
              <a:buFont typeface="Wingdings" panose="05000000000000000000" pitchFamily="2" charset="2"/>
              <a:buChar char="§"/>
            </a:pPr>
            <a:r>
              <a:rPr lang="de-DE" sz="1500" dirty="0"/>
              <a:t>Mit Stein ausgekleidete Tanks und Tanks aus Edelstahl oder Kupfer benötigen keine Anodenstäbe. Wo hartes oder hochleitfähiges Wasser im Tank gespeichert wird, sollte der Anodenstab regelmäßig ausgetauscht werden. </a:t>
            </a:r>
          </a:p>
          <a:p>
            <a:pPr marL="342900" indent="-342900">
              <a:buFont typeface="Wingdings" panose="05000000000000000000" pitchFamily="2" charset="2"/>
              <a:buChar char="§"/>
            </a:pPr>
            <a:r>
              <a:rPr lang="de-DE" sz="1500" dirty="0"/>
              <a:t>Solarspeicher sollten gut isoliert sein. Wenn sie außerhalb eines Gebäudes installiert werden, sollten sie auch gut vor Umwelteinflüssen und Korrosion, einschließlich UV-Licht, Feuchtigkeit oder Schadstoffen, geschützt werden.</a:t>
            </a:r>
          </a:p>
        </p:txBody>
      </p:sp>
      <p:grpSp>
        <p:nvGrpSpPr>
          <p:cNvPr id="11" name="Group 10">
            <a:extLst>
              <a:ext uri="{FF2B5EF4-FFF2-40B4-BE49-F238E27FC236}">
                <a16:creationId xmlns:a16="http://schemas.microsoft.com/office/drawing/2014/main" id="{DD693873-E1FB-4AC5-9EA8-D34CD72B4A8C}"/>
              </a:ext>
            </a:extLst>
          </p:cNvPr>
          <p:cNvGrpSpPr/>
          <p:nvPr/>
        </p:nvGrpSpPr>
        <p:grpSpPr>
          <a:xfrm>
            <a:off x="5105669" y="2025708"/>
            <a:ext cx="3616102" cy="4283292"/>
            <a:chOff x="5105669" y="1914944"/>
            <a:chExt cx="3616102" cy="4283292"/>
          </a:xfrm>
        </p:grpSpPr>
        <p:pic>
          <p:nvPicPr>
            <p:cNvPr id="8" name="Picture 7" descr="A close up of a piece of paper&#10;&#10;Description generated with high confidence">
              <a:extLst>
                <a:ext uri="{FF2B5EF4-FFF2-40B4-BE49-F238E27FC236}">
                  <a16:creationId xmlns:a16="http://schemas.microsoft.com/office/drawing/2014/main" id="{3FD87EBE-4172-43D9-A407-A15774ED9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466" y="1951959"/>
              <a:ext cx="3309305" cy="4246277"/>
            </a:xfrm>
            <a:prstGeom prst="rect">
              <a:avLst/>
            </a:prstGeom>
          </p:spPr>
        </p:pic>
        <p:sp>
          <p:nvSpPr>
            <p:cNvPr id="6" name="Rectangle 5">
              <a:extLst>
                <a:ext uri="{FF2B5EF4-FFF2-40B4-BE49-F238E27FC236}">
                  <a16:creationId xmlns:a16="http://schemas.microsoft.com/office/drawing/2014/main" id="{5A8C6777-2D7D-4A8C-B9DD-AB6F2501F3DD}"/>
                </a:ext>
              </a:extLst>
            </p:cNvPr>
            <p:cNvSpPr/>
            <p:nvPr/>
          </p:nvSpPr>
          <p:spPr>
            <a:xfrm>
              <a:off x="5105669" y="19149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grpSp>
    </p:spTree>
    <p:extLst>
      <p:ext uri="{BB962C8B-B14F-4D97-AF65-F5344CB8AC3E}">
        <p14:creationId xmlns:p14="http://schemas.microsoft.com/office/powerpoint/2010/main" val="4096800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1E5D-841A-45D4-B020-95261C11C950}"/>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D548AD8B-9211-43CF-8F78-87C85B2E4D55}"/>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Direkte Konfigurationen</a:t>
            </a:r>
          </a:p>
        </p:txBody>
      </p:sp>
      <p:sp>
        <p:nvSpPr>
          <p:cNvPr id="5" name="TextBox 4">
            <a:extLst>
              <a:ext uri="{FF2B5EF4-FFF2-40B4-BE49-F238E27FC236}">
                <a16:creationId xmlns:a16="http://schemas.microsoft.com/office/drawing/2014/main" id="{F5722C3E-D81A-4F2E-AF94-56AD4AAC2C57}"/>
              </a:ext>
            </a:extLst>
          </p:cNvPr>
          <p:cNvSpPr txBox="1"/>
          <p:nvPr/>
        </p:nvSpPr>
        <p:spPr>
          <a:xfrm>
            <a:off x="641668" y="1961561"/>
            <a:ext cx="7962332" cy="1384995"/>
          </a:xfrm>
          <a:prstGeom prst="rect">
            <a:avLst/>
          </a:prstGeom>
          <a:noFill/>
        </p:spPr>
        <p:txBody>
          <a:bodyPr wrap="square" rtlCol="0">
            <a:spAutoFit/>
          </a:bodyPr>
          <a:lstStyle/>
          <a:p>
            <a:pPr marL="342900" indent="-342900">
              <a:buFont typeface="Wingdings" panose="05000000000000000000" pitchFamily="2" charset="2"/>
              <a:buChar char="§"/>
            </a:pPr>
            <a:r>
              <a:rPr lang="de-DE" sz="1400" dirty="0"/>
              <a:t>Im Allgemeinen sind die Wasserspeicher für eine vertikale Installation ausgelegt, da diese Struktur die Warmwasserschichtung erleichtert. Aus Gründen der Flexibilität (Höhenbegrenzung, Wandmontage, etc.) sind jedoch auch horizontale Speicher für Split-Systeme erhältlich.</a:t>
            </a:r>
          </a:p>
          <a:p>
            <a:pPr marL="342900" indent="-342900">
              <a:buFont typeface="Wingdings" panose="05000000000000000000" pitchFamily="2" charset="2"/>
              <a:buChar char="§"/>
            </a:pPr>
            <a:r>
              <a:rPr lang="de-DE" sz="1400" dirty="0"/>
              <a:t>Andere einfachere SWH-Systeme (passives Thermosiphon SWH und andere) mit kompakter Bauweise verwenden standardmäßig horizontale Tanks (es handelt sich um eine kompaktere, ästhetischere und sicherere Konstruktion).</a:t>
            </a:r>
          </a:p>
        </p:txBody>
      </p:sp>
      <p:pic>
        <p:nvPicPr>
          <p:cNvPr id="10" name="Picture 9" descr="A close up of a piece of paper&#10;&#10;Description generated with high confidence">
            <a:extLst>
              <a:ext uri="{FF2B5EF4-FFF2-40B4-BE49-F238E27FC236}">
                <a16:creationId xmlns:a16="http://schemas.microsoft.com/office/drawing/2014/main" id="{7B32B65E-4027-4BA1-AA39-9E71E72E4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00" y="3320229"/>
            <a:ext cx="7596000" cy="2916772"/>
          </a:xfrm>
          <a:prstGeom prst="rect">
            <a:avLst/>
          </a:prstGeom>
          <a:ln>
            <a:solidFill>
              <a:schemeClr val="tx1"/>
            </a:solidFill>
          </a:ln>
        </p:spPr>
      </p:pic>
    </p:spTree>
    <p:extLst>
      <p:ext uri="{BB962C8B-B14F-4D97-AF65-F5344CB8AC3E}">
        <p14:creationId xmlns:p14="http://schemas.microsoft.com/office/powerpoint/2010/main" val="399922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0EF8-6277-4FEE-80DE-05A365C1AF34}"/>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5" name="Rectangle 4">
            <a:extLst>
              <a:ext uri="{FF2B5EF4-FFF2-40B4-BE49-F238E27FC236}">
                <a16:creationId xmlns:a16="http://schemas.microsoft.com/office/drawing/2014/main" id="{047CDACA-561E-4BA2-ADDE-0B5F79372C29}"/>
              </a:ext>
            </a:extLst>
          </p:cNvPr>
          <p:cNvSpPr/>
          <p:nvPr/>
        </p:nvSpPr>
        <p:spPr>
          <a:xfrm>
            <a:off x="432917" y="1557000"/>
            <a:ext cx="2771084" cy="923330"/>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Direkte Konfigurationen</a:t>
            </a:r>
          </a:p>
        </p:txBody>
      </p:sp>
      <p:sp>
        <p:nvSpPr>
          <p:cNvPr id="7" name="TextBox 6">
            <a:extLst>
              <a:ext uri="{FF2B5EF4-FFF2-40B4-BE49-F238E27FC236}">
                <a16:creationId xmlns:a16="http://schemas.microsoft.com/office/drawing/2014/main" id="{55D7B56F-27C2-4FF4-B81E-491D41D90DC0}"/>
              </a:ext>
            </a:extLst>
          </p:cNvPr>
          <p:cNvSpPr txBox="1"/>
          <p:nvPr/>
        </p:nvSpPr>
        <p:spPr>
          <a:xfrm>
            <a:off x="703117" y="2493000"/>
            <a:ext cx="2593075" cy="1600438"/>
          </a:xfrm>
          <a:prstGeom prst="rect">
            <a:avLst/>
          </a:prstGeom>
          <a:noFill/>
        </p:spPr>
        <p:txBody>
          <a:bodyPr wrap="square" rtlCol="0">
            <a:spAutoFit/>
          </a:bodyPr>
          <a:lstStyle/>
          <a:p>
            <a:pPr marL="342900" indent="-342900">
              <a:buFont typeface="Wingdings" panose="05000000000000000000" pitchFamily="2" charset="2"/>
              <a:buChar char="§"/>
            </a:pPr>
            <a:r>
              <a:rPr lang="de-DE" sz="1400" dirty="0"/>
              <a:t>Zwangsweise direkt durchströmte Solaranlage mit einem Direktvorlaufspeicher (ohne Wärmetauscher) mit elektrischem Element zur Nachheizung.</a:t>
            </a:r>
          </a:p>
        </p:txBody>
      </p:sp>
      <p:grpSp>
        <p:nvGrpSpPr>
          <p:cNvPr id="9" name="Group 8">
            <a:extLst>
              <a:ext uri="{FF2B5EF4-FFF2-40B4-BE49-F238E27FC236}">
                <a16:creationId xmlns:a16="http://schemas.microsoft.com/office/drawing/2014/main" id="{4891348B-103A-404E-B6AA-76288870C6C3}"/>
              </a:ext>
            </a:extLst>
          </p:cNvPr>
          <p:cNvGrpSpPr/>
          <p:nvPr/>
        </p:nvGrpSpPr>
        <p:grpSpPr>
          <a:xfrm>
            <a:off x="1188000" y="1557001"/>
            <a:ext cx="7640593" cy="4752000"/>
            <a:chOff x="1291790" y="1557001"/>
            <a:chExt cx="7640593" cy="4752000"/>
          </a:xfrm>
        </p:grpSpPr>
        <p:pic>
          <p:nvPicPr>
            <p:cNvPr id="4" name="Picture 3">
              <a:extLst>
                <a:ext uri="{FF2B5EF4-FFF2-40B4-BE49-F238E27FC236}">
                  <a16:creationId xmlns:a16="http://schemas.microsoft.com/office/drawing/2014/main" id="{87227075-80DF-4754-98A7-1D8CDAA6F60D}"/>
                </a:ext>
              </a:extLst>
            </p:cNvPr>
            <p:cNvPicPr>
              <a:picLocks noChangeAspect="1"/>
            </p:cNvPicPr>
            <p:nvPr/>
          </p:nvPicPr>
          <p:blipFill>
            <a:blip r:embed="rId2"/>
            <a:stretch>
              <a:fillRect/>
            </a:stretch>
          </p:blipFill>
          <p:spPr>
            <a:xfrm>
              <a:off x="3388384" y="1557001"/>
              <a:ext cx="5359616" cy="4752000"/>
            </a:xfrm>
            <a:prstGeom prst="rect">
              <a:avLst/>
            </a:prstGeom>
          </p:spPr>
        </p:pic>
        <p:sp>
          <p:nvSpPr>
            <p:cNvPr id="6" name="Rectangle 5">
              <a:extLst>
                <a:ext uri="{FF2B5EF4-FFF2-40B4-BE49-F238E27FC236}">
                  <a16:creationId xmlns:a16="http://schemas.microsoft.com/office/drawing/2014/main" id="{E7B2F4F4-1463-43F0-8ED5-F4065E2481D2}"/>
                </a:ext>
              </a:extLst>
            </p:cNvPr>
            <p:cNvSpPr/>
            <p:nvPr/>
          </p:nvSpPr>
          <p:spPr>
            <a:xfrm>
              <a:off x="7636383" y="248874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pic>
          <p:nvPicPr>
            <p:cNvPr id="8" name="Picture 7">
              <a:extLst>
                <a:ext uri="{FF2B5EF4-FFF2-40B4-BE49-F238E27FC236}">
                  <a16:creationId xmlns:a16="http://schemas.microsoft.com/office/drawing/2014/main" id="{8AEE3C54-A213-45DF-8531-7E3368DB14F9}"/>
                </a:ext>
              </a:extLst>
            </p:cNvPr>
            <p:cNvPicPr>
              <a:picLocks noChangeAspect="1"/>
            </p:cNvPicPr>
            <p:nvPr/>
          </p:nvPicPr>
          <p:blipFill>
            <a:blip r:embed="rId3"/>
            <a:stretch>
              <a:fillRect/>
            </a:stretch>
          </p:blipFill>
          <p:spPr>
            <a:xfrm>
              <a:off x="1291790" y="4120233"/>
              <a:ext cx="2165143" cy="2123304"/>
            </a:xfrm>
            <a:prstGeom prst="rect">
              <a:avLst/>
            </a:prstGeom>
            <a:ln>
              <a:solidFill>
                <a:schemeClr val="tx1"/>
              </a:solidFill>
            </a:ln>
          </p:spPr>
        </p:pic>
      </p:grpSp>
    </p:spTree>
    <p:extLst>
      <p:ext uri="{BB962C8B-B14F-4D97-AF65-F5344CB8AC3E}">
        <p14:creationId xmlns:p14="http://schemas.microsoft.com/office/powerpoint/2010/main" val="83329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17C3-0BB2-42E7-8A11-CAADCA0976F1}"/>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E0A7C915-829D-4819-888A-84F04AD6426A}"/>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Indirekte Konfigurationen</a:t>
            </a:r>
          </a:p>
        </p:txBody>
      </p:sp>
      <p:sp>
        <p:nvSpPr>
          <p:cNvPr id="5" name="TextBox 4">
            <a:extLst>
              <a:ext uri="{FF2B5EF4-FFF2-40B4-BE49-F238E27FC236}">
                <a16:creationId xmlns:a16="http://schemas.microsoft.com/office/drawing/2014/main" id="{DF550C9B-535A-4DC1-8A01-7B93156A20B6}"/>
              </a:ext>
            </a:extLst>
          </p:cNvPr>
          <p:cNvSpPr txBox="1"/>
          <p:nvPr/>
        </p:nvSpPr>
        <p:spPr>
          <a:xfrm>
            <a:off x="735282" y="2045118"/>
            <a:ext cx="3166016" cy="4247317"/>
          </a:xfrm>
          <a:prstGeom prst="rect">
            <a:avLst/>
          </a:prstGeom>
          <a:noFill/>
        </p:spPr>
        <p:txBody>
          <a:bodyPr wrap="square" rtlCol="0">
            <a:spAutoFit/>
          </a:bodyPr>
          <a:lstStyle/>
          <a:p>
            <a:pPr marL="285750" indent="-285750">
              <a:buFont typeface="Wingdings" panose="05000000000000000000" pitchFamily="2" charset="2"/>
              <a:buChar char="§"/>
            </a:pPr>
            <a:r>
              <a:rPr lang="de-DE" sz="1500" b="1" dirty="0">
                <a:latin typeface="+mj-lt"/>
              </a:rPr>
              <a:t>EINWANDIGER WÄRMETAUSCHER. EINZELNE INTERNE SPULE</a:t>
            </a:r>
          </a:p>
          <a:p>
            <a:pPr marL="541338" lvl="1" indent="-285750">
              <a:buFont typeface="Calibri" panose="020F0502020204030204" pitchFamily="34" charset="0"/>
              <a:buChar char="‒"/>
            </a:pPr>
            <a:r>
              <a:rPr lang="de-DE" sz="1500" dirty="0">
                <a:latin typeface="+mj-lt"/>
              </a:rPr>
              <a:t>Indirekte Solarspeicher verwenden "flüssig-flüssig" Wärmetauscher.</a:t>
            </a:r>
          </a:p>
          <a:p>
            <a:pPr marL="541338" lvl="1" indent="-285750">
              <a:buFont typeface="Calibri" panose="020F0502020204030204" pitchFamily="34" charset="0"/>
              <a:buChar char="‒"/>
            </a:pPr>
            <a:r>
              <a:rPr lang="de-DE" sz="1500" dirty="0">
                <a:latin typeface="+mj-lt"/>
              </a:rPr>
              <a:t>Die einfachsten Solarspeicher für indirekte SWH-Systeme haben eine einwandige interne (Stahl/Kupfer) </a:t>
            </a:r>
            <a:r>
              <a:rPr lang="de-DE" sz="1500" dirty="0" err="1">
                <a:latin typeface="+mj-lt"/>
              </a:rPr>
              <a:t>Wärmetauscherschlange</a:t>
            </a:r>
            <a:r>
              <a:rPr lang="de-DE" sz="1500" dirty="0">
                <a:latin typeface="+mj-lt"/>
              </a:rPr>
              <a:t>. Sie wird in den Wassertank eingetaucht und befindet sich am Boden.</a:t>
            </a:r>
          </a:p>
          <a:p>
            <a:pPr marL="541338" lvl="1" indent="-285750">
              <a:buFont typeface="Calibri" panose="020F0502020204030204" pitchFamily="34" charset="0"/>
              <a:buChar char="‒"/>
            </a:pPr>
            <a:r>
              <a:rPr lang="de-DE" sz="1500" b="1" dirty="0">
                <a:latin typeface="+mj-lt"/>
              </a:rPr>
              <a:t>Das Hauptrisiko bei diesen Tanks ist die Möglichkeit der Übertragung von schädlichen Partikeln auf das Trinkwasser. </a:t>
            </a:r>
          </a:p>
        </p:txBody>
      </p:sp>
      <p:pic>
        <p:nvPicPr>
          <p:cNvPr id="11" name="Picture 10">
            <a:extLst>
              <a:ext uri="{FF2B5EF4-FFF2-40B4-BE49-F238E27FC236}">
                <a16:creationId xmlns:a16="http://schemas.microsoft.com/office/drawing/2014/main" id="{22B5BA7F-5CF6-48B5-87C3-D93E04539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298" y="2021657"/>
            <a:ext cx="4780506" cy="3460928"/>
          </a:xfrm>
          <a:prstGeom prst="rect">
            <a:avLst/>
          </a:prstGeom>
          <a:ln>
            <a:solidFill>
              <a:schemeClr val="tx1"/>
            </a:solidFill>
          </a:ln>
        </p:spPr>
      </p:pic>
      <p:sp>
        <p:nvSpPr>
          <p:cNvPr id="13" name="Rectangle 12">
            <a:extLst>
              <a:ext uri="{FF2B5EF4-FFF2-40B4-BE49-F238E27FC236}">
                <a16:creationId xmlns:a16="http://schemas.microsoft.com/office/drawing/2014/main" id="{C4F7ED45-E054-4C04-A1E5-8C2947771534}"/>
              </a:ext>
            </a:extLst>
          </p:cNvPr>
          <p:cNvSpPr/>
          <p:nvPr/>
        </p:nvSpPr>
        <p:spPr>
          <a:xfrm>
            <a:off x="3636000" y="5478003"/>
            <a:ext cx="5045804" cy="954107"/>
          </a:xfrm>
          <a:prstGeom prst="rect">
            <a:avLst/>
          </a:prstGeom>
        </p:spPr>
        <p:txBody>
          <a:bodyPr wrap="square">
            <a:spAutoFit/>
          </a:bodyPr>
          <a:lstStyle/>
          <a:p>
            <a:pPr marL="541338" lvl="1" indent="-285750">
              <a:buFont typeface="Calibri" panose="020F0502020204030204" pitchFamily="34" charset="0"/>
              <a:buChar char="‒"/>
            </a:pPr>
            <a:r>
              <a:rPr lang="de-DE" sz="1400" dirty="0"/>
              <a:t>Der Wärmetauscher ist normalerweise für Propylenglykol HTF ausgelegt, das eventuell mit anderen Korrosionsinhibitoren verwendet wird (max. Spulendruck: 10 bar).</a:t>
            </a:r>
          </a:p>
        </p:txBody>
      </p:sp>
    </p:spTree>
    <p:extLst>
      <p:ext uri="{BB962C8B-B14F-4D97-AF65-F5344CB8AC3E}">
        <p14:creationId xmlns:p14="http://schemas.microsoft.com/office/powerpoint/2010/main" val="191278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431C-9232-4049-91D0-D0014EEA0FC7}"/>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692BE068-34DA-43B6-A06B-AA82CC3646FA}"/>
              </a:ext>
            </a:extLst>
          </p:cNvPr>
          <p:cNvSpPr/>
          <p:nvPr/>
        </p:nvSpPr>
        <p:spPr>
          <a:xfrm>
            <a:off x="432916" y="1557000"/>
            <a:ext cx="7235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Indirekte Konfigurationen</a:t>
            </a:r>
          </a:p>
        </p:txBody>
      </p:sp>
      <p:sp>
        <p:nvSpPr>
          <p:cNvPr id="5" name="TextBox 4">
            <a:extLst>
              <a:ext uri="{FF2B5EF4-FFF2-40B4-BE49-F238E27FC236}">
                <a16:creationId xmlns:a16="http://schemas.microsoft.com/office/drawing/2014/main" id="{B833A85B-961C-43B9-92C0-4516A7BFA39D}"/>
              </a:ext>
            </a:extLst>
          </p:cNvPr>
          <p:cNvSpPr txBox="1"/>
          <p:nvPr/>
        </p:nvSpPr>
        <p:spPr>
          <a:xfrm>
            <a:off x="735282" y="2045118"/>
            <a:ext cx="3044717" cy="418576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EINWANDIGER WÄRMETAUSCHER. INTERNE DOPPELSPULE</a:t>
            </a:r>
          </a:p>
          <a:p>
            <a:pPr marL="541338" lvl="1" indent="-285750">
              <a:buFont typeface="Calibri" panose="020F0502020204030204" pitchFamily="34" charset="0"/>
              <a:buChar char="‒"/>
            </a:pPr>
            <a:r>
              <a:rPr lang="de-DE" sz="1400" dirty="0"/>
              <a:t>Modelle mit zwei Wärmetauschern werden typischerweise in solarthermischen Anwendungen eingesetzt, indem die untere Wendel mit dem Kollektorfeld verbunden wird und die obere Wendel an einen beliebigen Kesseltyp für die Zufuhr von Zusatzwärme (typischerweise ein Gaskessel) angeschlossen wird. </a:t>
            </a:r>
          </a:p>
          <a:p>
            <a:pPr marL="541338" lvl="1" indent="-285750">
              <a:buFont typeface="Calibri" panose="020F0502020204030204" pitchFamily="34" charset="0"/>
              <a:buChar char="‒"/>
            </a:pPr>
            <a:r>
              <a:rPr lang="de-DE" sz="1400" dirty="0"/>
              <a:t>Alternativ kann die obere Rohrschlange als Abzugsrohr für einen Strahlungsheizkreislauf oder eine andere ähnliche Anwendung dienen.</a:t>
            </a:r>
            <a:r>
              <a:rPr lang="en-US" sz="1400" dirty="0"/>
              <a:t>.</a:t>
            </a:r>
          </a:p>
        </p:txBody>
      </p:sp>
      <p:pic>
        <p:nvPicPr>
          <p:cNvPr id="13" name="Picture 12">
            <a:extLst>
              <a:ext uri="{FF2B5EF4-FFF2-40B4-BE49-F238E27FC236}">
                <a16:creationId xmlns:a16="http://schemas.microsoft.com/office/drawing/2014/main" id="{B5BE8FD5-07BE-460E-8E15-9945672AF581}"/>
              </a:ext>
            </a:extLst>
          </p:cNvPr>
          <p:cNvPicPr>
            <a:picLocks noChangeAspect="1"/>
          </p:cNvPicPr>
          <p:nvPr/>
        </p:nvPicPr>
        <p:blipFill>
          <a:blip r:embed="rId2"/>
          <a:stretch>
            <a:fillRect/>
          </a:stretch>
        </p:blipFill>
        <p:spPr>
          <a:xfrm>
            <a:off x="3779999" y="2061000"/>
            <a:ext cx="4904762" cy="3428571"/>
          </a:xfrm>
          <a:prstGeom prst="rect">
            <a:avLst/>
          </a:prstGeom>
          <a:ln>
            <a:solidFill>
              <a:schemeClr val="tx1"/>
            </a:solidFill>
          </a:ln>
        </p:spPr>
      </p:pic>
      <p:sp>
        <p:nvSpPr>
          <p:cNvPr id="15" name="Rectangle 14">
            <a:extLst>
              <a:ext uri="{FF2B5EF4-FFF2-40B4-BE49-F238E27FC236}">
                <a16:creationId xmlns:a16="http://schemas.microsoft.com/office/drawing/2014/main" id="{F2FCA1B4-4EAF-4572-B3E7-9C1493673189}"/>
              </a:ext>
            </a:extLst>
          </p:cNvPr>
          <p:cNvSpPr/>
          <p:nvPr/>
        </p:nvSpPr>
        <p:spPr>
          <a:xfrm>
            <a:off x="3779999" y="5477728"/>
            <a:ext cx="4968001" cy="954107"/>
          </a:xfrm>
          <a:prstGeom prst="rect">
            <a:avLst/>
          </a:prstGeom>
        </p:spPr>
        <p:txBody>
          <a:bodyPr wrap="square">
            <a:spAutoFit/>
          </a:bodyPr>
          <a:lstStyle/>
          <a:p>
            <a:pPr marL="285750" indent="-285750">
              <a:buFont typeface="Calibri" panose="020F0502020204030204" pitchFamily="34" charset="0"/>
              <a:buChar char="‒"/>
            </a:pPr>
            <a:r>
              <a:rPr lang="de-DE" sz="1400" dirty="0"/>
              <a:t>Viele Tanks weisen eine flexible Konstruktion auf: sie können ein zusätzliches elektrisches Heizelement enthalten, mindestens einen Anodenstab, Sicherheitsvorrichtungen, Hilfsanschlüsse usw. haben. </a:t>
            </a:r>
          </a:p>
        </p:txBody>
      </p:sp>
    </p:spTree>
    <p:extLst>
      <p:ext uri="{BB962C8B-B14F-4D97-AF65-F5344CB8AC3E}">
        <p14:creationId xmlns:p14="http://schemas.microsoft.com/office/powerpoint/2010/main" val="261295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4709-917E-4533-BF45-1F7B558625F3}"/>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4D7BA8E3-B0BE-44E4-AA44-B6B7A2697CEC}"/>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Indirekte Konfigurationen</a:t>
            </a:r>
          </a:p>
        </p:txBody>
      </p:sp>
      <p:sp>
        <p:nvSpPr>
          <p:cNvPr id="5" name="TextBox 4">
            <a:extLst>
              <a:ext uri="{FF2B5EF4-FFF2-40B4-BE49-F238E27FC236}">
                <a16:creationId xmlns:a16="http://schemas.microsoft.com/office/drawing/2014/main" id="{31FDB040-47A8-4605-A60D-35CEB4121E2C}"/>
              </a:ext>
            </a:extLst>
          </p:cNvPr>
          <p:cNvSpPr txBox="1"/>
          <p:nvPr/>
        </p:nvSpPr>
        <p:spPr>
          <a:xfrm>
            <a:off x="735282" y="2045118"/>
            <a:ext cx="6500718" cy="4278094"/>
          </a:xfrm>
          <a:prstGeom prst="rect">
            <a:avLst/>
          </a:prstGeom>
          <a:noFill/>
        </p:spPr>
        <p:txBody>
          <a:bodyPr wrap="square" rtlCol="0">
            <a:spAutoFit/>
          </a:bodyPr>
          <a:lstStyle/>
          <a:p>
            <a:pPr marL="285750" indent="-285750">
              <a:buFont typeface="Wingdings" panose="05000000000000000000" pitchFamily="2" charset="2"/>
              <a:buChar char="§"/>
            </a:pPr>
            <a:r>
              <a:rPr lang="de-DE" sz="1600" b="1" dirty="0">
                <a:latin typeface="+mj-lt"/>
              </a:rPr>
              <a:t>DOPPELWANDIGER WÄRMETAUSCHER. EXTERNE WICKLUNG UM DIE SPULE</a:t>
            </a:r>
          </a:p>
          <a:p>
            <a:pPr marL="625475" lvl="1" indent="-285750">
              <a:buFont typeface="Calibri" panose="020F0502020204030204" pitchFamily="34" charset="0"/>
              <a:buChar char="‒"/>
            </a:pPr>
            <a:r>
              <a:rPr lang="de-DE" sz="1500" dirty="0">
                <a:latin typeface="+mj-lt"/>
              </a:rPr>
              <a:t>Doppelwandige Wärmetauscher haben "zwei Wände" zwischen den beiden Flüssigkeiten (oft HTF und Trinkwasser). Zwei Wände werden verwendet, wenn die Wärmeträgerflüssigkeit giftig ist, wie z.B. Ethylenglykol (Frostschutzmittel). Sie sind als Sicherheitsmaßnahme bei Leckagen erforderlich und tragen dazu bei, dass sich das Frostschutzmittel nicht mit dem Trinkwasser vermischt. </a:t>
            </a:r>
          </a:p>
          <a:p>
            <a:pPr marL="625475" lvl="1" indent="-285750">
              <a:buFont typeface="Calibri" panose="020F0502020204030204" pitchFamily="34" charset="0"/>
              <a:buChar char="‒"/>
            </a:pPr>
            <a:r>
              <a:rPr lang="de-DE" sz="1500" dirty="0">
                <a:latin typeface="+mj-lt"/>
              </a:rPr>
              <a:t>In einem Solartank ist der doppelwandige Flüssig-Flüssig-Wärmetauscher die bekannte "Wrap-</a:t>
            </a:r>
            <a:r>
              <a:rPr lang="de-DE" sz="1500" dirty="0" err="1">
                <a:latin typeface="+mj-lt"/>
              </a:rPr>
              <a:t>around</a:t>
            </a:r>
            <a:r>
              <a:rPr lang="de-DE" sz="1500" dirty="0">
                <a:latin typeface="+mj-lt"/>
              </a:rPr>
              <a:t>-Wärmetauscher"-Konstruktion, bei der ein Rohr um den (inneren) Warmwassertank gewickelt und mit der Außenseite verklebt wird. Das Rohr muss ausreichend isoliert werden, um Wärmeverluste zu reduzieren.</a:t>
            </a:r>
          </a:p>
          <a:p>
            <a:pPr marL="625475" lvl="1" indent="-285750">
              <a:buFont typeface="Calibri" panose="020F0502020204030204" pitchFamily="34" charset="0"/>
              <a:buChar char="‒"/>
            </a:pPr>
            <a:r>
              <a:rPr lang="de-DE" sz="1500" dirty="0">
                <a:latin typeface="+mj-lt"/>
              </a:rPr>
              <a:t>Doppelwandige Wärmetauscher erhöhen zwar die Sicherheit, sind aber weniger effizient, da die Wärme nicht über eine, sondern über zwei Flächen übertragen werden muss. Um die gleiche Wärmemenge zu übertragen, muss ein doppelwandiger Wärmetauscher größer als ein einwandiger sein.</a:t>
            </a:r>
            <a:endParaRPr lang="en-US" sz="1500" dirty="0">
              <a:latin typeface="+mj-lt"/>
            </a:endParaRPr>
          </a:p>
        </p:txBody>
      </p:sp>
      <p:pic>
        <p:nvPicPr>
          <p:cNvPr id="6" name="Picture 5">
            <a:extLst>
              <a:ext uri="{FF2B5EF4-FFF2-40B4-BE49-F238E27FC236}">
                <a16:creationId xmlns:a16="http://schemas.microsoft.com/office/drawing/2014/main" id="{5912FC6A-6C2E-4865-B2E0-7C8D569C578D}"/>
              </a:ext>
            </a:extLst>
          </p:cNvPr>
          <p:cNvPicPr>
            <a:picLocks noChangeAspect="1"/>
          </p:cNvPicPr>
          <p:nvPr/>
        </p:nvPicPr>
        <p:blipFill>
          <a:blip r:embed="rId2"/>
          <a:stretch>
            <a:fillRect/>
          </a:stretch>
        </p:blipFill>
        <p:spPr>
          <a:xfrm>
            <a:off x="7236000" y="2231781"/>
            <a:ext cx="1450800" cy="3845210"/>
          </a:xfrm>
          <a:prstGeom prst="rect">
            <a:avLst/>
          </a:prstGeom>
          <a:ln>
            <a:solidFill>
              <a:schemeClr val="tx1"/>
            </a:solidFill>
          </a:ln>
        </p:spPr>
      </p:pic>
    </p:spTree>
    <p:extLst>
      <p:ext uri="{BB962C8B-B14F-4D97-AF65-F5344CB8AC3E}">
        <p14:creationId xmlns:p14="http://schemas.microsoft.com/office/powerpoint/2010/main" val="663158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D917-7EB5-4DBE-B642-FA07650C14C1}"/>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5" name="Rectangle 4">
            <a:extLst>
              <a:ext uri="{FF2B5EF4-FFF2-40B4-BE49-F238E27FC236}">
                <a16:creationId xmlns:a16="http://schemas.microsoft.com/office/drawing/2014/main" id="{23823D9F-0E79-4988-93DB-BEB4028481A1}"/>
              </a:ext>
            </a:extLst>
          </p:cNvPr>
          <p:cNvSpPr/>
          <p:nvPr/>
        </p:nvSpPr>
        <p:spPr>
          <a:xfrm>
            <a:off x="432916" y="1557000"/>
            <a:ext cx="7235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Indirekte Konfigurationen</a:t>
            </a:r>
          </a:p>
        </p:txBody>
      </p:sp>
      <p:pic>
        <p:nvPicPr>
          <p:cNvPr id="7" name="Picture 6">
            <a:extLst>
              <a:ext uri="{FF2B5EF4-FFF2-40B4-BE49-F238E27FC236}">
                <a16:creationId xmlns:a16="http://schemas.microsoft.com/office/drawing/2014/main" id="{ADC33B5C-9241-489F-9C9B-2024C8B091CF}"/>
              </a:ext>
            </a:extLst>
          </p:cNvPr>
          <p:cNvPicPr>
            <a:picLocks noChangeAspect="1"/>
          </p:cNvPicPr>
          <p:nvPr/>
        </p:nvPicPr>
        <p:blipFill>
          <a:blip r:embed="rId2"/>
          <a:stretch>
            <a:fillRect/>
          </a:stretch>
        </p:blipFill>
        <p:spPr>
          <a:xfrm>
            <a:off x="576000" y="1989000"/>
            <a:ext cx="6444000" cy="4341487"/>
          </a:xfrm>
          <a:prstGeom prst="rect">
            <a:avLst/>
          </a:prstGeom>
        </p:spPr>
      </p:pic>
      <p:sp>
        <p:nvSpPr>
          <p:cNvPr id="6" name="Rectangle 5">
            <a:extLst>
              <a:ext uri="{FF2B5EF4-FFF2-40B4-BE49-F238E27FC236}">
                <a16:creationId xmlns:a16="http://schemas.microsoft.com/office/drawing/2014/main" id="{AD7412BB-98FC-458D-866F-08449E6B6EF4}"/>
              </a:ext>
            </a:extLst>
          </p:cNvPr>
          <p:cNvSpPr/>
          <p:nvPr/>
        </p:nvSpPr>
        <p:spPr>
          <a:xfrm>
            <a:off x="6012000" y="573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TextBox 7">
            <a:extLst>
              <a:ext uri="{FF2B5EF4-FFF2-40B4-BE49-F238E27FC236}">
                <a16:creationId xmlns:a16="http://schemas.microsoft.com/office/drawing/2014/main" id="{A62DB183-A6AC-491B-96B9-BE2533D8B00A}"/>
              </a:ext>
            </a:extLst>
          </p:cNvPr>
          <p:cNvSpPr txBox="1"/>
          <p:nvPr/>
        </p:nvSpPr>
        <p:spPr>
          <a:xfrm>
            <a:off x="7056000" y="2061000"/>
            <a:ext cx="1764000" cy="3785652"/>
          </a:xfrm>
          <a:prstGeom prst="rect">
            <a:avLst/>
          </a:prstGeom>
          <a:noFill/>
        </p:spPr>
        <p:txBody>
          <a:bodyPr wrap="square" rtlCol="0">
            <a:spAutoFit/>
          </a:bodyPr>
          <a:lstStyle/>
          <a:p>
            <a:pPr marL="285750" indent="-285750">
              <a:buFont typeface="Wingdings" panose="05000000000000000000" pitchFamily="2" charset="2"/>
              <a:buChar char="§"/>
            </a:pPr>
            <a:r>
              <a:rPr lang="de-DE" sz="1600" dirty="0"/>
              <a:t>Solare indirekte Warmwasserspeicher einwandig.</a:t>
            </a:r>
          </a:p>
          <a:p>
            <a:pPr marL="285750" indent="-285750">
              <a:buFont typeface="Wingdings" panose="05000000000000000000" pitchFamily="2" charset="2"/>
              <a:buChar char="§"/>
            </a:pPr>
            <a:r>
              <a:rPr lang="de-DE" sz="1600" dirty="0"/>
              <a:t>Erhältlich mit internen Wärmetauschern mit einer oder zwei Rohrschlangen.</a:t>
            </a:r>
          </a:p>
          <a:p>
            <a:pPr marL="285750" indent="-285750">
              <a:buFont typeface="Wingdings" panose="05000000000000000000" pitchFamily="2" charset="2"/>
              <a:buChar char="§"/>
            </a:pPr>
            <a:r>
              <a:rPr lang="de-DE" sz="1600" dirty="0"/>
              <a:t>Erhältlich mit oder ohne elektrisches Heizelement.</a:t>
            </a:r>
          </a:p>
        </p:txBody>
      </p:sp>
    </p:spTree>
    <p:extLst>
      <p:ext uri="{BB962C8B-B14F-4D97-AF65-F5344CB8AC3E}">
        <p14:creationId xmlns:p14="http://schemas.microsoft.com/office/powerpoint/2010/main" val="610170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41C27E-21F4-4E40-BB8B-0D3FDAC7297F}"/>
              </a:ext>
            </a:extLst>
          </p:cNvPr>
          <p:cNvGrpSpPr/>
          <p:nvPr/>
        </p:nvGrpSpPr>
        <p:grpSpPr>
          <a:xfrm>
            <a:off x="1489519" y="1566331"/>
            <a:ext cx="7356464" cy="4797311"/>
            <a:chOff x="1489519" y="1566331"/>
            <a:chExt cx="7356464" cy="4797311"/>
          </a:xfrm>
        </p:grpSpPr>
        <p:pic>
          <p:nvPicPr>
            <p:cNvPr id="5" name="Picture 4">
              <a:extLst>
                <a:ext uri="{FF2B5EF4-FFF2-40B4-BE49-F238E27FC236}">
                  <a16:creationId xmlns:a16="http://schemas.microsoft.com/office/drawing/2014/main" id="{E2568F63-0B10-4F0A-A7BF-F02ADF6F2370}"/>
                </a:ext>
              </a:extLst>
            </p:cNvPr>
            <p:cNvPicPr>
              <a:picLocks noChangeAspect="1"/>
            </p:cNvPicPr>
            <p:nvPr/>
          </p:nvPicPr>
          <p:blipFill>
            <a:blip r:embed="rId2"/>
            <a:stretch>
              <a:fillRect/>
            </a:stretch>
          </p:blipFill>
          <p:spPr>
            <a:xfrm>
              <a:off x="3636000" y="1566331"/>
              <a:ext cx="5209983" cy="4797311"/>
            </a:xfrm>
            <a:prstGeom prst="rect">
              <a:avLst/>
            </a:prstGeom>
          </p:spPr>
        </p:pic>
        <p:pic>
          <p:nvPicPr>
            <p:cNvPr id="6" name="Picture 5">
              <a:extLst>
                <a:ext uri="{FF2B5EF4-FFF2-40B4-BE49-F238E27FC236}">
                  <a16:creationId xmlns:a16="http://schemas.microsoft.com/office/drawing/2014/main" id="{E797CF8D-7011-413A-9AE9-E87332D4011C}"/>
                </a:ext>
              </a:extLst>
            </p:cNvPr>
            <p:cNvPicPr>
              <a:picLocks noChangeAspect="1"/>
            </p:cNvPicPr>
            <p:nvPr/>
          </p:nvPicPr>
          <p:blipFill>
            <a:blip r:embed="rId3"/>
            <a:stretch>
              <a:fillRect/>
            </a:stretch>
          </p:blipFill>
          <p:spPr>
            <a:xfrm>
              <a:off x="1489519" y="4186324"/>
              <a:ext cx="2165143" cy="2123304"/>
            </a:xfrm>
            <a:prstGeom prst="rect">
              <a:avLst/>
            </a:prstGeom>
            <a:ln>
              <a:solidFill>
                <a:schemeClr val="tx1"/>
              </a:solidFill>
            </a:ln>
          </p:spPr>
        </p:pic>
      </p:grpSp>
      <p:sp>
        <p:nvSpPr>
          <p:cNvPr id="2" name="Title 1">
            <a:extLst>
              <a:ext uri="{FF2B5EF4-FFF2-40B4-BE49-F238E27FC236}">
                <a16:creationId xmlns:a16="http://schemas.microsoft.com/office/drawing/2014/main" id="{9E876059-7247-4463-A762-C853A7594C2E}"/>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43E88817-6836-40B0-B043-042079C4CED9}"/>
              </a:ext>
            </a:extLst>
          </p:cNvPr>
          <p:cNvSpPr/>
          <p:nvPr/>
        </p:nvSpPr>
        <p:spPr>
          <a:xfrm>
            <a:off x="432916" y="1557000"/>
            <a:ext cx="3131084" cy="923330"/>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Indirekte Konfigurationen</a:t>
            </a:r>
          </a:p>
        </p:txBody>
      </p:sp>
      <p:sp>
        <p:nvSpPr>
          <p:cNvPr id="8" name="TextBox 7">
            <a:extLst>
              <a:ext uri="{FF2B5EF4-FFF2-40B4-BE49-F238E27FC236}">
                <a16:creationId xmlns:a16="http://schemas.microsoft.com/office/drawing/2014/main" id="{FEAEAF97-F027-455E-A9F3-ABCF13DB3B15}"/>
              </a:ext>
            </a:extLst>
          </p:cNvPr>
          <p:cNvSpPr txBox="1"/>
          <p:nvPr/>
        </p:nvSpPr>
        <p:spPr>
          <a:xfrm>
            <a:off x="703117" y="2493000"/>
            <a:ext cx="2593075" cy="1569660"/>
          </a:xfrm>
          <a:prstGeom prst="rect">
            <a:avLst/>
          </a:prstGeom>
          <a:noFill/>
        </p:spPr>
        <p:txBody>
          <a:bodyPr wrap="square" rtlCol="0">
            <a:spAutoFit/>
          </a:bodyPr>
          <a:lstStyle/>
          <a:p>
            <a:pPr marL="342900" indent="-342900">
              <a:buFont typeface="Wingdings" panose="05000000000000000000" pitchFamily="2" charset="2"/>
              <a:buChar char="§"/>
            </a:pPr>
            <a:r>
              <a:rPr lang="de-DE" sz="1600" dirty="0"/>
              <a:t>Indirekt-zwangsgeführte Solaranlage mit einem Wendelspeicher (Wärmetauscher) mit elektrischem Element zur Nachheizung.</a:t>
            </a:r>
          </a:p>
        </p:txBody>
      </p:sp>
      <p:sp>
        <p:nvSpPr>
          <p:cNvPr id="9" name="Rectangle 8">
            <a:extLst>
              <a:ext uri="{FF2B5EF4-FFF2-40B4-BE49-F238E27FC236}">
                <a16:creationId xmlns:a16="http://schemas.microsoft.com/office/drawing/2014/main" id="{C316C268-A340-48BD-9D63-9A7C76D66B3A}"/>
              </a:ext>
            </a:extLst>
          </p:cNvPr>
          <p:cNvSpPr/>
          <p:nvPr/>
        </p:nvSpPr>
        <p:spPr>
          <a:xfrm>
            <a:off x="7613240" y="242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5082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222E-B5BE-4C0C-9B11-DC08AD623982}"/>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pic>
        <p:nvPicPr>
          <p:cNvPr id="4" name="Picture 3">
            <a:extLst>
              <a:ext uri="{FF2B5EF4-FFF2-40B4-BE49-F238E27FC236}">
                <a16:creationId xmlns:a16="http://schemas.microsoft.com/office/drawing/2014/main" id="{AFDB0554-38BE-4934-8936-0E2FBD55A45C}"/>
              </a:ext>
            </a:extLst>
          </p:cNvPr>
          <p:cNvPicPr>
            <a:picLocks noChangeAspect="1"/>
          </p:cNvPicPr>
          <p:nvPr/>
        </p:nvPicPr>
        <p:blipFill>
          <a:blip r:embed="rId2"/>
          <a:stretch>
            <a:fillRect/>
          </a:stretch>
        </p:blipFill>
        <p:spPr>
          <a:xfrm>
            <a:off x="2484000" y="1557000"/>
            <a:ext cx="6280078" cy="4824000"/>
          </a:xfrm>
          <a:prstGeom prst="rect">
            <a:avLst/>
          </a:prstGeom>
        </p:spPr>
      </p:pic>
      <p:sp>
        <p:nvSpPr>
          <p:cNvPr id="5" name="Rectangle 4">
            <a:extLst>
              <a:ext uri="{FF2B5EF4-FFF2-40B4-BE49-F238E27FC236}">
                <a16:creationId xmlns:a16="http://schemas.microsoft.com/office/drawing/2014/main" id="{B4DFB8F4-596B-4743-8854-5E1759481D7C}"/>
              </a:ext>
            </a:extLst>
          </p:cNvPr>
          <p:cNvSpPr/>
          <p:nvPr/>
        </p:nvSpPr>
        <p:spPr>
          <a:xfrm>
            <a:off x="432916" y="1557000"/>
            <a:ext cx="1979084" cy="1477328"/>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a:t>
            </a:r>
            <a:r>
              <a:rPr lang="de-DE" b="1" dirty="0" err="1">
                <a:solidFill>
                  <a:prstClr val="black"/>
                </a:solidFill>
                <a:cs typeface="Arial" pitchFamily="34" charset="0"/>
              </a:rPr>
              <a:t>wasserspeicher</a:t>
            </a:r>
            <a:r>
              <a:rPr lang="de-DE" b="1" dirty="0">
                <a:solidFill>
                  <a:prstClr val="black"/>
                </a:solidFill>
                <a:cs typeface="Arial" pitchFamily="34" charset="0"/>
              </a:rPr>
              <a:t> unter Druck. Indirekte </a:t>
            </a:r>
            <a:r>
              <a:rPr lang="de-DE" b="1" dirty="0" err="1">
                <a:solidFill>
                  <a:prstClr val="black"/>
                </a:solidFill>
                <a:cs typeface="Arial" pitchFamily="34" charset="0"/>
              </a:rPr>
              <a:t>Kon</a:t>
            </a:r>
            <a:r>
              <a:rPr lang="de-DE" b="1" dirty="0">
                <a:solidFill>
                  <a:prstClr val="black"/>
                </a:solidFill>
                <a:cs typeface="Arial" pitchFamily="34" charset="0"/>
              </a:rPr>
              <a:t>-figurationen</a:t>
            </a:r>
          </a:p>
        </p:txBody>
      </p:sp>
      <p:sp>
        <p:nvSpPr>
          <p:cNvPr id="6" name="Rectangle 5">
            <a:extLst>
              <a:ext uri="{FF2B5EF4-FFF2-40B4-BE49-F238E27FC236}">
                <a16:creationId xmlns:a16="http://schemas.microsoft.com/office/drawing/2014/main" id="{B3643F4B-5015-46A6-9C23-E7B317069DB2}"/>
              </a:ext>
            </a:extLst>
          </p:cNvPr>
          <p:cNvSpPr/>
          <p:nvPr/>
        </p:nvSpPr>
        <p:spPr>
          <a:xfrm>
            <a:off x="7528837" y="242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7" name="TextBox 6">
            <a:extLst>
              <a:ext uri="{FF2B5EF4-FFF2-40B4-BE49-F238E27FC236}">
                <a16:creationId xmlns:a16="http://schemas.microsoft.com/office/drawing/2014/main" id="{229570C8-7C35-491A-B232-0C25024A3851}"/>
              </a:ext>
            </a:extLst>
          </p:cNvPr>
          <p:cNvSpPr txBox="1"/>
          <p:nvPr/>
        </p:nvSpPr>
        <p:spPr>
          <a:xfrm>
            <a:off x="364274" y="3038843"/>
            <a:ext cx="2058968" cy="2800767"/>
          </a:xfrm>
          <a:prstGeom prst="rect">
            <a:avLst/>
          </a:prstGeom>
          <a:noFill/>
        </p:spPr>
        <p:txBody>
          <a:bodyPr wrap="square" rtlCol="0">
            <a:spAutoFit/>
          </a:bodyPr>
          <a:lstStyle/>
          <a:p>
            <a:pPr marL="342900" indent="-342900">
              <a:buFont typeface="Wingdings" panose="05000000000000000000" pitchFamily="2" charset="2"/>
              <a:buChar char="§"/>
            </a:pPr>
            <a:r>
              <a:rPr lang="de-DE" sz="1600" dirty="0"/>
              <a:t>Indirekt durchströmte Solaranlage mit "Twin-Coil"-Speicher (Wärmetauscher) und Aufsatz, der durch einen externen Gaskessel verstärkt wird.</a:t>
            </a:r>
            <a:endParaRPr lang="en-US" sz="1600" dirty="0"/>
          </a:p>
        </p:txBody>
      </p:sp>
    </p:spTree>
    <p:extLst>
      <p:ext uri="{BB962C8B-B14F-4D97-AF65-F5344CB8AC3E}">
        <p14:creationId xmlns:p14="http://schemas.microsoft.com/office/powerpoint/2010/main" val="269406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5B4F-60E2-424D-9A12-9169ECD74635}"/>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B6E714F9-1A42-4F4B-BBA1-C40FCFC7FE94}"/>
              </a:ext>
            </a:extLst>
          </p:cNvPr>
          <p:cNvSpPr/>
          <p:nvPr/>
        </p:nvSpPr>
        <p:spPr>
          <a:xfrm>
            <a:off x="432916" y="1557000"/>
            <a:ext cx="291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Thermische</a:t>
            </a:r>
            <a:r>
              <a:rPr lang="en-US" b="1" dirty="0">
                <a:solidFill>
                  <a:prstClr val="black"/>
                </a:solidFill>
                <a:cs typeface="Arial" pitchFamily="34" charset="0"/>
              </a:rPr>
              <a:t> Speicher</a:t>
            </a:r>
          </a:p>
        </p:txBody>
      </p:sp>
      <p:sp>
        <p:nvSpPr>
          <p:cNvPr id="5" name="TextBox 4">
            <a:extLst>
              <a:ext uri="{FF2B5EF4-FFF2-40B4-BE49-F238E27FC236}">
                <a16:creationId xmlns:a16="http://schemas.microsoft.com/office/drawing/2014/main" id="{B424BEDF-6B57-4F55-A33A-D7B278C43B1A}"/>
              </a:ext>
            </a:extLst>
          </p:cNvPr>
          <p:cNvSpPr txBox="1"/>
          <p:nvPr/>
        </p:nvSpPr>
        <p:spPr>
          <a:xfrm>
            <a:off x="756000" y="1950614"/>
            <a:ext cx="6264000" cy="4185761"/>
          </a:xfrm>
          <a:prstGeom prst="rect">
            <a:avLst/>
          </a:prstGeom>
          <a:noFill/>
        </p:spPr>
        <p:txBody>
          <a:bodyPr wrap="square" rtlCol="0">
            <a:spAutoFit/>
          </a:bodyPr>
          <a:lstStyle/>
          <a:p>
            <a:pPr marL="285750" indent="-285750">
              <a:buFont typeface="Wingdings" panose="05000000000000000000" pitchFamily="2" charset="2"/>
              <a:buChar char="§"/>
            </a:pPr>
            <a:r>
              <a:rPr lang="de-DE" sz="1400" dirty="0"/>
              <a:t>Ein Wärmespeicher ist eine allgemeine Möglichkeit, Wärme (aus erneuerbaren Quellen oder Mehrbrennstoffsystemen) zu speichern und zu verwalten, bis sie benötigt wird. </a:t>
            </a:r>
          </a:p>
          <a:p>
            <a:pPr marL="285750" indent="-285750">
              <a:buFont typeface="Wingdings" panose="05000000000000000000" pitchFamily="2" charset="2"/>
              <a:buChar char="§"/>
            </a:pPr>
            <a:r>
              <a:rPr lang="de-DE" sz="1400" dirty="0"/>
              <a:t>In einer häuslichen Umgebung speichern Warmwasserbereiter das erwärmte Wasser normalerweise in einem großen, gut isolierten Speichertank. Wärmespeicher arbeiten in Umkehrung dieser Logik. Sie erwärmen und kumulieren das "Primärwasser" und nutzen diese Energie, um sofort das erwärmte "Sekundärwasser" zu liefern. </a:t>
            </a:r>
          </a:p>
          <a:p>
            <a:pPr marL="285750" indent="-285750">
              <a:buFont typeface="Wingdings" panose="05000000000000000000" pitchFamily="2" charset="2"/>
              <a:buChar char="§"/>
            </a:pPr>
            <a:r>
              <a:rPr lang="de-DE" sz="1400" dirty="0"/>
              <a:t>(Solare) Wärmespeicher enthalten mindestens einen Wärmetauscher, normalerweise in Form eines internen, gewickelten Kupferrohrs, das in den mit Wasser gefüllten Tank eingetaucht ist, der eigentlich der HTF ist. Sie können auch einen (elektrischen) Zusatztauchheizer enthalten. Über den Wärmetauscher wird die Wärme des sonnengeheizten Wassers im Speicher auf das Trinkwasser übertragen, das beim Verlassen des Wärmespeichers als Druckwasser aus dem Speicher austritt.</a:t>
            </a:r>
          </a:p>
          <a:p>
            <a:pPr marL="285750" indent="-285750">
              <a:buFont typeface="Wingdings" panose="05000000000000000000" pitchFamily="2" charset="2"/>
              <a:buChar char="§"/>
            </a:pPr>
            <a:r>
              <a:rPr lang="de-DE" sz="1400" dirty="0"/>
              <a:t>Ein Vorteil eines Wärmespeichers gegenüber einem Druckspeicher ist, dass der Wärmespeicher offen und entlüftet bleiben kann. Das heißt, es herrscht kein Druck im Speicher, sondern nur in der Kupferwicklung.  Dies macht sie von Natur aus viel sicherer. Außerdem sind sie billiger als Druckspeicher.</a:t>
            </a:r>
          </a:p>
        </p:txBody>
      </p:sp>
      <p:pic>
        <p:nvPicPr>
          <p:cNvPr id="14" name="Picture 13">
            <a:extLst>
              <a:ext uri="{FF2B5EF4-FFF2-40B4-BE49-F238E27FC236}">
                <a16:creationId xmlns:a16="http://schemas.microsoft.com/office/drawing/2014/main" id="{2AD26B00-5CA2-46D6-8A2A-161822DA8033}"/>
              </a:ext>
            </a:extLst>
          </p:cNvPr>
          <p:cNvPicPr>
            <a:picLocks noChangeAspect="1"/>
          </p:cNvPicPr>
          <p:nvPr/>
        </p:nvPicPr>
        <p:blipFill>
          <a:blip r:embed="rId2"/>
          <a:stretch>
            <a:fillRect/>
          </a:stretch>
        </p:blipFill>
        <p:spPr>
          <a:xfrm>
            <a:off x="6948000" y="1885666"/>
            <a:ext cx="1940025" cy="4423334"/>
          </a:xfrm>
          <a:prstGeom prst="rect">
            <a:avLst/>
          </a:prstGeom>
          <a:ln>
            <a:solidFill>
              <a:schemeClr val="tx1"/>
            </a:solidFill>
          </a:ln>
        </p:spPr>
      </p:pic>
    </p:spTree>
    <p:extLst>
      <p:ext uri="{BB962C8B-B14F-4D97-AF65-F5344CB8AC3E}">
        <p14:creationId xmlns:p14="http://schemas.microsoft.com/office/powerpoint/2010/main" val="15706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Modul </a:t>
            </a:r>
            <a:r>
              <a:rPr lang="en-US" b="1" dirty="0" err="1"/>
              <a:t>Zielsetzungen</a:t>
            </a:r>
            <a:endParaRPr lang="el-GR" b="1" dirty="0"/>
          </a:p>
        </p:txBody>
      </p:sp>
      <p:sp>
        <p:nvSpPr>
          <p:cNvPr id="9" name="Content Placeholder 8"/>
          <p:cNvSpPr>
            <a:spLocks noGrp="1"/>
          </p:cNvSpPr>
          <p:nvPr>
            <p:ph idx="1"/>
          </p:nvPr>
        </p:nvSpPr>
        <p:spPr>
          <a:xfrm>
            <a:off x="261758" y="1628774"/>
            <a:ext cx="8425042" cy="4248225"/>
          </a:xfrm>
        </p:spPr>
        <p:txBody>
          <a:bodyPr>
            <a:noAutofit/>
          </a:bodyPr>
          <a:lstStyle/>
          <a:p>
            <a:pPr marL="0" indent="0" algn="just">
              <a:buNone/>
            </a:pPr>
            <a:r>
              <a:rPr lang="de-DE" sz="1600" dirty="0">
                <a:latin typeface="+mj-lt"/>
                <a:cs typeface="Arial" pitchFamily="34" charset="0"/>
              </a:rPr>
              <a:t>Am Ende dieser Einheit werden Sie in der Lage sein</a:t>
            </a:r>
            <a:r>
              <a:rPr lang="en-US" sz="1600" dirty="0">
                <a:latin typeface="+mj-lt"/>
                <a:cs typeface="Arial" pitchFamily="34" charset="0"/>
              </a:rPr>
              <a:t>:</a:t>
            </a:r>
          </a:p>
          <a:p>
            <a:pPr lvl="1">
              <a:buFont typeface="+mj-lt"/>
              <a:buAutoNum type="arabicPeriod"/>
            </a:pPr>
            <a:r>
              <a:rPr lang="de-DE" sz="1600" b="1" dirty="0"/>
              <a:t>Die grundlegende Funktion von Wasserspeichern in den Solaranlagen zu identifizieren und deren allgemeine Anforderungen an die Auslegung zusammenzufassen.</a:t>
            </a:r>
          </a:p>
          <a:p>
            <a:pPr lvl="1">
              <a:buFont typeface="+mj-lt"/>
              <a:buAutoNum type="arabicPeriod"/>
            </a:pPr>
            <a:r>
              <a:rPr lang="de-DE" sz="1600" b="1" dirty="0"/>
              <a:t>Die thermische Schichtung des in den Warmwasserspeichern erzeugten Wassers zu erklären, warum dieses Phänomen bei der solarthermischen Nutzung wichtig ist und wie es in fortschrittlicheren Solarspeichern gefördert wird.</a:t>
            </a:r>
          </a:p>
          <a:p>
            <a:pPr lvl="1">
              <a:buFont typeface="+mj-lt"/>
              <a:buAutoNum type="arabicPeriod"/>
            </a:pPr>
            <a:r>
              <a:rPr lang="de-DE" sz="1600" b="1" dirty="0"/>
              <a:t>Die in solarthermischen Anwendungen eingesetzten Speicher zu klassifizieren, nach beiden Kriterien:</a:t>
            </a:r>
          </a:p>
          <a:p>
            <a:pPr lvl="2">
              <a:buFont typeface="+mj-lt"/>
              <a:buAutoNum type="arabicPeriod"/>
            </a:pPr>
            <a:r>
              <a:rPr lang="de-DE" sz="1600" b="1" dirty="0"/>
              <a:t>Arbeitsdruck, und</a:t>
            </a:r>
          </a:p>
          <a:p>
            <a:pPr lvl="2">
              <a:buFont typeface="+mj-lt"/>
              <a:buAutoNum type="arabicPeriod"/>
            </a:pPr>
            <a:r>
              <a:rPr lang="de-DE" sz="1600" b="1" dirty="0"/>
              <a:t>Anwendung bzw. Funktion, die der Tank im SWH-System spielt,</a:t>
            </a:r>
          </a:p>
          <a:p>
            <a:pPr lvl="1">
              <a:buFont typeface="+mj-lt"/>
              <a:buAutoNum type="arabicPeriod"/>
            </a:pPr>
            <a:r>
              <a:rPr lang="de-DE" sz="1600" b="1" dirty="0"/>
              <a:t>Die Haupttypen unter jeder Klasse zu benennen und charakterisieren.</a:t>
            </a:r>
          </a:p>
          <a:p>
            <a:pPr lvl="1">
              <a:buFont typeface="+mj-lt"/>
              <a:buAutoNum type="arabicPeriod"/>
            </a:pPr>
            <a:r>
              <a:rPr lang="de-DE" sz="1600" b="1" dirty="0"/>
              <a:t>Den grundlegenden Aufbau und die Funktionsweise eines SWH-Lagertanks zu beschreiben, einschließlich der Materialien, Elemente und grundlegenden Bedienungs- und Sicherheitselemente.</a:t>
            </a:r>
          </a:p>
          <a:p>
            <a:pPr lvl="1">
              <a:buFont typeface="+mj-lt"/>
              <a:buAutoNum type="arabicPeriod"/>
            </a:pPr>
            <a:r>
              <a:rPr lang="de-DE" sz="1600" b="1" dirty="0"/>
              <a:t>Das allgemeine Verfahren zur Installation eines Wasserspeichers im Rahmen eines prototypischen DSWH-Projekts zu erklären, wobei Sie auf Installations- und Wartungsaufgaben verweisen</a:t>
            </a:r>
            <a:r>
              <a:rPr lang="en-GB" sz="1600" b="1" dirty="0">
                <a:solidFill>
                  <a:prstClr val="black"/>
                </a:solidFill>
              </a:rPr>
              <a:t>.</a:t>
            </a:r>
            <a:endParaRPr lang="en-GB" sz="1600"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8419-218C-4A5C-AFA0-BF84CFC53E75}"/>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2AD9AAC3-6F26-4109-A415-9B8D59C657B1}"/>
              </a:ext>
            </a:extLst>
          </p:cNvPr>
          <p:cNvSpPr/>
          <p:nvPr/>
        </p:nvSpPr>
        <p:spPr>
          <a:xfrm>
            <a:off x="432916" y="1557000"/>
            <a:ext cx="313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Thermische</a:t>
            </a:r>
            <a:r>
              <a:rPr lang="en-US" b="1" dirty="0">
                <a:solidFill>
                  <a:prstClr val="black"/>
                </a:solidFill>
                <a:cs typeface="Arial" pitchFamily="34" charset="0"/>
              </a:rPr>
              <a:t> Speicher</a:t>
            </a:r>
          </a:p>
        </p:txBody>
      </p:sp>
      <p:pic>
        <p:nvPicPr>
          <p:cNvPr id="5" name="Picture 4">
            <a:extLst>
              <a:ext uri="{FF2B5EF4-FFF2-40B4-BE49-F238E27FC236}">
                <a16:creationId xmlns:a16="http://schemas.microsoft.com/office/drawing/2014/main" id="{5AD98A11-924B-4B2E-BB34-2FAEF98DD803}"/>
              </a:ext>
            </a:extLst>
          </p:cNvPr>
          <p:cNvPicPr>
            <a:picLocks noChangeAspect="1"/>
          </p:cNvPicPr>
          <p:nvPr/>
        </p:nvPicPr>
        <p:blipFill>
          <a:blip r:embed="rId2"/>
          <a:stretch>
            <a:fillRect/>
          </a:stretch>
        </p:blipFill>
        <p:spPr>
          <a:xfrm>
            <a:off x="5484674" y="1569125"/>
            <a:ext cx="3394800" cy="4739600"/>
          </a:xfrm>
          <a:prstGeom prst="rect">
            <a:avLst/>
          </a:prstGeom>
        </p:spPr>
      </p:pic>
      <p:sp>
        <p:nvSpPr>
          <p:cNvPr id="6" name="Rectangle 5">
            <a:extLst>
              <a:ext uri="{FF2B5EF4-FFF2-40B4-BE49-F238E27FC236}">
                <a16:creationId xmlns:a16="http://schemas.microsoft.com/office/drawing/2014/main" id="{65BF23C5-9A02-4039-926B-57779BC60F51}"/>
              </a:ext>
            </a:extLst>
          </p:cNvPr>
          <p:cNvSpPr/>
          <p:nvPr/>
        </p:nvSpPr>
        <p:spPr>
          <a:xfrm rot="10800000" flipV="1">
            <a:off x="4572000" y="204944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7" name="TextBox 6">
            <a:extLst>
              <a:ext uri="{FF2B5EF4-FFF2-40B4-BE49-F238E27FC236}">
                <a16:creationId xmlns:a16="http://schemas.microsoft.com/office/drawing/2014/main" id="{D46F34BA-C6CB-4CE2-AB93-A894B3B21EF1}"/>
              </a:ext>
            </a:extLst>
          </p:cNvPr>
          <p:cNvSpPr txBox="1"/>
          <p:nvPr/>
        </p:nvSpPr>
        <p:spPr>
          <a:xfrm>
            <a:off x="756000" y="1926332"/>
            <a:ext cx="3960000" cy="523220"/>
          </a:xfrm>
          <a:prstGeom prst="rect">
            <a:avLst/>
          </a:prstGeom>
          <a:noFill/>
        </p:spPr>
        <p:txBody>
          <a:bodyPr wrap="square" rtlCol="0">
            <a:spAutoFit/>
          </a:bodyPr>
          <a:lstStyle/>
          <a:p>
            <a:pPr marL="285750" indent="-285750">
              <a:buFont typeface="Wingdings" panose="05000000000000000000" pitchFamily="2" charset="2"/>
              <a:buChar char="§"/>
            </a:pPr>
            <a:r>
              <a:rPr lang="de-DE" sz="1400" dirty="0"/>
              <a:t>Thermischer Speicher ausgelegt für "Multi-Brennstoff"-Kombination (auch solarthermisch). </a:t>
            </a:r>
            <a:endParaRPr lang="en-US" sz="1400" dirty="0"/>
          </a:p>
        </p:txBody>
      </p:sp>
      <p:sp>
        <p:nvSpPr>
          <p:cNvPr id="8" name="TextBox 7">
            <a:extLst>
              <a:ext uri="{FF2B5EF4-FFF2-40B4-BE49-F238E27FC236}">
                <a16:creationId xmlns:a16="http://schemas.microsoft.com/office/drawing/2014/main" id="{C8B751E7-9DAA-4C9E-96AA-0D631C550C38}"/>
              </a:ext>
            </a:extLst>
          </p:cNvPr>
          <p:cNvSpPr txBox="1"/>
          <p:nvPr/>
        </p:nvSpPr>
        <p:spPr>
          <a:xfrm>
            <a:off x="756000" y="5468140"/>
            <a:ext cx="4728674" cy="830997"/>
          </a:xfrm>
          <a:prstGeom prst="rect">
            <a:avLst/>
          </a:prstGeom>
          <a:noFill/>
        </p:spPr>
        <p:txBody>
          <a:bodyPr wrap="square" rtlCol="0">
            <a:spAutoFit/>
          </a:bodyPr>
          <a:lstStyle/>
          <a:p>
            <a:pPr marL="285750" indent="-285750">
              <a:buFont typeface="Wingdings" panose="05000000000000000000" pitchFamily="2" charset="2"/>
              <a:buChar char="§"/>
            </a:pPr>
            <a:r>
              <a:rPr lang="de-DE" sz="1600" b="1" dirty="0"/>
              <a:t>In einigen passiven Thermosiphon-SWH-Systemen mit "Kupferspule" und kompakter Bauweise ist praktisch ein Wärmespeicherkonzept eingebaut. </a:t>
            </a:r>
          </a:p>
        </p:txBody>
      </p:sp>
      <p:pic>
        <p:nvPicPr>
          <p:cNvPr id="9" name="Picture 8">
            <a:extLst>
              <a:ext uri="{FF2B5EF4-FFF2-40B4-BE49-F238E27FC236}">
                <a16:creationId xmlns:a16="http://schemas.microsoft.com/office/drawing/2014/main" id="{442AC82D-2564-4972-A4EF-EBDEB4C3B237}"/>
              </a:ext>
            </a:extLst>
          </p:cNvPr>
          <p:cNvPicPr>
            <a:picLocks noChangeAspect="1"/>
          </p:cNvPicPr>
          <p:nvPr/>
        </p:nvPicPr>
        <p:blipFill>
          <a:blip r:embed="rId3"/>
          <a:stretch>
            <a:fillRect/>
          </a:stretch>
        </p:blipFill>
        <p:spPr>
          <a:xfrm>
            <a:off x="900000" y="2551615"/>
            <a:ext cx="3960000" cy="2904072"/>
          </a:xfrm>
          <a:prstGeom prst="rect">
            <a:avLst/>
          </a:prstGeom>
          <a:ln>
            <a:solidFill>
              <a:schemeClr val="tx1"/>
            </a:solidFill>
          </a:ln>
        </p:spPr>
      </p:pic>
    </p:spTree>
    <p:extLst>
      <p:ext uri="{BB962C8B-B14F-4D97-AF65-F5344CB8AC3E}">
        <p14:creationId xmlns:p14="http://schemas.microsoft.com/office/powerpoint/2010/main" val="3380357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91CC-C26F-4259-9D14-A3B84708FC12}"/>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E20167F8-1C3D-4743-A3DF-3A33A68992CB}"/>
              </a:ext>
            </a:extLst>
          </p:cNvPr>
          <p:cNvSpPr/>
          <p:nvPr/>
        </p:nvSpPr>
        <p:spPr>
          <a:xfrm>
            <a:off x="432916" y="1557000"/>
            <a:ext cx="435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Drucklose</a:t>
            </a:r>
            <a:r>
              <a:rPr lang="en-US" b="1" dirty="0">
                <a:solidFill>
                  <a:prstClr val="black"/>
                </a:solidFill>
                <a:cs typeface="Arial" pitchFamily="34" charset="0"/>
              </a:rPr>
              <a:t> (Solar-) </a:t>
            </a:r>
            <a:r>
              <a:rPr lang="en-US" b="1" dirty="0" err="1">
                <a:solidFill>
                  <a:prstClr val="black"/>
                </a:solidFill>
                <a:cs typeface="Arial" pitchFamily="34" charset="0"/>
              </a:rPr>
              <a:t>Warmwasserspeicher</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05B3125A-46B3-470B-81C1-E01F69168FEB}"/>
              </a:ext>
            </a:extLst>
          </p:cNvPr>
          <p:cNvSpPr txBox="1"/>
          <p:nvPr/>
        </p:nvSpPr>
        <p:spPr>
          <a:xfrm>
            <a:off x="798456" y="1958906"/>
            <a:ext cx="5414808" cy="418576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SOLARE WARMWASSERBEREITUNGSANLAGEN MIT RÜCKLAUF. </a:t>
            </a:r>
          </a:p>
          <a:p>
            <a:pPr marL="542925" lvl="1" indent="-285750">
              <a:buFont typeface="Calibri" panose="020F0502020204030204" pitchFamily="34" charset="0"/>
              <a:buChar char="‒"/>
            </a:pPr>
            <a:r>
              <a:rPr lang="de-DE" sz="1400" dirty="0"/>
              <a:t>Ein Drain-Back-Tank ermöglicht es, das gesamte Wasser (kein Glykol) aus den Solarkollektoren und den zugehörigen Rohrleitungsverbindungen in den Tankspeicher abzulassen, wodurch das System sowohl vor Frost als auch vor Überhitzung geschützt wird. </a:t>
            </a:r>
          </a:p>
          <a:p>
            <a:pPr marL="542925" lvl="1" indent="-285750">
              <a:buFont typeface="Calibri" panose="020F0502020204030204" pitchFamily="34" charset="0"/>
              <a:buChar char="‒"/>
            </a:pPr>
            <a:r>
              <a:rPr lang="de-DE" sz="1400" dirty="0"/>
              <a:t>Die Drain-Back-Speicher sind ideal für die Planung von Solarthermieanlagen, insbesondere in Klimazonen, die sowohl sehr heiße als auch sehr kalte Temperaturen aufweisen. Sie sind ein wichtiger Baustein in </a:t>
            </a:r>
            <a:r>
              <a:rPr lang="de-DE" sz="1400" dirty="0" err="1"/>
              <a:t>Drainback</a:t>
            </a:r>
            <a:r>
              <a:rPr lang="de-DE" sz="1400" dirty="0"/>
              <a:t>-SWH-Systemen, die eine Alternative zu indirekten "Glykol"-SWH und voll </a:t>
            </a:r>
            <a:r>
              <a:rPr lang="de-DE" sz="1400" dirty="0" err="1"/>
              <a:t>druckbeaufschlagten</a:t>
            </a:r>
            <a:r>
              <a:rPr lang="de-DE" sz="1400" dirty="0"/>
              <a:t> Systemen darstellen.</a:t>
            </a:r>
          </a:p>
          <a:p>
            <a:pPr marL="542925" lvl="1" indent="-285750">
              <a:buFont typeface="Calibri" panose="020F0502020204030204" pitchFamily="34" charset="0"/>
              <a:buChar char="‒"/>
            </a:pPr>
            <a:r>
              <a:rPr lang="de-DE" sz="1400" dirty="0" err="1"/>
              <a:t>Drainback</a:t>
            </a:r>
            <a:r>
              <a:rPr lang="de-DE" sz="1400" dirty="0"/>
              <a:t>-Systeme arbeiten bei "niedrigem Druck". Der Solarkreislauf ist nur teilweise mit Wasser gefüllt. Sie enthalten kein Glykol, keine Ausdehnungsgefäße, Rückschlagventile oder andere Komponenten, die zur Bewältigung der Druckbeaufschlagung erforderlich sind. Son, Rücklaufbehälter sind einfach, aus Stahl, mit/ohne Wärmetauscher und wartungsfrei erhältlich.</a:t>
            </a:r>
          </a:p>
        </p:txBody>
      </p:sp>
      <p:pic>
        <p:nvPicPr>
          <p:cNvPr id="10" name="Picture 9">
            <a:extLst>
              <a:ext uri="{FF2B5EF4-FFF2-40B4-BE49-F238E27FC236}">
                <a16:creationId xmlns:a16="http://schemas.microsoft.com/office/drawing/2014/main" id="{E4317D02-0A1F-48AC-AAFD-6C4E05EF0597}"/>
              </a:ext>
            </a:extLst>
          </p:cNvPr>
          <p:cNvPicPr>
            <a:picLocks noChangeAspect="1"/>
          </p:cNvPicPr>
          <p:nvPr/>
        </p:nvPicPr>
        <p:blipFill>
          <a:blip r:embed="rId2"/>
          <a:stretch>
            <a:fillRect/>
          </a:stretch>
        </p:blipFill>
        <p:spPr>
          <a:xfrm>
            <a:off x="6213264" y="2159089"/>
            <a:ext cx="2534736" cy="3933911"/>
          </a:xfrm>
          <a:prstGeom prst="rect">
            <a:avLst/>
          </a:prstGeom>
          <a:ln>
            <a:solidFill>
              <a:schemeClr val="tx1"/>
            </a:solidFill>
          </a:ln>
        </p:spPr>
      </p:pic>
    </p:spTree>
    <p:extLst>
      <p:ext uri="{BB962C8B-B14F-4D97-AF65-F5344CB8AC3E}">
        <p14:creationId xmlns:p14="http://schemas.microsoft.com/office/powerpoint/2010/main" val="315669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8623-EEDD-4CC7-A7C7-9ABF4B18E17B}"/>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0BB31C31-FF76-4232-9F94-83476838DD10}"/>
              </a:ext>
            </a:extLst>
          </p:cNvPr>
          <p:cNvSpPr/>
          <p:nvPr/>
        </p:nvSpPr>
        <p:spPr>
          <a:xfrm>
            <a:off x="432916" y="1557000"/>
            <a:ext cx="435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Drucklose</a:t>
            </a:r>
            <a:r>
              <a:rPr lang="en-US" b="1" dirty="0">
                <a:solidFill>
                  <a:prstClr val="black"/>
                </a:solidFill>
                <a:cs typeface="Arial" pitchFamily="34" charset="0"/>
              </a:rPr>
              <a:t> (Solar-) </a:t>
            </a:r>
            <a:r>
              <a:rPr lang="en-US" b="1" dirty="0" err="1">
                <a:solidFill>
                  <a:prstClr val="black"/>
                </a:solidFill>
                <a:cs typeface="Arial" pitchFamily="34" charset="0"/>
              </a:rPr>
              <a:t>Warmwasserspeicher</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AFC667DF-5183-4467-AE74-7C2620B05CFC}"/>
              </a:ext>
            </a:extLst>
          </p:cNvPr>
          <p:cNvSpPr txBox="1"/>
          <p:nvPr/>
        </p:nvSpPr>
        <p:spPr>
          <a:xfrm>
            <a:off x="798456" y="1958906"/>
            <a:ext cx="5789544" cy="338554"/>
          </a:xfrm>
          <a:prstGeom prst="rect">
            <a:avLst/>
          </a:prstGeom>
          <a:noFill/>
        </p:spPr>
        <p:txBody>
          <a:bodyPr wrap="square" rtlCol="0">
            <a:spAutoFit/>
          </a:bodyPr>
          <a:lstStyle/>
          <a:p>
            <a:pPr marL="285750" indent="-285750" algn="just">
              <a:buFont typeface="Wingdings" panose="05000000000000000000" pitchFamily="2" charset="2"/>
              <a:buChar char="§"/>
            </a:pPr>
            <a:r>
              <a:rPr lang="en-US" sz="1600" b="1" dirty="0"/>
              <a:t>DRAINBACK-SOLARANLAGEN ZUR WARMWASSERBEREITUNG. </a:t>
            </a:r>
          </a:p>
        </p:txBody>
      </p:sp>
      <p:pic>
        <p:nvPicPr>
          <p:cNvPr id="11" name="Picture 10">
            <a:extLst>
              <a:ext uri="{FF2B5EF4-FFF2-40B4-BE49-F238E27FC236}">
                <a16:creationId xmlns:a16="http://schemas.microsoft.com/office/drawing/2014/main" id="{AC4EB4E8-1B73-4850-9388-6023C2B6BD4C}"/>
              </a:ext>
            </a:extLst>
          </p:cNvPr>
          <p:cNvPicPr>
            <a:picLocks noChangeAspect="1"/>
          </p:cNvPicPr>
          <p:nvPr/>
        </p:nvPicPr>
        <p:blipFill>
          <a:blip r:embed="rId2"/>
          <a:stretch>
            <a:fillRect/>
          </a:stretch>
        </p:blipFill>
        <p:spPr>
          <a:xfrm>
            <a:off x="1692000" y="2297459"/>
            <a:ext cx="6192000" cy="4027681"/>
          </a:xfrm>
          <a:prstGeom prst="rect">
            <a:avLst/>
          </a:prstGeom>
        </p:spPr>
      </p:pic>
      <p:sp>
        <p:nvSpPr>
          <p:cNvPr id="12" name="Rectangle 11">
            <a:extLst>
              <a:ext uri="{FF2B5EF4-FFF2-40B4-BE49-F238E27FC236}">
                <a16:creationId xmlns:a16="http://schemas.microsoft.com/office/drawing/2014/main" id="{465971CA-C413-4648-B261-2BC1CEC710AD}"/>
              </a:ext>
            </a:extLst>
          </p:cNvPr>
          <p:cNvSpPr/>
          <p:nvPr/>
        </p:nvSpPr>
        <p:spPr>
          <a:xfrm rot="10800000" flipV="1">
            <a:off x="6948000" y="212694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91915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C1C7-B4F6-4159-AFDB-FC7148D0B30B}"/>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741F66E2-1521-42CE-ACC9-74343DFF09E2}"/>
              </a:ext>
            </a:extLst>
          </p:cNvPr>
          <p:cNvSpPr/>
          <p:nvPr/>
        </p:nvSpPr>
        <p:spPr>
          <a:xfrm>
            <a:off x="432916" y="1557000"/>
            <a:ext cx="435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Drucklose</a:t>
            </a:r>
            <a:r>
              <a:rPr lang="en-US" b="1" dirty="0">
                <a:solidFill>
                  <a:prstClr val="black"/>
                </a:solidFill>
                <a:cs typeface="Arial" pitchFamily="34" charset="0"/>
              </a:rPr>
              <a:t> (Solar-) </a:t>
            </a:r>
            <a:r>
              <a:rPr lang="en-US" b="1" dirty="0" err="1">
                <a:solidFill>
                  <a:prstClr val="black"/>
                </a:solidFill>
                <a:cs typeface="Arial" pitchFamily="34" charset="0"/>
              </a:rPr>
              <a:t>Warmwasserspeicher</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48FD529B-CECD-4178-B3D7-4548896EFE3E}"/>
              </a:ext>
            </a:extLst>
          </p:cNvPr>
          <p:cNvSpPr txBox="1"/>
          <p:nvPr/>
        </p:nvSpPr>
        <p:spPr>
          <a:xfrm>
            <a:off x="623476" y="2121013"/>
            <a:ext cx="3732524" cy="3323987"/>
          </a:xfrm>
          <a:prstGeom prst="rect">
            <a:avLst/>
          </a:prstGeom>
          <a:noFill/>
        </p:spPr>
        <p:txBody>
          <a:bodyPr wrap="square" rtlCol="0">
            <a:spAutoFit/>
          </a:bodyPr>
          <a:lstStyle/>
          <a:p>
            <a:pPr marL="285750" indent="-285750">
              <a:buFont typeface="Wingdings" panose="05000000000000000000" pitchFamily="2" charset="2"/>
              <a:buChar char="§"/>
            </a:pPr>
            <a:r>
              <a:rPr lang="de-DE" sz="1400" dirty="0"/>
              <a:t>In einigen Regionen verwenden traditionelle Warmwassersysteme drucklose (oder "belüftete" oder "Niederdruck"-Tanks für die Warmwasserbereitung und andere Zwecke. </a:t>
            </a:r>
          </a:p>
          <a:p>
            <a:pPr marL="285750" indent="-285750">
              <a:buFont typeface="Wingdings" panose="05000000000000000000" pitchFamily="2" charset="2"/>
              <a:buChar char="§"/>
            </a:pPr>
            <a:r>
              <a:rPr lang="de-DE" sz="1400" dirty="0"/>
              <a:t>Sie werden aus Kupfer oder Stahl mit Lebensmittelsortierung hergestellt und sind für verschiedene Arbeitsdrücke (niedriger als der Wasserleitungsdruck) ausgelegt. Niemals kann ein "entlüfteter" Wassertank einen "unbelüfteten" (unter Druck stehenden) ersetzen.</a:t>
            </a:r>
          </a:p>
          <a:p>
            <a:pPr marL="285750" indent="-285750">
              <a:buFont typeface="Wingdings" panose="05000000000000000000" pitchFamily="2" charset="2"/>
              <a:buChar char="§"/>
            </a:pPr>
            <a:r>
              <a:rPr lang="de-DE" sz="1400" dirty="0"/>
              <a:t>Heutzutage wurden diese Tanks modifiziert, um "Multi-Brennstoff"-Primärwärmequellen zu unterstützen. Einschließlich Solar- und andere erneuerbare Energiequellen. </a:t>
            </a:r>
          </a:p>
        </p:txBody>
      </p:sp>
      <p:pic>
        <p:nvPicPr>
          <p:cNvPr id="3" name="Picture 2">
            <a:extLst>
              <a:ext uri="{FF2B5EF4-FFF2-40B4-BE49-F238E27FC236}">
                <a16:creationId xmlns:a16="http://schemas.microsoft.com/office/drawing/2014/main" id="{8AE21EF6-5CBE-42D5-BB58-599A2B3034BC}"/>
              </a:ext>
            </a:extLst>
          </p:cNvPr>
          <p:cNvPicPr>
            <a:picLocks noChangeAspect="1"/>
          </p:cNvPicPr>
          <p:nvPr/>
        </p:nvPicPr>
        <p:blipFill>
          <a:blip r:embed="rId2"/>
          <a:stretch>
            <a:fillRect/>
          </a:stretch>
        </p:blipFill>
        <p:spPr>
          <a:xfrm>
            <a:off x="4356000" y="2099435"/>
            <a:ext cx="4247999" cy="3428995"/>
          </a:xfrm>
          <a:prstGeom prst="rect">
            <a:avLst/>
          </a:prstGeom>
          <a:ln>
            <a:solidFill>
              <a:schemeClr val="tx1"/>
            </a:solidFill>
          </a:ln>
        </p:spPr>
      </p:pic>
      <p:sp>
        <p:nvSpPr>
          <p:cNvPr id="8" name="Rectangle 7">
            <a:extLst>
              <a:ext uri="{FF2B5EF4-FFF2-40B4-BE49-F238E27FC236}">
                <a16:creationId xmlns:a16="http://schemas.microsoft.com/office/drawing/2014/main" id="{53B0A526-8A46-49F8-AFF8-605CBB6E9BC9}"/>
              </a:ext>
            </a:extLst>
          </p:cNvPr>
          <p:cNvSpPr/>
          <p:nvPr/>
        </p:nvSpPr>
        <p:spPr>
          <a:xfrm>
            <a:off x="695476" y="5473549"/>
            <a:ext cx="7775325" cy="738664"/>
          </a:xfrm>
          <a:prstGeom prst="rect">
            <a:avLst/>
          </a:prstGeom>
        </p:spPr>
        <p:txBody>
          <a:bodyPr wrap="square">
            <a:spAutoFit/>
          </a:bodyPr>
          <a:lstStyle/>
          <a:p>
            <a:pPr marL="285750" indent="-285750">
              <a:buFont typeface="Wingdings" panose="05000000000000000000" pitchFamily="2" charset="2"/>
              <a:buChar char="§"/>
            </a:pPr>
            <a:r>
              <a:rPr lang="de-DE" sz="1400" b="1" dirty="0"/>
              <a:t>Ein druckloser Tank benötigt weniger Material in seiner Konstruktion und benötigt keine Sicherheitselemente, ist also von sich aus sicherer und im Vergleich günstiger. </a:t>
            </a:r>
            <a:r>
              <a:rPr lang="de-DE" sz="1400" dirty="0"/>
              <a:t>Allerdings werden andere Elemente, wie z.B. Sammler, benötigt. Sowie mehr Platz für den Einbau.</a:t>
            </a:r>
          </a:p>
        </p:txBody>
      </p:sp>
    </p:spTree>
    <p:extLst>
      <p:ext uri="{BB962C8B-B14F-4D97-AF65-F5344CB8AC3E}">
        <p14:creationId xmlns:p14="http://schemas.microsoft.com/office/powerpoint/2010/main" val="266582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7D1A-EBE8-4B9D-8B7B-6B1932F24C96}"/>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D05D45D2-532C-4E44-849A-26714AFAC521}"/>
              </a:ext>
            </a:extLst>
          </p:cNvPr>
          <p:cNvSpPr/>
          <p:nvPr/>
        </p:nvSpPr>
        <p:spPr>
          <a:xfrm>
            <a:off x="684000" y="1898463"/>
            <a:ext cx="4752000" cy="4185761"/>
          </a:xfrm>
          <a:prstGeom prst="rect">
            <a:avLst/>
          </a:prstGeom>
        </p:spPr>
        <p:txBody>
          <a:bodyPr wrap="square">
            <a:spAutoFit/>
          </a:bodyPr>
          <a:lstStyle/>
          <a:p>
            <a:pPr marL="285750" indent="-285750">
              <a:buFont typeface="Wingdings" panose="05000000000000000000" pitchFamily="2" charset="2"/>
              <a:buChar char="§"/>
            </a:pPr>
            <a:r>
              <a:rPr lang="de-DE" sz="1400" dirty="0"/>
              <a:t>Im Wesentlichen wird ein druckloser Warmwassertank das erwärmte Wasser durch Schwerkraft liefern, so dass sie in der Regel erhöht installiert werden müssen. </a:t>
            </a:r>
          </a:p>
          <a:p>
            <a:pPr marL="285750" indent="-285750">
              <a:buFont typeface="Wingdings" panose="05000000000000000000" pitchFamily="2" charset="2"/>
              <a:buChar char="§"/>
            </a:pPr>
            <a:r>
              <a:rPr lang="de-DE" sz="1400" dirty="0"/>
              <a:t>Um den Druck zu erhöhen, mit dem das warme Wasser geliefert wird, verwendet das System einen mit kaltem Wasser gespeisten Sammler, der wiederum den (Solar- oder Mehrstoff-)Tank speist. </a:t>
            </a:r>
          </a:p>
          <a:p>
            <a:pPr marL="285750" indent="-285750">
              <a:buFont typeface="Wingdings" panose="05000000000000000000" pitchFamily="2" charset="2"/>
              <a:buChar char="§"/>
            </a:pPr>
            <a:r>
              <a:rPr lang="de-DE" sz="1400" dirty="0"/>
              <a:t>Die Höhe des Sammlers über dem Endauslaufpunkt bestimmt den Druck des Wassers an diesem Punkt. Der Druckbereich, der in den meisten Häusern und Wohnblöcken erreicht wird, ist niedriger als der Standardwasserleitungsdruck (4-6 bar). Es ist eine Höhe von 10m notwendig, um 1 bar Druck zu erreichen, was in vielen Häusern kompliziert zu erreichen ist. </a:t>
            </a:r>
          </a:p>
          <a:p>
            <a:pPr marL="285750" indent="-285750">
              <a:buFont typeface="Wingdings" panose="05000000000000000000" pitchFamily="2" charset="2"/>
              <a:buChar char="§"/>
            </a:pPr>
            <a:r>
              <a:rPr lang="de-DE" sz="1400" dirty="0"/>
              <a:t>Der Sammler wird auch als Entlüftungsbohrung und Ausdehnungsgefäß während der Wassererwärmung verwendet.</a:t>
            </a:r>
          </a:p>
          <a:p>
            <a:pPr marL="285750" indent="-285750">
              <a:buFont typeface="Wingdings" panose="05000000000000000000" pitchFamily="2" charset="2"/>
              <a:buChar char="§"/>
            </a:pPr>
            <a:r>
              <a:rPr lang="de-DE" sz="1400" dirty="0"/>
              <a:t>Die (Solar-)Speicher sind für indirekte Systeme mit einer oder zwei Rohrschlangen erhältlich. </a:t>
            </a:r>
          </a:p>
        </p:txBody>
      </p:sp>
      <p:sp>
        <p:nvSpPr>
          <p:cNvPr id="5" name="Rectangle 4">
            <a:extLst>
              <a:ext uri="{FF2B5EF4-FFF2-40B4-BE49-F238E27FC236}">
                <a16:creationId xmlns:a16="http://schemas.microsoft.com/office/drawing/2014/main" id="{51BC6570-7031-4BC3-948A-4A50608ADCBF}"/>
              </a:ext>
            </a:extLst>
          </p:cNvPr>
          <p:cNvSpPr/>
          <p:nvPr/>
        </p:nvSpPr>
        <p:spPr>
          <a:xfrm>
            <a:off x="432916" y="1557000"/>
            <a:ext cx="435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Drucklose</a:t>
            </a:r>
            <a:r>
              <a:rPr lang="en-US" b="1" dirty="0">
                <a:solidFill>
                  <a:prstClr val="black"/>
                </a:solidFill>
                <a:cs typeface="Arial" pitchFamily="34" charset="0"/>
              </a:rPr>
              <a:t> (Solar-) </a:t>
            </a:r>
            <a:r>
              <a:rPr lang="en-US" b="1" dirty="0" err="1">
                <a:solidFill>
                  <a:prstClr val="black"/>
                </a:solidFill>
                <a:cs typeface="Arial" pitchFamily="34" charset="0"/>
              </a:rPr>
              <a:t>Warmwasserspeicher</a:t>
            </a:r>
            <a:endParaRPr lang="en-US" b="1" dirty="0">
              <a:solidFill>
                <a:prstClr val="black"/>
              </a:solidFill>
              <a:cs typeface="Arial" pitchFamily="34" charset="0"/>
            </a:endParaRPr>
          </a:p>
        </p:txBody>
      </p:sp>
      <p:pic>
        <p:nvPicPr>
          <p:cNvPr id="6" name="Picture 5">
            <a:extLst>
              <a:ext uri="{FF2B5EF4-FFF2-40B4-BE49-F238E27FC236}">
                <a16:creationId xmlns:a16="http://schemas.microsoft.com/office/drawing/2014/main" id="{D04B6285-1C3F-4D4C-8264-4857DC8DEF49}"/>
              </a:ext>
            </a:extLst>
          </p:cNvPr>
          <p:cNvPicPr>
            <a:picLocks noChangeAspect="1"/>
          </p:cNvPicPr>
          <p:nvPr/>
        </p:nvPicPr>
        <p:blipFill>
          <a:blip r:embed="rId2"/>
          <a:stretch>
            <a:fillRect/>
          </a:stretch>
        </p:blipFill>
        <p:spPr>
          <a:xfrm>
            <a:off x="5436000" y="1845000"/>
            <a:ext cx="3250800" cy="4500686"/>
          </a:xfrm>
          <a:prstGeom prst="rect">
            <a:avLst/>
          </a:prstGeom>
        </p:spPr>
      </p:pic>
      <p:sp>
        <p:nvSpPr>
          <p:cNvPr id="7" name="Rectangle 6">
            <a:extLst>
              <a:ext uri="{FF2B5EF4-FFF2-40B4-BE49-F238E27FC236}">
                <a16:creationId xmlns:a16="http://schemas.microsoft.com/office/drawing/2014/main" id="{9562B5A0-C755-43E8-92E7-F1ED4A878009}"/>
              </a:ext>
            </a:extLst>
          </p:cNvPr>
          <p:cNvSpPr/>
          <p:nvPr/>
        </p:nvSpPr>
        <p:spPr>
          <a:xfrm rot="10800000" flipV="1">
            <a:off x="6516000" y="174060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071139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FB2E-F7DE-4A47-B44A-8FBD97A8AA1E}"/>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9776E97B-3BFB-47B6-8035-1C9CAA838F39}"/>
              </a:ext>
            </a:extLst>
          </p:cNvPr>
          <p:cNvSpPr/>
          <p:nvPr/>
        </p:nvSpPr>
        <p:spPr>
          <a:xfrm>
            <a:off x="432916" y="1557000"/>
            <a:ext cx="435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Drucklose</a:t>
            </a:r>
            <a:r>
              <a:rPr lang="en-US" b="1" dirty="0">
                <a:solidFill>
                  <a:prstClr val="black"/>
                </a:solidFill>
                <a:cs typeface="Arial" pitchFamily="34" charset="0"/>
              </a:rPr>
              <a:t> (Solar-) </a:t>
            </a:r>
            <a:r>
              <a:rPr lang="en-US" b="1" dirty="0" err="1">
                <a:solidFill>
                  <a:prstClr val="black"/>
                </a:solidFill>
                <a:cs typeface="Arial" pitchFamily="34" charset="0"/>
              </a:rPr>
              <a:t>Warmwasserspeicher</a:t>
            </a:r>
            <a:endParaRPr lang="en-US" b="1" dirty="0">
              <a:solidFill>
                <a:prstClr val="black"/>
              </a:solidFill>
              <a:cs typeface="Arial" pitchFamily="34" charset="0"/>
            </a:endParaRPr>
          </a:p>
        </p:txBody>
      </p:sp>
      <p:sp>
        <p:nvSpPr>
          <p:cNvPr id="6" name="TextBox 5">
            <a:extLst>
              <a:ext uri="{FF2B5EF4-FFF2-40B4-BE49-F238E27FC236}">
                <a16:creationId xmlns:a16="http://schemas.microsoft.com/office/drawing/2014/main" id="{EAAE1C99-9954-4075-93D1-A6901BAB43B7}"/>
              </a:ext>
            </a:extLst>
          </p:cNvPr>
          <p:cNvSpPr txBox="1"/>
          <p:nvPr/>
        </p:nvSpPr>
        <p:spPr>
          <a:xfrm>
            <a:off x="3780000" y="1989256"/>
            <a:ext cx="5255303" cy="73866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THERMOSIPHON DIREKT DRUCKLOSE SWH-SYSTEME. </a:t>
            </a:r>
            <a:r>
              <a:rPr lang="de-DE" sz="1400" dirty="0"/>
              <a:t>Diese einfachen passiven SWH-Systeme verwenden drucklose Tanks vom Typ "Zisterne" (automatische Nachfüllung).</a:t>
            </a:r>
            <a:endParaRPr lang="en-US" sz="1400" dirty="0"/>
          </a:p>
        </p:txBody>
      </p:sp>
      <p:cxnSp>
        <p:nvCxnSpPr>
          <p:cNvPr id="9" name="Straight Connector 8">
            <a:extLst>
              <a:ext uri="{FF2B5EF4-FFF2-40B4-BE49-F238E27FC236}">
                <a16:creationId xmlns:a16="http://schemas.microsoft.com/office/drawing/2014/main" id="{6A903C00-1168-4BA2-9F0F-C2E2674CE614}"/>
              </a:ext>
            </a:extLst>
          </p:cNvPr>
          <p:cNvCxnSpPr>
            <a:cxnSpLocks/>
          </p:cNvCxnSpPr>
          <p:nvPr/>
        </p:nvCxnSpPr>
        <p:spPr>
          <a:xfrm>
            <a:off x="252000" y="0"/>
            <a:ext cx="0" cy="41661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7C78A83-E49F-4F6A-9FDD-EE9F1C4BB2FD}"/>
              </a:ext>
            </a:extLst>
          </p:cNvPr>
          <p:cNvGrpSpPr/>
          <p:nvPr/>
        </p:nvGrpSpPr>
        <p:grpSpPr>
          <a:xfrm>
            <a:off x="478425" y="2024776"/>
            <a:ext cx="3229575" cy="4233585"/>
            <a:chOff x="550421" y="2024776"/>
            <a:chExt cx="3229575" cy="4233585"/>
          </a:xfrm>
        </p:grpSpPr>
        <p:pic>
          <p:nvPicPr>
            <p:cNvPr id="8" name="Picture 7">
              <a:extLst>
                <a:ext uri="{FF2B5EF4-FFF2-40B4-BE49-F238E27FC236}">
                  <a16:creationId xmlns:a16="http://schemas.microsoft.com/office/drawing/2014/main" id="{0712E477-362B-4C3D-A8D6-ECE7120DB03B}"/>
                </a:ext>
              </a:extLst>
            </p:cNvPr>
            <p:cNvPicPr>
              <a:picLocks noChangeAspect="1"/>
            </p:cNvPicPr>
            <p:nvPr/>
          </p:nvPicPr>
          <p:blipFill>
            <a:blip r:embed="rId2"/>
            <a:stretch>
              <a:fillRect/>
            </a:stretch>
          </p:blipFill>
          <p:spPr>
            <a:xfrm>
              <a:off x="828674" y="2024776"/>
              <a:ext cx="2951322" cy="4233585"/>
            </a:xfrm>
            <a:prstGeom prst="rect">
              <a:avLst/>
            </a:prstGeom>
          </p:spPr>
        </p:pic>
        <p:sp>
          <p:nvSpPr>
            <p:cNvPr id="11" name="Rectangle 10">
              <a:extLst>
                <a:ext uri="{FF2B5EF4-FFF2-40B4-BE49-F238E27FC236}">
                  <a16:creationId xmlns:a16="http://schemas.microsoft.com/office/drawing/2014/main" id="{9A85CAFA-E785-4D9B-9AD4-90FAF8B07D7F}"/>
                </a:ext>
              </a:extLst>
            </p:cNvPr>
            <p:cNvSpPr/>
            <p:nvPr/>
          </p:nvSpPr>
          <p:spPr>
            <a:xfrm rot="5400000" flipV="1">
              <a:off x="71698" y="34174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grpSp>
      <p:sp>
        <p:nvSpPr>
          <p:cNvPr id="12" name="TextBox 11">
            <a:extLst>
              <a:ext uri="{FF2B5EF4-FFF2-40B4-BE49-F238E27FC236}">
                <a16:creationId xmlns:a16="http://schemas.microsoft.com/office/drawing/2014/main" id="{D7983324-07FF-4DBD-85A8-8F55FC795342}"/>
              </a:ext>
            </a:extLst>
          </p:cNvPr>
          <p:cNvSpPr txBox="1"/>
          <p:nvPr/>
        </p:nvSpPr>
        <p:spPr>
          <a:xfrm>
            <a:off x="3563999" y="2853000"/>
            <a:ext cx="2448002" cy="3323987"/>
          </a:xfrm>
          <a:prstGeom prst="rect">
            <a:avLst/>
          </a:prstGeom>
          <a:noFill/>
        </p:spPr>
        <p:txBody>
          <a:bodyPr wrap="square" rtlCol="0">
            <a:spAutoFit/>
          </a:bodyPr>
          <a:lstStyle/>
          <a:p>
            <a:pPr marL="285750" indent="-285750" algn="r">
              <a:buFont typeface="Wingdings" panose="05000000000000000000" pitchFamily="2" charset="2"/>
              <a:buChar char="§"/>
            </a:pPr>
            <a:r>
              <a:rPr lang="de-DE" sz="1400" b="1" dirty="0" err="1"/>
              <a:t>GROßE</a:t>
            </a:r>
            <a:r>
              <a:rPr lang="de-DE" sz="1400" b="1" dirty="0"/>
              <a:t> SOLARSPEICHER FÜR DEN PRIVATEN UND GEWERBLICHEN EINSATZ. </a:t>
            </a:r>
            <a:r>
              <a:rPr lang="de-DE" sz="1400" dirty="0"/>
              <a:t>Sehr große Warmwasserspeicher mit Druckbeaufschlagung sind teuer. Die drucklose Alternative ist eine einfachere und erschwingliche Technologie. Sie können kundenspezifisch angepasst und direkt am Installationsort gebaut werden.</a:t>
            </a:r>
            <a:endParaRPr lang="en-US" sz="1400" dirty="0"/>
          </a:p>
        </p:txBody>
      </p:sp>
      <p:pic>
        <p:nvPicPr>
          <p:cNvPr id="14" name="Picture 13">
            <a:extLst>
              <a:ext uri="{FF2B5EF4-FFF2-40B4-BE49-F238E27FC236}">
                <a16:creationId xmlns:a16="http://schemas.microsoft.com/office/drawing/2014/main" id="{3E373930-8689-42E3-9F12-970C00CAE63A}"/>
              </a:ext>
            </a:extLst>
          </p:cNvPr>
          <p:cNvPicPr>
            <a:picLocks noChangeAspect="1"/>
          </p:cNvPicPr>
          <p:nvPr/>
        </p:nvPicPr>
        <p:blipFill>
          <a:blip r:embed="rId3"/>
          <a:stretch>
            <a:fillRect/>
          </a:stretch>
        </p:blipFill>
        <p:spPr>
          <a:xfrm>
            <a:off x="6156000" y="2932764"/>
            <a:ext cx="2530800" cy="3325597"/>
          </a:xfrm>
          <a:prstGeom prst="rect">
            <a:avLst/>
          </a:prstGeom>
          <a:ln>
            <a:solidFill>
              <a:schemeClr val="tx1"/>
            </a:solidFill>
          </a:ln>
        </p:spPr>
      </p:pic>
    </p:spTree>
    <p:extLst>
      <p:ext uri="{BB962C8B-B14F-4D97-AF65-F5344CB8AC3E}">
        <p14:creationId xmlns:p14="http://schemas.microsoft.com/office/powerpoint/2010/main" val="2422275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CE86-1077-4B42-99DF-85B369B883C7}"/>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6" name="TextBox 5">
            <a:extLst>
              <a:ext uri="{FF2B5EF4-FFF2-40B4-BE49-F238E27FC236}">
                <a16:creationId xmlns:a16="http://schemas.microsoft.com/office/drawing/2014/main" id="{FBCC6DE9-8818-4D9D-8968-753C466F8318}"/>
              </a:ext>
            </a:extLst>
          </p:cNvPr>
          <p:cNvSpPr txBox="1"/>
          <p:nvPr/>
        </p:nvSpPr>
        <p:spPr>
          <a:xfrm>
            <a:off x="756000" y="1943089"/>
            <a:ext cx="3312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EINBEHÄLTER-SWH-SYSTEME</a:t>
            </a:r>
            <a:endParaRPr lang="en-US" sz="1600" dirty="0"/>
          </a:p>
        </p:txBody>
      </p:sp>
      <p:sp>
        <p:nvSpPr>
          <p:cNvPr id="3" name="TextBox 2">
            <a:extLst>
              <a:ext uri="{FF2B5EF4-FFF2-40B4-BE49-F238E27FC236}">
                <a16:creationId xmlns:a16="http://schemas.microsoft.com/office/drawing/2014/main" id="{7806A314-BD72-4B4B-8C01-1F60C536F125}"/>
              </a:ext>
            </a:extLst>
          </p:cNvPr>
          <p:cNvSpPr txBox="1"/>
          <p:nvPr/>
        </p:nvSpPr>
        <p:spPr>
          <a:xfrm>
            <a:off x="1044000" y="2246906"/>
            <a:ext cx="3456001" cy="3754874"/>
          </a:xfrm>
          <a:prstGeom prst="rect">
            <a:avLst/>
          </a:prstGeom>
          <a:noFill/>
        </p:spPr>
        <p:txBody>
          <a:bodyPr wrap="square" rtlCol="0">
            <a:spAutoFit/>
          </a:bodyPr>
          <a:lstStyle/>
          <a:p>
            <a:pPr marL="285750" indent="-285750">
              <a:buFont typeface="Calibri" panose="020F0502020204030204" pitchFamily="34" charset="0"/>
              <a:buChar char="‒"/>
            </a:pPr>
            <a:r>
              <a:rPr lang="de-DE" sz="1400" dirty="0"/>
              <a:t>In wärmeren Regionen sind passive Thermosiphon-SWH-Systeme in kompakter Bauweise weit verbreitet. Sie haben ihre entsprechenden Speicher (direkt/indirekt) eingebaut. </a:t>
            </a:r>
          </a:p>
          <a:p>
            <a:pPr marL="285750" indent="-285750">
              <a:buFont typeface="Calibri" panose="020F0502020204030204" pitchFamily="34" charset="0"/>
              <a:buChar char="‒"/>
            </a:pPr>
            <a:r>
              <a:rPr lang="de-DE" sz="1400" dirty="0"/>
              <a:t>Teilweise sind die Tanks mit einem (optionalen) elektrischen Heizelement zur Nachheizung ausgestattet. </a:t>
            </a:r>
          </a:p>
          <a:p>
            <a:pPr marL="285750" indent="-285750">
              <a:buFont typeface="Calibri" panose="020F0502020204030204" pitchFamily="34" charset="0"/>
              <a:buChar char="‒"/>
            </a:pPr>
            <a:r>
              <a:rPr lang="de-DE" sz="1400" dirty="0"/>
              <a:t>Alternativ arbeiten diese Systeme als Vorheizer für vorhandene Warmwasserbereiter (elektrisch oder Gas).</a:t>
            </a:r>
          </a:p>
          <a:p>
            <a:pPr marL="285750" indent="-285750">
              <a:buFont typeface="Calibri" panose="020F0502020204030204" pitchFamily="34" charset="0"/>
              <a:buChar char="‒"/>
            </a:pPr>
            <a:r>
              <a:rPr lang="de-DE" sz="1400" dirty="0"/>
              <a:t>Die Tanks sind für Druck-/Atmosphärensysteme und werden aus unlegiertem Stahl emailliert (emailliert) oder aus Edelstahl in Lebensmittelsortierung hergestellt.</a:t>
            </a:r>
          </a:p>
        </p:txBody>
      </p:sp>
      <p:pic>
        <p:nvPicPr>
          <p:cNvPr id="10" name="Picture 9" descr="A close up of a map&#10;&#10;Description generated with high confidence">
            <a:extLst>
              <a:ext uri="{FF2B5EF4-FFF2-40B4-BE49-F238E27FC236}">
                <a16:creationId xmlns:a16="http://schemas.microsoft.com/office/drawing/2014/main" id="{06B837B8-75F7-4FE3-8BC3-7B78CD209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752" y="2349000"/>
            <a:ext cx="4293248" cy="3744000"/>
          </a:xfrm>
          <a:prstGeom prst="rect">
            <a:avLst/>
          </a:prstGeom>
          <a:ln>
            <a:solidFill>
              <a:schemeClr val="tx1"/>
            </a:solidFill>
          </a:ln>
        </p:spPr>
      </p:pic>
      <p:sp>
        <p:nvSpPr>
          <p:cNvPr id="11" name="Rectangle 10">
            <a:extLst>
              <a:ext uri="{FF2B5EF4-FFF2-40B4-BE49-F238E27FC236}">
                <a16:creationId xmlns:a16="http://schemas.microsoft.com/office/drawing/2014/main" id="{4430CAB4-5B45-4601-B232-DAA0C7151212}"/>
              </a:ext>
            </a:extLst>
          </p:cNvPr>
          <p:cNvSpPr/>
          <p:nvPr/>
        </p:nvSpPr>
        <p:spPr>
          <a:xfrm>
            <a:off x="432916" y="1557000"/>
            <a:ext cx="6515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Behälter für Mehrbehältersysteme SWH und Kombisysteme</a:t>
            </a:r>
          </a:p>
        </p:txBody>
      </p:sp>
    </p:spTree>
    <p:extLst>
      <p:ext uri="{BB962C8B-B14F-4D97-AF65-F5344CB8AC3E}">
        <p14:creationId xmlns:p14="http://schemas.microsoft.com/office/powerpoint/2010/main" val="133836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BCBE8-6DF4-4C1D-9D67-6EBFFD70564F}"/>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TextBox 3">
            <a:extLst>
              <a:ext uri="{FF2B5EF4-FFF2-40B4-BE49-F238E27FC236}">
                <a16:creationId xmlns:a16="http://schemas.microsoft.com/office/drawing/2014/main" id="{C387C0B0-31BA-4285-B0ED-6CBECA0ED4D2}"/>
              </a:ext>
            </a:extLst>
          </p:cNvPr>
          <p:cNvSpPr txBox="1"/>
          <p:nvPr/>
        </p:nvSpPr>
        <p:spPr>
          <a:xfrm>
            <a:off x="756000" y="1943089"/>
            <a:ext cx="3312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EINBEHÄLTER-SWH-SYSTEME</a:t>
            </a:r>
          </a:p>
        </p:txBody>
      </p:sp>
      <p:sp>
        <p:nvSpPr>
          <p:cNvPr id="5" name="Rectangle 4">
            <a:extLst>
              <a:ext uri="{FF2B5EF4-FFF2-40B4-BE49-F238E27FC236}">
                <a16:creationId xmlns:a16="http://schemas.microsoft.com/office/drawing/2014/main" id="{BE59F73A-5282-4ED9-9594-E326AC27E89F}"/>
              </a:ext>
            </a:extLst>
          </p:cNvPr>
          <p:cNvSpPr/>
          <p:nvPr/>
        </p:nvSpPr>
        <p:spPr>
          <a:xfrm>
            <a:off x="432916" y="1557000"/>
            <a:ext cx="6443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Behälter für Mehrbehältersysteme SWH und Kombisysteme</a:t>
            </a:r>
          </a:p>
        </p:txBody>
      </p:sp>
      <p:sp>
        <p:nvSpPr>
          <p:cNvPr id="6" name="Rectangle 5">
            <a:extLst>
              <a:ext uri="{FF2B5EF4-FFF2-40B4-BE49-F238E27FC236}">
                <a16:creationId xmlns:a16="http://schemas.microsoft.com/office/drawing/2014/main" id="{144CDB2A-7520-45F1-8844-832AD28AE445}"/>
              </a:ext>
            </a:extLst>
          </p:cNvPr>
          <p:cNvSpPr/>
          <p:nvPr/>
        </p:nvSpPr>
        <p:spPr>
          <a:xfrm>
            <a:off x="1044000" y="2299386"/>
            <a:ext cx="3217024" cy="3539430"/>
          </a:xfrm>
          <a:prstGeom prst="rect">
            <a:avLst/>
          </a:prstGeom>
        </p:spPr>
        <p:txBody>
          <a:bodyPr wrap="square">
            <a:spAutoFit/>
          </a:bodyPr>
          <a:lstStyle/>
          <a:p>
            <a:pPr marL="285750" indent="-285750">
              <a:buFont typeface="Calibri" panose="020F0502020204030204" pitchFamily="34" charset="0"/>
              <a:buChar char="‒"/>
            </a:pPr>
            <a:r>
              <a:rPr lang="de-DE" sz="1400" dirty="0"/>
              <a:t>Auch in wärmeren Regionen und im Allgemeinen bei einfachen DSWH, wenn die Option ein aktives SWH-System (indirekt/direkt) ist, verfügen sie in der Regel über einen einzigen Solarspeicher (unter Druck), typischerweise mit einer oder zwei Windungen und mindestens einem elektrischen Zusatzheizkörper. </a:t>
            </a:r>
          </a:p>
          <a:p>
            <a:pPr marL="285750" indent="-285750">
              <a:buFont typeface="Calibri" panose="020F0502020204030204" pitchFamily="34" charset="0"/>
              <a:buChar char="‒"/>
            </a:pPr>
            <a:r>
              <a:rPr lang="de-DE" sz="1400" dirty="0"/>
              <a:t>Gasbrenner werden im Solarspeicher nicht verwendet, da der Brenner unten angeordnet wäre und den Solarbetrieb stören würde. Wenn dies die Option ist, kann alternativ ein Gaskessel ohne Tank verwendet werden.</a:t>
            </a:r>
          </a:p>
        </p:txBody>
      </p:sp>
      <p:pic>
        <p:nvPicPr>
          <p:cNvPr id="8" name="Picture 7" descr="A picture containing indoor&#10;&#10;Description generated with high confidence">
            <a:extLst>
              <a:ext uri="{FF2B5EF4-FFF2-40B4-BE49-F238E27FC236}">
                <a16:creationId xmlns:a16="http://schemas.microsoft.com/office/drawing/2014/main" id="{060ECA88-03F1-43D9-9F28-2ED8DAA9BB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261024" y="2493000"/>
            <a:ext cx="4483743" cy="3429000"/>
          </a:xfrm>
          <a:prstGeom prst="rect">
            <a:avLst/>
          </a:prstGeom>
          <a:ln>
            <a:solidFill>
              <a:schemeClr val="tx1"/>
            </a:solidFill>
          </a:ln>
        </p:spPr>
      </p:pic>
    </p:spTree>
    <p:extLst>
      <p:ext uri="{BB962C8B-B14F-4D97-AF65-F5344CB8AC3E}">
        <p14:creationId xmlns:p14="http://schemas.microsoft.com/office/powerpoint/2010/main" val="2757287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BF77-80EC-4D3F-80E4-D925641007B5}"/>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5" name="TextBox 4">
            <a:extLst>
              <a:ext uri="{FF2B5EF4-FFF2-40B4-BE49-F238E27FC236}">
                <a16:creationId xmlns:a16="http://schemas.microsoft.com/office/drawing/2014/main" id="{74E4BC53-93B8-4753-B131-B8237FD7F510}"/>
              </a:ext>
            </a:extLst>
          </p:cNvPr>
          <p:cNvSpPr txBox="1"/>
          <p:nvPr/>
        </p:nvSpPr>
        <p:spPr>
          <a:xfrm>
            <a:off x="755999" y="2010446"/>
            <a:ext cx="2808001"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ZWEI-TANK SWH-SYSTEME</a:t>
            </a:r>
            <a:endParaRPr lang="en-US" sz="1600" dirty="0"/>
          </a:p>
        </p:txBody>
      </p:sp>
      <p:sp>
        <p:nvSpPr>
          <p:cNvPr id="6" name="TextBox 5">
            <a:extLst>
              <a:ext uri="{FF2B5EF4-FFF2-40B4-BE49-F238E27FC236}">
                <a16:creationId xmlns:a16="http://schemas.microsoft.com/office/drawing/2014/main" id="{4EFDF576-9C18-490B-BFC1-38F55280D275}"/>
              </a:ext>
            </a:extLst>
          </p:cNvPr>
          <p:cNvSpPr txBox="1"/>
          <p:nvPr/>
        </p:nvSpPr>
        <p:spPr>
          <a:xfrm>
            <a:off x="1108433" y="2406787"/>
            <a:ext cx="4471567" cy="2462213"/>
          </a:xfrm>
          <a:prstGeom prst="rect">
            <a:avLst/>
          </a:prstGeom>
          <a:noFill/>
        </p:spPr>
        <p:txBody>
          <a:bodyPr wrap="square" rtlCol="0">
            <a:spAutoFit/>
          </a:bodyPr>
          <a:lstStyle/>
          <a:p>
            <a:pPr marL="285750" indent="-285750">
              <a:buFont typeface="Calibri" panose="020F0502020204030204" pitchFamily="34" charset="0"/>
              <a:buChar char="‒"/>
            </a:pPr>
            <a:r>
              <a:rPr lang="de-DE" sz="1400" dirty="0"/>
              <a:t>In kälteren Regionen ist die Verwendung von zwei Tanks praktisch die Norm. Sie sind erforderlich, um bei sehr kalten oder bewölkten Perioden ausreichend warmes Wasser zu speichern. Einige leichte kommerzielle Anwendungen und Kombisysteme (Warmwasser und Raumheizung) können ebenfalls zwei Tanks verwenden.</a:t>
            </a:r>
          </a:p>
          <a:p>
            <a:pPr marL="285750" indent="-285750">
              <a:buFont typeface="Calibri" panose="020F0502020204030204" pitchFamily="34" charset="0"/>
              <a:buChar char="‒"/>
            </a:pPr>
            <a:r>
              <a:rPr lang="de-DE" sz="1400" dirty="0"/>
              <a:t>In Zwei-Tank SWH-Systemen bietet ein Speicher (direkt oder indirekt, unter Druck) nur Speicher für solar erwärmtes Wasser und benötigt daher keine Nachheizquelle. </a:t>
            </a:r>
          </a:p>
        </p:txBody>
      </p:sp>
      <p:sp>
        <p:nvSpPr>
          <p:cNvPr id="8" name="Rectangle 7">
            <a:extLst>
              <a:ext uri="{FF2B5EF4-FFF2-40B4-BE49-F238E27FC236}">
                <a16:creationId xmlns:a16="http://schemas.microsoft.com/office/drawing/2014/main" id="{35938D12-C186-4D6C-BF86-AD01F3DDAF03}"/>
              </a:ext>
            </a:extLst>
          </p:cNvPr>
          <p:cNvSpPr/>
          <p:nvPr/>
        </p:nvSpPr>
        <p:spPr>
          <a:xfrm>
            <a:off x="1108433" y="4769561"/>
            <a:ext cx="7639568" cy="1600438"/>
          </a:xfrm>
          <a:prstGeom prst="rect">
            <a:avLst/>
          </a:prstGeom>
        </p:spPr>
        <p:txBody>
          <a:bodyPr wrap="square">
            <a:spAutoFit/>
          </a:bodyPr>
          <a:lstStyle/>
          <a:p>
            <a:pPr marL="285750" indent="-285750">
              <a:buFont typeface="Calibri" panose="020F0502020204030204" pitchFamily="34" charset="0"/>
              <a:buChar char="‒"/>
            </a:pPr>
            <a:r>
              <a:rPr lang="de-DE" sz="1400" dirty="0"/>
              <a:t>Dieser Solartank wird (in Reihe) an einen zweiten Tank (intern aufgewickelt) angeschlossen, der wiederum die Hilfsenergiequelle liefert, die verwendet wird, wenn die verfügbare Sonnenenergie nicht ausreicht. Dies kann ein tankloser Gaskessel sein.  Alternativ kann dieser zweite Tank ein serienmäßig vorhandener elektrischer Warmwasserbereiter oder ein Gaskessel in Tankbauweise sein.</a:t>
            </a:r>
          </a:p>
          <a:p>
            <a:pPr marL="285750" indent="-285750">
              <a:buFont typeface="Calibri" panose="020F0502020204030204" pitchFamily="34" charset="0"/>
              <a:buChar char="‒"/>
            </a:pPr>
            <a:r>
              <a:rPr lang="de-DE" sz="1400" dirty="0"/>
              <a:t>Der Solarbeitrag kann bei Bedarf (Wartung etc.) entfallen, da der vorhandene Warmwasserbereiter das Hauptwarmwasserversorgungssystem ist.</a:t>
            </a:r>
          </a:p>
        </p:txBody>
      </p:sp>
      <p:pic>
        <p:nvPicPr>
          <p:cNvPr id="10" name="Picture 9" descr="A picture containing indoor, wall, cabinet, refrigerator&#10;&#10;Description generated with very high confidence">
            <a:extLst>
              <a:ext uri="{FF2B5EF4-FFF2-40B4-BE49-F238E27FC236}">
                <a16:creationId xmlns:a16="http://schemas.microsoft.com/office/drawing/2014/main" id="{62E35467-FEA8-405B-8428-7EA2E5B02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000" y="2137284"/>
            <a:ext cx="3168001" cy="2659716"/>
          </a:xfrm>
          <a:prstGeom prst="rect">
            <a:avLst/>
          </a:prstGeom>
          <a:ln>
            <a:solidFill>
              <a:schemeClr val="tx1"/>
            </a:solidFill>
          </a:ln>
        </p:spPr>
      </p:pic>
      <p:sp>
        <p:nvSpPr>
          <p:cNvPr id="11" name="Rectangle 10">
            <a:extLst>
              <a:ext uri="{FF2B5EF4-FFF2-40B4-BE49-F238E27FC236}">
                <a16:creationId xmlns:a16="http://schemas.microsoft.com/office/drawing/2014/main" id="{E0CA3F1A-F7D5-446B-AEE3-EAB2D0609333}"/>
              </a:ext>
            </a:extLst>
          </p:cNvPr>
          <p:cNvSpPr/>
          <p:nvPr/>
        </p:nvSpPr>
        <p:spPr>
          <a:xfrm>
            <a:off x="432916" y="1557000"/>
            <a:ext cx="6707088"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Behälter für Mehrbehältersysteme SWH und Kombisysteme</a:t>
            </a:r>
          </a:p>
        </p:txBody>
      </p:sp>
    </p:spTree>
    <p:extLst>
      <p:ext uri="{BB962C8B-B14F-4D97-AF65-F5344CB8AC3E}">
        <p14:creationId xmlns:p14="http://schemas.microsoft.com/office/powerpoint/2010/main" val="1613472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527629-A762-42C9-AF6F-BC61CF9427D7}"/>
              </a:ext>
            </a:extLst>
          </p:cNvPr>
          <p:cNvGrpSpPr/>
          <p:nvPr/>
        </p:nvGrpSpPr>
        <p:grpSpPr>
          <a:xfrm>
            <a:off x="1342097" y="1601866"/>
            <a:ext cx="7549903" cy="4706859"/>
            <a:chOff x="1342097" y="1601866"/>
            <a:chExt cx="7549903" cy="4706859"/>
          </a:xfrm>
        </p:grpSpPr>
        <p:pic>
          <p:nvPicPr>
            <p:cNvPr id="8" name="Picture 7">
              <a:extLst>
                <a:ext uri="{FF2B5EF4-FFF2-40B4-BE49-F238E27FC236}">
                  <a16:creationId xmlns:a16="http://schemas.microsoft.com/office/drawing/2014/main" id="{DAEF658F-1327-4539-8869-75BE4858F988}"/>
                </a:ext>
              </a:extLst>
            </p:cNvPr>
            <p:cNvPicPr>
              <a:picLocks noChangeAspect="1"/>
            </p:cNvPicPr>
            <p:nvPr/>
          </p:nvPicPr>
          <p:blipFill>
            <a:blip r:embed="rId2"/>
            <a:stretch>
              <a:fillRect/>
            </a:stretch>
          </p:blipFill>
          <p:spPr>
            <a:xfrm>
              <a:off x="3492000" y="1601866"/>
              <a:ext cx="5304087" cy="4706859"/>
            </a:xfrm>
            <a:prstGeom prst="rect">
              <a:avLst/>
            </a:prstGeom>
          </p:spPr>
        </p:pic>
        <p:sp>
          <p:nvSpPr>
            <p:cNvPr id="9" name="Rectangle 8">
              <a:extLst>
                <a:ext uri="{FF2B5EF4-FFF2-40B4-BE49-F238E27FC236}">
                  <a16:creationId xmlns:a16="http://schemas.microsoft.com/office/drawing/2014/main" id="{785B7ABD-DD52-4A8A-84DB-C8DCE2E7C6AE}"/>
                </a:ext>
              </a:extLst>
            </p:cNvPr>
            <p:cNvSpPr/>
            <p:nvPr/>
          </p:nvSpPr>
          <p:spPr>
            <a:xfrm>
              <a:off x="7596000" y="2349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pic>
          <p:nvPicPr>
            <p:cNvPr id="7" name="Picture 6">
              <a:extLst>
                <a:ext uri="{FF2B5EF4-FFF2-40B4-BE49-F238E27FC236}">
                  <a16:creationId xmlns:a16="http://schemas.microsoft.com/office/drawing/2014/main" id="{27B23CD7-1471-4588-9D0C-28B8CD801233}"/>
                </a:ext>
              </a:extLst>
            </p:cNvPr>
            <p:cNvPicPr>
              <a:picLocks noChangeAspect="1"/>
            </p:cNvPicPr>
            <p:nvPr/>
          </p:nvPicPr>
          <p:blipFill>
            <a:blip r:embed="rId3"/>
            <a:stretch>
              <a:fillRect/>
            </a:stretch>
          </p:blipFill>
          <p:spPr>
            <a:xfrm>
              <a:off x="1342097" y="4149362"/>
              <a:ext cx="2165143" cy="2123304"/>
            </a:xfrm>
            <a:prstGeom prst="rect">
              <a:avLst/>
            </a:prstGeom>
            <a:ln>
              <a:solidFill>
                <a:schemeClr val="tx1"/>
              </a:solidFill>
            </a:ln>
          </p:spPr>
        </p:pic>
      </p:grpSp>
      <p:sp>
        <p:nvSpPr>
          <p:cNvPr id="2" name="Title 1">
            <a:extLst>
              <a:ext uri="{FF2B5EF4-FFF2-40B4-BE49-F238E27FC236}">
                <a16:creationId xmlns:a16="http://schemas.microsoft.com/office/drawing/2014/main" id="{0769BA65-DC4A-46A7-BAE9-47959BB36140}"/>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2E0C070F-860C-4E5C-BA4F-8B4A34008352}"/>
              </a:ext>
            </a:extLst>
          </p:cNvPr>
          <p:cNvSpPr/>
          <p:nvPr/>
        </p:nvSpPr>
        <p:spPr>
          <a:xfrm>
            <a:off x="432916" y="1557000"/>
            <a:ext cx="3074324" cy="830997"/>
          </a:xfrm>
          <a:prstGeom prst="rect">
            <a:avLst/>
          </a:prstGeom>
        </p:spPr>
        <p:txBody>
          <a:bodyPr wrap="square">
            <a:spAutoFit/>
          </a:bodyPr>
          <a:lstStyle/>
          <a:p>
            <a:pPr marL="285750" indent="-285750">
              <a:buFont typeface="Wingdings" panose="05000000000000000000" pitchFamily="2" charset="2"/>
              <a:buChar char="Ø"/>
            </a:pPr>
            <a:r>
              <a:rPr lang="de-DE" sz="1600" b="1" dirty="0">
                <a:solidFill>
                  <a:prstClr val="black"/>
                </a:solidFill>
                <a:cs typeface="Arial" pitchFamily="34" charset="0"/>
              </a:rPr>
              <a:t>Behälter für Mehrbehälter-systeme SWH und Kombisysteme</a:t>
            </a:r>
          </a:p>
        </p:txBody>
      </p:sp>
      <p:sp>
        <p:nvSpPr>
          <p:cNvPr id="11" name="TextBox 10">
            <a:extLst>
              <a:ext uri="{FF2B5EF4-FFF2-40B4-BE49-F238E27FC236}">
                <a16:creationId xmlns:a16="http://schemas.microsoft.com/office/drawing/2014/main" id="{7B078340-DBEE-4F35-AD7F-2EE5135F1867}"/>
              </a:ext>
            </a:extLst>
          </p:cNvPr>
          <p:cNvSpPr txBox="1"/>
          <p:nvPr/>
        </p:nvSpPr>
        <p:spPr>
          <a:xfrm>
            <a:off x="756000" y="2565000"/>
            <a:ext cx="2736000" cy="1600438"/>
          </a:xfrm>
          <a:prstGeom prst="rect">
            <a:avLst/>
          </a:prstGeom>
          <a:noFill/>
        </p:spPr>
        <p:txBody>
          <a:bodyPr wrap="square" rtlCol="0">
            <a:spAutoFit/>
          </a:bodyPr>
          <a:lstStyle/>
          <a:p>
            <a:pPr marL="357188" lvl="1" indent="-176213">
              <a:buFont typeface="Calibri" panose="020F0502020204030204" pitchFamily="34" charset="0"/>
              <a:buChar char="‒"/>
            </a:pPr>
            <a:r>
              <a:rPr lang="de-DE" sz="1400" dirty="0"/>
              <a:t>SWH-System mit unter Druck stehendem Solarspeicher mit einfacher Innenschlange (Wärmetauscher) und serienmäßigem Gas-</a:t>
            </a:r>
            <a:r>
              <a:rPr lang="de-DE" sz="1400" dirty="0" err="1"/>
              <a:t>Zusatzwassererwärmer</a:t>
            </a:r>
            <a:r>
              <a:rPr lang="de-DE" sz="1400" dirty="0"/>
              <a:t> in Tankbauweise.</a:t>
            </a:r>
          </a:p>
        </p:txBody>
      </p:sp>
      <p:sp>
        <p:nvSpPr>
          <p:cNvPr id="12" name="TextBox 11">
            <a:extLst>
              <a:ext uri="{FF2B5EF4-FFF2-40B4-BE49-F238E27FC236}">
                <a16:creationId xmlns:a16="http://schemas.microsoft.com/office/drawing/2014/main" id="{9A23CEFC-2604-45F7-8664-2DF0A5ACE740}"/>
              </a:ext>
            </a:extLst>
          </p:cNvPr>
          <p:cNvSpPr txBox="1"/>
          <p:nvPr/>
        </p:nvSpPr>
        <p:spPr>
          <a:xfrm>
            <a:off x="756000" y="2279784"/>
            <a:ext cx="2448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ZWEI-TANK-SYSTEME</a:t>
            </a:r>
          </a:p>
        </p:txBody>
      </p:sp>
    </p:spTree>
    <p:extLst>
      <p:ext uri="{BB962C8B-B14F-4D97-AF65-F5344CB8AC3E}">
        <p14:creationId xmlns:p14="http://schemas.microsoft.com/office/powerpoint/2010/main" val="170445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err="1"/>
              <a:t>Inhalte</a:t>
            </a:r>
            <a:endParaRPr lang="en-US" b="1" dirty="0"/>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8136000" cy="5016758"/>
          </a:xfrm>
          <a:prstGeom prst="rect">
            <a:avLst/>
          </a:prstGeom>
        </p:spPr>
        <p:txBody>
          <a:bodyPr wrap="square">
            <a:spAutoFit/>
          </a:bodyPr>
          <a:lstStyle/>
          <a:p>
            <a:r>
              <a:rPr lang="de-DE" sz="1600" dirty="0">
                <a:latin typeface="+mj-lt"/>
                <a:cs typeface="Arial" pitchFamily="34" charset="0"/>
              </a:rPr>
              <a:t>In dieser Einheit werden diese Inhalte behandelt</a:t>
            </a:r>
            <a:r>
              <a:rPr lang="en-US" sz="1600" dirty="0">
                <a:latin typeface="+mj-lt"/>
                <a:cs typeface="Arial" pitchFamily="34" charset="0"/>
              </a:rPr>
              <a:t>:</a:t>
            </a:r>
          </a:p>
          <a:p>
            <a:endParaRPr lang="en-US" sz="1600" b="1"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ALLGEMEINES ÜBER SOLAR-WARMWASSERSPEICHER. </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Grundlagen der Wassererwärmung. Rechtfertigung von (Solar-) Warmwasserspeichern.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Thermische Schichtung von Warmwasser.</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Grundlegende Überlegungen zur Auslegung und Nutzung von Solarspeichern.</a:t>
            </a:r>
            <a:endParaRPr lang="en-US" sz="1600"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KLASSIFIZIERUNG VON SOLARSPEICHERN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Allgemeine Klassifizierung.</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(Solar-)Warmwasserspeicher unter Druck. Direkte Konfigurationen.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(Solar-)Warmwasserspeicher unter Druck. Indirekte Konfigurationen.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Thermische Speicher.</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Nicht unter Druck stehende (Solar-) Warmwasserspeicher.</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Speicher für Mehrbehälter-SWH- und Kombianlagen.</a:t>
            </a:r>
            <a:endParaRPr lang="en-US" sz="1600" dirty="0">
              <a:solidFill>
                <a:prstClr val="black"/>
              </a:solidFill>
              <a:latin typeface="+mj-lt"/>
              <a:cs typeface="Arial" pitchFamily="34" charset="0"/>
            </a:endParaRPr>
          </a:p>
          <a:p>
            <a:pPr marL="342900" indent="-342900">
              <a:buFont typeface="+mj-lt"/>
              <a:buAutoNum type="arabicPeriod"/>
            </a:pPr>
            <a:r>
              <a:rPr lang="de-DE" sz="1600" b="1" dirty="0">
                <a:solidFill>
                  <a:prstClr val="black"/>
                </a:solidFill>
                <a:latin typeface="+mj-lt"/>
                <a:cs typeface="Arial" pitchFamily="34" charset="0"/>
              </a:rPr>
              <a:t>HERSTELLUNG VON SPEICHER FÜR DSWH</a:t>
            </a:r>
            <a:r>
              <a:rPr lang="en-US" sz="1600" b="1" dirty="0">
                <a:solidFill>
                  <a:prstClr val="black"/>
                </a:solidFill>
                <a:latin typeface="+mj-lt"/>
                <a:cs typeface="Arial" pitchFamily="34" charset="0"/>
              </a:rPr>
              <a:t>.</a:t>
            </a:r>
          </a:p>
          <a:p>
            <a:pPr marL="742950" lvl="1" indent="-285750">
              <a:buFont typeface="Wingdings" panose="05000000000000000000" pitchFamily="2" charset="2"/>
              <a:buChar char="Ø"/>
            </a:pPr>
            <a:r>
              <a:rPr lang="de-DE" sz="1600" dirty="0">
                <a:solidFill>
                  <a:prstClr val="black"/>
                </a:solidFill>
                <a:cs typeface="Arial" pitchFamily="34" charset="0"/>
              </a:rPr>
              <a:t>Arten der Auskleidung von Solarspeichern</a:t>
            </a:r>
            <a:r>
              <a:rPr lang="en-US" sz="1600" dirty="0">
                <a:solidFill>
                  <a:prstClr val="black"/>
                </a:solidFill>
                <a:cs typeface="Arial" pitchFamily="34" charset="0"/>
              </a:rPr>
              <a:t>.</a:t>
            </a:r>
          </a:p>
          <a:p>
            <a:pPr marL="342900" indent="-342900">
              <a:buFont typeface="+mj-lt"/>
              <a:buAutoNum type="arabicPeriod"/>
            </a:pPr>
            <a:r>
              <a:rPr lang="de-DE" sz="1600" b="1" dirty="0">
                <a:solidFill>
                  <a:prstClr val="black"/>
                </a:solidFill>
                <a:latin typeface="+mj-lt"/>
                <a:cs typeface="Arial" pitchFamily="34" charset="0"/>
              </a:rPr>
              <a:t>INSTALLATION UND WARTUNG VON DSWH-SPEICHERN</a:t>
            </a:r>
            <a:r>
              <a:rPr lang="en-US" sz="1600" b="1" dirty="0">
                <a:solidFill>
                  <a:prstClr val="black"/>
                </a:solidFill>
                <a:latin typeface="+mj-lt"/>
                <a:cs typeface="Arial" pitchFamily="34" charset="0"/>
              </a:rPr>
              <a:t>.</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System- und Projektunterlagen.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Allgemeiner Installationsprozess.</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Darstellung des allgemeinen Montageablaufs</a:t>
            </a:r>
            <a:r>
              <a:rPr lang="en-US" sz="1600" dirty="0">
                <a:solidFill>
                  <a:prstClr val="black"/>
                </a:solidFill>
                <a:latin typeface="+mj-lt"/>
                <a:cs typeface="Arial" pitchFamily="34" charset="0"/>
              </a:rPr>
              <a:t>.</a:t>
            </a:r>
          </a:p>
          <a:p>
            <a:pPr marL="342900" indent="-342900">
              <a:buFont typeface="+mj-lt"/>
              <a:buAutoNum type="arabicPeriod"/>
            </a:pPr>
            <a:endParaRPr lang="en-US" b="1" dirty="0">
              <a:latin typeface="+mj-lt"/>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54A3-99B2-4011-82AB-46A81943A2F9}"/>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223E71DF-4664-4545-BC45-88E82E81B6C3}"/>
              </a:ext>
            </a:extLst>
          </p:cNvPr>
          <p:cNvSpPr/>
          <p:nvPr/>
        </p:nvSpPr>
        <p:spPr>
          <a:xfrm>
            <a:off x="1044000" y="2321264"/>
            <a:ext cx="3744000" cy="2462213"/>
          </a:xfrm>
          <a:prstGeom prst="rect">
            <a:avLst/>
          </a:prstGeom>
        </p:spPr>
        <p:txBody>
          <a:bodyPr wrap="square">
            <a:spAutoFit/>
          </a:bodyPr>
          <a:lstStyle/>
          <a:p>
            <a:pPr marL="285750" indent="-285750">
              <a:buFont typeface="Calibri" panose="020F0502020204030204" pitchFamily="34" charset="0"/>
              <a:buChar char="‒"/>
            </a:pPr>
            <a:r>
              <a:rPr lang="de-DE" sz="1400" dirty="0">
                <a:solidFill>
                  <a:srgbClr val="000000"/>
                </a:solidFill>
              </a:rPr>
              <a:t>Größte zentralisierte Systeme im Wohn- und Gewerbebereich (einschließlich Fernwärmeanwendungen) haben komplexere Strategien zur Warmwasserspeicherung entwickelt, die sich in ausgeklügelten Wasserspeichersystemen materialisieren. </a:t>
            </a:r>
          </a:p>
          <a:p>
            <a:pPr marL="285750" indent="-285750">
              <a:buFont typeface="Calibri" panose="020F0502020204030204" pitchFamily="34" charset="0"/>
              <a:buChar char="‒"/>
            </a:pPr>
            <a:r>
              <a:rPr lang="de-DE" sz="1400" dirty="0">
                <a:solidFill>
                  <a:srgbClr val="000000"/>
                </a:solidFill>
              </a:rPr>
              <a:t>Einige Lösungen können mehrere kleinere Solarspeicher, die parallel gelotet werden, umfassen und so als ein einziger Mechanismus fungieren.</a:t>
            </a:r>
          </a:p>
        </p:txBody>
      </p:sp>
      <p:sp>
        <p:nvSpPr>
          <p:cNvPr id="5" name="Rectangle 4">
            <a:extLst>
              <a:ext uri="{FF2B5EF4-FFF2-40B4-BE49-F238E27FC236}">
                <a16:creationId xmlns:a16="http://schemas.microsoft.com/office/drawing/2014/main" id="{7196F306-8968-49CF-BE49-1EFCCC98E759}"/>
              </a:ext>
            </a:extLst>
          </p:cNvPr>
          <p:cNvSpPr/>
          <p:nvPr/>
        </p:nvSpPr>
        <p:spPr>
          <a:xfrm>
            <a:off x="432916" y="1557000"/>
            <a:ext cx="6707088"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Behälter für Mehrbehältersysteme SWH und Kombisysteme</a:t>
            </a:r>
          </a:p>
        </p:txBody>
      </p:sp>
      <p:sp>
        <p:nvSpPr>
          <p:cNvPr id="6" name="TextBox 5">
            <a:extLst>
              <a:ext uri="{FF2B5EF4-FFF2-40B4-BE49-F238E27FC236}">
                <a16:creationId xmlns:a16="http://schemas.microsoft.com/office/drawing/2014/main" id="{34461EE0-923E-42BB-BE56-414DD800594B}"/>
              </a:ext>
            </a:extLst>
          </p:cNvPr>
          <p:cNvSpPr txBox="1"/>
          <p:nvPr/>
        </p:nvSpPr>
        <p:spPr>
          <a:xfrm>
            <a:off x="756000" y="1989000"/>
            <a:ext cx="3456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MEHRFACHTANK-SWH-SYSTEME</a:t>
            </a:r>
          </a:p>
        </p:txBody>
      </p:sp>
      <p:sp>
        <p:nvSpPr>
          <p:cNvPr id="10" name="Rectangle 9">
            <a:extLst>
              <a:ext uri="{FF2B5EF4-FFF2-40B4-BE49-F238E27FC236}">
                <a16:creationId xmlns:a16="http://schemas.microsoft.com/office/drawing/2014/main" id="{5EF65EFF-CE1A-4493-BF47-697038619596}"/>
              </a:ext>
            </a:extLst>
          </p:cNvPr>
          <p:cNvSpPr/>
          <p:nvPr/>
        </p:nvSpPr>
        <p:spPr>
          <a:xfrm>
            <a:off x="1044000" y="4797132"/>
            <a:ext cx="7642800" cy="1169551"/>
          </a:xfrm>
          <a:prstGeom prst="rect">
            <a:avLst/>
          </a:prstGeom>
        </p:spPr>
        <p:txBody>
          <a:bodyPr wrap="square">
            <a:spAutoFit/>
          </a:bodyPr>
          <a:lstStyle/>
          <a:p>
            <a:pPr marL="285750" indent="-285750">
              <a:buFont typeface="Calibri" panose="020F0502020204030204" pitchFamily="34" charset="0"/>
              <a:buChar char="‒"/>
            </a:pPr>
            <a:r>
              <a:rPr lang="de-DE" sz="1400" dirty="0"/>
              <a:t>Dieses Speichersystem wiederum liefert vorgewärmtes Wasser direkt an den serienmäßigen Nachheizer (Zusatzheizung). Der Flüssigkeitsstrom muss ausgeglichen werden, d.h. dass bei der Wasserentnahme eine gleiche Menge Wasser in jeden Tank gelangt. </a:t>
            </a:r>
          </a:p>
          <a:p>
            <a:pPr marL="285750" indent="-285750">
              <a:buFont typeface="Calibri" panose="020F0502020204030204" pitchFamily="34" charset="0"/>
              <a:buChar char="‒"/>
            </a:pPr>
            <a:r>
              <a:rPr lang="de-DE" sz="1400" dirty="0"/>
              <a:t>Die Alternative ist die Installation von großvolumigen Solarspeichern mit mehreren Rohrschlangen, die an unabhängige Sonnenkollektoren oder andere erneuerbare Quellen angeschlossen sind.</a:t>
            </a:r>
          </a:p>
        </p:txBody>
      </p:sp>
      <p:pic>
        <p:nvPicPr>
          <p:cNvPr id="3" name="Picture 2">
            <a:extLst>
              <a:ext uri="{FF2B5EF4-FFF2-40B4-BE49-F238E27FC236}">
                <a16:creationId xmlns:a16="http://schemas.microsoft.com/office/drawing/2014/main" id="{39417C3C-E537-447E-860A-6EEDFF1DF84D}"/>
              </a:ext>
            </a:extLst>
          </p:cNvPr>
          <p:cNvPicPr>
            <a:picLocks noChangeAspect="1"/>
          </p:cNvPicPr>
          <p:nvPr/>
        </p:nvPicPr>
        <p:blipFill>
          <a:blip r:embed="rId2"/>
          <a:stretch>
            <a:fillRect/>
          </a:stretch>
        </p:blipFill>
        <p:spPr>
          <a:xfrm>
            <a:off x="4772017" y="2095256"/>
            <a:ext cx="3975983" cy="2544346"/>
          </a:xfrm>
          <a:prstGeom prst="rect">
            <a:avLst/>
          </a:prstGeom>
          <a:ln>
            <a:solidFill>
              <a:schemeClr val="tx1"/>
            </a:solidFill>
          </a:ln>
        </p:spPr>
      </p:pic>
    </p:spTree>
    <p:extLst>
      <p:ext uri="{BB962C8B-B14F-4D97-AF65-F5344CB8AC3E}">
        <p14:creationId xmlns:p14="http://schemas.microsoft.com/office/powerpoint/2010/main" val="1440265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2FDF-DADB-457B-899A-68BEA398B332}"/>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0CDB1605-E444-4FAB-9644-5AF5618004C5}"/>
              </a:ext>
            </a:extLst>
          </p:cNvPr>
          <p:cNvSpPr/>
          <p:nvPr/>
        </p:nvSpPr>
        <p:spPr>
          <a:xfrm>
            <a:off x="432916" y="1557000"/>
            <a:ext cx="6443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Behälter für Mehrbehältersysteme SWH und Kombisysteme</a:t>
            </a:r>
          </a:p>
        </p:txBody>
      </p:sp>
      <p:sp>
        <p:nvSpPr>
          <p:cNvPr id="5" name="TextBox 4">
            <a:extLst>
              <a:ext uri="{FF2B5EF4-FFF2-40B4-BE49-F238E27FC236}">
                <a16:creationId xmlns:a16="http://schemas.microsoft.com/office/drawing/2014/main" id="{1A89D745-ED0D-483E-8350-28B294D82AAE}"/>
              </a:ext>
            </a:extLst>
          </p:cNvPr>
          <p:cNvSpPr txBox="1"/>
          <p:nvPr/>
        </p:nvSpPr>
        <p:spPr>
          <a:xfrm>
            <a:off x="756000" y="1938446"/>
            <a:ext cx="3223586"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THERMISCHE PUFFERSPEICHER</a:t>
            </a:r>
          </a:p>
        </p:txBody>
      </p:sp>
      <p:sp>
        <p:nvSpPr>
          <p:cNvPr id="6" name="Rectangle 5">
            <a:extLst>
              <a:ext uri="{FF2B5EF4-FFF2-40B4-BE49-F238E27FC236}">
                <a16:creationId xmlns:a16="http://schemas.microsoft.com/office/drawing/2014/main" id="{210CC816-A6BC-4A81-A6AD-FFA7B497F464}"/>
              </a:ext>
            </a:extLst>
          </p:cNvPr>
          <p:cNvSpPr/>
          <p:nvPr/>
        </p:nvSpPr>
        <p:spPr>
          <a:xfrm>
            <a:off x="1044000" y="2205000"/>
            <a:ext cx="3024000" cy="4185761"/>
          </a:xfrm>
          <a:prstGeom prst="rect">
            <a:avLst/>
          </a:prstGeom>
        </p:spPr>
        <p:txBody>
          <a:bodyPr wrap="square">
            <a:spAutoFit/>
          </a:bodyPr>
          <a:lstStyle/>
          <a:p>
            <a:pPr marL="285750" indent="-285750">
              <a:buFont typeface="Calibri" panose="020F0502020204030204" pitchFamily="34" charset="0"/>
              <a:buChar char="‒"/>
            </a:pPr>
            <a:r>
              <a:rPr lang="de-DE" sz="1400" dirty="0"/>
              <a:t>Ein "Puffer" ist nur ein System, das dazu dient, Veränderungen zu widerstehen und Schwankungen zu mildern. Thermische Pufferspeicher sind eine Möglichkeit, die (Solar-)thermische Anlage noch effizienter zu machen. </a:t>
            </a:r>
          </a:p>
          <a:p>
            <a:pPr marL="285750" indent="-285750">
              <a:buFont typeface="Calibri" panose="020F0502020204030204" pitchFamily="34" charset="0"/>
              <a:buChar char="‒"/>
            </a:pPr>
            <a:r>
              <a:rPr lang="de-DE" sz="1400" dirty="0"/>
              <a:t>In solarthermischen Anlagen ist ein Pufferspeicher eine Einheit unterschiedlicher Größe, die mit sonnengewärmtem Wasser gefüllt und auf einer bestimmten Temperatur gehalten wird.</a:t>
            </a:r>
          </a:p>
          <a:p>
            <a:pPr marL="285750" indent="-285750">
              <a:buFont typeface="Calibri" panose="020F0502020204030204" pitchFamily="34" charset="0"/>
              <a:buChar char="‒"/>
            </a:pPr>
            <a:r>
              <a:rPr lang="de-DE" sz="1400" dirty="0"/>
              <a:t>Dadurch wird Energie gespart, da das Wasser nicht wiederholt aus der Kälte erwärmt werden muss, und außerdem wird sofort warmes Wasser an der Quelle bereitgestellt.</a:t>
            </a:r>
          </a:p>
        </p:txBody>
      </p:sp>
      <p:pic>
        <p:nvPicPr>
          <p:cNvPr id="3" name="Picture 2">
            <a:extLst>
              <a:ext uri="{FF2B5EF4-FFF2-40B4-BE49-F238E27FC236}">
                <a16:creationId xmlns:a16="http://schemas.microsoft.com/office/drawing/2014/main" id="{98538D8A-3E4B-4CAD-87DD-DE82F3889089}"/>
              </a:ext>
            </a:extLst>
          </p:cNvPr>
          <p:cNvPicPr>
            <a:picLocks noChangeAspect="1"/>
          </p:cNvPicPr>
          <p:nvPr/>
        </p:nvPicPr>
        <p:blipFill>
          <a:blip r:embed="rId2"/>
          <a:stretch>
            <a:fillRect/>
          </a:stretch>
        </p:blipFill>
        <p:spPr>
          <a:xfrm>
            <a:off x="4068000" y="2088000"/>
            <a:ext cx="4713532" cy="4221000"/>
          </a:xfrm>
          <a:prstGeom prst="rect">
            <a:avLst/>
          </a:prstGeom>
          <a:ln>
            <a:solidFill>
              <a:schemeClr val="tx1"/>
            </a:solidFill>
          </a:ln>
        </p:spPr>
      </p:pic>
      <p:sp>
        <p:nvSpPr>
          <p:cNvPr id="7" name="Rectangle 6">
            <a:extLst>
              <a:ext uri="{FF2B5EF4-FFF2-40B4-BE49-F238E27FC236}">
                <a16:creationId xmlns:a16="http://schemas.microsoft.com/office/drawing/2014/main" id="{8E9352B6-B3CB-483E-850E-0C76535D786C}"/>
              </a:ext>
            </a:extLst>
          </p:cNvPr>
          <p:cNvSpPr/>
          <p:nvPr/>
        </p:nvSpPr>
        <p:spPr>
          <a:xfrm>
            <a:off x="7397118" y="190708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TextBox 7">
            <a:extLst>
              <a:ext uri="{FF2B5EF4-FFF2-40B4-BE49-F238E27FC236}">
                <a16:creationId xmlns:a16="http://schemas.microsoft.com/office/drawing/2014/main" id="{B04D57F2-1043-40D1-B9A8-4FB56E2BA0D6}"/>
              </a:ext>
            </a:extLst>
          </p:cNvPr>
          <p:cNvSpPr txBox="1"/>
          <p:nvPr/>
        </p:nvSpPr>
        <p:spPr>
          <a:xfrm>
            <a:off x="5940000" y="2326091"/>
            <a:ext cx="2840871" cy="830997"/>
          </a:xfrm>
          <a:prstGeom prst="rect">
            <a:avLst/>
          </a:prstGeom>
          <a:noFill/>
        </p:spPr>
        <p:txBody>
          <a:bodyPr wrap="square" rtlCol="0">
            <a:spAutoFit/>
          </a:bodyPr>
          <a:lstStyle/>
          <a:p>
            <a:pPr algn="r"/>
            <a:r>
              <a:rPr lang="de-DE" sz="1200" dirty="0"/>
              <a:t> CALEFFI </a:t>
            </a:r>
            <a:r>
              <a:rPr lang="de-DE" sz="1200" dirty="0" err="1"/>
              <a:t>ThermoCon</a:t>
            </a:r>
            <a:r>
              <a:rPr lang="de-DE" sz="1200" dirty="0"/>
              <a:t>™ Pufferspeicher (Mehrzwecktank für hydraulische Anwendungen). Keine internen Wärmetauscher.</a:t>
            </a:r>
          </a:p>
        </p:txBody>
      </p:sp>
    </p:spTree>
    <p:extLst>
      <p:ext uri="{BB962C8B-B14F-4D97-AF65-F5344CB8AC3E}">
        <p14:creationId xmlns:p14="http://schemas.microsoft.com/office/powerpoint/2010/main" val="2787162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6ECE-B813-43DA-93ED-FC838C5742EB}"/>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52234B0F-2AAE-4035-AAAC-88BC613AD31D}"/>
              </a:ext>
            </a:extLst>
          </p:cNvPr>
          <p:cNvSpPr/>
          <p:nvPr/>
        </p:nvSpPr>
        <p:spPr>
          <a:xfrm>
            <a:off x="432916" y="1557000"/>
            <a:ext cx="6443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Behälter für Mehrbehältersysteme SWH und Kombisysteme</a:t>
            </a:r>
          </a:p>
        </p:txBody>
      </p:sp>
      <p:sp>
        <p:nvSpPr>
          <p:cNvPr id="5" name="TextBox 4">
            <a:extLst>
              <a:ext uri="{FF2B5EF4-FFF2-40B4-BE49-F238E27FC236}">
                <a16:creationId xmlns:a16="http://schemas.microsoft.com/office/drawing/2014/main" id="{A12D23B7-BF20-46DF-9991-281AF8568450}"/>
              </a:ext>
            </a:extLst>
          </p:cNvPr>
          <p:cNvSpPr txBox="1"/>
          <p:nvPr/>
        </p:nvSpPr>
        <p:spPr>
          <a:xfrm>
            <a:off x="756000" y="1989000"/>
            <a:ext cx="3456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THERMISCHE PUFFERSPEICHER</a:t>
            </a:r>
          </a:p>
        </p:txBody>
      </p:sp>
      <p:sp>
        <p:nvSpPr>
          <p:cNvPr id="6" name="Rectangle 5">
            <a:extLst>
              <a:ext uri="{FF2B5EF4-FFF2-40B4-BE49-F238E27FC236}">
                <a16:creationId xmlns:a16="http://schemas.microsoft.com/office/drawing/2014/main" id="{967DAD70-5E4C-4D7B-A24B-76038E9DCA86}"/>
              </a:ext>
            </a:extLst>
          </p:cNvPr>
          <p:cNvSpPr/>
          <p:nvPr/>
        </p:nvSpPr>
        <p:spPr>
          <a:xfrm>
            <a:off x="1044000" y="2326091"/>
            <a:ext cx="3456000" cy="3970318"/>
          </a:xfrm>
          <a:prstGeom prst="rect">
            <a:avLst/>
          </a:prstGeom>
        </p:spPr>
        <p:txBody>
          <a:bodyPr wrap="square">
            <a:spAutoFit/>
          </a:bodyPr>
          <a:lstStyle/>
          <a:p>
            <a:pPr marL="285750" indent="-285750">
              <a:buFont typeface="Calibri" panose="020F0502020204030204" pitchFamily="34" charset="0"/>
              <a:buChar char="‒"/>
            </a:pPr>
            <a:r>
              <a:rPr lang="de-DE" sz="1400" dirty="0"/>
              <a:t>Pufferspeicher sind verbesserte und weiterentwickelte Wasserspeicher (warm oder kalt) oder Wärmespeicher. </a:t>
            </a:r>
          </a:p>
          <a:p>
            <a:pPr marL="285750" indent="-285750">
              <a:buFont typeface="Calibri" panose="020F0502020204030204" pitchFamily="34" charset="0"/>
              <a:buChar char="‒"/>
            </a:pPr>
            <a:r>
              <a:rPr lang="de-DE" sz="1400" dirty="0"/>
              <a:t>Moderne Pufferspeicher sind so konzipiert, dass sie eingangsseitig an verschiedene Heiz- und erneuerbare Energiequellen, wie z.B. Solarschlangen oder Tauchsieder, oder Öl- oder Gasanlagen angeschlossen werden können. </a:t>
            </a:r>
          </a:p>
          <a:p>
            <a:pPr marL="285750" indent="-285750">
              <a:buFont typeface="Calibri" panose="020F0502020204030204" pitchFamily="34" charset="0"/>
              <a:buChar char="‒"/>
            </a:pPr>
            <a:r>
              <a:rPr lang="de-DE" sz="1400" dirty="0"/>
              <a:t>Ebenso können Pufferspeicher ausgangsseitig direkt an </a:t>
            </a:r>
            <a:r>
              <a:rPr lang="de-DE" sz="1400" dirty="0" err="1"/>
              <a:t>Hydroniksysteme</a:t>
            </a:r>
            <a:r>
              <a:rPr lang="de-DE" sz="1400" dirty="0"/>
              <a:t> zur Raumheizung und indirekt (Wärmetauscher) zur Warmwasserbereitung angeschlossen werden. Auch Pufferspeicher als Wärmespeicher (mit internem Wärmetauscher) sind üblich.</a:t>
            </a:r>
          </a:p>
        </p:txBody>
      </p:sp>
      <p:pic>
        <p:nvPicPr>
          <p:cNvPr id="7" name="Picture 6">
            <a:extLst>
              <a:ext uri="{FF2B5EF4-FFF2-40B4-BE49-F238E27FC236}">
                <a16:creationId xmlns:a16="http://schemas.microsoft.com/office/drawing/2014/main" id="{B473708C-0CA5-4F2C-A939-224D45D2D6B6}"/>
              </a:ext>
            </a:extLst>
          </p:cNvPr>
          <p:cNvPicPr>
            <a:picLocks noChangeAspect="1"/>
          </p:cNvPicPr>
          <p:nvPr/>
        </p:nvPicPr>
        <p:blipFill>
          <a:blip r:embed="rId2"/>
          <a:stretch>
            <a:fillRect/>
          </a:stretch>
        </p:blipFill>
        <p:spPr>
          <a:xfrm>
            <a:off x="4500000" y="1933676"/>
            <a:ext cx="4186800" cy="4359880"/>
          </a:xfrm>
          <a:prstGeom prst="rect">
            <a:avLst/>
          </a:prstGeom>
          <a:ln>
            <a:solidFill>
              <a:schemeClr val="tx1"/>
            </a:solidFill>
          </a:ln>
        </p:spPr>
      </p:pic>
      <p:sp>
        <p:nvSpPr>
          <p:cNvPr id="8" name="Rectangle 7">
            <a:extLst>
              <a:ext uri="{FF2B5EF4-FFF2-40B4-BE49-F238E27FC236}">
                <a16:creationId xmlns:a16="http://schemas.microsoft.com/office/drawing/2014/main" id="{4040B641-8759-43F2-B8C0-E15BC1DCFB41}"/>
              </a:ext>
            </a:extLst>
          </p:cNvPr>
          <p:cNvSpPr/>
          <p:nvPr/>
        </p:nvSpPr>
        <p:spPr>
          <a:xfrm>
            <a:off x="7524000" y="169999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9" name="TextBox 8">
            <a:extLst>
              <a:ext uri="{FF2B5EF4-FFF2-40B4-BE49-F238E27FC236}">
                <a16:creationId xmlns:a16="http://schemas.microsoft.com/office/drawing/2014/main" id="{0298784F-D153-439C-813C-519E8E984F32}"/>
              </a:ext>
            </a:extLst>
          </p:cNvPr>
          <p:cNvSpPr txBox="1"/>
          <p:nvPr/>
        </p:nvSpPr>
        <p:spPr>
          <a:xfrm>
            <a:off x="7164000" y="3764695"/>
            <a:ext cx="1522800" cy="830997"/>
          </a:xfrm>
          <a:prstGeom prst="rect">
            <a:avLst/>
          </a:prstGeom>
          <a:noFill/>
        </p:spPr>
        <p:txBody>
          <a:bodyPr wrap="square" rtlCol="0">
            <a:spAutoFit/>
          </a:bodyPr>
          <a:lstStyle/>
          <a:p>
            <a:pPr algn="r"/>
            <a:r>
              <a:rPr lang="en-US" sz="1200" dirty="0"/>
              <a:t> CORDIVARI VT1 Buffer Tank multi-fuel with heat exchanger for solar</a:t>
            </a:r>
          </a:p>
        </p:txBody>
      </p:sp>
    </p:spTree>
    <p:extLst>
      <p:ext uri="{BB962C8B-B14F-4D97-AF65-F5344CB8AC3E}">
        <p14:creationId xmlns:p14="http://schemas.microsoft.com/office/powerpoint/2010/main" val="818870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FB85-850E-4E70-B904-435B0AD207A9}"/>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8C7FBF89-EE45-4D69-BFA4-022ED1C82A6A}"/>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Behälter für Mehrbehältersysteme SWH und Kombisysteme</a:t>
            </a:r>
          </a:p>
        </p:txBody>
      </p:sp>
      <p:sp>
        <p:nvSpPr>
          <p:cNvPr id="5" name="TextBox 4">
            <a:extLst>
              <a:ext uri="{FF2B5EF4-FFF2-40B4-BE49-F238E27FC236}">
                <a16:creationId xmlns:a16="http://schemas.microsoft.com/office/drawing/2014/main" id="{ED19D463-E9AE-46D1-ABE9-FC74B7F53E07}"/>
              </a:ext>
            </a:extLst>
          </p:cNvPr>
          <p:cNvSpPr txBox="1"/>
          <p:nvPr/>
        </p:nvSpPr>
        <p:spPr>
          <a:xfrm>
            <a:off x="756000" y="1989000"/>
            <a:ext cx="4104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THERMISCHE PUFFERSPEICHER</a:t>
            </a:r>
          </a:p>
        </p:txBody>
      </p:sp>
      <p:pic>
        <p:nvPicPr>
          <p:cNvPr id="8" name="Picture 7">
            <a:extLst>
              <a:ext uri="{FF2B5EF4-FFF2-40B4-BE49-F238E27FC236}">
                <a16:creationId xmlns:a16="http://schemas.microsoft.com/office/drawing/2014/main" id="{EC325F7B-DC3E-4618-A8CB-1FDDF2677584}"/>
              </a:ext>
            </a:extLst>
          </p:cNvPr>
          <p:cNvPicPr>
            <a:picLocks noChangeAspect="1"/>
          </p:cNvPicPr>
          <p:nvPr/>
        </p:nvPicPr>
        <p:blipFill>
          <a:blip r:embed="rId2"/>
          <a:stretch>
            <a:fillRect/>
          </a:stretch>
        </p:blipFill>
        <p:spPr>
          <a:xfrm>
            <a:off x="3492000" y="3141000"/>
            <a:ext cx="5327084" cy="2887083"/>
          </a:xfrm>
          <a:prstGeom prst="rect">
            <a:avLst/>
          </a:prstGeom>
          <a:ln>
            <a:solidFill>
              <a:schemeClr val="tx1"/>
            </a:solidFill>
          </a:ln>
        </p:spPr>
      </p:pic>
      <p:sp>
        <p:nvSpPr>
          <p:cNvPr id="9" name="Rectangle 8">
            <a:extLst>
              <a:ext uri="{FF2B5EF4-FFF2-40B4-BE49-F238E27FC236}">
                <a16:creationId xmlns:a16="http://schemas.microsoft.com/office/drawing/2014/main" id="{FD0AA624-DEE3-4E2F-8B55-3CAA00C3E30E}"/>
              </a:ext>
            </a:extLst>
          </p:cNvPr>
          <p:cNvSpPr/>
          <p:nvPr/>
        </p:nvSpPr>
        <p:spPr>
          <a:xfrm>
            <a:off x="900000" y="2326091"/>
            <a:ext cx="7786800" cy="738664"/>
          </a:xfrm>
          <a:prstGeom prst="rect">
            <a:avLst/>
          </a:prstGeom>
        </p:spPr>
        <p:txBody>
          <a:bodyPr wrap="square">
            <a:spAutoFit/>
          </a:bodyPr>
          <a:lstStyle/>
          <a:p>
            <a:pPr marL="285750" indent="-285750">
              <a:buFont typeface="Calibri" panose="020F0502020204030204" pitchFamily="34" charset="0"/>
              <a:buChar char="‒"/>
            </a:pPr>
            <a:r>
              <a:rPr lang="de-DE" sz="1400" dirty="0"/>
              <a:t>Schichtpufferspeicher sind derzeit die am weitesten entwickelten Wasserspeichersysteme für die private und gewerbliche Warmwasserbereitung und für Heiz-/Kühlanwendungen auf Basis erneuerbarer Energien, einschließlich Solarthermie. Sie haben den Wasserschichteffekt verbessert.</a:t>
            </a:r>
          </a:p>
        </p:txBody>
      </p:sp>
      <p:sp>
        <p:nvSpPr>
          <p:cNvPr id="10" name="Rectangle 9">
            <a:extLst>
              <a:ext uri="{FF2B5EF4-FFF2-40B4-BE49-F238E27FC236}">
                <a16:creationId xmlns:a16="http://schemas.microsoft.com/office/drawing/2014/main" id="{5AE7B640-580D-4CFA-8225-E72E555774EB}"/>
              </a:ext>
            </a:extLst>
          </p:cNvPr>
          <p:cNvSpPr/>
          <p:nvPr/>
        </p:nvSpPr>
        <p:spPr>
          <a:xfrm>
            <a:off x="900000" y="2997000"/>
            <a:ext cx="2664000" cy="3323987"/>
          </a:xfrm>
          <a:prstGeom prst="rect">
            <a:avLst/>
          </a:prstGeom>
        </p:spPr>
        <p:txBody>
          <a:bodyPr wrap="square">
            <a:spAutoFit/>
          </a:bodyPr>
          <a:lstStyle/>
          <a:p>
            <a:pPr marL="285750" indent="-285750">
              <a:buFont typeface="Calibri" panose="020F0502020204030204" pitchFamily="34" charset="0"/>
              <a:buChar char="‒"/>
            </a:pPr>
            <a:r>
              <a:rPr lang="de-DE" sz="1400" dirty="0"/>
              <a:t>Zu diesem Zweck verfügen sie über ein effektives hydraulisches und thermisches Design, das eventuell auf einer elektrischen Steuerung basiert. </a:t>
            </a:r>
          </a:p>
          <a:p>
            <a:pPr marL="285750" indent="-285750">
              <a:buFont typeface="Calibri" panose="020F0502020204030204" pitchFamily="34" charset="0"/>
              <a:buChar char="‒"/>
            </a:pPr>
            <a:r>
              <a:rPr lang="de-DE" sz="1400" dirty="0"/>
              <a:t>Auf diese Weise kann entlang des zu entnehmenden Behälters zuverlässig Wasser mit unterschiedlichen Temperaturen für bestimmte Anwendungen gewonnen werden: Warmwasser und/oder Raumheizung.</a:t>
            </a:r>
          </a:p>
        </p:txBody>
      </p:sp>
    </p:spTree>
    <p:extLst>
      <p:ext uri="{BB962C8B-B14F-4D97-AF65-F5344CB8AC3E}">
        <p14:creationId xmlns:p14="http://schemas.microsoft.com/office/powerpoint/2010/main" val="1629673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A9BE-DE32-4023-9032-27C4DCA8FBF8}"/>
              </a:ext>
            </a:extLst>
          </p:cNvPr>
          <p:cNvSpPr>
            <a:spLocks noGrp="1"/>
          </p:cNvSpPr>
          <p:nvPr>
            <p:ph type="title"/>
          </p:nvPr>
        </p:nvSpPr>
        <p:spPr/>
        <p:txBody>
          <a:bodyPr/>
          <a:lstStyle/>
          <a:p>
            <a:r>
              <a:rPr lang="en-US" b="1" dirty="0">
                <a:solidFill>
                  <a:prstClr val="black"/>
                </a:solidFill>
                <a:cs typeface="Arial" pitchFamily="34" charset="0"/>
              </a:rPr>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16BEB318-3D25-4179-B954-D07435D466A5}"/>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Behälter für Mehrbehältersysteme SWH und Kombisysteme</a:t>
            </a:r>
          </a:p>
        </p:txBody>
      </p:sp>
      <p:sp>
        <p:nvSpPr>
          <p:cNvPr id="5" name="TextBox 4">
            <a:extLst>
              <a:ext uri="{FF2B5EF4-FFF2-40B4-BE49-F238E27FC236}">
                <a16:creationId xmlns:a16="http://schemas.microsoft.com/office/drawing/2014/main" id="{59627721-20CA-4E5D-94A9-775D7A14E567}"/>
              </a:ext>
            </a:extLst>
          </p:cNvPr>
          <p:cNvSpPr txBox="1"/>
          <p:nvPr/>
        </p:nvSpPr>
        <p:spPr>
          <a:xfrm>
            <a:off x="756000" y="1989000"/>
            <a:ext cx="4104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THERMISCHE PUFFERSPEICHER</a:t>
            </a:r>
          </a:p>
        </p:txBody>
      </p:sp>
      <p:pic>
        <p:nvPicPr>
          <p:cNvPr id="6" name="Picture 5">
            <a:extLst>
              <a:ext uri="{FF2B5EF4-FFF2-40B4-BE49-F238E27FC236}">
                <a16:creationId xmlns:a16="http://schemas.microsoft.com/office/drawing/2014/main" id="{75F06AAE-BEDA-46BB-98A8-5FA7CD8BE277}"/>
              </a:ext>
            </a:extLst>
          </p:cNvPr>
          <p:cNvPicPr>
            <a:picLocks noChangeAspect="1"/>
          </p:cNvPicPr>
          <p:nvPr/>
        </p:nvPicPr>
        <p:blipFill>
          <a:blip r:embed="rId2"/>
          <a:stretch>
            <a:fillRect/>
          </a:stretch>
        </p:blipFill>
        <p:spPr>
          <a:xfrm>
            <a:off x="559607" y="2358587"/>
            <a:ext cx="5688737" cy="3950137"/>
          </a:xfrm>
          <a:prstGeom prst="rect">
            <a:avLst/>
          </a:prstGeom>
        </p:spPr>
      </p:pic>
      <p:sp>
        <p:nvSpPr>
          <p:cNvPr id="7" name="Rectangle 6">
            <a:extLst>
              <a:ext uri="{FF2B5EF4-FFF2-40B4-BE49-F238E27FC236}">
                <a16:creationId xmlns:a16="http://schemas.microsoft.com/office/drawing/2014/main" id="{9D1C1FA9-AAB0-4A0B-8233-12151832C7F6}"/>
              </a:ext>
            </a:extLst>
          </p:cNvPr>
          <p:cNvSpPr/>
          <p:nvPr/>
        </p:nvSpPr>
        <p:spPr>
          <a:xfrm>
            <a:off x="252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TextBox 7">
            <a:extLst>
              <a:ext uri="{FF2B5EF4-FFF2-40B4-BE49-F238E27FC236}">
                <a16:creationId xmlns:a16="http://schemas.microsoft.com/office/drawing/2014/main" id="{660CE547-C77D-42E5-9F61-89D32C86607F}"/>
              </a:ext>
            </a:extLst>
          </p:cNvPr>
          <p:cNvSpPr txBox="1"/>
          <p:nvPr/>
        </p:nvSpPr>
        <p:spPr>
          <a:xfrm>
            <a:off x="6300000" y="2061000"/>
            <a:ext cx="2386800" cy="3970318"/>
          </a:xfrm>
          <a:prstGeom prst="rect">
            <a:avLst/>
          </a:prstGeom>
          <a:noFill/>
        </p:spPr>
        <p:txBody>
          <a:bodyPr wrap="square" rtlCol="0">
            <a:spAutoFit/>
          </a:bodyPr>
          <a:lstStyle/>
          <a:p>
            <a:pPr marL="285750" indent="-285750">
              <a:buFont typeface="Wingdings" panose="05000000000000000000" pitchFamily="2" charset="2"/>
              <a:buChar char="§"/>
            </a:pPr>
            <a:r>
              <a:rPr lang="de-DE" sz="1400" dirty="0"/>
              <a:t>Kombinierter Schichtspeicher, der für die Warmwasserbereitung und die Akkumulation von Heizwasser für andere Zwecke bestimmt ist. </a:t>
            </a:r>
          </a:p>
          <a:p>
            <a:pPr marL="285750" indent="-285750">
              <a:buFont typeface="Wingdings" panose="05000000000000000000" pitchFamily="2" charset="2"/>
              <a:buChar char="§"/>
            </a:pPr>
            <a:r>
              <a:rPr lang="de-DE" sz="1400" dirty="0"/>
              <a:t>Arbeitet mit verschiedenen Wärmequellen, einschließlich Solarthermie.</a:t>
            </a:r>
          </a:p>
          <a:p>
            <a:pPr marL="285750" indent="-285750">
              <a:buFont typeface="Wingdings" panose="05000000000000000000" pitchFamily="2" charset="2"/>
              <a:buChar char="§"/>
            </a:pPr>
            <a:r>
              <a:rPr lang="de-DE" sz="1400" dirty="0"/>
              <a:t>Er enthält eine Schichteinrichtung, die es ermöglicht, das Wasser mit der am besten geeigneten Temperatur an den verschiedenen Stellen zu sammeln.</a:t>
            </a:r>
          </a:p>
        </p:txBody>
      </p:sp>
    </p:spTree>
    <p:extLst>
      <p:ext uri="{BB962C8B-B14F-4D97-AF65-F5344CB8AC3E}">
        <p14:creationId xmlns:p14="http://schemas.microsoft.com/office/powerpoint/2010/main" val="146278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6342-226D-4D95-9E8F-A2DA14B97C83}"/>
              </a:ext>
            </a:extLst>
          </p:cNvPr>
          <p:cNvSpPr>
            <a:spLocks noGrp="1"/>
          </p:cNvSpPr>
          <p:nvPr>
            <p:ph type="title"/>
          </p:nvPr>
        </p:nvSpPr>
        <p:spPr/>
        <p:txBody>
          <a:bodyPr/>
          <a:lstStyle/>
          <a:p>
            <a:r>
              <a:rPr lang="en-US" b="1" dirty="0">
                <a:solidFill>
                  <a:prstClr val="black"/>
                </a:solidFill>
                <a:cs typeface="Arial" pitchFamily="34" charset="0"/>
              </a:rPr>
              <a:t>3. </a:t>
            </a:r>
            <a:r>
              <a:rPr lang="de-DE" b="1" dirty="0">
                <a:solidFill>
                  <a:prstClr val="black"/>
                </a:solidFill>
                <a:cs typeface="Arial" pitchFamily="34" charset="0"/>
              </a:rPr>
              <a:t>Herstellung von Tanks für DSWH</a:t>
            </a:r>
            <a:endParaRPr lang="en-US" dirty="0"/>
          </a:p>
        </p:txBody>
      </p:sp>
      <p:sp>
        <p:nvSpPr>
          <p:cNvPr id="4" name="Rectangle 3">
            <a:extLst>
              <a:ext uri="{FF2B5EF4-FFF2-40B4-BE49-F238E27FC236}">
                <a16:creationId xmlns:a16="http://schemas.microsoft.com/office/drawing/2014/main" id="{C95AF609-CFBB-4BB1-B728-8630B1BD4E8A}"/>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Arten der Auskleidung von Solartanks. </a:t>
            </a:r>
          </a:p>
        </p:txBody>
      </p:sp>
      <p:sp>
        <p:nvSpPr>
          <p:cNvPr id="5" name="TextBox 4">
            <a:extLst>
              <a:ext uri="{FF2B5EF4-FFF2-40B4-BE49-F238E27FC236}">
                <a16:creationId xmlns:a16="http://schemas.microsoft.com/office/drawing/2014/main" id="{5639D877-593C-47E2-903F-2F08B7BBA1F8}"/>
              </a:ext>
            </a:extLst>
          </p:cNvPr>
          <p:cNvSpPr txBox="1"/>
          <p:nvPr/>
        </p:nvSpPr>
        <p:spPr>
          <a:xfrm>
            <a:off x="738795" y="1989000"/>
            <a:ext cx="4985205" cy="4185761"/>
          </a:xfrm>
          <a:prstGeom prst="rect">
            <a:avLst/>
          </a:prstGeom>
          <a:noFill/>
        </p:spPr>
        <p:txBody>
          <a:bodyPr wrap="square" rtlCol="0">
            <a:spAutoFit/>
          </a:bodyPr>
          <a:lstStyle/>
          <a:p>
            <a:pPr marL="285750" indent="-285750">
              <a:buFont typeface="Wingdings" panose="05000000000000000000" pitchFamily="2" charset="2"/>
              <a:buChar char="§"/>
            </a:pPr>
            <a:r>
              <a:rPr lang="de-DE" sz="1400" dirty="0"/>
              <a:t>Warmwasserspeicher für Solaranwendungen im Wohnbereich werden unter Berücksichtigung der Druckanforderungen ausgelegt. Die meisten von ihnen stehen unter Druck. Baustahl ist das am häufigsten verwendete Material, da es die Festigkeit für die Druckanforderungen (6 bar oder mehr) bei einer Wandstärke von 2mm-3mm hat. </a:t>
            </a:r>
          </a:p>
          <a:p>
            <a:pPr marL="285750" indent="-285750">
              <a:buFont typeface="Wingdings" panose="05000000000000000000" pitchFamily="2" charset="2"/>
              <a:buChar char="§"/>
            </a:pPr>
            <a:r>
              <a:rPr lang="de-DE" sz="1400" dirty="0"/>
              <a:t>Der Korrosionsschutz ist der andere wichtige Konstruktionsparameter, der von den verwendeten Materialien, der Wasserart und der Temperatur beeinflusst wird. Der Korrosionsschutz, auf der Wasserseite des Tanks, wird in den meisten Fällen durch entsprechende Beschichtungen/Auskleidungen erreicht: Glas, Stein, Epoxid, Phenolharz, Zement, verzinkt.</a:t>
            </a:r>
          </a:p>
          <a:p>
            <a:pPr marL="285750" indent="-285750">
              <a:buFont typeface="Wingdings" panose="05000000000000000000" pitchFamily="2" charset="2"/>
              <a:buChar char="§"/>
            </a:pPr>
            <a:r>
              <a:rPr lang="de-DE" sz="1400" dirty="0"/>
              <a:t>Alternativ kann der Tank auch einen anderen Innentank aus korrosionsbeständigen Materialien verwenden: dünnes Kupferblech, Polymere. Aber Kupfer ist heute ein teurer Werkstoff. </a:t>
            </a:r>
          </a:p>
          <a:p>
            <a:pPr marL="285750" indent="-285750">
              <a:buFont typeface="Wingdings" panose="05000000000000000000" pitchFamily="2" charset="2"/>
              <a:buChar char="§"/>
            </a:pPr>
            <a:r>
              <a:rPr lang="de-DE" sz="1400" dirty="0"/>
              <a:t>Letztendlich decken nationale Normen den Bau von Tanks ab, die für die Vermarktung zertifiziert werden müssen.</a:t>
            </a:r>
          </a:p>
        </p:txBody>
      </p:sp>
      <p:pic>
        <p:nvPicPr>
          <p:cNvPr id="7" name="Picture 6">
            <a:extLst>
              <a:ext uri="{FF2B5EF4-FFF2-40B4-BE49-F238E27FC236}">
                <a16:creationId xmlns:a16="http://schemas.microsoft.com/office/drawing/2014/main" id="{C7E096D3-BFF5-488B-A816-8B2165A19920}"/>
              </a:ext>
            </a:extLst>
          </p:cNvPr>
          <p:cNvPicPr>
            <a:picLocks noChangeAspect="1"/>
          </p:cNvPicPr>
          <p:nvPr/>
        </p:nvPicPr>
        <p:blipFill>
          <a:blip r:embed="rId2"/>
          <a:stretch>
            <a:fillRect/>
          </a:stretch>
        </p:blipFill>
        <p:spPr>
          <a:xfrm>
            <a:off x="5683107" y="1988999"/>
            <a:ext cx="3352893" cy="4312291"/>
          </a:xfrm>
          <a:prstGeom prst="rect">
            <a:avLst/>
          </a:prstGeom>
        </p:spPr>
      </p:pic>
      <p:sp>
        <p:nvSpPr>
          <p:cNvPr id="6" name="Rectangle 5">
            <a:extLst>
              <a:ext uri="{FF2B5EF4-FFF2-40B4-BE49-F238E27FC236}">
                <a16:creationId xmlns:a16="http://schemas.microsoft.com/office/drawing/2014/main" id="{32D8DD5D-ABC7-4547-9455-6C3B77DF37AB}"/>
              </a:ext>
            </a:extLst>
          </p:cNvPr>
          <p:cNvSpPr/>
          <p:nvPr/>
        </p:nvSpPr>
        <p:spPr>
          <a:xfrm>
            <a:off x="7695710" y="16504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304187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844D-92C4-4E0F-AA37-1A6CCA8E031A}"/>
              </a:ext>
            </a:extLst>
          </p:cNvPr>
          <p:cNvSpPr>
            <a:spLocks noGrp="1"/>
          </p:cNvSpPr>
          <p:nvPr>
            <p:ph type="title"/>
          </p:nvPr>
        </p:nvSpPr>
        <p:spPr/>
        <p:txBody>
          <a:bodyPr/>
          <a:lstStyle/>
          <a:p>
            <a:r>
              <a:rPr lang="en-US" b="1" dirty="0">
                <a:solidFill>
                  <a:prstClr val="black"/>
                </a:solidFill>
                <a:cs typeface="Arial" pitchFamily="34" charset="0"/>
              </a:rPr>
              <a:t>3. </a:t>
            </a:r>
            <a:r>
              <a:rPr lang="de-DE" b="1" dirty="0">
                <a:solidFill>
                  <a:prstClr val="black"/>
                </a:solidFill>
                <a:cs typeface="Arial" pitchFamily="34" charset="0"/>
              </a:rPr>
              <a:t>Herstellung von Tanks für DSWH</a:t>
            </a:r>
            <a:endParaRPr lang="en-US" dirty="0"/>
          </a:p>
        </p:txBody>
      </p:sp>
      <p:sp>
        <p:nvSpPr>
          <p:cNvPr id="5" name="Rectangle 4">
            <a:extLst>
              <a:ext uri="{FF2B5EF4-FFF2-40B4-BE49-F238E27FC236}">
                <a16:creationId xmlns:a16="http://schemas.microsoft.com/office/drawing/2014/main" id="{CCE0679F-1196-4CC1-9478-BAD29FB52E58}"/>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Arten der Auskleidung von Solartanks. </a:t>
            </a:r>
          </a:p>
        </p:txBody>
      </p:sp>
      <p:graphicFrame>
        <p:nvGraphicFramePr>
          <p:cNvPr id="3" name="Table 2">
            <a:extLst>
              <a:ext uri="{FF2B5EF4-FFF2-40B4-BE49-F238E27FC236}">
                <a16:creationId xmlns:a16="http://schemas.microsoft.com/office/drawing/2014/main" id="{3F0C6046-3D4A-41FA-B4CA-48D517281D36}"/>
              </a:ext>
            </a:extLst>
          </p:cNvPr>
          <p:cNvGraphicFramePr>
            <a:graphicFrameLocks noGrp="1"/>
          </p:cNvGraphicFramePr>
          <p:nvPr>
            <p:extLst>
              <p:ext uri="{D42A27DB-BD31-4B8C-83A1-F6EECF244321}">
                <p14:modId xmlns:p14="http://schemas.microsoft.com/office/powerpoint/2010/main" val="2858604473"/>
              </p:ext>
            </p:extLst>
          </p:nvPr>
        </p:nvGraphicFramePr>
        <p:xfrm>
          <a:off x="828675" y="1950085"/>
          <a:ext cx="7858128" cy="4206240"/>
        </p:xfrm>
        <a:graphic>
          <a:graphicData uri="http://schemas.openxmlformats.org/drawingml/2006/table">
            <a:tbl>
              <a:tblPr firstRow="1" bandRow="1">
                <a:tableStyleId>{616DA210-FB5B-4158-B5E0-FEB733F419BA}</a:tableStyleId>
              </a:tblPr>
              <a:tblGrid>
                <a:gridCol w="359325">
                  <a:extLst>
                    <a:ext uri="{9D8B030D-6E8A-4147-A177-3AD203B41FA5}">
                      <a16:colId xmlns:a16="http://schemas.microsoft.com/office/drawing/2014/main" val="1463993006"/>
                    </a:ext>
                  </a:extLst>
                </a:gridCol>
                <a:gridCol w="3681999">
                  <a:extLst>
                    <a:ext uri="{9D8B030D-6E8A-4147-A177-3AD203B41FA5}">
                      <a16:colId xmlns:a16="http://schemas.microsoft.com/office/drawing/2014/main" val="212692689"/>
                    </a:ext>
                  </a:extLst>
                </a:gridCol>
                <a:gridCol w="350001">
                  <a:extLst>
                    <a:ext uri="{9D8B030D-6E8A-4147-A177-3AD203B41FA5}">
                      <a16:colId xmlns:a16="http://schemas.microsoft.com/office/drawing/2014/main" val="802707506"/>
                    </a:ext>
                  </a:extLst>
                </a:gridCol>
                <a:gridCol w="3466803">
                  <a:extLst>
                    <a:ext uri="{9D8B030D-6E8A-4147-A177-3AD203B41FA5}">
                      <a16:colId xmlns:a16="http://schemas.microsoft.com/office/drawing/2014/main" val="1824116672"/>
                    </a:ext>
                  </a:extLst>
                </a:gridCol>
              </a:tblGrid>
              <a:tr h="144000">
                <a:tc gridSpan="4">
                  <a:txBody>
                    <a:bodyPr/>
                    <a:lstStyle/>
                    <a:p>
                      <a:pPr algn="ctr"/>
                      <a:r>
                        <a:rPr lang="de-DE" sz="1400" dirty="0"/>
                        <a:t>IDENTIFIZIERUNG UND VERGLEICH DER AUSKLEIDUNGSARTEN VON SOLAR-WARMWASSERSPEICHERN</a:t>
                      </a:r>
                    </a:p>
                  </a:txBody>
                  <a:tcPr anchor="ctr"/>
                </a:tc>
                <a:tc hMerge="1">
                  <a:txBody>
                    <a:bodyPr/>
                    <a:lstStyle/>
                    <a:p>
                      <a:endParaRPr lang="en-US"/>
                    </a:p>
                  </a:txBody>
                  <a:tcPr/>
                </a:tc>
                <a:tc hMerge="1">
                  <a:txBody>
                    <a:bodyPr/>
                    <a:lstStyle/>
                    <a:p>
                      <a:endParaRPr lang="en-US" sz="1400" dirty="0"/>
                    </a:p>
                  </a:txBody>
                  <a:tcPr anchor="ctr"/>
                </a:tc>
                <a:tc hMerge="1">
                  <a:txBody>
                    <a:bodyPr/>
                    <a:lstStyle/>
                    <a:p>
                      <a:endParaRPr lang="en-US"/>
                    </a:p>
                  </a:txBody>
                  <a:tcPr/>
                </a:tc>
                <a:extLst>
                  <a:ext uri="{0D108BD9-81ED-4DB2-BD59-A6C34878D82A}">
                    <a16:rowId xmlns:a16="http://schemas.microsoft.com/office/drawing/2014/main" val="1476968781"/>
                  </a:ext>
                </a:extLst>
              </a:tr>
              <a:tr h="545420">
                <a:tc gridSpan="4">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200" b="1" i="1" u="none" strike="noStrike" kern="1200" cap="none" spc="0" normalizeH="0" baseline="0" noProof="0" dirty="0">
                          <a:ln>
                            <a:noFill/>
                          </a:ln>
                          <a:solidFill>
                            <a:prstClr val="black"/>
                          </a:solidFill>
                          <a:effectLst/>
                          <a:uLnTx/>
                          <a:uFillTx/>
                          <a:latin typeface="+mn-lt"/>
                          <a:ea typeface="+mn-ea"/>
                          <a:cs typeface="+mn-cs"/>
                        </a:rPr>
                        <a:t>Ursachen für Korrosion und wie man Wasserspeicher schützt:</a:t>
                      </a: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171450" indent="-171450" algn="l">
                        <a:buFont typeface="Arial" panose="020B0604020202020204" pitchFamily="34" charset="0"/>
                        <a:buChar char="•"/>
                      </a:pPr>
                      <a:r>
                        <a:rPr kumimoji="0" lang="de-DE" sz="1100" b="0" i="1" u="none" strike="noStrike" kern="1200" cap="none" spc="0" normalizeH="0" baseline="0" noProof="0" dirty="0">
                          <a:ln>
                            <a:noFill/>
                          </a:ln>
                          <a:solidFill>
                            <a:prstClr val="black"/>
                          </a:solidFill>
                          <a:effectLst/>
                          <a:uLnTx/>
                          <a:uFillTx/>
                          <a:latin typeface="+mn-lt"/>
                          <a:ea typeface="+mn-ea"/>
                          <a:cs typeface="+mn-cs"/>
                        </a:rPr>
                        <a:t>Eine Auskleidung oder Beschichtung ist notwendig, da ein großer Teil des Sauerstoffs im Speicherwasser gelöst ist. Dieser gelöste Sauerstoff macht das Wasser korrosiv gegenüber unbehandeltem Stahl. Andere Wasserbedingungen erhöhen seine </a:t>
                      </a:r>
                      <a:r>
                        <a:rPr kumimoji="0" lang="de-DE" sz="1100" b="0" i="1" u="none" strike="noStrike" kern="1200" cap="none" spc="0" normalizeH="0" baseline="0" noProof="0" dirty="0" err="1">
                          <a:ln>
                            <a:noFill/>
                          </a:ln>
                          <a:solidFill>
                            <a:prstClr val="black"/>
                          </a:solidFill>
                          <a:effectLst/>
                          <a:uLnTx/>
                          <a:uFillTx/>
                          <a:latin typeface="+mn-lt"/>
                          <a:ea typeface="+mn-ea"/>
                          <a:cs typeface="+mn-cs"/>
                        </a:rPr>
                        <a:t>Korrosivität</a:t>
                      </a:r>
                      <a:r>
                        <a:rPr kumimoji="0" lang="de-DE" sz="1100" b="0" i="1" u="none" strike="noStrike" kern="1200" cap="none" spc="0" normalizeH="0" baseline="0" noProof="0" dirty="0">
                          <a:ln>
                            <a:noFill/>
                          </a:ln>
                          <a:solidFill>
                            <a:prstClr val="black"/>
                          </a:solidFill>
                          <a:effectLst/>
                          <a:uLnTx/>
                          <a:uFillTx/>
                          <a:latin typeface="+mn-lt"/>
                          <a:ea typeface="+mn-ea"/>
                          <a:cs typeface="+mn-cs"/>
                        </a:rPr>
                        <a:t>. In einigen Bereichen ist der pH-Wert des Wassers niedrig und dieser saure Zustand beschleunigt die Korrosion. Sind Lücken in der Glasauskleidung vorhanden, greift das Wasser den blanken Stahl an. Wenn Lücken in der Glasauskleidung vorhanden sind, greift das Wasser den blanken Stahl an, und innerhalb weniger Monate tritt selbst in Bereichen mit "gutem" Wasser ein Leck auf.</a:t>
                      </a:r>
                    </a:p>
                    <a:p>
                      <a:pPr marL="171450" indent="-171450" algn="l">
                        <a:buFont typeface="Arial" panose="020B0604020202020204" pitchFamily="34" charset="0"/>
                        <a:buChar char="•"/>
                      </a:pPr>
                      <a:r>
                        <a:rPr kumimoji="0" lang="de-DE" sz="1100" b="0" i="1" u="none" strike="noStrike" kern="1200" cap="none" spc="0" normalizeH="0" baseline="0" noProof="0" dirty="0">
                          <a:ln>
                            <a:noFill/>
                          </a:ln>
                          <a:solidFill>
                            <a:prstClr val="black"/>
                          </a:solidFill>
                          <a:effectLst/>
                          <a:uLnTx/>
                          <a:uFillTx/>
                          <a:latin typeface="+mn-lt"/>
                          <a:ea typeface="+mn-ea"/>
                          <a:cs typeface="+mn-cs"/>
                        </a:rPr>
                        <a:t>Wenn zwei verschiedene Metalle miteinander und mit Wasser in Kontakt kommen, wird das weniger "edle" der beiden Metalle zuerst korrodieren. Der Anodenstab wird manchmal als "Opferanode" bezeichnet, weil er geopfert wird, um den Stahl des Tanks zu schützen. Wenn sich die Anode nie vollständig auflösen darf, schützt sie weiterhin den Tank. </a:t>
                      </a:r>
                    </a:p>
                  </a:txBody>
                  <a:tcPr anchor="ctr"/>
                </a:tc>
                <a:tc hMerge="1">
                  <a:txBody>
                    <a:bodyPr/>
                    <a:lstStyle/>
                    <a:p>
                      <a:endParaRPr lang="en-US"/>
                    </a:p>
                  </a:txBody>
                  <a:tcPr/>
                </a:tc>
                <a:tc hMerge="1">
                  <a:txBody>
                    <a:bodyPr/>
                    <a:lstStyle/>
                    <a:p>
                      <a:pPr algn="ctr"/>
                      <a:endParaRPr lang="en-US" sz="1600" b="1" dirty="0"/>
                    </a:p>
                  </a:txBody>
                  <a:tcPr anchor="ctr"/>
                </a:tc>
                <a:tc hMerge="1">
                  <a:txBody>
                    <a:bodyPr/>
                    <a:lstStyle/>
                    <a:p>
                      <a:endParaRPr lang="en-US"/>
                    </a:p>
                  </a:txBody>
                  <a:tcPr/>
                </a:tc>
                <a:extLst>
                  <a:ext uri="{0D108BD9-81ED-4DB2-BD59-A6C34878D82A}">
                    <a16:rowId xmlns:a16="http://schemas.microsoft.com/office/drawing/2014/main" val="2549367617"/>
                  </a:ext>
                </a:extLst>
              </a:tr>
              <a:tr h="78900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GLASGESCHICHTET</a:t>
                      </a:r>
                      <a:endParaRPr lang="en-US" sz="1200" b="0" i="0" u="none" strike="noStrike" kern="1200" baseline="0" dirty="0">
                        <a:solidFill>
                          <a:schemeClr val="tx1"/>
                        </a:solidFill>
                        <a:latin typeface="+mn-lt"/>
                        <a:ea typeface="+mn-ea"/>
                        <a:cs typeface="+mn-cs"/>
                      </a:endParaRPr>
                    </a:p>
                  </a:txBody>
                  <a:tcPr vert="vert270" anchor="ctr"/>
                </a:tc>
                <a:tc>
                  <a:txBody>
                    <a:bodyPr/>
                    <a:lstStyle/>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l"/>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STEINLINIERT</a:t>
                      </a:r>
                      <a:endParaRPr lang="en-US" sz="1200" dirty="0"/>
                    </a:p>
                  </a:txBody>
                  <a:tcPr vert="vert270" anchor="ctr"/>
                </a:tc>
                <a:tc>
                  <a:txBody>
                    <a:bodyPr/>
                    <a:lstStyle/>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txBody>
                  <a:tcPr anchor="ctr"/>
                </a:tc>
                <a:extLst>
                  <a:ext uri="{0D108BD9-81ED-4DB2-BD59-A6C34878D82A}">
                    <a16:rowId xmlns:a16="http://schemas.microsoft.com/office/drawing/2014/main" val="3073017756"/>
                  </a:ext>
                </a:extLst>
              </a:tr>
            </a:tbl>
          </a:graphicData>
        </a:graphic>
      </p:graphicFrame>
      <p:pic>
        <p:nvPicPr>
          <p:cNvPr id="7" name="Picture 6">
            <a:extLst>
              <a:ext uri="{FF2B5EF4-FFF2-40B4-BE49-F238E27FC236}">
                <a16:creationId xmlns:a16="http://schemas.microsoft.com/office/drawing/2014/main" id="{28696008-6D9F-46FA-943F-CDCBC4E18877}"/>
              </a:ext>
            </a:extLst>
          </p:cNvPr>
          <p:cNvPicPr>
            <a:picLocks noChangeAspect="1"/>
          </p:cNvPicPr>
          <p:nvPr/>
        </p:nvPicPr>
        <p:blipFill>
          <a:blip r:embed="rId2"/>
          <a:stretch>
            <a:fillRect/>
          </a:stretch>
        </p:blipFill>
        <p:spPr>
          <a:xfrm>
            <a:off x="5305855" y="4118565"/>
            <a:ext cx="3202937" cy="2101474"/>
          </a:xfrm>
          <a:prstGeom prst="rect">
            <a:avLst/>
          </a:prstGeom>
          <a:ln>
            <a:noFill/>
          </a:ln>
        </p:spPr>
      </p:pic>
      <p:pic>
        <p:nvPicPr>
          <p:cNvPr id="8" name="Picture 7">
            <a:extLst>
              <a:ext uri="{FF2B5EF4-FFF2-40B4-BE49-F238E27FC236}">
                <a16:creationId xmlns:a16="http://schemas.microsoft.com/office/drawing/2014/main" id="{E928F613-88BE-4191-8C6D-0E9B1D999840}"/>
              </a:ext>
            </a:extLst>
          </p:cNvPr>
          <p:cNvPicPr>
            <a:picLocks noChangeAspect="1"/>
          </p:cNvPicPr>
          <p:nvPr/>
        </p:nvPicPr>
        <p:blipFill>
          <a:blip r:embed="rId3"/>
          <a:stretch>
            <a:fillRect/>
          </a:stretch>
        </p:blipFill>
        <p:spPr>
          <a:xfrm>
            <a:off x="1260000" y="4079829"/>
            <a:ext cx="3456000" cy="2154066"/>
          </a:xfrm>
          <a:prstGeom prst="rect">
            <a:avLst/>
          </a:prstGeom>
          <a:ln>
            <a:noFill/>
          </a:ln>
        </p:spPr>
      </p:pic>
    </p:spTree>
    <p:extLst>
      <p:ext uri="{BB962C8B-B14F-4D97-AF65-F5344CB8AC3E}">
        <p14:creationId xmlns:p14="http://schemas.microsoft.com/office/powerpoint/2010/main" val="1697208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1CAA-F6C5-4B23-93B5-92EC5FE04454}"/>
              </a:ext>
            </a:extLst>
          </p:cNvPr>
          <p:cNvSpPr>
            <a:spLocks noGrp="1"/>
          </p:cNvSpPr>
          <p:nvPr>
            <p:ph type="title"/>
          </p:nvPr>
        </p:nvSpPr>
        <p:spPr/>
        <p:txBody>
          <a:bodyPr/>
          <a:lstStyle/>
          <a:p>
            <a:r>
              <a:rPr lang="en-US" b="1" dirty="0">
                <a:solidFill>
                  <a:prstClr val="black"/>
                </a:solidFill>
                <a:cs typeface="Arial" pitchFamily="34" charset="0"/>
              </a:rPr>
              <a:t>3. </a:t>
            </a:r>
            <a:r>
              <a:rPr lang="de-DE" b="1" dirty="0">
                <a:solidFill>
                  <a:prstClr val="black"/>
                </a:solidFill>
                <a:cs typeface="Arial" pitchFamily="34" charset="0"/>
              </a:rPr>
              <a:t>Herstellung von Tanks für DSWH</a:t>
            </a:r>
            <a:endParaRPr lang="en-US" dirty="0"/>
          </a:p>
        </p:txBody>
      </p:sp>
      <p:sp>
        <p:nvSpPr>
          <p:cNvPr id="5" name="Title 1">
            <a:extLst>
              <a:ext uri="{FF2B5EF4-FFF2-40B4-BE49-F238E27FC236}">
                <a16:creationId xmlns:a16="http://schemas.microsoft.com/office/drawing/2014/main" id="{16C1BB3B-1583-4AD1-98DA-8A03CD9AACF9}"/>
              </a:ext>
            </a:extLst>
          </p:cNvPr>
          <p:cNvSpPr txBox="1">
            <a:spLocks/>
          </p:cNvSpPr>
          <p:nvPr/>
        </p:nvSpPr>
        <p:spPr>
          <a:xfrm>
            <a:off x="1979712" y="0"/>
            <a:ext cx="6707088" cy="1124744"/>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400" kern="1200">
                <a:solidFill>
                  <a:schemeClr val="tx1"/>
                </a:solidFill>
                <a:latin typeface="+mj-lt"/>
                <a:ea typeface="+mj-ea"/>
                <a:cs typeface="+mj-cs"/>
              </a:defRPr>
            </a:lvl1pPr>
          </a:lstStyle>
          <a:p>
            <a:endParaRPr lang="en-US" dirty="0"/>
          </a:p>
        </p:txBody>
      </p:sp>
      <p:sp>
        <p:nvSpPr>
          <p:cNvPr id="6" name="Rectangle 5">
            <a:extLst>
              <a:ext uri="{FF2B5EF4-FFF2-40B4-BE49-F238E27FC236}">
                <a16:creationId xmlns:a16="http://schemas.microsoft.com/office/drawing/2014/main" id="{CB8E9CA4-4FF3-4D4B-80F6-4997356EA66F}"/>
              </a:ext>
            </a:extLst>
          </p:cNvPr>
          <p:cNvSpPr/>
          <p:nvPr/>
        </p:nvSpPr>
        <p:spPr>
          <a:xfrm>
            <a:off x="432916" y="1485000"/>
            <a:ext cx="6587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Arten der Auskleidung von Solartanks. </a:t>
            </a:r>
          </a:p>
        </p:txBody>
      </p:sp>
      <p:graphicFrame>
        <p:nvGraphicFramePr>
          <p:cNvPr id="7" name="Table 6">
            <a:extLst>
              <a:ext uri="{FF2B5EF4-FFF2-40B4-BE49-F238E27FC236}">
                <a16:creationId xmlns:a16="http://schemas.microsoft.com/office/drawing/2014/main" id="{2BBEF6E5-3BAB-4DA9-9413-0D372459D8BC}"/>
              </a:ext>
            </a:extLst>
          </p:cNvPr>
          <p:cNvGraphicFramePr>
            <a:graphicFrameLocks noGrp="1"/>
          </p:cNvGraphicFramePr>
          <p:nvPr>
            <p:extLst>
              <p:ext uri="{D42A27DB-BD31-4B8C-83A1-F6EECF244321}">
                <p14:modId xmlns:p14="http://schemas.microsoft.com/office/powerpoint/2010/main" val="1852432672"/>
              </p:ext>
            </p:extLst>
          </p:nvPr>
        </p:nvGraphicFramePr>
        <p:xfrm>
          <a:off x="828000" y="1801780"/>
          <a:ext cx="7858126" cy="4461500"/>
        </p:xfrm>
        <a:graphic>
          <a:graphicData uri="http://schemas.openxmlformats.org/drawingml/2006/table">
            <a:tbl>
              <a:tblPr firstRow="1" bandRow="1">
                <a:tableStyleId>{616DA210-FB5B-4158-B5E0-FEB733F419BA}</a:tableStyleId>
              </a:tblPr>
              <a:tblGrid>
                <a:gridCol w="2020661">
                  <a:extLst>
                    <a:ext uri="{9D8B030D-6E8A-4147-A177-3AD203B41FA5}">
                      <a16:colId xmlns:a16="http://schemas.microsoft.com/office/drawing/2014/main" val="1463993006"/>
                    </a:ext>
                  </a:extLst>
                </a:gridCol>
                <a:gridCol w="2020661">
                  <a:extLst>
                    <a:ext uri="{9D8B030D-6E8A-4147-A177-3AD203B41FA5}">
                      <a16:colId xmlns:a16="http://schemas.microsoft.com/office/drawing/2014/main" val="3603067345"/>
                    </a:ext>
                  </a:extLst>
                </a:gridCol>
                <a:gridCol w="3816804">
                  <a:extLst>
                    <a:ext uri="{9D8B030D-6E8A-4147-A177-3AD203B41FA5}">
                      <a16:colId xmlns:a16="http://schemas.microsoft.com/office/drawing/2014/main" val="802707506"/>
                    </a:ext>
                  </a:extLst>
                </a:gridCol>
              </a:tblGrid>
              <a:tr h="361940">
                <a:tc gridSpan="3">
                  <a:txBody>
                    <a:bodyPr/>
                    <a:lstStyle/>
                    <a:p>
                      <a:pPr algn="ctr"/>
                      <a:r>
                        <a:rPr lang="de-DE" sz="1400" dirty="0"/>
                        <a:t>IDENTIFIZIERUNG UND VERGLEICH DER AUSKLEIDUNGSARTEN VON SOLAR-WARMWASSERSPEICHERN</a:t>
                      </a:r>
                    </a:p>
                  </a:txBody>
                  <a:tcPr anchor="ctr"/>
                </a:tc>
                <a:tc hMerge="1">
                  <a:txBody>
                    <a:bodyPr/>
                    <a:lstStyle/>
                    <a:p>
                      <a:endParaRPr lang="en-US"/>
                    </a:p>
                  </a:txBody>
                  <a:tcPr/>
                </a:tc>
                <a:tc hMerge="1">
                  <a:txBody>
                    <a:bodyPr/>
                    <a:lstStyle/>
                    <a:p>
                      <a:endParaRPr lang="en-US" sz="1400" dirty="0"/>
                    </a:p>
                  </a:txBody>
                  <a:tcPr anchor="ctr"/>
                </a:tc>
                <a:extLst>
                  <a:ext uri="{0D108BD9-81ED-4DB2-BD59-A6C34878D82A}">
                    <a16:rowId xmlns:a16="http://schemas.microsoft.com/office/drawing/2014/main" val="1476968781"/>
                  </a:ext>
                </a:extLst>
              </a:tr>
              <a:tr h="243580">
                <a:tc gridSpan="2">
                  <a:txBody>
                    <a:bodyPr/>
                    <a:lstStyle/>
                    <a:p>
                      <a:pPr algn="ctr"/>
                      <a:r>
                        <a:rPr lang="en-US" sz="1600" b="1" dirty="0"/>
                        <a:t>GLASBESCHICHTET (</a:t>
                      </a:r>
                      <a:r>
                        <a:rPr lang="en-US" sz="1600" b="1" dirty="0" err="1"/>
                        <a:t>oder</a:t>
                      </a:r>
                      <a:r>
                        <a:rPr lang="en-US" sz="1600" b="1" dirty="0"/>
                        <a:t> </a:t>
                      </a:r>
                      <a:r>
                        <a:rPr lang="en-US" sz="1600" b="1" dirty="0" err="1"/>
                        <a:t>Porzellan-Emaille</a:t>
                      </a:r>
                      <a:r>
                        <a:rPr lang="en-US" sz="1600" b="1" dirty="0"/>
                        <a:t>)</a:t>
                      </a:r>
                    </a:p>
                  </a:txBody>
                  <a:tcPr anchor="ctr"/>
                </a:tc>
                <a:tc hMerge="1">
                  <a:txBody>
                    <a:bodyPr/>
                    <a:lstStyle/>
                    <a:p>
                      <a:endParaRPr lang="en-US"/>
                    </a:p>
                  </a:txBody>
                  <a:tcPr/>
                </a:tc>
                <a:tc>
                  <a:txBody>
                    <a:bodyPr/>
                    <a:lstStyle/>
                    <a:p>
                      <a:pPr algn="ctr"/>
                      <a:r>
                        <a:rPr lang="en-US" sz="1600" b="1" dirty="0"/>
                        <a:t>STEINLINIERT</a:t>
                      </a:r>
                    </a:p>
                  </a:txBody>
                  <a:tcPr anchor="ctr"/>
                </a:tc>
                <a:extLst>
                  <a:ext uri="{0D108BD9-81ED-4DB2-BD59-A6C34878D82A}">
                    <a16:rowId xmlns:a16="http://schemas.microsoft.com/office/drawing/2014/main" val="3073017756"/>
                  </a:ext>
                </a:extLst>
              </a:tr>
              <a:tr h="873680">
                <a:tc gridSpan="2">
                  <a:txBody>
                    <a:bodyPr/>
                    <a:lstStyle/>
                    <a:p>
                      <a:pPr marL="171450" indent="-171450">
                        <a:buFont typeface="Arial" panose="020B0604020202020204" pitchFamily="34" charset="0"/>
                        <a:buChar char="•"/>
                      </a:pPr>
                      <a:r>
                        <a:rPr lang="de-DE" sz="1050" b="0" i="0" u="none" strike="noStrike" kern="1200" baseline="0" dirty="0">
                          <a:solidFill>
                            <a:schemeClr val="tx1"/>
                          </a:solidFill>
                          <a:latin typeface="+mn-lt"/>
                          <a:ea typeface="+mn-ea"/>
                          <a:cs typeface="+mn-cs"/>
                        </a:rPr>
                        <a:t>Die mit Glas (Porzellan) ausgekleidete Wanne ist die am häufigsten verwendete in Solaranwendungen und in vielen anderen thermischen Systemen.</a:t>
                      </a:r>
                    </a:p>
                    <a:p>
                      <a:pPr marL="171450" indent="-171450">
                        <a:buFont typeface="Arial" panose="020B0604020202020204" pitchFamily="34" charset="0"/>
                        <a:buChar char="•"/>
                      </a:pPr>
                      <a:r>
                        <a:rPr lang="de-DE" sz="1050" b="0" i="0" u="none" strike="noStrike" kern="1200" baseline="0" dirty="0">
                          <a:solidFill>
                            <a:schemeClr val="tx1"/>
                          </a:solidFill>
                          <a:latin typeface="+mn-lt"/>
                          <a:ea typeface="+mn-ea"/>
                          <a:cs typeface="+mn-cs"/>
                        </a:rPr>
                        <a:t>Er wird massiv hergestellt und ist in jeder Kapazität verfügbar.</a:t>
                      </a:r>
                    </a:p>
                    <a:p>
                      <a:pPr marL="171450" indent="-171450">
                        <a:buFont typeface="Arial" panose="020B0604020202020204" pitchFamily="34" charset="0"/>
                        <a:buChar char="•"/>
                      </a:pPr>
                      <a:r>
                        <a:rPr lang="de-DE" sz="1050" b="0" i="0" u="none" strike="noStrike" kern="1200" baseline="0" dirty="0">
                          <a:solidFill>
                            <a:schemeClr val="tx1"/>
                          </a:solidFill>
                          <a:latin typeface="+mn-lt"/>
                          <a:ea typeface="+mn-ea"/>
                          <a:cs typeface="+mn-cs"/>
                        </a:rPr>
                        <a:t>Die Glasauskleidung schützt vor saurem und sauerstoffhaltigem Wasser. </a:t>
                      </a:r>
                    </a:p>
                    <a:p>
                      <a:pPr marL="171450" indent="-171450">
                        <a:buFont typeface="Arial" panose="020B0604020202020204" pitchFamily="34" charset="0"/>
                        <a:buChar char="•"/>
                      </a:pPr>
                      <a:r>
                        <a:rPr lang="de-DE" sz="1050" b="0" i="0" u="none" strike="noStrike" kern="1200" baseline="0" dirty="0">
                          <a:solidFill>
                            <a:schemeClr val="tx1"/>
                          </a:solidFill>
                          <a:latin typeface="+mn-lt"/>
                          <a:ea typeface="+mn-ea"/>
                          <a:cs typeface="+mn-cs"/>
                        </a:rPr>
                        <a:t>Die Anodenstäbe werden zusätzlich verwendet, um potenziell exponiertes Behältermetall vor Korrosion zu schützen. </a:t>
                      </a:r>
                    </a:p>
                    <a:p>
                      <a:pPr marL="171450" indent="-171450">
                        <a:buFont typeface="Arial" panose="020B0604020202020204" pitchFamily="34" charset="0"/>
                        <a:buChar char="•"/>
                      </a:pPr>
                      <a:r>
                        <a:rPr lang="de-DE" sz="1050" b="0" i="0" u="none" strike="noStrike" kern="1200" baseline="0" dirty="0">
                          <a:solidFill>
                            <a:schemeClr val="tx1"/>
                          </a:solidFill>
                          <a:latin typeface="+mn-lt"/>
                          <a:ea typeface="+mn-ea"/>
                          <a:cs typeface="+mn-cs"/>
                        </a:rPr>
                        <a:t>Die Glasauskleidung ist eine sehr dünne Schicht, die relativ zerbrechlich gespritzt wird und anfällig für Schläge und hohe Temperaturen ist.  </a:t>
                      </a:r>
                    </a:p>
                    <a:p>
                      <a:pPr marL="171450" indent="-171450">
                        <a:buFont typeface="Arial" panose="020B0604020202020204" pitchFamily="34" charset="0"/>
                        <a:buChar char="•"/>
                      </a:pPr>
                      <a:r>
                        <a:rPr lang="de-DE" sz="1050" b="0" i="0" u="none" strike="noStrike" kern="1200" baseline="0" dirty="0">
                          <a:solidFill>
                            <a:schemeClr val="tx1"/>
                          </a:solidFill>
                          <a:latin typeface="+mn-lt"/>
                          <a:ea typeface="+mn-ea"/>
                          <a:cs typeface="+mn-cs"/>
                        </a:rPr>
                        <a:t>Tanks erfordern regelmäßige Wartung, um die Anode zu ersetzen.</a:t>
                      </a:r>
                    </a:p>
                  </a:txBody>
                  <a:tcPr/>
                </a:tc>
                <a:tc hMerge="1">
                  <a:txBody>
                    <a:bodyPr/>
                    <a:lstStyle/>
                    <a:p>
                      <a:endParaRPr lang="en-US"/>
                    </a:p>
                  </a:txBody>
                  <a:tcPr/>
                </a:tc>
                <a:tc>
                  <a:txBody>
                    <a:bodyPr/>
                    <a:lstStyle/>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Ein weiterer Ansatz zum Schutz der </a:t>
                      </a:r>
                      <a:r>
                        <a:rPr lang="de-DE" sz="1200" b="0" i="0" u="none" strike="noStrike" kern="1200" baseline="0" dirty="0" err="1">
                          <a:solidFill>
                            <a:schemeClr val="tx1"/>
                          </a:solidFill>
                          <a:latin typeface="+mn-lt"/>
                          <a:ea typeface="+mn-ea"/>
                          <a:cs typeface="+mn-cs"/>
                        </a:rPr>
                        <a:t>Tankwand</a:t>
                      </a:r>
                      <a:r>
                        <a:rPr lang="de-DE" sz="1200" b="0" i="0" u="none" strike="noStrike" kern="1200" baseline="0" dirty="0">
                          <a:solidFill>
                            <a:schemeClr val="tx1"/>
                          </a:solidFill>
                          <a:latin typeface="+mn-lt"/>
                          <a:ea typeface="+mn-ea"/>
                          <a:cs typeface="+mn-cs"/>
                        </a:rPr>
                        <a:t> ist die dicke Auskleidung mit schwefelarmem Zement auf der Innenseite. Nach dem Einbrennen des Tanks bedeckt eine dicke Steinauskleidung die Tankwände vollständig. </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Diese Auskleidung ist sehr schwer zu brechen.</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Normalerweise wird bei steinausgekleideten Tanks kein Anodenstab verwendet. Dadurch entfällt ein Wartungsschritt. </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Allerdings wiegen steinausgekleidete Tanks etwa 50% mehr als emaillierte Tanks. </a:t>
                      </a:r>
                    </a:p>
                  </a:txBody>
                  <a:tcPr/>
                </a:tc>
                <a:extLst>
                  <a:ext uri="{0D108BD9-81ED-4DB2-BD59-A6C34878D82A}">
                    <a16:rowId xmlns:a16="http://schemas.microsoft.com/office/drawing/2014/main" val="1397473529"/>
                  </a:ext>
                </a:extLst>
              </a:tr>
              <a:tr h="15742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mn-lt"/>
                          <a:ea typeface="+mn-ea"/>
                          <a:cs typeface="+mn-cs"/>
                        </a:rPr>
                        <a:t>MIT EPOXID- UND PHENOLHARZ AUSGEKLEIDET</a:t>
                      </a:r>
                      <a:endParaRPr kumimoji="0" lang="en-US" sz="1600" b="1" i="0" u="none" strike="noStrike" kern="1200" cap="none" spc="0" normalizeH="0" baseline="0" noProof="0" dirty="0">
                        <a:ln>
                          <a:noFill/>
                        </a:ln>
                        <a:solidFill>
                          <a:prstClr val="black"/>
                        </a:solidFill>
                        <a:effectLst/>
                        <a:uLnTx/>
                        <a:uFillTx/>
                        <a:latin typeface="+mn-lt"/>
                        <a:ea typeface="+mn-ea"/>
                        <a:cs typeface="+mn-cs"/>
                      </a:endParaRPr>
                    </a:p>
                  </a:txBody>
                  <a:tcPr/>
                </a:tc>
                <a:tc hMerge="1">
                  <a:txBody>
                    <a:bodyPr/>
                    <a:lstStyle/>
                    <a:p>
                      <a:endParaRPr lang="en-US"/>
                    </a:p>
                  </a:txBody>
                  <a:tcPr/>
                </a:tc>
                <a:tc>
                  <a:txBody>
                    <a:bodyPr/>
                    <a:lstStyle/>
                    <a:p>
                      <a:pPr marL="0" indent="0" algn="ctr">
                        <a:buFont typeface="Arial" panose="020B0604020202020204" pitchFamily="34" charset="0"/>
                        <a:buNone/>
                      </a:pPr>
                      <a:r>
                        <a:rPr lang="en-US" sz="1600" b="1" dirty="0"/>
                        <a:t>ZEMENTLINIERT</a:t>
                      </a:r>
                    </a:p>
                  </a:txBody>
                  <a:tcPr/>
                </a:tc>
                <a:extLst>
                  <a:ext uri="{0D108BD9-81ED-4DB2-BD59-A6C34878D82A}">
                    <a16:rowId xmlns:a16="http://schemas.microsoft.com/office/drawing/2014/main" val="1901407761"/>
                  </a:ext>
                </a:extLst>
              </a:tr>
              <a:tr h="421540">
                <a:tc gridSpan="2">
                  <a:txBody>
                    <a:bodyPr/>
                    <a:lstStyle/>
                    <a:p>
                      <a:pPr marL="171450" indent="-171450" algn="l" defTabSz="914400" rtl="0" eaLnBrk="1" latinLnBrk="0" hangingPunct="1">
                        <a:buFont typeface="Arial" panose="020B0604020202020204" pitchFamily="34" charset="0"/>
                        <a:buChar char="•"/>
                      </a:pPr>
                      <a:r>
                        <a:rPr lang="de-DE" sz="1100" b="0" i="0" u="none" strike="noStrike" kern="1200" baseline="0" dirty="0">
                          <a:solidFill>
                            <a:schemeClr val="tx1"/>
                          </a:solidFill>
                          <a:latin typeface="+mn-lt"/>
                          <a:ea typeface="+mn-ea"/>
                          <a:cs typeface="+mn-cs"/>
                        </a:rPr>
                        <a:t>Diese Auskleidungen werden vor allem bei großen Tanks eingesetzt. </a:t>
                      </a:r>
                    </a:p>
                    <a:p>
                      <a:pPr marL="171450" indent="-171450" algn="l" defTabSz="914400" rtl="0" eaLnBrk="1" latinLnBrk="0" hangingPunct="1">
                        <a:buFont typeface="Arial" panose="020B0604020202020204" pitchFamily="34" charset="0"/>
                        <a:buChar char="•"/>
                      </a:pPr>
                      <a:r>
                        <a:rPr lang="de-DE" sz="1100" b="0" i="0" u="none" strike="noStrike" kern="1200" baseline="0" dirty="0">
                          <a:solidFill>
                            <a:schemeClr val="tx1"/>
                          </a:solidFill>
                          <a:latin typeface="+mn-lt"/>
                          <a:ea typeface="+mn-ea"/>
                          <a:cs typeface="+mn-cs"/>
                        </a:rPr>
                        <a:t>Sie können vom Montagepersonal vor Ort aufgebracht werden.</a:t>
                      </a:r>
                    </a:p>
                    <a:p>
                      <a:pPr marL="171450" indent="-171450" algn="l" defTabSz="914400" rtl="0" eaLnBrk="1" latinLnBrk="0" hangingPunct="1">
                        <a:buFont typeface="Arial" panose="020B0604020202020204" pitchFamily="34" charset="0"/>
                        <a:buChar char="•"/>
                      </a:pPr>
                      <a:r>
                        <a:rPr lang="de-DE" sz="1100" b="0" i="0" u="none" strike="noStrike" kern="1200" baseline="0" dirty="0">
                          <a:solidFill>
                            <a:schemeClr val="tx1"/>
                          </a:solidFill>
                          <a:latin typeface="+mn-lt"/>
                          <a:ea typeface="+mn-ea"/>
                          <a:cs typeface="+mn-cs"/>
                        </a:rPr>
                        <a:t>In der Regel werden sie vom Hersteller aufgebracht.</a:t>
                      </a:r>
                    </a:p>
                  </a:txBody>
                  <a:tcPr/>
                </a:tc>
                <a:tc hMerge="1">
                  <a:txBody>
                    <a:bodyPr/>
                    <a:lstStyle/>
                    <a:p>
                      <a:endParaRPr lang="en-US"/>
                    </a:p>
                  </a:txBody>
                  <a:tcPr/>
                </a:tc>
                <a:tc>
                  <a:txBody>
                    <a:bodyPr/>
                    <a:lstStyle/>
                    <a:p>
                      <a:pPr marL="171450" indent="-171450" algn="l" defTabSz="914400" rtl="0" eaLnBrk="1" latinLnBrk="0" hangingPunct="1">
                        <a:buFont typeface="Arial" panose="020B0604020202020204" pitchFamily="34" charset="0"/>
                        <a:buChar char="•"/>
                      </a:pPr>
                      <a:r>
                        <a:rPr lang="de-DE" sz="1200" b="0" i="0" u="none" strike="noStrike" kern="1200" baseline="0" dirty="0">
                          <a:solidFill>
                            <a:schemeClr val="tx1"/>
                          </a:solidFill>
                          <a:latin typeface="+mn-lt"/>
                          <a:ea typeface="+mn-ea"/>
                          <a:cs typeface="+mn-cs"/>
                        </a:rPr>
                        <a:t>Diese Art der Auskleidung wird vor allem bei großen Tanks eingesetzt. </a:t>
                      </a:r>
                    </a:p>
                    <a:p>
                      <a:pPr marL="171450" indent="-171450" algn="l" defTabSz="914400" rtl="0" eaLnBrk="1" latinLnBrk="0" hangingPunct="1">
                        <a:buFont typeface="Arial" panose="020B0604020202020204" pitchFamily="34" charset="0"/>
                        <a:buChar char="•"/>
                      </a:pPr>
                      <a:r>
                        <a:rPr lang="de-DE" sz="1200" b="0" i="0" u="none" strike="noStrike" kern="1200" baseline="0" dirty="0">
                          <a:solidFill>
                            <a:schemeClr val="tx1"/>
                          </a:solidFill>
                          <a:latin typeface="+mn-lt"/>
                          <a:ea typeface="+mn-ea"/>
                          <a:cs typeface="+mn-cs"/>
                        </a:rPr>
                        <a:t>Sie ist ähnlich wie die Steinauskleidung, nur dass sie nicht eingebrannt wird. </a:t>
                      </a:r>
                    </a:p>
                  </a:txBody>
                  <a:tcPr/>
                </a:tc>
                <a:extLst>
                  <a:ext uri="{0D108BD9-81ED-4DB2-BD59-A6C34878D82A}">
                    <a16:rowId xmlns:a16="http://schemas.microsoft.com/office/drawing/2014/main" val="2025666939"/>
                  </a:ext>
                </a:extLst>
              </a:tr>
              <a:tr h="334060">
                <a:tc>
                  <a:txBody>
                    <a:bodyPr/>
                    <a:lstStyle/>
                    <a:p>
                      <a:pPr marL="0" indent="0" algn="ctr">
                        <a:buFont typeface="Arial" panose="020B0604020202020204" pitchFamily="34" charset="0"/>
                        <a:buNone/>
                      </a:pPr>
                      <a:r>
                        <a:rPr kumimoji="0" lang="en-US" sz="1600" b="1" i="0" u="none" strike="noStrike" kern="1200" cap="none" spc="0" normalizeH="0" baseline="0" dirty="0">
                          <a:ln>
                            <a:noFill/>
                          </a:ln>
                          <a:solidFill>
                            <a:prstClr val="black"/>
                          </a:solidFill>
                          <a:effectLst/>
                          <a:uLnTx/>
                          <a:uFillTx/>
                          <a:latin typeface="+mn-lt"/>
                          <a:ea typeface="+mn-ea"/>
                          <a:cs typeface="+mn-cs"/>
                        </a:rPr>
                        <a:t>GALVANISIERTER STAHL</a:t>
                      </a:r>
                    </a:p>
                  </a:txBody>
                  <a:tcPr anchor="ctr"/>
                </a:tc>
                <a:tc gridSpan="2">
                  <a:txBody>
                    <a:bodyPr/>
                    <a:lstStyle/>
                    <a:p>
                      <a:pPr marL="171450" indent="-171450" algn="l" defTabSz="914400" rtl="0" eaLnBrk="1" latinLnBrk="0" hangingPunct="1">
                        <a:buFont typeface="Arial" panose="020B0604020202020204" pitchFamily="34" charset="0"/>
                        <a:buChar char="•"/>
                      </a:pPr>
                      <a:r>
                        <a:rPr lang="de-DE" sz="1100" b="0" i="0" u="none" strike="noStrike" kern="1200" baseline="0" dirty="0">
                          <a:solidFill>
                            <a:schemeClr val="tx1"/>
                          </a:solidFill>
                          <a:latin typeface="+mn-lt"/>
                          <a:ea typeface="+mn-ea"/>
                          <a:cs typeface="+mn-cs"/>
                        </a:rPr>
                        <a:t>Verzinkte Behälter werden durch Eintauchen des Stahltanks in geschmolzenes Zink hergestellt. </a:t>
                      </a:r>
                    </a:p>
                    <a:p>
                      <a:pPr marL="171450" indent="-171450" algn="l" defTabSz="914400" rtl="0" eaLnBrk="1" latinLnBrk="0" hangingPunct="1">
                        <a:buFont typeface="Arial" panose="020B0604020202020204" pitchFamily="34" charset="0"/>
                        <a:buChar char="•"/>
                      </a:pPr>
                      <a:r>
                        <a:rPr lang="de-DE" sz="1100" b="0" i="0" u="none" strike="noStrike" kern="1200" baseline="0" dirty="0">
                          <a:solidFill>
                            <a:schemeClr val="tx1"/>
                          </a:solidFill>
                          <a:latin typeface="+mn-lt"/>
                          <a:ea typeface="+mn-ea"/>
                          <a:cs typeface="+mn-cs"/>
                        </a:rPr>
                        <a:t>Aufgrund von Korrosionsproblemen zwischen den Zink- und Kupferrohrsystemen werden sie heute nur noch selten verwendet.</a:t>
                      </a:r>
                      <a:endParaRPr lang="en-US" sz="1100" b="0" i="0" u="none" strike="noStrike" kern="1200" baseline="0" dirty="0">
                        <a:solidFill>
                          <a:schemeClr val="tx1"/>
                        </a:solidFill>
                        <a:latin typeface="+mn-lt"/>
                        <a:ea typeface="+mn-ea"/>
                        <a:cs typeface="+mn-cs"/>
                      </a:endParaRPr>
                    </a:p>
                  </a:txBody>
                  <a:tcPr>
                    <a:solidFill>
                      <a:schemeClr val="bg1">
                        <a:alpha val="20000"/>
                      </a:schemeClr>
                    </a:solidFill>
                  </a:tcPr>
                </a:tc>
                <a:tc hMerge="1">
                  <a:txBody>
                    <a:bodyPr/>
                    <a:lstStyle/>
                    <a:p>
                      <a:pPr marL="171450" indent="-171450" algn="l" defTabSz="914400" rtl="0" eaLnBrk="1" latinLnBrk="0" hangingPunct="1">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858497332"/>
                  </a:ext>
                </a:extLst>
              </a:tr>
            </a:tbl>
          </a:graphicData>
        </a:graphic>
      </p:graphicFrame>
    </p:spTree>
    <p:extLst>
      <p:ext uri="{BB962C8B-B14F-4D97-AF65-F5344CB8AC3E}">
        <p14:creationId xmlns:p14="http://schemas.microsoft.com/office/powerpoint/2010/main" val="4051937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129A-0397-4227-8F6B-56E6579BFFC8}"/>
              </a:ext>
            </a:extLst>
          </p:cNvPr>
          <p:cNvSpPr>
            <a:spLocks noGrp="1"/>
          </p:cNvSpPr>
          <p:nvPr>
            <p:ph type="title"/>
          </p:nvPr>
        </p:nvSpPr>
        <p:spPr/>
        <p:txBody>
          <a:bodyPr/>
          <a:lstStyle/>
          <a:p>
            <a:r>
              <a:rPr lang="en-US" b="1" dirty="0"/>
              <a:t>4. </a:t>
            </a:r>
            <a:r>
              <a:rPr lang="de-DE" b="1" dirty="0"/>
              <a:t>Installation und Wartung von DSWH-Tanks</a:t>
            </a:r>
            <a:endParaRPr lang="en-US" b="1" dirty="0"/>
          </a:p>
        </p:txBody>
      </p:sp>
      <p:sp>
        <p:nvSpPr>
          <p:cNvPr id="3" name="Rectangle 2">
            <a:extLst>
              <a:ext uri="{FF2B5EF4-FFF2-40B4-BE49-F238E27FC236}">
                <a16:creationId xmlns:a16="http://schemas.microsoft.com/office/drawing/2014/main" id="{CA14F82E-308F-457A-8507-D865381F28D8}"/>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System- und </a:t>
            </a:r>
            <a:r>
              <a:rPr lang="en-US" b="1" dirty="0" err="1">
                <a:solidFill>
                  <a:prstClr val="black"/>
                </a:solidFill>
                <a:cs typeface="Arial" pitchFamily="34" charset="0"/>
              </a:rPr>
              <a:t>Projektunterlagen</a:t>
            </a:r>
            <a:endParaRPr lang="en-US" b="1" dirty="0">
              <a:solidFill>
                <a:prstClr val="black"/>
              </a:solidFill>
              <a:cs typeface="Arial" pitchFamily="34" charset="0"/>
            </a:endParaRPr>
          </a:p>
        </p:txBody>
      </p:sp>
      <p:pic>
        <p:nvPicPr>
          <p:cNvPr id="6" name="Picture 5">
            <a:extLst>
              <a:ext uri="{FF2B5EF4-FFF2-40B4-BE49-F238E27FC236}">
                <a16:creationId xmlns:a16="http://schemas.microsoft.com/office/drawing/2014/main" id="{0395B4C7-3EFC-4B17-8906-551BD7DA9363}"/>
              </a:ext>
            </a:extLst>
          </p:cNvPr>
          <p:cNvPicPr>
            <a:picLocks noChangeAspect="1"/>
          </p:cNvPicPr>
          <p:nvPr/>
        </p:nvPicPr>
        <p:blipFill>
          <a:blip r:embed="rId2"/>
          <a:stretch>
            <a:fillRect/>
          </a:stretch>
        </p:blipFill>
        <p:spPr>
          <a:xfrm>
            <a:off x="828674" y="1993318"/>
            <a:ext cx="8135325" cy="4387534"/>
          </a:xfrm>
          <a:prstGeom prst="rect">
            <a:avLst/>
          </a:prstGeom>
        </p:spPr>
      </p:pic>
      <p:sp>
        <p:nvSpPr>
          <p:cNvPr id="5" name="Rectangle 4">
            <a:extLst>
              <a:ext uri="{FF2B5EF4-FFF2-40B4-BE49-F238E27FC236}">
                <a16:creationId xmlns:a16="http://schemas.microsoft.com/office/drawing/2014/main" id="{76C8AB91-3109-43CA-B532-33C29EC34A37}"/>
              </a:ext>
            </a:extLst>
          </p:cNvPr>
          <p:cNvSpPr/>
          <p:nvPr/>
        </p:nvSpPr>
        <p:spPr>
          <a:xfrm>
            <a:off x="7092000" y="1926332"/>
            <a:ext cx="1871999" cy="2677656"/>
          </a:xfrm>
          <a:prstGeom prst="rect">
            <a:avLst/>
          </a:prstGeom>
        </p:spPr>
        <p:txBody>
          <a:bodyPr wrap="square">
            <a:spAutoFit/>
          </a:bodyPr>
          <a:lstStyle/>
          <a:p>
            <a:pPr marL="285750" indent="-285750">
              <a:buFont typeface="Wingdings" panose="05000000000000000000" pitchFamily="2" charset="2"/>
              <a:buChar char="§"/>
            </a:pPr>
            <a:r>
              <a:rPr lang="de-DE" sz="1400" dirty="0">
                <a:solidFill>
                  <a:prstClr val="black"/>
                </a:solidFill>
              </a:rPr>
              <a:t>Der Tank soll integriert in die Solaranlage eingesetzt werden. Bei kleinen SWH-Projekten ist die Installationsanleitung des/der spezifischen Tanks eine wichtige Referenz für den Installateur. </a:t>
            </a:r>
          </a:p>
        </p:txBody>
      </p:sp>
      <p:sp>
        <p:nvSpPr>
          <p:cNvPr id="7" name="Rectangle 6">
            <a:extLst>
              <a:ext uri="{FF2B5EF4-FFF2-40B4-BE49-F238E27FC236}">
                <a16:creationId xmlns:a16="http://schemas.microsoft.com/office/drawing/2014/main" id="{9E52E3B2-F748-4B1C-BB8F-D846D5E6F874}"/>
              </a:ext>
            </a:extLst>
          </p:cNvPr>
          <p:cNvSpPr/>
          <p:nvPr/>
        </p:nvSpPr>
        <p:spPr>
          <a:xfrm>
            <a:off x="5724000" y="178669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114939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11F4-105F-4238-ACF4-EA857BA86B57}"/>
              </a:ext>
            </a:extLst>
          </p:cNvPr>
          <p:cNvSpPr>
            <a:spLocks noGrp="1"/>
          </p:cNvSpPr>
          <p:nvPr>
            <p:ph type="title"/>
          </p:nvPr>
        </p:nvSpPr>
        <p:spPr/>
        <p:txBody>
          <a:bodyPr/>
          <a:lstStyle/>
          <a:p>
            <a:r>
              <a:rPr lang="en-US" b="1" dirty="0"/>
              <a:t>4. </a:t>
            </a:r>
            <a:r>
              <a:rPr lang="de-DE" b="1" dirty="0"/>
              <a:t>Installation und Wartung von DSWH-Tanks</a:t>
            </a:r>
            <a:endParaRPr lang="en-US" dirty="0"/>
          </a:p>
        </p:txBody>
      </p:sp>
      <p:sp>
        <p:nvSpPr>
          <p:cNvPr id="4" name="Rectangle 3">
            <a:extLst>
              <a:ext uri="{FF2B5EF4-FFF2-40B4-BE49-F238E27FC236}">
                <a16:creationId xmlns:a16="http://schemas.microsoft.com/office/drawing/2014/main" id="{DE76B0BB-A3ED-44E1-86A2-C664A1B0929E}"/>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Allgemeiner</a:t>
            </a:r>
            <a:r>
              <a:rPr lang="en-US" b="1" dirty="0">
                <a:solidFill>
                  <a:prstClr val="black"/>
                </a:solidFill>
                <a:cs typeface="Arial" pitchFamily="34" charset="0"/>
              </a:rPr>
              <a:t> </a:t>
            </a:r>
            <a:r>
              <a:rPr lang="en-US" b="1" dirty="0" err="1">
                <a:solidFill>
                  <a:prstClr val="black"/>
                </a:solidFill>
                <a:cs typeface="Arial" pitchFamily="34" charset="0"/>
              </a:rPr>
              <a:t>Installationsprozess</a:t>
            </a:r>
            <a:endParaRPr lang="en-US" b="1" dirty="0">
              <a:solidFill>
                <a:prstClr val="black"/>
              </a:solidFill>
              <a:cs typeface="Arial" pitchFamily="34" charset="0"/>
            </a:endParaRPr>
          </a:p>
        </p:txBody>
      </p:sp>
      <p:sp>
        <p:nvSpPr>
          <p:cNvPr id="5" name="Rectangle 4">
            <a:extLst>
              <a:ext uri="{FF2B5EF4-FFF2-40B4-BE49-F238E27FC236}">
                <a16:creationId xmlns:a16="http://schemas.microsoft.com/office/drawing/2014/main" id="{1DF809AD-6E65-4F60-84C1-0A9F20F47616}"/>
              </a:ext>
            </a:extLst>
          </p:cNvPr>
          <p:cNvSpPr/>
          <p:nvPr/>
        </p:nvSpPr>
        <p:spPr>
          <a:xfrm>
            <a:off x="344362" y="4456858"/>
            <a:ext cx="1923638" cy="2123658"/>
          </a:xfrm>
          <a:prstGeom prst="rect">
            <a:avLst/>
          </a:prstGeom>
        </p:spPr>
        <p:txBody>
          <a:bodyPr wrap="square">
            <a:spAutoFit/>
          </a:bodyPr>
          <a:lstStyle/>
          <a:p>
            <a:pPr marL="85725" indent="-85725">
              <a:buFont typeface="Arial" panose="020B0604020202020204" pitchFamily="34" charset="0"/>
              <a:buChar char="."/>
            </a:pPr>
            <a:r>
              <a:rPr lang="de-DE" sz="1100" dirty="0">
                <a:solidFill>
                  <a:prstClr val="black"/>
                </a:solidFill>
              </a:rPr>
              <a:t>Elemente auspacken und inspizieren.</a:t>
            </a:r>
          </a:p>
          <a:p>
            <a:pPr marL="85725" indent="-85725">
              <a:buFont typeface="Arial" panose="020B0604020202020204" pitchFamily="34" charset="0"/>
              <a:buChar char="."/>
            </a:pPr>
            <a:r>
              <a:rPr lang="de-DE" sz="1100" dirty="0">
                <a:solidFill>
                  <a:prstClr val="black"/>
                </a:solidFill>
              </a:rPr>
              <a:t>Dokumentation studieren.</a:t>
            </a:r>
          </a:p>
          <a:p>
            <a:pPr marL="85725" indent="-85725">
              <a:buFont typeface="Arial" panose="020B0604020202020204" pitchFamily="34" charset="0"/>
              <a:buChar char="."/>
            </a:pPr>
            <a:r>
              <a:rPr lang="de-DE" sz="1100" dirty="0">
                <a:solidFill>
                  <a:prstClr val="black"/>
                </a:solidFill>
              </a:rPr>
              <a:t>Sicherheitsempfehlungen befolgen.</a:t>
            </a:r>
          </a:p>
          <a:p>
            <a:pPr marL="85725" indent="-85725">
              <a:buFont typeface="Arial" panose="020B0604020202020204" pitchFamily="34" charset="0"/>
              <a:buChar char="."/>
            </a:pPr>
            <a:r>
              <a:rPr lang="de-DE" sz="1100" dirty="0">
                <a:solidFill>
                  <a:prstClr val="black"/>
                </a:solidFill>
              </a:rPr>
              <a:t>Materialien vorbereiten oder den Tank konfigurieren.</a:t>
            </a:r>
          </a:p>
          <a:p>
            <a:pPr marL="85725" indent="-85725">
              <a:buFont typeface="Arial" panose="020B0604020202020204" pitchFamily="34" charset="0"/>
              <a:buChar char="."/>
            </a:pPr>
            <a:r>
              <a:rPr lang="de-DE" sz="1100" dirty="0">
                <a:solidFill>
                  <a:prstClr val="black"/>
                </a:solidFill>
              </a:rPr>
              <a:t>Bewegen, platzieren und fixieren.</a:t>
            </a:r>
          </a:p>
          <a:p>
            <a:pPr marL="85725" indent="-85725">
              <a:buFont typeface="Arial" panose="020B0604020202020204" pitchFamily="34" charset="0"/>
              <a:buChar char="."/>
            </a:pPr>
            <a:r>
              <a:rPr lang="de-DE" sz="1100" dirty="0">
                <a:solidFill>
                  <a:prstClr val="black"/>
                </a:solidFill>
              </a:rPr>
              <a:t>Vorschriften befolgen.</a:t>
            </a:r>
          </a:p>
          <a:p>
            <a:pPr marL="85725" indent="-85725">
              <a:buFont typeface="Arial" panose="020B0604020202020204" pitchFamily="34" charset="0"/>
              <a:buChar char="."/>
            </a:pPr>
            <a:endParaRPr lang="de-DE" sz="1100" dirty="0">
              <a:solidFill>
                <a:prstClr val="black"/>
              </a:solidFill>
            </a:endParaRPr>
          </a:p>
          <a:p>
            <a:pPr marL="85725" indent="-85725">
              <a:buFont typeface="Arial" panose="020B0604020202020204" pitchFamily="34" charset="0"/>
              <a:buChar char="."/>
            </a:pPr>
            <a:endParaRPr lang="de-DE" sz="1100" dirty="0">
              <a:solidFill>
                <a:prstClr val="black"/>
              </a:solidFill>
            </a:endParaRPr>
          </a:p>
        </p:txBody>
      </p:sp>
      <p:sp>
        <p:nvSpPr>
          <p:cNvPr id="7" name="Rectangle 6">
            <a:extLst>
              <a:ext uri="{FF2B5EF4-FFF2-40B4-BE49-F238E27FC236}">
                <a16:creationId xmlns:a16="http://schemas.microsoft.com/office/drawing/2014/main" id="{088D8A21-4F5B-4430-A2B3-78EFE2BA19A3}"/>
              </a:ext>
            </a:extLst>
          </p:cNvPr>
          <p:cNvSpPr/>
          <p:nvPr/>
        </p:nvSpPr>
        <p:spPr>
          <a:xfrm>
            <a:off x="2916000" y="1917000"/>
            <a:ext cx="2553545"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SDWH SYSTEM-INSTALLATIONSAUFGABEN</a:t>
            </a:r>
          </a:p>
        </p:txBody>
      </p:sp>
      <p:cxnSp>
        <p:nvCxnSpPr>
          <p:cNvPr id="10" name="Straight Arrow Connector 9">
            <a:extLst>
              <a:ext uri="{FF2B5EF4-FFF2-40B4-BE49-F238E27FC236}">
                <a16:creationId xmlns:a16="http://schemas.microsoft.com/office/drawing/2014/main" id="{043628DB-C01B-406E-97C6-91EDC013A52F}"/>
              </a:ext>
            </a:extLst>
          </p:cNvPr>
          <p:cNvCxnSpPr>
            <a:cxnSpLocks/>
            <a:endCxn id="7" idx="1"/>
          </p:cNvCxnSpPr>
          <p:nvPr/>
        </p:nvCxnSpPr>
        <p:spPr>
          <a:xfrm>
            <a:off x="2484288" y="2313000"/>
            <a:ext cx="4317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B1D96C6-66AC-46C3-93F7-442B4CEF0F5A}"/>
              </a:ext>
            </a:extLst>
          </p:cNvPr>
          <p:cNvCxnSpPr>
            <a:cxnSpLocks/>
            <a:stCxn id="7" idx="3"/>
          </p:cNvCxnSpPr>
          <p:nvPr/>
        </p:nvCxnSpPr>
        <p:spPr>
          <a:xfrm>
            <a:off x="5469545" y="2313000"/>
            <a:ext cx="4255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081C1D7-94F8-4B92-A42D-AC2A0253C7A6}"/>
              </a:ext>
            </a:extLst>
          </p:cNvPr>
          <p:cNvSpPr txBox="1"/>
          <p:nvPr/>
        </p:nvSpPr>
        <p:spPr>
          <a:xfrm>
            <a:off x="2899986" y="2925000"/>
            <a:ext cx="2592000" cy="338554"/>
          </a:xfrm>
          <a:prstGeom prst="rect">
            <a:avLst/>
          </a:prstGeom>
          <a:solidFill>
            <a:schemeClr val="accent5">
              <a:lumMod val="20000"/>
              <a:lumOff val="80000"/>
            </a:schemeClr>
          </a:solidFill>
          <a:ln>
            <a:solidFill>
              <a:schemeClr val="accent1">
                <a:lumMod val="75000"/>
              </a:schemeClr>
            </a:solidFill>
          </a:ln>
        </p:spPr>
        <p:txBody>
          <a:bodyPr wrap="square" rtlCol="0">
            <a:spAutoFit/>
          </a:bodyPr>
          <a:lstStyle/>
          <a:p>
            <a:pPr algn="ctr"/>
            <a:r>
              <a:rPr lang="en-US" sz="1600" b="1" dirty="0" err="1"/>
              <a:t>Wasserspeicher</a:t>
            </a:r>
            <a:r>
              <a:rPr lang="en-US" sz="1600" b="1" dirty="0"/>
              <a:t> </a:t>
            </a:r>
            <a:r>
              <a:rPr lang="en-US" sz="1600" b="1" dirty="0" err="1"/>
              <a:t>installieren</a:t>
            </a:r>
            <a:endParaRPr lang="en-US" sz="1600" b="1" dirty="0"/>
          </a:p>
        </p:txBody>
      </p:sp>
      <p:cxnSp>
        <p:nvCxnSpPr>
          <p:cNvPr id="22" name="Straight Connector 21">
            <a:extLst>
              <a:ext uri="{FF2B5EF4-FFF2-40B4-BE49-F238E27FC236}">
                <a16:creationId xmlns:a16="http://schemas.microsoft.com/office/drawing/2014/main" id="{1A756A80-EC91-4C88-9B27-C2D77B83DEFA}"/>
              </a:ext>
            </a:extLst>
          </p:cNvPr>
          <p:cNvCxnSpPr>
            <a:cxnSpLocks/>
            <a:stCxn id="7" idx="2"/>
            <a:endCxn id="17" idx="0"/>
          </p:cNvCxnSpPr>
          <p:nvPr/>
        </p:nvCxnSpPr>
        <p:spPr>
          <a:xfrm>
            <a:off x="4192773" y="2709000"/>
            <a:ext cx="3213" cy="2160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C1E1A64-A428-4593-BEB4-493C3E4A186C}"/>
              </a:ext>
            </a:extLst>
          </p:cNvPr>
          <p:cNvSpPr/>
          <p:nvPr/>
        </p:nvSpPr>
        <p:spPr>
          <a:xfrm>
            <a:off x="420375" y="3643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t>Aufgaben</a:t>
            </a:r>
            <a:r>
              <a:rPr lang="en-US" sz="1600" b="1" dirty="0"/>
              <a:t> </a:t>
            </a:r>
            <a:r>
              <a:rPr lang="en-US" sz="1600" b="1" dirty="0" err="1"/>
              <a:t>vor</a:t>
            </a:r>
            <a:r>
              <a:rPr lang="en-US" sz="1600" b="1" dirty="0"/>
              <a:t> der Installation</a:t>
            </a:r>
          </a:p>
        </p:txBody>
      </p:sp>
      <p:sp>
        <p:nvSpPr>
          <p:cNvPr id="24" name="Rectangle 23">
            <a:extLst>
              <a:ext uri="{FF2B5EF4-FFF2-40B4-BE49-F238E27FC236}">
                <a16:creationId xmlns:a16="http://schemas.microsoft.com/office/drawing/2014/main" id="{FCB7B54C-31DC-4AAA-8C77-798A2A3AF308}"/>
              </a:ext>
            </a:extLst>
          </p:cNvPr>
          <p:cNvSpPr/>
          <p:nvPr/>
        </p:nvSpPr>
        <p:spPr>
          <a:xfrm>
            <a:off x="2115075" y="3643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t>Wasseranschlü-sse</a:t>
            </a:r>
            <a:r>
              <a:rPr lang="en-US" sz="1600" b="1" dirty="0"/>
              <a:t> </a:t>
            </a:r>
            <a:r>
              <a:rPr lang="en-US" sz="1600" b="1" dirty="0" err="1"/>
              <a:t>installieren</a:t>
            </a:r>
            <a:endParaRPr lang="en-US" sz="1600" b="1" dirty="0"/>
          </a:p>
        </p:txBody>
      </p:sp>
      <p:sp>
        <p:nvSpPr>
          <p:cNvPr id="25" name="Rectangle 24">
            <a:extLst>
              <a:ext uri="{FF2B5EF4-FFF2-40B4-BE49-F238E27FC236}">
                <a16:creationId xmlns:a16="http://schemas.microsoft.com/office/drawing/2014/main" id="{35E490C5-4B81-4C05-A840-7DEC38FB9289}"/>
              </a:ext>
            </a:extLst>
          </p:cNvPr>
          <p:cNvSpPr/>
          <p:nvPr/>
        </p:nvSpPr>
        <p:spPr>
          <a:xfrm>
            <a:off x="3825072" y="3643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t>Elektrische</a:t>
            </a:r>
            <a:r>
              <a:rPr lang="en-US" sz="1600" b="1" dirty="0"/>
              <a:t> </a:t>
            </a:r>
            <a:r>
              <a:rPr lang="en-US" sz="1600" b="1" dirty="0" err="1"/>
              <a:t>Anschlüsse</a:t>
            </a:r>
            <a:r>
              <a:rPr lang="en-US" sz="1600" b="1" dirty="0"/>
              <a:t> </a:t>
            </a:r>
            <a:r>
              <a:rPr lang="en-US" sz="1600" b="1" dirty="0" err="1"/>
              <a:t>installieren</a:t>
            </a:r>
            <a:endParaRPr lang="en-US" sz="1600" b="1" dirty="0"/>
          </a:p>
        </p:txBody>
      </p:sp>
      <p:sp>
        <p:nvSpPr>
          <p:cNvPr id="26" name="Rectangle 25">
            <a:extLst>
              <a:ext uri="{FF2B5EF4-FFF2-40B4-BE49-F238E27FC236}">
                <a16:creationId xmlns:a16="http://schemas.microsoft.com/office/drawing/2014/main" id="{1264C2B2-E5D9-44D2-9B60-88B9DC9B49A6}"/>
              </a:ext>
            </a:extLst>
          </p:cNvPr>
          <p:cNvSpPr/>
          <p:nvPr/>
        </p:nvSpPr>
        <p:spPr>
          <a:xfrm>
            <a:off x="5552100" y="3643266"/>
            <a:ext cx="1548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t>Aufgaben</a:t>
            </a:r>
            <a:r>
              <a:rPr lang="en-US" sz="1600" b="1" dirty="0"/>
              <a:t> </a:t>
            </a:r>
            <a:r>
              <a:rPr lang="en-US" sz="1600" b="1" dirty="0" err="1"/>
              <a:t>bei</a:t>
            </a:r>
            <a:r>
              <a:rPr lang="en-US" sz="1600" b="1" dirty="0"/>
              <a:t> der </a:t>
            </a:r>
            <a:r>
              <a:rPr lang="en-US" sz="1600" b="1" dirty="0" err="1"/>
              <a:t>Inbetriebnahme</a:t>
            </a:r>
            <a:endParaRPr lang="en-US" sz="1600" b="1" dirty="0"/>
          </a:p>
        </p:txBody>
      </p:sp>
      <p:sp>
        <p:nvSpPr>
          <p:cNvPr id="27" name="Rectangle 26">
            <a:extLst>
              <a:ext uri="{FF2B5EF4-FFF2-40B4-BE49-F238E27FC236}">
                <a16:creationId xmlns:a16="http://schemas.microsoft.com/office/drawing/2014/main" id="{B1AA7892-F2EA-48C5-867D-3F7FC62BBB37}"/>
              </a:ext>
            </a:extLst>
          </p:cNvPr>
          <p:cNvSpPr/>
          <p:nvPr/>
        </p:nvSpPr>
        <p:spPr>
          <a:xfrm>
            <a:off x="7246800" y="3643266"/>
            <a:ext cx="1548000" cy="792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t>Wartungs-arbeiten</a:t>
            </a:r>
            <a:endParaRPr lang="en-US" sz="1600" b="1" dirty="0"/>
          </a:p>
        </p:txBody>
      </p:sp>
      <p:cxnSp>
        <p:nvCxnSpPr>
          <p:cNvPr id="29" name="Straight Arrow Connector 28">
            <a:extLst>
              <a:ext uri="{FF2B5EF4-FFF2-40B4-BE49-F238E27FC236}">
                <a16:creationId xmlns:a16="http://schemas.microsoft.com/office/drawing/2014/main" id="{39274AD0-E33F-4957-A3A6-0F5B99FE0075}"/>
              </a:ext>
            </a:extLst>
          </p:cNvPr>
          <p:cNvCxnSpPr>
            <a:stCxn id="23" idx="3"/>
            <a:endCxn id="24" idx="1"/>
          </p:cNvCxnSpPr>
          <p:nvPr/>
        </p:nvCxnSpPr>
        <p:spPr>
          <a:xfrm>
            <a:off x="1968375" y="4039266"/>
            <a:ext cx="1467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47DEBF4-F0F0-4C61-81DD-BBEB590A8017}"/>
              </a:ext>
            </a:extLst>
          </p:cNvPr>
          <p:cNvCxnSpPr>
            <a:stCxn id="24" idx="3"/>
            <a:endCxn id="25" idx="1"/>
          </p:cNvCxnSpPr>
          <p:nvPr/>
        </p:nvCxnSpPr>
        <p:spPr>
          <a:xfrm>
            <a:off x="3663075" y="4039266"/>
            <a:ext cx="1619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D7414A9-831C-4892-8984-D57E9275790C}"/>
              </a:ext>
            </a:extLst>
          </p:cNvPr>
          <p:cNvCxnSpPr>
            <a:stCxn id="25" idx="3"/>
            <a:endCxn id="26" idx="1"/>
          </p:cNvCxnSpPr>
          <p:nvPr/>
        </p:nvCxnSpPr>
        <p:spPr>
          <a:xfrm>
            <a:off x="5373072" y="4039266"/>
            <a:ext cx="1790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BB88040-4F32-4CBC-9405-7EC0C5DEBEA2}"/>
              </a:ext>
            </a:extLst>
          </p:cNvPr>
          <p:cNvCxnSpPr>
            <a:stCxn id="26" idx="3"/>
            <a:endCxn id="27" idx="1"/>
          </p:cNvCxnSpPr>
          <p:nvPr/>
        </p:nvCxnSpPr>
        <p:spPr>
          <a:xfrm>
            <a:off x="7100100" y="4039266"/>
            <a:ext cx="1467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3386CA92-F2C0-40C8-98A5-64382D25AAD0}"/>
              </a:ext>
            </a:extLst>
          </p:cNvPr>
          <p:cNvCxnSpPr>
            <a:stCxn id="17" idx="2"/>
            <a:endCxn id="23" idx="0"/>
          </p:cNvCxnSpPr>
          <p:nvPr/>
        </p:nvCxnSpPr>
        <p:spPr>
          <a:xfrm rot="5400000">
            <a:off x="2505325" y="1952605"/>
            <a:ext cx="379712" cy="3001611"/>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E376741B-2CA0-4AE0-9602-23A1D7FE509A}"/>
              </a:ext>
            </a:extLst>
          </p:cNvPr>
          <p:cNvCxnSpPr>
            <a:stCxn id="17" idx="2"/>
            <a:endCxn id="24" idx="0"/>
          </p:cNvCxnSpPr>
          <p:nvPr/>
        </p:nvCxnSpPr>
        <p:spPr>
          <a:xfrm rot="5400000">
            <a:off x="3352675" y="2799955"/>
            <a:ext cx="379712" cy="1306911"/>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ADEC85B0-B376-47BC-90EC-CC3369857664}"/>
              </a:ext>
            </a:extLst>
          </p:cNvPr>
          <p:cNvCxnSpPr>
            <a:stCxn id="17" idx="2"/>
            <a:endCxn id="25" idx="0"/>
          </p:cNvCxnSpPr>
          <p:nvPr/>
        </p:nvCxnSpPr>
        <p:spPr>
          <a:xfrm rot="16200000" flipH="1">
            <a:off x="4207673" y="3251867"/>
            <a:ext cx="379712" cy="403086"/>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B7F3EB0C-557E-4BB0-A170-C6FB72ACA802}"/>
              </a:ext>
            </a:extLst>
          </p:cNvPr>
          <p:cNvCxnSpPr>
            <a:stCxn id="17" idx="2"/>
            <a:endCxn id="26" idx="0"/>
          </p:cNvCxnSpPr>
          <p:nvPr/>
        </p:nvCxnSpPr>
        <p:spPr>
          <a:xfrm rot="16200000" flipH="1">
            <a:off x="5071187" y="2388353"/>
            <a:ext cx="379712" cy="2130114"/>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4C305E5E-A52E-467B-8225-A06198547447}"/>
              </a:ext>
            </a:extLst>
          </p:cNvPr>
          <p:cNvCxnSpPr>
            <a:stCxn id="17" idx="2"/>
            <a:endCxn id="27" idx="0"/>
          </p:cNvCxnSpPr>
          <p:nvPr/>
        </p:nvCxnSpPr>
        <p:spPr>
          <a:xfrm rot="16200000" flipH="1">
            <a:off x="5918537" y="1541003"/>
            <a:ext cx="379712" cy="3824814"/>
          </a:xfrm>
          <a:prstGeom prst="bentConnector3">
            <a:avLst/>
          </a:prstGeom>
          <a:ln>
            <a:prstDash val="sys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21864EA-9B69-4637-ADA3-80226422A901}"/>
              </a:ext>
            </a:extLst>
          </p:cNvPr>
          <p:cNvSpPr/>
          <p:nvPr/>
        </p:nvSpPr>
        <p:spPr>
          <a:xfrm>
            <a:off x="2064336" y="4456858"/>
            <a:ext cx="1816623" cy="1954381"/>
          </a:xfrm>
          <a:prstGeom prst="rect">
            <a:avLst/>
          </a:prstGeom>
        </p:spPr>
        <p:txBody>
          <a:bodyPr wrap="square">
            <a:spAutoFit/>
          </a:bodyPr>
          <a:lstStyle/>
          <a:p>
            <a:pPr marL="85725" indent="-85725">
              <a:buFont typeface="Arial" panose="020B0604020202020204" pitchFamily="34" charset="0"/>
              <a:buChar char="."/>
            </a:pPr>
            <a:r>
              <a:rPr lang="de-DE" sz="1100" dirty="0">
                <a:solidFill>
                  <a:prstClr val="black"/>
                </a:solidFill>
              </a:rPr>
              <a:t>(Erzwungene DSWH) Fälle: Konfigurationen mit einem Tank, zwei Tanks oder Tank + Reservekessel. </a:t>
            </a:r>
          </a:p>
          <a:p>
            <a:pPr marL="85725" indent="-85725">
              <a:buFont typeface="Arial" panose="020B0604020202020204" pitchFamily="34" charset="0"/>
              <a:buChar char="."/>
            </a:pPr>
            <a:r>
              <a:rPr lang="de-DE" sz="1100" dirty="0">
                <a:solidFill>
                  <a:prstClr val="black"/>
                </a:solidFill>
              </a:rPr>
              <a:t>Primärkreislauf anschließen. </a:t>
            </a:r>
          </a:p>
          <a:p>
            <a:pPr marL="85725" indent="-85725">
              <a:buFont typeface="Arial" panose="020B0604020202020204" pitchFamily="34" charset="0"/>
              <a:buChar char="."/>
            </a:pPr>
            <a:r>
              <a:rPr lang="de-DE" sz="1100" dirty="0">
                <a:solidFill>
                  <a:prstClr val="black"/>
                </a:solidFill>
              </a:rPr>
              <a:t>System befüllen, prüfen und überarbeiten.</a:t>
            </a:r>
          </a:p>
          <a:p>
            <a:pPr marL="85725" indent="-85725">
              <a:buFont typeface="Arial" panose="020B0604020202020204" pitchFamily="34" charset="0"/>
              <a:buChar char="."/>
            </a:pPr>
            <a:r>
              <a:rPr lang="de-DE" sz="1100" dirty="0">
                <a:solidFill>
                  <a:prstClr val="black"/>
                </a:solidFill>
              </a:rPr>
              <a:t>Sekundärkreislauf anschließen. Elemente beschriften.</a:t>
            </a:r>
          </a:p>
        </p:txBody>
      </p:sp>
      <p:sp>
        <p:nvSpPr>
          <p:cNvPr id="47" name="Rectangle 46">
            <a:extLst>
              <a:ext uri="{FF2B5EF4-FFF2-40B4-BE49-F238E27FC236}">
                <a16:creationId xmlns:a16="http://schemas.microsoft.com/office/drawing/2014/main" id="{4F50D641-A5C7-41F3-BDDD-79CE574A8D0E}"/>
              </a:ext>
            </a:extLst>
          </p:cNvPr>
          <p:cNvSpPr/>
          <p:nvPr/>
        </p:nvSpPr>
        <p:spPr>
          <a:xfrm>
            <a:off x="3742517" y="4456858"/>
            <a:ext cx="1923638" cy="1785104"/>
          </a:xfrm>
          <a:prstGeom prst="rect">
            <a:avLst/>
          </a:prstGeom>
        </p:spPr>
        <p:txBody>
          <a:bodyPr wrap="square">
            <a:spAutoFit/>
          </a:bodyPr>
          <a:lstStyle/>
          <a:p>
            <a:pPr marL="85725" indent="-85725">
              <a:buFont typeface="Arial" panose="020B0604020202020204" pitchFamily="34" charset="0"/>
              <a:buChar char="."/>
            </a:pPr>
            <a:r>
              <a:rPr lang="de-DE" sz="1100" dirty="0">
                <a:solidFill>
                  <a:prstClr val="black"/>
                </a:solidFill>
              </a:rPr>
              <a:t>Bereiten Sie einen Zweigstromkreis für den/die Behälter vor.</a:t>
            </a:r>
          </a:p>
          <a:p>
            <a:pPr marL="85725" indent="-85725">
              <a:buFont typeface="Arial" panose="020B0604020202020204" pitchFamily="34" charset="0"/>
              <a:buChar char="."/>
            </a:pPr>
            <a:r>
              <a:rPr lang="de-DE" sz="1100" dirty="0">
                <a:solidFill>
                  <a:prstClr val="black"/>
                </a:solidFill>
              </a:rPr>
              <a:t>Elektrisches(n) Heizelement(e) anschließen.</a:t>
            </a:r>
          </a:p>
          <a:p>
            <a:pPr marL="85725" indent="-85725">
              <a:buFont typeface="Arial" panose="020B0604020202020204" pitchFamily="34" charset="0"/>
              <a:buChar char="."/>
            </a:pPr>
            <a:r>
              <a:rPr lang="de-DE" sz="1100" dirty="0">
                <a:solidFill>
                  <a:prstClr val="black"/>
                </a:solidFill>
              </a:rPr>
              <a:t>Thermistoren an den Solarregler anschließen.</a:t>
            </a:r>
          </a:p>
          <a:p>
            <a:pPr marL="85725" indent="-85725">
              <a:buFont typeface="Arial" panose="020B0604020202020204" pitchFamily="34" charset="0"/>
              <a:buChar char="."/>
            </a:pPr>
            <a:r>
              <a:rPr lang="de-DE" sz="1100" dirty="0">
                <a:solidFill>
                  <a:prstClr val="black"/>
                </a:solidFill>
              </a:rPr>
              <a:t>Thermostat für die Arbeit mit der Kesselanwendung anschließen.</a:t>
            </a:r>
          </a:p>
        </p:txBody>
      </p:sp>
      <p:sp>
        <p:nvSpPr>
          <p:cNvPr id="48" name="Rectangle 47">
            <a:extLst>
              <a:ext uri="{FF2B5EF4-FFF2-40B4-BE49-F238E27FC236}">
                <a16:creationId xmlns:a16="http://schemas.microsoft.com/office/drawing/2014/main" id="{3B16A9BB-FE28-4221-B601-C9BB0FA387B1}"/>
              </a:ext>
            </a:extLst>
          </p:cNvPr>
          <p:cNvSpPr/>
          <p:nvPr/>
        </p:nvSpPr>
        <p:spPr>
          <a:xfrm>
            <a:off x="5469544" y="4456858"/>
            <a:ext cx="2054455" cy="2123658"/>
          </a:xfrm>
          <a:prstGeom prst="rect">
            <a:avLst/>
          </a:prstGeom>
        </p:spPr>
        <p:txBody>
          <a:bodyPr wrap="square">
            <a:spAutoFit/>
          </a:bodyPr>
          <a:lstStyle/>
          <a:p>
            <a:pPr marL="85725" indent="-85725">
              <a:buFont typeface="Arial" panose="020B0604020202020204" pitchFamily="34" charset="0"/>
              <a:buChar char="."/>
            </a:pPr>
            <a:r>
              <a:rPr lang="de-DE" sz="1100" dirty="0">
                <a:solidFill>
                  <a:prstClr val="black"/>
                </a:solidFill>
              </a:rPr>
              <a:t>Platzieren Sie den/die Kollektor(en) oder stellen Sie sicher, dass der/die Kollektor(en) in Betrieb ist/sind.</a:t>
            </a:r>
          </a:p>
          <a:p>
            <a:pPr marL="85725" indent="-85725">
              <a:buFont typeface="Arial" panose="020B0604020202020204" pitchFamily="34" charset="0"/>
              <a:buChar char="."/>
            </a:pPr>
            <a:r>
              <a:rPr lang="de-DE" sz="1100" dirty="0">
                <a:solidFill>
                  <a:prstClr val="black"/>
                </a:solidFill>
              </a:rPr>
              <a:t>Testen Sie die Reihenfolge der Heizungsvorgänge, unter verschiedenen Betriebsarten und </a:t>
            </a:r>
            <a:r>
              <a:rPr lang="de-DE" sz="1100" dirty="0" err="1">
                <a:solidFill>
                  <a:prstClr val="black"/>
                </a:solidFill>
              </a:rPr>
              <a:t>ctrl</a:t>
            </a:r>
            <a:r>
              <a:rPr lang="de-DE" sz="1100" dirty="0">
                <a:solidFill>
                  <a:prstClr val="black"/>
                </a:solidFill>
              </a:rPr>
              <a:t>.</a:t>
            </a:r>
          </a:p>
          <a:p>
            <a:pPr marL="85725" indent="-85725">
              <a:buFont typeface="Arial" panose="020B0604020202020204" pitchFamily="34" charset="0"/>
              <a:buChar char="."/>
            </a:pPr>
            <a:r>
              <a:rPr lang="de-DE" sz="1100" dirty="0">
                <a:solidFill>
                  <a:prstClr val="black"/>
                </a:solidFill>
              </a:rPr>
              <a:t>Einstellungen vornehmen.</a:t>
            </a:r>
          </a:p>
          <a:p>
            <a:pPr marL="85725" indent="-85725">
              <a:buFont typeface="Arial" panose="020B0604020202020204" pitchFamily="34" charset="0"/>
              <a:buChar char="."/>
            </a:pPr>
            <a:r>
              <a:rPr lang="de-DE" sz="1100" dirty="0">
                <a:solidFill>
                  <a:prstClr val="black"/>
                </a:solidFill>
              </a:rPr>
              <a:t>Speicher und Leitungen isolieren.</a:t>
            </a:r>
          </a:p>
        </p:txBody>
      </p:sp>
      <p:sp>
        <p:nvSpPr>
          <p:cNvPr id="49" name="Rectangle 48">
            <a:extLst>
              <a:ext uri="{FF2B5EF4-FFF2-40B4-BE49-F238E27FC236}">
                <a16:creationId xmlns:a16="http://schemas.microsoft.com/office/drawing/2014/main" id="{1F592EDE-0AF4-4185-95E3-C20B381A2CF7}"/>
              </a:ext>
            </a:extLst>
          </p:cNvPr>
          <p:cNvSpPr/>
          <p:nvPr/>
        </p:nvSpPr>
        <p:spPr>
          <a:xfrm>
            <a:off x="7286169" y="4456858"/>
            <a:ext cx="1713110" cy="1277273"/>
          </a:xfrm>
          <a:prstGeom prst="rect">
            <a:avLst/>
          </a:prstGeom>
        </p:spPr>
        <p:txBody>
          <a:bodyPr wrap="square">
            <a:spAutoFit/>
          </a:bodyPr>
          <a:lstStyle/>
          <a:p>
            <a:pPr marL="85725" indent="-85725">
              <a:buFont typeface="Arial" panose="020B0604020202020204" pitchFamily="34" charset="0"/>
              <a:buChar char="."/>
            </a:pPr>
            <a:r>
              <a:rPr lang="de-DE" sz="1100" dirty="0">
                <a:solidFill>
                  <a:prstClr val="black"/>
                </a:solidFill>
              </a:rPr>
              <a:t>Führen Sie vorbeugende und periodische Wartung und Reinigung durch.</a:t>
            </a:r>
          </a:p>
          <a:p>
            <a:pPr marL="85725" indent="-85725">
              <a:buFont typeface="Arial" panose="020B0604020202020204" pitchFamily="34" charset="0"/>
              <a:buChar char="."/>
            </a:pPr>
            <a:r>
              <a:rPr lang="de-DE" sz="1100" dirty="0">
                <a:solidFill>
                  <a:prstClr val="black"/>
                </a:solidFill>
              </a:rPr>
              <a:t>Ersetzen Sie beschädigte Tankelemente.</a:t>
            </a:r>
          </a:p>
          <a:p>
            <a:pPr marL="85725" indent="-85725">
              <a:buFont typeface="Arial" panose="020B0604020202020204" pitchFamily="34" charset="0"/>
              <a:buChar char="."/>
            </a:pPr>
            <a:r>
              <a:rPr lang="de-DE" sz="1100" dirty="0">
                <a:solidFill>
                  <a:prstClr val="black"/>
                </a:solidFill>
              </a:rPr>
              <a:t>Fehlersuche im System durchführen.</a:t>
            </a:r>
          </a:p>
        </p:txBody>
      </p:sp>
      <p:pic>
        <p:nvPicPr>
          <p:cNvPr id="53" name="Picture 52" descr="A picture containing indoor, wall, floor&#10;&#10;Description generated with very high confidence">
            <a:extLst>
              <a:ext uri="{FF2B5EF4-FFF2-40B4-BE49-F238E27FC236}">
                <a16:creationId xmlns:a16="http://schemas.microsoft.com/office/drawing/2014/main" id="{78721429-39CC-41BC-8684-132D9CEB6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475" y="1557000"/>
            <a:ext cx="2320642" cy="1650234"/>
          </a:xfrm>
          <a:prstGeom prst="rect">
            <a:avLst/>
          </a:prstGeom>
          <a:ln>
            <a:solidFill>
              <a:schemeClr val="tx1"/>
            </a:solidFill>
          </a:ln>
        </p:spPr>
      </p:pic>
      <p:sp>
        <p:nvSpPr>
          <p:cNvPr id="55" name="Rectangle 54">
            <a:extLst>
              <a:ext uri="{FF2B5EF4-FFF2-40B4-BE49-F238E27FC236}">
                <a16:creationId xmlns:a16="http://schemas.microsoft.com/office/drawing/2014/main" id="{59866C52-86D0-4E32-9FA5-71299248ECCE}"/>
              </a:ext>
            </a:extLst>
          </p:cNvPr>
          <p:cNvSpPr/>
          <p:nvPr/>
        </p:nvSpPr>
        <p:spPr>
          <a:xfrm>
            <a:off x="1852065" y="2336516"/>
            <a:ext cx="1341197" cy="461665"/>
          </a:xfrm>
          <a:prstGeom prst="rect">
            <a:avLst/>
          </a:prstGeom>
        </p:spPr>
        <p:txBody>
          <a:bodyPr wrap="square">
            <a:spAutoFit/>
          </a:bodyPr>
          <a:lstStyle/>
          <a:p>
            <a:r>
              <a:rPr lang="en-US" sz="1200" dirty="0" err="1">
                <a:solidFill>
                  <a:prstClr val="black"/>
                </a:solidFill>
              </a:rPr>
              <a:t>Vorbereitende</a:t>
            </a:r>
            <a:r>
              <a:rPr lang="en-US" sz="1200" dirty="0">
                <a:solidFill>
                  <a:prstClr val="black"/>
                </a:solidFill>
              </a:rPr>
              <a:t> </a:t>
            </a:r>
            <a:r>
              <a:rPr lang="en-US" sz="1200" dirty="0" err="1">
                <a:solidFill>
                  <a:prstClr val="black"/>
                </a:solidFill>
              </a:rPr>
              <a:t>Aufgaben</a:t>
            </a:r>
            <a:endParaRPr lang="en-US" sz="1200" dirty="0">
              <a:solidFill>
                <a:prstClr val="black"/>
              </a:solidFill>
            </a:endParaRPr>
          </a:p>
        </p:txBody>
      </p:sp>
      <p:sp>
        <p:nvSpPr>
          <p:cNvPr id="56" name="Rectangle 55">
            <a:extLst>
              <a:ext uri="{FF2B5EF4-FFF2-40B4-BE49-F238E27FC236}">
                <a16:creationId xmlns:a16="http://schemas.microsoft.com/office/drawing/2014/main" id="{237739CC-6CED-461B-9DBD-E1FF7D8017D3}"/>
              </a:ext>
            </a:extLst>
          </p:cNvPr>
          <p:cNvSpPr/>
          <p:nvPr/>
        </p:nvSpPr>
        <p:spPr>
          <a:xfrm>
            <a:off x="5508000" y="2336516"/>
            <a:ext cx="1152000" cy="646331"/>
          </a:xfrm>
          <a:prstGeom prst="rect">
            <a:avLst/>
          </a:prstGeom>
        </p:spPr>
        <p:txBody>
          <a:bodyPr wrap="square">
            <a:spAutoFit/>
          </a:bodyPr>
          <a:lstStyle/>
          <a:p>
            <a:r>
              <a:rPr lang="en-US" sz="1200" dirty="0" err="1">
                <a:solidFill>
                  <a:prstClr val="black"/>
                </a:solidFill>
              </a:rPr>
              <a:t>Aufgaben</a:t>
            </a:r>
            <a:r>
              <a:rPr lang="en-US" sz="1200" dirty="0">
                <a:solidFill>
                  <a:prstClr val="black"/>
                </a:solidFill>
              </a:rPr>
              <a:t> </a:t>
            </a:r>
            <a:r>
              <a:rPr lang="en-US" sz="1200" dirty="0" err="1">
                <a:solidFill>
                  <a:prstClr val="black"/>
                </a:solidFill>
              </a:rPr>
              <a:t>zur</a:t>
            </a:r>
            <a:r>
              <a:rPr lang="en-US" sz="1200" dirty="0">
                <a:solidFill>
                  <a:prstClr val="black"/>
                </a:solidFill>
              </a:rPr>
              <a:t> </a:t>
            </a:r>
            <a:r>
              <a:rPr lang="en-US" sz="1200" dirty="0" err="1">
                <a:solidFill>
                  <a:prstClr val="black"/>
                </a:solidFill>
              </a:rPr>
              <a:t>Inbetrieb-nahme</a:t>
            </a:r>
            <a:endParaRPr lang="en-US" sz="1200" dirty="0">
              <a:solidFill>
                <a:prstClr val="black"/>
              </a:solidFill>
            </a:endParaRPr>
          </a:p>
        </p:txBody>
      </p:sp>
    </p:spTree>
    <p:extLst>
      <p:ext uri="{BB962C8B-B14F-4D97-AF65-F5344CB8AC3E}">
        <p14:creationId xmlns:p14="http://schemas.microsoft.com/office/powerpoint/2010/main" val="1425813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5C58-737E-43A1-90D6-7E156F8E28C7}"/>
              </a:ext>
            </a:extLst>
          </p:cNvPr>
          <p:cNvSpPr>
            <a:spLocks noGrp="1"/>
          </p:cNvSpPr>
          <p:nvPr>
            <p:ph type="title"/>
          </p:nvPr>
        </p:nvSpPr>
        <p:spPr/>
        <p:txBody>
          <a:bodyPr/>
          <a:lstStyle/>
          <a:p>
            <a:r>
              <a:rPr lang="en-US" b="1" dirty="0"/>
              <a:t>1. </a:t>
            </a:r>
            <a:r>
              <a:rPr lang="en-US" b="1" dirty="0" err="1">
                <a:solidFill>
                  <a:prstClr val="black"/>
                </a:solidFill>
                <a:cs typeface="Arial" pitchFamily="34" charset="0"/>
              </a:rPr>
              <a:t>Allgemeines</a:t>
            </a:r>
            <a:r>
              <a:rPr lang="en-US" b="1" dirty="0">
                <a:solidFill>
                  <a:prstClr val="black"/>
                </a:solidFill>
                <a:cs typeface="Arial" pitchFamily="34" charset="0"/>
              </a:rPr>
              <a:t> </a:t>
            </a:r>
            <a:r>
              <a:rPr lang="en-US" b="1" dirty="0" err="1">
                <a:solidFill>
                  <a:prstClr val="black"/>
                </a:solidFill>
                <a:cs typeface="Arial" pitchFamily="34" charset="0"/>
              </a:rPr>
              <a:t>zu</a:t>
            </a:r>
            <a:r>
              <a:rPr lang="en-US" b="1" dirty="0">
                <a:solidFill>
                  <a:prstClr val="black"/>
                </a:solidFill>
                <a:cs typeface="Arial" pitchFamily="34" charset="0"/>
              </a:rPr>
              <a:t> </a:t>
            </a:r>
            <a:r>
              <a:rPr lang="en-US" b="1" dirty="0" err="1">
                <a:solidFill>
                  <a:prstClr val="black"/>
                </a:solidFill>
                <a:cs typeface="Arial" pitchFamily="34" charset="0"/>
              </a:rPr>
              <a:t>Warmwasserspeichern</a:t>
            </a:r>
            <a:endParaRPr lang="en-US" dirty="0"/>
          </a:p>
        </p:txBody>
      </p:sp>
      <p:sp>
        <p:nvSpPr>
          <p:cNvPr id="4" name="Rectangle 3">
            <a:extLst>
              <a:ext uri="{FF2B5EF4-FFF2-40B4-BE49-F238E27FC236}">
                <a16:creationId xmlns:a16="http://schemas.microsoft.com/office/drawing/2014/main" id="{8AD65C5A-4ABE-4846-BFE4-308DC4F85FB6}"/>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Grundlagen der Wassererwärmung. Justierung von (Solar-)Warmwasserspeichern</a:t>
            </a:r>
          </a:p>
        </p:txBody>
      </p:sp>
      <p:sp>
        <p:nvSpPr>
          <p:cNvPr id="5" name="TextBox 4">
            <a:extLst>
              <a:ext uri="{FF2B5EF4-FFF2-40B4-BE49-F238E27FC236}">
                <a16:creationId xmlns:a16="http://schemas.microsoft.com/office/drawing/2014/main" id="{769770E9-FE9A-4775-8745-2EBF6B1C82C3}"/>
              </a:ext>
            </a:extLst>
          </p:cNvPr>
          <p:cNvSpPr txBox="1"/>
          <p:nvPr/>
        </p:nvSpPr>
        <p:spPr>
          <a:xfrm>
            <a:off x="828000" y="1989000"/>
            <a:ext cx="6408000" cy="3323987"/>
          </a:xfrm>
          <a:prstGeom prst="rect">
            <a:avLst/>
          </a:prstGeom>
          <a:noFill/>
        </p:spPr>
        <p:txBody>
          <a:bodyPr wrap="square" rtlCol="0">
            <a:spAutoFit/>
          </a:bodyPr>
          <a:lstStyle/>
          <a:p>
            <a:pPr marL="285750" indent="-285750">
              <a:buFont typeface="Wingdings" panose="05000000000000000000" pitchFamily="2" charset="2"/>
              <a:buChar char="§"/>
            </a:pPr>
            <a:r>
              <a:rPr lang="de-DE" sz="1400" dirty="0"/>
              <a:t>1kWh Wärmeenergie kann ca. 30 L. Wasser aus der Kälte (15ºC) auf das übliche Warmwasser für den Hausgebrauch (unter 40ºC) aufheizen. Ein Haushalt mit 5 Personen verbraucht täglich zwischen 10-15kWh Energie allein für die Erwärmung von Wasser (ohne Raumheizung). Die </a:t>
            </a:r>
            <a:r>
              <a:rPr lang="de-DE" sz="1400" b="1" dirty="0"/>
              <a:t>Sonnenwärme kann zwischen 50-90% dieser Energie ausgleichen</a:t>
            </a:r>
            <a:r>
              <a:rPr lang="de-DE" sz="1400" dirty="0"/>
              <a:t>.  </a:t>
            </a:r>
          </a:p>
          <a:p>
            <a:pPr marL="285750" indent="-285750">
              <a:buFont typeface="Wingdings" panose="05000000000000000000" pitchFamily="2" charset="2"/>
              <a:buChar char="§"/>
            </a:pPr>
            <a:r>
              <a:rPr lang="de-DE" sz="1400" dirty="0"/>
              <a:t>Die genauen Schätzungen basieren auf einem bestimmten Kollektortyp, der Konfiguration des WH-Systems und dem lokalen Klima. Im Winter wird mehr Energie für die Erwärmung von Wasser benötigt, da das kalte Wasser kälter ist und die Menschen oft einen längeren und wärmeren Verbrauch (Duschen, Waschen usw.) haben als im Sommer. Für die Raumheizung wird zusätzliche Wärmeenergie benötigt.</a:t>
            </a:r>
          </a:p>
          <a:p>
            <a:pPr marL="285750" indent="-285750">
              <a:buFont typeface="Wingdings" panose="05000000000000000000" pitchFamily="2" charset="2"/>
              <a:buChar char="§"/>
            </a:pPr>
            <a:r>
              <a:rPr lang="de-DE" sz="1400" dirty="0"/>
              <a:t>In den Haushalten wird Wasser normalerweise mit Strom oder Gas erwärmt. Bei vielen herkömmlichen Warmwassersystemen wird das Wasser </a:t>
            </a:r>
            <a:r>
              <a:rPr lang="de-DE" sz="1400" b="1" dirty="0"/>
              <a:t>erwärmt und dann in einem Tank gespeichert. Auf diese Weise wird für sofortiges Warmwasser gesorgt und Brennstoff gespart.</a:t>
            </a:r>
          </a:p>
        </p:txBody>
      </p:sp>
      <p:pic>
        <p:nvPicPr>
          <p:cNvPr id="7" name="Picture 6">
            <a:extLst>
              <a:ext uri="{FF2B5EF4-FFF2-40B4-BE49-F238E27FC236}">
                <a16:creationId xmlns:a16="http://schemas.microsoft.com/office/drawing/2014/main" id="{77FB2CAD-4974-4616-9357-B965DE442044}"/>
              </a:ext>
            </a:extLst>
          </p:cNvPr>
          <p:cNvPicPr>
            <a:picLocks noChangeAspect="1"/>
          </p:cNvPicPr>
          <p:nvPr/>
        </p:nvPicPr>
        <p:blipFill>
          <a:blip r:embed="rId2"/>
          <a:stretch>
            <a:fillRect/>
          </a:stretch>
        </p:blipFill>
        <p:spPr>
          <a:xfrm>
            <a:off x="7164000" y="2061000"/>
            <a:ext cx="1533525" cy="3124200"/>
          </a:xfrm>
          <a:prstGeom prst="rect">
            <a:avLst/>
          </a:prstGeom>
          <a:ln>
            <a:solidFill>
              <a:schemeClr val="tx1"/>
            </a:solidFill>
          </a:ln>
        </p:spPr>
      </p:pic>
      <p:sp>
        <p:nvSpPr>
          <p:cNvPr id="8" name="Rectangle 7">
            <a:extLst>
              <a:ext uri="{FF2B5EF4-FFF2-40B4-BE49-F238E27FC236}">
                <a16:creationId xmlns:a16="http://schemas.microsoft.com/office/drawing/2014/main" id="{166F0A10-CB08-4CE6-A2E2-BF4DA33FB3CE}"/>
              </a:ext>
            </a:extLst>
          </p:cNvPr>
          <p:cNvSpPr/>
          <p:nvPr/>
        </p:nvSpPr>
        <p:spPr>
          <a:xfrm>
            <a:off x="828000" y="5195395"/>
            <a:ext cx="7858800" cy="954107"/>
          </a:xfrm>
          <a:prstGeom prst="rect">
            <a:avLst/>
          </a:prstGeom>
        </p:spPr>
        <p:txBody>
          <a:bodyPr wrap="square">
            <a:spAutoFit/>
          </a:bodyPr>
          <a:lstStyle/>
          <a:p>
            <a:pPr marL="285750" indent="-285750">
              <a:buFont typeface="Wingdings" panose="05000000000000000000" pitchFamily="2" charset="2"/>
              <a:buChar char="§"/>
            </a:pPr>
            <a:r>
              <a:rPr lang="de-DE" sz="1400" dirty="0"/>
              <a:t>Bei Solaranlagen fällt die </a:t>
            </a:r>
            <a:r>
              <a:rPr lang="de-DE" sz="1400" b="1" dirty="0"/>
              <a:t>Sonnenwärme nicht als Wärmeverbrauch </a:t>
            </a:r>
            <a:r>
              <a:rPr lang="de-DE" sz="1400" dirty="0"/>
              <a:t>an. Die meiste Wärme wird morgens und abends benötigt - entweder für die Warmwasserbereitung oder für die Raumheizung. Dazu ist es immer notwendig, die Sonnenenergie in einem </a:t>
            </a:r>
            <a:r>
              <a:rPr lang="de-DE" sz="1400" b="1" dirty="0"/>
              <a:t>Warmwasserspeicher</a:t>
            </a:r>
            <a:r>
              <a:rPr lang="de-DE" sz="1400" dirty="0"/>
              <a:t> zu speichern, um sie dann zu liefern, wenn sie benötigt wird.</a:t>
            </a:r>
          </a:p>
        </p:txBody>
      </p:sp>
    </p:spTree>
    <p:extLst>
      <p:ext uri="{BB962C8B-B14F-4D97-AF65-F5344CB8AC3E}">
        <p14:creationId xmlns:p14="http://schemas.microsoft.com/office/powerpoint/2010/main" val="208646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3692-2CE1-4CFE-8302-98FA1607FD11}"/>
              </a:ext>
            </a:extLst>
          </p:cNvPr>
          <p:cNvSpPr>
            <a:spLocks noGrp="1"/>
          </p:cNvSpPr>
          <p:nvPr>
            <p:ph type="title"/>
          </p:nvPr>
        </p:nvSpPr>
        <p:spPr/>
        <p:txBody>
          <a:bodyPr/>
          <a:lstStyle/>
          <a:p>
            <a:r>
              <a:rPr lang="en-US" b="1" dirty="0"/>
              <a:t>4. </a:t>
            </a:r>
            <a:r>
              <a:rPr lang="de-DE" b="1" dirty="0"/>
              <a:t>Installation und Wartung von DSWH-Tanks</a:t>
            </a:r>
            <a:endParaRPr lang="en-US" dirty="0"/>
          </a:p>
        </p:txBody>
      </p:sp>
      <p:sp>
        <p:nvSpPr>
          <p:cNvPr id="4" name="Rectangle 3">
            <a:extLst>
              <a:ext uri="{FF2B5EF4-FFF2-40B4-BE49-F238E27FC236}">
                <a16:creationId xmlns:a16="http://schemas.microsoft.com/office/drawing/2014/main" id="{E39C67E0-4DF1-4839-B646-9043A58401D7}"/>
              </a:ext>
            </a:extLst>
          </p:cNvPr>
          <p:cNvSpPr/>
          <p:nvPr/>
        </p:nvSpPr>
        <p:spPr>
          <a:xfrm>
            <a:off x="432916" y="1485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Illustration des </a:t>
            </a:r>
            <a:r>
              <a:rPr lang="en-US" b="1" dirty="0" err="1">
                <a:solidFill>
                  <a:prstClr val="black"/>
                </a:solidFill>
                <a:cs typeface="Arial" pitchFamily="34" charset="0"/>
              </a:rPr>
              <a:t>allgemeinen</a:t>
            </a:r>
            <a:r>
              <a:rPr lang="en-US" b="1" dirty="0">
                <a:solidFill>
                  <a:prstClr val="black"/>
                </a:solidFill>
                <a:cs typeface="Arial" pitchFamily="34" charset="0"/>
              </a:rPr>
              <a:t> </a:t>
            </a:r>
            <a:r>
              <a:rPr lang="en-US" b="1" dirty="0" err="1">
                <a:solidFill>
                  <a:prstClr val="black"/>
                </a:solidFill>
                <a:cs typeface="Arial" pitchFamily="34" charset="0"/>
              </a:rPr>
              <a:t>Installationsprozesses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E02035A0-3E44-4C76-A306-80E3D0809171}"/>
              </a:ext>
            </a:extLst>
          </p:cNvPr>
          <p:cNvSpPr txBox="1"/>
          <p:nvPr/>
        </p:nvSpPr>
        <p:spPr>
          <a:xfrm>
            <a:off x="709934" y="1926332"/>
            <a:ext cx="3286065"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VORINSTALLATIONSARBEITEN</a:t>
            </a:r>
          </a:p>
        </p:txBody>
      </p:sp>
      <p:sp>
        <p:nvSpPr>
          <p:cNvPr id="6" name="TextBox 5">
            <a:extLst>
              <a:ext uri="{FF2B5EF4-FFF2-40B4-BE49-F238E27FC236}">
                <a16:creationId xmlns:a16="http://schemas.microsoft.com/office/drawing/2014/main" id="{C3DBB4FA-C010-4172-A452-D1C08EE8D1CA}"/>
              </a:ext>
            </a:extLst>
          </p:cNvPr>
          <p:cNvSpPr txBox="1"/>
          <p:nvPr/>
        </p:nvSpPr>
        <p:spPr>
          <a:xfrm>
            <a:off x="684000" y="2277000"/>
            <a:ext cx="5328000" cy="4185761"/>
          </a:xfrm>
          <a:prstGeom prst="rect">
            <a:avLst/>
          </a:prstGeom>
          <a:noFill/>
        </p:spPr>
        <p:txBody>
          <a:bodyPr wrap="square" rtlCol="0">
            <a:spAutoFit/>
          </a:bodyPr>
          <a:lstStyle/>
          <a:p>
            <a:pPr marL="285750" indent="-285750">
              <a:buFont typeface="Calibri" panose="020F0502020204030204" pitchFamily="34" charset="0"/>
              <a:buChar char="‒"/>
            </a:pPr>
            <a:r>
              <a:rPr lang="en-US" sz="1400" b="1" dirty="0" err="1"/>
              <a:t>Entpacken</a:t>
            </a:r>
            <a:r>
              <a:rPr lang="en-US" sz="1400" b="1" dirty="0"/>
              <a:t>.</a:t>
            </a:r>
          </a:p>
          <a:p>
            <a:pPr marL="742950" lvl="1" indent="-285750">
              <a:buFont typeface="Arial" panose="020B0604020202020204" pitchFamily="34" charset="0"/>
              <a:buChar char="."/>
            </a:pPr>
            <a:r>
              <a:rPr lang="de-DE" sz="1400" dirty="0"/>
              <a:t>Überprüfen Sie den Versand auf mögliche Schäden.</a:t>
            </a:r>
          </a:p>
          <a:p>
            <a:pPr marL="742950" lvl="1" indent="-285750">
              <a:buFont typeface="Arial" panose="020B0604020202020204" pitchFamily="34" charset="0"/>
              <a:buChar char="."/>
            </a:pPr>
            <a:r>
              <a:rPr lang="de-DE" sz="1400" dirty="0"/>
              <a:t>Materialien mit Prüfmerkmalen bestätigen.</a:t>
            </a:r>
          </a:p>
          <a:p>
            <a:pPr marL="742950" lvl="1" indent="-285750">
              <a:buFont typeface="Arial" panose="020B0604020202020204" pitchFamily="34" charset="0"/>
              <a:buChar char="."/>
            </a:pPr>
            <a:r>
              <a:rPr lang="de-DE" sz="1400" dirty="0"/>
              <a:t>Installations- und Bedienungsanleitungen analysieren.</a:t>
            </a:r>
          </a:p>
          <a:p>
            <a:pPr marL="742950" lvl="1" indent="-285750">
              <a:buFont typeface="Arial" panose="020B0604020202020204" pitchFamily="34" charset="0"/>
              <a:buChar char="."/>
            </a:pPr>
            <a:r>
              <a:rPr lang="de-DE" sz="1400" dirty="0"/>
              <a:t>Analysieren Sie den Systemaufbau.</a:t>
            </a:r>
          </a:p>
          <a:p>
            <a:pPr marL="285750" indent="-285750">
              <a:buFont typeface="Calibri" panose="020F0502020204030204" pitchFamily="34" charset="0"/>
              <a:buChar char="‒"/>
            </a:pPr>
            <a:r>
              <a:rPr lang="en-US" sz="1400" b="1" dirty="0" err="1"/>
              <a:t>Standort</a:t>
            </a:r>
            <a:r>
              <a:rPr lang="en-US" sz="1400" b="1" dirty="0"/>
              <a:t>.</a:t>
            </a:r>
          </a:p>
          <a:p>
            <a:pPr marL="742950" lvl="1" indent="-285750">
              <a:buFont typeface="Arial" panose="020B0604020202020204" pitchFamily="34" charset="0"/>
              <a:buChar char="."/>
            </a:pPr>
            <a:r>
              <a:rPr lang="de-DE" sz="1400" dirty="0"/>
              <a:t>In der Nähe sind von Wasser erhitzt Nachfrage.</a:t>
            </a:r>
          </a:p>
          <a:p>
            <a:pPr marL="742950" lvl="1" indent="-285750">
              <a:buFont typeface="Arial" panose="020B0604020202020204" pitchFamily="34" charset="0"/>
              <a:buChar char="."/>
            </a:pPr>
            <a:r>
              <a:rPr lang="de-DE" sz="1400" dirty="0"/>
              <a:t>(Split-Systeme) Indoor und frostgeschützt.</a:t>
            </a:r>
          </a:p>
          <a:p>
            <a:pPr marL="742950" lvl="1" indent="-285750">
              <a:buFont typeface="Arial" panose="020B0604020202020204" pitchFamily="34" charset="0"/>
              <a:buChar char="."/>
            </a:pPr>
            <a:r>
              <a:rPr lang="de-DE" sz="1400" dirty="0"/>
              <a:t>Vorkehrungen zum Schutz der Bereiche vor Wasseraustritt.</a:t>
            </a:r>
          </a:p>
          <a:p>
            <a:pPr marL="742950" lvl="1" indent="-285750">
              <a:buFont typeface="Arial" panose="020B0604020202020204" pitchFamily="34" charset="0"/>
              <a:buChar char="."/>
            </a:pPr>
            <a:r>
              <a:rPr lang="de-DE" sz="1400" dirty="0"/>
              <a:t>Ausreichend Platz für die Wartung des Tanks.</a:t>
            </a:r>
          </a:p>
          <a:p>
            <a:pPr marL="742950" lvl="1" indent="-285750">
              <a:buFont typeface="Arial" panose="020B0604020202020204" pitchFamily="34" charset="0"/>
              <a:buChar char="."/>
            </a:pPr>
            <a:r>
              <a:rPr lang="de-DE" sz="1400" dirty="0"/>
              <a:t>Verankerung des Tanks, um einen Absturz zu vermeiden (seismische Bereiche...)</a:t>
            </a:r>
            <a:r>
              <a:rPr lang="en-US" sz="1400" dirty="0"/>
              <a:t>.</a:t>
            </a:r>
          </a:p>
          <a:p>
            <a:pPr marL="285750" indent="-285750">
              <a:buFont typeface="Calibri" panose="020F0502020204030204" pitchFamily="34" charset="0"/>
              <a:buChar char="‒"/>
            </a:pPr>
            <a:r>
              <a:rPr lang="de-DE" sz="1400" b="1" dirty="0"/>
              <a:t>Überlegungen zu Sicherheit und Vorschriften</a:t>
            </a:r>
            <a:r>
              <a:rPr lang="en-US" sz="1400" b="1" dirty="0"/>
              <a:t>.</a:t>
            </a:r>
          </a:p>
          <a:p>
            <a:pPr marL="742950" lvl="1" indent="-285750">
              <a:buFont typeface="Arial" panose="020B0604020202020204" pitchFamily="34" charset="0"/>
              <a:buChar char="."/>
            </a:pPr>
            <a:r>
              <a:rPr lang="de-DE" sz="1400" dirty="0"/>
              <a:t>Installieren Sie den Tank entsprechend den örtlichen Vorschriften.</a:t>
            </a:r>
          </a:p>
          <a:p>
            <a:pPr marL="742950" lvl="1" indent="-285750">
              <a:buFont typeface="Arial" panose="020B0604020202020204" pitchFamily="34" charset="0"/>
              <a:buChar char="."/>
            </a:pPr>
            <a:r>
              <a:rPr lang="de-DE" sz="1400" dirty="0"/>
              <a:t>Sicherheitskomponenten entsprechend dem SWH-Typ verwenden.</a:t>
            </a:r>
          </a:p>
          <a:p>
            <a:pPr marL="742950" lvl="1" indent="-285750">
              <a:buFont typeface="Arial" panose="020B0604020202020204" pitchFamily="34" charset="0"/>
              <a:buChar char="."/>
            </a:pPr>
            <a:r>
              <a:rPr lang="de-DE" sz="1400" dirty="0"/>
              <a:t>Befolgen Sie die Installations- und Betriebsempfehlungen. Beachten Sie die Betriebsgrenzen der Komponenten.</a:t>
            </a:r>
          </a:p>
        </p:txBody>
      </p:sp>
      <p:sp>
        <p:nvSpPr>
          <p:cNvPr id="7" name="Rectangle 6">
            <a:extLst>
              <a:ext uri="{FF2B5EF4-FFF2-40B4-BE49-F238E27FC236}">
                <a16:creationId xmlns:a16="http://schemas.microsoft.com/office/drawing/2014/main" id="{C300EE22-5658-4ABC-BBC4-2518138D29CD}"/>
              </a:ext>
            </a:extLst>
          </p:cNvPr>
          <p:cNvSpPr/>
          <p:nvPr/>
        </p:nvSpPr>
        <p:spPr>
          <a:xfrm>
            <a:off x="5508000" y="1547412"/>
            <a:ext cx="3888000" cy="1600438"/>
          </a:xfrm>
          <a:prstGeom prst="rect">
            <a:avLst/>
          </a:prstGeom>
        </p:spPr>
        <p:txBody>
          <a:bodyPr wrap="square">
            <a:spAutoFit/>
          </a:bodyPr>
          <a:lstStyle/>
          <a:p>
            <a:pPr marL="285750" indent="-285750">
              <a:buFont typeface="Calibri" panose="020F0502020204030204" pitchFamily="34" charset="0"/>
              <a:buChar char="‒"/>
            </a:pPr>
            <a:r>
              <a:rPr lang="en-US" sz="1400" b="1" dirty="0"/>
              <a:t>Tank(s) </a:t>
            </a:r>
            <a:r>
              <a:rPr lang="en-US" sz="1400" b="1" dirty="0" err="1"/>
              <a:t>Vorbereitung</a:t>
            </a:r>
            <a:r>
              <a:rPr lang="en-US" sz="1400" b="1" dirty="0"/>
              <a:t>/</a:t>
            </a:r>
            <a:r>
              <a:rPr lang="en-US" sz="1400" b="1" dirty="0" err="1"/>
              <a:t>Konfiguration</a:t>
            </a:r>
            <a:r>
              <a:rPr lang="en-US" sz="1400" b="1" dirty="0"/>
              <a:t>.</a:t>
            </a:r>
          </a:p>
          <a:p>
            <a:pPr marL="742950" lvl="1" indent="-285750">
              <a:buFont typeface="Arial" panose="020B0604020202020204" pitchFamily="34" charset="0"/>
              <a:buChar char="."/>
            </a:pPr>
            <a:r>
              <a:rPr lang="de-DE" sz="1400" dirty="0"/>
              <a:t>Installieren Sie ein elektrisches Sicherungselement, Thermistoren und Ventile.</a:t>
            </a:r>
          </a:p>
          <a:p>
            <a:pPr marL="742950" lvl="1" indent="-285750">
              <a:buFont typeface="Arial" panose="020B0604020202020204" pitchFamily="34" charset="0"/>
              <a:buChar char="."/>
            </a:pPr>
            <a:r>
              <a:rPr lang="de-DE" sz="1400" dirty="0"/>
              <a:t>Armaturen/Ventile vorbereiten.</a:t>
            </a:r>
          </a:p>
          <a:p>
            <a:pPr marL="742950" lvl="1" indent="-285750">
              <a:buFont typeface="Arial" panose="020B0604020202020204" pitchFamily="34" charset="0"/>
              <a:buChar char="."/>
            </a:pPr>
            <a:r>
              <a:rPr lang="de-DE" sz="1400" dirty="0"/>
              <a:t>Nicht benutzte Wasserlöcher dicht verschließen.</a:t>
            </a:r>
          </a:p>
        </p:txBody>
      </p:sp>
      <p:pic>
        <p:nvPicPr>
          <p:cNvPr id="8" name="Picture 7">
            <a:extLst>
              <a:ext uri="{FF2B5EF4-FFF2-40B4-BE49-F238E27FC236}">
                <a16:creationId xmlns:a16="http://schemas.microsoft.com/office/drawing/2014/main" id="{2CC51BF8-0042-47FF-9EBC-DC4476E6FEB2}"/>
              </a:ext>
            </a:extLst>
          </p:cNvPr>
          <p:cNvPicPr>
            <a:picLocks noChangeAspect="1"/>
          </p:cNvPicPr>
          <p:nvPr/>
        </p:nvPicPr>
        <p:blipFill>
          <a:blip r:embed="rId2"/>
          <a:stretch>
            <a:fillRect/>
          </a:stretch>
        </p:blipFill>
        <p:spPr>
          <a:xfrm>
            <a:off x="6012000" y="3062250"/>
            <a:ext cx="2658150" cy="3268224"/>
          </a:xfrm>
          <a:prstGeom prst="rect">
            <a:avLst/>
          </a:prstGeom>
        </p:spPr>
      </p:pic>
      <p:sp>
        <p:nvSpPr>
          <p:cNvPr id="9" name="Rectangle 8">
            <a:extLst>
              <a:ext uri="{FF2B5EF4-FFF2-40B4-BE49-F238E27FC236}">
                <a16:creationId xmlns:a16="http://schemas.microsoft.com/office/drawing/2014/main" id="{F30FE6C0-F657-4FD4-9EA9-09CF32F12118}"/>
              </a:ext>
            </a:extLst>
          </p:cNvPr>
          <p:cNvSpPr/>
          <p:nvPr/>
        </p:nvSpPr>
        <p:spPr>
          <a:xfrm>
            <a:off x="7500750" y="59225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583872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7382-551B-40FE-B260-CF16E9E0FC24}"/>
              </a:ext>
            </a:extLst>
          </p:cNvPr>
          <p:cNvSpPr>
            <a:spLocks noGrp="1"/>
          </p:cNvSpPr>
          <p:nvPr>
            <p:ph type="title"/>
          </p:nvPr>
        </p:nvSpPr>
        <p:spPr/>
        <p:txBody>
          <a:bodyPr/>
          <a:lstStyle/>
          <a:p>
            <a:r>
              <a:rPr lang="en-US" b="1" dirty="0"/>
              <a:t>4. </a:t>
            </a:r>
            <a:r>
              <a:rPr lang="de-DE" b="1" dirty="0"/>
              <a:t>Installation und Wartung von DSWH-Tanks</a:t>
            </a:r>
            <a:endParaRPr lang="en-US" dirty="0"/>
          </a:p>
        </p:txBody>
      </p:sp>
      <p:sp>
        <p:nvSpPr>
          <p:cNvPr id="4" name="Rectangle 3">
            <a:extLst>
              <a:ext uri="{FF2B5EF4-FFF2-40B4-BE49-F238E27FC236}">
                <a16:creationId xmlns:a16="http://schemas.microsoft.com/office/drawing/2014/main" id="{4F15C39B-63E8-4915-B672-26BD7DB6C569}"/>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Illustration des </a:t>
            </a:r>
            <a:r>
              <a:rPr lang="en-US" b="1" dirty="0" err="1">
                <a:solidFill>
                  <a:prstClr val="black"/>
                </a:solidFill>
                <a:cs typeface="Arial" pitchFamily="34" charset="0"/>
              </a:rPr>
              <a:t>allgemeinen</a:t>
            </a:r>
            <a:r>
              <a:rPr lang="en-US" b="1" dirty="0">
                <a:solidFill>
                  <a:prstClr val="black"/>
                </a:solidFill>
                <a:cs typeface="Arial" pitchFamily="34" charset="0"/>
              </a:rPr>
              <a:t> </a:t>
            </a:r>
            <a:r>
              <a:rPr lang="en-US" b="1" dirty="0" err="1">
                <a:solidFill>
                  <a:prstClr val="black"/>
                </a:solidFill>
                <a:cs typeface="Arial" pitchFamily="34" charset="0"/>
              </a:rPr>
              <a:t>Installationsprozesses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013B12DB-A407-4D9B-A2B9-A4D7628A7228}"/>
              </a:ext>
            </a:extLst>
          </p:cNvPr>
          <p:cNvSpPr txBox="1"/>
          <p:nvPr/>
        </p:nvSpPr>
        <p:spPr>
          <a:xfrm>
            <a:off x="709935" y="1926332"/>
            <a:ext cx="288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MONTAGEAUFGABEN</a:t>
            </a:r>
          </a:p>
        </p:txBody>
      </p:sp>
      <p:sp>
        <p:nvSpPr>
          <p:cNvPr id="6" name="TextBox 5">
            <a:extLst>
              <a:ext uri="{FF2B5EF4-FFF2-40B4-BE49-F238E27FC236}">
                <a16:creationId xmlns:a16="http://schemas.microsoft.com/office/drawing/2014/main" id="{3A677299-CF6D-4015-9CCE-796F25C4185C}"/>
              </a:ext>
            </a:extLst>
          </p:cNvPr>
          <p:cNvSpPr txBox="1"/>
          <p:nvPr/>
        </p:nvSpPr>
        <p:spPr>
          <a:xfrm>
            <a:off x="6948000" y="2264886"/>
            <a:ext cx="1666800" cy="3785652"/>
          </a:xfrm>
          <a:prstGeom prst="rect">
            <a:avLst/>
          </a:prstGeom>
          <a:noFill/>
        </p:spPr>
        <p:txBody>
          <a:bodyPr wrap="square" rtlCol="0">
            <a:spAutoFit/>
          </a:bodyPr>
          <a:lstStyle/>
          <a:p>
            <a:pPr marL="285750" indent="-285750">
              <a:buFont typeface="Calibri" panose="020F0502020204030204" pitchFamily="34" charset="0"/>
              <a:buChar char="‒"/>
            </a:pPr>
            <a:r>
              <a:rPr lang="de-DE" sz="1500" dirty="0"/>
              <a:t>Die Wasserleitung wird stark von der Art der DSWH und der geplanten Installation abhängen.</a:t>
            </a:r>
          </a:p>
          <a:p>
            <a:pPr marL="285750" indent="-285750">
              <a:buFont typeface="Calibri" panose="020F0502020204030204" pitchFamily="34" charset="0"/>
              <a:buChar char="‒"/>
            </a:pPr>
            <a:r>
              <a:rPr lang="de-DE" sz="1500" dirty="0"/>
              <a:t>Bei einer indirekten SWH-Ein-Tank-Anlage wird nach der Installation der Solarleitung diese getestet.</a:t>
            </a:r>
          </a:p>
        </p:txBody>
      </p:sp>
      <p:pic>
        <p:nvPicPr>
          <p:cNvPr id="7" name="Picture 6">
            <a:extLst>
              <a:ext uri="{FF2B5EF4-FFF2-40B4-BE49-F238E27FC236}">
                <a16:creationId xmlns:a16="http://schemas.microsoft.com/office/drawing/2014/main" id="{8C2E293A-E431-480E-A4C4-3D1E3AECD933}"/>
              </a:ext>
            </a:extLst>
          </p:cNvPr>
          <p:cNvPicPr>
            <a:picLocks noChangeAspect="1"/>
          </p:cNvPicPr>
          <p:nvPr/>
        </p:nvPicPr>
        <p:blipFill>
          <a:blip r:embed="rId2"/>
          <a:stretch>
            <a:fillRect/>
          </a:stretch>
        </p:blipFill>
        <p:spPr>
          <a:xfrm>
            <a:off x="817934" y="2295664"/>
            <a:ext cx="6040421" cy="4013061"/>
          </a:xfrm>
          <a:prstGeom prst="rect">
            <a:avLst/>
          </a:prstGeom>
        </p:spPr>
      </p:pic>
      <p:sp>
        <p:nvSpPr>
          <p:cNvPr id="8" name="Rectangle 7">
            <a:extLst>
              <a:ext uri="{FF2B5EF4-FFF2-40B4-BE49-F238E27FC236}">
                <a16:creationId xmlns:a16="http://schemas.microsoft.com/office/drawing/2014/main" id="{91367650-C6A1-41AB-9A81-F0CD6EF1C659}"/>
              </a:ext>
            </a:extLst>
          </p:cNvPr>
          <p:cNvSpPr/>
          <p:nvPr/>
        </p:nvSpPr>
        <p:spPr>
          <a:xfrm>
            <a:off x="5333256" y="208234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502609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4412-421B-453A-97E6-825ACB55D348}"/>
              </a:ext>
            </a:extLst>
          </p:cNvPr>
          <p:cNvSpPr>
            <a:spLocks noGrp="1"/>
          </p:cNvSpPr>
          <p:nvPr>
            <p:ph type="title"/>
          </p:nvPr>
        </p:nvSpPr>
        <p:spPr/>
        <p:txBody>
          <a:bodyPr/>
          <a:lstStyle/>
          <a:p>
            <a:r>
              <a:rPr lang="en-US" b="1" dirty="0"/>
              <a:t>4. </a:t>
            </a:r>
            <a:r>
              <a:rPr lang="de-DE" b="1" dirty="0"/>
              <a:t>Installation und Wartung von DSWH-Tanks</a:t>
            </a:r>
            <a:endParaRPr lang="en-US" dirty="0"/>
          </a:p>
        </p:txBody>
      </p:sp>
      <p:sp>
        <p:nvSpPr>
          <p:cNvPr id="4" name="Rectangle 3">
            <a:extLst>
              <a:ext uri="{FF2B5EF4-FFF2-40B4-BE49-F238E27FC236}">
                <a16:creationId xmlns:a16="http://schemas.microsoft.com/office/drawing/2014/main" id="{878678BB-FB2E-419F-B56C-8CC14D44A664}"/>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Illustration des </a:t>
            </a:r>
            <a:r>
              <a:rPr lang="en-US" b="1" dirty="0" err="1">
                <a:solidFill>
                  <a:prstClr val="black"/>
                </a:solidFill>
                <a:cs typeface="Arial" pitchFamily="34" charset="0"/>
              </a:rPr>
              <a:t>allgemeinen</a:t>
            </a:r>
            <a:r>
              <a:rPr lang="en-US" b="1" dirty="0">
                <a:solidFill>
                  <a:prstClr val="black"/>
                </a:solidFill>
                <a:cs typeface="Arial" pitchFamily="34" charset="0"/>
              </a:rPr>
              <a:t> </a:t>
            </a:r>
            <a:r>
              <a:rPr lang="en-US" b="1" dirty="0" err="1">
                <a:solidFill>
                  <a:prstClr val="black"/>
                </a:solidFill>
                <a:cs typeface="Arial" pitchFamily="34" charset="0"/>
              </a:rPr>
              <a:t>Installationsprozesses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23BFE479-0FAA-4245-9AA9-BAA8A2235D6D}"/>
              </a:ext>
            </a:extLst>
          </p:cNvPr>
          <p:cNvSpPr txBox="1"/>
          <p:nvPr/>
        </p:nvSpPr>
        <p:spPr>
          <a:xfrm>
            <a:off x="709935" y="1926332"/>
            <a:ext cx="288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MONTAGEAUFGABEN</a:t>
            </a:r>
          </a:p>
        </p:txBody>
      </p:sp>
      <p:pic>
        <p:nvPicPr>
          <p:cNvPr id="7" name="Picture 6">
            <a:extLst>
              <a:ext uri="{FF2B5EF4-FFF2-40B4-BE49-F238E27FC236}">
                <a16:creationId xmlns:a16="http://schemas.microsoft.com/office/drawing/2014/main" id="{800F6590-B59F-4F92-8C59-3FB9D197A957}"/>
              </a:ext>
            </a:extLst>
          </p:cNvPr>
          <p:cNvPicPr>
            <a:picLocks noChangeAspect="1"/>
          </p:cNvPicPr>
          <p:nvPr/>
        </p:nvPicPr>
        <p:blipFill>
          <a:blip r:embed="rId2"/>
          <a:stretch>
            <a:fillRect/>
          </a:stretch>
        </p:blipFill>
        <p:spPr>
          <a:xfrm>
            <a:off x="755999" y="2205000"/>
            <a:ext cx="6001401" cy="4103725"/>
          </a:xfrm>
          <a:prstGeom prst="rect">
            <a:avLst/>
          </a:prstGeom>
        </p:spPr>
      </p:pic>
      <p:sp>
        <p:nvSpPr>
          <p:cNvPr id="8" name="TextBox 7">
            <a:extLst>
              <a:ext uri="{FF2B5EF4-FFF2-40B4-BE49-F238E27FC236}">
                <a16:creationId xmlns:a16="http://schemas.microsoft.com/office/drawing/2014/main" id="{98B0DB06-8AAB-4398-89DE-3E44416C74F1}"/>
              </a:ext>
            </a:extLst>
          </p:cNvPr>
          <p:cNvSpPr txBox="1"/>
          <p:nvPr/>
        </p:nvSpPr>
        <p:spPr>
          <a:xfrm>
            <a:off x="6730090" y="2056676"/>
            <a:ext cx="1956710" cy="2246769"/>
          </a:xfrm>
          <a:prstGeom prst="rect">
            <a:avLst/>
          </a:prstGeom>
          <a:noFill/>
        </p:spPr>
        <p:txBody>
          <a:bodyPr wrap="square" rtlCol="0">
            <a:spAutoFit/>
          </a:bodyPr>
          <a:lstStyle/>
          <a:p>
            <a:pPr marL="285750" indent="-285750">
              <a:buFont typeface="Calibri" panose="020F0502020204030204" pitchFamily="34" charset="0"/>
              <a:buChar char="‒"/>
            </a:pPr>
            <a:r>
              <a:rPr lang="de-DE" sz="1400" dirty="0"/>
              <a:t>Einige elektrische Elemente, wie z.B. elektrische Sicherungselemente oder Thermistoren sind optional und müssen im Tank installiert und ordnungsgemäß verdrahtet werden.</a:t>
            </a:r>
            <a:endParaRPr lang="en-US" sz="1400" dirty="0"/>
          </a:p>
        </p:txBody>
      </p:sp>
      <p:sp>
        <p:nvSpPr>
          <p:cNvPr id="9" name="Rectangle 8">
            <a:extLst>
              <a:ext uri="{FF2B5EF4-FFF2-40B4-BE49-F238E27FC236}">
                <a16:creationId xmlns:a16="http://schemas.microsoft.com/office/drawing/2014/main" id="{BE385C9E-B808-4647-A2B2-310C12A9D3F2}"/>
              </a:ext>
            </a:extLst>
          </p:cNvPr>
          <p:cNvSpPr/>
          <p:nvPr/>
        </p:nvSpPr>
        <p:spPr>
          <a:xfrm>
            <a:off x="5220000" y="206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pic>
        <p:nvPicPr>
          <p:cNvPr id="10" name="Picture 9">
            <a:extLst>
              <a:ext uri="{FF2B5EF4-FFF2-40B4-BE49-F238E27FC236}">
                <a16:creationId xmlns:a16="http://schemas.microsoft.com/office/drawing/2014/main" id="{1B97C681-7CB3-423D-BA19-C451679B3149}"/>
              </a:ext>
            </a:extLst>
          </p:cNvPr>
          <p:cNvPicPr>
            <a:picLocks noChangeAspect="1"/>
          </p:cNvPicPr>
          <p:nvPr/>
        </p:nvPicPr>
        <p:blipFill rotWithShape="1">
          <a:blip r:embed="rId3"/>
          <a:srcRect l="3564" t="3655" r="2503" b="4980"/>
          <a:stretch/>
        </p:blipFill>
        <p:spPr>
          <a:xfrm>
            <a:off x="6803465" y="4365000"/>
            <a:ext cx="1883336" cy="1800000"/>
          </a:xfrm>
          <a:prstGeom prst="rect">
            <a:avLst/>
          </a:prstGeom>
          <a:ln>
            <a:solidFill>
              <a:schemeClr val="tx1"/>
            </a:solidFill>
          </a:ln>
        </p:spPr>
      </p:pic>
    </p:spTree>
    <p:extLst>
      <p:ext uri="{BB962C8B-B14F-4D97-AF65-F5344CB8AC3E}">
        <p14:creationId xmlns:p14="http://schemas.microsoft.com/office/powerpoint/2010/main" val="2572875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DDD17-F3FE-44D3-9A8C-CA1B92403FF3}"/>
              </a:ext>
            </a:extLst>
          </p:cNvPr>
          <p:cNvSpPr>
            <a:spLocks noGrp="1"/>
          </p:cNvSpPr>
          <p:nvPr>
            <p:ph type="title"/>
          </p:nvPr>
        </p:nvSpPr>
        <p:spPr/>
        <p:txBody>
          <a:bodyPr/>
          <a:lstStyle/>
          <a:p>
            <a:r>
              <a:rPr lang="en-US" b="1" dirty="0"/>
              <a:t>4. </a:t>
            </a:r>
            <a:r>
              <a:rPr lang="de-DE" b="1" dirty="0"/>
              <a:t>Installation und Wartung von DSWH-Tanks</a:t>
            </a:r>
            <a:endParaRPr lang="en-US" dirty="0"/>
          </a:p>
        </p:txBody>
      </p:sp>
      <p:sp>
        <p:nvSpPr>
          <p:cNvPr id="4" name="Rectangle 3">
            <a:extLst>
              <a:ext uri="{FF2B5EF4-FFF2-40B4-BE49-F238E27FC236}">
                <a16:creationId xmlns:a16="http://schemas.microsoft.com/office/drawing/2014/main" id="{504423D7-0A27-4303-93CA-09A65469187D}"/>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Illustration des </a:t>
            </a:r>
            <a:r>
              <a:rPr lang="en-US" b="1" dirty="0" err="1">
                <a:solidFill>
                  <a:prstClr val="black"/>
                </a:solidFill>
                <a:cs typeface="Arial" pitchFamily="34" charset="0"/>
              </a:rPr>
              <a:t>allgemeinen</a:t>
            </a:r>
            <a:r>
              <a:rPr lang="en-US" b="1" dirty="0">
                <a:solidFill>
                  <a:prstClr val="black"/>
                </a:solidFill>
                <a:cs typeface="Arial" pitchFamily="34" charset="0"/>
              </a:rPr>
              <a:t> </a:t>
            </a:r>
            <a:r>
              <a:rPr lang="en-US" b="1" dirty="0" err="1">
                <a:solidFill>
                  <a:prstClr val="black"/>
                </a:solidFill>
                <a:cs typeface="Arial" pitchFamily="34" charset="0"/>
              </a:rPr>
              <a:t>Installationsprozesses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19A5DE9E-CB3C-41CE-A4B3-6709E5973D2B}"/>
              </a:ext>
            </a:extLst>
          </p:cNvPr>
          <p:cNvSpPr txBox="1"/>
          <p:nvPr/>
        </p:nvSpPr>
        <p:spPr>
          <a:xfrm>
            <a:off x="709935" y="1926332"/>
            <a:ext cx="2880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INBETRIEBNAHMEARBEITEN</a:t>
            </a:r>
          </a:p>
        </p:txBody>
      </p:sp>
      <p:pic>
        <p:nvPicPr>
          <p:cNvPr id="6" name="Picture 5">
            <a:extLst>
              <a:ext uri="{FF2B5EF4-FFF2-40B4-BE49-F238E27FC236}">
                <a16:creationId xmlns:a16="http://schemas.microsoft.com/office/drawing/2014/main" id="{97066381-5E9B-4E63-9BC8-4F70FCE409E7}"/>
              </a:ext>
            </a:extLst>
          </p:cNvPr>
          <p:cNvPicPr>
            <a:picLocks noChangeAspect="1"/>
          </p:cNvPicPr>
          <p:nvPr/>
        </p:nvPicPr>
        <p:blipFill>
          <a:blip r:embed="rId2"/>
          <a:stretch>
            <a:fillRect/>
          </a:stretch>
        </p:blipFill>
        <p:spPr>
          <a:xfrm>
            <a:off x="744172" y="2276663"/>
            <a:ext cx="6120000" cy="4032062"/>
          </a:xfrm>
          <a:prstGeom prst="rect">
            <a:avLst/>
          </a:prstGeom>
        </p:spPr>
      </p:pic>
      <p:sp>
        <p:nvSpPr>
          <p:cNvPr id="7" name="Rectangle 6">
            <a:extLst>
              <a:ext uri="{FF2B5EF4-FFF2-40B4-BE49-F238E27FC236}">
                <a16:creationId xmlns:a16="http://schemas.microsoft.com/office/drawing/2014/main" id="{CB237EDF-1218-4C17-81C8-FA011CC9642E}"/>
              </a:ext>
            </a:extLst>
          </p:cNvPr>
          <p:cNvSpPr/>
          <p:nvPr/>
        </p:nvSpPr>
        <p:spPr>
          <a:xfrm>
            <a:off x="5333256" y="209560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TextBox 7">
            <a:extLst>
              <a:ext uri="{FF2B5EF4-FFF2-40B4-BE49-F238E27FC236}">
                <a16:creationId xmlns:a16="http://schemas.microsoft.com/office/drawing/2014/main" id="{7CD6BB37-0FF3-4166-B665-D8DDD2C61122}"/>
              </a:ext>
            </a:extLst>
          </p:cNvPr>
          <p:cNvSpPr txBox="1"/>
          <p:nvPr/>
        </p:nvSpPr>
        <p:spPr>
          <a:xfrm>
            <a:off x="6804000" y="2133000"/>
            <a:ext cx="2016000" cy="2031325"/>
          </a:xfrm>
          <a:prstGeom prst="rect">
            <a:avLst/>
          </a:prstGeom>
          <a:noFill/>
        </p:spPr>
        <p:txBody>
          <a:bodyPr wrap="square" rtlCol="0">
            <a:spAutoFit/>
          </a:bodyPr>
          <a:lstStyle/>
          <a:p>
            <a:pPr marL="285750" indent="-285750">
              <a:buFont typeface="Calibri" panose="020F0502020204030204" pitchFamily="34" charset="0"/>
              <a:buChar char="‒"/>
            </a:pPr>
            <a:r>
              <a:rPr lang="de-DE" sz="1400" b="1" dirty="0"/>
              <a:t>Systemstart</a:t>
            </a:r>
            <a:r>
              <a:rPr lang="de-DE" sz="1400" dirty="0"/>
              <a:t>. Nachdem das System getestet wurde, können andere verbleibende Aufgaben erledigt werden. Zum Beispiel: Tankisolierung.</a:t>
            </a:r>
            <a:endParaRPr lang="en-US" sz="1400" dirty="0"/>
          </a:p>
        </p:txBody>
      </p:sp>
      <p:pic>
        <p:nvPicPr>
          <p:cNvPr id="9" name="Picture 8">
            <a:extLst>
              <a:ext uri="{FF2B5EF4-FFF2-40B4-BE49-F238E27FC236}">
                <a16:creationId xmlns:a16="http://schemas.microsoft.com/office/drawing/2014/main" id="{67C686E3-6838-456B-A39D-19CE77776020}"/>
              </a:ext>
            </a:extLst>
          </p:cNvPr>
          <p:cNvPicPr>
            <a:picLocks noChangeAspect="1"/>
          </p:cNvPicPr>
          <p:nvPr/>
        </p:nvPicPr>
        <p:blipFill>
          <a:blip r:embed="rId3"/>
          <a:stretch>
            <a:fillRect/>
          </a:stretch>
        </p:blipFill>
        <p:spPr>
          <a:xfrm>
            <a:off x="6222488" y="4221000"/>
            <a:ext cx="2464312" cy="1953149"/>
          </a:xfrm>
          <a:prstGeom prst="rect">
            <a:avLst/>
          </a:prstGeom>
        </p:spPr>
      </p:pic>
    </p:spTree>
    <p:extLst>
      <p:ext uri="{BB962C8B-B14F-4D97-AF65-F5344CB8AC3E}">
        <p14:creationId xmlns:p14="http://schemas.microsoft.com/office/powerpoint/2010/main" val="307941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A98B-AC07-4C51-B40E-5D6C8BD8E7A9}"/>
              </a:ext>
            </a:extLst>
          </p:cNvPr>
          <p:cNvSpPr>
            <a:spLocks noGrp="1"/>
          </p:cNvSpPr>
          <p:nvPr>
            <p:ph type="title"/>
          </p:nvPr>
        </p:nvSpPr>
        <p:spPr/>
        <p:txBody>
          <a:bodyPr/>
          <a:lstStyle/>
          <a:p>
            <a:r>
              <a:rPr lang="en-US" b="1" dirty="0"/>
              <a:t>4. </a:t>
            </a:r>
            <a:r>
              <a:rPr lang="de-DE" b="1" dirty="0"/>
              <a:t>Installation und Wartung von DSWH-Tanks</a:t>
            </a:r>
            <a:endParaRPr lang="en-US" dirty="0"/>
          </a:p>
        </p:txBody>
      </p:sp>
      <p:sp>
        <p:nvSpPr>
          <p:cNvPr id="4" name="Rectangle 3">
            <a:extLst>
              <a:ext uri="{FF2B5EF4-FFF2-40B4-BE49-F238E27FC236}">
                <a16:creationId xmlns:a16="http://schemas.microsoft.com/office/drawing/2014/main" id="{CB65AE25-7216-4EE4-8672-47344D42942D}"/>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Illustration des </a:t>
            </a:r>
            <a:r>
              <a:rPr lang="en-US" b="1" dirty="0" err="1">
                <a:solidFill>
                  <a:prstClr val="black"/>
                </a:solidFill>
                <a:cs typeface="Arial" pitchFamily="34" charset="0"/>
              </a:rPr>
              <a:t>allgemeinen</a:t>
            </a:r>
            <a:r>
              <a:rPr lang="en-US" b="1" dirty="0">
                <a:solidFill>
                  <a:prstClr val="black"/>
                </a:solidFill>
                <a:cs typeface="Arial" pitchFamily="34" charset="0"/>
              </a:rPr>
              <a:t> </a:t>
            </a:r>
            <a:r>
              <a:rPr lang="en-US" b="1" dirty="0" err="1">
                <a:solidFill>
                  <a:prstClr val="black"/>
                </a:solidFill>
                <a:cs typeface="Arial" pitchFamily="34" charset="0"/>
              </a:rPr>
              <a:t>Installationsprozesses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AEABAE77-DDDC-4929-820D-9ACC043F684C}"/>
              </a:ext>
            </a:extLst>
          </p:cNvPr>
          <p:cNvSpPr txBox="1"/>
          <p:nvPr/>
        </p:nvSpPr>
        <p:spPr>
          <a:xfrm>
            <a:off x="709935" y="1926332"/>
            <a:ext cx="2854065"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err="1"/>
              <a:t>WARTUNGSMAßNAHMEN</a:t>
            </a:r>
            <a:endParaRPr lang="en-US" sz="1600" b="1" dirty="0"/>
          </a:p>
        </p:txBody>
      </p:sp>
      <p:pic>
        <p:nvPicPr>
          <p:cNvPr id="6" name="Picture 5">
            <a:extLst>
              <a:ext uri="{FF2B5EF4-FFF2-40B4-BE49-F238E27FC236}">
                <a16:creationId xmlns:a16="http://schemas.microsoft.com/office/drawing/2014/main" id="{0ED02DD1-ECB9-46C9-9B18-D8794D601884}"/>
              </a:ext>
            </a:extLst>
          </p:cNvPr>
          <p:cNvPicPr>
            <a:picLocks noChangeAspect="1"/>
          </p:cNvPicPr>
          <p:nvPr/>
        </p:nvPicPr>
        <p:blipFill>
          <a:blip r:embed="rId2"/>
          <a:stretch>
            <a:fillRect/>
          </a:stretch>
        </p:blipFill>
        <p:spPr>
          <a:xfrm>
            <a:off x="1044000" y="2277000"/>
            <a:ext cx="5976000" cy="3985755"/>
          </a:xfrm>
          <a:prstGeom prst="rect">
            <a:avLst/>
          </a:prstGeom>
        </p:spPr>
      </p:pic>
      <p:sp>
        <p:nvSpPr>
          <p:cNvPr id="7" name="Rectangle 6">
            <a:extLst>
              <a:ext uri="{FF2B5EF4-FFF2-40B4-BE49-F238E27FC236}">
                <a16:creationId xmlns:a16="http://schemas.microsoft.com/office/drawing/2014/main" id="{DFC2ACD8-892D-430E-97C9-4EF576BBFBBA}"/>
              </a:ext>
            </a:extLst>
          </p:cNvPr>
          <p:cNvSpPr/>
          <p:nvPr/>
        </p:nvSpPr>
        <p:spPr>
          <a:xfrm>
            <a:off x="6300000" y="206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TextBox 7">
            <a:extLst>
              <a:ext uri="{FF2B5EF4-FFF2-40B4-BE49-F238E27FC236}">
                <a16:creationId xmlns:a16="http://schemas.microsoft.com/office/drawing/2014/main" id="{5E1247A6-9941-4526-A91D-C5345083F5A0}"/>
              </a:ext>
            </a:extLst>
          </p:cNvPr>
          <p:cNvSpPr txBox="1"/>
          <p:nvPr/>
        </p:nvSpPr>
        <p:spPr>
          <a:xfrm>
            <a:off x="7092000" y="2493000"/>
            <a:ext cx="1800000" cy="3108543"/>
          </a:xfrm>
          <a:prstGeom prst="rect">
            <a:avLst/>
          </a:prstGeom>
          <a:noFill/>
        </p:spPr>
        <p:txBody>
          <a:bodyPr wrap="square" rtlCol="0">
            <a:spAutoFit/>
          </a:bodyPr>
          <a:lstStyle/>
          <a:p>
            <a:pPr marL="285750" indent="-285750">
              <a:buFont typeface="Calibri" panose="020F0502020204030204" pitchFamily="34" charset="0"/>
              <a:buChar char="‒"/>
            </a:pPr>
            <a:r>
              <a:rPr lang="de-DE" sz="1400" b="1" dirty="0"/>
              <a:t>Regelmäßige Wartung</a:t>
            </a:r>
            <a:r>
              <a:rPr lang="de-DE" sz="1400" dirty="0"/>
              <a:t>. Der Betreiber muss einfache Inspektionen und Wartungsarbeiten durch qualifiziertes Servicepersonal in den vorgeschlagenen Intervallen durchführen lassen.</a:t>
            </a:r>
            <a:endParaRPr lang="en-US" sz="1400" dirty="0"/>
          </a:p>
        </p:txBody>
      </p:sp>
    </p:spTree>
    <p:extLst>
      <p:ext uri="{BB962C8B-B14F-4D97-AF65-F5344CB8AC3E}">
        <p14:creationId xmlns:p14="http://schemas.microsoft.com/office/powerpoint/2010/main" val="3009463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FFF9-87B5-44EF-83A1-DEB9D599D811}"/>
              </a:ext>
            </a:extLst>
          </p:cNvPr>
          <p:cNvSpPr>
            <a:spLocks noGrp="1"/>
          </p:cNvSpPr>
          <p:nvPr>
            <p:ph type="title"/>
          </p:nvPr>
        </p:nvSpPr>
        <p:spPr/>
        <p:txBody>
          <a:bodyPr/>
          <a:lstStyle/>
          <a:p>
            <a:r>
              <a:rPr lang="en-US" b="1" dirty="0"/>
              <a:t>4. </a:t>
            </a:r>
            <a:r>
              <a:rPr lang="de-DE" b="1" dirty="0"/>
              <a:t>Installation und Wartung von DSWH-Tanks</a:t>
            </a:r>
            <a:endParaRPr lang="en-US" dirty="0"/>
          </a:p>
        </p:txBody>
      </p:sp>
      <p:sp>
        <p:nvSpPr>
          <p:cNvPr id="4" name="Rectangle 3">
            <a:extLst>
              <a:ext uri="{FF2B5EF4-FFF2-40B4-BE49-F238E27FC236}">
                <a16:creationId xmlns:a16="http://schemas.microsoft.com/office/drawing/2014/main" id="{22A4800F-734F-4063-A1F8-F2C30BDA6122}"/>
              </a:ext>
            </a:extLst>
          </p:cNvPr>
          <p:cNvSpPr/>
          <p:nvPr/>
        </p:nvSpPr>
        <p:spPr>
          <a:xfrm>
            <a:off x="432916" y="1557000"/>
            <a:ext cx="579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Illustration des </a:t>
            </a:r>
            <a:r>
              <a:rPr lang="en-US" b="1" dirty="0" err="1">
                <a:solidFill>
                  <a:prstClr val="black"/>
                </a:solidFill>
                <a:cs typeface="Arial" pitchFamily="34" charset="0"/>
              </a:rPr>
              <a:t>allgemeinen</a:t>
            </a:r>
            <a:r>
              <a:rPr lang="en-US" b="1" dirty="0">
                <a:solidFill>
                  <a:prstClr val="black"/>
                </a:solidFill>
                <a:cs typeface="Arial" pitchFamily="34" charset="0"/>
              </a:rPr>
              <a:t> </a:t>
            </a:r>
            <a:r>
              <a:rPr lang="en-US" b="1" dirty="0" err="1">
                <a:solidFill>
                  <a:prstClr val="black"/>
                </a:solidFill>
                <a:cs typeface="Arial" pitchFamily="34" charset="0"/>
              </a:rPr>
              <a:t>Installationsprozesses</a:t>
            </a:r>
            <a:endParaRPr lang="en-US" b="1" dirty="0">
              <a:solidFill>
                <a:prstClr val="black"/>
              </a:solidFill>
              <a:cs typeface="Arial" pitchFamily="34" charset="0"/>
            </a:endParaRPr>
          </a:p>
        </p:txBody>
      </p:sp>
      <p:sp>
        <p:nvSpPr>
          <p:cNvPr id="5" name="TextBox 4">
            <a:extLst>
              <a:ext uri="{FF2B5EF4-FFF2-40B4-BE49-F238E27FC236}">
                <a16:creationId xmlns:a16="http://schemas.microsoft.com/office/drawing/2014/main" id="{EEF9DBB5-BD67-45B4-ACA5-091DC5145956}"/>
              </a:ext>
            </a:extLst>
          </p:cNvPr>
          <p:cNvSpPr txBox="1"/>
          <p:nvPr/>
        </p:nvSpPr>
        <p:spPr>
          <a:xfrm>
            <a:off x="709935" y="1926332"/>
            <a:ext cx="2782065"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err="1"/>
              <a:t>WARTUNGSMAßNAHMEN</a:t>
            </a:r>
            <a:endParaRPr lang="en-US" sz="1600" b="1" dirty="0"/>
          </a:p>
        </p:txBody>
      </p:sp>
      <p:pic>
        <p:nvPicPr>
          <p:cNvPr id="6" name="Picture 5">
            <a:extLst>
              <a:ext uri="{FF2B5EF4-FFF2-40B4-BE49-F238E27FC236}">
                <a16:creationId xmlns:a16="http://schemas.microsoft.com/office/drawing/2014/main" id="{0FD5A7E0-46E2-4EC5-9745-912D48943E6D}"/>
              </a:ext>
            </a:extLst>
          </p:cNvPr>
          <p:cNvPicPr>
            <a:picLocks noChangeAspect="1"/>
          </p:cNvPicPr>
          <p:nvPr/>
        </p:nvPicPr>
        <p:blipFill>
          <a:blip r:embed="rId2"/>
          <a:stretch>
            <a:fillRect/>
          </a:stretch>
        </p:blipFill>
        <p:spPr>
          <a:xfrm>
            <a:off x="828000" y="2264886"/>
            <a:ext cx="6311537" cy="4086418"/>
          </a:xfrm>
          <a:prstGeom prst="rect">
            <a:avLst/>
          </a:prstGeom>
        </p:spPr>
      </p:pic>
      <p:sp>
        <p:nvSpPr>
          <p:cNvPr id="7" name="Rectangle 6">
            <a:extLst>
              <a:ext uri="{FF2B5EF4-FFF2-40B4-BE49-F238E27FC236}">
                <a16:creationId xmlns:a16="http://schemas.microsoft.com/office/drawing/2014/main" id="{B083C600-23D6-45C5-B62C-9523FD60E647}"/>
              </a:ext>
            </a:extLst>
          </p:cNvPr>
          <p:cNvSpPr/>
          <p:nvPr/>
        </p:nvSpPr>
        <p:spPr>
          <a:xfrm>
            <a:off x="3636000" y="218931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TextBox 7">
            <a:extLst>
              <a:ext uri="{FF2B5EF4-FFF2-40B4-BE49-F238E27FC236}">
                <a16:creationId xmlns:a16="http://schemas.microsoft.com/office/drawing/2014/main" id="{FFF088BF-44A2-4A1A-9146-0C7217E3A987}"/>
              </a:ext>
            </a:extLst>
          </p:cNvPr>
          <p:cNvSpPr txBox="1"/>
          <p:nvPr/>
        </p:nvSpPr>
        <p:spPr>
          <a:xfrm>
            <a:off x="7020000" y="2307348"/>
            <a:ext cx="1872000" cy="3539430"/>
          </a:xfrm>
          <a:prstGeom prst="rect">
            <a:avLst/>
          </a:prstGeom>
          <a:noFill/>
        </p:spPr>
        <p:txBody>
          <a:bodyPr wrap="square" rtlCol="0">
            <a:spAutoFit/>
          </a:bodyPr>
          <a:lstStyle/>
          <a:p>
            <a:pPr marL="285750" indent="-285750">
              <a:buFont typeface="Calibri" panose="020F0502020204030204" pitchFamily="34" charset="0"/>
              <a:buChar char="‒"/>
            </a:pPr>
            <a:r>
              <a:rPr lang="de-DE" sz="1400" b="1" dirty="0"/>
              <a:t>Reparatur</a:t>
            </a:r>
            <a:r>
              <a:rPr lang="de-DE" sz="1400" dirty="0"/>
              <a:t>. Die Hersteller stellen Anleitungen zur Fehlerbehebung zur Verfügung, um Installateuren und anderem Personal bei der Diagnose und Reparatur zu helfen. Außerdem geben sie an, wie Sie empfohlene (wenn nicht exklusive) Ersatzteile anfordern können.</a:t>
            </a:r>
            <a:endParaRPr lang="en-US" sz="1400" dirty="0"/>
          </a:p>
        </p:txBody>
      </p:sp>
    </p:spTree>
    <p:extLst>
      <p:ext uri="{BB962C8B-B14F-4D97-AF65-F5344CB8AC3E}">
        <p14:creationId xmlns:p14="http://schemas.microsoft.com/office/powerpoint/2010/main" val="961940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6048-20D7-4D70-A5A1-84AFC1321F8C}"/>
              </a:ext>
            </a:extLst>
          </p:cNvPr>
          <p:cNvSpPr>
            <a:spLocks noGrp="1"/>
          </p:cNvSpPr>
          <p:nvPr>
            <p:ph type="title"/>
          </p:nvPr>
        </p:nvSpPr>
        <p:spPr/>
        <p:txBody>
          <a:bodyPr/>
          <a:lstStyle/>
          <a:p>
            <a:r>
              <a:rPr lang="en-US" dirty="0" err="1"/>
              <a:t>Zusammenfassung</a:t>
            </a:r>
            <a:endParaRPr lang="en-US" dirty="0"/>
          </a:p>
        </p:txBody>
      </p:sp>
      <p:sp>
        <p:nvSpPr>
          <p:cNvPr id="4" name="Rectangle 3">
            <a:extLst>
              <a:ext uri="{FF2B5EF4-FFF2-40B4-BE49-F238E27FC236}">
                <a16:creationId xmlns:a16="http://schemas.microsoft.com/office/drawing/2014/main" id="{5310692E-D7C3-4575-BFCC-808543D777F4}"/>
              </a:ext>
            </a:extLst>
          </p:cNvPr>
          <p:cNvSpPr/>
          <p:nvPr/>
        </p:nvSpPr>
        <p:spPr>
          <a:xfrm>
            <a:off x="432916" y="1557000"/>
            <a:ext cx="6707088" cy="369332"/>
          </a:xfrm>
          <a:prstGeom prst="rect">
            <a:avLst/>
          </a:prstGeom>
        </p:spPr>
        <p:txBody>
          <a:bodyPr wrap="square">
            <a:spAutoFit/>
          </a:bodyPr>
          <a:lstStyle/>
          <a:p>
            <a:r>
              <a:rPr lang="de-DE" dirty="0">
                <a:solidFill>
                  <a:prstClr val="black"/>
                </a:solidFill>
                <a:cs typeface="Arial" pitchFamily="34" charset="0"/>
              </a:rPr>
              <a:t>Dies sind wichtige Ideen, die in diesem Modul behandelt werden:</a:t>
            </a:r>
          </a:p>
        </p:txBody>
      </p:sp>
      <p:sp>
        <p:nvSpPr>
          <p:cNvPr id="5" name="TextBox 4">
            <a:extLst>
              <a:ext uri="{FF2B5EF4-FFF2-40B4-BE49-F238E27FC236}">
                <a16:creationId xmlns:a16="http://schemas.microsoft.com/office/drawing/2014/main" id="{CB4C656A-31F1-41E5-9BAE-66CBF8ADCE60}"/>
              </a:ext>
            </a:extLst>
          </p:cNvPr>
          <p:cNvSpPr txBox="1"/>
          <p:nvPr/>
        </p:nvSpPr>
        <p:spPr>
          <a:xfrm>
            <a:off x="180000" y="1905146"/>
            <a:ext cx="8856000" cy="4401205"/>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Solar-</a:t>
            </a:r>
            <a:r>
              <a:rPr lang="en-US" sz="1400" b="1" dirty="0" err="1"/>
              <a:t>Warmwasserspeicher</a:t>
            </a:r>
            <a:r>
              <a:rPr lang="en-US" sz="1400" b="1" dirty="0"/>
              <a:t>:</a:t>
            </a:r>
          </a:p>
          <a:p>
            <a:pPr marL="742950" lvl="1" indent="-285750">
              <a:buFont typeface="Calibri" panose="020F0502020204030204" pitchFamily="34" charset="0"/>
              <a:buChar char="‒"/>
            </a:pPr>
            <a:r>
              <a:rPr lang="de-DE" sz="1400" b="1" dirty="0"/>
              <a:t>Eine Möglichkeit zur Speicherung von Sonnenwärmeenergie bieten, die ihre Verfügbarkeit bei Bedarf gewährleistet.</a:t>
            </a:r>
          </a:p>
          <a:p>
            <a:pPr marL="742950" lvl="1" indent="-285750">
              <a:buFont typeface="Calibri" panose="020F0502020204030204" pitchFamily="34" charset="0"/>
              <a:buChar char="‒"/>
            </a:pPr>
            <a:r>
              <a:rPr lang="de-DE" sz="1400" b="1" dirty="0"/>
              <a:t>Arbeiten Sie grundsätzlich nach der natürlichen thermischen Schichtung des erwärmten Wassers.</a:t>
            </a:r>
          </a:p>
          <a:p>
            <a:pPr marL="742950" lvl="1" indent="-285750">
              <a:buFont typeface="Calibri" panose="020F0502020204030204" pitchFamily="34" charset="0"/>
              <a:buChar char="‒"/>
            </a:pPr>
            <a:r>
              <a:rPr lang="de-DE" sz="1400" b="1" dirty="0"/>
              <a:t>Außerdem sind sie so ausgelegt, dass sie den Arbeitstemperaturen, dem Druck, der Korrosion und den Wärmeverlusten standhalten.</a:t>
            </a:r>
          </a:p>
          <a:p>
            <a:pPr marL="742950" lvl="1" indent="-285750">
              <a:buFont typeface="Calibri" panose="020F0502020204030204" pitchFamily="34" charset="0"/>
              <a:buChar char="‒"/>
            </a:pPr>
            <a:r>
              <a:rPr lang="de-DE" sz="1400" b="1" dirty="0"/>
              <a:t>Kann nach der Art der Kaltwasserversorgung klassifiziert werden:</a:t>
            </a:r>
          </a:p>
          <a:p>
            <a:pPr marL="1200150" lvl="2" indent="-285750">
              <a:buFont typeface="Arial" panose="020B0604020202020204" pitchFamily="34" charset="0"/>
              <a:buChar char="."/>
            </a:pPr>
            <a:r>
              <a:rPr lang="de-DE" sz="1400" b="1" dirty="0"/>
              <a:t>Unter Druck stehende Tanks. Sie arbeiten mit dem Druck der Wasserleitung. Direkt und Indirekt.</a:t>
            </a:r>
          </a:p>
          <a:p>
            <a:pPr marL="1200150" lvl="2" indent="-285750">
              <a:buFont typeface="Arial" panose="020B0604020202020204" pitchFamily="34" charset="0"/>
              <a:buChar char="."/>
            </a:pPr>
            <a:r>
              <a:rPr lang="de-DE" sz="1400" b="1" dirty="0"/>
              <a:t>Nicht unter Druck stehende Tanks. Sie arbeiten mit niedrigem Druck. Weniger gebräuchlich in DSWH.</a:t>
            </a:r>
          </a:p>
          <a:p>
            <a:pPr marL="1200150" lvl="2" indent="-285750">
              <a:buFont typeface="Arial" panose="020B0604020202020204" pitchFamily="34" charset="0"/>
              <a:buChar char="."/>
            </a:pPr>
            <a:r>
              <a:rPr lang="de-DE" sz="1400" b="1" dirty="0"/>
              <a:t>Thermische Speicher. Trägheits-Nichtdruckspeicher mit Schlangen für sofortiges Warmwasser.</a:t>
            </a:r>
          </a:p>
          <a:p>
            <a:pPr marL="742950" lvl="1" indent="-285750">
              <a:buFont typeface="Calibri" panose="020F0502020204030204" pitchFamily="34" charset="0"/>
              <a:buChar char="‒"/>
            </a:pPr>
            <a:r>
              <a:rPr lang="de-DE" sz="1400" b="1" dirty="0"/>
              <a:t>Kann nach Anwendungen oder Rollen, die im Sonnensystem gespielt werden, klassifiziert werden:</a:t>
            </a:r>
          </a:p>
          <a:p>
            <a:pPr marL="1200150" lvl="2" indent="-285750">
              <a:buFont typeface="Arial" panose="020B0604020202020204" pitchFamily="34" charset="0"/>
              <a:buChar char="."/>
            </a:pPr>
            <a:r>
              <a:rPr lang="de-DE" sz="1400" b="1" dirty="0"/>
              <a:t>DSWH-Lagertanks. Gewickelt oder nicht gewickelt (Lagerung), mit/ohne Reserve.</a:t>
            </a:r>
          </a:p>
          <a:p>
            <a:pPr marL="1200150" lvl="2" indent="-285750">
              <a:buFont typeface="Arial" panose="020B0604020202020204" pitchFamily="34" charset="0"/>
              <a:buChar char="."/>
            </a:pPr>
            <a:r>
              <a:rPr lang="de-DE" sz="1400" b="1" dirty="0"/>
              <a:t>Thermische Pufferspeicher. Mehrzweck- und Mehrbrennstoffspeicher. Machen das SWH effizient.</a:t>
            </a:r>
          </a:p>
          <a:p>
            <a:pPr marL="1200150" lvl="2" indent="-285750">
              <a:buFont typeface="Arial" panose="020B0604020202020204" pitchFamily="34" charset="0"/>
              <a:buChar char="."/>
            </a:pPr>
            <a:r>
              <a:rPr lang="de-DE" sz="1400" b="1" dirty="0"/>
              <a:t>Schichtpufferspeicher. Stellen Warmwasser mit unterschiedlichen Temperaturen geschichtet zur Verfügung.</a:t>
            </a:r>
          </a:p>
          <a:p>
            <a:pPr marL="742950" lvl="1" indent="-285750">
              <a:buFont typeface="Calibri" panose="020F0502020204030204" pitchFamily="34" charset="0"/>
              <a:buChar char="‒"/>
            </a:pPr>
            <a:r>
              <a:rPr lang="de-DE" sz="1400" b="1" dirty="0"/>
              <a:t>Sind aus Baustahl, Edelstahl oder Kupfer, ein- oder doppelwandig, mit einer Isolierschicht, Schutzelementen (Anodenstab und Thermostaten) und mehreren Anschlüssen für Wasseranschlüsse und andere Tauchelemente (Zusatzheizelemente, Thermistoren) gebaut. Die am meisten verwendeten (Baustahl) haben ihr inneres Behälterglas (Emaille).</a:t>
            </a:r>
          </a:p>
          <a:p>
            <a:pPr marL="742950" lvl="1" indent="-285750">
              <a:buFont typeface="Calibri" panose="020F0502020204030204" pitchFamily="34" charset="0"/>
              <a:buChar char="‒"/>
            </a:pPr>
            <a:r>
              <a:rPr lang="de-DE" sz="1400" b="1" dirty="0"/>
              <a:t>Sollten im Rahmen des DSWH-Projekts nach den Unterlagen der Hersteller installiert und gewartet werden.</a:t>
            </a:r>
          </a:p>
        </p:txBody>
      </p:sp>
    </p:spTree>
    <p:extLst>
      <p:ext uri="{BB962C8B-B14F-4D97-AF65-F5344CB8AC3E}">
        <p14:creationId xmlns:p14="http://schemas.microsoft.com/office/powerpoint/2010/main" val="3803885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err="1"/>
              <a:t>Bibliographie</a:t>
            </a:r>
            <a:endParaRPr lang="en-US" dirty="0"/>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3539430"/>
          </a:xfrm>
          <a:prstGeom prst="rect">
            <a:avLst/>
          </a:prstGeom>
        </p:spPr>
        <p:txBody>
          <a:bodyPr wrap="square">
            <a:spAutoFit/>
          </a:bodyPr>
          <a:lstStyle/>
          <a:p>
            <a:pPr marL="285750" indent="-285750">
              <a:buFont typeface="Wingdings" panose="05000000000000000000" pitchFamily="2" charset="2"/>
              <a:buChar char="§"/>
            </a:pPr>
            <a:r>
              <a:rPr lang="en-US" sz="1600" dirty="0" err="1">
                <a:solidFill>
                  <a:prstClr val="black"/>
                </a:solidFill>
                <a:cs typeface="Arial" pitchFamily="34" charset="0"/>
              </a:rPr>
              <a:t>Zusätzliche</a:t>
            </a:r>
            <a:r>
              <a:rPr lang="en-US" sz="1600" dirty="0">
                <a:solidFill>
                  <a:prstClr val="black"/>
                </a:solidFill>
                <a:cs typeface="Arial" pitchFamily="34" charset="0"/>
              </a:rPr>
              <a:t> </a:t>
            </a:r>
            <a:r>
              <a:rPr lang="en-US" sz="1600" dirty="0" err="1">
                <a:solidFill>
                  <a:prstClr val="black"/>
                </a:solidFill>
                <a:cs typeface="Arial" pitchFamily="34" charset="0"/>
              </a:rPr>
              <a:t>Informationen</a:t>
            </a:r>
            <a:r>
              <a:rPr lang="en-US" sz="1600" dirty="0">
                <a:solidFill>
                  <a:prstClr val="black"/>
                </a:solidFill>
                <a:cs typeface="Arial" pitchFamily="34" charset="0"/>
              </a:rPr>
              <a:t> und </a:t>
            </a:r>
            <a:r>
              <a:rPr lang="en-US" sz="1600" dirty="0" err="1">
                <a:solidFill>
                  <a:prstClr val="black"/>
                </a:solidFill>
                <a:cs typeface="Arial" pitchFamily="34" charset="0"/>
              </a:rPr>
              <a:t>Ressourcenx</a:t>
            </a:r>
            <a:r>
              <a:rPr lang="en-US" sz="1600" dirty="0">
                <a:solidFill>
                  <a:prstClr val="black"/>
                </a:solidFill>
                <a:cs typeface="Arial" pitchFamily="34" charset="0"/>
              </a:rPr>
              <a:t>:</a:t>
            </a:r>
          </a:p>
          <a:p>
            <a:pPr marL="285750" indent="-285750">
              <a:buFont typeface="Arial" panose="020B0604020202020204" pitchFamily="34" charset="0"/>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r>
              <a:rPr lang="de-DE" sz="1600" dirty="0">
                <a:solidFill>
                  <a:prstClr val="black"/>
                </a:solidFill>
                <a:cs typeface="Arial" pitchFamily="34" charset="0"/>
              </a:rPr>
              <a:t>YouTube-Videos über die Installation und Wartung von (Solar-)Warmwasserspeichern</a:t>
            </a:r>
            <a:r>
              <a:rPr lang="en-US" sz="1600" dirty="0">
                <a:solidFill>
                  <a:prstClr val="black"/>
                </a:solidFill>
                <a:cs typeface="Arial" pitchFamily="34" charset="0"/>
              </a:rPr>
              <a:t>:</a:t>
            </a:r>
          </a:p>
          <a:p>
            <a:pPr lvl="2"/>
            <a:endParaRPr lang="en-US" sz="1600" b="1" dirty="0"/>
          </a:p>
          <a:p>
            <a:pPr marL="1257300" lvl="2" indent="-342900">
              <a:buFont typeface="+mj-lt"/>
              <a:buAutoNum type="arabicPeriod"/>
            </a:pPr>
            <a:r>
              <a:rPr lang="es-ES" sz="1600" i="1" dirty="0"/>
              <a:t>Principle and ilustration of hot water tank stratifying. </a:t>
            </a:r>
            <a:r>
              <a:rPr lang="en-US" sz="1600" dirty="0" err="1">
                <a:solidFill>
                  <a:prstClr val="black"/>
                </a:solidFill>
                <a:cs typeface="Arial" pitchFamily="34" charset="0"/>
              </a:rPr>
              <a:t>Verfügbar</a:t>
            </a:r>
            <a:r>
              <a:rPr lang="en-US" sz="1600" i="1" dirty="0"/>
              <a:t> </a:t>
            </a:r>
            <a:r>
              <a:rPr lang="en-US" sz="1600" dirty="0" err="1">
                <a:hlinkClick r:id="rId2"/>
              </a:rPr>
              <a:t>hier</a:t>
            </a:r>
            <a:r>
              <a:rPr lang="en-US" sz="1600" dirty="0"/>
              <a:t>.</a:t>
            </a:r>
          </a:p>
          <a:p>
            <a:pPr marL="1257300" lvl="2" indent="-342900">
              <a:buFont typeface="+mj-lt"/>
              <a:buAutoNum type="arabicPeriod"/>
            </a:pPr>
            <a:r>
              <a:rPr lang="es-ES" sz="1600" i="1" dirty="0"/>
              <a:t>Principle of buffer tanks</a:t>
            </a:r>
            <a:r>
              <a:rPr lang="es-ES" sz="1600" b="1" dirty="0"/>
              <a:t>. </a:t>
            </a:r>
            <a:r>
              <a:rPr lang="en-US" sz="1600" dirty="0" err="1">
                <a:solidFill>
                  <a:prstClr val="black"/>
                </a:solidFill>
                <a:cs typeface="Arial" pitchFamily="34" charset="0"/>
              </a:rPr>
              <a:t>Verfügbar</a:t>
            </a:r>
            <a:r>
              <a:rPr lang="en-US" sz="1600" i="1" dirty="0"/>
              <a:t> </a:t>
            </a:r>
            <a:r>
              <a:rPr lang="en-US" sz="1600" dirty="0" err="1">
                <a:hlinkClick r:id="rId3"/>
              </a:rPr>
              <a:t>hier</a:t>
            </a:r>
            <a:r>
              <a:rPr lang="en-US" sz="1600" dirty="0"/>
              <a:t>.</a:t>
            </a:r>
          </a:p>
          <a:p>
            <a:pPr marL="1257300" lvl="2" indent="-342900">
              <a:buFont typeface="+mj-lt"/>
              <a:buAutoNum type="arabicPeriod"/>
            </a:pPr>
            <a:r>
              <a:rPr lang="es-ES" sz="1600" i="1" dirty="0"/>
              <a:t>SuperStor Pro description (from HTP manufacturer). </a:t>
            </a:r>
            <a:r>
              <a:rPr lang="es-ES" sz="1600" dirty="0"/>
              <a:t>Verfügbar </a:t>
            </a:r>
            <a:r>
              <a:rPr lang="es-ES" sz="1600" dirty="0">
                <a:hlinkClick r:id="rId4"/>
              </a:rPr>
              <a:t>hier.</a:t>
            </a:r>
            <a:endParaRPr lang="es-ES" sz="1600" dirty="0"/>
          </a:p>
          <a:p>
            <a:pPr marL="1257300" lvl="2" indent="-342900">
              <a:buFont typeface="+mj-lt"/>
              <a:buAutoNum type="arabicPeriod"/>
            </a:pPr>
            <a:r>
              <a:rPr lang="en-US" sz="1600" i="1" dirty="0" err="1"/>
              <a:t>StorMaxx</a:t>
            </a:r>
            <a:r>
              <a:rPr lang="en-US" sz="1600" i="1" dirty="0"/>
              <a:t> Solar Thermal Tanks production (from </a:t>
            </a:r>
            <a:r>
              <a:rPr lang="en-US" sz="1600" i="1" dirty="0" err="1"/>
              <a:t>SunMaxx</a:t>
            </a:r>
            <a:r>
              <a:rPr lang="en-US" sz="1600" i="1" dirty="0"/>
              <a:t> Solar). </a:t>
            </a:r>
            <a:r>
              <a:rPr lang="es-ES" sz="1600" dirty="0"/>
              <a:t>Verfügbar </a:t>
            </a:r>
            <a:r>
              <a:rPr lang="es-ES" sz="1600" dirty="0">
                <a:hlinkClick r:id="rId5"/>
              </a:rPr>
              <a:t>hier</a:t>
            </a:r>
            <a:r>
              <a:rPr lang="es-ES" sz="1600" dirty="0"/>
              <a:t>.</a:t>
            </a:r>
          </a:p>
          <a:p>
            <a:pPr marL="1257300" lvl="2" indent="-342900">
              <a:buFont typeface="+mj-lt"/>
              <a:buAutoNum type="arabicPeriod"/>
            </a:pPr>
            <a:r>
              <a:rPr lang="en-US" sz="1600" i="1" dirty="0" err="1"/>
              <a:t>Apricus</a:t>
            </a:r>
            <a:r>
              <a:rPr lang="en-US" sz="1600" i="1" dirty="0"/>
              <a:t>. </a:t>
            </a:r>
            <a:r>
              <a:rPr lang="en-US" sz="1600" dirty="0"/>
              <a:t>Complete series of videos about dimensioning and installing manufacturer </a:t>
            </a:r>
            <a:r>
              <a:rPr lang="en-US" sz="1600" dirty="0" err="1"/>
              <a:t>Apricus’s</a:t>
            </a:r>
            <a:r>
              <a:rPr lang="en-US" sz="1600" dirty="0"/>
              <a:t> SWH systems, including the solar tank</a:t>
            </a:r>
            <a:r>
              <a:rPr lang="en-US" sz="1600" i="1" dirty="0"/>
              <a:t>. </a:t>
            </a:r>
            <a:r>
              <a:rPr lang="en-US" sz="1600" dirty="0" err="1">
                <a:solidFill>
                  <a:prstClr val="black"/>
                </a:solidFill>
                <a:cs typeface="Arial" pitchFamily="34" charset="0"/>
              </a:rPr>
              <a:t>Verfügbar</a:t>
            </a:r>
            <a:r>
              <a:rPr lang="en-US" sz="1600" i="1" dirty="0"/>
              <a:t> </a:t>
            </a:r>
            <a:r>
              <a:rPr lang="en-US" sz="1600" dirty="0" err="1">
                <a:hlinkClick r:id="rId6"/>
              </a:rPr>
              <a:t>hier</a:t>
            </a:r>
            <a:r>
              <a:rPr lang="en-US" sz="1600" dirty="0"/>
              <a:t>.</a:t>
            </a:r>
          </a:p>
          <a:p>
            <a:pPr marL="1257300" lvl="2" indent="-342900">
              <a:buFont typeface="+mj-lt"/>
              <a:buAutoNum type="arabicPeriod"/>
            </a:pPr>
            <a:r>
              <a:rPr lang="es-ES" sz="1600" i="1" dirty="0"/>
              <a:t>Hot water cylinder maintenance. </a:t>
            </a:r>
            <a:r>
              <a:rPr lang="en-US" sz="1600" dirty="0" err="1">
                <a:solidFill>
                  <a:prstClr val="black"/>
                </a:solidFill>
                <a:cs typeface="Arial" pitchFamily="34" charset="0"/>
              </a:rPr>
              <a:t>Verfügbar</a:t>
            </a:r>
            <a:r>
              <a:rPr lang="en-US" sz="1600" i="1" dirty="0"/>
              <a:t> </a:t>
            </a:r>
            <a:r>
              <a:rPr lang="en-US" sz="1600" dirty="0" err="1">
                <a:hlinkClick r:id="rId7"/>
              </a:rPr>
              <a:t>hier</a:t>
            </a:r>
            <a:r>
              <a:rPr lang="en-US" sz="1600" dirty="0"/>
              <a:t>.</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(Buch) </a:t>
            </a:r>
            <a:r>
              <a:rPr lang="en-US" sz="1600" i="1" dirty="0">
                <a:solidFill>
                  <a:prstClr val="black"/>
                </a:solidFill>
                <a:cs typeface="Arial" pitchFamily="34" charset="0"/>
              </a:rPr>
              <a:t>Materials used for manufacturing domestic hot water systems &amp; comments on their reliability</a:t>
            </a:r>
            <a:r>
              <a:rPr lang="en-US" sz="1600" dirty="0">
                <a:solidFill>
                  <a:prstClr val="black"/>
                </a:solidFill>
                <a:cs typeface="Arial" pitchFamily="34" charset="0"/>
              </a:rPr>
              <a:t>. Ed.: European Commission. Author: </a:t>
            </a:r>
            <a:r>
              <a:rPr lang="en-US" sz="1600" dirty="0" err="1">
                <a:solidFill>
                  <a:prstClr val="black"/>
                </a:solidFill>
                <a:cs typeface="Arial" pitchFamily="34" charset="0"/>
              </a:rPr>
              <a:t>Exergia</a:t>
            </a:r>
            <a:r>
              <a:rPr lang="en-US" sz="1600" dirty="0">
                <a:solidFill>
                  <a:prstClr val="black"/>
                </a:solidFill>
                <a:cs typeface="Arial" pitchFamily="34" charset="0"/>
              </a:rPr>
              <a:t>. </a:t>
            </a:r>
            <a:r>
              <a:rPr lang="en-US" sz="1600" dirty="0" err="1">
                <a:solidFill>
                  <a:prstClr val="black"/>
                </a:solidFill>
                <a:cs typeface="Arial" pitchFamily="34" charset="0"/>
              </a:rPr>
              <a:t>Verfügbar</a:t>
            </a:r>
            <a:r>
              <a:rPr lang="en-US" sz="1600" dirty="0">
                <a:solidFill>
                  <a:prstClr val="black"/>
                </a:solidFill>
                <a:cs typeface="Arial" pitchFamily="34" charset="0"/>
              </a:rPr>
              <a:t> </a:t>
            </a:r>
            <a:r>
              <a:rPr lang="en-US" sz="1600" dirty="0" err="1">
                <a:solidFill>
                  <a:prstClr val="black"/>
                </a:solidFill>
                <a:cs typeface="Arial" pitchFamily="34" charset="0"/>
                <a:hlinkClick r:id="rId8"/>
              </a:rPr>
              <a:t>hier</a:t>
            </a:r>
            <a:r>
              <a:rPr lang="en-US" sz="1600" dirty="0">
                <a:solidFill>
                  <a:prstClr val="black"/>
                </a:solidFill>
                <a:cs typeface="Arial" pitchFamily="34" charset="0"/>
              </a:rPr>
              <a:t>.</a:t>
            </a:r>
          </a:p>
        </p:txBody>
      </p:sp>
    </p:spTree>
    <p:extLst>
      <p:ext uri="{BB962C8B-B14F-4D97-AF65-F5344CB8AC3E}">
        <p14:creationId xmlns:p14="http://schemas.microsoft.com/office/powerpoint/2010/main" val="80951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F668-C317-405D-A01C-05B23D68B4CA}"/>
              </a:ext>
            </a:extLst>
          </p:cNvPr>
          <p:cNvSpPr>
            <a:spLocks noGrp="1"/>
          </p:cNvSpPr>
          <p:nvPr>
            <p:ph type="title"/>
          </p:nvPr>
        </p:nvSpPr>
        <p:spPr/>
        <p:txBody>
          <a:bodyPr/>
          <a:lstStyle/>
          <a:p>
            <a:r>
              <a:rPr lang="en-US" b="1" dirty="0"/>
              <a:t>1. </a:t>
            </a:r>
            <a:r>
              <a:rPr lang="en-US" b="1" dirty="0" err="1">
                <a:solidFill>
                  <a:prstClr val="black"/>
                </a:solidFill>
                <a:cs typeface="Arial" pitchFamily="34" charset="0"/>
              </a:rPr>
              <a:t>Allgemeines</a:t>
            </a:r>
            <a:r>
              <a:rPr lang="en-US" b="1" dirty="0">
                <a:solidFill>
                  <a:prstClr val="black"/>
                </a:solidFill>
                <a:cs typeface="Arial" pitchFamily="34" charset="0"/>
              </a:rPr>
              <a:t> </a:t>
            </a:r>
            <a:r>
              <a:rPr lang="en-US" b="1" dirty="0" err="1">
                <a:solidFill>
                  <a:prstClr val="black"/>
                </a:solidFill>
                <a:cs typeface="Arial" pitchFamily="34" charset="0"/>
              </a:rPr>
              <a:t>zu</a:t>
            </a:r>
            <a:r>
              <a:rPr lang="en-US" b="1" dirty="0">
                <a:solidFill>
                  <a:prstClr val="black"/>
                </a:solidFill>
                <a:cs typeface="Arial" pitchFamily="34" charset="0"/>
              </a:rPr>
              <a:t> </a:t>
            </a:r>
            <a:r>
              <a:rPr lang="en-US" b="1" dirty="0" err="1">
                <a:solidFill>
                  <a:prstClr val="black"/>
                </a:solidFill>
                <a:cs typeface="Arial" pitchFamily="34" charset="0"/>
              </a:rPr>
              <a:t>Warmwasserspeichern</a:t>
            </a:r>
            <a:endParaRPr lang="en-US" dirty="0"/>
          </a:p>
        </p:txBody>
      </p:sp>
      <p:sp>
        <p:nvSpPr>
          <p:cNvPr id="4" name="Rectangle 3">
            <a:extLst>
              <a:ext uri="{FF2B5EF4-FFF2-40B4-BE49-F238E27FC236}">
                <a16:creationId xmlns:a16="http://schemas.microsoft.com/office/drawing/2014/main" id="{6D808A56-B8AF-4584-9D94-585C7F5CDEE3}"/>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Thermische</a:t>
            </a:r>
            <a:r>
              <a:rPr lang="en-US" b="1" dirty="0">
                <a:solidFill>
                  <a:prstClr val="black"/>
                </a:solidFill>
                <a:cs typeface="Arial" pitchFamily="34" charset="0"/>
              </a:rPr>
              <a:t> </a:t>
            </a:r>
            <a:r>
              <a:rPr lang="en-US" b="1" dirty="0" err="1">
                <a:solidFill>
                  <a:prstClr val="black"/>
                </a:solidFill>
                <a:cs typeface="Arial" pitchFamily="34" charset="0"/>
              </a:rPr>
              <a:t>Schichtung</a:t>
            </a:r>
            <a:r>
              <a:rPr lang="en-US" b="1" dirty="0">
                <a:solidFill>
                  <a:prstClr val="black"/>
                </a:solidFill>
                <a:cs typeface="Arial" pitchFamily="34" charset="0"/>
              </a:rPr>
              <a:t> des </a:t>
            </a:r>
            <a:r>
              <a:rPr lang="en-US" b="1" dirty="0" err="1">
                <a:solidFill>
                  <a:prstClr val="black"/>
                </a:solidFill>
                <a:cs typeface="Arial" pitchFamily="34" charset="0"/>
              </a:rPr>
              <a:t>Warmwassers</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FF4B7D82-BE40-41C2-A34A-D17A7C81A8D7}"/>
              </a:ext>
            </a:extLst>
          </p:cNvPr>
          <p:cNvSpPr txBox="1"/>
          <p:nvPr/>
        </p:nvSpPr>
        <p:spPr>
          <a:xfrm>
            <a:off x="828000" y="1917000"/>
            <a:ext cx="7858800" cy="954107"/>
          </a:xfrm>
          <a:prstGeom prst="rect">
            <a:avLst/>
          </a:prstGeom>
          <a:noFill/>
        </p:spPr>
        <p:txBody>
          <a:bodyPr wrap="square" rtlCol="0">
            <a:spAutoFit/>
          </a:bodyPr>
          <a:lstStyle/>
          <a:p>
            <a:pPr marL="285750" indent="-285750">
              <a:buFont typeface="Wingdings" panose="05000000000000000000" pitchFamily="2" charset="2"/>
              <a:buChar char="§"/>
            </a:pPr>
            <a:r>
              <a:rPr lang="de-DE" sz="1400" dirty="0"/>
              <a:t>Erwärmtes Wasser ist weniger dicht als kaltes Wasser, so dass es auf natürliche Weise dazu neigt, aufzusteigen und über dem kalten Wasser zu sitzen. Folglich wird es bei der Verwendung von heißem Wasser von der Oberseite des Tanks gezogen, wo sich das heißeste Wasser befindet. Durch die gleiche Logik wird frisches, kaltes Wasser in den Boden des Tanks geleitet.  </a:t>
            </a:r>
          </a:p>
        </p:txBody>
      </p:sp>
      <p:pic>
        <p:nvPicPr>
          <p:cNvPr id="7" name="Picture 6">
            <a:extLst>
              <a:ext uri="{FF2B5EF4-FFF2-40B4-BE49-F238E27FC236}">
                <a16:creationId xmlns:a16="http://schemas.microsoft.com/office/drawing/2014/main" id="{000785BC-2CDF-491F-A507-2718B4E13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400" y="2853000"/>
            <a:ext cx="3962400" cy="1933575"/>
          </a:xfrm>
          <a:prstGeom prst="rect">
            <a:avLst/>
          </a:prstGeom>
          <a:ln>
            <a:solidFill>
              <a:schemeClr val="tx1"/>
            </a:solidFill>
          </a:ln>
        </p:spPr>
      </p:pic>
      <p:sp>
        <p:nvSpPr>
          <p:cNvPr id="8" name="Rectangle 7">
            <a:extLst>
              <a:ext uri="{FF2B5EF4-FFF2-40B4-BE49-F238E27FC236}">
                <a16:creationId xmlns:a16="http://schemas.microsoft.com/office/drawing/2014/main" id="{0794246D-8757-496F-A158-E4D447CFF6EC}"/>
              </a:ext>
            </a:extLst>
          </p:cNvPr>
          <p:cNvSpPr/>
          <p:nvPr/>
        </p:nvSpPr>
        <p:spPr>
          <a:xfrm>
            <a:off x="828000" y="2853000"/>
            <a:ext cx="3896400" cy="1815882"/>
          </a:xfrm>
          <a:prstGeom prst="rect">
            <a:avLst/>
          </a:prstGeom>
        </p:spPr>
        <p:txBody>
          <a:bodyPr wrap="square">
            <a:spAutoFit/>
          </a:bodyPr>
          <a:lstStyle/>
          <a:p>
            <a:pPr marL="285750" indent="-285750">
              <a:buFont typeface="Wingdings" panose="05000000000000000000" pitchFamily="2" charset="2"/>
              <a:buChar char="§"/>
            </a:pPr>
            <a:r>
              <a:rPr lang="de-DE" sz="1400" dirty="0"/>
              <a:t>In Summe ist es realistisch, einen Warmwasserspeicher zu sehen, bei dem die untere Hälfte kalt und die obere Hälfte warm ist. Dies wird grundsätzlich als thermische Schichtung oder Schichtung bezeichnet. Natürlich wird das Wasser nach anspruchsvoller Warmwassernutzung als kalt empfunden. </a:t>
            </a:r>
          </a:p>
        </p:txBody>
      </p:sp>
      <p:sp>
        <p:nvSpPr>
          <p:cNvPr id="10" name="Rectangle 9">
            <a:extLst>
              <a:ext uri="{FF2B5EF4-FFF2-40B4-BE49-F238E27FC236}">
                <a16:creationId xmlns:a16="http://schemas.microsoft.com/office/drawing/2014/main" id="{EEBA86DC-E464-4B31-86EC-B6E6ECB70216}"/>
              </a:ext>
            </a:extLst>
          </p:cNvPr>
          <p:cNvSpPr/>
          <p:nvPr/>
        </p:nvSpPr>
        <p:spPr>
          <a:xfrm>
            <a:off x="828000" y="4731687"/>
            <a:ext cx="7891800" cy="1600438"/>
          </a:xfrm>
          <a:prstGeom prst="rect">
            <a:avLst/>
          </a:prstGeom>
        </p:spPr>
        <p:txBody>
          <a:bodyPr wrap="square">
            <a:spAutoFit/>
          </a:bodyPr>
          <a:lstStyle/>
          <a:p>
            <a:pPr marL="285750" lvl="0" indent="-285750">
              <a:buFont typeface="Wingdings" panose="05000000000000000000" pitchFamily="2" charset="2"/>
              <a:buChar char="§"/>
            </a:pPr>
            <a:r>
              <a:rPr lang="de-DE" sz="1400" dirty="0">
                <a:solidFill>
                  <a:prstClr val="black"/>
                </a:solidFill>
              </a:rPr>
              <a:t>Wichtig ist, dass die Speicher so ausgelegt sind, dass die Schichtung verbessert wird, um die Warmwasserversorgung zu maximieren, indem die Turbulenzen beim Eintritt des kalten Wassers in den Speicher reduziert werden.</a:t>
            </a:r>
          </a:p>
          <a:p>
            <a:pPr marL="285750" lvl="0" indent="-285750">
              <a:buFont typeface="Wingdings" panose="05000000000000000000" pitchFamily="2" charset="2"/>
              <a:buChar char="§"/>
            </a:pPr>
            <a:r>
              <a:rPr lang="de-DE" sz="1400" dirty="0">
                <a:solidFill>
                  <a:prstClr val="black"/>
                </a:solidFill>
              </a:rPr>
              <a:t>Es kommt vor, dass die Leistung eines Sonnenkollektors bei der Erwärmung von kaltem Wasser am höchsten ist. Daher muss die Schichtung berücksichtigt werden, um effektive Solarspeicher zu entwickeln. Die Anschlüsse für die Solarheizung werden immer im unteren Bereich liegen, um sicherzustellen, dass die Kollektoren immer das kälteste Wasser erwärmen.</a:t>
            </a:r>
          </a:p>
        </p:txBody>
      </p:sp>
    </p:spTree>
    <p:extLst>
      <p:ext uri="{BB962C8B-B14F-4D97-AF65-F5344CB8AC3E}">
        <p14:creationId xmlns:p14="http://schemas.microsoft.com/office/powerpoint/2010/main" val="177642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61CA-95A8-4C12-B11A-3BA7965A7CBF}"/>
              </a:ext>
            </a:extLst>
          </p:cNvPr>
          <p:cNvSpPr>
            <a:spLocks noGrp="1"/>
          </p:cNvSpPr>
          <p:nvPr>
            <p:ph type="title"/>
          </p:nvPr>
        </p:nvSpPr>
        <p:spPr/>
        <p:txBody>
          <a:bodyPr/>
          <a:lstStyle/>
          <a:p>
            <a:r>
              <a:rPr lang="en-US" b="1" dirty="0"/>
              <a:t>1. </a:t>
            </a:r>
            <a:r>
              <a:rPr lang="en-US" b="1" dirty="0" err="1">
                <a:solidFill>
                  <a:prstClr val="black"/>
                </a:solidFill>
                <a:cs typeface="Arial" pitchFamily="34" charset="0"/>
              </a:rPr>
              <a:t>Allgemeines</a:t>
            </a:r>
            <a:r>
              <a:rPr lang="en-US" b="1" dirty="0">
                <a:solidFill>
                  <a:prstClr val="black"/>
                </a:solidFill>
                <a:cs typeface="Arial" pitchFamily="34" charset="0"/>
              </a:rPr>
              <a:t> </a:t>
            </a:r>
            <a:r>
              <a:rPr lang="en-US" b="1" dirty="0" err="1">
                <a:solidFill>
                  <a:prstClr val="black"/>
                </a:solidFill>
                <a:cs typeface="Arial" pitchFamily="34" charset="0"/>
              </a:rPr>
              <a:t>zu</a:t>
            </a:r>
            <a:r>
              <a:rPr lang="en-US" b="1" dirty="0">
                <a:solidFill>
                  <a:prstClr val="black"/>
                </a:solidFill>
                <a:cs typeface="Arial" pitchFamily="34" charset="0"/>
              </a:rPr>
              <a:t> </a:t>
            </a:r>
            <a:r>
              <a:rPr lang="en-US" b="1" dirty="0" err="1">
                <a:solidFill>
                  <a:prstClr val="black"/>
                </a:solidFill>
                <a:cs typeface="Arial" pitchFamily="34" charset="0"/>
              </a:rPr>
              <a:t>Warmwasserspeichern</a:t>
            </a:r>
            <a:endParaRPr lang="en-US" dirty="0"/>
          </a:p>
        </p:txBody>
      </p:sp>
      <p:sp>
        <p:nvSpPr>
          <p:cNvPr id="4" name="TextBox 3">
            <a:extLst>
              <a:ext uri="{FF2B5EF4-FFF2-40B4-BE49-F238E27FC236}">
                <a16:creationId xmlns:a16="http://schemas.microsoft.com/office/drawing/2014/main" id="{C93A4FD8-78CE-4F9E-BE11-7BA3224A5E09}"/>
              </a:ext>
            </a:extLst>
          </p:cNvPr>
          <p:cNvSpPr txBox="1"/>
          <p:nvPr/>
        </p:nvSpPr>
        <p:spPr>
          <a:xfrm>
            <a:off x="728082" y="1991003"/>
            <a:ext cx="3763103" cy="4185761"/>
          </a:xfrm>
          <a:prstGeom prst="rect">
            <a:avLst/>
          </a:prstGeom>
          <a:noFill/>
        </p:spPr>
        <p:txBody>
          <a:bodyPr wrap="square" rtlCol="0">
            <a:spAutoFit/>
          </a:bodyPr>
          <a:lstStyle/>
          <a:p>
            <a:pPr marL="180975" indent="-180975">
              <a:buFont typeface="Wingdings" panose="05000000000000000000" pitchFamily="2" charset="2"/>
              <a:buChar char="§"/>
            </a:pPr>
            <a:r>
              <a:rPr lang="de-DE" sz="1400" dirty="0"/>
              <a:t>Ein Solar-Warmwasserspeicher ist ein einziger Wasserspeicher, der richtig konfiguriert ist, um die solare Wärmequelle aufzunehmen. Sie haben einige Besonderheiten. Vor allem muss der Speicher </a:t>
            </a:r>
            <a:r>
              <a:rPr lang="en-US" sz="1400" dirty="0"/>
              <a:t>:</a:t>
            </a:r>
          </a:p>
          <a:p>
            <a:pPr marL="742950" lvl="1" indent="-285750">
              <a:buFont typeface="Calibri" panose="020F0502020204030204" pitchFamily="34" charset="0"/>
              <a:buChar char="‒"/>
            </a:pPr>
            <a:r>
              <a:rPr lang="de-DE" sz="1400" b="1" dirty="0"/>
              <a:t>Geeignet für hohe Arbeitstemperaturen sein. </a:t>
            </a:r>
            <a:r>
              <a:rPr lang="de-DE" sz="1400" dirty="0" err="1"/>
              <a:t>Brauchwassererwärmer</a:t>
            </a:r>
            <a:r>
              <a:rPr lang="de-DE" sz="1400" dirty="0"/>
              <a:t> sind auf den Betrieb mit Wasser mit einer Temperatur von 60ºC oder weniger beschränkt, aber Solarthermieanlagen können Wasser auch weit darüber erwärmen.</a:t>
            </a:r>
          </a:p>
          <a:p>
            <a:pPr marL="742950" lvl="1" indent="-285750">
              <a:buFont typeface="Calibri" panose="020F0502020204030204" pitchFamily="34" charset="0"/>
              <a:buChar char="‒"/>
            </a:pPr>
            <a:r>
              <a:rPr lang="de-DE" sz="1400" b="1" dirty="0"/>
              <a:t>Geeignet für verschiedene Installationen und spezifische Funktionen sein. </a:t>
            </a:r>
            <a:r>
              <a:rPr lang="de-DE" sz="1400" dirty="0"/>
              <a:t>Gut ausgewählt und dimensioniert, abgestimmt auf die Größe der Kollektorfläche. Durch seine Konstruktion trägt der Speicher</a:t>
            </a:r>
            <a:endParaRPr lang="de-DE" sz="1400" b="1" dirty="0"/>
          </a:p>
        </p:txBody>
      </p:sp>
      <p:pic>
        <p:nvPicPr>
          <p:cNvPr id="7" name="Picture 6">
            <a:extLst>
              <a:ext uri="{FF2B5EF4-FFF2-40B4-BE49-F238E27FC236}">
                <a16:creationId xmlns:a16="http://schemas.microsoft.com/office/drawing/2014/main" id="{F454BD65-CF44-4649-BE91-3D1E93F30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185" y="2133000"/>
            <a:ext cx="4195615" cy="3704704"/>
          </a:xfrm>
          <a:prstGeom prst="rect">
            <a:avLst/>
          </a:prstGeom>
          <a:ln>
            <a:solidFill>
              <a:schemeClr val="tx1"/>
            </a:solidFill>
          </a:ln>
        </p:spPr>
      </p:pic>
      <p:sp>
        <p:nvSpPr>
          <p:cNvPr id="10" name="Rectangle 9">
            <a:extLst>
              <a:ext uri="{FF2B5EF4-FFF2-40B4-BE49-F238E27FC236}">
                <a16:creationId xmlns:a16="http://schemas.microsoft.com/office/drawing/2014/main" id="{39232F50-CFF0-4FF8-8A3A-56AA01D1E431}"/>
              </a:ext>
            </a:extLst>
          </p:cNvPr>
          <p:cNvSpPr/>
          <p:nvPr/>
        </p:nvSpPr>
        <p:spPr>
          <a:xfrm>
            <a:off x="432916" y="1557000"/>
            <a:ext cx="82538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Grundlegende Konstruktions- und Nutzungsüberlegungen von Solarspeichern.</a:t>
            </a:r>
          </a:p>
        </p:txBody>
      </p:sp>
      <p:sp>
        <p:nvSpPr>
          <p:cNvPr id="3" name="Rechteck 2">
            <a:extLst>
              <a:ext uri="{FF2B5EF4-FFF2-40B4-BE49-F238E27FC236}">
                <a16:creationId xmlns:a16="http://schemas.microsoft.com/office/drawing/2014/main" id="{BC833009-1789-4CAE-B64F-BC08B879AD1E}"/>
              </a:ext>
            </a:extLst>
          </p:cNvPr>
          <p:cNvSpPr/>
          <p:nvPr/>
        </p:nvSpPr>
        <p:spPr>
          <a:xfrm>
            <a:off x="1033722" y="6021000"/>
            <a:ext cx="6418278" cy="307777"/>
          </a:xfrm>
          <a:prstGeom prst="rect">
            <a:avLst/>
          </a:prstGeom>
        </p:spPr>
        <p:txBody>
          <a:bodyPr wrap="square">
            <a:spAutoFit/>
          </a:bodyPr>
          <a:lstStyle/>
          <a:p>
            <a:pPr lvl="1" indent="-12700"/>
            <a:r>
              <a:rPr lang="de-DE" sz="1400" dirty="0"/>
              <a:t>erwartungsgemäß zur Effizienz des gesamten Systems bei. </a:t>
            </a:r>
          </a:p>
        </p:txBody>
      </p:sp>
    </p:spTree>
    <p:extLst>
      <p:ext uri="{BB962C8B-B14F-4D97-AF65-F5344CB8AC3E}">
        <p14:creationId xmlns:p14="http://schemas.microsoft.com/office/powerpoint/2010/main" val="2978269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5BB1-E7FE-4CD2-AC56-6C50CCFEB0AB}"/>
              </a:ext>
            </a:extLst>
          </p:cNvPr>
          <p:cNvSpPr>
            <a:spLocks noGrp="1"/>
          </p:cNvSpPr>
          <p:nvPr>
            <p:ph type="title"/>
          </p:nvPr>
        </p:nvSpPr>
        <p:spPr/>
        <p:txBody>
          <a:bodyPr/>
          <a:lstStyle/>
          <a:p>
            <a:r>
              <a:rPr lang="en-US" b="1" dirty="0"/>
              <a:t>1. </a:t>
            </a:r>
            <a:r>
              <a:rPr lang="en-US" b="1" dirty="0" err="1">
                <a:solidFill>
                  <a:prstClr val="black"/>
                </a:solidFill>
                <a:cs typeface="Arial" pitchFamily="34" charset="0"/>
              </a:rPr>
              <a:t>Allgemeines</a:t>
            </a:r>
            <a:r>
              <a:rPr lang="en-US" b="1" dirty="0">
                <a:solidFill>
                  <a:prstClr val="black"/>
                </a:solidFill>
                <a:cs typeface="Arial" pitchFamily="34" charset="0"/>
              </a:rPr>
              <a:t> </a:t>
            </a:r>
            <a:r>
              <a:rPr lang="en-US" b="1" dirty="0" err="1">
                <a:solidFill>
                  <a:prstClr val="black"/>
                </a:solidFill>
                <a:cs typeface="Arial" pitchFamily="34" charset="0"/>
              </a:rPr>
              <a:t>zu</a:t>
            </a:r>
            <a:r>
              <a:rPr lang="en-US" b="1" dirty="0">
                <a:solidFill>
                  <a:prstClr val="black"/>
                </a:solidFill>
                <a:cs typeface="Arial" pitchFamily="34" charset="0"/>
              </a:rPr>
              <a:t> </a:t>
            </a:r>
            <a:r>
              <a:rPr lang="en-US" b="1" dirty="0" err="1">
                <a:solidFill>
                  <a:prstClr val="black"/>
                </a:solidFill>
                <a:cs typeface="Arial" pitchFamily="34" charset="0"/>
              </a:rPr>
              <a:t>Warmwasserspeichern</a:t>
            </a:r>
            <a:endParaRPr lang="en-US" dirty="0"/>
          </a:p>
        </p:txBody>
      </p:sp>
      <p:sp>
        <p:nvSpPr>
          <p:cNvPr id="4" name="Rectangle 3">
            <a:extLst>
              <a:ext uri="{FF2B5EF4-FFF2-40B4-BE49-F238E27FC236}">
                <a16:creationId xmlns:a16="http://schemas.microsoft.com/office/drawing/2014/main" id="{B4575C5D-D86E-450B-AA7C-2C3D6D8BAA14}"/>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Grundlegende Auslegungs- und Nutzungsüberlegungen von Solarspeichern</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2E38EBC3-8822-4C3D-A9BC-3B0AB74B3719}"/>
              </a:ext>
            </a:extLst>
          </p:cNvPr>
          <p:cNvSpPr txBox="1"/>
          <p:nvPr/>
        </p:nvSpPr>
        <p:spPr>
          <a:xfrm>
            <a:off x="756000" y="1898338"/>
            <a:ext cx="5760000" cy="4401205"/>
          </a:xfrm>
          <a:prstGeom prst="rect">
            <a:avLst/>
          </a:prstGeom>
          <a:noFill/>
        </p:spPr>
        <p:txBody>
          <a:bodyPr wrap="square" rtlCol="0">
            <a:spAutoFit/>
          </a:bodyPr>
          <a:lstStyle/>
          <a:p>
            <a:pPr marL="285750" indent="-285750">
              <a:buFont typeface="Wingdings" panose="05000000000000000000" pitchFamily="2" charset="2"/>
              <a:buChar char="§"/>
            </a:pPr>
            <a:r>
              <a:rPr lang="de-DE" sz="1400" dirty="0"/>
              <a:t>Ein perfekt auf die Wärmeerzeuger und die Bedürfnisse der Verbraucher abgestimmter Solar-Warmwasserspeicher erfüllt folgende Kriterien </a:t>
            </a:r>
            <a:r>
              <a:rPr lang="en-US" sz="1400" dirty="0"/>
              <a:t>:</a:t>
            </a:r>
          </a:p>
          <a:p>
            <a:pPr marL="742950" lvl="1" indent="-285750">
              <a:buFont typeface="Calibri" panose="020F0502020204030204" pitchFamily="34" charset="0"/>
              <a:buChar char="‒"/>
            </a:pPr>
            <a:r>
              <a:rPr lang="de-DE" sz="1400" dirty="0"/>
              <a:t>Es ist gut gewählt, um seiner besonderen Rolle im System gerecht zu werden.</a:t>
            </a:r>
          </a:p>
          <a:p>
            <a:pPr marL="742950" lvl="1" indent="-285750">
              <a:buFont typeface="Calibri" panose="020F0502020204030204" pitchFamily="34" charset="0"/>
              <a:buChar char="‒"/>
            </a:pPr>
            <a:r>
              <a:rPr lang="de-DE" sz="1400" dirty="0"/>
              <a:t>Sie ist für den Bereich der Betriebstemperaturen und -drücke der Solaranlage geeignet.</a:t>
            </a:r>
          </a:p>
          <a:p>
            <a:pPr marL="742950" lvl="1" indent="-285750">
              <a:buFont typeface="Calibri" panose="020F0502020204030204" pitchFamily="34" charset="0"/>
              <a:buChar char="‒"/>
            </a:pPr>
            <a:r>
              <a:rPr lang="de-DE" sz="1400" dirty="0"/>
              <a:t>Es ist in der Lage, eine effektive Temperaturschichtung zu erzeugen.</a:t>
            </a:r>
          </a:p>
          <a:p>
            <a:pPr marL="742950" lvl="1" indent="-285750">
              <a:buFont typeface="Calibri" panose="020F0502020204030204" pitchFamily="34" charset="0"/>
              <a:buChar char="‒"/>
            </a:pPr>
            <a:r>
              <a:rPr lang="de-DE" sz="1400" dirty="0"/>
              <a:t>Es hat eine gute Wärmedämmung. Es speichert die Wärme optimal, mit den geringsten Verlusten.</a:t>
            </a:r>
          </a:p>
          <a:p>
            <a:pPr marL="742950" lvl="1" indent="-285750">
              <a:buFont typeface="Calibri" panose="020F0502020204030204" pitchFamily="34" charset="0"/>
              <a:buChar char="‒"/>
            </a:pPr>
            <a:r>
              <a:rPr lang="de-DE" sz="1400" dirty="0"/>
              <a:t>Es hat eine hohe Beständigkeit gegen Korrosion (durch Wasserchemie).</a:t>
            </a:r>
          </a:p>
          <a:p>
            <a:pPr marL="742950" lvl="1" indent="-285750">
              <a:buFont typeface="Calibri" panose="020F0502020204030204" pitchFamily="34" charset="0"/>
              <a:buChar char="‒"/>
            </a:pPr>
            <a:r>
              <a:rPr lang="de-DE" sz="1400" dirty="0"/>
              <a:t>Es ist gut geschützt (vor Umwelteinflüssen).</a:t>
            </a:r>
          </a:p>
          <a:p>
            <a:pPr marL="742950" lvl="1" indent="-285750">
              <a:buFont typeface="Calibri" panose="020F0502020204030204" pitchFamily="34" charset="0"/>
              <a:buChar char="‒"/>
            </a:pPr>
            <a:r>
              <a:rPr lang="de-DE" sz="1400" dirty="0"/>
              <a:t>Es ist optimal installiert im Interesse der Effizienz und Sicherheit, einschließlich der Rohrleitungen, und in Übereinstimmung mit den Vorschriften. </a:t>
            </a:r>
          </a:p>
          <a:p>
            <a:pPr marL="742950" lvl="1" indent="-285750">
              <a:buFont typeface="Calibri" panose="020F0502020204030204" pitchFamily="34" charset="0"/>
              <a:buChar char="‒"/>
            </a:pPr>
            <a:r>
              <a:rPr lang="de-DE" sz="1400" dirty="0"/>
              <a:t>Es hat eine hohe Lebensdauer und ist erschwinglich. </a:t>
            </a:r>
          </a:p>
          <a:p>
            <a:pPr marL="742950" lvl="1" indent="-285750">
              <a:buFont typeface="Calibri" panose="020F0502020204030204" pitchFamily="34" charset="0"/>
              <a:buChar char="‒"/>
            </a:pPr>
            <a:r>
              <a:rPr lang="de-DE" sz="1400" dirty="0"/>
              <a:t>Es ist gut konzipiert für einfache Wartung und Reparatur.</a:t>
            </a:r>
          </a:p>
          <a:p>
            <a:pPr marL="742950" lvl="1" indent="-285750">
              <a:buFont typeface="Calibri" panose="020F0502020204030204" pitchFamily="34" charset="0"/>
              <a:buChar char="‒"/>
            </a:pPr>
            <a:r>
              <a:rPr lang="de-DE" sz="1400" dirty="0"/>
              <a:t>Es ist ein zertifiziertes Produkt. Es erfüllt minimale bauliche und betriebliche Standards.</a:t>
            </a:r>
          </a:p>
        </p:txBody>
      </p:sp>
      <p:pic>
        <p:nvPicPr>
          <p:cNvPr id="6" name="Picture 5">
            <a:extLst>
              <a:ext uri="{FF2B5EF4-FFF2-40B4-BE49-F238E27FC236}">
                <a16:creationId xmlns:a16="http://schemas.microsoft.com/office/drawing/2014/main" id="{24D12713-424D-4E64-A4AB-D16E1FD71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000" y="2227205"/>
            <a:ext cx="2500024" cy="1777795"/>
          </a:xfrm>
          <a:prstGeom prst="rect">
            <a:avLst/>
          </a:prstGeom>
          <a:ln>
            <a:solidFill>
              <a:schemeClr val="tx1"/>
            </a:solidFill>
          </a:ln>
        </p:spPr>
      </p:pic>
      <p:pic>
        <p:nvPicPr>
          <p:cNvPr id="10" name="Picture 9">
            <a:extLst>
              <a:ext uri="{FF2B5EF4-FFF2-40B4-BE49-F238E27FC236}">
                <a16:creationId xmlns:a16="http://schemas.microsoft.com/office/drawing/2014/main" id="{CB518977-D95E-4170-9295-2A1C9963B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000" y="4099205"/>
            <a:ext cx="2507862" cy="1777795"/>
          </a:xfrm>
          <a:prstGeom prst="rect">
            <a:avLst/>
          </a:prstGeom>
          <a:ln>
            <a:solidFill>
              <a:schemeClr val="tx1"/>
            </a:solidFill>
          </a:ln>
        </p:spPr>
      </p:pic>
    </p:spTree>
    <p:extLst>
      <p:ext uri="{BB962C8B-B14F-4D97-AF65-F5344CB8AC3E}">
        <p14:creationId xmlns:p14="http://schemas.microsoft.com/office/powerpoint/2010/main" val="320273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AB1E-C733-45FB-9B40-B494809E5C4C}"/>
              </a:ext>
            </a:extLst>
          </p:cNvPr>
          <p:cNvSpPr>
            <a:spLocks noGrp="1"/>
          </p:cNvSpPr>
          <p:nvPr>
            <p:ph type="title"/>
          </p:nvPr>
        </p:nvSpPr>
        <p:spPr/>
        <p:txBody>
          <a:bodyPr/>
          <a:lstStyle/>
          <a:p>
            <a:r>
              <a:rPr lang="en-US" b="1" dirty="0"/>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5" name="Rectangle 4">
            <a:extLst>
              <a:ext uri="{FF2B5EF4-FFF2-40B4-BE49-F238E27FC236}">
                <a16:creationId xmlns:a16="http://schemas.microsoft.com/office/drawing/2014/main" id="{18958EAE-4137-4701-A60C-4FB1A5B80020}"/>
              </a:ext>
            </a:extLst>
          </p:cNvPr>
          <p:cNvSpPr/>
          <p:nvPr/>
        </p:nvSpPr>
        <p:spPr>
          <a:xfrm>
            <a:off x="432915" y="1557000"/>
            <a:ext cx="3707082"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Allgemeine </a:t>
            </a:r>
            <a:r>
              <a:rPr lang="en-US" b="1" dirty="0" err="1">
                <a:solidFill>
                  <a:prstClr val="black"/>
                </a:solidFill>
                <a:cs typeface="Arial" pitchFamily="34" charset="0"/>
              </a:rPr>
              <a:t>Klassifizierung</a:t>
            </a:r>
            <a:r>
              <a:rPr lang="en-US" b="1" dirty="0">
                <a:solidFill>
                  <a:prstClr val="black"/>
                </a:solidFill>
                <a:cs typeface="Arial" pitchFamily="34" charset="0"/>
              </a:rPr>
              <a:t>.</a:t>
            </a:r>
          </a:p>
        </p:txBody>
      </p:sp>
      <p:sp>
        <p:nvSpPr>
          <p:cNvPr id="3" name="TextBox 2">
            <a:extLst>
              <a:ext uri="{FF2B5EF4-FFF2-40B4-BE49-F238E27FC236}">
                <a16:creationId xmlns:a16="http://schemas.microsoft.com/office/drawing/2014/main" id="{A6B102A6-54B1-459B-B788-6A8016F947A5}"/>
              </a:ext>
            </a:extLst>
          </p:cNvPr>
          <p:cNvSpPr txBox="1"/>
          <p:nvPr/>
        </p:nvSpPr>
        <p:spPr>
          <a:xfrm>
            <a:off x="760004" y="1998843"/>
            <a:ext cx="4747996" cy="584775"/>
          </a:xfrm>
          <a:prstGeom prst="rect">
            <a:avLst/>
          </a:prstGeom>
          <a:noFill/>
        </p:spPr>
        <p:txBody>
          <a:bodyPr wrap="square" rtlCol="0">
            <a:spAutoFit/>
          </a:bodyPr>
          <a:lstStyle/>
          <a:p>
            <a:pPr marL="285750" indent="-285750">
              <a:buFont typeface="Wingdings" panose="05000000000000000000" pitchFamily="2" charset="2"/>
              <a:buChar char="§"/>
            </a:pPr>
            <a:r>
              <a:rPr lang="de-DE" sz="1600" i="1" dirty="0"/>
              <a:t>Je nach Art der Kaltwasserversorgung des Tanks und der Grundleistung des Tanks</a:t>
            </a:r>
            <a:endParaRPr lang="en-US" sz="1600" i="1" dirty="0"/>
          </a:p>
        </p:txBody>
      </p:sp>
      <p:sp>
        <p:nvSpPr>
          <p:cNvPr id="4" name="Rectangle 3">
            <a:extLst>
              <a:ext uri="{FF2B5EF4-FFF2-40B4-BE49-F238E27FC236}">
                <a16:creationId xmlns:a16="http://schemas.microsoft.com/office/drawing/2014/main" id="{442BA305-CCA9-49D3-B554-0FFC3D72CEC0}"/>
              </a:ext>
            </a:extLst>
          </p:cNvPr>
          <p:cNvSpPr/>
          <p:nvPr/>
        </p:nvSpPr>
        <p:spPr>
          <a:xfrm>
            <a:off x="2248423" y="2637000"/>
            <a:ext cx="2016000" cy="638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(Solar-)Warm-</a:t>
            </a:r>
            <a:r>
              <a:rPr lang="en-US" sz="1600" b="1" dirty="0" err="1"/>
              <a:t>wasserspeicher</a:t>
            </a:r>
            <a:endParaRPr lang="en-US" sz="1600" b="1" dirty="0"/>
          </a:p>
        </p:txBody>
      </p:sp>
      <p:sp>
        <p:nvSpPr>
          <p:cNvPr id="8" name="Rectangle 7">
            <a:extLst>
              <a:ext uri="{FF2B5EF4-FFF2-40B4-BE49-F238E27FC236}">
                <a16:creationId xmlns:a16="http://schemas.microsoft.com/office/drawing/2014/main" id="{494D6141-216A-4BF3-B68E-A5AD3AA52D50}"/>
              </a:ext>
            </a:extLst>
          </p:cNvPr>
          <p:cNvSpPr/>
          <p:nvPr/>
        </p:nvSpPr>
        <p:spPr>
          <a:xfrm>
            <a:off x="1329615" y="3645000"/>
            <a:ext cx="1188000"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Unter</a:t>
            </a:r>
            <a:r>
              <a:rPr lang="en-US" sz="1600" dirty="0"/>
              <a:t> </a:t>
            </a:r>
            <a:r>
              <a:rPr lang="en-US" sz="1600" dirty="0" err="1"/>
              <a:t>Druck</a:t>
            </a:r>
            <a:endParaRPr lang="en-US" sz="1600" dirty="0"/>
          </a:p>
        </p:txBody>
      </p:sp>
      <p:sp>
        <p:nvSpPr>
          <p:cNvPr id="9" name="Rectangle 8">
            <a:extLst>
              <a:ext uri="{FF2B5EF4-FFF2-40B4-BE49-F238E27FC236}">
                <a16:creationId xmlns:a16="http://schemas.microsoft.com/office/drawing/2014/main" id="{03102CF7-B6A3-46BD-B73E-5F25DC5FBFF8}"/>
              </a:ext>
            </a:extLst>
          </p:cNvPr>
          <p:cNvSpPr/>
          <p:nvPr/>
        </p:nvSpPr>
        <p:spPr>
          <a:xfrm>
            <a:off x="3995085" y="3645000"/>
            <a:ext cx="1188000"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Drucklos</a:t>
            </a:r>
            <a:endParaRPr lang="en-US" sz="1600" dirty="0"/>
          </a:p>
        </p:txBody>
      </p:sp>
      <p:sp>
        <p:nvSpPr>
          <p:cNvPr id="10" name="Rectangle 9">
            <a:extLst>
              <a:ext uri="{FF2B5EF4-FFF2-40B4-BE49-F238E27FC236}">
                <a16:creationId xmlns:a16="http://schemas.microsoft.com/office/drawing/2014/main" id="{AB384047-FFEB-4E88-AEB4-62552927B54D}"/>
              </a:ext>
            </a:extLst>
          </p:cNvPr>
          <p:cNvSpPr/>
          <p:nvPr/>
        </p:nvSpPr>
        <p:spPr>
          <a:xfrm>
            <a:off x="2662350" y="3645000"/>
            <a:ext cx="1188000" cy="6381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Thermische</a:t>
            </a:r>
            <a:r>
              <a:rPr lang="en-US" sz="1600" dirty="0"/>
              <a:t> Speicher</a:t>
            </a:r>
          </a:p>
        </p:txBody>
      </p:sp>
      <p:sp>
        <p:nvSpPr>
          <p:cNvPr id="12" name="Rectangle 11">
            <a:extLst>
              <a:ext uri="{FF2B5EF4-FFF2-40B4-BE49-F238E27FC236}">
                <a16:creationId xmlns:a16="http://schemas.microsoft.com/office/drawing/2014/main" id="{ED170F4E-4142-45B4-8F2A-C65CA9D820D1}"/>
              </a:ext>
            </a:extLst>
          </p:cNvPr>
          <p:cNvSpPr/>
          <p:nvPr/>
        </p:nvSpPr>
        <p:spPr>
          <a:xfrm>
            <a:off x="529608" y="4725000"/>
            <a:ext cx="1332000"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Direkte</a:t>
            </a:r>
            <a:r>
              <a:rPr lang="en-US" sz="1600" dirty="0"/>
              <a:t> </a:t>
            </a:r>
            <a:r>
              <a:rPr lang="en-US" sz="1600" dirty="0" err="1"/>
              <a:t>Konfiguration</a:t>
            </a:r>
            <a:endParaRPr lang="en-US" sz="1600" dirty="0"/>
          </a:p>
        </p:txBody>
      </p:sp>
      <p:sp>
        <p:nvSpPr>
          <p:cNvPr id="13" name="Rectangle 12">
            <a:extLst>
              <a:ext uri="{FF2B5EF4-FFF2-40B4-BE49-F238E27FC236}">
                <a16:creationId xmlns:a16="http://schemas.microsoft.com/office/drawing/2014/main" id="{4A748D8A-F1D8-4ACF-9F61-E8399A65219E}"/>
              </a:ext>
            </a:extLst>
          </p:cNvPr>
          <p:cNvSpPr/>
          <p:nvPr/>
        </p:nvSpPr>
        <p:spPr>
          <a:xfrm>
            <a:off x="2015085" y="4725000"/>
            <a:ext cx="1391287"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Indirekte</a:t>
            </a:r>
            <a:r>
              <a:rPr lang="en-US" sz="1600" dirty="0"/>
              <a:t> </a:t>
            </a:r>
            <a:r>
              <a:rPr lang="en-US" sz="1600" dirty="0" err="1"/>
              <a:t>Konfiguration</a:t>
            </a:r>
            <a:endParaRPr lang="en-US" sz="1600" dirty="0"/>
          </a:p>
        </p:txBody>
      </p:sp>
      <p:cxnSp>
        <p:nvCxnSpPr>
          <p:cNvPr id="14" name="Connector: Elbow 13">
            <a:extLst>
              <a:ext uri="{FF2B5EF4-FFF2-40B4-BE49-F238E27FC236}">
                <a16:creationId xmlns:a16="http://schemas.microsoft.com/office/drawing/2014/main" id="{62D2970D-4871-47F3-B614-311EC134BAFC}"/>
              </a:ext>
            </a:extLst>
          </p:cNvPr>
          <p:cNvCxnSpPr>
            <a:cxnSpLocks/>
            <a:stCxn id="8" idx="2"/>
            <a:endCxn id="12" idx="0"/>
          </p:cNvCxnSpPr>
          <p:nvPr/>
        </p:nvCxnSpPr>
        <p:spPr>
          <a:xfrm rot="5400000">
            <a:off x="1338691" y="4140075"/>
            <a:ext cx="441843" cy="728007"/>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28F9BA86-1964-4E25-A1CC-EFA0807B2D47}"/>
              </a:ext>
            </a:extLst>
          </p:cNvPr>
          <p:cNvCxnSpPr>
            <a:cxnSpLocks/>
            <a:stCxn id="8" idx="2"/>
            <a:endCxn id="13" idx="0"/>
          </p:cNvCxnSpPr>
          <p:nvPr/>
        </p:nvCxnSpPr>
        <p:spPr>
          <a:xfrm rot="16200000" flipH="1">
            <a:off x="2096251" y="4110521"/>
            <a:ext cx="441843" cy="787114"/>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DCAC82F-CF6D-4E9D-8863-52C725D39E68}"/>
              </a:ext>
            </a:extLst>
          </p:cNvPr>
          <p:cNvCxnSpPr>
            <a:cxnSpLocks/>
            <a:stCxn id="4" idx="2"/>
            <a:endCxn id="8" idx="0"/>
          </p:cNvCxnSpPr>
          <p:nvPr/>
        </p:nvCxnSpPr>
        <p:spPr>
          <a:xfrm rot="5400000">
            <a:off x="2405098" y="2793674"/>
            <a:ext cx="369843" cy="1332808"/>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A7EAD8C9-4B20-42B1-BF74-E9F2F0746EE9}"/>
              </a:ext>
            </a:extLst>
          </p:cNvPr>
          <p:cNvCxnSpPr>
            <a:cxnSpLocks/>
            <a:stCxn id="4" idx="2"/>
            <a:endCxn id="10" idx="0"/>
          </p:cNvCxnSpPr>
          <p:nvPr/>
        </p:nvCxnSpPr>
        <p:spPr>
          <a:xfrm rot="5400000">
            <a:off x="3071466" y="3460042"/>
            <a:ext cx="369843" cy="73"/>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453EF3D2-9FF1-42FC-B35F-6D75FD755BFD}"/>
              </a:ext>
            </a:extLst>
          </p:cNvPr>
          <p:cNvCxnSpPr>
            <a:cxnSpLocks/>
            <a:stCxn id="4" idx="2"/>
            <a:endCxn id="9" idx="0"/>
          </p:cNvCxnSpPr>
          <p:nvPr/>
        </p:nvCxnSpPr>
        <p:spPr>
          <a:xfrm rot="16200000" flipH="1">
            <a:off x="3737833" y="2793747"/>
            <a:ext cx="369843" cy="1332662"/>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8E1F2DA-3EBC-4502-967C-CECC72E905FE}"/>
              </a:ext>
            </a:extLst>
          </p:cNvPr>
          <p:cNvSpPr txBox="1"/>
          <p:nvPr/>
        </p:nvSpPr>
        <p:spPr>
          <a:xfrm>
            <a:off x="5580000" y="1998843"/>
            <a:ext cx="3106800" cy="584775"/>
          </a:xfrm>
          <a:prstGeom prst="rect">
            <a:avLst/>
          </a:prstGeom>
          <a:noFill/>
        </p:spPr>
        <p:txBody>
          <a:bodyPr wrap="square" rtlCol="0">
            <a:spAutoFit/>
          </a:bodyPr>
          <a:lstStyle/>
          <a:p>
            <a:pPr marL="285750" indent="-285750">
              <a:buFont typeface="Wingdings" panose="05000000000000000000" pitchFamily="2" charset="2"/>
              <a:buChar char="§"/>
            </a:pPr>
            <a:r>
              <a:rPr lang="de-DE" sz="1600" i="1" dirty="0"/>
              <a:t>Je nach Anwendung bzw. spezifischer Funktion des Tanks</a:t>
            </a:r>
          </a:p>
        </p:txBody>
      </p:sp>
      <p:cxnSp>
        <p:nvCxnSpPr>
          <p:cNvPr id="46" name="Straight Connector 45">
            <a:extLst>
              <a:ext uri="{FF2B5EF4-FFF2-40B4-BE49-F238E27FC236}">
                <a16:creationId xmlns:a16="http://schemas.microsoft.com/office/drawing/2014/main" id="{8BB932F2-3406-4B7D-B6A8-D9492D07B99C}"/>
              </a:ext>
            </a:extLst>
          </p:cNvPr>
          <p:cNvCxnSpPr>
            <a:cxnSpLocks/>
          </p:cNvCxnSpPr>
          <p:nvPr/>
        </p:nvCxnSpPr>
        <p:spPr>
          <a:xfrm>
            <a:off x="5436000" y="1998843"/>
            <a:ext cx="0" cy="41661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D70D288-30E6-4F3D-8C1C-A82B94B1AACD}"/>
              </a:ext>
            </a:extLst>
          </p:cNvPr>
          <p:cNvSpPr/>
          <p:nvPr/>
        </p:nvSpPr>
        <p:spPr>
          <a:xfrm>
            <a:off x="6125400" y="2637000"/>
            <a:ext cx="2016000" cy="638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(Solar-)Warm-</a:t>
            </a:r>
            <a:r>
              <a:rPr lang="en-US" sz="1600" b="1" dirty="0" err="1"/>
              <a:t>wasserspeicher</a:t>
            </a:r>
            <a:endParaRPr lang="en-US" sz="1600" b="1" dirty="0"/>
          </a:p>
        </p:txBody>
      </p:sp>
      <p:sp>
        <p:nvSpPr>
          <p:cNvPr id="50" name="Rectangle 49">
            <a:extLst>
              <a:ext uri="{FF2B5EF4-FFF2-40B4-BE49-F238E27FC236}">
                <a16:creationId xmlns:a16="http://schemas.microsoft.com/office/drawing/2014/main" id="{0373D302-F8ED-4DE0-AEC7-2B68925BCA91}"/>
              </a:ext>
            </a:extLst>
          </p:cNvPr>
          <p:cNvSpPr/>
          <p:nvPr/>
        </p:nvSpPr>
        <p:spPr>
          <a:xfrm>
            <a:off x="5579999" y="3707190"/>
            <a:ext cx="1298057" cy="5138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t>DSWH </a:t>
            </a:r>
            <a:r>
              <a:rPr lang="en-US" sz="1500" dirty="0" err="1"/>
              <a:t>Speichertanks</a:t>
            </a:r>
            <a:endParaRPr lang="en-US" sz="1500" dirty="0"/>
          </a:p>
        </p:txBody>
      </p:sp>
      <p:cxnSp>
        <p:nvCxnSpPr>
          <p:cNvPr id="52" name="Connector: Elbow 51">
            <a:extLst>
              <a:ext uri="{FF2B5EF4-FFF2-40B4-BE49-F238E27FC236}">
                <a16:creationId xmlns:a16="http://schemas.microsoft.com/office/drawing/2014/main" id="{DB612AE3-9671-4A8F-8FA2-10B3F8D980A2}"/>
              </a:ext>
            </a:extLst>
          </p:cNvPr>
          <p:cNvCxnSpPr>
            <a:cxnSpLocks/>
            <a:stCxn id="49" idx="2"/>
            <a:endCxn id="50" idx="0"/>
          </p:cNvCxnSpPr>
          <p:nvPr/>
        </p:nvCxnSpPr>
        <p:spPr>
          <a:xfrm rot="5400000">
            <a:off x="6465198" y="3038987"/>
            <a:ext cx="432033" cy="904372"/>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5E3700A-68AE-4C44-A37D-3F0C21F06E8C}"/>
              </a:ext>
            </a:extLst>
          </p:cNvPr>
          <p:cNvSpPr/>
          <p:nvPr/>
        </p:nvSpPr>
        <p:spPr>
          <a:xfrm>
            <a:off x="7074157" y="4427189"/>
            <a:ext cx="1385835" cy="5138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Thermische</a:t>
            </a:r>
            <a:r>
              <a:rPr lang="en-US" sz="1600" dirty="0"/>
              <a:t> </a:t>
            </a:r>
            <a:r>
              <a:rPr lang="en-US" sz="1600" dirty="0" err="1"/>
              <a:t>Pufferspeicher</a:t>
            </a:r>
            <a:endParaRPr lang="en-US" sz="1600" dirty="0"/>
          </a:p>
        </p:txBody>
      </p:sp>
      <p:sp>
        <p:nvSpPr>
          <p:cNvPr id="56" name="Rectangle 55">
            <a:extLst>
              <a:ext uri="{FF2B5EF4-FFF2-40B4-BE49-F238E27FC236}">
                <a16:creationId xmlns:a16="http://schemas.microsoft.com/office/drawing/2014/main" id="{2E86C169-860E-451B-89F5-5C4F0ED997BE}"/>
              </a:ext>
            </a:extLst>
          </p:cNvPr>
          <p:cNvSpPr/>
          <p:nvPr/>
        </p:nvSpPr>
        <p:spPr>
          <a:xfrm>
            <a:off x="7506158" y="5589000"/>
            <a:ext cx="1313842" cy="5138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Schichtpufferspeicher</a:t>
            </a:r>
            <a:endParaRPr lang="en-US" sz="1600" dirty="0"/>
          </a:p>
        </p:txBody>
      </p:sp>
      <p:sp>
        <p:nvSpPr>
          <p:cNvPr id="76" name="TextBox 75">
            <a:extLst>
              <a:ext uri="{FF2B5EF4-FFF2-40B4-BE49-F238E27FC236}">
                <a16:creationId xmlns:a16="http://schemas.microsoft.com/office/drawing/2014/main" id="{780DEDE8-9296-4D21-8386-7C10716EBC7E}"/>
              </a:ext>
            </a:extLst>
          </p:cNvPr>
          <p:cNvSpPr txBox="1"/>
          <p:nvPr/>
        </p:nvSpPr>
        <p:spPr>
          <a:xfrm>
            <a:off x="5331706" y="5110585"/>
            <a:ext cx="2043994" cy="1200329"/>
          </a:xfrm>
          <a:prstGeom prst="rect">
            <a:avLst/>
          </a:prstGeom>
          <a:noFill/>
        </p:spPr>
        <p:txBody>
          <a:bodyPr wrap="square" rtlCol="0">
            <a:spAutoFit/>
          </a:bodyPr>
          <a:lstStyle/>
          <a:p>
            <a:pPr algn="r"/>
            <a:r>
              <a:rPr lang="de-DE" sz="1200" b="1" dirty="0"/>
              <a:t>In der Regel werden Tanks eingesetzt in:</a:t>
            </a:r>
          </a:p>
          <a:p>
            <a:pPr algn="r"/>
            <a:r>
              <a:rPr lang="de-DE" sz="1200" b="1" dirty="0"/>
              <a:t>EIN-TANK-SYSTEMEN</a:t>
            </a:r>
          </a:p>
          <a:p>
            <a:pPr algn="r"/>
            <a:r>
              <a:rPr lang="de-DE" sz="1200" b="1" dirty="0"/>
              <a:t>MEHRBEHÄLTERSYSTEMEN</a:t>
            </a:r>
          </a:p>
          <a:p>
            <a:pPr algn="r"/>
            <a:r>
              <a:rPr lang="de-DE" sz="1200" b="1" dirty="0"/>
              <a:t>KOMBI-SYSTEMEN </a:t>
            </a:r>
          </a:p>
          <a:p>
            <a:pPr algn="r"/>
            <a:r>
              <a:rPr lang="de-DE" sz="1200" b="1" dirty="0"/>
              <a:t>(Wasser &amp; Raumheizung)</a:t>
            </a:r>
          </a:p>
        </p:txBody>
      </p:sp>
      <p:sp>
        <p:nvSpPr>
          <p:cNvPr id="78" name="Rectangle 77">
            <a:extLst>
              <a:ext uri="{FF2B5EF4-FFF2-40B4-BE49-F238E27FC236}">
                <a16:creationId xmlns:a16="http://schemas.microsoft.com/office/drawing/2014/main" id="{EB337496-F7CD-4EC7-9182-27EE017C46AF}"/>
              </a:ext>
            </a:extLst>
          </p:cNvPr>
          <p:cNvSpPr/>
          <p:nvPr/>
        </p:nvSpPr>
        <p:spPr>
          <a:xfrm>
            <a:off x="396000" y="5589000"/>
            <a:ext cx="2218373"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err="1"/>
              <a:t>Einwandiger</a:t>
            </a:r>
            <a:r>
              <a:rPr lang="en-US" sz="1400" dirty="0"/>
              <a:t> </a:t>
            </a:r>
            <a:r>
              <a:rPr lang="en-US" sz="1400" dirty="0" err="1"/>
              <a:t>Wärme-tauscher</a:t>
            </a:r>
            <a:r>
              <a:rPr lang="en-US" sz="1400" dirty="0"/>
              <a:t> (interne Coils)</a:t>
            </a:r>
          </a:p>
        </p:txBody>
      </p:sp>
      <p:sp>
        <p:nvSpPr>
          <p:cNvPr id="79" name="Rectangle 78">
            <a:extLst>
              <a:ext uri="{FF2B5EF4-FFF2-40B4-BE49-F238E27FC236}">
                <a16:creationId xmlns:a16="http://schemas.microsoft.com/office/drawing/2014/main" id="{181BC30C-F624-4214-B090-6434917B1AB5}"/>
              </a:ext>
            </a:extLst>
          </p:cNvPr>
          <p:cNvSpPr/>
          <p:nvPr/>
        </p:nvSpPr>
        <p:spPr>
          <a:xfrm>
            <a:off x="2756611" y="5589000"/>
            <a:ext cx="2354474" cy="576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err="1"/>
              <a:t>Doppelwandiger</a:t>
            </a:r>
            <a:r>
              <a:rPr lang="en-US" sz="1400" dirty="0"/>
              <a:t> </a:t>
            </a:r>
            <a:r>
              <a:rPr lang="en-US" sz="1400" dirty="0" err="1"/>
              <a:t>Wärme-tauscher</a:t>
            </a:r>
            <a:r>
              <a:rPr lang="en-US" sz="1400" dirty="0"/>
              <a:t> (</a:t>
            </a:r>
            <a:r>
              <a:rPr lang="en-US" sz="1400" dirty="0" err="1"/>
              <a:t>externe</a:t>
            </a:r>
            <a:r>
              <a:rPr lang="en-US" sz="1400" dirty="0"/>
              <a:t> Coils)</a:t>
            </a:r>
          </a:p>
        </p:txBody>
      </p:sp>
      <p:cxnSp>
        <p:nvCxnSpPr>
          <p:cNvPr id="81" name="Connector: Elbow 80">
            <a:extLst>
              <a:ext uri="{FF2B5EF4-FFF2-40B4-BE49-F238E27FC236}">
                <a16:creationId xmlns:a16="http://schemas.microsoft.com/office/drawing/2014/main" id="{849178C1-46DF-4BE8-9444-6EC26003EE65}"/>
              </a:ext>
            </a:extLst>
          </p:cNvPr>
          <p:cNvCxnSpPr>
            <a:cxnSpLocks/>
            <a:stCxn id="13" idx="2"/>
            <a:endCxn id="78" idx="0"/>
          </p:cNvCxnSpPr>
          <p:nvPr/>
        </p:nvCxnSpPr>
        <p:spPr>
          <a:xfrm rot="5400000">
            <a:off x="1963958" y="4842229"/>
            <a:ext cx="288000" cy="1205542"/>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4EA4A577-927C-4EF1-94A9-E799CA19BD37}"/>
              </a:ext>
            </a:extLst>
          </p:cNvPr>
          <p:cNvCxnSpPr>
            <a:cxnSpLocks/>
            <a:stCxn id="13" idx="2"/>
            <a:endCxn id="79" idx="0"/>
          </p:cNvCxnSpPr>
          <p:nvPr/>
        </p:nvCxnSpPr>
        <p:spPr>
          <a:xfrm rot="16200000" flipH="1">
            <a:off x="3178288" y="4833440"/>
            <a:ext cx="288000" cy="1223119"/>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779AAFE-A9ED-49E3-BE69-693EE54BEAAF}"/>
              </a:ext>
            </a:extLst>
          </p:cNvPr>
          <p:cNvSpPr/>
          <p:nvPr/>
        </p:nvSpPr>
        <p:spPr>
          <a:xfrm>
            <a:off x="7362157" y="3501000"/>
            <a:ext cx="1457843" cy="5138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t>Tanks </a:t>
            </a:r>
            <a:r>
              <a:rPr lang="en-US" sz="1200" dirty="0" err="1"/>
              <a:t>mit</a:t>
            </a:r>
            <a:r>
              <a:rPr lang="en-US" sz="1200" dirty="0"/>
              <a:t> </a:t>
            </a:r>
            <a:r>
              <a:rPr lang="en-US" sz="1200" dirty="0" err="1"/>
              <a:t>speziellen</a:t>
            </a:r>
            <a:r>
              <a:rPr lang="en-US" sz="1200" dirty="0"/>
              <a:t> Designs</a:t>
            </a:r>
          </a:p>
        </p:txBody>
      </p:sp>
      <p:cxnSp>
        <p:nvCxnSpPr>
          <p:cNvPr id="88" name="Connector: Elbow 87">
            <a:extLst>
              <a:ext uri="{FF2B5EF4-FFF2-40B4-BE49-F238E27FC236}">
                <a16:creationId xmlns:a16="http://schemas.microsoft.com/office/drawing/2014/main" id="{7B7AE86A-D3CA-4637-AE25-12D95D17D14A}"/>
              </a:ext>
            </a:extLst>
          </p:cNvPr>
          <p:cNvCxnSpPr>
            <a:cxnSpLocks/>
            <a:stCxn id="49" idx="2"/>
            <a:endCxn id="84" idx="0"/>
          </p:cNvCxnSpPr>
          <p:nvPr/>
        </p:nvCxnSpPr>
        <p:spPr>
          <a:xfrm rot="16200000" flipH="1">
            <a:off x="7499318" y="2909238"/>
            <a:ext cx="225843" cy="957679"/>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723B039-6DEC-45E7-A62F-DC72151CBFE8}"/>
              </a:ext>
            </a:extLst>
          </p:cNvPr>
          <p:cNvCxnSpPr>
            <a:cxnSpLocks/>
            <a:stCxn id="56" idx="0"/>
            <a:endCxn id="54" idx="2"/>
          </p:cNvCxnSpPr>
          <p:nvPr/>
        </p:nvCxnSpPr>
        <p:spPr>
          <a:xfrm rot="16200000" flipV="1">
            <a:off x="7641077" y="5066998"/>
            <a:ext cx="648000" cy="396004"/>
          </a:xfrm>
          <a:prstGeom prst="bentConnector3">
            <a:avLst/>
          </a:prstGeom>
          <a:ln w="254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B22996B-9D5E-4E10-AB0D-58A3E31D3801}"/>
              </a:ext>
            </a:extLst>
          </p:cNvPr>
          <p:cNvSpPr/>
          <p:nvPr/>
        </p:nvSpPr>
        <p:spPr>
          <a:xfrm>
            <a:off x="3985226" y="4518844"/>
            <a:ext cx="1213100" cy="5039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t>Rücklauf</a:t>
            </a:r>
            <a:r>
              <a:rPr lang="en-US" sz="1600" dirty="0"/>
              <a:t>-tanks </a:t>
            </a:r>
          </a:p>
        </p:txBody>
      </p:sp>
      <p:cxnSp>
        <p:nvCxnSpPr>
          <p:cNvPr id="11" name="Straight Connector 10">
            <a:extLst>
              <a:ext uri="{FF2B5EF4-FFF2-40B4-BE49-F238E27FC236}">
                <a16:creationId xmlns:a16="http://schemas.microsoft.com/office/drawing/2014/main" id="{48BF3878-EE5A-4C7B-ABAA-426B2F1A6FAF}"/>
              </a:ext>
            </a:extLst>
          </p:cNvPr>
          <p:cNvCxnSpPr>
            <a:cxnSpLocks/>
            <a:stCxn id="9" idx="2"/>
            <a:endCxn id="34" idx="0"/>
          </p:cNvCxnSpPr>
          <p:nvPr/>
        </p:nvCxnSpPr>
        <p:spPr>
          <a:xfrm>
            <a:off x="4589085" y="4283157"/>
            <a:ext cx="2691" cy="23568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CB3F0AC-ED02-4B37-86BB-0DBA08549EAB}"/>
              </a:ext>
            </a:extLst>
          </p:cNvPr>
          <p:cNvSpPr/>
          <p:nvPr/>
        </p:nvSpPr>
        <p:spPr>
          <a:xfrm>
            <a:off x="5436000" y="4211820"/>
            <a:ext cx="1683281" cy="830997"/>
          </a:xfrm>
          <a:prstGeom prst="rect">
            <a:avLst/>
          </a:prstGeom>
        </p:spPr>
        <p:txBody>
          <a:bodyPr wrap="square">
            <a:spAutoFit/>
          </a:bodyPr>
          <a:lstStyle/>
          <a:p>
            <a:r>
              <a:rPr lang="de-DE" sz="1200" dirty="0"/>
              <a:t>.mit Spulen</a:t>
            </a:r>
          </a:p>
          <a:p>
            <a:r>
              <a:rPr lang="de-DE" sz="1200" dirty="0"/>
              <a:t>. Ohne Spulen (Vorratsbehälter)</a:t>
            </a:r>
          </a:p>
          <a:p>
            <a:r>
              <a:rPr lang="de-DE" sz="1200" dirty="0"/>
              <a:t>. Mit/ohne Backup</a:t>
            </a:r>
          </a:p>
        </p:txBody>
      </p:sp>
      <p:cxnSp>
        <p:nvCxnSpPr>
          <p:cNvPr id="18" name="Connector: Elbow 17">
            <a:extLst>
              <a:ext uri="{FF2B5EF4-FFF2-40B4-BE49-F238E27FC236}">
                <a16:creationId xmlns:a16="http://schemas.microsoft.com/office/drawing/2014/main" id="{1663E4DA-1887-4BEE-A4B9-D93B14EEF12C}"/>
              </a:ext>
            </a:extLst>
          </p:cNvPr>
          <p:cNvCxnSpPr>
            <a:cxnSpLocks/>
            <a:stCxn id="49" idx="2"/>
            <a:endCxn id="54" idx="0"/>
          </p:cNvCxnSpPr>
          <p:nvPr/>
        </p:nvCxnSpPr>
        <p:spPr>
          <a:xfrm rot="16200000" flipH="1">
            <a:off x="6874221" y="3534335"/>
            <a:ext cx="1152032" cy="633675"/>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D2CE7E9-D957-4F38-A2A4-6912AC5F2A5A}"/>
              </a:ext>
            </a:extLst>
          </p:cNvPr>
          <p:cNvSpPr/>
          <p:nvPr/>
        </p:nvSpPr>
        <p:spPr>
          <a:xfrm>
            <a:off x="7811312" y="3976053"/>
            <a:ext cx="1262846" cy="461665"/>
          </a:xfrm>
          <a:prstGeom prst="rect">
            <a:avLst/>
          </a:prstGeom>
        </p:spPr>
        <p:txBody>
          <a:bodyPr wrap="none">
            <a:spAutoFit/>
          </a:bodyPr>
          <a:lstStyle/>
          <a:p>
            <a:pPr lvl="0"/>
            <a:r>
              <a:rPr lang="en-US" sz="1200" dirty="0">
                <a:solidFill>
                  <a:prstClr val="black"/>
                </a:solidFill>
              </a:rPr>
              <a:t>. Tanks </a:t>
            </a:r>
            <a:r>
              <a:rPr lang="en-US" sz="1200" dirty="0" err="1">
                <a:solidFill>
                  <a:prstClr val="black"/>
                </a:solidFill>
              </a:rPr>
              <a:t>nach</a:t>
            </a:r>
            <a:r>
              <a:rPr lang="en-US" sz="1200" dirty="0">
                <a:solidFill>
                  <a:prstClr val="black"/>
                </a:solidFill>
              </a:rPr>
              <a:t> </a:t>
            </a:r>
            <a:r>
              <a:rPr lang="en-US" sz="1200" dirty="0" err="1">
                <a:solidFill>
                  <a:prstClr val="black"/>
                </a:solidFill>
              </a:rPr>
              <a:t>Maß</a:t>
            </a:r>
            <a:endParaRPr lang="en-US" sz="1200" dirty="0">
              <a:solidFill>
                <a:prstClr val="black"/>
              </a:solidFill>
            </a:endParaRPr>
          </a:p>
          <a:p>
            <a:pPr lvl="0"/>
            <a:r>
              <a:rPr lang="en-US" sz="1200" dirty="0">
                <a:solidFill>
                  <a:prstClr val="black"/>
                </a:solidFill>
              </a:rPr>
              <a:t>. </a:t>
            </a:r>
            <a:r>
              <a:rPr lang="en-US" sz="1200" dirty="0" err="1">
                <a:solidFill>
                  <a:prstClr val="black"/>
                </a:solidFill>
              </a:rPr>
              <a:t>Kombination</a:t>
            </a:r>
            <a:endParaRPr lang="en-US" sz="1200" dirty="0">
              <a:solidFill>
                <a:prstClr val="black"/>
              </a:solidFill>
            </a:endParaRPr>
          </a:p>
        </p:txBody>
      </p:sp>
    </p:spTree>
    <p:extLst>
      <p:ext uri="{BB962C8B-B14F-4D97-AF65-F5344CB8AC3E}">
        <p14:creationId xmlns:p14="http://schemas.microsoft.com/office/powerpoint/2010/main" val="16844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EF0E-1CEA-4A16-8956-641669B1D4C8}"/>
              </a:ext>
            </a:extLst>
          </p:cNvPr>
          <p:cNvSpPr>
            <a:spLocks noGrp="1"/>
          </p:cNvSpPr>
          <p:nvPr>
            <p:ph type="title"/>
          </p:nvPr>
        </p:nvSpPr>
        <p:spPr/>
        <p:txBody>
          <a:bodyPr/>
          <a:lstStyle/>
          <a:p>
            <a:r>
              <a:rPr lang="en-US" b="1" dirty="0"/>
              <a:t>2. </a:t>
            </a:r>
            <a:r>
              <a:rPr lang="en-US" b="1" dirty="0" err="1">
                <a:solidFill>
                  <a:prstClr val="black"/>
                </a:solidFill>
                <a:cs typeface="Arial" pitchFamily="34" charset="0"/>
              </a:rPr>
              <a:t>Einstufung</a:t>
            </a:r>
            <a:r>
              <a:rPr lang="en-US" b="1" dirty="0">
                <a:solidFill>
                  <a:prstClr val="black"/>
                </a:solidFill>
                <a:cs typeface="Arial" pitchFamily="34" charset="0"/>
              </a:rPr>
              <a:t> von </a:t>
            </a:r>
            <a:r>
              <a:rPr lang="en-US" b="1" dirty="0" err="1">
                <a:solidFill>
                  <a:prstClr val="black"/>
                </a:solidFill>
                <a:cs typeface="Arial" pitchFamily="34" charset="0"/>
              </a:rPr>
              <a:t>Solartanks</a:t>
            </a:r>
            <a:endParaRPr lang="en-US" dirty="0"/>
          </a:p>
        </p:txBody>
      </p:sp>
      <p:sp>
        <p:nvSpPr>
          <p:cNvPr id="4" name="Rectangle 3">
            <a:extLst>
              <a:ext uri="{FF2B5EF4-FFF2-40B4-BE49-F238E27FC236}">
                <a16:creationId xmlns:a16="http://schemas.microsoft.com/office/drawing/2014/main" id="{06DBF372-0B62-414E-B9BC-8C969A2AE137}"/>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(Solar-)Warmwasserspeicher unter Druck. Direkte Konfigurationen</a:t>
            </a:r>
          </a:p>
        </p:txBody>
      </p:sp>
      <p:sp>
        <p:nvSpPr>
          <p:cNvPr id="6" name="TextBox 5">
            <a:extLst>
              <a:ext uri="{FF2B5EF4-FFF2-40B4-BE49-F238E27FC236}">
                <a16:creationId xmlns:a16="http://schemas.microsoft.com/office/drawing/2014/main" id="{9B0B9954-FFDD-402D-A658-01DACF401DC2}"/>
              </a:ext>
            </a:extLst>
          </p:cNvPr>
          <p:cNvSpPr txBox="1"/>
          <p:nvPr/>
        </p:nvSpPr>
        <p:spPr>
          <a:xfrm>
            <a:off x="735282" y="1989000"/>
            <a:ext cx="4357237" cy="4185761"/>
          </a:xfrm>
          <a:prstGeom prst="rect">
            <a:avLst/>
          </a:prstGeom>
          <a:noFill/>
        </p:spPr>
        <p:txBody>
          <a:bodyPr wrap="square" rtlCol="0">
            <a:spAutoFit/>
          </a:bodyPr>
          <a:lstStyle/>
          <a:p>
            <a:pPr marL="285750" indent="-285750">
              <a:buFont typeface="Wingdings" panose="05000000000000000000" pitchFamily="2" charset="2"/>
              <a:buChar char="§"/>
            </a:pPr>
            <a:r>
              <a:rPr lang="de-DE" sz="1400" dirty="0"/>
              <a:t>Solardruckbehälter werden am häufigsten im Wohnbereich eingesetzt.</a:t>
            </a:r>
          </a:p>
          <a:p>
            <a:pPr marL="285750" indent="-285750">
              <a:buFont typeface="Wingdings" panose="05000000000000000000" pitchFamily="2" charset="2"/>
              <a:buChar char="§"/>
            </a:pPr>
            <a:r>
              <a:rPr lang="de-DE" sz="1400" dirty="0"/>
              <a:t>Unter Druck (oder unbelüftet) bedeutet, dass das Wasser direkt aus dem kalten Netz gespeist wird und daher auch Warmwasser mit Netzdruck (6 bar oder weniger) liefern kann.</a:t>
            </a:r>
          </a:p>
          <a:p>
            <a:pPr marL="285750" indent="-285750">
              <a:buFont typeface="Wingdings" panose="05000000000000000000" pitchFamily="2" charset="2"/>
              <a:buChar char="§"/>
            </a:pPr>
            <a:r>
              <a:rPr lang="de-DE" sz="1400" dirty="0"/>
              <a:t>Bei Druckspeichern müssen Ausdehnungsgefäße eingebaut werden, um die Ausdehnung des Wassers im System bei der Erwärmung zu ermöglichen. Sie sind auch mit anderen Sicherheitsmechanismen ausgestattet, wie z.B. Überdruckventile und Doppelthermostate. </a:t>
            </a:r>
          </a:p>
          <a:p>
            <a:pPr marL="285750" indent="-285750">
              <a:buFont typeface="Wingdings" panose="05000000000000000000" pitchFamily="2" charset="2"/>
              <a:buChar char="§"/>
            </a:pPr>
            <a:r>
              <a:rPr lang="de-DE" sz="1400" dirty="0"/>
              <a:t>Direktkonfigurationen sind die einfachsten Solarspeicher. Sie können in direkten SWH-Systemen und in indirekten SWH mit einem externen Wärmetauscher verwendet werden. Auch als Pufferspeicher.</a:t>
            </a:r>
          </a:p>
          <a:p>
            <a:pPr marL="285750" indent="-285750">
              <a:buFont typeface="Wingdings" panose="05000000000000000000" pitchFamily="2" charset="2"/>
              <a:buChar char="§"/>
            </a:pPr>
            <a:r>
              <a:rPr lang="de-DE" sz="1400" dirty="0"/>
              <a:t>Sie sind teuer und die größten (für kommerzielle Anwendungen, etc.) erfordern Zertifizierungen.</a:t>
            </a:r>
          </a:p>
        </p:txBody>
      </p:sp>
      <p:pic>
        <p:nvPicPr>
          <p:cNvPr id="10" name="Picture 9">
            <a:extLst>
              <a:ext uri="{FF2B5EF4-FFF2-40B4-BE49-F238E27FC236}">
                <a16:creationId xmlns:a16="http://schemas.microsoft.com/office/drawing/2014/main" id="{BEDCBD4E-C8C2-4043-97A9-13C46D2E7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519" y="2101445"/>
            <a:ext cx="3641069" cy="3098782"/>
          </a:xfrm>
          <a:prstGeom prst="rect">
            <a:avLst/>
          </a:prstGeom>
          <a:ln>
            <a:solidFill>
              <a:schemeClr val="tx1"/>
            </a:solidFill>
          </a:ln>
        </p:spPr>
      </p:pic>
      <p:sp>
        <p:nvSpPr>
          <p:cNvPr id="11" name="Rectangle 10">
            <a:extLst>
              <a:ext uri="{FF2B5EF4-FFF2-40B4-BE49-F238E27FC236}">
                <a16:creationId xmlns:a16="http://schemas.microsoft.com/office/drawing/2014/main" id="{292E5E01-932E-4416-BD9B-6CB4A3C87F2E}"/>
              </a:ext>
            </a:extLst>
          </p:cNvPr>
          <p:cNvSpPr/>
          <p:nvPr/>
        </p:nvSpPr>
        <p:spPr>
          <a:xfrm>
            <a:off x="5092520" y="5231782"/>
            <a:ext cx="3696550" cy="1169551"/>
          </a:xfrm>
          <a:prstGeom prst="rect">
            <a:avLst/>
          </a:prstGeom>
        </p:spPr>
        <p:txBody>
          <a:bodyPr wrap="square">
            <a:spAutoFit/>
          </a:bodyPr>
          <a:lstStyle/>
          <a:p>
            <a:pPr marL="285750" indent="-285750">
              <a:buFont typeface="Calibri" panose="020F0502020204030204" pitchFamily="34" charset="0"/>
              <a:buChar char="‒"/>
            </a:pPr>
            <a:r>
              <a:rPr lang="de-DE" sz="1400" dirty="0"/>
              <a:t>In einer direkten Konfiguration wird das Wasser direkt über den Solarkreislauf erwärmt. Der Speicher kann mit einer elektrischen Tauchheizung zur Nachheizung ausgestattet werden.</a:t>
            </a:r>
          </a:p>
        </p:txBody>
      </p:sp>
    </p:spTree>
    <p:extLst>
      <p:ext uri="{BB962C8B-B14F-4D97-AF65-F5344CB8AC3E}">
        <p14:creationId xmlns:p14="http://schemas.microsoft.com/office/powerpoint/2010/main" val="215232248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5389</Words>
  <Application>Microsoft Office PowerPoint</Application>
  <PresentationFormat>Bildschirmpräsentation (4:3)</PresentationFormat>
  <Paragraphs>434</Paragraphs>
  <Slides>47</Slides>
  <Notes>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47</vt:i4>
      </vt:variant>
    </vt:vector>
  </HeadingPairs>
  <TitlesOfParts>
    <vt:vector size="51" baseType="lpstr">
      <vt:lpstr>Arial</vt:lpstr>
      <vt:lpstr>Calibri</vt:lpstr>
      <vt:lpstr>Wingdings</vt:lpstr>
      <vt:lpstr>2_Office Theme</vt:lpstr>
      <vt:lpstr>Einheit 2.2. DIE WÄRMESPEICHERUNG. GRUNDKONZEPTE</vt:lpstr>
      <vt:lpstr>Modul Zielsetzungen</vt:lpstr>
      <vt:lpstr>Inhalte</vt:lpstr>
      <vt:lpstr>1. Allgemeines zu Warmwasserspeichern</vt:lpstr>
      <vt:lpstr>1. Allgemeines zu Warmwasserspeichern</vt:lpstr>
      <vt:lpstr>1. Allgemeines zu Warmwasserspeichern</vt:lpstr>
      <vt:lpstr>1. Allgemeines zu Warmwasserspeichern</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2. Einstufung von Solartanks</vt:lpstr>
      <vt:lpstr>3. Herstellung von Tanks für DSWH</vt:lpstr>
      <vt:lpstr>3. Herstellung von Tanks für DSWH</vt:lpstr>
      <vt:lpstr>3. Herstellung von Tanks für DSWH</vt:lpstr>
      <vt:lpstr>4. Installation und Wartung von DSWH-Tanks</vt:lpstr>
      <vt:lpstr>4. Installation und Wartung von DSWH-Tanks</vt:lpstr>
      <vt:lpstr>4. Installation und Wartung von DSWH-Tanks</vt:lpstr>
      <vt:lpstr>4. Installation und Wartung von DSWH-Tanks</vt:lpstr>
      <vt:lpstr>4. Installation und Wartung von DSWH-Tanks</vt:lpstr>
      <vt:lpstr>4. Installation und Wartung von DSWH-Tanks</vt:lpstr>
      <vt:lpstr>4. Installation und Wartung von DSWH-Tanks</vt:lpstr>
      <vt:lpstr>4. Installation und Wartung von DSWH-Tanks</vt:lpstr>
      <vt:lpstr>Zusammenfassung</vt:lpstr>
      <vt:lpstr>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IGA International Geothermal Association</cp:lastModifiedBy>
  <cp:revision>490</cp:revision>
  <cp:lastPrinted>2019-03-28T10:31:57Z</cp:lastPrinted>
  <dcterms:created xsi:type="dcterms:W3CDTF">2017-12-11T10:59:29Z</dcterms:created>
  <dcterms:modified xsi:type="dcterms:W3CDTF">2020-01-15T18:57:55Z</dcterms:modified>
</cp:coreProperties>
</file>