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3"/>
  </p:notesMasterIdLst>
  <p:sldIdLst>
    <p:sldId id="256" r:id="rId2"/>
    <p:sldId id="257" r:id="rId3"/>
    <p:sldId id="297" r:id="rId4"/>
    <p:sldId id="398" r:id="rId5"/>
    <p:sldId id="399" r:id="rId6"/>
    <p:sldId id="400" r:id="rId7"/>
    <p:sldId id="401" r:id="rId8"/>
    <p:sldId id="402" r:id="rId9"/>
    <p:sldId id="404" r:id="rId10"/>
    <p:sldId id="405" r:id="rId11"/>
    <p:sldId id="403" r:id="rId12"/>
    <p:sldId id="406" r:id="rId13"/>
    <p:sldId id="407" r:id="rId14"/>
    <p:sldId id="435" r:id="rId15"/>
    <p:sldId id="446" r:id="rId16"/>
    <p:sldId id="392" r:id="rId17"/>
    <p:sldId id="408" r:id="rId18"/>
    <p:sldId id="393" r:id="rId19"/>
    <p:sldId id="394" r:id="rId20"/>
    <p:sldId id="409" r:id="rId21"/>
    <p:sldId id="415" r:id="rId22"/>
    <p:sldId id="410" r:id="rId23"/>
    <p:sldId id="412" r:id="rId24"/>
    <p:sldId id="411" r:id="rId25"/>
    <p:sldId id="413" r:id="rId26"/>
    <p:sldId id="436" r:id="rId27"/>
    <p:sldId id="391" r:id="rId28"/>
    <p:sldId id="414" r:id="rId29"/>
    <p:sldId id="395" r:id="rId30"/>
    <p:sldId id="396" r:id="rId31"/>
    <p:sldId id="419" r:id="rId32"/>
    <p:sldId id="437" r:id="rId33"/>
    <p:sldId id="424" r:id="rId34"/>
    <p:sldId id="425" r:id="rId35"/>
    <p:sldId id="444" r:id="rId36"/>
    <p:sldId id="416" r:id="rId37"/>
    <p:sldId id="417" r:id="rId38"/>
    <p:sldId id="418" r:id="rId39"/>
    <p:sldId id="420" r:id="rId40"/>
    <p:sldId id="421" r:id="rId41"/>
    <p:sldId id="443" r:id="rId42"/>
    <p:sldId id="422" r:id="rId43"/>
    <p:sldId id="426" r:id="rId44"/>
    <p:sldId id="434" r:id="rId45"/>
    <p:sldId id="427" r:id="rId46"/>
    <p:sldId id="428" r:id="rId47"/>
    <p:sldId id="429" r:id="rId48"/>
    <p:sldId id="430" r:id="rId49"/>
    <p:sldId id="431" r:id="rId50"/>
    <p:sldId id="432" r:id="rId51"/>
    <p:sldId id="433" r:id="rId52"/>
    <p:sldId id="445" r:id="rId53"/>
    <p:sldId id="423" r:id="rId54"/>
    <p:sldId id="438" r:id="rId55"/>
    <p:sldId id="439" r:id="rId56"/>
    <p:sldId id="440" r:id="rId57"/>
    <p:sldId id="441" r:id="rId58"/>
    <p:sldId id="442" r:id="rId59"/>
    <p:sldId id="447" r:id="rId60"/>
    <p:sldId id="334" r:id="rId61"/>
    <p:sldId id="260" r:id="rId62"/>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xmlns=""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20" autoAdjust="0"/>
  </p:normalViewPr>
  <p:slideViewPr>
    <p:cSldViewPr>
      <p:cViewPr>
        <p:scale>
          <a:sx n="81" d="100"/>
          <a:sy n="81" d="100"/>
        </p:scale>
        <p:origin x="-1056" y="204"/>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2/10/2019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a:t>
            </a:fld>
            <a:endParaRPr lang="el-GR"/>
          </a:p>
        </p:txBody>
      </p:sp>
    </p:spTree>
    <p:extLst>
      <p:ext uri="{BB962C8B-B14F-4D97-AF65-F5344CB8AC3E}">
        <p14:creationId xmlns:p14="http://schemas.microsoft.com/office/powerpoint/2010/main" val="41269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extLst>
      <p:ext uri="{BB962C8B-B14F-4D97-AF65-F5344CB8AC3E}">
        <p14:creationId xmlns:p14="http://schemas.microsoft.com/office/powerpoint/2010/main" val="126765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extLst>
      <p:ext uri="{BB962C8B-B14F-4D97-AF65-F5344CB8AC3E}">
        <p14:creationId xmlns:p14="http://schemas.microsoft.com/office/powerpoint/2010/main" val="148671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bg-BG" b="1" dirty="0" smtClean="0">
                <a:effectLst>
                  <a:outerShdw blurRad="38100" dist="38100" dir="2700000" algn="tl">
                    <a:srgbClr val="000000">
                      <a:alpha val="43137"/>
                    </a:srgbClr>
                  </a:outerShdw>
                </a:effectLst>
              </a:rPr>
              <a:t>Част</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3.1.</a:t>
            </a:r>
            <a:br>
              <a:rPr lang="en-US" b="1" dirty="0">
                <a:effectLst>
                  <a:outerShdw blurRad="38100" dist="38100" dir="2700000" algn="tl">
                    <a:srgbClr val="000000">
                      <a:alpha val="43137"/>
                    </a:srgbClr>
                  </a:outerShdw>
                </a:effectLst>
              </a:rPr>
            </a:br>
            <a:r>
              <a:rPr lang="bg-BG" b="1" dirty="0" smtClean="0">
                <a:effectLst>
                  <a:outerShdw blurRad="38100" dist="38100" dir="2700000" algn="tl">
                    <a:srgbClr val="000000">
                      <a:alpha val="43137"/>
                    </a:srgbClr>
                  </a:outerShdw>
                </a:effectLst>
              </a:rPr>
              <a:t>ПОЛЕ </a:t>
            </a:r>
            <a:r>
              <a:rPr lang="bg-BG" b="1" dirty="0">
                <a:effectLst>
                  <a:outerShdw blurRad="38100" dist="38100" dir="2700000" algn="tl">
                    <a:srgbClr val="000000">
                      <a:alpha val="43137"/>
                    </a:srgbClr>
                  </a:outerShdw>
                </a:effectLst>
              </a:rPr>
              <a:t>НА </a:t>
            </a:r>
            <a:r>
              <a:rPr lang="bg-BG" b="1" dirty="0" smtClean="0">
                <a:effectLst>
                  <a:outerShdw blurRad="38100" dist="38100" dir="2700000" algn="tl">
                    <a:srgbClr val="000000">
                      <a:alpha val="43137"/>
                    </a:srgbClr>
                  </a:outerShdw>
                </a:effectLst>
              </a:rPr>
              <a:t>СЛЪНЧЕВИЯ КОЛЕКТОР</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pPr algn="l"/>
            <a:r>
              <a:rPr lang="bg-BG" dirty="0" smtClean="0"/>
              <a:t>Блок</a:t>
            </a:r>
            <a:r>
              <a:rPr lang="en-US" dirty="0" smtClean="0"/>
              <a:t> </a:t>
            </a:r>
            <a:r>
              <a:rPr lang="en-US" dirty="0" smtClean="0"/>
              <a:t>3</a:t>
            </a:r>
            <a:r>
              <a:rPr lang="en-US" dirty="0"/>
              <a:t/>
            </a:r>
            <a:br>
              <a:rPr lang="en-US" dirty="0"/>
            </a:br>
            <a:r>
              <a:rPr lang="bg-BG" dirty="0" smtClean="0"/>
              <a:t>Сградни с</a:t>
            </a:r>
            <a:r>
              <a:rPr lang="ru-RU" dirty="0" smtClean="0"/>
              <a:t>истеми </a:t>
            </a:r>
            <a:r>
              <a:rPr lang="ru-RU" dirty="0"/>
              <a:t>за слънчева топлинна енергия </a:t>
            </a:r>
            <a:endParaRPr lang="en-US" dirty="0"/>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898BD1-D072-40F2-A092-7BBF916B8DE2}"/>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263EBB42-E902-4DC7-9CC0-9314A0A8E204}"/>
              </a:ext>
            </a:extLst>
          </p:cNvPr>
          <p:cNvSpPr/>
          <p:nvPr/>
        </p:nvSpPr>
        <p:spPr>
          <a:xfrm>
            <a:off x="432916" y="1360103"/>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9078E454-145B-456B-B7A9-36D81C98C7D8}"/>
              </a:ext>
            </a:extLst>
          </p:cNvPr>
          <p:cNvSpPr/>
          <p:nvPr/>
        </p:nvSpPr>
        <p:spPr>
          <a:xfrm>
            <a:off x="731426" y="1680481"/>
            <a:ext cx="499257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АБСОРБАТОРИ. ВКУУМНИ ТРЪБНИ КОЛЕКТОРИ</a:t>
            </a:r>
            <a:endParaRPr lang="en-US" sz="1600" dirty="0"/>
          </a:p>
        </p:txBody>
      </p:sp>
      <p:sp>
        <p:nvSpPr>
          <p:cNvPr id="6" name="Rectangle 5">
            <a:extLst>
              <a:ext uri="{FF2B5EF4-FFF2-40B4-BE49-F238E27FC236}">
                <a16:creationId xmlns="" xmlns:a16="http://schemas.microsoft.com/office/drawing/2014/main" id="{AB725B10-0978-4FCB-810F-B442D0F38741}"/>
              </a:ext>
            </a:extLst>
          </p:cNvPr>
          <p:cNvSpPr/>
          <p:nvPr/>
        </p:nvSpPr>
        <p:spPr>
          <a:xfrm>
            <a:off x="731426" y="1944481"/>
            <a:ext cx="5568573" cy="4278094"/>
          </a:xfrm>
          <a:prstGeom prst="rect">
            <a:avLst/>
          </a:prstGeom>
        </p:spPr>
        <p:txBody>
          <a:bodyPr wrap="square">
            <a:spAutoFit/>
          </a:bodyPr>
          <a:lstStyle/>
          <a:p>
            <a:pPr marL="285750" indent="-285750">
              <a:buFont typeface="Calibri" panose="020F0502020204030204" pitchFamily="34" charset="0"/>
              <a:buChar char="–"/>
            </a:pPr>
            <a:r>
              <a:rPr lang="bg-BG" sz="1600" dirty="0" smtClean="0"/>
              <a:t>Плоски абсорбатори</a:t>
            </a:r>
            <a:r>
              <a:rPr lang="en-US" sz="1600" dirty="0" smtClean="0"/>
              <a:t>.</a:t>
            </a:r>
            <a:endParaRPr lang="en-US" sz="1600" dirty="0"/>
          </a:p>
          <a:p>
            <a:pPr marL="541338" lvl="1" indent="-285750">
              <a:buFont typeface="Arial" panose="020B0604020202020204" pitchFamily="34" charset="0"/>
              <a:buChar char="."/>
            </a:pPr>
            <a:r>
              <a:rPr lang="en-US" sz="1600" dirty="0"/>
              <a:t>U-</a:t>
            </a:r>
            <a:r>
              <a:rPr lang="bg-BG" sz="1600" dirty="0"/>
              <a:t>тръбните колектори (принцип на директен поток) използват коаксиални тръби. </a:t>
            </a:r>
            <a:r>
              <a:rPr lang="en-US" sz="1600" dirty="0"/>
              <a:t>HTF </a:t>
            </a:r>
            <a:r>
              <a:rPr lang="bg-BG" sz="1600" dirty="0"/>
              <a:t>се прехвърля във вътрешната </a:t>
            </a:r>
            <a:r>
              <a:rPr lang="bg-BG" sz="1600" dirty="0" smtClean="0"/>
              <a:t>тръба, след което</a:t>
            </a:r>
            <a:r>
              <a:rPr lang="en-US" sz="1600" dirty="0" smtClean="0"/>
              <a:t> </a:t>
            </a:r>
            <a:r>
              <a:rPr lang="bg-BG" sz="1600" dirty="0"/>
              <a:t>се връща през външната тръба, заварена към абсорбера, като </a:t>
            </a:r>
            <a:r>
              <a:rPr lang="bg-BG" sz="1600" dirty="0" smtClean="0"/>
              <a:t>в този процес се нагрява.</a:t>
            </a:r>
            <a:endParaRPr lang="en-US" sz="1600" dirty="0"/>
          </a:p>
          <a:p>
            <a:pPr marL="285750" lvl="0" indent="-285750">
              <a:buFont typeface="Calibri" panose="020F0502020204030204" pitchFamily="34" charset="0"/>
              <a:buChar char="–"/>
            </a:pPr>
            <a:r>
              <a:rPr lang="ru-RU" sz="1600" dirty="0">
                <a:solidFill>
                  <a:prstClr val="black"/>
                </a:solidFill>
              </a:rPr>
              <a:t>Топлинни тръби и кръгли </a:t>
            </a:r>
            <a:r>
              <a:rPr lang="ru-RU" sz="1600" dirty="0" smtClean="0">
                <a:solidFill>
                  <a:prstClr val="black"/>
                </a:solidFill>
              </a:rPr>
              <a:t>абсорбатори</a:t>
            </a:r>
            <a:r>
              <a:rPr lang="en-US" sz="1600" dirty="0" smtClean="0">
                <a:solidFill>
                  <a:prstClr val="black"/>
                </a:solidFill>
              </a:rPr>
              <a:t>. </a:t>
            </a:r>
            <a:endParaRPr lang="en-US" sz="1600" dirty="0"/>
          </a:p>
          <a:p>
            <a:pPr marL="541338" lvl="1" indent="-285750">
              <a:buFont typeface="Arial" panose="020B0604020202020204" pitchFamily="34" charset="0"/>
              <a:buChar char="."/>
            </a:pPr>
            <a:r>
              <a:rPr lang="ru-RU" sz="1600" dirty="0"/>
              <a:t>Използва се единична тръба, която е запечатана на дъното. Колекторите могат да се въртят по надлъжната му ос, което позволява абсорбатора (ако е кръгъл) да бъде </a:t>
            </a:r>
            <a:r>
              <a:rPr lang="ru-RU" sz="1600" dirty="0" smtClean="0"/>
              <a:t>обърнат кьм </a:t>
            </a:r>
            <a:r>
              <a:rPr lang="ru-RU" sz="1600" dirty="0"/>
              <a:t>слънцето в неблагоприятни места за монтаж. Предлагат се и други </a:t>
            </a:r>
            <a:r>
              <a:rPr lang="ru-RU" sz="1600" dirty="0" smtClean="0"/>
              <a:t>дизайни.</a:t>
            </a:r>
            <a:endParaRPr lang="en-US" sz="1600" dirty="0"/>
          </a:p>
          <a:p>
            <a:pPr marL="285750" lvl="0" indent="-285750">
              <a:buFont typeface="Calibri" panose="020F0502020204030204" pitchFamily="34" charset="0"/>
              <a:buChar char="–"/>
            </a:pPr>
            <a:r>
              <a:rPr lang="bg-BG" sz="1600" dirty="0" smtClean="0">
                <a:solidFill>
                  <a:prstClr val="black"/>
                </a:solidFill>
              </a:rPr>
              <a:t>Връзки</a:t>
            </a:r>
            <a:r>
              <a:rPr lang="en-US" sz="1600" dirty="0" smtClean="0">
                <a:solidFill>
                  <a:prstClr val="black"/>
                </a:solidFill>
              </a:rPr>
              <a:t>.</a:t>
            </a:r>
            <a:endParaRPr lang="en-US" sz="1600" dirty="0">
              <a:solidFill>
                <a:prstClr val="black"/>
              </a:solidFill>
            </a:endParaRPr>
          </a:p>
          <a:p>
            <a:pPr marL="541338" lvl="1" indent="-285750">
              <a:buFont typeface="Arial" panose="020B0604020202020204" pitchFamily="34" charset="0"/>
              <a:buChar char="."/>
            </a:pPr>
            <a:r>
              <a:rPr lang="ru-RU" sz="1600" b="1" dirty="0"/>
              <a:t>Повечето ETC имат непрекъснати колектори, които позволяват поток от единия към другия край. С тази конфигурация входът може да бъде инсталиран от двата края, като изходът е в противоположния </a:t>
            </a:r>
            <a:r>
              <a:rPr lang="ru-RU" sz="1600" b="1" dirty="0" smtClean="0"/>
              <a:t>край.</a:t>
            </a:r>
            <a:r>
              <a:rPr lang="en-US" sz="1600" b="1" dirty="0" smtClean="0"/>
              <a:t> </a:t>
            </a:r>
            <a:endParaRPr lang="en-US" sz="1600" b="1" dirty="0"/>
          </a:p>
        </p:txBody>
      </p:sp>
      <p:grpSp>
        <p:nvGrpSpPr>
          <p:cNvPr id="14" name="Group 13">
            <a:extLst>
              <a:ext uri="{FF2B5EF4-FFF2-40B4-BE49-F238E27FC236}">
                <a16:creationId xmlns="" xmlns:a16="http://schemas.microsoft.com/office/drawing/2014/main" id="{D7043938-A322-43E9-956B-208AE1395143}"/>
              </a:ext>
            </a:extLst>
          </p:cNvPr>
          <p:cNvGrpSpPr/>
          <p:nvPr/>
        </p:nvGrpSpPr>
        <p:grpSpPr>
          <a:xfrm>
            <a:off x="6170176" y="2102490"/>
            <a:ext cx="2505823" cy="4196905"/>
            <a:chOff x="5857022" y="2102490"/>
            <a:chExt cx="2818978" cy="4196905"/>
          </a:xfrm>
        </p:grpSpPr>
        <p:pic>
          <p:nvPicPr>
            <p:cNvPr id="10" name="Picture 9">
              <a:extLst>
                <a:ext uri="{FF2B5EF4-FFF2-40B4-BE49-F238E27FC236}">
                  <a16:creationId xmlns="" xmlns:a16="http://schemas.microsoft.com/office/drawing/2014/main" id="{7DB80AA1-05FB-480D-A0BD-309A8A1A234E}"/>
                </a:ext>
              </a:extLst>
            </p:cNvPr>
            <p:cNvPicPr>
              <a:picLocks noChangeAspect="1"/>
            </p:cNvPicPr>
            <p:nvPr/>
          </p:nvPicPr>
          <p:blipFill rotWithShape="1">
            <a:blip r:embed="rId2">
              <a:extLst>
                <a:ext uri="{28A0092B-C50C-407E-A947-70E740481C1C}">
                  <a14:useLocalDpi xmlns:a14="http://schemas.microsoft.com/office/drawing/2010/main" val="0"/>
                </a:ext>
              </a:extLst>
            </a:blip>
            <a:srcRect l="5523" r="8452" b="5762"/>
            <a:stretch/>
          </p:blipFill>
          <p:spPr>
            <a:xfrm>
              <a:off x="6170177" y="3238145"/>
              <a:ext cx="2217823" cy="3061250"/>
            </a:xfrm>
            <a:prstGeom prst="rect">
              <a:avLst/>
            </a:prstGeom>
            <a:ln>
              <a:solidFill>
                <a:schemeClr val="tx1"/>
              </a:solidFill>
            </a:ln>
          </p:spPr>
        </p:pic>
        <p:pic>
          <p:nvPicPr>
            <p:cNvPr id="13" name="Picture 12">
              <a:extLst>
                <a:ext uri="{FF2B5EF4-FFF2-40B4-BE49-F238E27FC236}">
                  <a16:creationId xmlns="" xmlns:a16="http://schemas.microsoft.com/office/drawing/2014/main" id="{5A169DEB-3FB6-447C-84EA-33A76C10A718}"/>
                </a:ext>
              </a:extLst>
            </p:cNvPr>
            <p:cNvPicPr>
              <a:picLocks noChangeAspect="1"/>
            </p:cNvPicPr>
            <p:nvPr/>
          </p:nvPicPr>
          <p:blipFill>
            <a:blip r:embed="rId3"/>
            <a:stretch>
              <a:fillRect/>
            </a:stretch>
          </p:blipFill>
          <p:spPr>
            <a:xfrm>
              <a:off x="5857022" y="2102490"/>
              <a:ext cx="2818978" cy="1124744"/>
            </a:xfrm>
            <a:prstGeom prst="rect">
              <a:avLst/>
            </a:prstGeom>
            <a:ln>
              <a:solidFill>
                <a:schemeClr val="tx1"/>
              </a:solidFill>
            </a:ln>
          </p:spPr>
        </p:pic>
      </p:grpSp>
    </p:spTree>
    <p:extLst>
      <p:ext uri="{BB962C8B-B14F-4D97-AF65-F5344CB8AC3E}">
        <p14:creationId xmlns:p14="http://schemas.microsoft.com/office/powerpoint/2010/main" val="230169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738F62-A333-4FA9-ADB5-B4E17EDCF920}"/>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37DD9D39-BED8-401D-80C9-C2B993427806}"/>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50940F47-B7C4-40FA-9111-E96E707175E4}"/>
              </a:ext>
            </a:extLst>
          </p:cNvPr>
          <p:cNvSpPr/>
          <p:nvPr/>
        </p:nvSpPr>
        <p:spPr>
          <a:xfrm>
            <a:off x="731426" y="1932246"/>
            <a:ext cx="7944262" cy="830997"/>
          </a:xfrm>
          <a:prstGeom prst="rect">
            <a:avLst/>
          </a:prstGeom>
        </p:spPr>
        <p:txBody>
          <a:bodyPr wrap="square">
            <a:spAutoFit/>
          </a:bodyPr>
          <a:lstStyle/>
          <a:p>
            <a:pPr marL="285750" indent="-285750">
              <a:buFont typeface="Wingdings" panose="05000000000000000000" pitchFamily="2" charset="2"/>
              <a:buChar char="§"/>
            </a:pPr>
            <a:r>
              <a:rPr lang="bg-BG" sz="1600" b="1" dirty="0"/>
              <a:t>ПРОЕКТИРАНЕ НА </a:t>
            </a:r>
            <a:r>
              <a:rPr lang="bg-BG" sz="1600" b="1" dirty="0" smtClean="0"/>
              <a:t>ОБЛАСТТА</a:t>
            </a:r>
            <a:r>
              <a:rPr lang="en-US" sz="1600" b="1" dirty="0" smtClean="0"/>
              <a:t>. </a:t>
            </a:r>
            <a:r>
              <a:rPr lang="bg-BG" sz="1600" dirty="0" smtClean="0"/>
              <a:t>Използват се т</a:t>
            </a:r>
            <a:r>
              <a:rPr lang="ru-RU" sz="1600" dirty="0" smtClean="0"/>
              <a:t>ри </a:t>
            </a:r>
            <a:r>
              <a:rPr lang="ru-RU" sz="1600" dirty="0"/>
              <a:t>различни </a:t>
            </a:r>
            <a:r>
              <a:rPr lang="ru-RU" sz="1600" dirty="0" smtClean="0"/>
              <a:t>означения </a:t>
            </a:r>
            <a:r>
              <a:rPr lang="ru-RU" sz="1600" dirty="0"/>
              <a:t>на зоната </a:t>
            </a:r>
            <a:r>
              <a:rPr lang="ru-RU" sz="1600" dirty="0" smtClean="0"/>
              <a:t>на  </a:t>
            </a:r>
            <a:r>
              <a:rPr lang="ru-RU" sz="1600" dirty="0"/>
              <a:t>детайлите </a:t>
            </a:r>
            <a:r>
              <a:rPr lang="ru-RU" sz="1600" dirty="0" smtClean="0"/>
              <a:t>и </a:t>
            </a:r>
            <a:r>
              <a:rPr lang="ru-RU" sz="1600" dirty="0"/>
              <a:t>добива на колекторите. Площта на блендата е практически стандартният фактор за </a:t>
            </a:r>
            <a:r>
              <a:rPr lang="ru-RU" sz="1600" dirty="0" smtClean="0"/>
              <a:t>оразмеряване.</a:t>
            </a:r>
            <a:endParaRPr lang="en-US" sz="1600" dirty="0"/>
          </a:p>
        </p:txBody>
      </p:sp>
      <p:sp>
        <p:nvSpPr>
          <p:cNvPr id="7" name="TextBox 6">
            <a:extLst>
              <a:ext uri="{FF2B5EF4-FFF2-40B4-BE49-F238E27FC236}">
                <a16:creationId xmlns="" xmlns:a16="http://schemas.microsoft.com/office/drawing/2014/main" id="{BBF11FEE-0CDD-43C9-87AF-0FB500B141CA}"/>
              </a:ext>
            </a:extLst>
          </p:cNvPr>
          <p:cNvSpPr txBox="1"/>
          <p:nvPr/>
        </p:nvSpPr>
        <p:spPr>
          <a:xfrm>
            <a:off x="1032888" y="4333840"/>
            <a:ext cx="7642800" cy="1323439"/>
          </a:xfrm>
          <a:prstGeom prst="rect">
            <a:avLst/>
          </a:prstGeom>
          <a:noFill/>
        </p:spPr>
        <p:txBody>
          <a:bodyPr wrap="square" rtlCol="0">
            <a:spAutoFit/>
          </a:bodyPr>
          <a:lstStyle/>
          <a:p>
            <a:pPr marL="285750" indent="-285750">
              <a:buFont typeface="Calibri" panose="020F0502020204030204" pitchFamily="34" charset="0"/>
              <a:buChar char="–"/>
            </a:pPr>
            <a:r>
              <a:rPr lang="ru-RU" sz="1600" b="1" dirty="0"/>
              <a:t>Област на </a:t>
            </a:r>
            <a:r>
              <a:rPr lang="ru-RU" sz="1600" b="1" dirty="0" smtClean="0"/>
              <a:t>абсорбатора. </a:t>
            </a:r>
            <a:r>
              <a:rPr lang="ru-RU" sz="1600" dirty="0"/>
              <a:t>Отнася се изключително до </a:t>
            </a:r>
            <a:r>
              <a:rPr lang="ru-RU" sz="1600" dirty="0" smtClean="0"/>
              <a:t>абсорбатора, </a:t>
            </a:r>
            <a:r>
              <a:rPr lang="ru-RU" sz="1600" dirty="0"/>
              <a:t>плосък или кръгъл (в някои ETC).</a:t>
            </a:r>
          </a:p>
          <a:p>
            <a:pPr marL="285750" indent="-285750">
              <a:buFont typeface="Calibri" panose="020F0502020204030204" pitchFamily="34" charset="0"/>
              <a:buChar char="–"/>
            </a:pPr>
            <a:r>
              <a:rPr lang="ru-RU" sz="1600" b="1" dirty="0"/>
              <a:t>Зона на блендата. </a:t>
            </a:r>
            <a:r>
              <a:rPr lang="ru-RU" sz="1600" dirty="0"/>
              <a:t>Това е най-голямата стърчаща повърхност, през която може да влезе инсолация. В FPC е видимата част на стъклото. В ETC е диаметърът на тръбата (x брой тръби</a:t>
            </a:r>
            <a:r>
              <a:rPr lang="ru-RU" sz="1600" dirty="0" smtClean="0"/>
              <a:t>).</a:t>
            </a:r>
            <a:endParaRPr lang="en-US" sz="1600" dirty="0"/>
          </a:p>
        </p:txBody>
      </p:sp>
      <p:sp>
        <p:nvSpPr>
          <p:cNvPr id="8" name="TextBox 7">
            <a:extLst>
              <a:ext uri="{FF2B5EF4-FFF2-40B4-BE49-F238E27FC236}">
                <a16:creationId xmlns="" xmlns:a16="http://schemas.microsoft.com/office/drawing/2014/main" id="{1ED15C0D-37C2-4E62-BAB3-CA150C08F2EB}"/>
              </a:ext>
            </a:extLst>
          </p:cNvPr>
          <p:cNvSpPr txBox="1"/>
          <p:nvPr/>
        </p:nvSpPr>
        <p:spPr>
          <a:xfrm>
            <a:off x="6084000" y="2517958"/>
            <a:ext cx="2736000" cy="1815882"/>
          </a:xfrm>
          <a:prstGeom prst="rect">
            <a:avLst/>
          </a:prstGeom>
          <a:noFill/>
        </p:spPr>
        <p:txBody>
          <a:bodyPr wrap="square" rtlCol="0">
            <a:spAutoFit/>
          </a:bodyPr>
          <a:lstStyle/>
          <a:p>
            <a:pPr marL="285750" indent="-285750">
              <a:buFont typeface="Calibri" panose="020F0502020204030204" pitchFamily="34" charset="0"/>
              <a:buChar char="–"/>
            </a:pPr>
            <a:r>
              <a:rPr lang="ru-RU" sz="1600" b="1" dirty="0"/>
              <a:t>Брутна колекторна площ. </a:t>
            </a:r>
            <a:r>
              <a:rPr lang="ru-RU" sz="1600" dirty="0"/>
              <a:t>Външните размери (дължина х ширина). </a:t>
            </a:r>
            <a:r>
              <a:rPr lang="ru-RU" sz="1600" dirty="0" smtClean="0"/>
              <a:t>Подходяща е за </a:t>
            </a:r>
            <a:r>
              <a:rPr lang="ru-RU" sz="1600" dirty="0"/>
              <a:t>инсталиране и кандидатстване за безвъзмездни </a:t>
            </a:r>
            <a:r>
              <a:rPr lang="ru-RU" sz="1600" dirty="0" smtClean="0"/>
              <a:t>средства.</a:t>
            </a:r>
            <a:endParaRPr lang="en-US" sz="1600" dirty="0"/>
          </a:p>
        </p:txBody>
      </p:sp>
      <p:pic>
        <p:nvPicPr>
          <p:cNvPr id="9" name="Picture 8">
            <a:extLst>
              <a:ext uri="{FF2B5EF4-FFF2-40B4-BE49-F238E27FC236}">
                <a16:creationId xmlns="" xmlns:a16="http://schemas.microsoft.com/office/drawing/2014/main" id="{12E119C0-6B03-4DD3-9D0F-6188D3A99094}"/>
              </a:ext>
            </a:extLst>
          </p:cNvPr>
          <p:cNvPicPr>
            <a:picLocks noChangeAspect="1"/>
          </p:cNvPicPr>
          <p:nvPr/>
        </p:nvPicPr>
        <p:blipFill>
          <a:blip r:embed="rId2"/>
          <a:stretch>
            <a:fillRect/>
          </a:stretch>
        </p:blipFill>
        <p:spPr>
          <a:xfrm>
            <a:off x="410887" y="2701225"/>
            <a:ext cx="5664528" cy="1519776"/>
          </a:xfrm>
          <a:prstGeom prst="rect">
            <a:avLst/>
          </a:prstGeom>
          <a:ln>
            <a:solidFill>
              <a:schemeClr val="tx1"/>
            </a:solidFill>
          </a:ln>
        </p:spPr>
      </p:pic>
    </p:spTree>
    <p:extLst>
      <p:ext uri="{BB962C8B-B14F-4D97-AF65-F5344CB8AC3E}">
        <p14:creationId xmlns:p14="http://schemas.microsoft.com/office/powerpoint/2010/main" val="115524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76E9A5-97A9-4327-B581-43C31ECF2D35}"/>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206840F9-FF5D-4ABB-A06E-85045B6F9374}"/>
              </a:ext>
            </a:extLst>
          </p:cNvPr>
          <p:cNvSpPr/>
          <p:nvPr/>
        </p:nvSpPr>
        <p:spPr>
          <a:xfrm>
            <a:off x="432916" y="1372334"/>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AD8CAB67-7CD1-43D8-9CCD-A1BC3E08F5B4}"/>
              </a:ext>
            </a:extLst>
          </p:cNvPr>
          <p:cNvSpPr/>
          <p:nvPr/>
        </p:nvSpPr>
        <p:spPr>
          <a:xfrm>
            <a:off x="731426" y="1685477"/>
            <a:ext cx="3264574" cy="338554"/>
          </a:xfrm>
          <a:prstGeom prst="rect">
            <a:avLst/>
          </a:prstGeom>
        </p:spPr>
        <p:txBody>
          <a:bodyPr wrap="square">
            <a:spAutoFit/>
          </a:bodyPr>
          <a:lstStyle/>
          <a:p>
            <a:pPr marL="285750" indent="-285750">
              <a:buFont typeface="Wingdings" panose="05000000000000000000" pitchFamily="2" charset="2"/>
              <a:buChar char="§"/>
            </a:pPr>
            <a:r>
              <a:rPr lang="bg-BG" sz="1600" b="1" dirty="0"/>
              <a:t>КАЧЕСТВО И </a:t>
            </a:r>
            <a:r>
              <a:rPr lang="bg-BG" sz="1600" b="1" dirty="0" smtClean="0"/>
              <a:t>СЕРТИФИКАЦИЯ</a:t>
            </a:r>
            <a:r>
              <a:rPr lang="en-US" sz="1600" b="1" dirty="0" smtClean="0"/>
              <a:t>. </a:t>
            </a:r>
            <a:endParaRPr lang="en-US" sz="1600" dirty="0"/>
          </a:p>
        </p:txBody>
      </p:sp>
      <p:sp>
        <p:nvSpPr>
          <p:cNvPr id="6" name="TextBox 5">
            <a:extLst>
              <a:ext uri="{FF2B5EF4-FFF2-40B4-BE49-F238E27FC236}">
                <a16:creationId xmlns="" xmlns:a16="http://schemas.microsoft.com/office/drawing/2014/main" id="{5699E617-5C22-4D25-8486-B6F6BE8BD607}"/>
              </a:ext>
            </a:extLst>
          </p:cNvPr>
          <p:cNvSpPr txBox="1"/>
          <p:nvPr/>
        </p:nvSpPr>
        <p:spPr>
          <a:xfrm>
            <a:off x="432916" y="1944000"/>
            <a:ext cx="5939084" cy="2246769"/>
          </a:xfrm>
          <a:prstGeom prst="rect">
            <a:avLst/>
          </a:prstGeom>
          <a:noFill/>
        </p:spPr>
        <p:txBody>
          <a:bodyPr wrap="square" rtlCol="0">
            <a:spAutoFit/>
          </a:bodyPr>
          <a:lstStyle/>
          <a:p>
            <a:pPr marL="285750" indent="-285750">
              <a:buFont typeface="Calibri" panose="020F0502020204030204" pitchFamily="34" charset="0"/>
              <a:buChar char="–"/>
            </a:pPr>
            <a:r>
              <a:rPr lang="ru-RU" sz="1400" dirty="0"/>
              <a:t>Колекторите са постоянно изложени на атмосферни влияния и на високи температурни колебания. </a:t>
            </a:r>
            <a:r>
              <a:rPr lang="ru-RU" sz="1400" dirty="0" smtClean="0"/>
              <a:t>Трябва </a:t>
            </a:r>
            <a:r>
              <a:rPr lang="ru-RU" sz="1400" dirty="0"/>
              <a:t>да бъдат направени от материали, които могат да издържат на тези условия. Сертифицираните институти и лаборатории за изпитване са </a:t>
            </a:r>
            <a:r>
              <a:rPr lang="ru-RU" sz="1400" dirty="0" smtClean="0"/>
              <a:t>тези, </a:t>
            </a:r>
            <a:r>
              <a:rPr lang="ru-RU" sz="1400" dirty="0"/>
              <a:t>които отговарят за изпитването на слънчеви колектори и удостоверяват, че са постигнати минимални характеристики, за да могат да бъдат пуснати на пазара, особено в </a:t>
            </a:r>
            <a:r>
              <a:rPr lang="ru-RU" sz="1400" dirty="0" smtClean="0"/>
              <a:t>Европа.</a:t>
            </a:r>
          </a:p>
          <a:p>
            <a:pPr marL="285750" indent="-285750">
              <a:buFont typeface="Calibri" panose="020F0502020204030204" pitchFamily="34" charset="0"/>
              <a:buChar char="–"/>
            </a:pPr>
            <a:r>
              <a:rPr lang="ru-RU" sz="1400" b="1" dirty="0" smtClean="0"/>
              <a:t>Тест на колектора по EN 12975</a:t>
            </a:r>
            <a:r>
              <a:rPr lang="ru-RU" sz="1400" dirty="0" smtClean="0"/>
              <a:t>. Тестове, включително проверки за определяне на изхода на колектора, както и неговата стабилност спрямо влиянието на околната среда като дъжд, сняг, градушка.</a:t>
            </a:r>
            <a:endParaRPr lang="en-US" sz="1400" dirty="0"/>
          </a:p>
        </p:txBody>
      </p:sp>
      <p:pic>
        <p:nvPicPr>
          <p:cNvPr id="8" name="Picture 7">
            <a:extLst>
              <a:ext uri="{FF2B5EF4-FFF2-40B4-BE49-F238E27FC236}">
                <a16:creationId xmlns="" xmlns:a16="http://schemas.microsoft.com/office/drawing/2014/main" id="{B14DB2BA-7669-4E41-838C-D0538090F25F}"/>
              </a:ext>
            </a:extLst>
          </p:cNvPr>
          <p:cNvPicPr>
            <a:picLocks noChangeAspect="1"/>
          </p:cNvPicPr>
          <p:nvPr/>
        </p:nvPicPr>
        <p:blipFill>
          <a:blip r:embed="rId2">
            <a:duotone>
              <a:prstClr val="black"/>
              <a:schemeClr val="accent6">
                <a:tint val="45000"/>
                <a:satMod val="400000"/>
              </a:schemeClr>
            </a:duotone>
          </a:blip>
          <a:stretch>
            <a:fillRect/>
          </a:stretch>
        </p:blipFill>
        <p:spPr>
          <a:xfrm>
            <a:off x="6588000" y="1944000"/>
            <a:ext cx="2081978" cy="2246769"/>
          </a:xfrm>
          <a:prstGeom prst="rect">
            <a:avLst/>
          </a:prstGeom>
          <a:ln>
            <a:solidFill>
              <a:schemeClr val="tx1"/>
            </a:solidFill>
          </a:ln>
        </p:spPr>
      </p:pic>
      <p:sp>
        <p:nvSpPr>
          <p:cNvPr id="10" name="Rectangle 9">
            <a:extLst>
              <a:ext uri="{FF2B5EF4-FFF2-40B4-BE49-F238E27FC236}">
                <a16:creationId xmlns="" xmlns:a16="http://schemas.microsoft.com/office/drawing/2014/main" id="{9CD1F13A-B1A1-40A0-AEF2-DD353C22C01E}"/>
              </a:ext>
            </a:extLst>
          </p:cNvPr>
          <p:cNvSpPr/>
          <p:nvPr/>
        </p:nvSpPr>
        <p:spPr>
          <a:xfrm>
            <a:off x="454189" y="4269447"/>
            <a:ext cx="7573811" cy="1600438"/>
          </a:xfrm>
          <a:prstGeom prst="rect">
            <a:avLst/>
          </a:prstGeom>
        </p:spPr>
        <p:txBody>
          <a:bodyPr wrap="square">
            <a:spAutoFit/>
          </a:bodyPr>
          <a:lstStyle/>
          <a:p>
            <a:pPr marL="285750" indent="-285750">
              <a:buFont typeface="Calibri" panose="020F0502020204030204" pitchFamily="34" charset="0"/>
              <a:buChar char="–"/>
            </a:pPr>
            <a:r>
              <a:rPr lang="ru-RU" sz="1400" b="1" dirty="0"/>
              <a:t>Solar Keymark. </a:t>
            </a:r>
            <a:r>
              <a:rPr lang="ru-RU" sz="1400" dirty="0"/>
              <a:t>Доброволен сертификатен знак, признат на европейско ниво. Той също се основава на колекторния тест EN 12975. Тестовите проби се изтеглят произволно от производствения процес от независим институт за изпитване.</a:t>
            </a:r>
          </a:p>
          <a:p>
            <a:pPr marL="285750" indent="-285750">
              <a:buFont typeface="Calibri" panose="020F0502020204030204" pitchFamily="34" charset="0"/>
              <a:buChar char="–"/>
            </a:pPr>
            <a:r>
              <a:rPr lang="ru-RU" sz="1400" b="1" dirty="0"/>
              <a:t>Обозначение </a:t>
            </a:r>
            <a:r>
              <a:rPr lang="ru-RU" sz="1400" b="1" dirty="0" smtClean="0"/>
              <a:t>CE. </a:t>
            </a:r>
            <a:r>
              <a:rPr lang="ru-RU" sz="1400" dirty="0"/>
              <a:t>Сертификационна марка, която показва съответствие със стандартите за здраве, безопасност и опазване на околната среда за продукти / </a:t>
            </a:r>
            <a:r>
              <a:rPr lang="ru-RU" sz="1400" dirty="0" smtClean="0"/>
              <a:t>колектори, </a:t>
            </a:r>
            <a:r>
              <a:rPr lang="ru-RU" sz="1400" dirty="0"/>
              <a:t>продавани на европейския пазар. Производителите гарантират спазването на стандартите за слънчеви продукти, не се изискват външни </a:t>
            </a:r>
            <a:r>
              <a:rPr lang="ru-RU" sz="1400" dirty="0" smtClean="0"/>
              <a:t>тестове.</a:t>
            </a:r>
            <a:endParaRPr lang="en-US" sz="1400" dirty="0"/>
          </a:p>
        </p:txBody>
      </p:sp>
    </p:spTree>
    <p:extLst>
      <p:ext uri="{BB962C8B-B14F-4D97-AF65-F5344CB8AC3E}">
        <p14:creationId xmlns:p14="http://schemas.microsoft.com/office/powerpoint/2010/main" val="150098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39893C-BBAE-4467-9F39-671ABB9D43BB}"/>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B07BAD0D-9F25-46C0-98D5-FDF8986411BA}"/>
              </a:ext>
            </a:extLst>
          </p:cNvPr>
          <p:cNvSpPr/>
          <p:nvPr/>
        </p:nvSpPr>
        <p:spPr>
          <a:xfrm>
            <a:off x="432916" y="1372334"/>
            <a:ext cx="8242772"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88158E0A-296A-42B1-8D6D-AE6061C20163}"/>
              </a:ext>
            </a:extLst>
          </p:cNvPr>
          <p:cNvSpPr/>
          <p:nvPr/>
        </p:nvSpPr>
        <p:spPr>
          <a:xfrm>
            <a:off x="738811" y="1704435"/>
            <a:ext cx="326457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ИЗБОР</a:t>
            </a:r>
            <a:r>
              <a:rPr lang="en-US" sz="1600" b="1" dirty="0" smtClean="0"/>
              <a:t>. </a:t>
            </a:r>
            <a:endParaRPr lang="en-US" sz="1600" dirty="0"/>
          </a:p>
        </p:txBody>
      </p:sp>
      <p:sp>
        <p:nvSpPr>
          <p:cNvPr id="6" name="TextBox 5">
            <a:extLst>
              <a:ext uri="{FF2B5EF4-FFF2-40B4-BE49-F238E27FC236}">
                <a16:creationId xmlns="" xmlns:a16="http://schemas.microsoft.com/office/drawing/2014/main" id="{05EF8364-88AB-4901-9113-268B78CD0791}"/>
              </a:ext>
            </a:extLst>
          </p:cNvPr>
          <p:cNvSpPr txBox="1"/>
          <p:nvPr/>
        </p:nvSpPr>
        <p:spPr>
          <a:xfrm>
            <a:off x="972000" y="1973958"/>
            <a:ext cx="7703688" cy="2062103"/>
          </a:xfrm>
          <a:prstGeom prst="rect">
            <a:avLst/>
          </a:prstGeom>
          <a:noFill/>
        </p:spPr>
        <p:txBody>
          <a:bodyPr wrap="square" rtlCol="0">
            <a:spAutoFit/>
          </a:bodyPr>
          <a:lstStyle/>
          <a:p>
            <a:pPr marL="285750" indent="-285750">
              <a:buFont typeface="Calibri" panose="020F0502020204030204" pitchFamily="34" charset="0"/>
              <a:buChar char="–"/>
            </a:pPr>
            <a:r>
              <a:rPr lang="ru-RU" sz="1600" dirty="0"/>
              <a:t>Важен фактор за добива на колектора е температурната разлика (ΔT) между средната температура на колектора (изход на системата) и външния въздух </a:t>
            </a:r>
            <a:endParaRPr lang="ru-RU" sz="1600" dirty="0" smtClean="0"/>
          </a:p>
          <a:p>
            <a:pPr marL="285750" indent="-285750">
              <a:buFont typeface="Calibri" panose="020F0502020204030204" pitchFamily="34" charset="0"/>
              <a:buChar char="–"/>
            </a:pPr>
            <a:r>
              <a:rPr lang="ru-RU" sz="1600" dirty="0" smtClean="0"/>
              <a:t>ETC </a:t>
            </a:r>
            <a:r>
              <a:rPr lang="ru-RU" sz="1600" dirty="0"/>
              <a:t>имат по-добри добиви от FPC, особено когато работят при големи ΔT.</a:t>
            </a:r>
          </a:p>
          <a:p>
            <a:pPr marL="285750" indent="-285750">
              <a:buFont typeface="Calibri" panose="020F0502020204030204" pitchFamily="34" charset="0"/>
              <a:buChar char="–"/>
            </a:pPr>
            <a:r>
              <a:rPr lang="ru-RU" sz="1600" dirty="0"/>
              <a:t>(Ниско ΔT) В системите за отопление на БГВ с по-ниско слънчево покритие разликите в добива между колекторите са малки. (Висока ΔT) Когато вместо това се изисква високо слънчево покритие на БГВ или при използване на комбинирана система за резервно отопление, разликите са значителни. Но имайте предвид, че самата крива винаги би довела до решение в полза на ЕТС </a:t>
            </a:r>
            <a:r>
              <a:rPr lang="ru-RU" sz="1600" dirty="0" smtClean="0"/>
              <a:t>.</a:t>
            </a:r>
            <a:endParaRPr lang="en-US" sz="1600" dirty="0"/>
          </a:p>
        </p:txBody>
      </p:sp>
      <p:pic>
        <p:nvPicPr>
          <p:cNvPr id="8" name="Picture 7">
            <a:extLst>
              <a:ext uri="{FF2B5EF4-FFF2-40B4-BE49-F238E27FC236}">
                <a16:creationId xmlns="" xmlns:a16="http://schemas.microsoft.com/office/drawing/2014/main" id="{883A99ED-C0BB-41CC-A077-5781E6C510EE}"/>
              </a:ext>
            </a:extLst>
          </p:cNvPr>
          <p:cNvPicPr>
            <a:picLocks noChangeAspect="1"/>
          </p:cNvPicPr>
          <p:nvPr/>
        </p:nvPicPr>
        <p:blipFill>
          <a:blip r:embed="rId2"/>
          <a:stretch>
            <a:fillRect/>
          </a:stretch>
        </p:blipFill>
        <p:spPr>
          <a:xfrm>
            <a:off x="4063904" y="4036062"/>
            <a:ext cx="4607449" cy="2272664"/>
          </a:xfrm>
          <a:prstGeom prst="rect">
            <a:avLst/>
          </a:prstGeom>
          <a:ln>
            <a:solidFill>
              <a:schemeClr val="tx1"/>
            </a:solidFill>
          </a:ln>
        </p:spPr>
      </p:pic>
      <p:sp>
        <p:nvSpPr>
          <p:cNvPr id="10" name="Rectangle 9">
            <a:extLst>
              <a:ext uri="{FF2B5EF4-FFF2-40B4-BE49-F238E27FC236}">
                <a16:creationId xmlns="" xmlns:a16="http://schemas.microsoft.com/office/drawing/2014/main" id="{1B71541B-073F-45CD-9368-3860CF45BB83}"/>
              </a:ext>
            </a:extLst>
          </p:cNvPr>
          <p:cNvSpPr/>
          <p:nvPr/>
        </p:nvSpPr>
        <p:spPr>
          <a:xfrm>
            <a:off x="976335" y="4000401"/>
            <a:ext cx="3087569" cy="2308324"/>
          </a:xfrm>
          <a:prstGeom prst="rect">
            <a:avLst/>
          </a:prstGeom>
        </p:spPr>
        <p:txBody>
          <a:bodyPr wrap="square">
            <a:spAutoFit/>
          </a:bodyPr>
          <a:lstStyle/>
          <a:p>
            <a:pPr marL="285750" indent="-285750">
              <a:buFont typeface="Calibri" panose="020F0502020204030204" pitchFamily="34" charset="0"/>
              <a:buChar char="–"/>
            </a:pPr>
            <a:r>
              <a:rPr lang="ru-RU" sz="1600" dirty="0"/>
              <a:t>Съотношението </a:t>
            </a:r>
            <a:r>
              <a:rPr lang="ru-RU" sz="1600" b="1" dirty="0"/>
              <a:t>цена / производителност</a:t>
            </a:r>
            <a:r>
              <a:rPr lang="ru-RU" sz="1600" dirty="0"/>
              <a:t> обаче играе </a:t>
            </a:r>
            <a:r>
              <a:rPr lang="ru-RU" sz="1600" dirty="0" smtClean="0"/>
              <a:t>важна </a:t>
            </a:r>
            <a:r>
              <a:rPr lang="ru-RU" sz="1600" dirty="0"/>
              <a:t>роля при избора на колектори. FPC са много по-достъпни от ETC и дават добри добиви във връзка с цената им, особено когато се използват за отопление на </a:t>
            </a:r>
            <a:r>
              <a:rPr lang="ru-RU" sz="1600" dirty="0" smtClean="0"/>
              <a:t>БГВ.</a:t>
            </a:r>
            <a:endParaRPr lang="en-US" sz="1600" dirty="0"/>
          </a:p>
        </p:txBody>
      </p:sp>
    </p:spTree>
    <p:extLst>
      <p:ext uri="{BB962C8B-B14F-4D97-AF65-F5344CB8AC3E}">
        <p14:creationId xmlns:p14="http://schemas.microsoft.com/office/powerpoint/2010/main" val="241661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2DCFE-4E4D-45B1-837C-B384FB8FA999}"/>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B9A524CE-6C1A-4BBD-9491-50B83C59A24F}"/>
              </a:ext>
            </a:extLst>
          </p:cNvPr>
          <p:cNvSpPr/>
          <p:nvPr/>
        </p:nvSpPr>
        <p:spPr>
          <a:xfrm>
            <a:off x="432916" y="1557000"/>
            <a:ext cx="8242772"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98A54107-370D-4CAD-8388-41B752550467}"/>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bg-BG" sz="1600" b="1" dirty="0"/>
              <a:t>ИЗБОР. </a:t>
            </a:r>
            <a:r>
              <a:rPr lang="bg-BG" sz="1600" b="1" dirty="0" smtClean="0"/>
              <a:t>ПРОИЗВОДИТЕЛНОСТ</a:t>
            </a:r>
            <a:r>
              <a:rPr lang="en-US" sz="1600" b="1" dirty="0" smtClean="0"/>
              <a:t> </a:t>
            </a:r>
            <a:endParaRPr lang="en-US" sz="1600" dirty="0"/>
          </a:p>
        </p:txBody>
      </p:sp>
      <p:sp>
        <p:nvSpPr>
          <p:cNvPr id="6" name="TextBox 5">
            <a:extLst>
              <a:ext uri="{FF2B5EF4-FFF2-40B4-BE49-F238E27FC236}">
                <a16:creationId xmlns="" xmlns:a16="http://schemas.microsoft.com/office/drawing/2014/main" id="{CABCC52A-C58F-4468-94CC-8D4C205BC66E}"/>
              </a:ext>
            </a:extLst>
          </p:cNvPr>
          <p:cNvSpPr txBox="1"/>
          <p:nvPr/>
        </p:nvSpPr>
        <p:spPr>
          <a:xfrm>
            <a:off x="972000" y="2252138"/>
            <a:ext cx="7703688" cy="584775"/>
          </a:xfrm>
          <a:prstGeom prst="rect">
            <a:avLst/>
          </a:prstGeom>
          <a:noFill/>
        </p:spPr>
        <p:txBody>
          <a:bodyPr wrap="square" rtlCol="0">
            <a:spAutoFit/>
          </a:bodyPr>
          <a:lstStyle/>
          <a:p>
            <a:pPr marL="285750" indent="-285750">
              <a:buFont typeface="Calibri" panose="020F0502020204030204" pitchFamily="34" charset="0"/>
              <a:buChar char="–"/>
            </a:pPr>
            <a:r>
              <a:rPr lang="ru-RU" sz="1600" dirty="0"/>
              <a:t>Следващата таблица дава точен преглед на това как се променя изходът на FPC в зависимост от силата на излъчване и разликата в </a:t>
            </a:r>
            <a:r>
              <a:rPr lang="ru-RU" sz="1600" dirty="0" smtClean="0"/>
              <a:t>температурата.</a:t>
            </a:r>
            <a:r>
              <a:rPr lang="en-US" sz="1600" dirty="0" smtClean="0"/>
              <a:t> </a:t>
            </a:r>
            <a:endParaRPr lang="en-US" sz="1600" dirty="0"/>
          </a:p>
        </p:txBody>
      </p:sp>
      <p:pic>
        <p:nvPicPr>
          <p:cNvPr id="13" name="Picture 12">
            <a:extLst>
              <a:ext uri="{FF2B5EF4-FFF2-40B4-BE49-F238E27FC236}">
                <a16:creationId xmlns="" xmlns:a16="http://schemas.microsoft.com/office/drawing/2014/main" id="{957AC700-3CA3-44DB-8098-B9229A804453}"/>
              </a:ext>
            </a:extLst>
          </p:cNvPr>
          <p:cNvPicPr>
            <a:picLocks noChangeAspect="1"/>
          </p:cNvPicPr>
          <p:nvPr/>
        </p:nvPicPr>
        <p:blipFill>
          <a:blip r:embed="rId2"/>
          <a:stretch>
            <a:fillRect/>
          </a:stretch>
        </p:blipFill>
        <p:spPr>
          <a:xfrm>
            <a:off x="827688" y="3213000"/>
            <a:ext cx="7848000" cy="2088000"/>
          </a:xfrm>
          <a:prstGeom prst="rect">
            <a:avLst/>
          </a:prstGeom>
          <a:ln>
            <a:solidFill>
              <a:schemeClr val="tx1"/>
            </a:solidFill>
          </a:ln>
        </p:spPr>
      </p:pic>
      <p:sp>
        <p:nvSpPr>
          <p:cNvPr id="14" name="Rectangle 13">
            <a:extLst>
              <a:ext uri="{FF2B5EF4-FFF2-40B4-BE49-F238E27FC236}">
                <a16:creationId xmlns="" xmlns:a16="http://schemas.microsoft.com/office/drawing/2014/main" id="{4D2FAEDE-CDCB-43FC-9BCD-78D72FE78E80}"/>
              </a:ext>
            </a:extLst>
          </p:cNvPr>
          <p:cNvSpPr/>
          <p:nvPr/>
        </p:nvSpPr>
        <p:spPr>
          <a:xfrm>
            <a:off x="3636000" y="298752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
        <p:nvSpPr>
          <p:cNvPr id="16" name="Rectangle 15">
            <a:extLst>
              <a:ext uri="{FF2B5EF4-FFF2-40B4-BE49-F238E27FC236}">
                <a16:creationId xmlns="" xmlns:a16="http://schemas.microsoft.com/office/drawing/2014/main" id="{915066DA-9901-40E6-941C-7639F2788006}"/>
              </a:ext>
            </a:extLst>
          </p:cNvPr>
          <p:cNvSpPr/>
          <p:nvPr/>
        </p:nvSpPr>
        <p:spPr>
          <a:xfrm>
            <a:off x="972000" y="5301000"/>
            <a:ext cx="7703688" cy="584775"/>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Посочените стойности са за вертикално облъчване. Това илюстрира сезонните вариации от зимата до лятото </a:t>
            </a:r>
            <a:r>
              <a:rPr lang="ru-RU" sz="1600" dirty="0" smtClean="0">
                <a:solidFill>
                  <a:prstClr val="black"/>
                </a:solidFill>
              </a:rPr>
              <a:t>при различни </a:t>
            </a:r>
            <a:r>
              <a:rPr lang="ru-RU" sz="1600" dirty="0">
                <a:solidFill>
                  <a:prstClr val="black"/>
                </a:solidFill>
              </a:rPr>
              <a:t>места за </a:t>
            </a:r>
            <a:r>
              <a:rPr lang="ru-RU" sz="1600" dirty="0" smtClean="0">
                <a:solidFill>
                  <a:prstClr val="black"/>
                </a:solidFill>
              </a:rPr>
              <a:t>монтаж.</a:t>
            </a:r>
            <a:endParaRPr lang="en-US" dirty="0"/>
          </a:p>
        </p:txBody>
      </p:sp>
    </p:spTree>
    <p:extLst>
      <p:ext uri="{BB962C8B-B14F-4D97-AF65-F5344CB8AC3E}">
        <p14:creationId xmlns:p14="http://schemas.microsoft.com/office/powerpoint/2010/main" val="303019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B714DA-9365-49F4-AA1F-207671773BF8}"/>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3896C950-9048-4506-B684-C10B39291E2F}"/>
              </a:ext>
            </a:extLst>
          </p:cNvPr>
          <p:cNvSpPr/>
          <p:nvPr/>
        </p:nvSpPr>
        <p:spPr>
          <a:xfrm>
            <a:off x="457101" y="1372334"/>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FE403FF4-1C08-48E8-BFC8-3867AC62539F}"/>
              </a:ext>
            </a:extLst>
          </p:cNvPr>
          <p:cNvSpPr/>
          <p:nvPr/>
        </p:nvSpPr>
        <p:spPr>
          <a:xfrm>
            <a:off x="677406" y="1692712"/>
            <a:ext cx="3264574" cy="338554"/>
          </a:xfrm>
          <a:prstGeom prst="rect">
            <a:avLst/>
          </a:prstGeom>
        </p:spPr>
        <p:txBody>
          <a:bodyPr wrap="square">
            <a:spAutoFit/>
          </a:bodyPr>
          <a:lstStyle/>
          <a:p>
            <a:pPr marL="285750" indent="-285750">
              <a:buFont typeface="Wingdings" panose="05000000000000000000" pitchFamily="2" charset="2"/>
              <a:buChar char="§"/>
            </a:pPr>
            <a:r>
              <a:rPr lang="bg-BG" sz="1600" b="1" dirty="0"/>
              <a:t>ИЗБОР. ПРОИЗВОДИТЕЛНОСТ </a:t>
            </a:r>
          </a:p>
        </p:txBody>
      </p:sp>
      <p:sp>
        <p:nvSpPr>
          <p:cNvPr id="6" name="TextBox 5">
            <a:extLst>
              <a:ext uri="{FF2B5EF4-FFF2-40B4-BE49-F238E27FC236}">
                <a16:creationId xmlns="" xmlns:a16="http://schemas.microsoft.com/office/drawing/2014/main" id="{20C67C56-028E-4412-B283-22E4AB59985F}"/>
              </a:ext>
            </a:extLst>
          </p:cNvPr>
          <p:cNvSpPr txBox="1"/>
          <p:nvPr/>
        </p:nvSpPr>
        <p:spPr>
          <a:xfrm>
            <a:off x="899630" y="2091331"/>
            <a:ext cx="7714800" cy="2062103"/>
          </a:xfrm>
          <a:prstGeom prst="rect">
            <a:avLst/>
          </a:prstGeom>
          <a:noFill/>
        </p:spPr>
        <p:txBody>
          <a:bodyPr wrap="square" rtlCol="0">
            <a:spAutoFit/>
          </a:bodyPr>
          <a:lstStyle/>
          <a:p>
            <a:pPr marL="285750" indent="-285750">
              <a:buFont typeface="Calibri" panose="020F0502020204030204" pitchFamily="34" charset="0"/>
              <a:buChar char="–"/>
            </a:pPr>
            <a:r>
              <a:rPr lang="ru-RU" sz="1600" dirty="0"/>
              <a:t>Работата със слънчеви колектори (анализ на производителността, оразмеряването и т.н.) е в някои аспекти подобна на работата с електрически системи, което означава, че топлинната енергия се приравнява към електрическата енергия (kWh = kWhth).</a:t>
            </a:r>
          </a:p>
          <a:p>
            <a:pPr marL="285750" indent="-285750">
              <a:buFont typeface="Calibri" panose="020F0502020204030204" pitchFamily="34" charset="0"/>
              <a:buChar char="–"/>
            </a:pPr>
            <a:r>
              <a:rPr lang="ru-RU" sz="1600" dirty="0"/>
              <a:t>Производителите, сертификаторите и други дават измервания на капацитета на колектора и системите (масиви от колектори) въз основа на площите на отворите на колектора и тестваните коефициенти на ефективност (кВт на единица повърхност на колектора). Това позволява бързи сравнения и </a:t>
            </a:r>
            <a:r>
              <a:rPr lang="ru-RU" sz="1600" dirty="0" smtClean="0"/>
              <a:t>оценки.</a:t>
            </a:r>
            <a:endParaRPr lang="en-US" sz="1600" dirty="0"/>
          </a:p>
        </p:txBody>
      </p:sp>
      <p:pic>
        <p:nvPicPr>
          <p:cNvPr id="7" name="Picture 6">
            <a:extLst>
              <a:ext uri="{FF2B5EF4-FFF2-40B4-BE49-F238E27FC236}">
                <a16:creationId xmlns="" xmlns:a16="http://schemas.microsoft.com/office/drawing/2014/main" id="{C4035474-2F13-4697-BD73-1A47F80ACFFE}"/>
              </a:ext>
            </a:extLst>
          </p:cNvPr>
          <p:cNvPicPr>
            <a:picLocks noChangeAspect="1"/>
          </p:cNvPicPr>
          <p:nvPr/>
        </p:nvPicPr>
        <p:blipFill>
          <a:blip r:embed="rId2"/>
          <a:stretch>
            <a:fillRect/>
          </a:stretch>
        </p:blipFill>
        <p:spPr>
          <a:xfrm>
            <a:off x="4284000" y="4221000"/>
            <a:ext cx="4391688" cy="2185480"/>
          </a:xfrm>
          <a:prstGeom prst="rect">
            <a:avLst/>
          </a:prstGeom>
          <a:ln>
            <a:solidFill>
              <a:schemeClr val="tx1"/>
            </a:solidFill>
          </a:ln>
        </p:spPr>
      </p:pic>
      <p:sp>
        <p:nvSpPr>
          <p:cNvPr id="9" name="Rectangle 8">
            <a:extLst>
              <a:ext uri="{FF2B5EF4-FFF2-40B4-BE49-F238E27FC236}">
                <a16:creationId xmlns="" xmlns:a16="http://schemas.microsoft.com/office/drawing/2014/main" id="{581EA9CD-44BB-42DC-A881-A79C700658AB}"/>
              </a:ext>
            </a:extLst>
          </p:cNvPr>
          <p:cNvSpPr/>
          <p:nvPr/>
        </p:nvSpPr>
        <p:spPr>
          <a:xfrm>
            <a:off x="935815" y="4095904"/>
            <a:ext cx="3264574" cy="2062103"/>
          </a:xfrm>
          <a:prstGeom prst="rect">
            <a:avLst/>
          </a:prstGeom>
        </p:spPr>
        <p:txBody>
          <a:bodyPr wrap="square">
            <a:spAutoFit/>
          </a:bodyPr>
          <a:lstStyle/>
          <a:p>
            <a:pPr marL="285750" lvl="0" indent="-285750">
              <a:buFont typeface="Calibri" panose="020F0502020204030204" pitchFamily="34" charset="0"/>
              <a:buChar char="–"/>
            </a:pPr>
            <a:r>
              <a:rPr lang="bg-BG" sz="1600" b="1" dirty="0" smtClean="0">
                <a:solidFill>
                  <a:prstClr val="black"/>
                </a:solidFill>
              </a:rPr>
              <a:t>Пример</a:t>
            </a:r>
            <a:r>
              <a:rPr lang="en-US" sz="1600" b="1" dirty="0" smtClean="0">
                <a:solidFill>
                  <a:prstClr val="black"/>
                </a:solidFill>
              </a:rPr>
              <a:t>:</a:t>
            </a:r>
            <a:endParaRPr lang="en-US" sz="1600" b="1" dirty="0">
              <a:solidFill>
                <a:prstClr val="black"/>
              </a:solidFill>
            </a:endParaRPr>
          </a:p>
          <a:p>
            <a:pPr marL="542925" lvl="1" indent="-285750">
              <a:buFont typeface="Arial" panose="020B0604020202020204" pitchFamily="34" charset="0"/>
              <a:buChar char="."/>
            </a:pPr>
            <a:r>
              <a:rPr lang="ru-RU" sz="1600" dirty="0">
                <a:solidFill>
                  <a:prstClr val="black"/>
                </a:solidFill>
              </a:rPr>
              <a:t>20 слънчеви колекторни системи с ефективност 0,7 кВт / м2 ще произведат:</a:t>
            </a:r>
          </a:p>
          <a:p>
            <a:pPr marL="542925" lvl="1" indent="-285750">
              <a:buFont typeface="Arial" panose="020B0604020202020204" pitchFamily="34" charset="0"/>
              <a:buChar char="."/>
            </a:pPr>
            <a:r>
              <a:rPr lang="ru-RU" sz="1600" dirty="0" smtClean="0">
                <a:solidFill>
                  <a:prstClr val="black"/>
                </a:solidFill>
              </a:rPr>
              <a:t>Еквивалентна </a:t>
            </a:r>
            <a:r>
              <a:rPr lang="ru-RU" sz="1600" dirty="0">
                <a:solidFill>
                  <a:prstClr val="black"/>
                </a:solidFill>
              </a:rPr>
              <a:t>повърхност = 20 Col. x 3m2 / col, = </a:t>
            </a:r>
            <a:r>
              <a:rPr lang="ru-RU" sz="1600" dirty="0" smtClean="0">
                <a:solidFill>
                  <a:prstClr val="black"/>
                </a:solidFill>
              </a:rPr>
              <a:t>60m2</a:t>
            </a:r>
            <a:endParaRPr lang="en-US" sz="1600" baseline="30000" dirty="0">
              <a:solidFill>
                <a:prstClr val="black"/>
              </a:solidFill>
            </a:endParaRPr>
          </a:p>
          <a:p>
            <a:pPr marL="542925" lvl="2"/>
            <a:r>
              <a:rPr lang="ru-RU" sz="1600" b="1" dirty="0" smtClean="0">
                <a:solidFill>
                  <a:srgbClr val="0070C0"/>
                </a:solidFill>
              </a:rPr>
              <a:t>Изходна </a:t>
            </a:r>
            <a:r>
              <a:rPr lang="ru-RU" sz="1600" b="1" dirty="0">
                <a:solidFill>
                  <a:srgbClr val="0070C0"/>
                </a:solidFill>
              </a:rPr>
              <a:t>мощност = 60m2 x 0,7 kW / m2 = </a:t>
            </a:r>
            <a:r>
              <a:rPr lang="ru-RU" sz="1600" b="1" dirty="0" smtClean="0">
                <a:solidFill>
                  <a:srgbClr val="0070C0"/>
                </a:solidFill>
              </a:rPr>
              <a:t>42kW</a:t>
            </a:r>
            <a:endParaRPr lang="en-US" sz="1600" b="1" dirty="0">
              <a:solidFill>
                <a:prstClr val="black"/>
              </a:solidFill>
            </a:endParaRPr>
          </a:p>
        </p:txBody>
      </p:sp>
    </p:spTree>
    <p:extLst>
      <p:ext uri="{BB962C8B-B14F-4D97-AF65-F5344CB8AC3E}">
        <p14:creationId xmlns:p14="http://schemas.microsoft.com/office/powerpoint/2010/main" val="395256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2880D3-7774-4062-87F0-C918FFA20809}"/>
              </a:ext>
            </a:extLst>
          </p:cNvPr>
          <p:cNvSpPr>
            <a:spLocks noGrp="1"/>
          </p:cNvSpPr>
          <p:nvPr>
            <p:ph type="title"/>
          </p:nvPr>
        </p:nvSpPr>
        <p:spPr/>
        <p:txBody>
          <a:bodyPr>
            <a:normAutofit/>
          </a:bodyPr>
          <a:lstStyle/>
          <a:p>
            <a:r>
              <a:rPr lang="en-US" b="1" dirty="0"/>
              <a:t>1. </a:t>
            </a:r>
            <a:r>
              <a:rPr lang="bg-BG" b="1" dirty="0"/>
              <a:t>Преглед на слънчевите </a:t>
            </a:r>
            <a:r>
              <a:rPr lang="bg-BG" b="1" dirty="0" smtClean="0"/>
              <a:t>колектори</a:t>
            </a:r>
            <a:endParaRPr lang="en-US" dirty="0"/>
          </a:p>
        </p:txBody>
      </p:sp>
      <p:sp>
        <p:nvSpPr>
          <p:cNvPr id="5" name="Rectangle 4">
            <a:extLst>
              <a:ext uri="{FF2B5EF4-FFF2-40B4-BE49-F238E27FC236}">
                <a16:creationId xmlns="" xmlns:a16="http://schemas.microsoft.com/office/drawing/2014/main" id="{24E78B32-5659-478D-B79B-2A327C56F6B5}"/>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a:t>КОМПЛЕКТ НА </a:t>
            </a:r>
            <a:r>
              <a:rPr lang="bg-BG" sz="1600" b="1" dirty="0" smtClean="0"/>
              <a:t>КОЛЕКТОРА</a:t>
            </a:r>
            <a:r>
              <a:rPr lang="en-US" sz="1600" b="1" dirty="0" smtClean="0"/>
              <a:t>.</a:t>
            </a:r>
            <a:endParaRPr lang="en-US" sz="1600" b="1" dirty="0"/>
          </a:p>
        </p:txBody>
      </p:sp>
      <p:sp>
        <p:nvSpPr>
          <p:cNvPr id="15" name="Rectangle 14">
            <a:extLst>
              <a:ext uri="{FF2B5EF4-FFF2-40B4-BE49-F238E27FC236}">
                <a16:creationId xmlns="" xmlns:a16="http://schemas.microsoft.com/office/drawing/2014/main" id="{0F3EBF16-247B-4DB7-9562-13B218C6EA83}"/>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pic>
        <p:nvPicPr>
          <p:cNvPr id="3" name="Picture 2">
            <a:extLst>
              <a:ext uri="{FF2B5EF4-FFF2-40B4-BE49-F238E27FC236}">
                <a16:creationId xmlns="" xmlns:a16="http://schemas.microsoft.com/office/drawing/2014/main" id="{D5568961-23BD-4C51-81DD-7F0023C31B2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28001" y="2421404"/>
            <a:ext cx="4319999" cy="2735596"/>
          </a:xfrm>
          <a:prstGeom prst="rect">
            <a:avLst/>
          </a:prstGeom>
          <a:ln>
            <a:solidFill>
              <a:schemeClr val="tx1"/>
            </a:solidFill>
          </a:ln>
        </p:spPr>
      </p:pic>
      <p:sp>
        <p:nvSpPr>
          <p:cNvPr id="16" name="TextBox 15">
            <a:extLst>
              <a:ext uri="{FF2B5EF4-FFF2-40B4-BE49-F238E27FC236}">
                <a16:creationId xmlns="" xmlns:a16="http://schemas.microsoft.com/office/drawing/2014/main" id="{62CCF476-9A4C-461F-848E-DE12D8C8D74C}"/>
              </a:ext>
            </a:extLst>
          </p:cNvPr>
          <p:cNvSpPr txBox="1"/>
          <p:nvPr/>
        </p:nvSpPr>
        <p:spPr>
          <a:xfrm>
            <a:off x="5288492" y="1890715"/>
            <a:ext cx="3527999" cy="3293209"/>
          </a:xfrm>
          <a:prstGeom prst="rect">
            <a:avLst/>
          </a:prstGeom>
          <a:noFill/>
        </p:spPr>
        <p:txBody>
          <a:bodyPr wrap="square" rtlCol="0">
            <a:spAutoFit/>
          </a:bodyPr>
          <a:lstStyle/>
          <a:p>
            <a:pPr marL="285750" indent="-285750">
              <a:buFont typeface="Calibri" panose="020F0502020204030204" pitchFamily="34" charset="0"/>
              <a:buChar char="–"/>
            </a:pPr>
            <a:r>
              <a:rPr lang="ru-RU" sz="1600" dirty="0"/>
              <a:t>Колекторите постоянно са подложени на атмосферни влияния. Това създава предизвикателства по отношение на </a:t>
            </a:r>
            <a:r>
              <a:rPr lang="ru-RU" sz="1600" dirty="0" smtClean="0"/>
              <a:t>техния избор.</a:t>
            </a:r>
            <a:r>
              <a:rPr lang="en-US" sz="1600" dirty="0" smtClean="0"/>
              <a:t> </a:t>
            </a:r>
            <a:endParaRPr lang="en-US" sz="1600" dirty="0"/>
          </a:p>
          <a:p>
            <a:pPr marL="285750" indent="-285750">
              <a:buFont typeface="Calibri" panose="020F0502020204030204" pitchFamily="34" charset="0"/>
              <a:buChar char="–"/>
            </a:pPr>
            <a:r>
              <a:rPr lang="ru-RU" sz="1600" b="1" dirty="0"/>
              <a:t>Закрепванията трябва да останат статично безопасни и устойчиви на </a:t>
            </a:r>
            <a:r>
              <a:rPr lang="ru-RU" sz="1600" b="1" dirty="0" smtClean="0"/>
              <a:t>корозия.</a:t>
            </a:r>
            <a:endParaRPr lang="en-US" sz="1600" b="1" dirty="0"/>
          </a:p>
          <a:p>
            <a:pPr marL="285750" indent="-285750">
              <a:buFont typeface="Calibri" panose="020F0502020204030204" pitchFamily="34" charset="0"/>
              <a:buChar char="–"/>
            </a:pPr>
            <a:r>
              <a:rPr lang="ru-RU" sz="1600" dirty="0"/>
              <a:t>Също така е важна защита от мълнии, както и архитектурният им дизайн, тъй като колекторите ще бъдат постоянно </a:t>
            </a:r>
            <a:r>
              <a:rPr lang="ru-RU" sz="1600" dirty="0" smtClean="0"/>
              <a:t>изложени на атмосферни влияния.</a:t>
            </a:r>
            <a:endParaRPr lang="en-US" sz="1600" dirty="0"/>
          </a:p>
        </p:txBody>
      </p:sp>
      <p:sp>
        <p:nvSpPr>
          <p:cNvPr id="19" name="TextBox 18">
            <a:extLst>
              <a:ext uri="{FF2B5EF4-FFF2-40B4-BE49-F238E27FC236}">
                <a16:creationId xmlns="" xmlns:a16="http://schemas.microsoft.com/office/drawing/2014/main" id="{BBABF698-F68E-4A04-899A-BC3D7682E108}"/>
              </a:ext>
            </a:extLst>
          </p:cNvPr>
          <p:cNvSpPr txBox="1"/>
          <p:nvPr/>
        </p:nvSpPr>
        <p:spPr>
          <a:xfrm>
            <a:off x="783607" y="5189262"/>
            <a:ext cx="8174393" cy="1077218"/>
          </a:xfrm>
          <a:prstGeom prst="rect">
            <a:avLst/>
          </a:prstGeom>
          <a:noFill/>
        </p:spPr>
        <p:txBody>
          <a:bodyPr wrap="square" rtlCol="0">
            <a:spAutoFit/>
          </a:bodyPr>
          <a:lstStyle/>
          <a:p>
            <a:pPr marL="285750" indent="-285750">
              <a:buFont typeface="Calibri" panose="020F0502020204030204" pitchFamily="34" charset="0"/>
              <a:buChar char="–"/>
            </a:pPr>
            <a:r>
              <a:rPr lang="ru-RU" sz="1600" dirty="0"/>
              <a:t>В отговор на изискванията на пазара и монтажистите, производителите предлагат вече готови монтажни решения за почти всички видове покриви и инсталационни ситуации. Може да се каже, че колектор и фиксиращи елементи образуват </a:t>
            </a:r>
            <a:r>
              <a:rPr lang="ru-RU" sz="1600" dirty="0" smtClean="0"/>
              <a:t>единни </a:t>
            </a:r>
            <a:r>
              <a:rPr lang="ru-RU" sz="1600" dirty="0"/>
              <a:t>и по-ефективни статични </a:t>
            </a:r>
            <a:r>
              <a:rPr lang="ru-RU" sz="1600" dirty="0" smtClean="0"/>
              <a:t>единици.</a:t>
            </a:r>
            <a:endParaRPr lang="en-US" sz="1600" dirty="0"/>
          </a:p>
        </p:txBody>
      </p:sp>
    </p:spTree>
    <p:extLst>
      <p:ext uri="{BB962C8B-B14F-4D97-AF65-F5344CB8AC3E}">
        <p14:creationId xmlns:p14="http://schemas.microsoft.com/office/powerpoint/2010/main" val="1541214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6795DC-9B89-428C-9AF0-D0474DD78085}"/>
              </a:ext>
            </a:extLst>
          </p:cNvPr>
          <p:cNvSpPr>
            <a:spLocks noGrp="1"/>
          </p:cNvSpPr>
          <p:nvPr>
            <p:ph type="title"/>
          </p:nvPr>
        </p:nvSpPr>
        <p:spPr/>
        <p:txBody>
          <a:bodyPr/>
          <a:lstStyle/>
          <a:p>
            <a:r>
              <a:rPr lang="en-US" b="1" dirty="0"/>
              <a:t>1</a:t>
            </a:r>
            <a:r>
              <a:rPr lang="en-US" b="1" dirty="0" smtClean="0"/>
              <a:t>.</a:t>
            </a:r>
            <a:r>
              <a:rPr lang="bg-BG" b="1" dirty="0"/>
              <a:t> 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7551BCE8-E0AA-4B82-87CC-53F1421AE176}"/>
              </a:ext>
            </a:extLst>
          </p:cNvPr>
          <p:cNvSpPr/>
          <p:nvPr/>
        </p:nvSpPr>
        <p:spPr>
          <a:xfrm>
            <a:off x="717606" y="1727681"/>
            <a:ext cx="4142394" cy="338554"/>
          </a:xfrm>
          <a:prstGeom prst="rect">
            <a:avLst/>
          </a:prstGeom>
        </p:spPr>
        <p:txBody>
          <a:bodyPr wrap="square">
            <a:spAutoFit/>
          </a:bodyPr>
          <a:lstStyle/>
          <a:p>
            <a:pPr marL="285750" indent="-285750">
              <a:buFont typeface="Wingdings" panose="05000000000000000000" pitchFamily="2" charset="2"/>
              <a:buChar char="§"/>
            </a:pPr>
            <a:r>
              <a:rPr lang="ru-RU" sz="1600" b="1" dirty="0" smtClean="0"/>
              <a:t>МОНТАЖ НА КОЛЕКТОР НА ПОКРИВ</a:t>
            </a:r>
            <a:endParaRPr lang="en-US" sz="1600" b="1" dirty="0"/>
          </a:p>
        </p:txBody>
      </p:sp>
      <p:sp>
        <p:nvSpPr>
          <p:cNvPr id="5" name="Rectangle 4">
            <a:extLst>
              <a:ext uri="{FF2B5EF4-FFF2-40B4-BE49-F238E27FC236}">
                <a16:creationId xmlns="" xmlns:a16="http://schemas.microsoft.com/office/drawing/2014/main" id="{372BE6B0-D7F4-428B-A6BD-FBA2DE50EB02}"/>
              </a:ext>
            </a:extLst>
          </p:cNvPr>
          <p:cNvSpPr/>
          <p:nvPr/>
        </p:nvSpPr>
        <p:spPr>
          <a:xfrm>
            <a:off x="432916" y="1372334"/>
            <a:ext cx="8270180"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6" name="TextBox 5">
            <a:extLst>
              <a:ext uri="{FF2B5EF4-FFF2-40B4-BE49-F238E27FC236}">
                <a16:creationId xmlns="" xmlns:a16="http://schemas.microsoft.com/office/drawing/2014/main" id="{9447AD38-5D84-443F-B50C-33B44CBAC4C9}"/>
              </a:ext>
            </a:extLst>
          </p:cNvPr>
          <p:cNvSpPr txBox="1"/>
          <p:nvPr/>
        </p:nvSpPr>
        <p:spPr>
          <a:xfrm>
            <a:off x="540000" y="2000281"/>
            <a:ext cx="5976000" cy="1815882"/>
          </a:xfrm>
          <a:prstGeom prst="rect">
            <a:avLst/>
          </a:prstGeom>
          <a:noFill/>
        </p:spPr>
        <p:txBody>
          <a:bodyPr wrap="square" rtlCol="0">
            <a:spAutoFit/>
          </a:bodyPr>
          <a:lstStyle/>
          <a:p>
            <a:pPr marL="285750" indent="-285750">
              <a:buFont typeface="Calibri" panose="020F0502020204030204" pitchFamily="34" charset="0"/>
              <a:buChar char="–"/>
            </a:pPr>
            <a:r>
              <a:rPr lang="ru-RU" sz="1600" dirty="0" smtClean="0"/>
              <a:t>Върху </a:t>
            </a:r>
            <a:r>
              <a:rPr lang="ru-RU" sz="1600" dirty="0"/>
              <a:t>наклонен </a:t>
            </a:r>
            <a:r>
              <a:rPr lang="ru-RU" sz="1600" dirty="0" smtClean="0"/>
              <a:t>покрив- най-разпространеният </a:t>
            </a:r>
            <a:r>
              <a:rPr lang="ru-RU" sz="1600" dirty="0"/>
              <a:t>монтаж.</a:t>
            </a:r>
          </a:p>
          <a:p>
            <a:pPr marL="285750" indent="-285750">
              <a:buFont typeface="Calibri" panose="020F0502020204030204" pitchFamily="34" charset="0"/>
              <a:buChar char="–"/>
            </a:pPr>
            <a:r>
              <a:rPr lang="ru-RU" sz="1600" dirty="0"/>
              <a:t>Опции: </a:t>
            </a:r>
            <a:r>
              <a:rPr lang="ru-RU" sz="1600" dirty="0" smtClean="0"/>
              <a:t>в покрива/ интегриране - естетичен</a:t>
            </a:r>
            <a:r>
              <a:rPr lang="ru-RU" sz="1600" dirty="0"/>
              <a:t>, но скъп.</a:t>
            </a:r>
          </a:p>
          <a:p>
            <a:pPr marL="285750" indent="-285750">
              <a:buFont typeface="Calibri" panose="020F0502020204030204" pitchFamily="34" charset="0"/>
              <a:buChar char="–"/>
            </a:pPr>
            <a:r>
              <a:rPr lang="ru-RU" sz="1600" dirty="0"/>
              <a:t>Засенчването е важен въпрос. Поглеждайки инсталацията от колектор, обърнат на юг, зоната между югоизток и югозапад трябва да бъде без сянка под ъгъл към хоризонта, не по-голям от 20.</a:t>
            </a:r>
          </a:p>
          <a:p>
            <a:pPr marL="285750" indent="-285750">
              <a:buFont typeface="Calibri" panose="020F0502020204030204" pitchFamily="34" charset="0"/>
              <a:buChar char="–"/>
            </a:pPr>
            <a:r>
              <a:rPr lang="ru-RU" sz="1600" dirty="0"/>
              <a:t>Видът на покрива влияе на времето и разходите за </a:t>
            </a:r>
            <a:r>
              <a:rPr lang="ru-RU" sz="1600" dirty="0" smtClean="0"/>
              <a:t>монтаж.</a:t>
            </a:r>
            <a:endParaRPr lang="en-US" sz="1600" dirty="0"/>
          </a:p>
        </p:txBody>
      </p:sp>
      <p:grpSp>
        <p:nvGrpSpPr>
          <p:cNvPr id="9" name="Group 8">
            <a:extLst>
              <a:ext uri="{FF2B5EF4-FFF2-40B4-BE49-F238E27FC236}">
                <a16:creationId xmlns="" xmlns:a16="http://schemas.microsoft.com/office/drawing/2014/main" id="{6C51D73B-94D3-4D11-B8BA-8E63CC73F6E2}"/>
              </a:ext>
            </a:extLst>
          </p:cNvPr>
          <p:cNvGrpSpPr/>
          <p:nvPr/>
        </p:nvGrpSpPr>
        <p:grpSpPr>
          <a:xfrm>
            <a:off x="3276000" y="1905773"/>
            <a:ext cx="5412142" cy="4410080"/>
            <a:chOff x="2556000" y="1896958"/>
            <a:chExt cx="6109772" cy="4410080"/>
          </a:xfrm>
        </p:grpSpPr>
        <p:pic>
          <p:nvPicPr>
            <p:cNvPr id="7" name="Picture 6">
              <a:extLst>
                <a:ext uri="{FF2B5EF4-FFF2-40B4-BE49-F238E27FC236}">
                  <a16:creationId xmlns="" xmlns:a16="http://schemas.microsoft.com/office/drawing/2014/main" id="{5A63E2B2-EE5A-4456-AF39-A348B0CF2D56}"/>
                </a:ext>
              </a:extLst>
            </p:cNvPr>
            <p:cNvPicPr>
              <a:picLocks noChangeAspect="1"/>
            </p:cNvPicPr>
            <p:nvPr/>
          </p:nvPicPr>
          <p:blipFill>
            <a:blip r:embed="rId2"/>
            <a:stretch>
              <a:fillRect/>
            </a:stretch>
          </p:blipFill>
          <p:spPr>
            <a:xfrm>
              <a:off x="2556000" y="4068185"/>
              <a:ext cx="6109772" cy="2238853"/>
            </a:xfrm>
            <a:prstGeom prst="rect">
              <a:avLst/>
            </a:prstGeom>
          </p:spPr>
        </p:pic>
        <p:pic>
          <p:nvPicPr>
            <p:cNvPr id="8" name="Picture 7">
              <a:extLst>
                <a:ext uri="{FF2B5EF4-FFF2-40B4-BE49-F238E27FC236}">
                  <a16:creationId xmlns="" xmlns:a16="http://schemas.microsoft.com/office/drawing/2014/main" id="{686D9E62-27C4-4EA7-9B7F-AD1A9D3E2D7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051077" y="1896958"/>
              <a:ext cx="2498226" cy="2016000"/>
            </a:xfrm>
            <a:prstGeom prst="rect">
              <a:avLst/>
            </a:prstGeom>
            <a:ln>
              <a:solidFill>
                <a:schemeClr val="tx1"/>
              </a:solidFill>
            </a:ln>
          </p:spPr>
        </p:pic>
      </p:grpSp>
      <p:sp>
        <p:nvSpPr>
          <p:cNvPr id="10" name="TextBox 9">
            <a:extLst>
              <a:ext uri="{FF2B5EF4-FFF2-40B4-BE49-F238E27FC236}">
                <a16:creationId xmlns="" xmlns:a16="http://schemas.microsoft.com/office/drawing/2014/main" id="{14A04A43-AB5E-43BC-B20C-C72ABE2C2BFA}"/>
              </a:ext>
            </a:extLst>
          </p:cNvPr>
          <p:cNvSpPr txBox="1"/>
          <p:nvPr/>
        </p:nvSpPr>
        <p:spPr>
          <a:xfrm>
            <a:off x="540000" y="3803471"/>
            <a:ext cx="2520000" cy="2062103"/>
          </a:xfrm>
          <a:prstGeom prst="rect">
            <a:avLst/>
          </a:prstGeom>
          <a:noFill/>
        </p:spPr>
        <p:txBody>
          <a:bodyPr wrap="square" rtlCol="0">
            <a:spAutoFit/>
          </a:bodyPr>
          <a:lstStyle/>
          <a:p>
            <a:pPr marL="285750" indent="-285750">
              <a:buFont typeface="Calibri" panose="020F0502020204030204" pitchFamily="34" charset="0"/>
              <a:buChar char="–"/>
            </a:pPr>
            <a:r>
              <a:rPr lang="ru-RU" sz="1600" dirty="0" smtClean="0"/>
              <a:t>Монтажът </a:t>
            </a:r>
            <a:r>
              <a:rPr lang="ru-RU" sz="1600" dirty="0"/>
              <a:t>на колектора </a:t>
            </a:r>
            <a:r>
              <a:rPr lang="ru-RU" sz="1600" dirty="0" smtClean="0"/>
              <a:t>не трябва </a:t>
            </a:r>
            <a:r>
              <a:rPr lang="ru-RU" sz="1600" dirty="0"/>
              <a:t>да има ефект върху защитните функции на покривите. </a:t>
            </a:r>
            <a:r>
              <a:rPr lang="ru-RU" sz="1600" dirty="0" smtClean="0"/>
              <a:t>Това означава водонепроницаемост, не прекомерно тегло.</a:t>
            </a:r>
            <a:endParaRPr lang="en-US" sz="1600" dirty="0"/>
          </a:p>
        </p:txBody>
      </p:sp>
    </p:spTree>
    <p:extLst>
      <p:ext uri="{BB962C8B-B14F-4D97-AF65-F5344CB8AC3E}">
        <p14:creationId xmlns:p14="http://schemas.microsoft.com/office/powerpoint/2010/main" val="396695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BC2190-1AAB-4088-9CC3-82D94076D4C1}"/>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9" name="Rectangle 8">
            <a:extLst>
              <a:ext uri="{FF2B5EF4-FFF2-40B4-BE49-F238E27FC236}">
                <a16:creationId xmlns="" xmlns:a16="http://schemas.microsoft.com/office/drawing/2014/main" id="{FE48B967-552A-49F9-A696-7280F669AA01}"/>
              </a:ext>
            </a:extLst>
          </p:cNvPr>
          <p:cNvSpPr/>
          <p:nvPr/>
        </p:nvSpPr>
        <p:spPr>
          <a:xfrm>
            <a:off x="540000" y="2333118"/>
            <a:ext cx="8135688" cy="1815882"/>
          </a:xfrm>
          <a:prstGeom prst="rect">
            <a:avLst/>
          </a:prstGeom>
        </p:spPr>
        <p:txBody>
          <a:bodyPr wrap="square">
            <a:spAutoFit/>
          </a:bodyPr>
          <a:lstStyle/>
          <a:p>
            <a:pPr marL="542925" lvl="1" indent="-285750">
              <a:buFont typeface="Calibri" panose="020F0502020204030204" pitchFamily="34" charset="0"/>
              <a:buChar char="‒"/>
            </a:pPr>
            <a:r>
              <a:rPr lang="ru-RU" sz="1600" dirty="0">
                <a:solidFill>
                  <a:prstClr val="black"/>
                </a:solidFill>
              </a:rPr>
              <a:t>В малки, но най-вече в по-големи проекти (жилищни и търговски </a:t>
            </a:r>
            <a:r>
              <a:rPr lang="ru-RU" sz="1600" dirty="0" smtClean="0">
                <a:solidFill>
                  <a:prstClr val="black"/>
                </a:solidFill>
              </a:rPr>
              <a:t>сгради) </a:t>
            </a:r>
            <a:r>
              <a:rPr lang="ru-RU" sz="1600" dirty="0">
                <a:solidFill>
                  <a:prstClr val="black"/>
                </a:solidFill>
              </a:rPr>
              <a:t>колекторите често се монтират на редици върху ъглови опори, </a:t>
            </a:r>
            <a:r>
              <a:rPr lang="ru-RU" sz="1600" dirty="0" smtClean="0">
                <a:solidFill>
                  <a:prstClr val="black"/>
                </a:solidFill>
              </a:rPr>
              <a:t>на </a:t>
            </a:r>
            <a:r>
              <a:rPr lang="ru-RU" sz="1600" dirty="0">
                <a:solidFill>
                  <a:prstClr val="black"/>
                </a:solidFill>
              </a:rPr>
              <a:t>плоски покриви или на земята.</a:t>
            </a:r>
          </a:p>
          <a:p>
            <a:pPr marL="542925" lvl="1" indent="-285750">
              <a:buFont typeface="Calibri" panose="020F0502020204030204" pitchFamily="34" charset="0"/>
              <a:buChar char="‒"/>
            </a:pPr>
            <a:r>
              <a:rPr lang="ru-RU" sz="1600" dirty="0" smtClean="0">
                <a:solidFill>
                  <a:prstClr val="black"/>
                </a:solidFill>
              </a:rPr>
              <a:t>Такива </a:t>
            </a:r>
            <a:r>
              <a:rPr lang="ru-RU" sz="1600" dirty="0">
                <a:solidFill>
                  <a:prstClr val="black"/>
                </a:solidFill>
              </a:rPr>
              <a:t>колекторни системи могат да бъдат инсталирани във всяка солидна подструктура или да са самостоятелни. Системите ще трябва да бъдат защитени срещу подхлъзване и повдигане (поради евентуални силни ветрове). Използват се баласти, въжета и други механични </a:t>
            </a:r>
            <a:r>
              <a:rPr lang="ru-RU" sz="1600" dirty="0" smtClean="0">
                <a:solidFill>
                  <a:prstClr val="black"/>
                </a:solidFill>
              </a:rPr>
              <a:t>системи.</a:t>
            </a:r>
            <a:endParaRPr lang="en-US" sz="1600" dirty="0">
              <a:solidFill>
                <a:prstClr val="black"/>
              </a:solidFill>
            </a:endParaRPr>
          </a:p>
        </p:txBody>
      </p:sp>
      <p:sp>
        <p:nvSpPr>
          <p:cNvPr id="8" name="Rectangle 7">
            <a:extLst>
              <a:ext uri="{FF2B5EF4-FFF2-40B4-BE49-F238E27FC236}">
                <a16:creationId xmlns="" xmlns:a16="http://schemas.microsoft.com/office/drawing/2014/main" id="{FB8D9DAB-A7EF-421D-AC5F-C9E559850F5A}"/>
              </a:ext>
            </a:extLst>
          </p:cNvPr>
          <p:cNvSpPr/>
          <p:nvPr/>
        </p:nvSpPr>
        <p:spPr>
          <a:xfrm>
            <a:off x="432916" y="1557000"/>
            <a:ext cx="8242772"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10" name="Rectangle 9">
            <a:extLst>
              <a:ext uri="{FF2B5EF4-FFF2-40B4-BE49-F238E27FC236}">
                <a16:creationId xmlns="" xmlns:a16="http://schemas.microsoft.com/office/drawing/2014/main" id="{15662100-417A-4DC9-BAEC-281B86E7BA19}"/>
              </a:ext>
            </a:extLst>
          </p:cNvPr>
          <p:cNvSpPr/>
          <p:nvPr/>
        </p:nvSpPr>
        <p:spPr>
          <a:xfrm>
            <a:off x="717606" y="1989000"/>
            <a:ext cx="551039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МОНТАЖ НА КОЛЕКТОРА ВЪРХУ</a:t>
            </a:r>
            <a:r>
              <a:rPr lang="en-US" sz="1600" b="1" dirty="0" smtClean="0"/>
              <a:t> </a:t>
            </a:r>
            <a:r>
              <a:rPr lang="bg-BG" sz="1600" b="1" dirty="0" smtClean="0"/>
              <a:t>ПЛОСКА ПОВЪРХНОСТ</a:t>
            </a:r>
            <a:endParaRPr lang="en-US" sz="1600" b="1" dirty="0"/>
          </a:p>
        </p:txBody>
      </p:sp>
      <p:pic>
        <p:nvPicPr>
          <p:cNvPr id="3" name="Picture 2">
            <a:extLst>
              <a:ext uri="{FF2B5EF4-FFF2-40B4-BE49-F238E27FC236}">
                <a16:creationId xmlns="" xmlns:a16="http://schemas.microsoft.com/office/drawing/2014/main" id="{9135525F-73A5-4462-86E2-4D8AF179BDF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95444" y="4221000"/>
            <a:ext cx="5620556" cy="1982745"/>
          </a:xfrm>
          <a:prstGeom prst="rect">
            <a:avLst/>
          </a:prstGeom>
          <a:ln>
            <a:solidFill>
              <a:schemeClr val="tx1"/>
            </a:solidFill>
          </a:ln>
        </p:spPr>
      </p:pic>
      <p:sp>
        <p:nvSpPr>
          <p:cNvPr id="11" name="TextBox 10">
            <a:extLst>
              <a:ext uri="{FF2B5EF4-FFF2-40B4-BE49-F238E27FC236}">
                <a16:creationId xmlns="" xmlns:a16="http://schemas.microsoft.com/office/drawing/2014/main" id="{3218B20C-DD2C-4D6C-A465-5016E3B55F8F}"/>
              </a:ext>
            </a:extLst>
          </p:cNvPr>
          <p:cNvSpPr txBox="1"/>
          <p:nvPr/>
        </p:nvSpPr>
        <p:spPr>
          <a:xfrm>
            <a:off x="6590954" y="4005000"/>
            <a:ext cx="2304000" cy="2062103"/>
          </a:xfrm>
          <a:prstGeom prst="rect">
            <a:avLst/>
          </a:prstGeom>
          <a:noFill/>
        </p:spPr>
        <p:txBody>
          <a:bodyPr wrap="square" rtlCol="0">
            <a:spAutoFit/>
          </a:bodyPr>
          <a:lstStyle/>
          <a:p>
            <a:pPr marL="285750" indent="-285750">
              <a:buFont typeface="Calibri" panose="020F0502020204030204" pitchFamily="34" charset="0"/>
              <a:buChar char="‒"/>
            </a:pPr>
            <a:r>
              <a:rPr lang="ru-RU" sz="1600" dirty="0">
                <a:solidFill>
                  <a:prstClr val="black"/>
                </a:solidFill>
              </a:rPr>
              <a:t>Предимството на плоския монтаж </a:t>
            </a:r>
            <a:r>
              <a:rPr lang="ru-RU" sz="1600" dirty="0" smtClean="0">
                <a:solidFill>
                  <a:prstClr val="black"/>
                </a:solidFill>
              </a:rPr>
              <a:t>е , </a:t>
            </a:r>
            <a:r>
              <a:rPr lang="ru-RU" sz="1600" dirty="0">
                <a:solidFill>
                  <a:prstClr val="black"/>
                </a:solidFill>
              </a:rPr>
              <a:t>че системата обикновено може лесно да се </a:t>
            </a:r>
            <a:r>
              <a:rPr lang="ru-RU" sz="1600" dirty="0" smtClean="0">
                <a:solidFill>
                  <a:prstClr val="black"/>
                </a:solidFill>
              </a:rPr>
              <a:t>ориентира на юг </a:t>
            </a:r>
            <a:r>
              <a:rPr lang="ru-RU" sz="1600" dirty="0">
                <a:solidFill>
                  <a:prstClr val="black"/>
                </a:solidFill>
              </a:rPr>
              <a:t>и да се монтира под оптимални </a:t>
            </a:r>
            <a:r>
              <a:rPr lang="ru-RU" sz="1600" dirty="0" smtClean="0">
                <a:solidFill>
                  <a:prstClr val="black"/>
                </a:solidFill>
              </a:rPr>
              <a:t>ъгли.</a:t>
            </a:r>
            <a:endParaRPr lang="en-US" dirty="0"/>
          </a:p>
        </p:txBody>
      </p:sp>
    </p:spTree>
    <p:extLst>
      <p:ext uri="{BB962C8B-B14F-4D97-AF65-F5344CB8AC3E}">
        <p14:creationId xmlns:p14="http://schemas.microsoft.com/office/powerpoint/2010/main" val="198918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C602B-C863-435D-8B89-EF362EA8E79D}"/>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3" name="Rectangle 2">
            <a:extLst>
              <a:ext uri="{FF2B5EF4-FFF2-40B4-BE49-F238E27FC236}">
                <a16:creationId xmlns="" xmlns:a16="http://schemas.microsoft.com/office/drawing/2014/main" id="{82DA4122-512A-44D5-952D-32ABE8AF8FCE}"/>
              </a:ext>
            </a:extLst>
          </p:cNvPr>
          <p:cNvSpPr/>
          <p:nvPr/>
        </p:nvSpPr>
        <p:spPr>
          <a:xfrm>
            <a:off x="755523" y="2051097"/>
            <a:ext cx="7920163" cy="1077218"/>
          </a:xfrm>
          <a:prstGeom prst="rect">
            <a:avLst/>
          </a:prstGeom>
        </p:spPr>
        <p:txBody>
          <a:bodyPr wrap="square">
            <a:spAutoFit/>
          </a:bodyPr>
          <a:lstStyle/>
          <a:p>
            <a:pPr marL="542925" lvl="1" indent="-285750">
              <a:buFont typeface="Calibri" panose="020F0502020204030204" pitchFamily="34" charset="0"/>
              <a:buChar char="‒"/>
            </a:pPr>
            <a:r>
              <a:rPr lang="ru-RU" sz="1600" dirty="0">
                <a:solidFill>
                  <a:prstClr val="black"/>
                </a:solidFill>
              </a:rPr>
              <a:t>Когато инсталирате повече от един ред колектори един зад друг, трябва да се поддържа </a:t>
            </a:r>
            <a:r>
              <a:rPr lang="ru-RU" sz="1600" dirty="0" smtClean="0">
                <a:solidFill>
                  <a:prstClr val="black"/>
                </a:solidFill>
              </a:rPr>
              <a:t>подходящо разстояние, </a:t>
            </a:r>
            <a:r>
              <a:rPr lang="ru-RU" sz="1600" dirty="0">
                <a:solidFill>
                  <a:prstClr val="black"/>
                </a:solidFill>
              </a:rPr>
              <a:t>за да се предотврати засенчването. Определянето на </a:t>
            </a:r>
            <a:r>
              <a:rPr lang="ru-RU" sz="1600" dirty="0" smtClean="0">
                <a:solidFill>
                  <a:prstClr val="black"/>
                </a:solidFill>
              </a:rPr>
              <a:t>това разстояние </a:t>
            </a:r>
            <a:r>
              <a:rPr lang="ru-RU" sz="1600" dirty="0">
                <a:solidFill>
                  <a:prstClr val="black"/>
                </a:solidFill>
              </a:rPr>
              <a:t>изисква да се знае ъгълът на слънцето в пладне на 21 декември на обяд, най-краткият ден в </a:t>
            </a:r>
            <a:r>
              <a:rPr lang="ru-RU" sz="1600" dirty="0" smtClean="0">
                <a:solidFill>
                  <a:prstClr val="black"/>
                </a:solidFill>
              </a:rPr>
              <a:t>годината.</a:t>
            </a:r>
            <a:r>
              <a:rPr lang="en-US" sz="1600" dirty="0" smtClean="0">
                <a:solidFill>
                  <a:prstClr val="black"/>
                </a:solidFill>
              </a:rPr>
              <a:t> </a:t>
            </a:r>
            <a:endParaRPr lang="en-US" sz="1600" dirty="0">
              <a:solidFill>
                <a:prstClr val="black"/>
              </a:solidFill>
            </a:endParaRPr>
          </a:p>
        </p:txBody>
      </p:sp>
      <p:sp>
        <p:nvSpPr>
          <p:cNvPr id="7" name="Rectangle 6">
            <a:extLst>
              <a:ext uri="{FF2B5EF4-FFF2-40B4-BE49-F238E27FC236}">
                <a16:creationId xmlns="" xmlns:a16="http://schemas.microsoft.com/office/drawing/2014/main" id="{C20F6772-593D-49F0-80C7-26EF890C8E2A}"/>
              </a:ext>
            </a:extLst>
          </p:cNvPr>
          <p:cNvSpPr/>
          <p:nvPr/>
        </p:nvSpPr>
        <p:spPr>
          <a:xfrm>
            <a:off x="432916" y="1372334"/>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9" name="Rectangle 8">
            <a:extLst>
              <a:ext uri="{FF2B5EF4-FFF2-40B4-BE49-F238E27FC236}">
                <a16:creationId xmlns="" xmlns:a16="http://schemas.microsoft.com/office/drawing/2014/main" id="{8DDB94CA-C8DF-416A-B3A2-B7F32FA66327}"/>
              </a:ext>
            </a:extLst>
          </p:cNvPr>
          <p:cNvSpPr/>
          <p:nvPr/>
        </p:nvSpPr>
        <p:spPr>
          <a:xfrm>
            <a:off x="628408" y="1741666"/>
            <a:ext cx="8174394" cy="338554"/>
          </a:xfrm>
          <a:prstGeom prst="rect">
            <a:avLst/>
          </a:prstGeom>
        </p:spPr>
        <p:txBody>
          <a:bodyPr wrap="square">
            <a:spAutoFit/>
          </a:bodyPr>
          <a:lstStyle/>
          <a:p>
            <a:pPr marL="285750" indent="-285750">
              <a:buFont typeface="Wingdings" panose="05000000000000000000" pitchFamily="2" charset="2"/>
              <a:buChar char="§"/>
            </a:pPr>
            <a:r>
              <a:rPr lang="ru-RU" sz="1600" b="1" dirty="0" smtClean="0"/>
              <a:t>МОНТАЖ НА КОЛЕКТОРА. РАЗСТОЯНИЯ МЕЖДУ </a:t>
            </a:r>
            <a:r>
              <a:rPr lang="ru-RU" sz="1600" b="1" dirty="0"/>
              <a:t>КОЛЕКТОРНИТЕ </a:t>
            </a:r>
            <a:r>
              <a:rPr lang="ru-RU" sz="1600" b="1" dirty="0" smtClean="0"/>
              <a:t>РЕДОВЕ .</a:t>
            </a:r>
            <a:endParaRPr lang="en-US" sz="1600" b="1" dirty="0"/>
          </a:p>
        </p:txBody>
      </p:sp>
      <p:pic>
        <p:nvPicPr>
          <p:cNvPr id="5" name="Picture 4">
            <a:extLst>
              <a:ext uri="{FF2B5EF4-FFF2-40B4-BE49-F238E27FC236}">
                <a16:creationId xmlns="" xmlns:a16="http://schemas.microsoft.com/office/drawing/2014/main" id="{B1BEC68F-0982-44E8-BE98-52DED5F3EBE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636000" y="3436604"/>
            <a:ext cx="5039687" cy="2592299"/>
          </a:xfrm>
          <a:prstGeom prst="rect">
            <a:avLst/>
          </a:prstGeom>
          <a:ln>
            <a:solidFill>
              <a:schemeClr val="tx1"/>
            </a:solidFill>
          </a:ln>
        </p:spPr>
      </p:pic>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76D46DC8-0D04-45C8-BABD-0F6AF4C718AE}"/>
                  </a:ext>
                </a:extLst>
              </p:cNvPr>
              <p:cNvSpPr/>
              <p:nvPr/>
            </p:nvSpPr>
            <p:spPr>
              <a:xfrm>
                <a:off x="755524" y="3185623"/>
                <a:ext cx="2880476" cy="2891625"/>
              </a:xfrm>
              <a:prstGeom prst="rect">
                <a:avLst/>
              </a:prstGeom>
            </p:spPr>
            <p:txBody>
              <a:bodyPr wrap="square">
                <a:spAutoFit/>
              </a:bodyPr>
              <a:lstStyle/>
              <a:p>
                <a:pPr marL="542925" lvl="1" indent="-285750">
                  <a:buFont typeface="Calibri" panose="020F0502020204030204" pitchFamily="34" charset="0"/>
                  <a:buChar char="‒"/>
                </a:pPr>
                <a:r>
                  <a:rPr lang="bg-BG" sz="1600" dirty="0" smtClean="0">
                    <a:solidFill>
                      <a:prstClr val="black"/>
                    </a:solidFill>
                  </a:rPr>
                  <a:t>Например</a:t>
                </a:r>
                <a:r>
                  <a:rPr lang="en-US" sz="1600" dirty="0" smtClean="0">
                    <a:solidFill>
                      <a:prstClr val="black"/>
                    </a:solidFill>
                  </a:rPr>
                  <a:t>:</a:t>
                </a:r>
                <a:endParaRPr lang="en-US" sz="1600" dirty="0">
                  <a:solidFill>
                    <a:prstClr val="black"/>
                  </a:solidFill>
                </a:endParaRPr>
              </a:p>
              <a:p>
                <a:pPr marL="801688" lvl="2" indent="-285750">
                  <a:buFont typeface="Arial" panose="020B0604020202020204" pitchFamily="34" charset="0"/>
                  <a:buChar char="."/>
                </a:pPr>
                <a:r>
                  <a:rPr lang="bg-BG" sz="1600" dirty="0" smtClean="0">
                    <a:solidFill>
                      <a:prstClr val="black"/>
                    </a:solidFill>
                  </a:rPr>
                  <a:t>София</a:t>
                </a:r>
                <a:r>
                  <a:rPr lang="en-US" sz="1600" dirty="0" smtClean="0">
                    <a:solidFill>
                      <a:prstClr val="black"/>
                    </a:solidFill>
                  </a:rPr>
                  <a:t>: 40</a:t>
                </a:r>
                <a:r>
                  <a:rPr lang="en-US" sz="1600" baseline="30000" dirty="0" smtClean="0">
                    <a:solidFill>
                      <a:prstClr val="black"/>
                    </a:solidFill>
                  </a:rPr>
                  <a:t>o</a:t>
                </a:r>
                <a:r>
                  <a:rPr lang="en-US" sz="1600" dirty="0" smtClean="0">
                    <a:solidFill>
                      <a:prstClr val="black"/>
                    </a:solidFill>
                  </a:rPr>
                  <a:t>N</a:t>
                </a:r>
                <a:r>
                  <a:rPr lang="en-US" sz="1600" dirty="0">
                    <a:solidFill>
                      <a:prstClr val="black"/>
                    </a:solidFill>
                  </a:rPr>
                  <a:t>.</a:t>
                </a:r>
              </a:p>
              <a:p>
                <a:pPr marL="801688" lvl="2" indent="-285750">
                  <a:buFont typeface="Arial" panose="020B0604020202020204" pitchFamily="34" charset="0"/>
                  <a:buChar char="."/>
                </a:pPr>
                <a:r>
                  <a:rPr lang="en-US" sz="1600" dirty="0">
                    <a:solidFill>
                      <a:prstClr val="black"/>
                    </a:solidFill>
                    <a:sym typeface="Symbol" panose="05050102010706020507" pitchFamily="18" charset="2"/>
                  </a:rPr>
                  <a:t></a:t>
                </a:r>
                <a:r>
                  <a:rPr lang="en-US" sz="1600" dirty="0">
                    <a:solidFill>
                      <a:prstClr val="black"/>
                    </a:solidFill>
                  </a:rPr>
                  <a:t> = </a:t>
                </a:r>
                <a:r>
                  <a:rPr lang="en-US" sz="1600" dirty="0" smtClean="0">
                    <a:solidFill>
                      <a:prstClr val="black"/>
                    </a:solidFill>
                  </a:rPr>
                  <a:t>2</a:t>
                </a:r>
                <a:r>
                  <a:rPr lang="bg-BG" sz="1600" dirty="0" smtClean="0">
                    <a:solidFill>
                      <a:prstClr val="black"/>
                    </a:solidFill>
                  </a:rPr>
                  <a:t>5</a:t>
                </a:r>
                <a:r>
                  <a:rPr lang="en-US" sz="1600" dirty="0" smtClean="0">
                    <a:solidFill>
                      <a:prstClr val="black"/>
                    </a:solidFill>
                  </a:rPr>
                  <a:t>,1</a:t>
                </a:r>
                <a:r>
                  <a:rPr lang="en-US" sz="1600" baseline="30000" dirty="0" smtClean="0">
                    <a:solidFill>
                      <a:prstClr val="black"/>
                    </a:solidFill>
                  </a:rPr>
                  <a:t>o </a:t>
                </a:r>
                <a:endParaRPr lang="en-US" sz="1600" baseline="30000" dirty="0">
                  <a:solidFill>
                    <a:prstClr val="black"/>
                  </a:solidFill>
                </a:endParaRPr>
              </a:p>
              <a:p>
                <a:pPr marL="801688" lvl="2" indent="-285750">
                  <a:buFont typeface="Arial" panose="020B0604020202020204" pitchFamily="34" charset="0"/>
                  <a:buChar char="."/>
                </a:pPr>
                <a:r>
                  <a:rPr lang="en-US" sz="1600" dirty="0">
                    <a:solidFill>
                      <a:prstClr val="black"/>
                    </a:solidFill>
                  </a:rPr>
                  <a:t>h = 1,2m</a:t>
                </a:r>
              </a:p>
              <a:p>
                <a:pPr marL="801688" lvl="2" indent="-285750">
                  <a:buFont typeface="Arial" panose="020B0604020202020204" pitchFamily="34" charset="0"/>
                  <a:buChar char="."/>
                </a:pPr>
                <a:r>
                  <a:rPr lang="en-US" sz="1600" dirty="0">
                    <a:solidFill>
                      <a:prstClr val="black"/>
                    </a:solidFill>
                    <a:sym typeface="Symbol" panose="05050102010706020507" pitchFamily="18" charset="2"/>
                  </a:rPr>
                  <a:t> = 40</a:t>
                </a:r>
                <a:r>
                  <a:rPr lang="en-US" sz="1600" baseline="30000" dirty="0">
                    <a:solidFill>
                      <a:prstClr val="black"/>
                    </a:solidFill>
                  </a:rPr>
                  <a:t>o</a:t>
                </a:r>
                <a:endParaRPr lang="en-US" sz="1600" dirty="0">
                  <a:solidFill>
                    <a:prstClr val="black"/>
                  </a:solidFill>
                  <a:sym typeface="Symbol" panose="05050102010706020507" pitchFamily="18" charset="2"/>
                </a:endParaRPr>
              </a:p>
              <a:p>
                <a:pPr marL="257175" lvl="1"/>
                <a:r>
                  <a:rPr lang="en-US" sz="1000" dirty="0" smtClean="0">
                    <a:solidFill>
                      <a:prstClr val="black"/>
                    </a:solidFill>
                  </a:rPr>
                  <a:t> </a:t>
                </a:r>
                <a14:m>
                  <m:oMath xmlns:m="http://schemas.openxmlformats.org/officeDocument/2006/math">
                    <m:f>
                      <m:fPr>
                        <m:ctrlPr>
                          <a:rPr lang="en-US" sz="1600" i="1" smtClean="0">
                            <a:solidFill>
                              <a:prstClr val="black"/>
                            </a:solidFill>
                            <a:latin typeface="Cambria Math"/>
                          </a:rPr>
                        </m:ctrlPr>
                      </m:fPr>
                      <m:num>
                        <m:r>
                          <a:rPr lang="es-ES" sz="1600" b="0" i="1" smtClean="0">
                            <a:solidFill>
                              <a:prstClr val="black"/>
                            </a:solidFill>
                            <a:latin typeface="Cambria Math" panose="02040503050406030204" pitchFamily="18" charset="0"/>
                          </a:rPr>
                          <m:t>𝑧</m:t>
                        </m:r>
                      </m:num>
                      <m:den>
                        <m:r>
                          <a:rPr lang="es-ES" sz="1600" b="0" i="1" smtClean="0">
                            <a:solidFill>
                              <a:prstClr val="black"/>
                            </a:solidFill>
                            <a:latin typeface="Cambria Math" panose="02040503050406030204" pitchFamily="18" charset="0"/>
                          </a:rPr>
                          <m:t>1,2</m:t>
                        </m:r>
                        <m:r>
                          <a:rPr lang="es-ES" sz="1600" b="0" i="1" smtClean="0">
                            <a:solidFill>
                              <a:prstClr val="black"/>
                            </a:solidFill>
                            <a:latin typeface="Cambria Math" panose="02040503050406030204" pitchFamily="18" charset="0"/>
                          </a:rPr>
                          <m:t>𝑚</m:t>
                        </m:r>
                      </m:den>
                    </m:f>
                    <m:r>
                      <a:rPr lang="en-US" sz="1600" i="1" smtClean="0">
                        <a:solidFill>
                          <a:prstClr val="black"/>
                        </a:solidFill>
                        <a:latin typeface="Cambria Math" panose="02040503050406030204" pitchFamily="18" charset="0"/>
                        <a:ea typeface="Cambria Math" panose="02040503050406030204" pitchFamily="18" charset="0"/>
                      </a:rPr>
                      <m:t>=</m:t>
                    </m:r>
                    <m:f>
                      <m:fPr>
                        <m:ctrlPr>
                          <a:rPr lang="en-US" sz="1600" i="1" smtClean="0">
                            <a:solidFill>
                              <a:prstClr val="black"/>
                            </a:solidFill>
                            <a:latin typeface="Cambria Math"/>
                            <a:ea typeface="Cambria Math" panose="02040503050406030204" pitchFamily="18" charset="0"/>
                          </a:rPr>
                        </m:ctrlPr>
                      </m:fPr>
                      <m:num>
                        <m:r>
                          <m:rPr>
                            <m:sty m:val="p"/>
                          </m:rPr>
                          <a:rPr lang="es-ES" sz="1600" b="0" i="0" smtClean="0">
                            <a:solidFill>
                              <a:prstClr val="black"/>
                            </a:solidFill>
                            <a:latin typeface="Cambria Math" panose="02040503050406030204" pitchFamily="18" charset="0"/>
                            <a:ea typeface="Cambria Math" panose="02040503050406030204" pitchFamily="18" charset="0"/>
                          </a:rPr>
                          <m:t>sin</m:t>
                        </m:r>
                        <m:r>
                          <a:rPr lang="es-ES" sz="1600" b="0" i="1" smtClean="0">
                            <a:solidFill>
                              <a:prstClr val="black"/>
                            </a:solidFill>
                            <a:latin typeface="Cambria Math" panose="02040503050406030204" pitchFamily="18" charset="0"/>
                            <a:ea typeface="Cambria Math" panose="02040503050406030204" pitchFamily="18" charset="0"/>
                          </a:rPr>
                          <m:t>⁡(180°−</m:t>
                        </m:r>
                        <m:d>
                          <m:dPr>
                            <m:ctrlPr>
                              <a:rPr lang="es-ES" sz="1600" b="0" i="1" smtClean="0">
                                <a:solidFill>
                                  <a:prstClr val="black"/>
                                </a:solidFill>
                                <a:latin typeface="Cambria Math"/>
                                <a:ea typeface="Cambria Math" panose="02040503050406030204" pitchFamily="18" charset="0"/>
                              </a:rPr>
                            </m:ctrlPr>
                          </m:dPr>
                          <m:e>
                            <m:r>
                              <a:rPr lang="es-ES" sz="1600" b="0" i="1" smtClean="0">
                                <a:solidFill>
                                  <a:prstClr val="black"/>
                                </a:solidFill>
                                <a:latin typeface="Cambria Math" panose="02040503050406030204" pitchFamily="18" charset="0"/>
                                <a:ea typeface="Cambria Math" panose="02040503050406030204" pitchFamily="18" charset="0"/>
                              </a:rPr>
                              <m:t>40+2</m:t>
                            </m:r>
                            <m:r>
                              <a:rPr lang="bg-BG" sz="1600" b="0" i="1" smtClean="0">
                                <a:solidFill>
                                  <a:prstClr val="black"/>
                                </a:solidFill>
                                <a:latin typeface="Cambria Math"/>
                                <a:ea typeface="Cambria Math" panose="02040503050406030204" pitchFamily="18" charset="0"/>
                              </a:rPr>
                              <m:t>5</m:t>
                            </m:r>
                            <m:r>
                              <a:rPr lang="es-ES" sz="1600" b="0" i="1" smtClean="0">
                                <a:solidFill>
                                  <a:prstClr val="black"/>
                                </a:solidFill>
                                <a:latin typeface="Cambria Math" panose="02040503050406030204" pitchFamily="18" charset="0"/>
                                <a:ea typeface="Cambria Math" panose="02040503050406030204" pitchFamily="18" charset="0"/>
                              </a:rPr>
                              <m:t>,1</m:t>
                            </m:r>
                          </m:e>
                        </m:d>
                        <m:r>
                          <a:rPr lang="es-ES" sz="1600" b="0" i="1" smtClean="0">
                            <a:solidFill>
                              <a:prstClr val="black"/>
                            </a:solidFill>
                            <a:latin typeface="Cambria Math" panose="02040503050406030204" pitchFamily="18" charset="0"/>
                            <a:ea typeface="Cambria Math" panose="02040503050406030204" pitchFamily="18" charset="0"/>
                          </a:rPr>
                          <m:t>)</m:t>
                        </m:r>
                      </m:num>
                      <m:den>
                        <m:r>
                          <m:rPr>
                            <m:sty m:val="p"/>
                          </m:rPr>
                          <a:rPr lang="es-ES" sz="1600" b="0" i="0" smtClean="0">
                            <a:solidFill>
                              <a:prstClr val="black"/>
                            </a:solidFill>
                            <a:latin typeface="Cambria Math" panose="02040503050406030204" pitchFamily="18" charset="0"/>
                            <a:ea typeface="Cambria Math" panose="02040503050406030204" pitchFamily="18" charset="0"/>
                          </a:rPr>
                          <m:t>sin</m:t>
                        </m:r>
                        <m:r>
                          <a:rPr lang="es-ES" sz="1600" b="0" i="1" smtClean="0">
                            <a:solidFill>
                              <a:prstClr val="black"/>
                            </a:solidFill>
                            <a:latin typeface="Cambria Math" panose="02040503050406030204" pitchFamily="18" charset="0"/>
                            <a:ea typeface="Cambria Math" panose="02040503050406030204" pitchFamily="18" charset="0"/>
                          </a:rPr>
                          <m:t>⁡(2</m:t>
                        </m:r>
                        <m:r>
                          <a:rPr lang="bg-BG" sz="1600" b="0" i="1" smtClean="0">
                            <a:solidFill>
                              <a:prstClr val="black"/>
                            </a:solidFill>
                            <a:latin typeface="Cambria Math"/>
                            <a:ea typeface="Cambria Math" panose="02040503050406030204" pitchFamily="18" charset="0"/>
                          </a:rPr>
                          <m:t>5</m:t>
                        </m:r>
                        <m:r>
                          <a:rPr lang="es-ES" sz="1600" b="0" i="1" smtClean="0">
                            <a:solidFill>
                              <a:prstClr val="black"/>
                            </a:solidFill>
                            <a:latin typeface="Cambria Math" panose="02040503050406030204" pitchFamily="18" charset="0"/>
                            <a:ea typeface="Cambria Math" panose="02040503050406030204" pitchFamily="18" charset="0"/>
                          </a:rPr>
                          <m:t>,1)</m:t>
                        </m:r>
                      </m:den>
                    </m:f>
                    <m:r>
                      <a:rPr lang="en-US" sz="1600" i="1" smtClean="0">
                        <a:solidFill>
                          <a:prstClr val="black"/>
                        </a:solidFill>
                        <a:latin typeface="Cambria Math" panose="02040503050406030204" pitchFamily="18" charset="0"/>
                        <a:ea typeface="Cambria Math" panose="02040503050406030204" pitchFamily="18" charset="0"/>
                      </a:rPr>
                      <m:t>→</m:t>
                    </m:r>
                  </m:oMath>
                </a14:m>
                <a:endParaRPr lang="es-ES" sz="1600" i="1" dirty="0">
                  <a:solidFill>
                    <a:prstClr val="black"/>
                  </a:solidFill>
                  <a:latin typeface="Cambria Math" panose="02040503050406030204" pitchFamily="18" charset="0"/>
                  <a:ea typeface="Cambria Math" panose="02040503050406030204" pitchFamily="18" charset="0"/>
                </a:endParaRPr>
              </a:p>
              <a:p>
                <a:pPr marL="257175" lvl="1"/>
                <a:endParaRPr lang="es-ES" sz="1400" b="0" i="1" dirty="0">
                  <a:solidFill>
                    <a:prstClr val="black"/>
                  </a:solidFill>
                  <a:latin typeface="Cambria Math" panose="02040503050406030204" pitchFamily="18" charset="0"/>
                  <a:ea typeface="Cambria Math" panose="02040503050406030204" pitchFamily="18" charset="0"/>
                </a:endParaRPr>
              </a:p>
              <a:p>
                <a:pPr marL="257175" lvl="1" algn="ctr"/>
                <a14:m>
                  <m:oMath xmlns:m="http://schemas.openxmlformats.org/officeDocument/2006/math">
                    <m:r>
                      <a:rPr lang="es-ES" sz="1400" b="0" i="1" smtClean="0">
                        <a:solidFill>
                          <a:prstClr val="black"/>
                        </a:solidFill>
                        <a:latin typeface="Cambria Math" panose="02040503050406030204" pitchFamily="18" charset="0"/>
                        <a:ea typeface="Cambria Math" panose="02040503050406030204" pitchFamily="18" charset="0"/>
                      </a:rPr>
                      <m:t>𝑧</m:t>
                    </m:r>
                    <m:r>
                      <a:rPr lang="es-ES" sz="1400" b="0" i="1" smtClean="0">
                        <a:solidFill>
                          <a:prstClr val="black"/>
                        </a:solidFill>
                        <a:latin typeface="Cambria Math" panose="02040503050406030204" pitchFamily="18" charset="0"/>
                        <a:ea typeface="Cambria Math" panose="02040503050406030204" pitchFamily="18" charset="0"/>
                      </a:rPr>
                      <m:t>=2,5</m:t>
                    </m:r>
                    <m:r>
                      <a:rPr lang="es-ES" sz="1400" b="0" i="1" smtClean="0">
                        <a:solidFill>
                          <a:prstClr val="black"/>
                        </a:solidFill>
                        <a:latin typeface="Cambria Math" panose="02040503050406030204" pitchFamily="18" charset="0"/>
                        <a:ea typeface="Cambria Math" panose="02040503050406030204" pitchFamily="18" charset="0"/>
                      </a:rPr>
                      <m:t>𝑚</m:t>
                    </m:r>
                  </m:oMath>
                </a14:m>
                <a:r>
                  <a:rPr lang="en-US" sz="1400" dirty="0">
                    <a:solidFill>
                      <a:prstClr val="black"/>
                    </a:solidFill>
                  </a:rPr>
                  <a:t>; </a:t>
                </a:r>
              </a:p>
              <a:p>
                <a:pPr marL="542925" lvl="1" indent="-285750">
                  <a:buFont typeface="Calibri" panose="020F0502020204030204" pitchFamily="34" charset="0"/>
                  <a:buChar char="–"/>
                </a:pPr>
                <a:r>
                  <a:rPr lang="ru-RU" sz="1600" dirty="0" smtClean="0">
                    <a:solidFill>
                      <a:prstClr val="black"/>
                    </a:solidFill>
                  </a:rPr>
                  <a:t>Това </a:t>
                </a:r>
                <a:r>
                  <a:rPr lang="ru-RU" sz="1600" dirty="0">
                    <a:solidFill>
                      <a:prstClr val="black"/>
                    </a:solidFill>
                  </a:rPr>
                  <a:t>е минимална стойност за не </a:t>
                </a:r>
                <a:r>
                  <a:rPr lang="ru-RU" sz="1600" dirty="0" smtClean="0">
                    <a:solidFill>
                      <a:prstClr val="black"/>
                    </a:solidFill>
                  </a:rPr>
                  <a:t>засенчване.</a:t>
                </a:r>
                <a:endParaRPr lang="en-US" sz="1600" dirty="0">
                  <a:solidFill>
                    <a:prstClr val="black"/>
                  </a:solidFill>
                </a:endParaRPr>
              </a:p>
            </p:txBody>
          </p:sp>
        </mc:Choice>
        <mc:Fallback xmlns="">
          <p:sp>
            <p:nvSpPr>
              <p:cNvPr id="10" name="Rectangle 9">
                <a:extLst>
                  <a:ext uri="{FF2B5EF4-FFF2-40B4-BE49-F238E27FC236}">
                    <a16:creationId xmlns="" xmlns:a16="http://schemas.microsoft.com/office/drawing/2014/main" xmlns:a14="http://schemas.microsoft.com/office/drawing/2010/main" id="{76D46DC8-0D04-45C8-BABD-0F6AF4C718AE}"/>
                  </a:ext>
                </a:extLst>
              </p:cNvPr>
              <p:cNvSpPr>
                <a:spLocks noRot="1" noChangeAspect="1" noMove="1" noResize="1" noEditPoints="1" noAdjustHandles="1" noChangeArrowheads="1" noChangeShapeType="1" noTextEdit="1"/>
              </p:cNvSpPr>
              <p:nvPr/>
            </p:nvSpPr>
            <p:spPr>
              <a:xfrm>
                <a:off x="755524" y="3185623"/>
                <a:ext cx="2880476" cy="2891625"/>
              </a:xfrm>
              <a:prstGeom prst="rect">
                <a:avLst/>
              </a:prstGeom>
              <a:blipFill rotWithShape="1">
                <a:blip r:embed="rId4"/>
                <a:stretch>
                  <a:fillRect t="-633" b="-1899"/>
                </a:stretch>
              </a:blipFill>
            </p:spPr>
            <p:txBody>
              <a:bodyPr/>
              <a:lstStyle/>
              <a:p>
                <a:r>
                  <a:rPr lang="en-US">
                    <a:noFill/>
                  </a:rPr>
                  <a:t> </a:t>
                </a:r>
              </a:p>
            </p:txBody>
          </p:sp>
        </mc:Fallback>
      </mc:AlternateContent>
    </p:spTree>
    <p:extLst>
      <p:ext uri="{BB962C8B-B14F-4D97-AF65-F5344CB8AC3E}">
        <p14:creationId xmlns:p14="http://schemas.microsoft.com/office/powerpoint/2010/main" val="33091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b="1" dirty="0"/>
              <a:t>Цели на </a:t>
            </a:r>
            <a:r>
              <a:rPr lang="bg-BG" b="1" dirty="0" smtClean="0"/>
              <a:t>модула</a:t>
            </a:r>
            <a:endParaRPr lang="el-GR" b="1" dirty="0"/>
          </a:p>
        </p:txBody>
      </p:sp>
      <p:sp>
        <p:nvSpPr>
          <p:cNvPr id="9" name="Content Placeholder 8"/>
          <p:cNvSpPr>
            <a:spLocks noGrp="1"/>
          </p:cNvSpPr>
          <p:nvPr>
            <p:ph idx="1"/>
          </p:nvPr>
        </p:nvSpPr>
        <p:spPr>
          <a:xfrm>
            <a:off x="261758" y="1628775"/>
            <a:ext cx="8425042" cy="3960225"/>
          </a:xfrm>
        </p:spPr>
        <p:txBody>
          <a:bodyPr>
            <a:noAutofit/>
          </a:bodyPr>
          <a:lstStyle/>
          <a:p>
            <a:pPr marL="0" indent="0" algn="just">
              <a:buNone/>
            </a:pPr>
            <a:r>
              <a:rPr lang="ru-RU" dirty="0">
                <a:latin typeface="+mj-lt"/>
                <a:cs typeface="Arial" pitchFamily="34" charset="0"/>
              </a:rPr>
              <a:t>До края на </a:t>
            </a:r>
            <a:r>
              <a:rPr lang="ru-RU" dirty="0" smtClean="0">
                <a:latin typeface="+mj-lt"/>
                <a:cs typeface="Arial" pitchFamily="34" charset="0"/>
              </a:rPr>
              <a:t>този модул </a:t>
            </a:r>
            <a:r>
              <a:rPr lang="ru-RU" dirty="0">
                <a:latin typeface="+mj-lt"/>
                <a:cs typeface="Arial" pitchFamily="34" charset="0"/>
              </a:rPr>
              <a:t>ще </a:t>
            </a:r>
            <a:r>
              <a:rPr lang="ru-RU" dirty="0" smtClean="0">
                <a:latin typeface="+mj-lt"/>
                <a:cs typeface="Arial" pitchFamily="34" charset="0"/>
              </a:rPr>
              <a:t>можете да</a:t>
            </a:r>
            <a:r>
              <a:rPr lang="en-US" dirty="0" smtClean="0">
                <a:latin typeface="+mj-lt"/>
                <a:cs typeface="Arial" pitchFamily="34" charset="0"/>
              </a:rPr>
              <a:t>:</a:t>
            </a:r>
            <a:endParaRPr lang="en-US" dirty="0">
              <a:latin typeface="+mj-lt"/>
              <a:cs typeface="Arial" pitchFamily="34" charset="0"/>
            </a:endParaRPr>
          </a:p>
          <a:p>
            <a:pPr marL="0" indent="0" algn="just">
              <a:buNone/>
            </a:pPr>
            <a:endParaRPr lang="en-US" sz="1600" dirty="0">
              <a:latin typeface="Arial" pitchFamily="34" charset="0"/>
              <a:cs typeface="Arial" pitchFamily="34" charset="0"/>
            </a:endParaRPr>
          </a:p>
          <a:p>
            <a:pPr lvl="1">
              <a:buFont typeface="+mj-lt"/>
              <a:buAutoNum type="arabicPeriod"/>
            </a:pPr>
            <a:r>
              <a:rPr lang="ru-RU" b="1" dirty="0" smtClean="0"/>
              <a:t>Опишете </a:t>
            </a:r>
            <a:r>
              <a:rPr lang="ru-RU" b="1" dirty="0"/>
              <a:t>основната структура и работата на слънчевия термичен </a:t>
            </a:r>
            <a:r>
              <a:rPr lang="ru-RU" b="1" dirty="0" smtClean="0"/>
              <a:t>масив</a:t>
            </a:r>
            <a:r>
              <a:rPr lang="en-GB" b="1" dirty="0" smtClean="0"/>
              <a:t>.</a:t>
            </a:r>
            <a:endParaRPr lang="en-GB" b="1" dirty="0"/>
          </a:p>
          <a:p>
            <a:pPr lvl="1">
              <a:buFont typeface="+mj-lt"/>
              <a:buAutoNum type="arabicPeriod"/>
            </a:pPr>
            <a:r>
              <a:rPr lang="ru-RU" b="1" dirty="0" smtClean="0"/>
              <a:t>Обясните </a:t>
            </a:r>
            <a:r>
              <a:rPr lang="ru-RU" b="1" dirty="0"/>
              <a:t>как слънчевите колектори са свързани хидравлично в банки и </a:t>
            </a:r>
            <a:r>
              <a:rPr lang="ru-RU" b="1" dirty="0" smtClean="0"/>
              <a:t>масиви</a:t>
            </a:r>
            <a:r>
              <a:rPr lang="en-GB" b="1" dirty="0" smtClean="0"/>
              <a:t>.</a:t>
            </a:r>
            <a:endParaRPr lang="en-GB" b="1" dirty="0"/>
          </a:p>
          <a:p>
            <a:pPr lvl="1">
              <a:buFont typeface="+mj-lt"/>
              <a:buAutoNum type="arabicPeriod"/>
            </a:pPr>
            <a:r>
              <a:rPr lang="ru-RU" b="1" dirty="0" smtClean="0"/>
              <a:t>Определите </a:t>
            </a:r>
            <a:r>
              <a:rPr lang="ru-RU" b="1" dirty="0"/>
              <a:t>и </a:t>
            </a:r>
            <a:r>
              <a:rPr lang="ru-RU" b="1" dirty="0" smtClean="0"/>
              <a:t>обясните </a:t>
            </a:r>
            <a:r>
              <a:rPr lang="ru-RU" b="1" dirty="0"/>
              <a:t>най-важните фактори, влияещи върху работата на слънчевия масив, включително баланс на потока, спад на налягането и топлинно </a:t>
            </a:r>
            <a:r>
              <a:rPr lang="ru-RU" b="1" dirty="0" smtClean="0"/>
              <a:t>разширение.</a:t>
            </a:r>
            <a:endParaRPr lang="en-GB" b="1" dirty="0"/>
          </a:p>
          <a:p>
            <a:pPr lvl="1">
              <a:buFont typeface="+mj-lt"/>
              <a:buAutoNum type="arabicPeriod"/>
            </a:pPr>
            <a:r>
              <a:rPr lang="ru-RU" b="1" dirty="0" smtClean="0"/>
              <a:t>Анализирате </a:t>
            </a:r>
            <a:r>
              <a:rPr lang="ru-RU" b="1" dirty="0"/>
              <a:t>слънчеви масиви, използвани в практични SWH </a:t>
            </a:r>
            <a:r>
              <a:rPr lang="ru-RU" b="1" dirty="0" smtClean="0"/>
              <a:t>системи </a:t>
            </a:r>
            <a:r>
              <a:rPr lang="ru-RU" b="1" dirty="0"/>
              <a:t>въз основа на техническа литература от производители на SWH системи или </a:t>
            </a:r>
            <a:r>
              <a:rPr lang="ru-RU" b="1" dirty="0" smtClean="0"/>
              <a:t>проекти.</a:t>
            </a:r>
            <a:endParaRPr lang="en-GB" b="1" dirty="0"/>
          </a:p>
          <a:p>
            <a:pPr lvl="1">
              <a:buFont typeface="+mj-lt"/>
              <a:buAutoNum type="arabicPeriod"/>
            </a:pPr>
            <a:r>
              <a:rPr lang="ru-RU" b="1" dirty="0" smtClean="0"/>
              <a:t>Сравните </a:t>
            </a:r>
            <a:r>
              <a:rPr lang="ru-RU" b="1" dirty="0"/>
              <a:t>различни слънчеви масиви, свързани с основните технологии на SWH </a:t>
            </a:r>
            <a:r>
              <a:rPr lang="bg-BG" b="1" dirty="0" smtClean="0"/>
              <a:t>в</a:t>
            </a:r>
            <a:r>
              <a:rPr lang="ru-RU" b="1" dirty="0" smtClean="0"/>
              <a:t> големи </a:t>
            </a:r>
            <a:r>
              <a:rPr lang="ru-RU" b="1" dirty="0"/>
              <a:t>жилищни и търговски </a:t>
            </a:r>
            <a:r>
              <a:rPr lang="ru-RU" b="1" dirty="0" smtClean="0"/>
              <a:t>сгради.</a:t>
            </a: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BE38E9-B063-4477-ACEF-8A6A516AEAF6}"/>
              </a:ext>
            </a:extLst>
          </p:cNvPr>
          <p:cNvSpPr>
            <a:spLocks noGrp="1"/>
          </p:cNvSpPr>
          <p:nvPr>
            <p:ph type="title"/>
          </p:nvPr>
        </p:nvSpPr>
        <p:spPr/>
        <p:txBody>
          <a:bodyPr/>
          <a:lstStyle/>
          <a:p>
            <a:r>
              <a:rPr lang="en-US" b="1" dirty="0"/>
              <a:t>1</a:t>
            </a:r>
            <a:r>
              <a:rPr lang="en-US" b="1" dirty="0" smtClean="0"/>
              <a:t>.</a:t>
            </a:r>
            <a:r>
              <a:rPr lang="bg-BG" b="1" dirty="0"/>
              <a:t> 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B86ACFC8-0E9C-4032-84AB-EEB63D88E61F}"/>
              </a:ext>
            </a:extLst>
          </p:cNvPr>
          <p:cNvSpPr/>
          <p:nvPr/>
        </p:nvSpPr>
        <p:spPr>
          <a:xfrm>
            <a:off x="432916" y="1346719"/>
            <a:ext cx="831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30BDE143-6639-42B8-A496-03EB712888DE}"/>
              </a:ext>
            </a:extLst>
          </p:cNvPr>
          <p:cNvSpPr/>
          <p:nvPr/>
        </p:nvSpPr>
        <p:spPr>
          <a:xfrm>
            <a:off x="717606" y="1653513"/>
            <a:ext cx="601439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МОНТАЖ НА КОЛЕКТОРИТЕ. ИЗИСКВАНИЯ</a:t>
            </a:r>
            <a:endParaRPr lang="en-US" sz="1600" b="1" dirty="0"/>
          </a:p>
        </p:txBody>
      </p:sp>
      <p:sp>
        <p:nvSpPr>
          <p:cNvPr id="6" name="Rectangle 5">
            <a:extLst>
              <a:ext uri="{FF2B5EF4-FFF2-40B4-BE49-F238E27FC236}">
                <a16:creationId xmlns="" xmlns:a16="http://schemas.microsoft.com/office/drawing/2014/main" id="{F05ECD76-41D2-458A-B82F-60CDBD75C4B3}"/>
              </a:ext>
            </a:extLst>
          </p:cNvPr>
          <p:cNvSpPr/>
          <p:nvPr/>
        </p:nvSpPr>
        <p:spPr>
          <a:xfrm>
            <a:off x="432916" y="1974667"/>
            <a:ext cx="6515083" cy="4278094"/>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Устойчивост на корозия. </a:t>
            </a:r>
            <a:r>
              <a:rPr lang="ru-RU" sz="1600" dirty="0">
                <a:solidFill>
                  <a:prstClr val="black"/>
                </a:solidFill>
              </a:rPr>
              <a:t>Най-безопасното решение се предлага от неръждаема стомана и / или алуминий (дори комбинирани). Това включва всички фиксиращи материали: конструкции, всички </a:t>
            </a:r>
            <a:r>
              <a:rPr lang="ru-RU" sz="1600" dirty="0" smtClean="0">
                <a:solidFill>
                  <a:prstClr val="black"/>
                </a:solidFill>
              </a:rPr>
              <a:t>свързващи </a:t>
            </a:r>
            <a:r>
              <a:rPr lang="ru-RU" sz="1600" dirty="0">
                <a:solidFill>
                  <a:prstClr val="black"/>
                </a:solidFill>
              </a:rPr>
              <a:t>болтове, гайки и спомагателни фиксиращи елементи. Когато се използват близо до </a:t>
            </a:r>
            <a:r>
              <a:rPr lang="ru-RU" sz="1600" dirty="0" smtClean="0">
                <a:solidFill>
                  <a:prstClr val="black"/>
                </a:solidFill>
              </a:rPr>
              <a:t>море, </a:t>
            </a:r>
            <a:r>
              <a:rPr lang="ru-RU" sz="1600" dirty="0">
                <a:solidFill>
                  <a:prstClr val="black"/>
                </a:solidFill>
              </a:rPr>
              <a:t>алуминиевите компоненти трябва да бъдат анодизирани или по друг начин допълнително защитени. Не трябва да се пробиват допълнителни отвори в поцинковани части.</a:t>
            </a:r>
          </a:p>
          <a:p>
            <a:pPr marL="542925" lvl="1" indent="-285750">
              <a:buFont typeface="Calibri" panose="020F0502020204030204" pitchFamily="34" charset="0"/>
              <a:buChar char="‒"/>
            </a:pPr>
            <a:r>
              <a:rPr lang="ru-RU" sz="1600" b="1" dirty="0">
                <a:solidFill>
                  <a:prstClr val="black"/>
                </a:solidFill>
              </a:rPr>
              <a:t>Натоварвания от вятър и сняг. </a:t>
            </a:r>
            <a:r>
              <a:rPr lang="ru-RU" sz="1600" dirty="0">
                <a:solidFill>
                  <a:prstClr val="black"/>
                </a:solidFill>
              </a:rPr>
              <a:t>Всеки </a:t>
            </a:r>
            <a:r>
              <a:rPr lang="ru-RU" sz="1600" dirty="0" smtClean="0">
                <a:solidFill>
                  <a:prstClr val="black"/>
                </a:solidFill>
              </a:rPr>
              <a:t>фиксиран </a:t>
            </a:r>
            <a:r>
              <a:rPr lang="ru-RU" sz="1600" dirty="0">
                <a:solidFill>
                  <a:prstClr val="black"/>
                </a:solidFill>
              </a:rPr>
              <a:t>колектор трябва да бъде проектиран така, че да може да поеме локално възникващите максимални натоварвания от вятър и сняг и в резултат на това уредите и строителните конструкции да бъдат защитени от повреди. </a:t>
            </a:r>
            <a:r>
              <a:rPr lang="ru-RU" sz="1600" dirty="0" smtClean="0">
                <a:solidFill>
                  <a:prstClr val="black"/>
                </a:solidFill>
              </a:rPr>
              <a:t>Снегът </a:t>
            </a:r>
            <a:r>
              <a:rPr lang="ru-RU" sz="1600" dirty="0">
                <a:solidFill>
                  <a:prstClr val="black"/>
                </a:solidFill>
              </a:rPr>
              <a:t>представлява допълнително тегло, което </a:t>
            </a:r>
            <a:r>
              <a:rPr lang="ru-RU" sz="1600" dirty="0" smtClean="0">
                <a:solidFill>
                  <a:prstClr val="black"/>
                </a:solidFill>
              </a:rPr>
              <a:t>натоварва </a:t>
            </a:r>
            <a:r>
              <a:rPr lang="ru-RU" sz="1600" dirty="0">
                <a:solidFill>
                  <a:prstClr val="black"/>
                </a:solidFill>
              </a:rPr>
              <a:t>конструкцията. Вятърът оказва натиск или смукателен ефект върху конструкцията. Специално по-големите слънчеви топлинни инсталации трябва да бъдат проектирани въз основа на знания за сградата, наредбите, времето и </a:t>
            </a:r>
            <a:r>
              <a:rPr lang="ru-RU" sz="1600" dirty="0" smtClean="0">
                <a:solidFill>
                  <a:prstClr val="black"/>
                </a:solidFill>
              </a:rPr>
              <a:t>площадката.</a:t>
            </a:r>
            <a:endParaRPr lang="en-US" sz="1600" dirty="0">
              <a:solidFill>
                <a:prstClr val="black"/>
              </a:solidFill>
            </a:endParaRPr>
          </a:p>
        </p:txBody>
      </p:sp>
      <p:grpSp>
        <p:nvGrpSpPr>
          <p:cNvPr id="16" name="Group 15">
            <a:extLst>
              <a:ext uri="{FF2B5EF4-FFF2-40B4-BE49-F238E27FC236}">
                <a16:creationId xmlns="" xmlns:a16="http://schemas.microsoft.com/office/drawing/2014/main" id="{7DB54031-FD17-4C6A-B69B-7C8B369924D0}"/>
              </a:ext>
            </a:extLst>
          </p:cNvPr>
          <p:cNvGrpSpPr/>
          <p:nvPr/>
        </p:nvGrpSpPr>
        <p:grpSpPr>
          <a:xfrm>
            <a:off x="6948000" y="2226851"/>
            <a:ext cx="1945270" cy="3981180"/>
            <a:chOff x="6508350" y="2253854"/>
            <a:chExt cx="2161300" cy="3981180"/>
          </a:xfrm>
        </p:grpSpPr>
        <p:pic>
          <p:nvPicPr>
            <p:cNvPr id="10" name="Picture 9">
              <a:extLst>
                <a:ext uri="{FF2B5EF4-FFF2-40B4-BE49-F238E27FC236}">
                  <a16:creationId xmlns="" xmlns:a16="http://schemas.microsoft.com/office/drawing/2014/main" id="{2A8559B2-92AA-423D-83D5-31F3E3A992D8}"/>
                </a:ext>
              </a:extLst>
            </p:cNvPr>
            <p:cNvPicPr>
              <a:picLocks noChangeAspect="1"/>
            </p:cNvPicPr>
            <p:nvPr/>
          </p:nvPicPr>
          <p:blipFill>
            <a:blip r:embed="rId2"/>
            <a:stretch>
              <a:fillRect/>
            </a:stretch>
          </p:blipFill>
          <p:spPr>
            <a:xfrm>
              <a:off x="6508350" y="3602178"/>
              <a:ext cx="2160000" cy="1097834"/>
            </a:xfrm>
            <a:prstGeom prst="rect">
              <a:avLst/>
            </a:prstGeom>
            <a:ln>
              <a:solidFill>
                <a:schemeClr val="tx1"/>
              </a:solidFill>
            </a:ln>
          </p:spPr>
        </p:pic>
        <p:pic>
          <p:nvPicPr>
            <p:cNvPr id="11" name="Picture 10">
              <a:extLst>
                <a:ext uri="{FF2B5EF4-FFF2-40B4-BE49-F238E27FC236}">
                  <a16:creationId xmlns="" xmlns:a16="http://schemas.microsoft.com/office/drawing/2014/main" id="{24F07864-1D12-4F21-A4BD-F556B7602B6A}"/>
                </a:ext>
              </a:extLst>
            </p:cNvPr>
            <p:cNvPicPr>
              <a:picLocks noChangeAspect="1"/>
            </p:cNvPicPr>
            <p:nvPr/>
          </p:nvPicPr>
          <p:blipFill>
            <a:blip r:embed="rId3"/>
            <a:stretch>
              <a:fillRect/>
            </a:stretch>
          </p:blipFill>
          <p:spPr>
            <a:xfrm>
              <a:off x="6508350" y="2253854"/>
              <a:ext cx="2160000" cy="1348324"/>
            </a:xfrm>
            <a:prstGeom prst="rect">
              <a:avLst/>
            </a:prstGeom>
            <a:ln>
              <a:solidFill>
                <a:schemeClr val="tx1"/>
              </a:solidFill>
            </a:ln>
          </p:spPr>
        </p:pic>
        <p:pic>
          <p:nvPicPr>
            <p:cNvPr id="15" name="Picture 14">
              <a:extLst>
                <a:ext uri="{FF2B5EF4-FFF2-40B4-BE49-F238E27FC236}">
                  <a16:creationId xmlns="" xmlns:a16="http://schemas.microsoft.com/office/drawing/2014/main" id="{3A12D511-3D4E-4BB5-A5F6-83F310ADEAB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509650" y="4709744"/>
              <a:ext cx="2160000" cy="1525290"/>
            </a:xfrm>
            <a:prstGeom prst="rect">
              <a:avLst/>
            </a:prstGeom>
            <a:ln>
              <a:solidFill>
                <a:schemeClr val="tx1"/>
              </a:solidFill>
            </a:ln>
          </p:spPr>
        </p:pic>
      </p:grpSp>
    </p:spTree>
    <p:extLst>
      <p:ext uri="{BB962C8B-B14F-4D97-AF65-F5344CB8AC3E}">
        <p14:creationId xmlns:p14="http://schemas.microsoft.com/office/powerpoint/2010/main" val="4112853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93EEB5-83DF-42C1-9204-1E2FD5117FD7}"/>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E68EA6C1-B184-45D2-B1DA-D0153C9CCB9F}"/>
              </a:ext>
            </a:extLst>
          </p:cNvPr>
          <p:cNvSpPr/>
          <p:nvPr/>
        </p:nvSpPr>
        <p:spPr>
          <a:xfrm>
            <a:off x="432916" y="1372334"/>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4CF1B854-A334-4548-8DA5-DAA77CAB2A21}"/>
              </a:ext>
            </a:extLst>
          </p:cNvPr>
          <p:cNvSpPr/>
          <p:nvPr/>
        </p:nvSpPr>
        <p:spPr>
          <a:xfrm>
            <a:off x="717606" y="1650446"/>
            <a:ext cx="191039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ИНТЕГРИРАНИ</a:t>
            </a:r>
            <a:endParaRPr lang="en-US" sz="1600" b="1" dirty="0"/>
          </a:p>
        </p:txBody>
      </p:sp>
      <p:sp>
        <p:nvSpPr>
          <p:cNvPr id="6" name="Rectangle 5">
            <a:extLst>
              <a:ext uri="{FF2B5EF4-FFF2-40B4-BE49-F238E27FC236}">
                <a16:creationId xmlns="" xmlns:a16="http://schemas.microsoft.com/office/drawing/2014/main" id="{ABE03754-E387-4C18-AA83-981490552EEE}"/>
              </a:ext>
            </a:extLst>
          </p:cNvPr>
          <p:cNvSpPr/>
          <p:nvPr/>
        </p:nvSpPr>
        <p:spPr>
          <a:xfrm>
            <a:off x="612000" y="1988949"/>
            <a:ext cx="5904000" cy="4278094"/>
          </a:xfrm>
          <a:prstGeom prst="rect">
            <a:avLst/>
          </a:prstGeom>
        </p:spPr>
        <p:txBody>
          <a:bodyPr wrap="square">
            <a:spAutoFit/>
          </a:bodyPr>
          <a:lstStyle/>
          <a:p>
            <a:pPr marL="542925" lvl="1" indent="-285750">
              <a:buFont typeface="Calibri" panose="020F0502020204030204" pitchFamily="34" charset="0"/>
              <a:buChar char="‒"/>
            </a:pPr>
            <a:r>
              <a:rPr lang="ru-RU" sz="1600" dirty="0">
                <a:solidFill>
                  <a:prstClr val="black"/>
                </a:solidFill>
              </a:rPr>
              <a:t>В съчетание с </a:t>
            </a:r>
            <a:r>
              <a:rPr lang="ru-RU" sz="1600" dirty="0" smtClean="0">
                <a:solidFill>
                  <a:prstClr val="black"/>
                </a:solidFill>
              </a:rPr>
              <a:t>основната </a:t>
            </a:r>
            <a:r>
              <a:rPr lang="ru-RU" sz="1600" dirty="0">
                <a:solidFill>
                  <a:prstClr val="black"/>
                </a:solidFill>
              </a:rPr>
              <a:t>практическа функционалност, FPC, а също и ETC предлагат </a:t>
            </a:r>
            <a:r>
              <a:rPr lang="ru-RU" sz="1600" dirty="0" smtClean="0">
                <a:solidFill>
                  <a:prstClr val="black"/>
                </a:solidFill>
              </a:rPr>
              <a:t>възможности </a:t>
            </a:r>
            <a:r>
              <a:rPr lang="ru-RU" sz="1600" dirty="0">
                <a:solidFill>
                  <a:prstClr val="black"/>
                </a:solidFill>
              </a:rPr>
              <a:t>за добавяне на естетическа стойност към архитектурата на сградата.</a:t>
            </a:r>
          </a:p>
          <a:p>
            <a:pPr marL="542925" lvl="1" indent="-285750">
              <a:buFont typeface="Calibri" panose="020F0502020204030204" pitchFamily="34" charset="0"/>
              <a:buChar char="‒"/>
            </a:pPr>
            <a:r>
              <a:rPr lang="ru-RU" sz="1600" dirty="0">
                <a:solidFill>
                  <a:prstClr val="black"/>
                </a:solidFill>
              </a:rPr>
              <a:t>Предизвикателството днес не е просто съпоставяне с дизайна на сграда, а използването им като елемент на дизайна сами по себе си.</a:t>
            </a:r>
          </a:p>
          <a:p>
            <a:pPr marL="542925" lvl="1" indent="-285750">
              <a:buFont typeface="Calibri" panose="020F0502020204030204" pitchFamily="34" charset="0"/>
              <a:buChar char="‒"/>
            </a:pPr>
            <a:r>
              <a:rPr lang="ru-RU" sz="1600" dirty="0">
                <a:solidFill>
                  <a:prstClr val="black"/>
                </a:solidFill>
              </a:rPr>
              <a:t>По отношение на тези цели слънчевите колектори могат да осигурят:</a:t>
            </a:r>
          </a:p>
          <a:p>
            <a:pPr marL="542925" lvl="1" indent="-285750">
              <a:buFont typeface="Calibri" panose="020F0502020204030204" pitchFamily="34" charset="0"/>
              <a:buChar char="‒"/>
            </a:pPr>
            <a:r>
              <a:rPr lang="ru-RU" sz="1600" dirty="0">
                <a:solidFill>
                  <a:prstClr val="black"/>
                </a:solidFill>
              </a:rPr>
              <a:t>Архитектурна интеграция. Тоест слънчевите колектори не пречат или нарушават дизайна на сградата. </a:t>
            </a:r>
            <a:r>
              <a:rPr lang="ru-RU" sz="1600" dirty="0" smtClean="0">
                <a:solidFill>
                  <a:prstClr val="black"/>
                </a:solidFill>
              </a:rPr>
              <a:t>Например, </a:t>
            </a:r>
            <a:r>
              <a:rPr lang="ru-RU" sz="1600" dirty="0">
                <a:solidFill>
                  <a:prstClr val="black"/>
                </a:solidFill>
              </a:rPr>
              <a:t>чрез фиксиране на покрива или съвпадение на цветовете на покрива (цветен преход от покрив към остъкляване).</a:t>
            </a:r>
          </a:p>
          <a:p>
            <a:pPr marL="542925" lvl="1" indent="-285750">
              <a:buFont typeface="Calibri" panose="020F0502020204030204" pitchFamily="34" charset="0"/>
              <a:buChar char="‒"/>
            </a:pPr>
            <a:r>
              <a:rPr lang="ru-RU" sz="1600" dirty="0">
                <a:solidFill>
                  <a:prstClr val="black"/>
                </a:solidFill>
              </a:rPr>
              <a:t>Визуална привлекателност. Колекторите допринасят за естетиката на сградата.</a:t>
            </a:r>
          </a:p>
          <a:p>
            <a:pPr marL="542925" lvl="1" indent="-285750">
              <a:buFont typeface="Calibri" panose="020F0502020204030204" pitchFamily="34" charset="0"/>
              <a:buChar char="‒"/>
            </a:pPr>
            <a:r>
              <a:rPr lang="ru-RU" sz="1600" dirty="0">
                <a:solidFill>
                  <a:prstClr val="black"/>
                </a:solidFill>
              </a:rPr>
              <a:t>Функционални структури. Слънчев колектор като архитектурни елементи с добавени функции. Например: засенчване на </a:t>
            </a:r>
            <a:r>
              <a:rPr lang="ru-RU" sz="1600" dirty="0" smtClean="0">
                <a:solidFill>
                  <a:prstClr val="black"/>
                </a:solidFill>
              </a:rPr>
              <a:t>зони.</a:t>
            </a:r>
            <a:r>
              <a:rPr lang="en-US" sz="1600" dirty="0" smtClean="0">
                <a:solidFill>
                  <a:prstClr val="black"/>
                </a:solidFill>
              </a:rPr>
              <a:t> </a:t>
            </a:r>
            <a:endParaRPr lang="en-US" sz="1600" dirty="0">
              <a:solidFill>
                <a:prstClr val="black"/>
              </a:solidFill>
            </a:endParaRPr>
          </a:p>
        </p:txBody>
      </p:sp>
      <p:pic>
        <p:nvPicPr>
          <p:cNvPr id="7" name="Picture 6">
            <a:extLst>
              <a:ext uri="{FF2B5EF4-FFF2-40B4-BE49-F238E27FC236}">
                <a16:creationId xmlns="" xmlns:a16="http://schemas.microsoft.com/office/drawing/2014/main" id="{DE7169D4-4556-458B-83D8-E5499868B0CE}"/>
              </a:ext>
            </a:extLst>
          </p:cNvPr>
          <p:cNvPicPr>
            <a:picLocks noChangeAspect="1"/>
          </p:cNvPicPr>
          <p:nvPr/>
        </p:nvPicPr>
        <p:blipFill>
          <a:blip r:embed="rId2"/>
          <a:stretch>
            <a:fillRect/>
          </a:stretch>
        </p:blipFill>
        <p:spPr>
          <a:xfrm>
            <a:off x="6588000" y="2061000"/>
            <a:ext cx="2304000" cy="4247725"/>
          </a:xfrm>
          <a:prstGeom prst="rect">
            <a:avLst/>
          </a:prstGeom>
        </p:spPr>
      </p:pic>
    </p:spTree>
    <p:extLst>
      <p:ext uri="{BB962C8B-B14F-4D97-AF65-F5344CB8AC3E}">
        <p14:creationId xmlns:p14="http://schemas.microsoft.com/office/powerpoint/2010/main" val="4148008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5F2262-1199-4077-9626-3A699B452341}"/>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FA3671B6-6ADF-4A34-8733-05029424FC55}"/>
              </a:ext>
            </a:extLst>
          </p:cNvPr>
          <p:cNvSpPr/>
          <p:nvPr/>
        </p:nvSpPr>
        <p:spPr>
          <a:xfrm>
            <a:off x="432916" y="1496215"/>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625150EF-F35F-40AC-A6BD-0328CEBBA175}"/>
              </a:ext>
            </a:extLst>
          </p:cNvPr>
          <p:cNvSpPr/>
          <p:nvPr/>
        </p:nvSpPr>
        <p:spPr>
          <a:xfrm>
            <a:off x="755524" y="1819723"/>
            <a:ext cx="2880475"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КОЛЕКТОРНИ ТРЪБИ</a:t>
            </a:r>
            <a:r>
              <a:rPr lang="en-US" sz="1600" b="1" dirty="0" smtClean="0"/>
              <a:t>.</a:t>
            </a:r>
            <a:endParaRPr lang="en-US" sz="1600" b="1" dirty="0"/>
          </a:p>
        </p:txBody>
      </p:sp>
      <p:sp>
        <p:nvSpPr>
          <p:cNvPr id="6" name="Rectangle 5">
            <a:extLst>
              <a:ext uri="{FF2B5EF4-FFF2-40B4-BE49-F238E27FC236}">
                <a16:creationId xmlns="" xmlns:a16="http://schemas.microsoft.com/office/drawing/2014/main" id="{783AF331-E3F2-4383-9715-70DC2529A597}"/>
              </a:ext>
            </a:extLst>
          </p:cNvPr>
          <p:cNvSpPr/>
          <p:nvPr/>
        </p:nvSpPr>
        <p:spPr>
          <a:xfrm>
            <a:off x="755525" y="2086226"/>
            <a:ext cx="7920163" cy="1569660"/>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Основни връзки. Единични и двойни FPC колекторни </a:t>
            </a:r>
            <a:r>
              <a:rPr lang="ru-RU" sz="1600" b="1" dirty="0" smtClean="0">
                <a:solidFill>
                  <a:prstClr val="black"/>
                </a:solidFill>
              </a:rPr>
              <a:t>тръби</a:t>
            </a:r>
            <a:r>
              <a:rPr lang="en-US" sz="1600" b="1" dirty="0" smtClean="0">
                <a:solidFill>
                  <a:prstClr val="black"/>
                </a:solidFill>
              </a:rPr>
              <a:t>.</a:t>
            </a:r>
            <a:endParaRPr lang="en-US" sz="1600" b="1" dirty="0">
              <a:solidFill>
                <a:prstClr val="black"/>
              </a:solidFill>
            </a:endParaRPr>
          </a:p>
          <a:p>
            <a:pPr marL="827088" lvl="2" indent="-285750">
              <a:buFont typeface="Arial" panose="020B0604020202020204" pitchFamily="34" charset="0"/>
              <a:buChar char="."/>
            </a:pPr>
            <a:r>
              <a:rPr lang="ru-RU" sz="1600" dirty="0">
                <a:solidFill>
                  <a:prstClr val="black"/>
                </a:solidFill>
              </a:rPr>
              <a:t>Малките SWH системи за еднофамилни къщи много често използват пакетирани SWH комплекти, включително един или два слънчеви колектора.</a:t>
            </a:r>
          </a:p>
          <a:p>
            <a:pPr marL="827088" lvl="2" indent="-285750">
              <a:buFont typeface="Arial" panose="020B0604020202020204" pitchFamily="34" charset="0"/>
              <a:buChar char="."/>
            </a:pPr>
            <a:r>
              <a:rPr lang="ru-RU" sz="1600" dirty="0">
                <a:solidFill>
                  <a:prstClr val="black"/>
                </a:solidFill>
              </a:rPr>
              <a:t>FPC често имат четири входа за връзка, с арфа или </a:t>
            </a:r>
            <a:r>
              <a:rPr lang="ru-RU" sz="1600" dirty="0" smtClean="0">
                <a:solidFill>
                  <a:prstClr val="black"/>
                </a:solidFill>
              </a:rPr>
              <a:t>серпентина </a:t>
            </a:r>
            <a:r>
              <a:rPr lang="ru-RU" sz="1600" dirty="0">
                <a:solidFill>
                  <a:prstClr val="black"/>
                </a:solidFill>
              </a:rPr>
              <a:t>вътрешна тръба.</a:t>
            </a:r>
          </a:p>
          <a:p>
            <a:pPr marL="827088" lvl="2" indent="-285750">
              <a:buFont typeface="Arial" panose="020B0604020202020204" pitchFamily="34" charset="0"/>
              <a:buChar char="."/>
            </a:pPr>
            <a:r>
              <a:rPr lang="ru-RU" sz="1600" dirty="0">
                <a:solidFill>
                  <a:prstClr val="black"/>
                </a:solidFill>
              </a:rPr>
              <a:t>За един колектор само два от портовете се използват за течността </a:t>
            </a:r>
            <a:r>
              <a:rPr lang="ru-RU" sz="1600" dirty="0" smtClean="0">
                <a:solidFill>
                  <a:prstClr val="black"/>
                </a:solidFill>
              </a:rPr>
              <a:t>, </a:t>
            </a:r>
            <a:r>
              <a:rPr lang="ru-RU" sz="1600" dirty="0">
                <a:solidFill>
                  <a:prstClr val="black"/>
                </a:solidFill>
              </a:rPr>
              <a:t>а другите два са </a:t>
            </a:r>
            <a:r>
              <a:rPr lang="ru-RU" sz="1600" dirty="0" smtClean="0">
                <a:solidFill>
                  <a:prstClr val="black"/>
                </a:solidFill>
              </a:rPr>
              <a:t>изпускателни. </a:t>
            </a:r>
            <a:r>
              <a:rPr lang="ru-RU" sz="1600" dirty="0">
                <a:solidFill>
                  <a:prstClr val="black"/>
                </a:solidFill>
              </a:rPr>
              <a:t>Производителят идентифицира входове и </a:t>
            </a:r>
            <a:r>
              <a:rPr lang="ru-RU" sz="1600" dirty="0" smtClean="0">
                <a:solidFill>
                  <a:prstClr val="black"/>
                </a:solidFill>
              </a:rPr>
              <a:t>изходи.</a:t>
            </a:r>
            <a:endParaRPr lang="en-US" sz="1600" dirty="0">
              <a:solidFill>
                <a:prstClr val="black"/>
              </a:solidFill>
            </a:endParaRPr>
          </a:p>
        </p:txBody>
      </p:sp>
      <p:pic>
        <p:nvPicPr>
          <p:cNvPr id="8" name="Picture 7">
            <a:extLst>
              <a:ext uri="{FF2B5EF4-FFF2-40B4-BE49-F238E27FC236}">
                <a16:creationId xmlns="" xmlns:a16="http://schemas.microsoft.com/office/drawing/2014/main" id="{65E11714-8E9F-428E-BFA6-3A35D818E562}"/>
              </a:ext>
            </a:extLst>
          </p:cNvPr>
          <p:cNvPicPr>
            <a:picLocks noChangeAspect="1"/>
          </p:cNvPicPr>
          <p:nvPr/>
        </p:nvPicPr>
        <p:blipFill>
          <a:blip r:embed="rId2"/>
          <a:stretch>
            <a:fillRect/>
          </a:stretch>
        </p:blipFill>
        <p:spPr>
          <a:xfrm>
            <a:off x="4860000" y="4170507"/>
            <a:ext cx="3812088" cy="2133993"/>
          </a:xfrm>
          <a:prstGeom prst="rect">
            <a:avLst/>
          </a:prstGeom>
          <a:ln>
            <a:solidFill>
              <a:schemeClr val="tx1"/>
            </a:solidFill>
          </a:ln>
        </p:spPr>
      </p:pic>
      <p:sp>
        <p:nvSpPr>
          <p:cNvPr id="10" name="Rectangle 9">
            <a:extLst>
              <a:ext uri="{FF2B5EF4-FFF2-40B4-BE49-F238E27FC236}">
                <a16:creationId xmlns="" xmlns:a16="http://schemas.microsoft.com/office/drawing/2014/main" id="{2D456B11-4BDC-4C88-95BF-A669928742CD}"/>
              </a:ext>
            </a:extLst>
          </p:cNvPr>
          <p:cNvSpPr/>
          <p:nvPr/>
        </p:nvSpPr>
        <p:spPr>
          <a:xfrm>
            <a:off x="755525" y="3655886"/>
            <a:ext cx="4104475" cy="2308324"/>
          </a:xfrm>
          <a:prstGeom prst="rect">
            <a:avLst/>
          </a:prstGeom>
        </p:spPr>
        <p:txBody>
          <a:bodyPr wrap="square">
            <a:spAutoFit/>
          </a:bodyPr>
          <a:lstStyle/>
          <a:p>
            <a:pPr marL="827088" lvl="2" indent="-285750">
              <a:buFont typeface="Arial" panose="020B0604020202020204" pitchFamily="34" charset="0"/>
              <a:buChar char="."/>
            </a:pPr>
            <a:r>
              <a:rPr lang="ru-RU" sz="1600" dirty="0" smtClean="0">
                <a:solidFill>
                  <a:prstClr val="black"/>
                </a:solidFill>
              </a:rPr>
              <a:t>Обикновено </a:t>
            </a:r>
            <a:r>
              <a:rPr lang="ru-RU" sz="1600" dirty="0">
                <a:solidFill>
                  <a:prstClr val="black"/>
                </a:solidFill>
              </a:rPr>
              <a:t>във вертикална ориентация изходът е горният десен порт, а в хоризонталната изходът е горният ляв порт. Изпускателните отвори в горната част улесняват </a:t>
            </a:r>
            <a:r>
              <a:rPr lang="ru-RU" sz="1600" dirty="0" smtClean="0">
                <a:solidFill>
                  <a:prstClr val="black"/>
                </a:solidFill>
              </a:rPr>
              <a:t>обезвъздушаването.</a:t>
            </a:r>
            <a:endParaRPr lang="ru-RU" sz="1600" dirty="0">
              <a:solidFill>
                <a:prstClr val="black"/>
              </a:solidFill>
            </a:endParaRPr>
          </a:p>
          <a:p>
            <a:pPr marL="827088" lvl="2" indent="-285750">
              <a:buFont typeface="Arial" panose="020B0604020202020204" pitchFamily="34" charset="0"/>
              <a:buChar char="."/>
            </a:pPr>
            <a:r>
              <a:rPr lang="ru-RU" sz="1600" dirty="0">
                <a:solidFill>
                  <a:prstClr val="black"/>
                </a:solidFill>
              </a:rPr>
              <a:t>В близост до изходния порт </a:t>
            </a:r>
            <a:r>
              <a:rPr lang="ru-RU" sz="1600" dirty="0" smtClean="0">
                <a:solidFill>
                  <a:prstClr val="black"/>
                </a:solidFill>
              </a:rPr>
              <a:t>е </a:t>
            </a:r>
            <a:r>
              <a:rPr lang="ru-RU" sz="1600" dirty="0">
                <a:solidFill>
                  <a:prstClr val="black"/>
                </a:solidFill>
              </a:rPr>
              <a:t>разположен сензорът за </a:t>
            </a:r>
            <a:r>
              <a:rPr lang="ru-RU" sz="1600" dirty="0" smtClean="0">
                <a:solidFill>
                  <a:prstClr val="black"/>
                </a:solidFill>
              </a:rPr>
              <a:t>температура.</a:t>
            </a:r>
            <a:endParaRPr lang="en-US" sz="1600" dirty="0">
              <a:solidFill>
                <a:prstClr val="black"/>
              </a:solidFill>
            </a:endParaRPr>
          </a:p>
        </p:txBody>
      </p:sp>
    </p:spTree>
    <p:extLst>
      <p:ext uri="{BB962C8B-B14F-4D97-AF65-F5344CB8AC3E}">
        <p14:creationId xmlns:p14="http://schemas.microsoft.com/office/powerpoint/2010/main" val="1804865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85FAF3-6BD7-4487-AFF7-7C14AF5D5E59}"/>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6E0159D9-3DE7-4173-AE44-55B9E1AFD26C}"/>
              </a:ext>
            </a:extLst>
          </p:cNvPr>
          <p:cNvSpPr/>
          <p:nvPr/>
        </p:nvSpPr>
        <p:spPr>
          <a:xfrm>
            <a:off x="432916" y="1346719"/>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8AF1E204-C39A-4EDB-90E8-56B75BEB2492}"/>
              </a:ext>
            </a:extLst>
          </p:cNvPr>
          <p:cNvSpPr/>
          <p:nvPr/>
        </p:nvSpPr>
        <p:spPr>
          <a:xfrm>
            <a:off x="717606" y="1641789"/>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КОЛЕКТОРНИ ТРЪБИ</a:t>
            </a:r>
            <a:r>
              <a:rPr lang="en-US" sz="1600" b="1" dirty="0" smtClean="0"/>
              <a:t>.</a:t>
            </a:r>
            <a:endParaRPr lang="en-US" sz="1600" b="1" dirty="0"/>
          </a:p>
        </p:txBody>
      </p:sp>
      <p:sp>
        <p:nvSpPr>
          <p:cNvPr id="6" name="Rectangle 5">
            <a:extLst>
              <a:ext uri="{FF2B5EF4-FFF2-40B4-BE49-F238E27FC236}">
                <a16:creationId xmlns="" xmlns:a16="http://schemas.microsoft.com/office/drawing/2014/main" id="{E97A3C03-FD7D-4D88-A52E-3236E2F248A8}"/>
              </a:ext>
            </a:extLst>
          </p:cNvPr>
          <p:cNvSpPr/>
          <p:nvPr/>
        </p:nvSpPr>
        <p:spPr>
          <a:xfrm>
            <a:off x="432916" y="1898961"/>
            <a:ext cx="5507083" cy="2308324"/>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Основни връзки. Единични и двойни FPC колекторни </a:t>
            </a:r>
            <a:r>
              <a:rPr lang="ru-RU" sz="1600" b="1" dirty="0" smtClean="0">
                <a:solidFill>
                  <a:prstClr val="black"/>
                </a:solidFill>
              </a:rPr>
              <a:t>тръби.</a:t>
            </a:r>
            <a:endParaRPr lang="en-US" sz="1600" b="1" dirty="0">
              <a:solidFill>
                <a:prstClr val="black"/>
              </a:solidFill>
            </a:endParaRPr>
          </a:p>
          <a:p>
            <a:pPr marL="742950" lvl="1" indent="-285750">
              <a:buFont typeface="Arial" panose="020B0604020202020204" pitchFamily="34" charset="0"/>
              <a:buChar char="."/>
            </a:pPr>
            <a:r>
              <a:rPr lang="ru-RU" sz="1600" dirty="0">
                <a:solidFill>
                  <a:prstClr val="black"/>
                </a:solidFill>
              </a:rPr>
              <a:t>Водопроводът на колекторите се извършва с помощта на </a:t>
            </a:r>
            <a:r>
              <a:rPr lang="ru-RU" sz="1600" dirty="0" smtClean="0">
                <a:solidFill>
                  <a:prstClr val="black"/>
                </a:solidFill>
              </a:rPr>
              <a:t>обикновени </a:t>
            </a:r>
            <a:r>
              <a:rPr lang="ru-RU" sz="1600" dirty="0">
                <a:solidFill>
                  <a:prstClr val="black"/>
                </a:solidFill>
              </a:rPr>
              <a:t>свързващи и съединителни маркучи или фитинги, доставени от производителите в </a:t>
            </a:r>
            <a:r>
              <a:rPr lang="ru-RU" sz="1600" dirty="0" smtClean="0">
                <a:solidFill>
                  <a:prstClr val="black"/>
                </a:solidFill>
              </a:rPr>
              <a:t>комплект.</a:t>
            </a:r>
            <a:endParaRPr lang="ru-RU" sz="1600" dirty="0">
              <a:solidFill>
                <a:prstClr val="black"/>
              </a:solidFill>
            </a:endParaRPr>
          </a:p>
          <a:p>
            <a:pPr marL="742950" lvl="1" indent="-285750">
              <a:buFont typeface="Arial" panose="020B0604020202020204" pitchFamily="34" charset="0"/>
              <a:buChar char="."/>
            </a:pPr>
            <a:r>
              <a:rPr lang="ru-RU" sz="1600" dirty="0">
                <a:solidFill>
                  <a:prstClr val="black"/>
                </a:solidFill>
              </a:rPr>
              <a:t>Когато се използват два (или повече) FPC (колекторна решетка), те трябва да бъдат паралелно </a:t>
            </a:r>
            <a:r>
              <a:rPr lang="ru-RU" sz="1600" dirty="0" smtClean="0">
                <a:solidFill>
                  <a:prstClr val="black"/>
                </a:solidFill>
              </a:rPr>
              <a:t>водопроводно </a:t>
            </a:r>
            <a:r>
              <a:rPr lang="ru-RU" sz="1600" dirty="0">
                <a:solidFill>
                  <a:prstClr val="black"/>
                </a:solidFill>
              </a:rPr>
              <a:t>(</a:t>
            </a:r>
            <a:r>
              <a:rPr lang="ru-RU" sz="1600" dirty="0" smtClean="0">
                <a:solidFill>
                  <a:prstClr val="black"/>
                </a:solidFill>
              </a:rPr>
              <a:t>хидравлично) свързани. </a:t>
            </a:r>
            <a:endParaRPr lang="en-US" sz="1600" dirty="0"/>
          </a:p>
        </p:txBody>
      </p:sp>
      <p:sp>
        <p:nvSpPr>
          <p:cNvPr id="9" name="Rectangle 8">
            <a:extLst>
              <a:ext uri="{FF2B5EF4-FFF2-40B4-BE49-F238E27FC236}">
                <a16:creationId xmlns="" xmlns:a16="http://schemas.microsoft.com/office/drawing/2014/main" id="{06AA20C7-CFBC-435D-B82C-1EA8AE3547D7}"/>
              </a:ext>
            </a:extLst>
          </p:cNvPr>
          <p:cNvSpPr/>
          <p:nvPr/>
        </p:nvSpPr>
        <p:spPr>
          <a:xfrm>
            <a:off x="432916" y="4234747"/>
            <a:ext cx="7920163" cy="2062103"/>
          </a:xfrm>
          <a:prstGeom prst="rect">
            <a:avLst/>
          </a:prstGeom>
        </p:spPr>
        <p:txBody>
          <a:bodyPr wrap="square">
            <a:spAutoFit/>
          </a:bodyPr>
          <a:lstStyle/>
          <a:p>
            <a:pPr marL="742950" lvl="1" indent="-285750">
              <a:buFont typeface="Arial" panose="020B0604020202020204" pitchFamily="34" charset="0"/>
              <a:buChar char="."/>
            </a:pPr>
            <a:r>
              <a:rPr lang="ru-RU" sz="1600" b="1" dirty="0">
                <a:solidFill>
                  <a:prstClr val="black"/>
                </a:solidFill>
              </a:rPr>
              <a:t>Колекторите в стил арфа </a:t>
            </a:r>
            <a:r>
              <a:rPr lang="ru-RU" sz="1600" dirty="0" smtClean="0">
                <a:solidFill>
                  <a:prstClr val="black"/>
                </a:solidFill>
              </a:rPr>
              <a:t>са свързани паралелно, което съединява колекторите заедно.</a:t>
            </a:r>
          </a:p>
          <a:p>
            <a:pPr marL="742950" lvl="1" indent="-285750">
              <a:buFont typeface="Arial" panose="020B0604020202020204" pitchFamily="34" charset="0"/>
              <a:buChar char="."/>
            </a:pPr>
            <a:r>
              <a:rPr lang="ru-RU" sz="1600" b="1" dirty="0" smtClean="0">
                <a:solidFill>
                  <a:prstClr val="black"/>
                </a:solidFill>
              </a:rPr>
              <a:t>Серпентинните FPC </a:t>
            </a:r>
            <a:r>
              <a:rPr lang="ru-RU" sz="1600" dirty="0" smtClean="0">
                <a:solidFill>
                  <a:prstClr val="black"/>
                </a:solidFill>
              </a:rPr>
              <a:t>често използва уникални дизайни на абсорбатори и имат конкретни методи.</a:t>
            </a:r>
          </a:p>
          <a:p>
            <a:pPr marL="742950" lvl="1" indent="-285750">
              <a:buFont typeface="Arial" panose="020B0604020202020204" pitchFamily="34" charset="0"/>
              <a:buChar char="."/>
            </a:pPr>
            <a:r>
              <a:rPr lang="ru-RU" sz="1600" dirty="0" smtClean="0">
                <a:solidFill>
                  <a:prstClr val="black"/>
                </a:solidFill>
              </a:rPr>
              <a:t>Колекторите</a:t>
            </a:r>
            <a:r>
              <a:rPr lang="ru-RU" sz="1600" b="1" dirty="0" smtClean="0">
                <a:solidFill>
                  <a:prstClr val="black"/>
                </a:solidFill>
              </a:rPr>
              <a:t>, свързане паралелно, </a:t>
            </a:r>
            <a:r>
              <a:rPr lang="ru-RU" sz="1600" dirty="0">
                <a:solidFill>
                  <a:prstClr val="black"/>
                </a:solidFill>
              </a:rPr>
              <a:t>разделят </a:t>
            </a:r>
            <a:r>
              <a:rPr lang="ru-RU" sz="1600" dirty="0" smtClean="0">
                <a:solidFill>
                  <a:prstClr val="black"/>
                </a:solidFill>
              </a:rPr>
              <a:t>потока </a:t>
            </a:r>
            <a:r>
              <a:rPr lang="ru-RU" sz="1600" dirty="0">
                <a:solidFill>
                  <a:prstClr val="black"/>
                </a:solidFill>
              </a:rPr>
              <a:t>еднакво през колекторите, което осигурява еквивалентни температури във всеки колектор.</a:t>
            </a:r>
          </a:p>
          <a:p>
            <a:pPr marL="742950" lvl="1" indent="-285750">
              <a:buFont typeface="Arial" panose="020B0604020202020204" pitchFamily="34" charset="0"/>
              <a:buChar char="."/>
            </a:pPr>
            <a:r>
              <a:rPr lang="ru-RU" sz="1600" b="1" dirty="0" smtClean="0">
                <a:solidFill>
                  <a:prstClr val="black"/>
                </a:solidFill>
              </a:rPr>
              <a:t>HTF минава </a:t>
            </a:r>
            <a:r>
              <a:rPr lang="ru-RU" sz="1600" b="1" dirty="0">
                <a:solidFill>
                  <a:prstClr val="black"/>
                </a:solidFill>
              </a:rPr>
              <a:t>през колекторите последователно. </a:t>
            </a:r>
            <a:r>
              <a:rPr lang="ru-RU" sz="1600" dirty="0">
                <a:solidFill>
                  <a:prstClr val="black"/>
                </a:solidFill>
              </a:rPr>
              <a:t>Последният колектор става по-горещ от първия. Това увеличава топлинните загуби и намалява </a:t>
            </a:r>
            <a:r>
              <a:rPr lang="ru-RU" sz="1600" dirty="0" smtClean="0">
                <a:solidFill>
                  <a:prstClr val="black"/>
                </a:solidFill>
              </a:rPr>
              <a:t>ефективността.</a:t>
            </a:r>
            <a:endParaRPr lang="en-US" sz="3600" dirty="0">
              <a:solidFill>
                <a:prstClr val="black"/>
              </a:solidFill>
            </a:endParaRPr>
          </a:p>
        </p:txBody>
      </p:sp>
      <p:pic>
        <p:nvPicPr>
          <p:cNvPr id="10" name="Picture 9">
            <a:extLst>
              <a:ext uri="{FF2B5EF4-FFF2-40B4-BE49-F238E27FC236}">
                <a16:creationId xmlns="" xmlns:a16="http://schemas.microsoft.com/office/drawing/2014/main" id="{9A2AAB7F-E0E3-444F-B19D-35A38232600C}"/>
              </a:ext>
            </a:extLst>
          </p:cNvPr>
          <p:cNvPicPr>
            <a:picLocks noChangeAspect="1"/>
          </p:cNvPicPr>
          <p:nvPr/>
        </p:nvPicPr>
        <p:blipFill>
          <a:blip r:embed="rId2"/>
          <a:stretch>
            <a:fillRect/>
          </a:stretch>
        </p:blipFill>
        <p:spPr>
          <a:xfrm>
            <a:off x="6084000" y="1989000"/>
            <a:ext cx="2587665" cy="2218285"/>
          </a:xfrm>
          <a:prstGeom prst="rect">
            <a:avLst/>
          </a:prstGeom>
          <a:ln>
            <a:solidFill>
              <a:schemeClr val="tx1"/>
            </a:solidFill>
          </a:ln>
        </p:spPr>
      </p:pic>
    </p:spTree>
    <p:extLst>
      <p:ext uri="{BB962C8B-B14F-4D97-AF65-F5344CB8AC3E}">
        <p14:creationId xmlns:p14="http://schemas.microsoft.com/office/powerpoint/2010/main" val="4282931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1D8AE2-3260-4A94-97F3-5833E6F4E60C}"/>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D7ED77AC-141E-4645-B3C9-C73EBE243FEB}"/>
              </a:ext>
            </a:extLst>
          </p:cNvPr>
          <p:cNvSpPr/>
          <p:nvPr/>
        </p:nvSpPr>
        <p:spPr>
          <a:xfrm>
            <a:off x="432916" y="1372334"/>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309E4536-68EE-49EA-9FCB-2B7E503C5CBA}"/>
              </a:ext>
            </a:extLst>
          </p:cNvPr>
          <p:cNvSpPr/>
          <p:nvPr/>
        </p:nvSpPr>
        <p:spPr>
          <a:xfrm>
            <a:off x="731827" y="1656993"/>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КОЛЕКТОРНИ ТРЪБИ</a:t>
            </a:r>
            <a:r>
              <a:rPr lang="en-US" sz="1600" b="1" dirty="0" smtClean="0"/>
              <a:t>.</a:t>
            </a:r>
            <a:endParaRPr lang="en-US" sz="1600" b="1" dirty="0"/>
          </a:p>
        </p:txBody>
      </p:sp>
      <p:sp>
        <p:nvSpPr>
          <p:cNvPr id="6" name="Rectangle 5">
            <a:extLst>
              <a:ext uri="{FF2B5EF4-FFF2-40B4-BE49-F238E27FC236}">
                <a16:creationId xmlns="" xmlns:a16="http://schemas.microsoft.com/office/drawing/2014/main" id="{22C5CA89-932B-4728-BE2F-FFB2041ECC8F}"/>
              </a:ext>
            </a:extLst>
          </p:cNvPr>
          <p:cNvSpPr/>
          <p:nvPr/>
        </p:nvSpPr>
        <p:spPr>
          <a:xfrm>
            <a:off x="567117" y="1961624"/>
            <a:ext cx="8072670" cy="584775"/>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Основни връзки. Единични и двойни FPC колекторни </a:t>
            </a:r>
            <a:r>
              <a:rPr lang="ru-RU" sz="1600" b="1" dirty="0" smtClean="0">
                <a:solidFill>
                  <a:prstClr val="black"/>
                </a:solidFill>
              </a:rPr>
              <a:t>тръби</a:t>
            </a:r>
            <a:r>
              <a:rPr lang="en-US" sz="1600" b="1" dirty="0" smtClean="0">
                <a:solidFill>
                  <a:prstClr val="black"/>
                </a:solidFill>
              </a:rPr>
              <a:t>.</a:t>
            </a:r>
            <a:endParaRPr lang="en-US" sz="1600" b="1" dirty="0">
              <a:solidFill>
                <a:prstClr val="black"/>
              </a:solidFill>
            </a:endParaRPr>
          </a:p>
          <a:p>
            <a:pPr marL="803275" lvl="2" indent="-285750">
              <a:buFont typeface="Arial" panose="020B0604020202020204" pitchFamily="34" charset="0"/>
              <a:buChar char="."/>
            </a:pPr>
            <a:r>
              <a:rPr lang="ru-RU" sz="1600" dirty="0">
                <a:solidFill>
                  <a:prstClr val="black"/>
                </a:solidFill>
              </a:rPr>
              <a:t>За инсталация с двоен колектор </a:t>
            </a:r>
            <a:r>
              <a:rPr lang="ru-RU" sz="1600" dirty="0" smtClean="0">
                <a:solidFill>
                  <a:prstClr val="black"/>
                </a:solidFill>
              </a:rPr>
              <a:t>връзката е в центъра</a:t>
            </a:r>
            <a:r>
              <a:rPr lang="en-US" sz="1600" dirty="0" smtClean="0">
                <a:solidFill>
                  <a:prstClr val="black"/>
                </a:solidFill>
              </a:rPr>
              <a:t>.</a:t>
            </a:r>
            <a:endParaRPr lang="en-US" sz="1600" b="1" dirty="0">
              <a:solidFill>
                <a:prstClr val="black"/>
              </a:solidFill>
            </a:endParaRPr>
          </a:p>
        </p:txBody>
      </p:sp>
      <p:pic>
        <p:nvPicPr>
          <p:cNvPr id="10" name="Picture 9">
            <a:extLst>
              <a:ext uri="{FF2B5EF4-FFF2-40B4-BE49-F238E27FC236}">
                <a16:creationId xmlns="" xmlns:a16="http://schemas.microsoft.com/office/drawing/2014/main" id="{0BFFD915-BDC2-4F20-A926-BD9EDB9A7D36}"/>
              </a:ext>
            </a:extLst>
          </p:cNvPr>
          <p:cNvPicPr>
            <a:picLocks noChangeAspect="1"/>
          </p:cNvPicPr>
          <p:nvPr/>
        </p:nvPicPr>
        <p:blipFill>
          <a:blip r:embed="rId2"/>
          <a:stretch>
            <a:fillRect/>
          </a:stretch>
        </p:blipFill>
        <p:spPr>
          <a:xfrm>
            <a:off x="4256896" y="2637001"/>
            <a:ext cx="4429904" cy="3240000"/>
          </a:xfrm>
          <a:prstGeom prst="rect">
            <a:avLst/>
          </a:prstGeom>
          <a:ln>
            <a:solidFill>
              <a:schemeClr val="tx1"/>
            </a:solidFill>
          </a:ln>
        </p:spPr>
      </p:pic>
      <p:sp>
        <p:nvSpPr>
          <p:cNvPr id="11" name="Rectangle 10">
            <a:extLst>
              <a:ext uri="{FF2B5EF4-FFF2-40B4-BE49-F238E27FC236}">
                <a16:creationId xmlns="" xmlns:a16="http://schemas.microsoft.com/office/drawing/2014/main" id="{B3ED2A3C-8FBE-4E94-8635-3F394DE7604D}"/>
              </a:ext>
            </a:extLst>
          </p:cNvPr>
          <p:cNvSpPr/>
          <p:nvPr/>
        </p:nvSpPr>
        <p:spPr>
          <a:xfrm>
            <a:off x="567117" y="2493000"/>
            <a:ext cx="3689779" cy="3293209"/>
          </a:xfrm>
          <a:prstGeom prst="rect">
            <a:avLst/>
          </a:prstGeom>
        </p:spPr>
        <p:txBody>
          <a:bodyPr wrap="square">
            <a:spAutoFit/>
          </a:bodyPr>
          <a:lstStyle/>
          <a:p>
            <a:pPr marL="801688" lvl="1" indent="-285750">
              <a:buFont typeface="Arial" panose="020B0604020202020204" pitchFamily="34" charset="0"/>
              <a:buChar char="."/>
            </a:pPr>
            <a:r>
              <a:rPr lang="ru-RU" sz="1600" dirty="0">
                <a:solidFill>
                  <a:prstClr val="black"/>
                </a:solidFill>
              </a:rPr>
              <a:t>HTF връщащата тръба (студена) е свързана към долния отвор на колектора, а предната тръба (гореща) към противоположния горен </a:t>
            </a:r>
            <a:r>
              <a:rPr lang="ru-RU" sz="1600" dirty="0" smtClean="0">
                <a:solidFill>
                  <a:prstClr val="black"/>
                </a:solidFill>
              </a:rPr>
              <a:t>изход.</a:t>
            </a:r>
            <a:endParaRPr lang="ru-RU" sz="1600" dirty="0">
              <a:solidFill>
                <a:prstClr val="black"/>
              </a:solidFill>
            </a:endParaRPr>
          </a:p>
          <a:p>
            <a:pPr marL="801688" lvl="1" indent="-285750">
              <a:buFont typeface="Arial" panose="020B0604020202020204" pitchFamily="34" charset="0"/>
              <a:buChar char="."/>
            </a:pPr>
            <a:r>
              <a:rPr lang="ru-RU" sz="1600" dirty="0">
                <a:solidFill>
                  <a:prstClr val="black"/>
                </a:solidFill>
              </a:rPr>
              <a:t>Останалите 2 </a:t>
            </a:r>
            <a:r>
              <a:rPr lang="ru-RU" sz="1600" dirty="0" smtClean="0">
                <a:solidFill>
                  <a:prstClr val="black"/>
                </a:solidFill>
              </a:rPr>
              <a:t>изхода, </a:t>
            </a:r>
            <a:r>
              <a:rPr lang="ru-RU" sz="1600" dirty="0">
                <a:solidFill>
                  <a:prstClr val="black"/>
                </a:solidFill>
              </a:rPr>
              <a:t>които не се използват, трябва да бъдат ограничени.</a:t>
            </a:r>
          </a:p>
          <a:p>
            <a:pPr marL="801688" lvl="1" indent="-285750">
              <a:buFont typeface="Arial" panose="020B0604020202020204" pitchFamily="34" charset="0"/>
              <a:buChar char="."/>
            </a:pPr>
            <a:r>
              <a:rPr lang="ru-RU" sz="1600" dirty="0">
                <a:solidFill>
                  <a:prstClr val="black"/>
                </a:solidFill>
              </a:rPr>
              <a:t>За някои модели се предлагат комплекти за разширение, което означава бърза връзка на още един </a:t>
            </a:r>
            <a:r>
              <a:rPr lang="ru-RU" sz="1600" dirty="0" smtClean="0">
                <a:solidFill>
                  <a:prstClr val="black"/>
                </a:solidFill>
              </a:rPr>
              <a:t>колектор.</a:t>
            </a:r>
            <a:endParaRPr lang="en-US" sz="1600" dirty="0">
              <a:solidFill>
                <a:prstClr val="black"/>
              </a:solidFill>
            </a:endParaRPr>
          </a:p>
        </p:txBody>
      </p:sp>
    </p:spTree>
    <p:extLst>
      <p:ext uri="{BB962C8B-B14F-4D97-AF65-F5344CB8AC3E}">
        <p14:creationId xmlns:p14="http://schemas.microsoft.com/office/powerpoint/2010/main" val="2769716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4DCC40-B235-4C83-976C-39A091641182}"/>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10D1FF23-EC00-4700-9398-E5D2CF345802}"/>
              </a:ext>
            </a:extLst>
          </p:cNvPr>
          <p:cNvSpPr/>
          <p:nvPr/>
        </p:nvSpPr>
        <p:spPr>
          <a:xfrm>
            <a:off x="432916" y="1370165"/>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BB3C620C-BEF2-4AB4-B064-612D9B0EC0B3}"/>
              </a:ext>
            </a:extLst>
          </p:cNvPr>
          <p:cNvSpPr/>
          <p:nvPr/>
        </p:nvSpPr>
        <p:spPr>
          <a:xfrm>
            <a:off x="717606" y="1668716"/>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a:t>КОЛЕКТОРНИ </a:t>
            </a:r>
            <a:r>
              <a:rPr lang="bg-BG" sz="1600" b="1" dirty="0" smtClean="0"/>
              <a:t>ТРЪБИ</a:t>
            </a:r>
            <a:r>
              <a:rPr lang="en-US" sz="1600" b="1" dirty="0" smtClean="0"/>
              <a:t>.</a:t>
            </a:r>
            <a:endParaRPr lang="en-US" sz="1600" b="1" dirty="0"/>
          </a:p>
        </p:txBody>
      </p:sp>
      <p:sp>
        <p:nvSpPr>
          <p:cNvPr id="6" name="Rectangle 5">
            <a:extLst>
              <a:ext uri="{FF2B5EF4-FFF2-40B4-BE49-F238E27FC236}">
                <a16:creationId xmlns="" xmlns:a16="http://schemas.microsoft.com/office/drawing/2014/main" id="{66D974C4-2FEF-4248-8BD3-523C91F18CEE}"/>
              </a:ext>
            </a:extLst>
          </p:cNvPr>
          <p:cNvSpPr/>
          <p:nvPr/>
        </p:nvSpPr>
        <p:spPr>
          <a:xfrm>
            <a:off x="252000" y="1928390"/>
            <a:ext cx="8640000" cy="4185761"/>
          </a:xfrm>
          <a:prstGeom prst="rect">
            <a:avLst/>
          </a:prstGeom>
        </p:spPr>
        <p:txBody>
          <a:bodyPr wrap="square">
            <a:spAutoFit/>
          </a:bodyPr>
          <a:lstStyle/>
          <a:p>
            <a:pPr marL="542925" lvl="1" indent="-285750">
              <a:buFont typeface="Calibri" panose="020F0502020204030204" pitchFamily="34" charset="0"/>
              <a:buChar char="‒"/>
            </a:pPr>
            <a:r>
              <a:rPr lang="ru-RU" sz="1400" b="1" dirty="0">
                <a:solidFill>
                  <a:prstClr val="black"/>
                </a:solidFill>
              </a:rPr>
              <a:t>Основни връзки. Единични и двойни FPC колекторни тръби. Някои съображения за оразмеряване и </a:t>
            </a:r>
            <a:r>
              <a:rPr lang="ru-RU" sz="1400" b="1" dirty="0" smtClean="0">
                <a:solidFill>
                  <a:prstClr val="black"/>
                </a:solidFill>
              </a:rPr>
              <a:t>експлоатация:</a:t>
            </a:r>
            <a:endParaRPr lang="en-US" sz="1400" b="1" dirty="0">
              <a:solidFill>
                <a:prstClr val="black"/>
              </a:solidFill>
            </a:endParaRPr>
          </a:p>
          <a:p>
            <a:pPr marL="803275" lvl="2" indent="-285750">
              <a:buFont typeface="Arial" panose="020B0604020202020204" pitchFamily="34" charset="0"/>
              <a:buChar char="."/>
            </a:pPr>
            <a:r>
              <a:rPr lang="ru-RU" sz="1400" b="1" dirty="0">
                <a:solidFill>
                  <a:prstClr val="black"/>
                </a:solidFill>
              </a:rPr>
              <a:t>Дебит (L / min). </a:t>
            </a:r>
            <a:r>
              <a:rPr lang="ru-RU" sz="1400" dirty="0" smtClean="0">
                <a:solidFill>
                  <a:prstClr val="black"/>
                </a:solidFill>
              </a:rPr>
              <a:t>При определена производителност </a:t>
            </a:r>
            <a:r>
              <a:rPr lang="ru-RU" sz="1400" dirty="0">
                <a:solidFill>
                  <a:prstClr val="black"/>
                </a:solidFill>
              </a:rPr>
              <a:t>на колектора </a:t>
            </a:r>
            <a:r>
              <a:rPr lang="ru-RU" sz="1400" dirty="0" smtClean="0">
                <a:solidFill>
                  <a:prstClr val="black"/>
                </a:solidFill>
              </a:rPr>
              <a:t>може </a:t>
            </a:r>
            <a:r>
              <a:rPr lang="ru-RU" sz="1400" dirty="0">
                <a:solidFill>
                  <a:prstClr val="black"/>
                </a:solidFill>
              </a:rPr>
              <a:t>да </a:t>
            </a:r>
            <a:r>
              <a:rPr lang="ru-RU" sz="1400" dirty="0" smtClean="0">
                <a:solidFill>
                  <a:prstClr val="black"/>
                </a:solidFill>
              </a:rPr>
              <a:t>се контролира </a:t>
            </a:r>
            <a:r>
              <a:rPr lang="ru-RU" sz="1400" dirty="0">
                <a:solidFill>
                  <a:prstClr val="black"/>
                </a:solidFill>
              </a:rPr>
              <a:t>повишаването на температурата на колектора. (</a:t>
            </a:r>
            <a:r>
              <a:rPr lang="ru-RU" sz="1400" dirty="0" smtClean="0">
                <a:solidFill>
                  <a:prstClr val="black"/>
                </a:solidFill>
              </a:rPr>
              <a:t>Пример: </a:t>
            </a:r>
            <a:r>
              <a:rPr lang="ru-RU" sz="1400" dirty="0">
                <a:solidFill>
                  <a:prstClr val="black"/>
                </a:solidFill>
              </a:rPr>
              <a:t>0,5 L / min на м2 площ на блендата).</a:t>
            </a:r>
          </a:p>
          <a:p>
            <a:pPr marL="803275" lvl="2" indent="-285750">
              <a:buFont typeface="Arial" panose="020B0604020202020204" pitchFamily="34" charset="0"/>
              <a:buChar char="."/>
            </a:pPr>
            <a:r>
              <a:rPr lang="ru-RU" sz="1400" b="1" dirty="0">
                <a:solidFill>
                  <a:prstClr val="black"/>
                </a:solidFill>
              </a:rPr>
              <a:t>Скорост на потока (m / s). </a:t>
            </a:r>
            <a:r>
              <a:rPr lang="ru-RU" sz="1400" dirty="0">
                <a:solidFill>
                  <a:prstClr val="black"/>
                </a:solidFill>
              </a:rPr>
              <a:t>Дебитът зависи от </a:t>
            </a:r>
            <a:r>
              <a:rPr lang="ru-RU" sz="1400" dirty="0" smtClean="0">
                <a:solidFill>
                  <a:prstClr val="black"/>
                </a:solidFill>
              </a:rPr>
              <a:t>скоростта </a:t>
            </a:r>
            <a:r>
              <a:rPr lang="ru-RU" sz="1400" dirty="0">
                <a:solidFill>
                  <a:prstClr val="black"/>
                </a:solidFill>
              </a:rPr>
              <a:t>на HTF в тръбопроводите. Скоростта на потока се променя </a:t>
            </a:r>
            <a:r>
              <a:rPr lang="ru-RU" sz="1400" dirty="0" smtClean="0">
                <a:solidFill>
                  <a:prstClr val="black"/>
                </a:solidFill>
              </a:rPr>
              <a:t>в </a:t>
            </a:r>
            <a:r>
              <a:rPr lang="ru-RU" sz="1400" dirty="0">
                <a:solidFill>
                  <a:prstClr val="black"/>
                </a:solidFill>
              </a:rPr>
              <a:t>стесняване на тръбата, което показва устойчивост на поток и спад на налягането.</a:t>
            </a:r>
          </a:p>
          <a:p>
            <a:pPr marL="803275" lvl="2" indent="-285750">
              <a:buFont typeface="Arial" panose="020B0604020202020204" pitchFamily="34" charset="0"/>
              <a:buChar char="."/>
            </a:pPr>
            <a:r>
              <a:rPr lang="ru-RU" sz="1400" b="1" dirty="0">
                <a:solidFill>
                  <a:prstClr val="black"/>
                </a:solidFill>
              </a:rPr>
              <a:t>Размер на тръбата (номинален диаметър, DN mm). </a:t>
            </a:r>
            <a:r>
              <a:rPr lang="ru-RU" sz="1400" dirty="0">
                <a:solidFill>
                  <a:prstClr val="black"/>
                </a:solidFill>
              </a:rPr>
              <a:t>Влияе на скоростите на потока. Той произвежда спад на налягането по единица дължина, който влияе върху скоростта на потока и дебита.</a:t>
            </a:r>
          </a:p>
          <a:p>
            <a:pPr marL="803275" lvl="2" indent="-285750">
              <a:buFont typeface="Arial" panose="020B0604020202020204" pitchFamily="34" charset="0"/>
              <a:buChar char="."/>
            </a:pPr>
            <a:r>
              <a:rPr lang="ru-RU" sz="1400" b="1" dirty="0">
                <a:solidFill>
                  <a:prstClr val="black"/>
                </a:solidFill>
              </a:rPr>
              <a:t>Материали за тръби, методи за фугиране и изолация. </a:t>
            </a:r>
            <a:r>
              <a:rPr lang="ru-RU" sz="1400" dirty="0">
                <a:solidFill>
                  <a:prstClr val="black"/>
                </a:solidFill>
              </a:rPr>
              <a:t>Медна тръба, гъвкава неръждаема стомана или мека стомана (без пластмаса). Свързване чрез спойка, слънчева преса и методи за компресиране. Изолация, подходяща за използване при високи температури и UV защита (ако е външна тръба).</a:t>
            </a:r>
          </a:p>
          <a:p>
            <a:pPr marL="803275" lvl="2" indent="-285750">
              <a:buFont typeface="Arial" panose="020B0604020202020204" pitchFamily="34" charset="0"/>
              <a:buChar char="."/>
            </a:pPr>
            <a:r>
              <a:rPr lang="ru-RU" sz="1400" b="1" dirty="0" smtClean="0">
                <a:solidFill>
                  <a:prstClr val="black"/>
                </a:solidFill>
              </a:rPr>
              <a:t>Въздух </a:t>
            </a:r>
            <a:r>
              <a:rPr lang="ru-RU" sz="1400" b="1" dirty="0">
                <a:solidFill>
                  <a:prstClr val="black"/>
                </a:solidFill>
              </a:rPr>
              <a:t>под налягане. </a:t>
            </a:r>
            <a:r>
              <a:rPr lang="ru-RU" sz="1400" dirty="0">
                <a:solidFill>
                  <a:prstClr val="black"/>
                </a:solidFill>
              </a:rPr>
              <a:t>Натрупва се във вътрешните тръби на колектора, тръбопроводите на слънчевата верига, включително тръбите и фитингите и топлообменниците (вътрешни / външни).</a:t>
            </a:r>
          </a:p>
          <a:p>
            <a:pPr marL="803275" lvl="2" indent="-285750">
              <a:buFont typeface="Arial" panose="020B0604020202020204" pitchFamily="34" charset="0"/>
              <a:buChar char="."/>
            </a:pPr>
            <a:r>
              <a:rPr lang="ru-RU" sz="1400" b="1" dirty="0">
                <a:solidFill>
                  <a:prstClr val="black"/>
                </a:solidFill>
              </a:rPr>
              <a:t>Избор на помпа. </a:t>
            </a:r>
            <a:r>
              <a:rPr lang="ru-RU" sz="1400" dirty="0" smtClean="0">
                <a:solidFill>
                  <a:prstClr val="black"/>
                </a:solidFill>
              </a:rPr>
              <a:t>Големина </a:t>
            </a:r>
            <a:r>
              <a:rPr lang="ru-RU" sz="1400" dirty="0">
                <a:solidFill>
                  <a:prstClr val="black"/>
                </a:solidFill>
              </a:rPr>
              <a:t>на помпата според желания дебит, преодоляващ всички спадове на налягането. Материал (чугун, месинг за индиректен SWH, неръждаема стомана за директен SWH).</a:t>
            </a:r>
          </a:p>
          <a:p>
            <a:pPr marL="803275" lvl="2" indent="-285750">
              <a:buFont typeface="Arial" panose="020B0604020202020204" pitchFamily="34" charset="0"/>
              <a:buChar char="."/>
            </a:pPr>
            <a:r>
              <a:rPr lang="ru-RU" sz="1400" b="1" dirty="0">
                <a:solidFill>
                  <a:prstClr val="black"/>
                </a:solidFill>
              </a:rPr>
              <a:t>Други: </a:t>
            </a:r>
            <a:r>
              <a:rPr lang="ru-RU" sz="1400" dirty="0">
                <a:solidFill>
                  <a:prstClr val="black"/>
                </a:solidFill>
              </a:rPr>
              <a:t>продухване на въздух, пълнене на веригата, HTF (Glycol), PRV, разширителен съд, възвратни </a:t>
            </a:r>
            <a:r>
              <a:rPr lang="ru-RU" sz="1400" dirty="0" smtClean="0">
                <a:solidFill>
                  <a:prstClr val="black"/>
                </a:solidFill>
              </a:rPr>
              <a:t>клапани.</a:t>
            </a:r>
            <a:endParaRPr lang="en-US" sz="1400" dirty="0">
              <a:solidFill>
                <a:prstClr val="black"/>
              </a:solidFill>
            </a:endParaRPr>
          </a:p>
        </p:txBody>
      </p:sp>
    </p:spTree>
    <p:extLst>
      <p:ext uri="{BB962C8B-B14F-4D97-AF65-F5344CB8AC3E}">
        <p14:creationId xmlns:p14="http://schemas.microsoft.com/office/powerpoint/2010/main" val="92953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FBB998-3BE7-4646-BEA7-8244DDF0C2D0}"/>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F33C1146-B41F-4E23-9A73-3301F6884A68}"/>
              </a:ext>
            </a:extLst>
          </p:cNvPr>
          <p:cNvSpPr/>
          <p:nvPr/>
        </p:nvSpPr>
        <p:spPr>
          <a:xfrm>
            <a:off x="432916" y="1372334"/>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9368276A-BA07-4540-A3C4-B2DB24BE2FB1}"/>
              </a:ext>
            </a:extLst>
          </p:cNvPr>
          <p:cNvSpPr/>
          <p:nvPr/>
        </p:nvSpPr>
        <p:spPr>
          <a:xfrm>
            <a:off x="696658" y="1651839"/>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a:t>КОЛЕКТОРНИ </a:t>
            </a:r>
            <a:r>
              <a:rPr lang="bg-BG" sz="1600" b="1" dirty="0" smtClean="0"/>
              <a:t>ТРЪБИ</a:t>
            </a:r>
            <a:r>
              <a:rPr lang="en-US" sz="1600" b="1" dirty="0" smtClean="0"/>
              <a:t>.</a:t>
            </a:r>
            <a:endParaRPr lang="en-US" sz="1600" b="1" dirty="0"/>
          </a:p>
        </p:txBody>
      </p:sp>
      <p:sp>
        <p:nvSpPr>
          <p:cNvPr id="6" name="Rectangle 5">
            <a:extLst>
              <a:ext uri="{FF2B5EF4-FFF2-40B4-BE49-F238E27FC236}">
                <a16:creationId xmlns="" xmlns:a16="http://schemas.microsoft.com/office/drawing/2014/main" id="{ED28C87A-2214-4E52-B36B-797CFC3E89C4}"/>
              </a:ext>
            </a:extLst>
          </p:cNvPr>
          <p:cNvSpPr/>
          <p:nvPr/>
        </p:nvSpPr>
        <p:spPr>
          <a:xfrm>
            <a:off x="657221" y="1969670"/>
            <a:ext cx="8092580" cy="584775"/>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Основни връзки. Единични и двойни FPC колекторни тръби. Някои съображения за оразмеряване и </a:t>
            </a:r>
            <a:r>
              <a:rPr lang="ru-RU" sz="1600" b="1" dirty="0" smtClean="0">
                <a:solidFill>
                  <a:prstClr val="black"/>
                </a:solidFill>
              </a:rPr>
              <a:t>експлоатация.</a:t>
            </a:r>
            <a:endParaRPr lang="en-US" sz="1600" b="1" dirty="0">
              <a:solidFill>
                <a:prstClr val="black"/>
              </a:solidFill>
            </a:endParaRPr>
          </a:p>
        </p:txBody>
      </p:sp>
      <p:pic>
        <p:nvPicPr>
          <p:cNvPr id="7" name="Picture 6">
            <a:extLst>
              <a:ext uri="{FF2B5EF4-FFF2-40B4-BE49-F238E27FC236}">
                <a16:creationId xmlns="" xmlns:a16="http://schemas.microsoft.com/office/drawing/2014/main" id="{63CFCB17-499F-4BF0-B28A-17A5AB693AC5}"/>
              </a:ext>
            </a:extLst>
          </p:cNvPr>
          <p:cNvPicPr>
            <a:picLocks noChangeAspect="1"/>
          </p:cNvPicPr>
          <p:nvPr/>
        </p:nvPicPr>
        <p:blipFill>
          <a:blip r:embed="rId2"/>
          <a:stretch>
            <a:fillRect/>
          </a:stretch>
        </p:blipFill>
        <p:spPr>
          <a:xfrm>
            <a:off x="861543" y="2554445"/>
            <a:ext cx="7775688" cy="1578175"/>
          </a:xfrm>
          <a:prstGeom prst="rect">
            <a:avLst/>
          </a:prstGeom>
          <a:ln>
            <a:solidFill>
              <a:schemeClr val="tx1"/>
            </a:solidFill>
          </a:ln>
        </p:spPr>
      </p:pic>
      <p:sp>
        <p:nvSpPr>
          <p:cNvPr id="9" name="Rectangle 8">
            <a:extLst>
              <a:ext uri="{FF2B5EF4-FFF2-40B4-BE49-F238E27FC236}">
                <a16:creationId xmlns="" xmlns:a16="http://schemas.microsoft.com/office/drawing/2014/main" id="{E1CDBD16-094C-42D9-9425-EFC2F9F0B69D}"/>
              </a:ext>
            </a:extLst>
          </p:cNvPr>
          <p:cNvSpPr/>
          <p:nvPr/>
        </p:nvSpPr>
        <p:spPr>
          <a:xfrm>
            <a:off x="252000" y="4162734"/>
            <a:ext cx="8397683" cy="2062103"/>
          </a:xfrm>
          <a:prstGeom prst="rect">
            <a:avLst/>
          </a:prstGeom>
        </p:spPr>
        <p:txBody>
          <a:bodyPr wrap="square">
            <a:spAutoFit/>
          </a:bodyPr>
          <a:lstStyle/>
          <a:p>
            <a:pPr marL="827088" lvl="2" indent="-285750">
              <a:buFont typeface="Arial" panose="020B0604020202020204" pitchFamily="34" charset="0"/>
              <a:buChar char="."/>
            </a:pPr>
            <a:r>
              <a:rPr lang="ru-RU" sz="1600" dirty="0"/>
              <a:t>Напречните сечения са оразмерени в съответствие с дебитите и скоростите на потока.</a:t>
            </a:r>
          </a:p>
          <a:p>
            <a:pPr marL="827088" lvl="2" indent="-285750">
              <a:buFont typeface="Arial" panose="020B0604020202020204" pitchFamily="34" charset="0"/>
              <a:buChar char="."/>
            </a:pPr>
            <a:r>
              <a:rPr lang="ru-RU" sz="1600" dirty="0" smtClean="0"/>
              <a:t>Среден/номинален </a:t>
            </a:r>
            <a:r>
              <a:rPr lang="ru-RU" sz="1600" dirty="0"/>
              <a:t>дебит (пропускателна способност): 30L / h на м2 (0,5L / </a:t>
            </a:r>
            <a:r>
              <a:rPr lang="ru-RU" sz="1600" dirty="0" smtClean="0"/>
              <a:t>min/ </a:t>
            </a:r>
            <a:r>
              <a:rPr lang="ru-RU" sz="1600" dirty="0"/>
              <a:t>m2).</a:t>
            </a:r>
          </a:p>
          <a:p>
            <a:pPr marL="827088" lvl="2" indent="-285750">
              <a:buFont typeface="Arial" panose="020B0604020202020204" pitchFamily="34" charset="0"/>
              <a:buChar char="."/>
            </a:pPr>
            <a:r>
              <a:rPr lang="ru-RU" sz="1600" dirty="0"/>
              <a:t>Макс. 25м2 площ на блендата (10 колектора портрет или 8 колектора пейзаж).</a:t>
            </a:r>
          </a:p>
          <a:p>
            <a:pPr marL="827088" lvl="2" indent="-285750">
              <a:buFont typeface="Arial" panose="020B0604020202020204" pitchFamily="34" charset="0"/>
              <a:buChar char="."/>
            </a:pPr>
            <a:r>
              <a:rPr lang="ru-RU" sz="1600" dirty="0"/>
              <a:t>Скоростта на потока трябва да се поддържа под 1 m / s, за да се избегне прекомерна загуба на налягане.</a:t>
            </a:r>
          </a:p>
          <a:p>
            <a:pPr marL="827088" lvl="2" indent="-285750">
              <a:buFont typeface="Arial" panose="020B0604020202020204" pitchFamily="34" charset="0"/>
              <a:buChar char="."/>
            </a:pPr>
            <a:r>
              <a:rPr lang="ru-RU" sz="1600" dirty="0"/>
              <a:t>Диаметрите на тръбите се отнасят до максимална обща дължина на тръбата от 2 х 20 м медни </a:t>
            </a:r>
            <a:r>
              <a:rPr lang="ru-RU" sz="1600" dirty="0" smtClean="0"/>
              <a:t>тръбопроводи.</a:t>
            </a:r>
            <a:endParaRPr lang="en-US" sz="1600" dirty="0"/>
          </a:p>
        </p:txBody>
      </p:sp>
      <p:sp>
        <p:nvSpPr>
          <p:cNvPr id="10" name="Rectangle 9">
            <a:extLst>
              <a:ext uri="{FF2B5EF4-FFF2-40B4-BE49-F238E27FC236}">
                <a16:creationId xmlns="" xmlns:a16="http://schemas.microsoft.com/office/drawing/2014/main" id="{B513EA87-9513-42E9-B2B4-3284CAEA1357}"/>
              </a:ext>
            </a:extLst>
          </p:cNvPr>
          <p:cNvSpPr/>
          <p:nvPr/>
        </p:nvSpPr>
        <p:spPr>
          <a:xfrm>
            <a:off x="5580000" y="379406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743708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E513478-1EF0-46CB-BCE9-B6B6534842E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71918" y="3896102"/>
            <a:ext cx="7460082" cy="2412623"/>
          </a:xfrm>
          <a:prstGeom prst="rect">
            <a:avLst/>
          </a:prstGeom>
        </p:spPr>
      </p:pic>
      <p:sp>
        <p:nvSpPr>
          <p:cNvPr id="2" name="Title 1">
            <a:extLst>
              <a:ext uri="{FF2B5EF4-FFF2-40B4-BE49-F238E27FC236}">
                <a16:creationId xmlns="" xmlns:a16="http://schemas.microsoft.com/office/drawing/2014/main" id="{A92880D3-7774-4062-87F0-C918FFA20809}"/>
              </a:ext>
            </a:extLst>
          </p:cNvPr>
          <p:cNvSpPr>
            <a:spLocks noGrp="1"/>
          </p:cNvSpPr>
          <p:nvPr>
            <p:ph type="title"/>
          </p:nvPr>
        </p:nvSpPr>
        <p:spPr/>
        <p:txBody>
          <a:bodyPr>
            <a:normAutofit/>
          </a:bodyPr>
          <a:lstStyle/>
          <a:p>
            <a:r>
              <a:rPr lang="en-US" b="1" dirty="0"/>
              <a:t>1. </a:t>
            </a:r>
            <a:r>
              <a:rPr lang="bg-BG" b="1" dirty="0"/>
              <a:t>Преглед на слънчевите </a:t>
            </a:r>
            <a:r>
              <a:rPr lang="bg-BG" b="1" dirty="0" smtClean="0"/>
              <a:t>колектори</a:t>
            </a:r>
            <a:endParaRPr lang="en-US" dirty="0"/>
          </a:p>
        </p:txBody>
      </p:sp>
      <p:sp>
        <p:nvSpPr>
          <p:cNvPr id="10" name="Rectangle 9">
            <a:extLst>
              <a:ext uri="{FF2B5EF4-FFF2-40B4-BE49-F238E27FC236}">
                <a16:creationId xmlns="" xmlns:a16="http://schemas.microsoft.com/office/drawing/2014/main" id="{D63C79D4-526C-493B-8BD4-25D7D7E8962C}"/>
              </a:ext>
            </a:extLst>
          </p:cNvPr>
          <p:cNvSpPr/>
          <p:nvPr/>
        </p:nvSpPr>
        <p:spPr>
          <a:xfrm>
            <a:off x="432916" y="1372334"/>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11" name="Rectangle 10">
            <a:extLst>
              <a:ext uri="{FF2B5EF4-FFF2-40B4-BE49-F238E27FC236}">
                <a16:creationId xmlns="" xmlns:a16="http://schemas.microsoft.com/office/drawing/2014/main" id="{571967B7-9A5B-49C9-BA55-52D6D41F5208}"/>
              </a:ext>
            </a:extLst>
          </p:cNvPr>
          <p:cNvSpPr/>
          <p:nvPr/>
        </p:nvSpPr>
        <p:spPr>
          <a:xfrm>
            <a:off x="717606" y="1741666"/>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a:t>КОЛЕКТОРНИ </a:t>
            </a:r>
            <a:r>
              <a:rPr lang="bg-BG" sz="1600" b="1" dirty="0" smtClean="0"/>
              <a:t>ТРЪБИ</a:t>
            </a:r>
            <a:r>
              <a:rPr lang="en-US" sz="1600" b="1" dirty="0" smtClean="0"/>
              <a:t>.</a:t>
            </a:r>
            <a:endParaRPr lang="en-US" sz="1600" b="1" dirty="0"/>
          </a:p>
        </p:txBody>
      </p:sp>
      <p:sp>
        <p:nvSpPr>
          <p:cNvPr id="12" name="Rectangle 11">
            <a:extLst>
              <a:ext uri="{FF2B5EF4-FFF2-40B4-BE49-F238E27FC236}">
                <a16:creationId xmlns="" xmlns:a16="http://schemas.microsoft.com/office/drawing/2014/main" id="{096DF489-1616-4AA4-8B03-A0D2CC6159B9}"/>
              </a:ext>
            </a:extLst>
          </p:cNvPr>
          <p:cNvSpPr/>
          <p:nvPr/>
        </p:nvSpPr>
        <p:spPr>
          <a:xfrm>
            <a:off x="594220" y="2080220"/>
            <a:ext cx="8072670" cy="1815882"/>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Основни връзки. Единични и двойни ETC колекторни </a:t>
            </a:r>
            <a:r>
              <a:rPr lang="ru-RU" sz="1600" b="1" dirty="0" smtClean="0">
                <a:solidFill>
                  <a:prstClr val="black"/>
                </a:solidFill>
              </a:rPr>
              <a:t>тръби</a:t>
            </a:r>
            <a:r>
              <a:rPr lang="en-US" sz="1600" b="1" dirty="0" smtClean="0">
                <a:solidFill>
                  <a:prstClr val="black"/>
                </a:solidFill>
              </a:rPr>
              <a:t>.</a:t>
            </a:r>
            <a:endParaRPr lang="en-US" sz="1600" b="1" dirty="0">
              <a:solidFill>
                <a:prstClr val="black"/>
              </a:solidFill>
            </a:endParaRPr>
          </a:p>
          <a:p>
            <a:pPr marL="827088" lvl="2" indent="-285750">
              <a:buFont typeface="Arial" panose="020B0604020202020204" pitchFamily="34" charset="0"/>
              <a:buChar char="."/>
            </a:pPr>
            <a:r>
              <a:rPr lang="ru-RU" sz="1600" dirty="0"/>
              <a:t>Поради по-ниските топлинни загуби на ETC, много производители препоръчват </a:t>
            </a:r>
            <a:r>
              <a:rPr lang="ru-RU" sz="1600" dirty="0" smtClean="0"/>
              <a:t>водопроводни връзки на колекторите </a:t>
            </a:r>
            <a:r>
              <a:rPr lang="ru-RU" sz="1600" dirty="0"/>
              <a:t>серийно, като директно свързват колекторите </a:t>
            </a:r>
            <a:r>
              <a:rPr lang="ru-RU" sz="1600" dirty="0" smtClean="0"/>
              <a:t>един </a:t>
            </a:r>
            <a:r>
              <a:rPr lang="ru-RU" sz="1600" dirty="0"/>
              <a:t>към друг.</a:t>
            </a:r>
          </a:p>
          <a:p>
            <a:pPr marL="827088" lvl="2" indent="-285750">
              <a:buFont typeface="Arial" panose="020B0604020202020204" pitchFamily="34" charset="0"/>
              <a:buChar char="."/>
            </a:pPr>
            <a:r>
              <a:rPr lang="ru-RU" sz="1600" dirty="0" smtClean="0"/>
              <a:t>Топлопроводите на ETC </a:t>
            </a:r>
            <a:r>
              <a:rPr lang="ru-RU" sz="1600" dirty="0"/>
              <a:t>не може да </a:t>
            </a:r>
            <a:r>
              <a:rPr lang="ru-RU" sz="1600" dirty="0" smtClean="0"/>
              <a:t>бъдат инсталирани хоризонтално- те </a:t>
            </a:r>
            <a:r>
              <a:rPr lang="ru-RU" sz="1600" dirty="0"/>
              <a:t>трябва да бъдат минимално наклонени.</a:t>
            </a:r>
          </a:p>
          <a:p>
            <a:pPr marL="827088" lvl="2" indent="-285750">
              <a:buFont typeface="Arial" panose="020B0604020202020204" pitchFamily="34" charset="0"/>
              <a:buChar char="."/>
            </a:pPr>
            <a:r>
              <a:rPr lang="ru-RU" sz="1600" dirty="0"/>
              <a:t>ETC с директен поток може да бъде инсталиран във всякаква </a:t>
            </a:r>
            <a:r>
              <a:rPr lang="ru-RU" sz="1600" dirty="0" smtClean="0"/>
              <a:t>ориентация</a:t>
            </a:r>
            <a:r>
              <a:rPr lang="en-US" sz="1600" dirty="0" smtClean="0"/>
              <a:t>.</a:t>
            </a:r>
            <a:endParaRPr lang="en-US" sz="1600" dirty="0"/>
          </a:p>
        </p:txBody>
      </p:sp>
    </p:spTree>
    <p:extLst>
      <p:ext uri="{BB962C8B-B14F-4D97-AF65-F5344CB8AC3E}">
        <p14:creationId xmlns:p14="http://schemas.microsoft.com/office/powerpoint/2010/main" val="225887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67912D-C49A-43AF-B343-787F35DF38EA}"/>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6" name="Rectangle 5">
            <a:extLst>
              <a:ext uri="{FF2B5EF4-FFF2-40B4-BE49-F238E27FC236}">
                <a16:creationId xmlns="" xmlns:a16="http://schemas.microsoft.com/office/drawing/2014/main" id="{14E31058-4DAD-4112-9DAE-1FE190E3D9F4}"/>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7" name="Rectangle 6">
            <a:extLst>
              <a:ext uri="{FF2B5EF4-FFF2-40B4-BE49-F238E27FC236}">
                <a16:creationId xmlns="" xmlns:a16="http://schemas.microsoft.com/office/drawing/2014/main" id="{3BB94133-972B-4653-A6B8-CD442B818859}"/>
              </a:ext>
            </a:extLst>
          </p:cNvPr>
          <p:cNvSpPr/>
          <p:nvPr/>
        </p:nvSpPr>
        <p:spPr>
          <a:xfrm>
            <a:off x="717606" y="1915458"/>
            <a:ext cx="2918394" cy="338554"/>
          </a:xfrm>
          <a:prstGeom prst="rect">
            <a:avLst/>
          </a:prstGeom>
        </p:spPr>
        <p:txBody>
          <a:bodyPr wrap="square">
            <a:spAutoFit/>
          </a:bodyPr>
          <a:lstStyle/>
          <a:p>
            <a:pPr marL="285750" indent="-285750">
              <a:buFont typeface="Wingdings" panose="05000000000000000000" pitchFamily="2" charset="2"/>
              <a:buChar char="§"/>
            </a:pPr>
            <a:r>
              <a:rPr lang="bg-BG" sz="1600" b="1" dirty="0"/>
              <a:t>КОЛЕКТОРНИ </a:t>
            </a:r>
            <a:r>
              <a:rPr lang="bg-BG" sz="1600" b="1" dirty="0" smtClean="0"/>
              <a:t>ТРЪБИ</a:t>
            </a:r>
            <a:r>
              <a:rPr lang="en-US" sz="1600" b="1" dirty="0" smtClean="0"/>
              <a:t>.</a:t>
            </a:r>
            <a:endParaRPr lang="en-US" sz="1600" b="1" dirty="0"/>
          </a:p>
        </p:txBody>
      </p:sp>
      <p:sp>
        <p:nvSpPr>
          <p:cNvPr id="8" name="Rectangle 7">
            <a:extLst>
              <a:ext uri="{FF2B5EF4-FFF2-40B4-BE49-F238E27FC236}">
                <a16:creationId xmlns="" xmlns:a16="http://schemas.microsoft.com/office/drawing/2014/main" id="{4DCED496-D7E1-4265-AFFB-43387F1085A7}"/>
              </a:ext>
            </a:extLst>
          </p:cNvPr>
          <p:cNvSpPr/>
          <p:nvPr/>
        </p:nvSpPr>
        <p:spPr>
          <a:xfrm>
            <a:off x="432916" y="2727791"/>
            <a:ext cx="3059084" cy="3046988"/>
          </a:xfrm>
          <a:prstGeom prst="rect">
            <a:avLst/>
          </a:prstGeom>
        </p:spPr>
        <p:txBody>
          <a:bodyPr wrap="square">
            <a:spAutoFit/>
          </a:bodyPr>
          <a:lstStyle/>
          <a:p>
            <a:pPr marL="742950" lvl="2" indent="-285750">
              <a:buFont typeface="Arial" panose="020B0604020202020204" pitchFamily="34" charset="0"/>
              <a:buChar char="."/>
            </a:pPr>
            <a:r>
              <a:rPr lang="ru-RU" sz="1600" dirty="0" smtClean="0">
                <a:solidFill>
                  <a:prstClr val="black"/>
                </a:solidFill>
              </a:rPr>
              <a:t>Проточните </a:t>
            </a:r>
            <a:r>
              <a:rPr lang="ru-RU" sz="1600" dirty="0">
                <a:solidFill>
                  <a:prstClr val="black"/>
                </a:solidFill>
              </a:rPr>
              <a:t>и връщащите връзки са свързани направо към връзките на колектора с помощта </a:t>
            </a:r>
            <a:r>
              <a:rPr lang="ru-RU" sz="1600" dirty="0" smtClean="0">
                <a:solidFill>
                  <a:prstClr val="black"/>
                </a:solidFill>
              </a:rPr>
              <a:t>на </a:t>
            </a:r>
            <a:r>
              <a:rPr lang="ru-RU" sz="1600" dirty="0">
                <a:solidFill>
                  <a:prstClr val="black"/>
                </a:solidFill>
              </a:rPr>
              <a:t>фитинги.</a:t>
            </a:r>
          </a:p>
          <a:p>
            <a:pPr marL="742950" lvl="2" indent="-285750">
              <a:buFont typeface="Arial" panose="020B0604020202020204" pitchFamily="34" charset="0"/>
              <a:buChar char="."/>
            </a:pPr>
            <a:r>
              <a:rPr lang="ru-RU" sz="1600" dirty="0">
                <a:solidFill>
                  <a:prstClr val="black"/>
                </a:solidFill>
              </a:rPr>
              <a:t>В случай на два или повече колектора, всеки колектор се съединява с помощта на гъвкави или прави съединители, доставени заедно с </a:t>
            </a:r>
            <a:r>
              <a:rPr lang="ru-RU" sz="1600" dirty="0" smtClean="0">
                <a:solidFill>
                  <a:prstClr val="black"/>
                </a:solidFill>
              </a:rPr>
              <a:t>колекторите.</a:t>
            </a:r>
            <a:endParaRPr lang="en-US" sz="1600" dirty="0">
              <a:solidFill>
                <a:prstClr val="black"/>
              </a:solidFill>
            </a:endParaRPr>
          </a:p>
        </p:txBody>
      </p:sp>
      <p:pic>
        <p:nvPicPr>
          <p:cNvPr id="9" name="Picture 8">
            <a:extLst>
              <a:ext uri="{FF2B5EF4-FFF2-40B4-BE49-F238E27FC236}">
                <a16:creationId xmlns="" xmlns:a16="http://schemas.microsoft.com/office/drawing/2014/main" id="{3D0E7D9F-ABA2-4D1E-93A8-FB42A553E628}"/>
              </a:ext>
            </a:extLst>
          </p:cNvPr>
          <p:cNvPicPr>
            <a:picLocks noChangeAspect="1"/>
          </p:cNvPicPr>
          <p:nvPr/>
        </p:nvPicPr>
        <p:blipFill>
          <a:blip r:embed="rId2">
            <a:duotone>
              <a:prstClr val="black"/>
              <a:srgbClr val="D9C3A5">
                <a:tint val="50000"/>
                <a:satMod val="180000"/>
              </a:srgbClr>
            </a:duotone>
          </a:blip>
          <a:stretch>
            <a:fillRect/>
          </a:stretch>
        </p:blipFill>
        <p:spPr>
          <a:xfrm>
            <a:off x="3492000" y="2726596"/>
            <a:ext cx="5166890" cy="3366404"/>
          </a:xfrm>
          <a:prstGeom prst="rect">
            <a:avLst/>
          </a:prstGeom>
          <a:ln>
            <a:solidFill>
              <a:schemeClr val="tx1"/>
            </a:solidFill>
          </a:ln>
        </p:spPr>
      </p:pic>
      <p:sp>
        <p:nvSpPr>
          <p:cNvPr id="10" name="Rectangle 9">
            <a:extLst>
              <a:ext uri="{FF2B5EF4-FFF2-40B4-BE49-F238E27FC236}">
                <a16:creationId xmlns="" xmlns:a16="http://schemas.microsoft.com/office/drawing/2014/main" id="{4CAF3A14-DDC3-403C-A85A-4526F4A0D327}"/>
              </a:ext>
            </a:extLst>
          </p:cNvPr>
          <p:cNvSpPr/>
          <p:nvPr/>
        </p:nvSpPr>
        <p:spPr>
          <a:xfrm>
            <a:off x="756000" y="2254012"/>
            <a:ext cx="7786800" cy="338554"/>
          </a:xfrm>
          <a:prstGeom prst="rect">
            <a:avLst/>
          </a:prstGeom>
        </p:spPr>
        <p:txBody>
          <a:bodyPr wrap="square">
            <a:spAutoFit/>
          </a:bodyPr>
          <a:lstStyle/>
          <a:p>
            <a:pPr marL="542925" lvl="1" indent="-285750">
              <a:buFont typeface="Calibri" panose="020F0502020204030204" pitchFamily="34" charset="0"/>
              <a:buChar char="‒"/>
            </a:pPr>
            <a:r>
              <a:rPr lang="ru-RU" sz="1600" b="1" dirty="0">
                <a:solidFill>
                  <a:prstClr val="black"/>
                </a:solidFill>
              </a:rPr>
              <a:t>Основни връзки. Единични и двойни ETC колекторни </a:t>
            </a:r>
            <a:r>
              <a:rPr lang="ru-RU" sz="1600" b="1" dirty="0" smtClean="0">
                <a:solidFill>
                  <a:prstClr val="black"/>
                </a:solidFill>
              </a:rPr>
              <a:t>тръби</a:t>
            </a:r>
            <a:r>
              <a:rPr lang="en-US" sz="1600" b="1" dirty="0" smtClean="0">
                <a:solidFill>
                  <a:prstClr val="black"/>
                </a:solidFill>
              </a:rPr>
              <a:t>.</a:t>
            </a:r>
            <a:endParaRPr lang="en-US" sz="1600" dirty="0">
              <a:solidFill>
                <a:prstClr val="black"/>
              </a:solidFill>
            </a:endParaRPr>
          </a:p>
        </p:txBody>
      </p:sp>
    </p:spTree>
    <p:extLst>
      <p:ext uri="{BB962C8B-B14F-4D97-AF65-F5344CB8AC3E}">
        <p14:creationId xmlns:p14="http://schemas.microsoft.com/office/powerpoint/2010/main" val="295296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4AA7DC3-1BE2-4ACE-AF03-503BBE8E72AB}"/>
              </a:ext>
            </a:extLst>
          </p:cNvPr>
          <p:cNvPicPr>
            <a:picLocks noChangeAspect="1"/>
          </p:cNvPicPr>
          <p:nvPr/>
        </p:nvPicPr>
        <p:blipFill>
          <a:blip r:embed="rId2"/>
          <a:stretch>
            <a:fillRect/>
          </a:stretch>
        </p:blipFill>
        <p:spPr>
          <a:xfrm>
            <a:off x="612000" y="1917525"/>
            <a:ext cx="7858801" cy="4458211"/>
          </a:xfrm>
          <a:prstGeom prst="rect">
            <a:avLst/>
          </a:prstGeom>
        </p:spPr>
      </p:pic>
      <p:sp>
        <p:nvSpPr>
          <p:cNvPr id="2" name="Title 1">
            <a:extLst>
              <a:ext uri="{FF2B5EF4-FFF2-40B4-BE49-F238E27FC236}">
                <a16:creationId xmlns="" xmlns:a16="http://schemas.microsoft.com/office/drawing/2014/main" id="{56E1B386-137F-40EB-A690-9295AA748B1C}"/>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15" name="Rectangle 14">
            <a:extLst>
              <a:ext uri="{FF2B5EF4-FFF2-40B4-BE49-F238E27FC236}">
                <a16:creationId xmlns="" xmlns:a16="http://schemas.microsoft.com/office/drawing/2014/main" id="{109C766D-AF52-48E1-93D7-654ABC821CB5}"/>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24" name="Rectangle 23">
            <a:extLst>
              <a:ext uri="{FF2B5EF4-FFF2-40B4-BE49-F238E27FC236}">
                <a16:creationId xmlns="" xmlns:a16="http://schemas.microsoft.com/office/drawing/2014/main" id="{FE083B53-4F82-42ED-8D0E-ABDE9F97ED5E}"/>
              </a:ext>
            </a:extLst>
          </p:cNvPr>
          <p:cNvSpPr/>
          <p:nvPr/>
        </p:nvSpPr>
        <p:spPr>
          <a:xfrm>
            <a:off x="685990" y="596631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67016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D65A0F-9674-4A47-9F93-1A019CC47357}"/>
              </a:ext>
            </a:extLst>
          </p:cNvPr>
          <p:cNvSpPr>
            <a:spLocks noGrp="1"/>
          </p:cNvSpPr>
          <p:nvPr>
            <p:ph type="title"/>
          </p:nvPr>
        </p:nvSpPr>
        <p:spPr/>
        <p:txBody>
          <a:bodyPr>
            <a:normAutofit/>
          </a:bodyPr>
          <a:lstStyle/>
          <a:p>
            <a:r>
              <a:rPr lang="bg-BG" b="1" dirty="0" smtClean="0"/>
              <a:t>съдържание</a:t>
            </a:r>
            <a:endParaRPr lang="en-US" b="1" dirty="0"/>
          </a:p>
        </p:txBody>
      </p:sp>
      <p:sp>
        <p:nvSpPr>
          <p:cNvPr id="4" name="Rectangle 3">
            <a:extLst>
              <a:ext uri="{FF2B5EF4-FFF2-40B4-BE49-F238E27FC236}">
                <a16:creationId xmlns="" xmlns:a16="http://schemas.microsoft.com/office/drawing/2014/main" id="{255624FF-ED07-4B3A-835B-B204D00828A4}"/>
              </a:ext>
            </a:extLst>
          </p:cNvPr>
          <p:cNvSpPr/>
          <p:nvPr/>
        </p:nvSpPr>
        <p:spPr>
          <a:xfrm>
            <a:off x="684000" y="1557000"/>
            <a:ext cx="7991688" cy="4278094"/>
          </a:xfrm>
          <a:prstGeom prst="rect">
            <a:avLst/>
          </a:prstGeom>
        </p:spPr>
        <p:txBody>
          <a:bodyPr wrap="square">
            <a:spAutoFit/>
          </a:bodyPr>
          <a:lstStyle/>
          <a:p>
            <a:r>
              <a:rPr lang="ru-RU" sz="1600" dirty="0" smtClean="0">
                <a:latin typeface="+mj-lt"/>
                <a:cs typeface="Arial" pitchFamily="34" charset="0"/>
              </a:rPr>
              <a:t>Този модул има следното съдържание</a:t>
            </a:r>
            <a:r>
              <a:rPr lang="en-US" sz="1600" dirty="0" smtClean="0">
                <a:latin typeface="+mj-lt"/>
                <a:cs typeface="Arial" pitchFamily="34" charset="0"/>
              </a:rPr>
              <a:t>:</a:t>
            </a:r>
            <a:endParaRPr lang="en-US" sz="1600" dirty="0">
              <a:latin typeface="+mj-lt"/>
              <a:cs typeface="Arial" pitchFamily="34" charset="0"/>
            </a:endParaRPr>
          </a:p>
          <a:p>
            <a:endParaRPr lang="en-US" sz="1600" b="1" dirty="0">
              <a:solidFill>
                <a:prstClr val="black"/>
              </a:solidFill>
              <a:latin typeface="+mj-lt"/>
              <a:cs typeface="Arial" pitchFamily="34" charset="0"/>
            </a:endParaRPr>
          </a:p>
          <a:p>
            <a:pPr marL="342900" indent="-342900">
              <a:buFont typeface="+mj-lt"/>
              <a:buAutoNum type="arabicPeriod"/>
            </a:pPr>
            <a:r>
              <a:rPr lang="bg-BG" sz="1600" b="1" dirty="0">
                <a:solidFill>
                  <a:prstClr val="black"/>
                </a:solidFill>
                <a:latin typeface="+mj-lt"/>
                <a:cs typeface="Arial" pitchFamily="34" charset="0"/>
              </a:rPr>
              <a:t>ПРЕГЛЕД НА СОЛАРНИ </a:t>
            </a:r>
            <a:r>
              <a:rPr lang="bg-BG" sz="1600" b="1" dirty="0" smtClean="0">
                <a:solidFill>
                  <a:prstClr val="black"/>
                </a:solidFill>
                <a:latin typeface="+mj-lt"/>
                <a:cs typeface="Arial" pitchFamily="34" charset="0"/>
              </a:rPr>
              <a:t>КОЛЕКТОРИ</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ru-RU" sz="1600" dirty="0">
                <a:solidFill>
                  <a:prstClr val="black"/>
                </a:solidFill>
                <a:latin typeface="+mj-lt"/>
                <a:cs typeface="Arial" pitchFamily="34" charset="0"/>
              </a:rPr>
              <a:t>Избрани аспекти на колекторната технология и </a:t>
            </a:r>
            <a:r>
              <a:rPr lang="ru-RU" sz="1600" dirty="0" smtClean="0">
                <a:solidFill>
                  <a:prstClr val="black"/>
                </a:solidFill>
                <a:latin typeface="+mj-lt"/>
                <a:cs typeface="Arial" pitchFamily="34" charset="0"/>
              </a:rPr>
              <a:t>инсталацията</a:t>
            </a:r>
            <a:endParaRPr lang="en-US" sz="1600" dirty="0">
              <a:solidFill>
                <a:prstClr val="black"/>
              </a:solidFill>
              <a:latin typeface="+mj-lt"/>
              <a:cs typeface="Arial" pitchFamily="34" charset="0"/>
            </a:endParaRPr>
          </a:p>
          <a:p>
            <a:pPr marL="342900" indent="-342900">
              <a:buFont typeface="+mj-lt"/>
              <a:buAutoNum type="arabicPeriod"/>
            </a:pPr>
            <a:r>
              <a:rPr lang="bg-BG" sz="1600" b="1" dirty="0" smtClean="0">
                <a:solidFill>
                  <a:prstClr val="black"/>
                </a:solidFill>
                <a:latin typeface="+mj-lt"/>
                <a:cs typeface="Arial" pitchFamily="34" charset="0"/>
              </a:rPr>
              <a:t>МАСИВИ И БАНКИ ЗА СЛЪНЧЕВИТЕ КОЛЕКТОРИ</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ru-RU" sz="1600" dirty="0">
                <a:solidFill>
                  <a:prstClr val="black"/>
                </a:solidFill>
                <a:latin typeface="+mj-lt"/>
                <a:cs typeface="Arial" pitchFamily="34" charset="0"/>
              </a:rPr>
              <a:t>Определения.</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Свързване на банки от колектори.</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Два основни метода за балансиране на потока в слънчевия масив.</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Метод на тръбопроводи с </a:t>
            </a:r>
            <a:r>
              <a:rPr lang="ru-RU" sz="1600" dirty="0" smtClean="0">
                <a:solidFill>
                  <a:prstClr val="black"/>
                </a:solidFill>
                <a:latin typeface="+mj-lt"/>
                <a:cs typeface="Arial" pitchFamily="34" charset="0"/>
              </a:rPr>
              <a:t>обратно </a:t>
            </a:r>
            <a:r>
              <a:rPr lang="ru-RU" sz="1600" dirty="0">
                <a:solidFill>
                  <a:prstClr val="black"/>
                </a:solidFill>
                <a:latin typeface="+mj-lt"/>
                <a:cs typeface="Arial" pitchFamily="34" charset="0"/>
              </a:rPr>
              <a:t>връщане.</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Метод на тръбопроводи с директно връщане.</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Балансиращ клапан за потока.</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Други методи за балансиране на потока в слънчевия масив.</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Изчисляване на спада на налягането в колекторните масиви.</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Разширяване на </a:t>
            </a:r>
            <a:r>
              <a:rPr lang="ru-RU" sz="1600" dirty="0" smtClean="0">
                <a:solidFill>
                  <a:prstClr val="black"/>
                </a:solidFill>
                <a:latin typeface="+mj-lt"/>
                <a:cs typeface="Arial" pitchFamily="34" charset="0"/>
              </a:rPr>
              <a:t>медните тръби.</a:t>
            </a:r>
            <a:endParaRPr lang="en-US" sz="1600" dirty="0">
              <a:solidFill>
                <a:prstClr val="black"/>
              </a:solidFill>
              <a:cs typeface="Arial" pitchFamily="34" charset="0"/>
            </a:endParaRPr>
          </a:p>
          <a:p>
            <a:pPr marL="342900" indent="-342900">
              <a:buFont typeface="+mj-lt"/>
              <a:buAutoNum type="arabicPeriod"/>
            </a:pPr>
            <a:r>
              <a:rPr lang="ru-RU" sz="1600" b="1" dirty="0">
                <a:solidFill>
                  <a:prstClr val="black"/>
                </a:solidFill>
                <a:cs typeface="Arial" pitchFamily="34" charset="0"/>
              </a:rPr>
              <a:t>ПРИМЕРИ ЗА СЛЪНЧЕВИ </a:t>
            </a:r>
            <a:r>
              <a:rPr lang="ru-RU" sz="1600" b="1" dirty="0" smtClean="0">
                <a:solidFill>
                  <a:prstClr val="black"/>
                </a:solidFill>
                <a:cs typeface="Arial" pitchFamily="34" charset="0"/>
              </a:rPr>
              <a:t>ИНСТАЛАЦИИ </a:t>
            </a:r>
            <a:r>
              <a:rPr lang="ru-RU" sz="1600" b="1" dirty="0">
                <a:solidFill>
                  <a:prstClr val="black"/>
                </a:solidFill>
                <a:cs typeface="Arial" pitchFamily="34" charset="0"/>
              </a:rPr>
              <a:t>В ГОЛЯМИ ЖИЛИЩНИ И ТЪРГОВСКИ </a:t>
            </a:r>
            <a:r>
              <a:rPr lang="ru-RU" sz="1600" b="1" dirty="0" smtClean="0">
                <a:solidFill>
                  <a:prstClr val="black"/>
                </a:solidFill>
                <a:cs typeface="Arial" pitchFamily="34" charset="0"/>
              </a:rPr>
              <a:t>СГРАДИ</a:t>
            </a:r>
            <a:endParaRPr lang="en-US" sz="1600" b="1" dirty="0">
              <a:solidFill>
                <a:prstClr val="black"/>
              </a:solidFill>
              <a:cs typeface="Arial" pitchFamily="34" charset="0"/>
            </a:endParaRPr>
          </a:p>
          <a:p>
            <a:pPr marL="742950" lvl="1" indent="-285750">
              <a:buFont typeface="Wingdings" panose="05000000000000000000" pitchFamily="2" charset="2"/>
              <a:buChar char="Ø"/>
            </a:pPr>
            <a:r>
              <a:rPr lang="ru-RU" sz="1600" dirty="0">
                <a:solidFill>
                  <a:prstClr val="black"/>
                </a:solidFill>
                <a:cs typeface="Arial" pitchFamily="34" charset="0"/>
              </a:rPr>
              <a:t>Някои добри практики.</a:t>
            </a:r>
          </a:p>
          <a:p>
            <a:pPr marL="742950" lvl="1" indent="-285750">
              <a:buFont typeface="Wingdings" panose="05000000000000000000" pitchFamily="2" charset="2"/>
              <a:buChar char="Ø"/>
            </a:pPr>
            <a:r>
              <a:rPr lang="ru-RU" sz="1600" dirty="0">
                <a:solidFill>
                  <a:prstClr val="black"/>
                </a:solidFill>
                <a:cs typeface="Arial" pitchFamily="34" charset="0"/>
              </a:rPr>
              <a:t>Примери за практически </a:t>
            </a:r>
            <a:r>
              <a:rPr lang="ru-RU" sz="1600" dirty="0" smtClean="0">
                <a:solidFill>
                  <a:prstClr val="black"/>
                </a:solidFill>
                <a:cs typeface="Arial" pitchFamily="34" charset="0"/>
              </a:rPr>
              <a:t>системи.</a:t>
            </a:r>
            <a:endParaRPr lang="en-US" sz="1600" dirty="0">
              <a:solidFill>
                <a:prstClr val="black"/>
              </a:solidFill>
              <a:cs typeface="Arial" pitchFamily="34" charset="0"/>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4468F3-F7F3-465F-8E91-1A654DB20879}"/>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7" name="Rectangle 6">
            <a:extLst>
              <a:ext uri="{FF2B5EF4-FFF2-40B4-BE49-F238E27FC236}">
                <a16:creationId xmlns="" xmlns:a16="http://schemas.microsoft.com/office/drawing/2014/main" id="{4ABE1CB7-4AC7-43BA-AEC3-7FC1C627F0FD}"/>
              </a:ext>
            </a:extLst>
          </p:cNvPr>
          <p:cNvSpPr/>
          <p:nvPr/>
        </p:nvSpPr>
        <p:spPr>
          <a:xfrm>
            <a:off x="432916" y="1372334"/>
            <a:ext cx="3779084" cy="369332"/>
          </a:xfrm>
          <a:prstGeom prst="rect">
            <a:avLst/>
          </a:prstGeom>
        </p:spPr>
        <p:txBody>
          <a:bodyPr wrap="square">
            <a:spAutoFit/>
          </a:bodyPr>
          <a:lstStyle/>
          <a:p>
            <a:pPr marL="285750" indent="-285750">
              <a:buFont typeface="Wingdings" panose="05000000000000000000" pitchFamily="2" charset="2"/>
              <a:buChar char="Ø"/>
            </a:pPr>
            <a:r>
              <a:rPr lang="bg-BG" b="1" dirty="0" smtClean="0"/>
              <a:t>Определения</a:t>
            </a:r>
            <a:r>
              <a:rPr lang="en-US" b="1" dirty="0" smtClean="0"/>
              <a:t>.</a:t>
            </a:r>
            <a:endParaRPr lang="en-US" b="1" dirty="0"/>
          </a:p>
        </p:txBody>
      </p:sp>
      <p:sp>
        <p:nvSpPr>
          <p:cNvPr id="8" name="Rectangle 7">
            <a:extLst>
              <a:ext uri="{FF2B5EF4-FFF2-40B4-BE49-F238E27FC236}">
                <a16:creationId xmlns="" xmlns:a16="http://schemas.microsoft.com/office/drawing/2014/main" id="{F59F87E8-1F89-46C2-A2E1-3536254FEDE9}"/>
              </a:ext>
            </a:extLst>
          </p:cNvPr>
          <p:cNvSpPr/>
          <p:nvPr/>
        </p:nvSpPr>
        <p:spPr>
          <a:xfrm>
            <a:off x="717607" y="1676621"/>
            <a:ext cx="3350393" cy="4278094"/>
          </a:xfrm>
          <a:prstGeom prst="rect">
            <a:avLst/>
          </a:prstGeom>
        </p:spPr>
        <p:txBody>
          <a:bodyPr wrap="square">
            <a:spAutoFit/>
          </a:bodyPr>
          <a:lstStyle/>
          <a:p>
            <a:pPr marL="285750" lvl="0" indent="-285750">
              <a:buFont typeface="Wingdings" panose="05000000000000000000" pitchFamily="2" charset="2"/>
              <a:buChar char="§"/>
            </a:pPr>
            <a:r>
              <a:rPr lang="bg-BG" sz="1600" b="1" dirty="0" smtClean="0">
                <a:solidFill>
                  <a:prstClr val="black"/>
                </a:solidFill>
              </a:rPr>
              <a:t>Масиви</a:t>
            </a:r>
            <a:r>
              <a:rPr lang="en-US" sz="1600" b="1" dirty="0" smtClean="0">
                <a:solidFill>
                  <a:prstClr val="black"/>
                </a:solidFill>
              </a:rPr>
              <a:t>.</a:t>
            </a:r>
            <a:endParaRPr lang="en-US" sz="1600" b="1" dirty="0">
              <a:solidFill>
                <a:prstClr val="black"/>
              </a:solidFill>
            </a:endParaRPr>
          </a:p>
          <a:p>
            <a:pPr marL="542925" lvl="1" indent="-285750">
              <a:buFont typeface="Calibri" panose="020F0502020204030204" pitchFamily="34" charset="0"/>
              <a:buChar char="‒"/>
            </a:pPr>
            <a:r>
              <a:rPr lang="ru-RU" sz="1600" dirty="0"/>
              <a:t>Цялостната инсталация на слънчевите колектори е наречена </a:t>
            </a:r>
            <a:r>
              <a:rPr lang="ru-RU" sz="1600" b="1" dirty="0" smtClean="0"/>
              <a:t>слънчев масив</a:t>
            </a:r>
            <a:r>
              <a:rPr lang="ru-RU" sz="1600" dirty="0" smtClean="0"/>
              <a:t>.</a:t>
            </a:r>
            <a:endParaRPr lang="en-US" sz="1600" dirty="0"/>
          </a:p>
          <a:p>
            <a:pPr marL="285750" lvl="0" indent="-285750">
              <a:buFont typeface="Wingdings" panose="05000000000000000000" pitchFamily="2" charset="2"/>
              <a:buChar char="§"/>
            </a:pPr>
            <a:r>
              <a:rPr lang="bg-BG" sz="1600" b="1" dirty="0" smtClean="0">
                <a:solidFill>
                  <a:prstClr val="black"/>
                </a:solidFill>
              </a:rPr>
              <a:t>Банки</a:t>
            </a:r>
            <a:r>
              <a:rPr lang="en-US" sz="1600" b="1" dirty="0" smtClean="0">
                <a:solidFill>
                  <a:prstClr val="black"/>
                </a:solidFill>
              </a:rPr>
              <a:t>.</a:t>
            </a:r>
            <a:endParaRPr lang="en-US" sz="1600" b="1" dirty="0">
              <a:solidFill>
                <a:prstClr val="black"/>
              </a:solidFill>
            </a:endParaRPr>
          </a:p>
          <a:p>
            <a:pPr marL="542925" lvl="1" indent="-285750">
              <a:buFont typeface="Calibri" panose="020F0502020204030204" pitchFamily="34" charset="0"/>
              <a:buChar char="‒"/>
            </a:pPr>
            <a:r>
              <a:rPr lang="ru-RU" sz="1600" dirty="0"/>
              <a:t>По-големите масиви могат да бъдат организирани в няколко реда, всеки от които образува група, </a:t>
            </a:r>
            <a:r>
              <a:rPr lang="ru-RU" sz="1600" dirty="0" smtClean="0"/>
              <a:t>наречена </a:t>
            </a:r>
            <a:r>
              <a:rPr lang="ru-RU" sz="1600" b="1" dirty="0"/>
              <a:t>колекторна </a:t>
            </a:r>
            <a:r>
              <a:rPr lang="ru-RU" sz="1600" b="1" dirty="0" smtClean="0"/>
              <a:t>банка.</a:t>
            </a:r>
            <a:r>
              <a:rPr lang="en-US" sz="1600" b="1" dirty="0" smtClean="0"/>
              <a:t> </a:t>
            </a:r>
            <a:endParaRPr lang="en-US" sz="1600" b="1" dirty="0"/>
          </a:p>
          <a:p>
            <a:pPr marL="285750" indent="-285750">
              <a:buFont typeface="Wingdings" panose="05000000000000000000" pitchFamily="2" charset="2"/>
              <a:buChar char="§"/>
            </a:pPr>
            <a:r>
              <a:rPr lang="ru-RU" sz="1600" b="1" dirty="0"/>
              <a:t>Хидравличните връзки </a:t>
            </a:r>
            <a:r>
              <a:rPr lang="ru-RU" sz="1600" dirty="0"/>
              <a:t>включват индивидуални връзки в </a:t>
            </a:r>
            <a:r>
              <a:rPr lang="ru-RU" sz="1600" dirty="0" smtClean="0"/>
              <a:t>банките </a:t>
            </a:r>
            <a:r>
              <a:rPr lang="ru-RU" sz="1600" dirty="0"/>
              <a:t>и връзки </a:t>
            </a:r>
            <a:r>
              <a:rPr lang="ru-RU" sz="1600" dirty="0" smtClean="0"/>
              <a:t>между банките.</a:t>
            </a:r>
            <a:r>
              <a:rPr lang="en-US" sz="1600" dirty="0" smtClean="0"/>
              <a:t> </a:t>
            </a:r>
            <a:endParaRPr lang="en-US" sz="1600" dirty="0"/>
          </a:p>
          <a:p>
            <a:pPr marL="285750" indent="-285750">
              <a:buFont typeface="Wingdings" panose="05000000000000000000" pitchFamily="2" charset="2"/>
              <a:buChar char="§"/>
            </a:pPr>
            <a:r>
              <a:rPr lang="ru-RU" sz="1600" b="1" dirty="0">
                <a:solidFill>
                  <a:prstClr val="black"/>
                </a:solidFill>
              </a:rPr>
              <a:t>Варианти: </a:t>
            </a:r>
            <a:r>
              <a:rPr lang="ru-RU" sz="1600" dirty="0">
                <a:solidFill>
                  <a:prstClr val="black"/>
                </a:solidFill>
              </a:rPr>
              <a:t>системи с два или повече масива и различни банкови </a:t>
            </a:r>
            <a:r>
              <a:rPr lang="ru-RU" sz="1600" dirty="0" smtClean="0">
                <a:solidFill>
                  <a:prstClr val="black"/>
                </a:solidFill>
              </a:rPr>
              <a:t>условия.</a:t>
            </a:r>
            <a:endParaRPr lang="en-US" sz="1600" dirty="0">
              <a:solidFill>
                <a:prstClr val="black"/>
              </a:solidFill>
            </a:endParaRPr>
          </a:p>
        </p:txBody>
      </p:sp>
      <p:pic>
        <p:nvPicPr>
          <p:cNvPr id="3" name="Picture 2">
            <a:extLst>
              <a:ext uri="{FF2B5EF4-FFF2-40B4-BE49-F238E27FC236}">
                <a16:creationId xmlns="" xmlns:a16="http://schemas.microsoft.com/office/drawing/2014/main" id="{D5CD9DA6-F941-4398-9523-BC7173B52EC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56000" y="2061000"/>
            <a:ext cx="4392000" cy="4248000"/>
          </a:xfrm>
          <a:prstGeom prst="rect">
            <a:avLst/>
          </a:prstGeom>
          <a:ln>
            <a:solidFill>
              <a:schemeClr val="tx1"/>
            </a:solidFill>
          </a:ln>
        </p:spPr>
      </p:pic>
    </p:spTree>
    <p:extLst>
      <p:ext uri="{BB962C8B-B14F-4D97-AF65-F5344CB8AC3E}">
        <p14:creationId xmlns:p14="http://schemas.microsoft.com/office/powerpoint/2010/main" val="154186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FB8668-F170-4928-9F33-4B54AE2BC072}"/>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7412C164-A0E7-4188-B8F3-96BFAF4014E6}"/>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bg-BG" b="1" dirty="0" smtClean="0"/>
              <a:t>Определения.</a:t>
            </a:r>
            <a:endParaRPr lang="en-US" b="1" dirty="0"/>
          </a:p>
        </p:txBody>
      </p:sp>
      <p:pic>
        <p:nvPicPr>
          <p:cNvPr id="7" name="Picture 6">
            <a:extLst>
              <a:ext uri="{FF2B5EF4-FFF2-40B4-BE49-F238E27FC236}">
                <a16:creationId xmlns="" xmlns:a16="http://schemas.microsoft.com/office/drawing/2014/main" id="{EAB205CB-0A23-4D67-855B-894F1EC059A4}"/>
              </a:ext>
            </a:extLst>
          </p:cNvPr>
          <p:cNvPicPr>
            <a:picLocks noChangeAspect="1"/>
          </p:cNvPicPr>
          <p:nvPr/>
        </p:nvPicPr>
        <p:blipFill>
          <a:blip r:embed="rId2"/>
          <a:stretch>
            <a:fillRect/>
          </a:stretch>
        </p:blipFill>
        <p:spPr>
          <a:xfrm>
            <a:off x="756000" y="1989000"/>
            <a:ext cx="7908815" cy="4365540"/>
          </a:xfrm>
          <a:prstGeom prst="rect">
            <a:avLst/>
          </a:prstGeom>
        </p:spPr>
      </p:pic>
      <p:sp>
        <p:nvSpPr>
          <p:cNvPr id="9" name="TextBox 8">
            <a:extLst>
              <a:ext uri="{FF2B5EF4-FFF2-40B4-BE49-F238E27FC236}">
                <a16:creationId xmlns="" xmlns:a16="http://schemas.microsoft.com/office/drawing/2014/main" id="{5DFCD799-5AAA-4262-AEA5-F440F6B23012}"/>
              </a:ext>
            </a:extLst>
          </p:cNvPr>
          <p:cNvSpPr txBox="1"/>
          <p:nvPr/>
        </p:nvSpPr>
        <p:spPr>
          <a:xfrm>
            <a:off x="5148000" y="1413000"/>
            <a:ext cx="3672000" cy="584775"/>
          </a:xfrm>
          <a:prstGeom prst="rect">
            <a:avLst/>
          </a:prstGeom>
          <a:noFill/>
        </p:spPr>
        <p:txBody>
          <a:bodyPr wrap="square" rtlCol="0">
            <a:spAutoFit/>
          </a:bodyPr>
          <a:lstStyle/>
          <a:p>
            <a:pPr lvl="0"/>
            <a:r>
              <a:rPr lang="ru-RU" sz="1600" i="1" dirty="0" smtClean="0">
                <a:solidFill>
                  <a:prstClr val="black"/>
                </a:solidFill>
              </a:rPr>
              <a:t>Практически </a:t>
            </a:r>
            <a:r>
              <a:rPr lang="ru-RU" sz="1600" i="1" dirty="0">
                <a:solidFill>
                  <a:prstClr val="black"/>
                </a:solidFill>
              </a:rPr>
              <a:t>базови масиви и банкови </a:t>
            </a:r>
            <a:r>
              <a:rPr lang="ru-RU" sz="1600" i="1" dirty="0" smtClean="0">
                <a:solidFill>
                  <a:prstClr val="black"/>
                </a:solidFill>
              </a:rPr>
              <a:t>конфигурации.</a:t>
            </a:r>
            <a:endParaRPr lang="en-US" i="1" dirty="0"/>
          </a:p>
        </p:txBody>
      </p:sp>
      <p:sp>
        <p:nvSpPr>
          <p:cNvPr id="10" name="Rectangle 9">
            <a:extLst>
              <a:ext uri="{FF2B5EF4-FFF2-40B4-BE49-F238E27FC236}">
                <a16:creationId xmlns="" xmlns:a16="http://schemas.microsoft.com/office/drawing/2014/main" id="{AD481614-FC91-4808-9595-2769324FF042}"/>
              </a:ext>
            </a:extLst>
          </p:cNvPr>
          <p:cNvSpPr/>
          <p:nvPr/>
        </p:nvSpPr>
        <p:spPr>
          <a:xfrm>
            <a:off x="3852000" y="177895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3053494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83F895-8CC9-4E02-8767-CF777ECE6B27}"/>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BCA57580-7F8C-4DD2-AA7F-0F3470B00E7D}"/>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bg-BG" b="1" dirty="0"/>
              <a:t>Определения</a:t>
            </a:r>
            <a:r>
              <a:rPr lang="bg-BG" b="1" dirty="0" smtClean="0"/>
              <a:t>.</a:t>
            </a:r>
            <a:endParaRPr lang="bg-BG" b="1" dirty="0"/>
          </a:p>
        </p:txBody>
      </p:sp>
      <p:pic>
        <p:nvPicPr>
          <p:cNvPr id="5" name="Picture 4">
            <a:extLst>
              <a:ext uri="{FF2B5EF4-FFF2-40B4-BE49-F238E27FC236}">
                <a16:creationId xmlns="" xmlns:a16="http://schemas.microsoft.com/office/drawing/2014/main" id="{E778E47D-C0CD-4D84-A727-AF1466B971E4}"/>
              </a:ext>
            </a:extLst>
          </p:cNvPr>
          <p:cNvPicPr>
            <a:picLocks noChangeAspect="1"/>
          </p:cNvPicPr>
          <p:nvPr/>
        </p:nvPicPr>
        <p:blipFill>
          <a:blip r:embed="rId2"/>
          <a:stretch>
            <a:fillRect/>
          </a:stretch>
        </p:blipFill>
        <p:spPr>
          <a:xfrm>
            <a:off x="869623" y="1960532"/>
            <a:ext cx="6654377" cy="4348571"/>
          </a:xfrm>
          <a:prstGeom prst="rect">
            <a:avLst/>
          </a:prstGeom>
        </p:spPr>
      </p:pic>
      <p:sp>
        <p:nvSpPr>
          <p:cNvPr id="6" name="TextBox 5">
            <a:extLst>
              <a:ext uri="{FF2B5EF4-FFF2-40B4-BE49-F238E27FC236}">
                <a16:creationId xmlns="" xmlns:a16="http://schemas.microsoft.com/office/drawing/2014/main" id="{05C620F7-4E6A-499E-B276-DC0E4E21FF34}"/>
              </a:ext>
            </a:extLst>
          </p:cNvPr>
          <p:cNvSpPr txBox="1"/>
          <p:nvPr/>
        </p:nvSpPr>
        <p:spPr>
          <a:xfrm>
            <a:off x="7492996" y="1976365"/>
            <a:ext cx="1543004" cy="1077218"/>
          </a:xfrm>
          <a:prstGeom prst="rect">
            <a:avLst/>
          </a:prstGeom>
          <a:noFill/>
        </p:spPr>
        <p:txBody>
          <a:bodyPr wrap="square" rtlCol="0">
            <a:spAutoFit/>
          </a:bodyPr>
          <a:lstStyle/>
          <a:p>
            <a:pPr lvl="0"/>
            <a:r>
              <a:rPr lang="ru-RU" sz="1600" i="1" dirty="0" smtClean="0">
                <a:solidFill>
                  <a:prstClr val="black"/>
                </a:solidFill>
              </a:rPr>
              <a:t>Практически </a:t>
            </a:r>
            <a:r>
              <a:rPr lang="ru-RU" sz="1600" i="1" dirty="0">
                <a:solidFill>
                  <a:prstClr val="black"/>
                </a:solidFill>
              </a:rPr>
              <a:t>базови масиви и банкови </a:t>
            </a:r>
            <a:r>
              <a:rPr lang="ru-RU" sz="1600" i="1" dirty="0" smtClean="0">
                <a:solidFill>
                  <a:prstClr val="black"/>
                </a:solidFill>
              </a:rPr>
              <a:t>конфигурации</a:t>
            </a:r>
            <a:endParaRPr lang="en-US" i="1" dirty="0"/>
          </a:p>
        </p:txBody>
      </p:sp>
      <p:sp>
        <p:nvSpPr>
          <p:cNvPr id="7" name="Rectangle 6">
            <a:extLst>
              <a:ext uri="{FF2B5EF4-FFF2-40B4-BE49-F238E27FC236}">
                <a16:creationId xmlns="" xmlns:a16="http://schemas.microsoft.com/office/drawing/2014/main" id="{4C760703-5BCE-4B7C-AD6C-3BBE7A88A0A4}"/>
              </a:ext>
            </a:extLst>
          </p:cNvPr>
          <p:cNvSpPr/>
          <p:nvPr/>
        </p:nvSpPr>
        <p:spPr>
          <a:xfrm>
            <a:off x="7164000" y="551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54307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A106BE-7C5C-4475-8B18-07B5726EFD4C}"/>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A11CAE43-22A3-4E95-B7A6-2108B34A392D}"/>
              </a:ext>
            </a:extLst>
          </p:cNvPr>
          <p:cNvSpPr/>
          <p:nvPr/>
        </p:nvSpPr>
        <p:spPr>
          <a:xfrm>
            <a:off x="423593" y="1393611"/>
            <a:ext cx="5435084" cy="369332"/>
          </a:xfrm>
          <a:prstGeom prst="rect">
            <a:avLst/>
          </a:prstGeom>
        </p:spPr>
        <p:txBody>
          <a:bodyPr wrap="square">
            <a:spAutoFit/>
          </a:bodyPr>
          <a:lstStyle/>
          <a:p>
            <a:pPr marL="285750" indent="-285750">
              <a:buFont typeface="Wingdings" panose="05000000000000000000" pitchFamily="2" charset="2"/>
              <a:buChar char="Ø"/>
            </a:pPr>
            <a:r>
              <a:rPr lang="ru-RU" b="1" dirty="0"/>
              <a:t>Свързване на банки от </a:t>
            </a:r>
            <a:r>
              <a:rPr lang="ru-RU" b="1" dirty="0" smtClean="0"/>
              <a:t>колектори</a:t>
            </a:r>
            <a:endParaRPr lang="en-US" b="1" dirty="0"/>
          </a:p>
        </p:txBody>
      </p:sp>
      <p:sp>
        <p:nvSpPr>
          <p:cNvPr id="5" name="Rectangle 4">
            <a:extLst>
              <a:ext uri="{FF2B5EF4-FFF2-40B4-BE49-F238E27FC236}">
                <a16:creationId xmlns="" xmlns:a16="http://schemas.microsoft.com/office/drawing/2014/main" id="{570E10D5-884B-4324-807A-F10F73B61DC1}"/>
              </a:ext>
            </a:extLst>
          </p:cNvPr>
          <p:cNvSpPr/>
          <p:nvPr/>
        </p:nvSpPr>
        <p:spPr>
          <a:xfrm>
            <a:off x="423593" y="1688681"/>
            <a:ext cx="6236407" cy="4524315"/>
          </a:xfrm>
          <a:prstGeom prst="rect">
            <a:avLst/>
          </a:prstGeom>
        </p:spPr>
        <p:txBody>
          <a:bodyPr wrap="square">
            <a:spAutoFit/>
          </a:bodyPr>
          <a:lstStyle/>
          <a:p>
            <a:pPr marL="285750" lvl="0" indent="-285750">
              <a:buFont typeface="Wingdings" panose="05000000000000000000" pitchFamily="2" charset="2"/>
              <a:buChar char="§"/>
            </a:pPr>
            <a:r>
              <a:rPr lang="ru-RU" sz="1600" dirty="0" smtClean="0">
                <a:solidFill>
                  <a:prstClr val="black"/>
                </a:solidFill>
              </a:rPr>
              <a:t>Колекторният </a:t>
            </a:r>
            <a:r>
              <a:rPr lang="ru-RU" sz="1600" dirty="0">
                <a:solidFill>
                  <a:prstClr val="black"/>
                </a:solidFill>
              </a:rPr>
              <a:t>масив трябва да се състои от един и същ тип колектори и да има една и съща ориентация (тоест </a:t>
            </a:r>
            <a:r>
              <a:rPr lang="ru-RU" sz="1600" dirty="0" smtClean="0">
                <a:solidFill>
                  <a:prstClr val="black"/>
                </a:solidFill>
              </a:rPr>
              <a:t>всички да бъдат вертикално </a:t>
            </a:r>
            <a:r>
              <a:rPr lang="ru-RU" sz="1600" dirty="0">
                <a:solidFill>
                  <a:prstClr val="black"/>
                </a:solidFill>
              </a:rPr>
              <a:t>или </a:t>
            </a:r>
            <a:r>
              <a:rPr lang="ru-RU" sz="1600" dirty="0" smtClean="0">
                <a:solidFill>
                  <a:prstClr val="black"/>
                </a:solidFill>
              </a:rPr>
              <a:t>хоризонтално </a:t>
            </a:r>
            <a:r>
              <a:rPr lang="ru-RU" sz="1600" dirty="0">
                <a:solidFill>
                  <a:prstClr val="black"/>
                </a:solidFill>
              </a:rPr>
              <a:t>инсталирани).</a:t>
            </a:r>
          </a:p>
          <a:p>
            <a:pPr marL="285750" lvl="0" indent="-285750">
              <a:buFont typeface="Wingdings" panose="05000000000000000000" pitchFamily="2" charset="2"/>
              <a:buChar char="§"/>
            </a:pPr>
            <a:r>
              <a:rPr lang="ru-RU" sz="1600" dirty="0">
                <a:solidFill>
                  <a:prstClr val="black"/>
                </a:solidFill>
              </a:rPr>
              <a:t>Това е необходимо, тъй като в противен случай разпределението на потока не би било равномерно. Разпределението на потока (обеми и дебити) е основно условие за ефективността на системата.</a:t>
            </a:r>
          </a:p>
          <a:p>
            <a:pPr marL="285750" lvl="0" indent="-285750">
              <a:buFont typeface="Wingdings" panose="05000000000000000000" pitchFamily="2" charset="2"/>
              <a:buChar char="§"/>
            </a:pPr>
            <a:r>
              <a:rPr lang="ru-RU" sz="1600" dirty="0">
                <a:solidFill>
                  <a:prstClr val="black"/>
                </a:solidFill>
              </a:rPr>
              <a:t>(FPC) Колекторите в системата често се инсталират в един ред (банка и масив) и са хидравлично свързани паралелно, когато захранващите и връщащите връзки са на алтернативни страни. Това позволява по-равномерно разпределение на обемния поток.</a:t>
            </a:r>
          </a:p>
          <a:p>
            <a:pPr marL="285750" lvl="0" indent="-285750">
              <a:buFont typeface="Wingdings" panose="05000000000000000000" pitchFamily="2" charset="2"/>
              <a:buChar char="§"/>
            </a:pPr>
            <a:r>
              <a:rPr lang="ru-RU" sz="1600" dirty="0">
                <a:solidFill>
                  <a:prstClr val="black"/>
                </a:solidFill>
              </a:rPr>
              <a:t>Само в малки колектори за SWH (FPC) колектори / </a:t>
            </a:r>
            <a:r>
              <a:rPr lang="ru-RU" sz="1600" dirty="0" smtClean="0">
                <a:solidFill>
                  <a:prstClr val="black"/>
                </a:solidFill>
              </a:rPr>
              <a:t>банки </a:t>
            </a:r>
            <a:r>
              <a:rPr lang="ru-RU" sz="1600" dirty="0">
                <a:solidFill>
                  <a:prstClr val="black"/>
                </a:solidFill>
              </a:rPr>
              <a:t>е обосновано последователно свързване.</a:t>
            </a:r>
          </a:p>
          <a:p>
            <a:pPr marL="285750" lvl="0" indent="-285750">
              <a:buFont typeface="Wingdings" panose="05000000000000000000" pitchFamily="2" charset="2"/>
              <a:buChar char="§"/>
            </a:pPr>
            <a:r>
              <a:rPr lang="ru-RU" sz="1600" dirty="0" smtClean="0">
                <a:solidFill>
                  <a:prstClr val="black"/>
                </a:solidFill>
              </a:rPr>
              <a:t>Даден </a:t>
            </a:r>
            <a:r>
              <a:rPr lang="ru-RU" sz="1600" dirty="0">
                <a:solidFill>
                  <a:prstClr val="black"/>
                </a:solidFill>
              </a:rPr>
              <a:t>брой колектори може да </a:t>
            </a:r>
            <a:r>
              <a:rPr lang="ru-RU" sz="1600" dirty="0" smtClean="0">
                <a:solidFill>
                  <a:prstClr val="black"/>
                </a:solidFill>
              </a:rPr>
              <a:t>бъдат разпределени </a:t>
            </a:r>
            <a:r>
              <a:rPr lang="ru-RU" sz="1600" dirty="0">
                <a:solidFill>
                  <a:prstClr val="black"/>
                </a:solidFill>
              </a:rPr>
              <a:t>в няколко реда (банки), които от своя страна са </a:t>
            </a:r>
            <a:r>
              <a:rPr lang="ru-RU" sz="1600" dirty="0" smtClean="0">
                <a:solidFill>
                  <a:prstClr val="black"/>
                </a:solidFill>
              </a:rPr>
              <a:t>свързани водопроводно </a:t>
            </a:r>
            <a:r>
              <a:rPr lang="ru-RU" sz="1600" dirty="0">
                <a:solidFill>
                  <a:prstClr val="black"/>
                </a:solidFill>
              </a:rPr>
              <a:t>паралелно </a:t>
            </a:r>
            <a:r>
              <a:rPr lang="ru-RU" sz="1600" dirty="0" smtClean="0">
                <a:solidFill>
                  <a:prstClr val="black"/>
                </a:solidFill>
              </a:rPr>
              <a:t>/рядко </a:t>
            </a:r>
            <a:r>
              <a:rPr lang="ru-RU" sz="1600" dirty="0">
                <a:solidFill>
                  <a:prstClr val="black"/>
                </a:solidFill>
              </a:rPr>
              <a:t>в </a:t>
            </a:r>
            <a:r>
              <a:rPr lang="ru-RU" sz="1600" dirty="0" smtClean="0">
                <a:solidFill>
                  <a:prstClr val="black"/>
                </a:solidFill>
              </a:rPr>
              <a:t>серия, което е по-сложна конфигурация на </a:t>
            </a:r>
            <a:r>
              <a:rPr lang="ru-RU" sz="1600" dirty="0">
                <a:solidFill>
                  <a:prstClr val="black"/>
                </a:solidFill>
              </a:rPr>
              <a:t>слънчевия масив. Всички производители ограничават броя на колекторите - FPC или ETC, </a:t>
            </a:r>
            <a:r>
              <a:rPr lang="ru-RU" sz="1600" dirty="0" smtClean="0">
                <a:solidFill>
                  <a:prstClr val="black"/>
                </a:solidFill>
              </a:rPr>
              <a:t>свързани по този начин.</a:t>
            </a:r>
            <a:endParaRPr lang="en-US" sz="1600" dirty="0">
              <a:solidFill>
                <a:prstClr val="black"/>
              </a:solidFill>
            </a:endParaRPr>
          </a:p>
        </p:txBody>
      </p:sp>
      <p:grpSp>
        <p:nvGrpSpPr>
          <p:cNvPr id="8" name="Group 7">
            <a:extLst>
              <a:ext uri="{FF2B5EF4-FFF2-40B4-BE49-F238E27FC236}">
                <a16:creationId xmlns="" xmlns:a16="http://schemas.microsoft.com/office/drawing/2014/main" id="{F896294E-9E0B-480F-8ED1-C94CC2C3B5C8}"/>
              </a:ext>
            </a:extLst>
          </p:cNvPr>
          <p:cNvGrpSpPr/>
          <p:nvPr/>
        </p:nvGrpSpPr>
        <p:grpSpPr>
          <a:xfrm>
            <a:off x="6660000" y="2413143"/>
            <a:ext cx="2015688" cy="3247857"/>
            <a:chOff x="6371688" y="1840264"/>
            <a:chExt cx="2304000" cy="3247857"/>
          </a:xfrm>
        </p:grpSpPr>
        <p:pic>
          <p:nvPicPr>
            <p:cNvPr id="6" name="Picture 5">
              <a:extLst>
                <a:ext uri="{FF2B5EF4-FFF2-40B4-BE49-F238E27FC236}">
                  <a16:creationId xmlns="" xmlns:a16="http://schemas.microsoft.com/office/drawing/2014/main" id="{B756BCF9-9B96-4960-8D02-D02E8DC0C158}"/>
                </a:ext>
              </a:extLst>
            </p:cNvPr>
            <p:cNvPicPr>
              <a:picLocks noChangeAspect="1"/>
            </p:cNvPicPr>
            <p:nvPr/>
          </p:nvPicPr>
          <p:blipFill>
            <a:blip r:embed="rId2"/>
            <a:stretch>
              <a:fillRect/>
            </a:stretch>
          </p:blipFill>
          <p:spPr>
            <a:xfrm>
              <a:off x="6371688" y="3591662"/>
              <a:ext cx="2304000" cy="1496459"/>
            </a:xfrm>
            <a:prstGeom prst="rect">
              <a:avLst/>
            </a:prstGeom>
            <a:ln>
              <a:solidFill>
                <a:schemeClr val="tx1"/>
              </a:solidFill>
            </a:ln>
          </p:spPr>
        </p:pic>
        <p:pic>
          <p:nvPicPr>
            <p:cNvPr id="7" name="Picture 6">
              <a:extLst>
                <a:ext uri="{FF2B5EF4-FFF2-40B4-BE49-F238E27FC236}">
                  <a16:creationId xmlns="" xmlns:a16="http://schemas.microsoft.com/office/drawing/2014/main" id="{407C491E-6E3A-46AE-9E72-FAAE6251EB71}"/>
                </a:ext>
              </a:extLst>
            </p:cNvPr>
            <p:cNvPicPr>
              <a:picLocks noChangeAspect="1"/>
            </p:cNvPicPr>
            <p:nvPr/>
          </p:nvPicPr>
          <p:blipFill>
            <a:blip r:embed="rId3"/>
            <a:stretch>
              <a:fillRect/>
            </a:stretch>
          </p:blipFill>
          <p:spPr>
            <a:xfrm>
              <a:off x="6371688" y="1840264"/>
              <a:ext cx="2304000" cy="1732608"/>
            </a:xfrm>
            <a:prstGeom prst="rect">
              <a:avLst/>
            </a:prstGeom>
            <a:ln>
              <a:solidFill>
                <a:schemeClr val="tx1"/>
              </a:solidFill>
            </a:ln>
          </p:spPr>
        </p:pic>
      </p:grpSp>
    </p:spTree>
    <p:extLst>
      <p:ext uri="{BB962C8B-B14F-4D97-AF65-F5344CB8AC3E}">
        <p14:creationId xmlns:p14="http://schemas.microsoft.com/office/powerpoint/2010/main" val="273891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886045-9B56-4404-8474-AB2AEC7D2009}"/>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EC613DFC-5F7A-44F4-B2E9-E52CA444113A}"/>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ru-RU" b="1" dirty="0"/>
              <a:t>Свързване на банки от </a:t>
            </a:r>
            <a:r>
              <a:rPr lang="ru-RU" b="1" dirty="0" smtClean="0"/>
              <a:t>колектори</a:t>
            </a:r>
            <a:endParaRPr lang="en-US" b="1" dirty="0"/>
          </a:p>
        </p:txBody>
      </p:sp>
      <p:pic>
        <p:nvPicPr>
          <p:cNvPr id="10" name="Picture 9">
            <a:extLst>
              <a:ext uri="{FF2B5EF4-FFF2-40B4-BE49-F238E27FC236}">
                <a16:creationId xmlns="" xmlns:a16="http://schemas.microsoft.com/office/drawing/2014/main" id="{6F3244D5-A81D-46A8-AA70-63DBB69AC7A1}"/>
              </a:ext>
            </a:extLst>
          </p:cNvPr>
          <p:cNvPicPr>
            <a:picLocks noChangeAspect="1"/>
          </p:cNvPicPr>
          <p:nvPr/>
        </p:nvPicPr>
        <p:blipFill>
          <a:blip r:embed="rId2"/>
          <a:stretch>
            <a:fillRect/>
          </a:stretch>
        </p:blipFill>
        <p:spPr>
          <a:xfrm>
            <a:off x="756000" y="1979258"/>
            <a:ext cx="5472000" cy="4401742"/>
          </a:xfrm>
          <a:prstGeom prst="rect">
            <a:avLst/>
          </a:prstGeom>
        </p:spPr>
      </p:pic>
      <p:sp>
        <p:nvSpPr>
          <p:cNvPr id="11" name="TextBox 10">
            <a:extLst>
              <a:ext uri="{FF2B5EF4-FFF2-40B4-BE49-F238E27FC236}">
                <a16:creationId xmlns="" xmlns:a16="http://schemas.microsoft.com/office/drawing/2014/main" id="{64EA9C11-88C9-4A4B-92EB-614CC9BCF815}"/>
              </a:ext>
            </a:extLst>
          </p:cNvPr>
          <p:cNvSpPr txBox="1"/>
          <p:nvPr/>
        </p:nvSpPr>
        <p:spPr>
          <a:xfrm>
            <a:off x="6109935" y="2277000"/>
            <a:ext cx="2304000" cy="3293209"/>
          </a:xfrm>
          <a:prstGeom prst="rect">
            <a:avLst/>
          </a:prstGeom>
          <a:noFill/>
        </p:spPr>
        <p:txBody>
          <a:bodyPr wrap="square" rtlCol="0">
            <a:spAutoFit/>
          </a:bodyPr>
          <a:lstStyle/>
          <a:p>
            <a:pPr marL="285750" lvl="0" indent="-285750">
              <a:buFont typeface="Wingdings" panose="05000000000000000000" pitchFamily="2" charset="2"/>
              <a:buChar char="§"/>
            </a:pPr>
            <a:r>
              <a:rPr lang="ru-RU" sz="1600" dirty="0">
                <a:solidFill>
                  <a:prstClr val="black"/>
                </a:solidFill>
              </a:rPr>
              <a:t>Трябва да се знае, че случаите на оформление на масива, идентифицирани </a:t>
            </a:r>
            <a:r>
              <a:rPr lang="ru-RU" sz="1600" dirty="0" smtClean="0">
                <a:solidFill>
                  <a:prstClr val="black"/>
                </a:solidFill>
              </a:rPr>
              <a:t>в предишния слайд, </a:t>
            </a:r>
            <a:r>
              <a:rPr lang="ru-RU" sz="1600" dirty="0">
                <a:solidFill>
                  <a:prstClr val="black"/>
                </a:solidFill>
              </a:rPr>
              <a:t>означават различни ограничения в броя на колекторите, особено когато опцията е последователна </a:t>
            </a:r>
            <a:r>
              <a:rPr lang="ru-RU" sz="1600" dirty="0" smtClean="0">
                <a:solidFill>
                  <a:prstClr val="black"/>
                </a:solidFill>
              </a:rPr>
              <a:t>връзка.</a:t>
            </a:r>
            <a:endParaRPr lang="en-US" dirty="0"/>
          </a:p>
        </p:txBody>
      </p:sp>
      <p:sp>
        <p:nvSpPr>
          <p:cNvPr id="12" name="Rectangle 11">
            <a:extLst>
              <a:ext uri="{FF2B5EF4-FFF2-40B4-BE49-F238E27FC236}">
                <a16:creationId xmlns="" xmlns:a16="http://schemas.microsoft.com/office/drawing/2014/main" id="{153E2BA7-4C4D-40A1-9E64-6A53ACFAAE4B}"/>
              </a:ext>
            </a:extLst>
          </p:cNvPr>
          <p:cNvSpPr/>
          <p:nvPr/>
        </p:nvSpPr>
        <p:spPr>
          <a:xfrm>
            <a:off x="5796000" y="597950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3955299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39299-EF99-40BA-87CD-85B8A4FDBA36}"/>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35C47D0B-D6F4-46C5-A2F4-AD869C80DECC}"/>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ru-RU" b="1" dirty="0"/>
              <a:t>Свързване на банки от </a:t>
            </a:r>
            <a:r>
              <a:rPr lang="ru-RU" b="1" dirty="0" smtClean="0"/>
              <a:t>колектори</a:t>
            </a:r>
            <a:endParaRPr lang="ru-RU" b="1" dirty="0"/>
          </a:p>
        </p:txBody>
      </p:sp>
      <p:sp>
        <p:nvSpPr>
          <p:cNvPr id="5" name="Rectangle 4">
            <a:extLst>
              <a:ext uri="{FF2B5EF4-FFF2-40B4-BE49-F238E27FC236}">
                <a16:creationId xmlns="" xmlns:a16="http://schemas.microsoft.com/office/drawing/2014/main" id="{8BD1FF28-F584-4AA1-A162-6D13C31748F9}"/>
              </a:ext>
            </a:extLst>
          </p:cNvPr>
          <p:cNvSpPr/>
          <p:nvPr/>
        </p:nvSpPr>
        <p:spPr>
          <a:xfrm>
            <a:off x="540001" y="1989000"/>
            <a:ext cx="4824000" cy="4278094"/>
          </a:xfrm>
          <a:prstGeom prst="rect">
            <a:avLst/>
          </a:prstGeom>
        </p:spPr>
        <p:txBody>
          <a:bodyPr wrap="square">
            <a:spAutoFit/>
          </a:bodyPr>
          <a:lstStyle/>
          <a:p>
            <a:pPr marL="285750" lvl="0" indent="-285750">
              <a:buFont typeface="Wingdings" panose="05000000000000000000" pitchFamily="2" charset="2"/>
              <a:buChar char="§"/>
            </a:pPr>
            <a:r>
              <a:rPr lang="bg-BG" sz="1600" b="1" dirty="0">
                <a:solidFill>
                  <a:prstClr val="black"/>
                </a:solidFill>
              </a:rPr>
              <a:t>ПРИНЦИП. </a:t>
            </a:r>
            <a:r>
              <a:rPr lang="bg-BG" sz="1600" b="1" dirty="0" smtClean="0">
                <a:solidFill>
                  <a:prstClr val="black"/>
                </a:solidFill>
              </a:rPr>
              <a:t>СВЪРЗВАНЕ ПАРАЛЕЛНО И ПОСЛЕДОВАТЕЛНО </a:t>
            </a:r>
            <a:r>
              <a:rPr lang="en-US" sz="1600" b="1" dirty="0" smtClean="0">
                <a:solidFill>
                  <a:prstClr val="black"/>
                </a:solidFill>
              </a:rPr>
              <a:t>.</a:t>
            </a:r>
            <a:endParaRPr lang="en-US" sz="1600" b="1" dirty="0">
              <a:solidFill>
                <a:prstClr val="black"/>
              </a:solidFill>
            </a:endParaRPr>
          </a:p>
          <a:p>
            <a:pPr marL="542925" lvl="1" indent="-285750">
              <a:buFont typeface="Calibri" panose="020F0502020204030204" pitchFamily="34" charset="0"/>
              <a:buChar char="–"/>
            </a:pPr>
            <a:r>
              <a:rPr lang="ru-RU" sz="1600" dirty="0">
                <a:solidFill>
                  <a:prstClr val="black"/>
                </a:solidFill>
              </a:rPr>
              <a:t>За да се изяснят основните хидравлични връзки на колекторите </a:t>
            </a:r>
            <a:r>
              <a:rPr lang="ru-RU" sz="1600" dirty="0" smtClean="0">
                <a:solidFill>
                  <a:prstClr val="black"/>
                </a:solidFill>
              </a:rPr>
              <a:t>трябва да се знае </a:t>
            </a:r>
            <a:r>
              <a:rPr lang="ru-RU" sz="1600" dirty="0">
                <a:solidFill>
                  <a:prstClr val="black"/>
                </a:solidFill>
              </a:rPr>
              <a:t>колко пъти се "загрява" молекула (или проба, или количество) вода в банка от колектори; друг начин </a:t>
            </a:r>
            <a:r>
              <a:rPr lang="ru-RU" sz="1600" dirty="0" smtClean="0">
                <a:solidFill>
                  <a:prstClr val="black"/>
                </a:solidFill>
              </a:rPr>
              <a:t>е да се изчисли през колко </a:t>
            </a:r>
            <a:r>
              <a:rPr lang="ru-RU" sz="1600" dirty="0">
                <a:solidFill>
                  <a:prstClr val="black"/>
                </a:solidFill>
              </a:rPr>
              <a:t>колектора преминава по пътя си от слънчевия резервоар (или топлообменника) обратно към </a:t>
            </a:r>
            <a:r>
              <a:rPr lang="ru-RU" sz="1600" dirty="0" smtClean="0">
                <a:solidFill>
                  <a:prstClr val="black"/>
                </a:solidFill>
              </a:rPr>
              <a:t>резервоара тази вода.</a:t>
            </a:r>
            <a:endParaRPr lang="ru-RU" sz="1600" dirty="0">
              <a:solidFill>
                <a:prstClr val="black"/>
              </a:solidFill>
            </a:endParaRPr>
          </a:p>
          <a:p>
            <a:pPr marL="542925" lvl="1" indent="-285750">
              <a:buFont typeface="Calibri" panose="020F0502020204030204" pitchFamily="34" charset="0"/>
              <a:buChar char="–"/>
            </a:pPr>
            <a:r>
              <a:rPr lang="ru-RU" sz="1600" dirty="0" smtClean="0">
                <a:solidFill>
                  <a:prstClr val="black"/>
                </a:solidFill>
              </a:rPr>
              <a:t>В случая </a:t>
            </a:r>
            <a:r>
              <a:rPr lang="ru-RU" sz="1600" dirty="0">
                <a:solidFill>
                  <a:prstClr val="black"/>
                </a:solidFill>
              </a:rPr>
              <a:t>FPC </a:t>
            </a:r>
            <a:r>
              <a:rPr lang="ru-RU" sz="1600" dirty="0" smtClean="0">
                <a:solidFill>
                  <a:prstClr val="black"/>
                </a:solidFill>
              </a:rPr>
              <a:t>, свързани </a:t>
            </a:r>
            <a:r>
              <a:rPr lang="ru-RU" sz="1600" dirty="0">
                <a:solidFill>
                  <a:prstClr val="black"/>
                </a:solidFill>
              </a:rPr>
              <a:t>паралелно, </a:t>
            </a:r>
            <a:r>
              <a:rPr lang="ru-RU" sz="1600" dirty="0" smtClean="0">
                <a:solidFill>
                  <a:prstClr val="black"/>
                </a:solidFill>
              </a:rPr>
              <a:t>правят </a:t>
            </a:r>
            <a:r>
              <a:rPr lang="ru-RU" sz="1600" dirty="0">
                <a:solidFill>
                  <a:prstClr val="black"/>
                </a:solidFill>
              </a:rPr>
              <a:t>уникален еквивалентен колектор </a:t>
            </a:r>
            <a:r>
              <a:rPr lang="ru-RU" sz="1600" dirty="0" smtClean="0">
                <a:solidFill>
                  <a:prstClr val="black"/>
                </a:solidFill>
              </a:rPr>
              <a:t>с </a:t>
            </a:r>
            <a:r>
              <a:rPr lang="ru-RU" sz="1600" dirty="0">
                <a:solidFill>
                  <a:prstClr val="black"/>
                </a:solidFill>
              </a:rPr>
              <a:t>капацитет за утрояване на номиналния дебит. Когато се </a:t>
            </a:r>
            <a:r>
              <a:rPr lang="ru-RU" sz="1600" dirty="0" smtClean="0">
                <a:solidFill>
                  <a:prstClr val="black"/>
                </a:solidFill>
              </a:rPr>
              <a:t>свържат </a:t>
            </a:r>
            <a:r>
              <a:rPr lang="ru-RU" sz="1600" dirty="0">
                <a:solidFill>
                  <a:prstClr val="black"/>
                </a:solidFill>
              </a:rPr>
              <a:t>последователно, еквивалентният колектор също ще бъде по-голям, но ще поддържа номиналния дебит (</a:t>
            </a:r>
            <a:r>
              <a:rPr lang="ru-RU" sz="1600" dirty="0" smtClean="0">
                <a:solidFill>
                  <a:prstClr val="black"/>
                </a:solidFill>
              </a:rPr>
              <a:t>ограничен </a:t>
            </a:r>
            <a:r>
              <a:rPr lang="ru-RU" sz="1600" dirty="0">
                <a:solidFill>
                  <a:prstClr val="black"/>
                </a:solidFill>
              </a:rPr>
              <a:t>дебит и по-малко ефективна система</a:t>
            </a:r>
            <a:r>
              <a:rPr lang="ru-RU" sz="1600" dirty="0" smtClean="0">
                <a:solidFill>
                  <a:prstClr val="black"/>
                </a:solidFill>
              </a:rPr>
              <a:t>).</a:t>
            </a:r>
            <a:endParaRPr lang="en-US" sz="1600" dirty="0">
              <a:solidFill>
                <a:prstClr val="black"/>
              </a:solidFill>
            </a:endParaRPr>
          </a:p>
        </p:txBody>
      </p:sp>
      <p:pic>
        <p:nvPicPr>
          <p:cNvPr id="6" name="Picture 5">
            <a:extLst>
              <a:ext uri="{FF2B5EF4-FFF2-40B4-BE49-F238E27FC236}">
                <a16:creationId xmlns="" xmlns:a16="http://schemas.microsoft.com/office/drawing/2014/main" id="{7B61C943-993D-4AA8-82F2-9D5429E35558}"/>
              </a:ext>
            </a:extLst>
          </p:cNvPr>
          <p:cNvPicPr>
            <a:picLocks noChangeAspect="1"/>
          </p:cNvPicPr>
          <p:nvPr/>
        </p:nvPicPr>
        <p:blipFill>
          <a:blip r:embed="rId2"/>
          <a:stretch>
            <a:fillRect/>
          </a:stretch>
        </p:blipFill>
        <p:spPr>
          <a:xfrm>
            <a:off x="5364000" y="2126325"/>
            <a:ext cx="3308388" cy="4182400"/>
          </a:xfrm>
          <a:prstGeom prst="rect">
            <a:avLst/>
          </a:prstGeom>
          <a:ln>
            <a:solidFill>
              <a:schemeClr val="tx1"/>
            </a:solidFill>
          </a:ln>
        </p:spPr>
      </p:pic>
    </p:spTree>
    <p:extLst>
      <p:ext uri="{BB962C8B-B14F-4D97-AF65-F5344CB8AC3E}">
        <p14:creationId xmlns:p14="http://schemas.microsoft.com/office/powerpoint/2010/main" val="2540431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3CF07D6-B995-4143-9667-801233DA91B3}"/>
              </a:ext>
            </a:extLst>
          </p:cNvPr>
          <p:cNvPicPr>
            <a:picLocks noChangeAspect="1"/>
          </p:cNvPicPr>
          <p:nvPr/>
        </p:nvPicPr>
        <p:blipFill>
          <a:blip r:embed="rId2"/>
          <a:stretch>
            <a:fillRect/>
          </a:stretch>
        </p:blipFill>
        <p:spPr>
          <a:xfrm>
            <a:off x="828000" y="2624407"/>
            <a:ext cx="7775688" cy="2172594"/>
          </a:xfrm>
          <a:prstGeom prst="rect">
            <a:avLst/>
          </a:prstGeom>
          <a:ln>
            <a:solidFill>
              <a:schemeClr val="tx1"/>
            </a:solidFill>
          </a:ln>
        </p:spPr>
      </p:pic>
      <p:sp>
        <p:nvSpPr>
          <p:cNvPr id="2" name="Title 1">
            <a:extLst>
              <a:ext uri="{FF2B5EF4-FFF2-40B4-BE49-F238E27FC236}">
                <a16:creationId xmlns="" xmlns:a16="http://schemas.microsoft.com/office/drawing/2014/main" id="{13709FCA-74E2-4C61-83B0-CBB3070AA937}"/>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53DAD1EE-6AA3-4F57-93F4-24C91DD4CB62}"/>
              </a:ext>
            </a:extLst>
          </p:cNvPr>
          <p:cNvSpPr/>
          <p:nvPr/>
        </p:nvSpPr>
        <p:spPr>
          <a:xfrm>
            <a:off x="432916" y="1557000"/>
            <a:ext cx="6227084" cy="369332"/>
          </a:xfrm>
          <a:prstGeom prst="rect">
            <a:avLst/>
          </a:prstGeom>
        </p:spPr>
        <p:txBody>
          <a:bodyPr wrap="square">
            <a:spAutoFit/>
          </a:bodyPr>
          <a:lstStyle/>
          <a:p>
            <a:pPr marL="285750" indent="-285750">
              <a:buFont typeface="Wingdings" panose="05000000000000000000" pitchFamily="2" charset="2"/>
              <a:buChar char="Ø"/>
            </a:pPr>
            <a:r>
              <a:rPr lang="ru-RU" b="1" dirty="0"/>
              <a:t>Свързване на банки от </a:t>
            </a:r>
            <a:r>
              <a:rPr lang="ru-RU" b="1" dirty="0" smtClean="0"/>
              <a:t>колектори</a:t>
            </a:r>
            <a:endParaRPr lang="ru-RU" b="1" dirty="0"/>
          </a:p>
        </p:txBody>
      </p:sp>
      <p:sp>
        <p:nvSpPr>
          <p:cNvPr id="5" name="Rectangle 4">
            <a:extLst>
              <a:ext uri="{FF2B5EF4-FFF2-40B4-BE49-F238E27FC236}">
                <a16:creationId xmlns="" xmlns:a16="http://schemas.microsoft.com/office/drawing/2014/main" id="{2FD43029-C600-435A-8905-2EB9B13365A3}"/>
              </a:ext>
            </a:extLst>
          </p:cNvPr>
          <p:cNvSpPr/>
          <p:nvPr/>
        </p:nvSpPr>
        <p:spPr>
          <a:xfrm>
            <a:off x="717607" y="1989000"/>
            <a:ext cx="7958081" cy="584775"/>
          </a:xfrm>
          <a:prstGeom prst="rect">
            <a:avLst/>
          </a:prstGeom>
        </p:spPr>
        <p:txBody>
          <a:bodyPr wrap="square">
            <a:spAutoFit/>
          </a:bodyPr>
          <a:lstStyle/>
          <a:p>
            <a:pPr marL="285750" lvl="0" indent="-285750">
              <a:buFont typeface="Wingdings" panose="05000000000000000000" pitchFamily="2" charset="2"/>
              <a:buChar char="§"/>
            </a:pPr>
            <a:r>
              <a:rPr lang="ru-RU" sz="1600" dirty="0">
                <a:solidFill>
                  <a:prstClr val="black"/>
                </a:solidFill>
              </a:rPr>
              <a:t>Производителите на ETC ограничават броя на колекторите, свързани в серия, </a:t>
            </a:r>
            <a:r>
              <a:rPr lang="ru-RU" sz="1600" dirty="0" smtClean="0">
                <a:solidFill>
                  <a:prstClr val="black"/>
                </a:solidFill>
              </a:rPr>
              <a:t>като </a:t>
            </a:r>
            <a:r>
              <a:rPr lang="ru-RU" sz="1600" dirty="0">
                <a:solidFill>
                  <a:prstClr val="black"/>
                </a:solidFill>
              </a:rPr>
              <a:t>посочват разрешения максимален брой </a:t>
            </a:r>
            <a:r>
              <a:rPr lang="ru-RU" sz="1600" dirty="0" smtClean="0">
                <a:solidFill>
                  <a:prstClr val="black"/>
                </a:solidFill>
              </a:rPr>
              <a:t>вакуумни тръби.</a:t>
            </a:r>
            <a:endParaRPr lang="en-US" sz="1600" dirty="0">
              <a:solidFill>
                <a:prstClr val="black"/>
              </a:solidFill>
            </a:endParaRPr>
          </a:p>
        </p:txBody>
      </p:sp>
      <p:sp>
        <p:nvSpPr>
          <p:cNvPr id="6" name="Rectangle 5">
            <a:extLst>
              <a:ext uri="{FF2B5EF4-FFF2-40B4-BE49-F238E27FC236}">
                <a16:creationId xmlns="" xmlns:a16="http://schemas.microsoft.com/office/drawing/2014/main" id="{DF2DA3E5-6EBB-4BDB-84B2-0A3CCA459671}"/>
              </a:ext>
            </a:extLst>
          </p:cNvPr>
          <p:cNvSpPr/>
          <p:nvPr/>
        </p:nvSpPr>
        <p:spPr>
          <a:xfrm>
            <a:off x="807053" y="4797001"/>
            <a:ext cx="7958081" cy="1323439"/>
          </a:xfrm>
          <a:prstGeom prst="rect">
            <a:avLst/>
          </a:prstGeom>
        </p:spPr>
        <p:txBody>
          <a:bodyPr wrap="square">
            <a:spAutoFit/>
          </a:bodyPr>
          <a:lstStyle/>
          <a:p>
            <a:pPr marL="285750" lvl="0" indent="-285750">
              <a:buFont typeface="Wingdings" panose="05000000000000000000" pitchFamily="2" charset="2"/>
              <a:buChar char="§"/>
            </a:pPr>
            <a:r>
              <a:rPr lang="ru-RU" sz="1600" dirty="0">
                <a:solidFill>
                  <a:prstClr val="black"/>
                </a:solidFill>
              </a:rPr>
              <a:t>Има </a:t>
            </a:r>
            <a:r>
              <a:rPr lang="ru-RU" sz="1600" dirty="0" smtClean="0">
                <a:solidFill>
                  <a:prstClr val="black"/>
                </a:solidFill>
              </a:rPr>
              <a:t>няколко </a:t>
            </a:r>
            <a:r>
              <a:rPr lang="ru-RU" sz="1600" dirty="0">
                <a:solidFill>
                  <a:prstClr val="black"/>
                </a:solidFill>
              </a:rPr>
              <a:t>причини за ограничаване на броя на </a:t>
            </a:r>
            <a:r>
              <a:rPr lang="ru-RU" sz="1600" dirty="0" smtClean="0">
                <a:solidFill>
                  <a:prstClr val="black"/>
                </a:solidFill>
              </a:rPr>
              <a:t>колекторите </a:t>
            </a:r>
            <a:r>
              <a:rPr lang="ru-RU" sz="1600" dirty="0">
                <a:solidFill>
                  <a:prstClr val="black"/>
                </a:solidFill>
              </a:rPr>
              <a:t>в банка.</a:t>
            </a:r>
          </a:p>
          <a:p>
            <a:pPr marL="285750" lvl="0" indent="-285750">
              <a:buFont typeface="Wingdings" panose="05000000000000000000" pitchFamily="2" charset="2"/>
              <a:buChar char="§"/>
            </a:pPr>
            <a:r>
              <a:rPr lang="ru-RU" sz="1600" dirty="0">
                <a:solidFill>
                  <a:prstClr val="black"/>
                </a:solidFill>
              </a:rPr>
              <a:t>На първо място, големите банки могат да изпитат висока загуба </a:t>
            </a:r>
            <a:r>
              <a:rPr lang="ru-RU" sz="1600" dirty="0" smtClean="0">
                <a:solidFill>
                  <a:prstClr val="black"/>
                </a:solidFill>
              </a:rPr>
              <a:t>от </a:t>
            </a:r>
            <a:r>
              <a:rPr lang="ru-RU" sz="1600" dirty="0">
                <a:solidFill>
                  <a:prstClr val="black"/>
                </a:solidFill>
              </a:rPr>
              <a:t>триене </a:t>
            </a:r>
            <a:r>
              <a:rPr lang="ru-RU" sz="1600" dirty="0" smtClean="0">
                <a:solidFill>
                  <a:prstClr val="black"/>
                </a:solidFill>
              </a:rPr>
              <a:t> </a:t>
            </a:r>
            <a:r>
              <a:rPr lang="ru-RU" sz="1600" dirty="0">
                <a:solidFill>
                  <a:prstClr val="black"/>
                </a:solidFill>
              </a:rPr>
              <a:t>(кумулирани падения на налягането в последователни колектори) и прекомерни скорости на течността поради потока, необходим за поддържане на работата на колектора в </a:t>
            </a:r>
            <a:r>
              <a:rPr lang="ru-RU" sz="1600" dirty="0" smtClean="0">
                <a:solidFill>
                  <a:prstClr val="black"/>
                </a:solidFill>
              </a:rPr>
              <a:t>тесните </a:t>
            </a:r>
            <a:r>
              <a:rPr lang="ru-RU" sz="1600" dirty="0">
                <a:solidFill>
                  <a:prstClr val="black"/>
                </a:solidFill>
              </a:rPr>
              <a:t>тръби в системата SWH</a:t>
            </a:r>
            <a:r>
              <a:rPr lang="ru-RU" sz="1600" dirty="0" smtClean="0">
                <a:solidFill>
                  <a:prstClr val="black"/>
                </a:solidFill>
              </a:rPr>
              <a:t>.</a:t>
            </a:r>
            <a:endParaRPr lang="en-US" sz="1600" dirty="0">
              <a:solidFill>
                <a:prstClr val="black"/>
              </a:solidFill>
            </a:endParaRPr>
          </a:p>
        </p:txBody>
      </p:sp>
    </p:spTree>
    <p:extLst>
      <p:ext uri="{BB962C8B-B14F-4D97-AF65-F5344CB8AC3E}">
        <p14:creationId xmlns:p14="http://schemas.microsoft.com/office/powerpoint/2010/main" val="1334617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8D8C55-AB60-4621-93FE-2857E54E5B3C}"/>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F6E8FFBE-CE58-4F19-A4C7-DAE2D81D16E0}"/>
              </a:ext>
            </a:extLst>
          </p:cNvPr>
          <p:cNvSpPr/>
          <p:nvPr/>
        </p:nvSpPr>
        <p:spPr>
          <a:xfrm>
            <a:off x="432916" y="1342669"/>
            <a:ext cx="6515084" cy="646331"/>
          </a:xfrm>
          <a:prstGeom prst="rect">
            <a:avLst/>
          </a:prstGeom>
        </p:spPr>
        <p:txBody>
          <a:bodyPr wrap="square">
            <a:spAutoFit/>
          </a:bodyPr>
          <a:lstStyle/>
          <a:p>
            <a:pPr marL="285750" indent="-285750">
              <a:buFont typeface="Wingdings" panose="05000000000000000000" pitchFamily="2" charset="2"/>
              <a:buChar char="Ø"/>
            </a:pPr>
            <a:r>
              <a:rPr lang="ru-RU" b="1" dirty="0"/>
              <a:t>Свързване на банки от колектори</a:t>
            </a:r>
          </a:p>
          <a:p>
            <a:pPr marL="285750" indent="-285750">
              <a:buFont typeface="Wingdings" panose="05000000000000000000" pitchFamily="2" charset="2"/>
              <a:buChar char="Ø"/>
            </a:pPr>
            <a:endParaRPr lang="en-US" b="1" dirty="0"/>
          </a:p>
        </p:txBody>
      </p:sp>
      <p:sp>
        <p:nvSpPr>
          <p:cNvPr id="7" name="Rectangle 6">
            <a:extLst>
              <a:ext uri="{FF2B5EF4-FFF2-40B4-BE49-F238E27FC236}">
                <a16:creationId xmlns="" xmlns:a16="http://schemas.microsoft.com/office/drawing/2014/main" id="{F1F4E858-6B16-4BC6-B850-5E286DD662C6}"/>
              </a:ext>
            </a:extLst>
          </p:cNvPr>
          <p:cNvSpPr/>
          <p:nvPr/>
        </p:nvSpPr>
        <p:spPr>
          <a:xfrm>
            <a:off x="696660" y="1640126"/>
            <a:ext cx="7958081" cy="2062103"/>
          </a:xfrm>
          <a:prstGeom prst="rect">
            <a:avLst/>
          </a:prstGeom>
        </p:spPr>
        <p:txBody>
          <a:bodyPr wrap="square">
            <a:spAutoFit/>
          </a:bodyPr>
          <a:lstStyle/>
          <a:p>
            <a:pPr marL="285750" lvl="0" indent="-285750">
              <a:buFont typeface="Wingdings" panose="05000000000000000000" pitchFamily="2" charset="2"/>
              <a:buChar char="§"/>
            </a:pPr>
            <a:r>
              <a:rPr lang="ru-RU" sz="1600" dirty="0">
                <a:solidFill>
                  <a:prstClr val="black"/>
                </a:solidFill>
              </a:rPr>
              <a:t>Други причини за ограничаване на колекторите в </a:t>
            </a:r>
            <a:r>
              <a:rPr lang="ru-RU" sz="1600" dirty="0" smtClean="0">
                <a:solidFill>
                  <a:prstClr val="black"/>
                </a:solidFill>
              </a:rPr>
              <a:t>банка</a:t>
            </a:r>
            <a:r>
              <a:rPr lang="en-US" sz="1600" dirty="0" smtClean="0">
                <a:solidFill>
                  <a:prstClr val="black"/>
                </a:solidFill>
              </a:rPr>
              <a:t>:</a:t>
            </a:r>
            <a:endParaRPr lang="en-US" sz="1600" dirty="0">
              <a:solidFill>
                <a:prstClr val="black"/>
              </a:solidFill>
            </a:endParaRPr>
          </a:p>
          <a:p>
            <a:pPr marL="627063" lvl="1" indent="-285750" algn="just">
              <a:buFont typeface="Calibri" panose="020F0502020204030204" pitchFamily="34" charset="0"/>
              <a:buChar char="–"/>
            </a:pPr>
            <a:r>
              <a:rPr lang="ru-RU" sz="1600" dirty="0">
                <a:solidFill>
                  <a:prstClr val="black"/>
                </a:solidFill>
              </a:rPr>
              <a:t>Потокът </a:t>
            </a:r>
            <a:r>
              <a:rPr lang="ru-RU" sz="1600" dirty="0" smtClean="0">
                <a:solidFill>
                  <a:prstClr val="black"/>
                </a:solidFill>
              </a:rPr>
              <a:t>в банката трябва </a:t>
            </a:r>
            <a:r>
              <a:rPr lang="ru-RU" sz="1600" dirty="0">
                <a:solidFill>
                  <a:prstClr val="black"/>
                </a:solidFill>
              </a:rPr>
              <a:t>да бъде балансиран </a:t>
            </a:r>
            <a:r>
              <a:rPr lang="ru-RU" sz="1600" dirty="0" smtClean="0">
                <a:solidFill>
                  <a:prstClr val="black"/>
                </a:solidFill>
              </a:rPr>
              <a:t>, </a:t>
            </a:r>
            <a:r>
              <a:rPr lang="ru-RU" sz="1600" dirty="0">
                <a:solidFill>
                  <a:prstClr val="black"/>
                </a:solidFill>
              </a:rPr>
              <a:t>тоест със </a:t>
            </a:r>
            <a:r>
              <a:rPr lang="ru-RU" sz="1600" dirty="0" smtClean="0">
                <a:solidFill>
                  <a:prstClr val="black"/>
                </a:solidFill>
              </a:rPr>
              <a:t>същата скорост, както при </a:t>
            </a:r>
            <a:r>
              <a:rPr lang="ru-RU" sz="1600" dirty="0">
                <a:solidFill>
                  <a:prstClr val="black"/>
                </a:solidFill>
              </a:rPr>
              <a:t>паралелна връзка. Едни и същи дебити предполагат еднакви температури във всички колектори </a:t>
            </a:r>
            <a:r>
              <a:rPr lang="ru-RU" sz="1600" dirty="0" smtClean="0">
                <a:solidFill>
                  <a:prstClr val="black"/>
                </a:solidFill>
              </a:rPr>
              <a:t>. </a:t>
            </a:r>
            <a:r>
              <a:rPr lang="ru-RU" sz="1600" dirty="0">
                <a:solidFill>
                  <a:prstClr val="black"/>
                </a:solidFill>
              </a:rPr>
              <a:t>Това може да </a:t>
            </a:r>
            <a:r>
              <a:rPr lang="ru-RU" sz="1600" dirty="0" smtClean="0">
                <a:solidFill>
                  <a:prstClr val="black"/>
                </a:solidFill>
              </a:rPr>
              <a:t>се получи трудно в </a:t>
            </a:r>
            <a:r>
              <a:rPr lang="ru-RU" sz="1600" dirty="0">
                <a:solidFill>
                  <a:prstClr val="black"/>
                </a:solidFill>
              </a:rPr>
              <a:t>по-големите банки, тъй като потокът не винаги се балансира правилно през щрангове в FPC (причини: несъвършенства, мащаб ...).</a:t>
            </a:r>
          </a:p>
          <a:p>
            <a:pPr marL="627063" lvl="1" indent="-285750" algn="just">
              <a:buFont typeface="Calibri" panose="020F0502020204030204" pitchFamily="34" charset="0"/>
              <a:buChar char="–"/>
            </a:pPr>
            <a:r>
              <a:rPr lang="ru-RU" sz="1600" dirty="0">
                <a:solidFill>
                  <a:prstClr val="black"/>
                </a:solidFill>
              </a:rPr>
              <a:t>Свързването на твърде много ETC в серия може да причини също високи скорости на течността и да доведе до прекомерни температури на </a:t>
            </a:r>
            <a:r>
              <a:rPr lang="ru-RU" sz="1600" dirty="0" smtClean="0">
                <a:solidFill>
                  <a:prstClr val="black"/>
                </a:solidFill>
              </a:rPr>
              <a:t>застоя.</a:t>
            </a:r>
            <a:r>
              <a:rPr lang="en-US" sz="1600" dirty="0" smtClean="0">
                <a:solidFill>
                  <a:prstClr val="black"/>
                </a:solidFill>
              </a:rPr>
              <a:t> </a:t>
            </a:r>
            <a:endParaRPr lang="en-US" sz="1600" dirty="0">
              <a:solidFill>
                <a:prstClr val="black"/>
              </a:solidFill>
            </a:endParaRPr>
          </a:p>
        </p:txBody>
      </p:sp>
      <p:pic>
        <p:nvPicPr>
          <p:cNvPr id="11" name="Picture 10">
            <a:extLst>
              <a:ext uri="{FF2B5EF4-FFF2-40B4-BE49-F238E27FC236}">
                <a16:creationId xmlns="" xmlns:a16="http://schemas.microsoft.com/office/drawing/2014/main" id="{61F8D956-3AC4-4E58-8B7E-354AFA400166}"/>
              </a:ext>
            </a:extLst>
          </p:cNvPr>
          <p:cNvPicPr>
            <a:picLocks noChangeAspect="1"/>
          </p:cNvPicPr>
          <p:nvPr/>
        </p:nvPicPr>
        <p:blipFill rotWithShape="1">
          <a:blip r:embed="rId2"/>
          <a:srcRect t="-922" b="5011"/>
          <a:stretch/>
        </p:blipFill>
        <p:spPr>
          <a:xfrm>
            <a:off x="3996000" y="4221000"/>
            <a:ext cx="4641588" cy="2087725"/>
          </a:xfrm>
          <a:prstGeom prst="rect">
            <a:avLst/>
          </a:prstGeom>
          <a:solidFill>
            <a:schemeClr val="bg1"/>
          </a:solidFill>
          <a:ln>
            <a:solidFill>
              <a:schemeClr val="tx1"/>
            </a:solidFill>
          </a:ln>
        </p:spPr>
      </p:pic>
      <p:sp>
        <p:nvSpPr>
          <p:cNvPr id="3" name="Rectangle 2">
            <a:extLst>
              <a:ext uri="{FF2B5EF4-FFF2-40B4-BE49-F238E27FC236}">
                <a16:creationId xmlns="" xmlns:a16="http://schemas.microsoft.com/office/drawing/2014/main" id="{36144718-04B4-4C14-B84C-866F5991332B}"/>
              </a:ext>
            </a:extLst>
          </p:cNvPr>
          <p:cNvSpPr/>
          <p:nvPr/>
        </p:nvSpPr>
        <p:spPr>
          <a:xfrm>
            <a:off x="717606" y="3759399"/>
            <a:ext cx="2702394" cy="2308324"/>
          </a:xfrm>
          <a:prstGeom prst="rect">
            <a:avLst/>
          </a:prstGeom>
        </p:spPr>
        <p:txBody>
          <a:bodyPr wrap="square">
            <a:spAutoFit/>
          </a:bodyPr>
          <a:lstStyle/>
          <a:p>
            <a:pPr marL="627063" lvl="1" indent="-285750">
              <a:buFont typeface="Calibri" panose="020F0502020204030204" pitchFamily="34" charset="0"/>
              <a:buChar char="–"/>
            </a:pPr>
            <a:r>
              <a:rPr lang="ru-RU" sz="1600" b="1" dirty="0">
                <a:solidFill>
                  <a:prstClr val="black"/>
                </a:solidFill>
              </a:rPr>
              <a:t>Разширяване на медната тръба </a:t>
            </a:r>
            <a:r>
              <a:rPr lang="ru-RU" sz="1600" dirty="0" smtClean="0">
                <a:solidFill>
                  <a:prstClr val="black"/>
                </a:solidFill>
              </a:rPr>
              <a:t>Поради </a:t>
            </a:r>
            <a:r>
              <a:rPr lang="ru-RU" sz="1600" dirty="0">
                <a:solidFill>
                  <a:prstClr val="black"/>
                </a:solidFill>
              </a:rPr>
              <a:t>екстремни температурни </a:t>
            </a:r>
            <a:r>
              <a:rPr lang="ru-RU" sz="1600" dirty="0" smtClean="0">
                <a:solidFill>
                  <a:prstClr val="black"/>
                </a:solidFill>
              </a:rPr>
              <a:t>колебания, разширенията  могат </a:t>
            </a:r>
            <a:r>
              <a:rPr lang="ru-RU" sz="1600" dirty="0">
                <a:solidFill>
                  <a:prstClr val="black"/>
                </a:solidFill>
              </a:rPr>
              <a:t>да доведат до изтичане на HTF в </a:t>
            </a:r>
            <a:r>
              <a:rPr lang="ru-RU" sz="1600" dirty="0" smtClean="0">
                <a:solidFill>
                  <a:prstClr val="black"/>
                </a:solidFill>
              </a:rPr>
              <a:t>съоръжението.</a:t>
            </a:r>
            <a:endParaRPr lang="en-US" sz="1600" dirty="0">
              <a:solidFill>
                <a:prstClr val="black"/>
              </a:solidFill>
            </a:endParaRPr>
          </a:p>
        </p:txBody>
      </p:sp>
      <p:sp>
        <p:nvSpPr>
          <p:cNvPr id="6" name="Rectangle 5">
            <a:extLst>
              <a:ext uri="{FF2B5EF4-FFF2-40B4-BE49-F238E27FC236}">
                <a16:creationId xmlns="" xmlns:a16="http://schemas.microsoft.com/office/drawing/2014/main" id="{C546BE98-0FE8-44E2-AE92-395E8A610255}"/>
              </a:ext>
            </a:extLst>
          </p:cNvPr>
          <p:cNvSpPr/>
          <p:nvPr/>
        </p:nvSpPr>
        <p:spPr>
          <a:xfrm>
            <a:off x="3564000" y="590601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291021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4F5F8C-B092-48DA-BFB0-514906F65C0A}"/>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1E71FF4F-563E-43BD-9143-1FD93474397E}"/>
              </a:ext>
            </a:extLst>
          </p:cNvPr>
          <p:cNvSpPr/>
          <p:nvPr/>
        </p:nvSpPr>
        <p:spPr>
          <a:xfrm>
            <a:off x="432916" y="1372334"/>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t>Два основни метода за балансиране на потока в слънчевия </a:t>
            </a:r>
            <a:r>
              <a:rPr lang="ru-RU" b="1" dirty="0" smtClean="0"/>
              <a:t>масив</a:t>
            </a:r>
            <a:endParaRPr lang="en-US" b="1" dirty="0"/>
          </a:p>
        </p:txBody>
      </p:sp>
      <p:sp>
        <p:nvSpPr>
          <p:cNvPr id="5" name="Rectangle 4">
            <a:extLst>
              <a:ext uri="{FF2B5EF4-FFF2-40B4-BE49-F238E27FC236}">
                <a16:creationId xmlns="" xmlns:a16="http://schemas.microsoft.com/office/drawing/2014/main" id="{87DA771E-5460-4E11-A7E3-75C87F537892}"/>
              </a:ext>
            </a:extLst>
          </p:cNvPr>
          <p:cNvSpPr/>
          <p:nvPr/>
        </p:nvSpPr>
        <p:spPr>
          <a:xfrm>
            <a:off x="708383" y="1667404"/>
            <a:ext cx="7958081" cy="3293209"/>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МЕТОДИ ЗА БАЛАНСИРАНЕ НА </a:t>
            </a:r>
            <a:r>
              <a:rPr lang="ru-RU" sz="1600" b="1" dirty="0" smtClean="0">
                <a:solidFill>
                  <a:prstClr val="black"/>
                </a:solidFill>
              </a:rPr>
              <a:t>ПОТОКА</a:t>
            </a:r>
            <a:r>
              <a:rPr lang="en-US" sz="1600" b="1" dirty="0" smtClean="0">
                <a:solidFill>
                  <a:prstClr val="black"/>
                </a:solidFill>
              </a:rPr>
              <a:t>.</a:t>
            </a:r>
            <a:endParaRPr lang="en-US" sz="1600" b="1" dirty="0">
              <a:solidFill>
                <a:prstClr val="black"/>
              </a:solidFill>
            </a:endParaRPr>
          </a:p>
          <a:p>
            <a:pPr marL="627063" lvl="1" indent="-285750">
              <a:buFont typeface="Calibri" panose="020F0502020204030204" pitchFamily="34" charset="0"/>
              <a:buChar char="–"/>
            </a:pPr>
            <a:r>
              <a:rPr lang="ru-RU" sz="1600" dirty="0">
                <a:solidFill>
                  <a:prstClr val="black"/>
                </a:solidFill>
              </a:rPr>
              <a:t>Когато </a:t>
            </a:r>
            <a:r>
              <a:rPr lang="ru-RU" sz="1600" dirty="0" smtClean="0">
                <a:solidFill>
                  <a:prstClr val="black"/>
                </a:solidFill>
              </a:rPr>
              <a:t>се инсталира </a:t>
            </a:r>
            <a:r>
              <a:rPr lang="ru-RU" sz="1600" dirty="0">
                <a:solidFill>
                  <a:prstClr val="black"/>
                </a:solidFill>
              </a:rPr>
              <a:t>повече от една </a:t>
            </a:r>
            <a:r>
              <a:rPr lang="ru-RU" sz="1600" dirty="0" smtClean="0">
                <a:solidFill>
                  <a:prstClr val="black"/>
                </a:solidFill>
              </a:rPr>
              <a:t>колекторна</a:t>
            </a:r>
          </a:p>
          <a:p>
            <a:pPr marL="341313" lvl="1"/>
            <a:r>
              <a:rPr lang="ru-RU" sz="1600" dirty="0" smtClean="0">
                <a:solidFill>
                  <a:prstClr val="black"/>
                </a:solidFill>
              </a:rPr>
              <a:t>банка, важно е </a:t>
            </a:r>
            <a:r>
              <a:rPr lang="ru-RU" sz="1600" dirty="0">
                <a:solidFill>
                  <a:prstClr val="black"/>
                </a:solidFill>
              </a:rPr>
              <a:t>да има правилен поток към всяка банка.</a:t>
            </a:r>
          </a:p>
          <a:p>
            <a:pPr marL="627063" lvl="1" indent="-285750">
              <a:buFont typeface="Calibri" panose="020F0502020204030204" pitchFamily="34" charset="0"/>
              <a:buChar char="–"/>
            </a:pPr>
            <a:r>
              <a:rPr lang="ru-RU" sz="1600" dirty="0">
                <a:solidFill>
                  <a:prstClr val="black"/>
                </a:solidFill>
              </a:rPr>
              <a:t>Балансиране на потока в отделна банка, </a:t>
            </a:r>
            <a:r>
              <a:rPr lang="ru-RU" sz="1600" dirty="0" smtClean="0">
                <a:solidFill>
                  <a:prstClr val="black"/>
                </a:solidFill>
              </a:rPr>
              <a:t>когато</a:t>
            </a:r>
            <a:endParaRPr lang="ru-RU" sz="1600" dirty="0">
              <a:solidFill>
                <a:prstClr val="black"/>
              </a:solidFill>
            </a:endParaRPr>
          </a:p>
          <a:p>
            <a:pPr marL="341313" lvl="1"/>
            <a:r>
              <a:rPr lang="ru-RU" sz="1600" dirty="0" smtClean="0">
                <a:solidFill>
                  <a:prstClr val="black"/>
                </a:solidFill>
              </a:rPr>
              <a:t>има един и същ </a:t>
            </a:r>
            <a:r>
              <a:rPr lang="ru-RU" sz="1600" dirty="0">
                <a:solidFill>
                  <a:prstClr val="black"/>
                </a:solidFill>
              </a:rPr>
              <a:t>брой </a:t>
            </a:r>
            <a:r>
              <a:rPr lang="ru-RU" sz="1600" dirty="0" smtClean="0">
                <a:solidFill>
                  <a:prstClr val="black"/>
                </a:solidFill>
              </a:rPr>
              <a:t>колектори, е най-</a:t>
            </a:r>
          </a:p>
          <a:p>
            <a:pPr marL="341313" lvl="1"/>
            <a:r>
              <a:rPr lang="ru-RU" sz="1600" dirty="0" smtClean="0">
                <a:solidFill>
                  <a:prstClr val="black"/>
                </a:solidFill>
              </a:rPr>
              <a:t>простият </a:t>
            </a:r>
            <a:r>
              <a:rPr lang="ru-RU" sz="1600" dirty="0">
                <a:solidFill>
                  <a:prstClr val="black"/>
                </a:solidFill>
              </a:rPr>
              <a:t>случай, който може да бъде решен чрез </a:t>
            </a:r>
            <a:endParaRPr lang="ru-RU" sz="1600" dirty="0" smtClean="0">
              <a:solidFill>
                <a:prstClr val="black"/>
              </a:solidFill>
            </a:endParaRPr>
          </a:p>
          <a:p>
            <a:pPr marL="341313" lvl="1"/>
            <a:r>
              <a:rPr lang="ru-RU" sz="1600" dirty="0" smtClean="0">
                <a:solidFill>
                  <a:prstClr val="black"/>
                </a:solidFill>
              </a:rPr>
              <a:t>балансиране на работата на </a:t>
            </a:r>
            <a:r>
              <a:rPr lang="ru-RU" sz="1600" dirty="0">
                <a:solidFill>
                  <a:prstClr val="black"/>
                </a:solidFill>
              </a:rPr>
              <a:t>обратен тръбопровод с </a:t>
            </a:r>
            <a:endParaRPr lang="ru-RU" sz="1600" dirty="0" smtClean="0">
              <a:solidFill>
                <a:prstClr val="black"/>
              </a:solidFill>
            </a:endParaRPr>
          </a:p>
          <a:p>
            <a:pPr marL="341313" lvl="1"/>
            <a:r>
              <a:rPr lang="ru-RU" sz="1600" dirty="0" smtClean="0">
                <a:solidFill>
                  <a:prstClr val="black"/>
                </a:solidFill>
              </a:rPr>
              <a:t>обратно връщане- принцип </a:t>
            </a:r>
            <a:r>
              <a:rPr lang="ru-RU" sz="1600" dirty="0">
                <a:solidFill>
                  <a:prstClr val="black"/>
                </a:solidFill>
              </a:rPr>
              <a:t>на </a:t>
            </a:r>
            <a:r>
              <a:rPr lang="ru-RU" sz="1600" dirty="0" smtClean="0">
                <a:solidFill>
                  <a:prstClr val="black"/>
                </a:solidFill>
              </a:rPr>
              <a:t>Тихелман.</a:t>
            </a:r>
            <a:endParaRPr lang="en-US" sz="1600" dirty="0">
              <a:solidFill>
                <a:prstClr val="black"/>
              </a:solidFill>
            </a:endParaRPr>
          </a:p>
          <a:p>
            <a:pPr marL="285750" lvl="0" indent="-285750">
              <a:buFont typeface="Wingdings" panose="05000000000000000000" pitchFamily="2" charset="2"/>
              <a:buChar char="§"/>
            </a:pPr>
            <a:r>
              <a:rPr lang="bg-BG" sz="1600" b="1" dirty="0" smtClean="0">
                <a:solidFill>
                  <a:prstClr val="black"/>
                </a:solidFill>
              </a:rPr>
              <a:t>ПРИНЦИП</a:t>
            </a:r>
            <a:r>
              <a:rPr lang="en-US" sz="1600" b="1" dirty="0" smtClean="0">
                <a:solidFill>
                  <a:prstClr val="black"/>
                </a:solidFill>
              </a:rPr>
              <a:t>.</a:t>
            </a:r>
            <a:endParaRPr lang="en-US" sz="1600" b="1" dirty="0">
              <a:solidFill>
                <a:prstClr val="black"/>
              </a:solidFill>
            </a:endParaRPr>
          </a:p>
          <a:p>
            <a:pPr marL="627063" lvl="1" indent="-285750">
              <a:buFont typeface="Calibri" panose="020F0502020204030204" pitchFamily="34" charset="0"/>
              <a:buChar char="–"/>
            </a:pPr>
            <a:r>
              <a:rPr lang="ru-RU" sz="1600" dirty="0">
                <a:solidFill>
                  <a:prstClr val="black"/>
                </a:solidFill>
              </a:rPr>
              <a:t>Водата винаги </a:t>
            </a:r>
            <a:r>
              <a:rPr lang="ru-RU" sz="1600" dirty="0" smtClean="0">
                <a:solidFill>
                  <a:prstClr val="black"/>
                </a:solidFill>
              </a:rPr>
              <a:t>поеме </a:t>
            </a:r>
            <a:r>
              <a:rPr lang="ru-RU" sz="1600" dirty="0">
                <a:solidFill>
                  <a:prstClr val="black"/>
                </a:solidFill>
              </a:rPr>
              <a:t>по пътя на най-малкото съпротивление. </a:t>
            </a:r>
            <a:r>
              <a:rPr lang="ru-RU" sz="1600" dirty="0" smtClean="0">
                <a:solidFill>
                  <a:prstClr val="black"/>
                </a:solidFill>
              </a:rPr>
              <a:t>Цялата </a:t>
            </a:r>
            <a:r>
              <a:rPr lang="ru-RU" sz="1600" dirty="0">
                <a:solidFill>
                  <a:prstClr val="black"/>
                </a:solidFill>
              </a:rPr>
              <a:t>вода в хидравличната система ще намери </a:t>
            </a:r>
            <a:r>
              <a:rPr lang="ru-RU" sz="1600" dirty="0" smtClean="0">
                <a:solidFill>
                  <a:prstClr val="black"/>
                </a:solidFill>
              </a:rPr>
              <a:t>своята </a:t>
            </a:r>
            <a:r>
              <a:rPr lang="ru-RU" sz="1600" dirty="0">
                <a:solidFill>
                  <a:prstClr val="black"/>
                </a:solidFill>
              </a:rPr>
              <a:t>устойчивост на протичане. Първият и </a:t>
            </a:r>
            <a:r>
              <a:rPr lang="ru-RU" sz="1600" dirty="0" smtClean="0">
                <a:solidFill>
                  <a:prstClr val="black"/>
                </a:solidFill>
              </a:rPr>
              <a:t> </a:t>
            </a:r>
            <a:r>
              <a:rPr lang="ru-RU" sz="1600" dirty="0">
                <a:solidFill>
                  <a:prstClr val="black"/>
                </a:solidFill>
              </a:rPr>
              <a:t>достатъчен подход е да се осигурят еднакви дължини на тръбите за водоснабдяване и връщане на </a:t>
            </a:r>
            <a:r>
              <a:rPr lang="ru-RU" sz="1600" dirty="0" smtClean="0">
                <a:solidFill>
                  <a:prstClr val="black"/>
                </a:solidFill>
              </a:rPr>
              <a:t>водата</a:t>
            </a:r>
            <a:r>
              <a:rPr lang="en-US" sz="1600" dirty="0" smtClean="0">
                <a:solidFill>
                  <a:prstClr val="black"/>
                </a:solidFill>
              </a:rPr>
              <a:t>.</a:t>
            </a:r>
            <a:endParaRPr lang="en-US" sz="1600" dirty="0">
              <a:solidFill>
                <a:prstClr val="black"/>
              </a:solidFill>
            </a:endParaRPr>
          </a:p>
        </p:txBody>
      </p:sp>
      <p:pic>
        <p:nvPicPr>
          <p:cNvPr id="7" name="Picture 6">
            <a:extLst>
              <a:ext uri="{FF2B5EF4-FFF2-40B4-BE49-F238E27FC236}">
                <a16:creationId xmlns="" xmlns:a16="http://schemas.microsoft.com/office/drawing/2014/main" id="{9F0582F6-0D9B-4D82-805C-B20BE0FAE81C}"/>
              </a:ext>
            </a:extLst>
          </p:cNvPr>
          <p:cNvPicPr>
            <a:picLocks noChangeAspect="1"/>
          </p:cNvPicPr>
          <p:nvPr/>
        </p:nvPicPr>
        <p:blipFill>
          <a:blip r:embed="rId2"/>
          <a:stretch>
            <a:fillRect/>
          </a:stretch>
        </p:blipFill>
        <p:spPr>
          <a:xfrm>
            <a:off x="6012000" y="1917001"/>
            <a:ext cx="2674801" cy="1944000"/>
          </a:xfrm>
          <a:prstGeom prst="rect">
            <a:avLst/>
          </a:prstGeom>
          <a:solidFill>
            <a:schemeClr val="bg1"/>
          </a:solidFill>
          <a:ln>
            <a:solidFill>
              <a:schemeClr val="tx1"/>
            </a:solidFill>
          </a:ln>
        </p:spPr>
      </p:pic>
      <p:pic>
        <p:nvPicPr>
          <p:cNvPr id="3" name="Picture 2">
            <a:extLst>
              <a:ext uri="{FF2B5EF4-FFF2-40B4-BE49-F238E27FC236}">
                <a16:creationId xmlns="" xmlns:a16="http://schemas.microsoft.com/office/drawing/2014/main" id="{1C7F5328-6445-4862-9999-F3CC14B68D4D}"/>
              </a:ext>
            </a:extLst>
          </p:cNvPr>
          <p:cNvPicPr>
            <a:picLocks noChangeAspect="1"/>
          </p:cNvPicPr>
          <p:nvPr/>
        </p:nvPicPr>
        <p:blipFill>
          <a:blip r:embed="rId3"/>
          <a:stretch>
            <a:fillRect/>
          </a:stretch>
        </p:blipFill>
        <p:spPr>
          <a:xfrm>
            <a:off x="3130751" y="4869000"/>
            <a:ext cx="5545249" cy="1423673"/>
          </a:xfrm>
          <a:prstGeom prst="rect">
            <a:avLst/>
          </a:prstGeom>
          <a:solidFill>
            <a:schemeClr val="bg1"/>
          </a:solidFill>
          <a:ln>
            <a:solidFill>
              <a:schemeClr val="tx1"/>
            </a:solidFill>
          </a:ln>
        </p:spPr>
      </p:pic>
    </p:spTree>
    <p:extLst>
      <p:ext uri="{BB962C8B-B14F-4D97-AF65-F5344CB8AC3E}">
        <p14:creationId xmlns:p14="http://schemas.microsoft.com/office/powerpoint/2010/main" val="306297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5A6953-9D34-4840-838B-D2CA27A2AC81}"/>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BD3A9A7E-5235-4450-AA5A-0439308D65C5}"/>
              </a:ext>
            </a:extLst>
          </p:cNvPr>
          <p:cNvSpPr/>
          <p:nvPr/>
        </p:nvSpPr>
        <p:spPr>
          <a:xfrm>
            <a:off x="432916" y="1372334"/>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t>Два основни метода за балансиране на потока в слънчевия </a:t>
            </a:r>
            <a:r>
              <a:rPr lang="ru-RU" b="1" dirty="0" smtClean="0"/>
              <a:t>масив</a:t>
            </a:r>
            <a:endParaRPr lang="ru-RU" b="1" dirty="0"/>
          </a:p>
        </p:txBody>
      </p:sp>
      <p:sp>
        <p:nvSpPr>
          <p:cNvPr id="5" name="Rectangle 4">
            <a:extLst>
              <a:ext uri="{FF2B5EF4-FFF2-40B4-BE49-F238E27FC236}">
                <a16:creationId xmlns="" xmlns:a16="http://schemas.microsoft.com/office/drawing/2014/main" id="{B0629895-D33C-4D06-8D1B-56ACD66B52AF}"/>
              </a:ext>
            </a:extLst>
          </p:cNvPr>
          <p:cNvSpPr/>
          <p:nvPr/>
        </p:nvSpPr>
        <p:spPr>
          <a:xfrm>
            <a:off x="717607" y="1626738"/>
            <a:ext cx="5150393" cy="3046988"/>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МЕТОДИ ЗА БАЛАНСИРАНЕ НА </a:t>
            </a:r>
            <a:r>
              <a:rPr lang="ru-RU" sz="1600" b="1" dirty="0" smtClean="0">
                <a:solidFill>
                  <a:prstClr val="black"/>
                </a:solidFill>
              </a:rPr>
              <a:t>ПОТОКА.</a:t>
            </a:r>
            <a:endParaRPr lang="en-US" sz="1600" b="1" dirty="0" smtClean="0">
              <a:solidFill>
                <a:prstClr val="black"/>
              </a:solidFill>
            </a:endParaRPr>
          </a:p>
          <a:p>
            <a:pPr marL="627063" lvl="1" indent="-285750">
              <a:buFont typeface="Calibri" panose="020F0502020204030204" pitchFamily="34" charset="0"/>
              <a:buChar char="–"/>
            </a:pPr>
            <a:r>
              <a:rPr lang="ru-RU" sz="1600" dirty="0">
                <a:solidFill>
                  <a:prstClr val="black"/>
                </a:solidFill>
              </a:rPr>
              <a:t>Алтернативен метод е използването на ВиК </a:t>
            </a:r>
            <a:r>
              <a:rPr lang="ru-RU" sz="1600" dirty="0" smtClean="0">
                <a:solidFill>
                  <a:prstClr val="black"/>
                </a:solidFill>
              </a:rPr>
              <a:t>начин </a:t>
            </a:r>
            <a:r>
              <a:rPr lang="ru-RU" sz="1600" dirty="0">
                <a:solidFill>
                  <a:prstClr val="black"/>
                </a:solidFill>
              </a:rPr>
              <a:t>с </a:t>
            </a:r>
            <a:r>
              <a:rPr lang="ru-RU" sz="1600" dirty="0" smtClean="0">
                <a:solidFill>
                  <a:prstClr val="black"/>
                </a:solidFill>
              </a:rPr>
              <a:t>директно </a:t>
            </a:r>
            <a:r>
              <a:rPr lang="ru-RU" sz="1600" dirty="0">
                <a:solidFill>
                  <a:prstClr val="black"/>
                </a:solidFill>
              </a:rPr>
              <a:t>връщане.</a:t>
            </a:r>
          </a:p>
          <a:p>
            <a:pPr marL="627063" lvl="1" indent="-285750">
              <a:buFont typeface="Calibri" panose="020F0502020204030204" pitchFamily="34" charset="0"/>
              <a:buChar char="–"/>
            </a:pPr>
            <a:r>
              <a:rPr lang="ru-RU" sz="1600" dirty="0">
                <a:solidFill>
                  <a:prstClr val="black"/>
                </a:solidFill>
              </a:rPr>
              <a:t>Това е конструктивно по-прост метод на водопровод, но изисква използването на автоматични или ръчни клапани с някои допълнения.</a:t>
            </a:r>
          </a:p>
          <a:p>
            <a:pPr marL="627063" lvl="1" indent="-285750">
              <a:buFont typeface="Calibri" panose="020F0502020204030204" pitchFamily="34" charset="0"/>
              <a:buChar char="–"/>
            </a:pPr>
            <a:r>
              <a:rPr lang="ru-RU" sz="1600" dirty="0">
                <a:solidFill>
                  <a:prstClr val="black"/>
                </a:solidFill>
              </a:rPr>
              <a:t>Обратните и директните връщащи водопроводни методи за балансиране на потока са две широко разпространени техники за инсталиране, използвани изключително </a:t>
            </a:r>
            <a:r>
              <a:rPr lang="ru-RU" sz="1600" dirty="0" smtClean="0">
                <a:solidFill>
                  <a:prstClr val="black"/>
                </a:solidFill>
              </a:rPr>
              <a:t>за </a:t>
            </a:r>
            <a:r>
              <a:rPr lang="ru-RU" sz="1600" dirty="0">
                <a:solidFill>
                  <a:prstClr val="black"/>
                </a:solidFill>
              </a:rPr>
              <a:t>банки с еднакъв брой </a:t>
            </a:r>
            <a:r>
              <a:rPr lang="ru-RU" sz="1600" dirty="0" smtClean="0">
                <a:solidFill>
                  <a:prstClr val="black"/>
                </a:solidFill>
              </a:rPr>
              <a:t>колектори.</a:t>
            </a:r>
            <a:endParaRPr lang="en-US" sz="1600" b="1" dirty="0">
              <a:solidFill>
                <a:prstClr val="black"/>
              </a:solidFill>
            </a:endParaRPr>
          </a:p>
        </p:txBody>
      </p:sp>
      <p:pic>
        <p:nvPicPr>
          <p:cNvPr id="6" name="Picture 5">
            <a:extLst>
              <a:ext uri="{FF2B5EF4-FFF2-40B4-BE49-F238E27FC236}">
                <a16:creationId xmlns="" xmlns:a16="http://schemas.microsoft.com/office/drawing/2014/main" id="{FB04F763-0416-422C-ABDE-6667E147D85C}"/>
              </a:ext>
            </a:extLst>
          </p:cNvPr>
          <p:cNvPicPr>
            <a:picLocks noChangeAspect="1"/>
          </p:cNvPicPr>
          <p:nvPr/>
        </p:nvPicPr>
        <p:blipFill>
          <a:blip r:embed="rId2"/>
          <a:stretch>
            <a:fillRect/>
          </a:stretch>
        </p:blipFill>
        <p:spPr>
          <a:xfrm>
            <a:off x="5868000" y="1641184"/>
            <a:ext cx="2790610" cy="2664000"/>
          </a:xfrm>
          <a:prstGeom prst="rect">
            <a:avLst/>
          </a:prstGeom>
          <a:solidFill>
            <a:schemeClr val="bg1"/>
          </a:solidFill>
          <a:ln>
            <a:solidFill>
              <a:schemeClr val="tx1"/>
            </a:solidFill>
          </a:ln>
        </p:spPr>
      </p:pic>
      <p:sp>
        <p:nvSpPr>
          <p:cNvPr id="3" name="TextBox 2">
            <a:extLst>
              <a:ext uri="{FF2B5EF4-FFF2-40B4-BE49-F238E27FC236}">
                <a16:creationId xmlns="" xmlns:a16="http://schemas.microsoft.com/office/drawing/2014/main" id="{1C2F520D-776A-43F2-B8D1-9967500C430B}"/>
              </a:ext>
            </a:extLst>
          </p:cNvPr>
          <p:cNvSpPr txBox="1"/>
          <p:nvPr/>
        </p:nvSpPr>
        <p:spPr>
          <a:xfrm>
            <a:off x="647417" y="4563834"/>
            <a:ext cx="7958081" cy="1569660"/>
          </a:xfrm>
          <a:prstGeom prst="rect">
            <a:avLst/>
          </a:prstGeom>
          <a:noFill/>
        </p:spPr>
        <p:txBody>
          <a:bodyPr wrap="square" rtlCol="0">
            <a:spAutoFit/>
          </a:bodyPr>
          <a:lstStyle/>
          <a:p>
            <a:pPr marL="627063" lvl="1" indent="-285750">
              <a:buFont typeface="Calibri" panose="020F0502020204030204" pitchFamily="34" charset="0"/>
              <a:buChar char="–"/>
            </a:pPr>
            <a:r>
              <a:rPr lang="ru-RU" sz="1600" dirty="0">
                <a:solidFill>
                  <a:prstClr val="black"/>
                </a:solidFill>
              </a:rPr>
              <a:t>Поради редица причини, получените колекторни банки са различни.</a:t>
            </a:r>
          </a:p>
          <a:p>
            <a:pPr marL="627063" lvl="1" indent="-285750">
              <a:buFont typeface="Calibri" panose="020F0502020204030204" pitchFamily="34" charset="0"/>
              <a:buChar char="–"/>
            </a:pPr>
            <a:r>
              <a:rPr lang="ru-RU" sz="1600" dirty="0">
                <a:solidFill>
                  <a:prstClr val="black"/>
                </a:solidFill>
              </a:rPr>
              <a:t>Най-простият случай е, когато броят на колекторите </a:t>
            </a:r>
            <a:r>
              <a:rPr lang="ru-RU" sz="1600" dirty="0" smtClean="0">
                <a:solidFill>
                  <a:prstClr val="black"/>
                </a:solidFill>
              </a:rPr>
              <a:t>в банките не са еднакви. </a:t>
            </a:r>
            <a:r>
              <a:rPr lang="ru-RU" sz="1600" dirty="0">
                <a:solidFill>
                  <a:prstClr val="black"/>
                </a:solidFill>
              </a:rPr>
              <a:t>В друг случай причината може да е неправилна геометрия на наличното инсталационно пространство. Какъвто и да е случаят, това означава подчертано различни скорости на потока, </a:t>
            </a:r>
            <a:r>
              <a:rPr lang="ru-RU" sz="1600" dirty="0" smtClean="0">
                <a:solidFill>
                  <a:prstClr val="black"/>
                </a:solidFill>
              </a:rPr>
              <a:t>което </a:t>
            </a:r>
            <a:r>
              <a:rPr lang="ru-RU" sz="1600" dirty="0">
                <a:solidFill>
                  <a:prstClr val="black"/>
                </a:solidFill>
              </a:rPr>
              <a:t>трябва да </a:t>
            </a:r>
            <a:r>
              <a:rPr lang="ru-RU" sz="1600" dirty="0" smtClean="0">
                <a:solidFill>
                  <a:prstClr val="black"/>
                </a:solidFill>
              </a:rPr>
              <a:t>бъде решено </a:t>
            </a:r>
            <a:r>
              <a:rPr lang="ru-RU" sz="1600" dirty="0">
                <a:solidFill>
                  <a:prstClr val="black"/>
                </a:solidFill>
              </a:rPr>
              <a:t>с помощта на други, по-специални </a:t>
            </a:r>
            <a:r>
              <a:rPr lang="ru-RU" sz="1600" dirty="0" smtClean="0">
                <a:solidFill>
                  <a:prstClr val="black"/>
                </a:solidFill>
              </a:rPr>
              <a:t>методи.</a:t>
            </a:r>
            <a:endParaRPr lang="en-US" dirty="0"/>
          </a:p>
        </p:txBody>
      </p:sp>
    </p:spTree>
    <p:extLst>
      <p:ext uri="{BB962C8B-B14F-4D97-AF65-F5344CB8AC3E}">
        <p14:creationId xmlns:p14="http://schemas.microsoft.com/office/powerpoint/2010/main" val="311538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5B0D8E-D009-4A1F-98E9-9662EA71A8C2}"/>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b="1" dirty="0"/>
          </a:p>
        </p:txBody>
      </p:sp>
      <p:sp>
        <p:nvSpPr>
          <p:cNvPr id="4" name="Rectangle 3">
            <a:extLst>
              <a:ext uri="{FF2B5EF4-FFF2-40B4-BE49-F238E27FC236}">
                <a16:creationId xmlns="" xmlns:a16="http://schemas.microsoft.com/office/drawing/2014/main" id="{4B211D3E-C25E-48E0-B61A-181DF85F5BE2}"/>
              </a:ext>
            </a:extLst>
          </p:cNvPr>
          <p:cNvSpPr/>
          <p:nvPr/>
        </p:nvSpPr>
        <p:spPr>
          <a:xfrm>
            <a:off x="432916" y="1372334"/>
            <a:ext cx="809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en-US" b="1" dirty="0"/>
          </a:p>
        </p:txBody>
      </p:sp>
      <p:sp>
        <p:nvSpPr>
          <p:cNvPr id="5" name="Rectangle 4">
            <a:extLst>
              <a:ext uri="{FF2B5EF4-FFF2-40B4-BE49-F238E27FC236}">
                <a16:creationId xmlns="" xmlns:a16="http://schemas.microsoft.com/office/drawing/2014/main" id="{5BA950B9-E51C-4452-AF6F-E31417431158}"/>
              </a:ext>
            </a:extLst>
          </p:cNvPr>
          <p:cNvSpPr/>
          <p:nvPr/>
        </p:nvSpPr>
        <p:spPr>
          <a:xfrm>
            <a:off x="717606" y="1666532"/>
            <a:ext cx="7958082" cy="2800767"/>
          </a:xfrm>
          <a:prstGeom prst="rect">
            <a:avLst/>
          </a:prstGeom>
        </p:spPr>
        <p:txBody>
          <a:bodyPr wrap="square">
            <a:spAutoFit/>
          </a:bodyPr>
          <a:lstStyle/>
          <a:p>
            <a:pPr marL="285750" indent="-285750">
              <a:buFont typeface="Wingdings" panose="05000000000000000000" pitchFamily="2" charset="2"/>
              <a:buChar char="§"/>
            </a:pPr>
            <a:r>
              <a:rPr lang="ru-RU" sz="1600" b="1" dirty="0"/>
              <a:t>ОСНОВНИ ВИДОВЕ И </a:t>
            </a:r>
            <a:r>
              <a:rPr lang="ru-RU" sz="1600" b="1" dirty="0" smtClean="0"/>
              <a:t>ФУНКЦИИ. </a:t>
            </a:r>
            <a:r>
              <a:rPr lang="ru-RU" sz="1600" dirty="0"/>
              <a:t>Плоски </a:t>
            </a:r>
            <a:r>
              <a:rPr lang="ru-RU" sz="1600" dirty="0" smtClean="0"/>
              <a:t> </a:t>
            </a:r>
            <a:r>
              <a:rPr lang="ru-RU" sz="1600" dirty="0"/>
              <a:t>и </a:t>
            </a:r>
            <a:r>
              <a:rPr lang="ru-RU" sz="1600" dirty="0" smtClean="0"/>
              <a:t>вакуумно- </a:t>
            </a:r>
            <a:r>
              <a:rPr lang="ru-RU" sz="1600" dirty="0"/>
              <a:t>тръбни колектори (FPC, </a:t>
            </a:r>
            <a:r>
              <a:rPr lang="ru-RU" sz="1600" dirty="0" smtClean="0"/>
              <a:t>ETC</a:t>
            </a:r>
            <a:r>
              <a:rPr lang="en-US" sz="1600" dirty="0" smtClean="0"/>
              <a:t>).</a:t>
            </a:r>
            <a:endParaRPr lang="en-US" sz="1600" dirty="0"/>
          </a:p>
          <a:p>
            <a:pPr marL="285750" indent="-285750">
              <a:buFont typeface="Wingdings" panose="05000000000000000000" pitchFamily="2" charset="2"/>
              <a:buChar char="§"/>
            </a:pPr>
            <a:r>
              <a:rPr lang="ru-RU" sz="1600" b="1" dirty="0" smtClean="0"/>
              <a:t>АБСОРБЕРИ. </a:t>
            </a:r>
            <a:r>
              <a:rPr lang="ru-RU" sz="1600" dirty="0"/>
              <a:t>Разлики в абсорбера в FPC и ETC. Вътрешни тръби и </a:t>
            </a:r>
            <a:r>
              <a:rPr lang="ru-RU" sz="1600" dirty="0" smtClean="0"/>
              <a:t>връзки</a:t>
            </a:r>
            <a:r>
              <a:rPr lang="en-US" sz="1600" dirty="0" smtClean="0"/>
              <a:t>.</a:t>
            </a:r>
            <a:endParaRPr lang="en-US" sz="1600" dirty="0"/>
          </a:p>
          <a:p>
            <a:pPr marL="285750" indent="-285750">
              <a:buFont typeface="Wingdings" panose="05000000000000000000" pitchFamily="2" charset="2"/>
              <a:buChar char="§"/>
            </a:pPr>
            <a:r>
              <a:rPr lang="ru-RU" sz="1600" b="1" dirty="0"/>
              <a:t>ПРОЕКТИРАНЕ НА ОБЛАСТТА. </a:t>
            </a:r>
            <a:r>
              <a:rPr lang="ru-RU" sz="1600" dirty="0"/>
              <a:t>Тест и сравнение на </a:t>
            </a:r>
            <a:r>
              <a:rPr lang="ru-RU" sz="1600" dirty="0" smtClean="0"/>
              <a:t>база </a:t>
            </a:r>
            <a:r>
              <a:rPr lang="ru-RU" sz="1600" dirty="0"/>
              <a:t>брутната, абсорбиращата и </a:t>
            </a:r>
            <a:r>
              <a:rPr lang="ru-RU" sz="1600" dirty="0" smtClean="0"/>
              <a:t>бленда областта</a:t>
            </a:r>
            <a:r>
              <a:rPr lang="en-US" sz="1600" dirty="0" smtClean="0"/>
              <a:t>.</a:t>
            </a:r>
            <a:endParaRPr lang="en-US" sz="1600" dirty="0"/>
          </a:p>
          <a:p>
            <a:pPr marL="285750" indent="-285750">
              <a:buFont typeface="Wingdings" panose="05000000000000000000" pitchFamily="2" charset="2"/>
              <a:buChar char="§"/>
            </a:pPr>
            <a:r>
              <a:rPr lang="ru-RU" sz="1600" b="1" dirty="0"/>
              <a:t>КАЧЕСТВО И </a:t>
            </a:r>
            <a:r>
              <a:rPr lang="ru-RU" sz="1600" b="1" dirty="0" smtClean="0"/>
              <a:t>СЕРТИФИКАЦИЯ. </a:t>
            </a:r>
            <a:r>
              <a:rPr lang="ru-RU" sz="1600" dirty="0"/>
              <a:t>Стандартизирани тестове за </a:t>
            </a:r>
            <a:r>
              <a:rPr lang="ru-RU" sz="1600" dirty="0" smtClean="0"/>
              <a:t>колектори </a:t>
            </a:r>
            <a:r>
              <a:rPr lang="ru-RU" sz="1600" dirty="0"/>
              <a:t>и етикети за качество или </a:t>
            </a:r>
            <a:r>
              <a:rPr lang="ru-RU" sz="1600" dirty="0" smtClean="0"/>
              <a:t>печати</a:t>
            </a:r>
            <a:r>
              <a:rPr lang="en-US" sz="1600" dirty="0" smtClean="0"/>
              <a:t>.</a:t>
            </a:r>
            <a:endParaRPr lang="en-US" sz="1600" dirty="0"/>
          </a:p>
          <a:p>
            <a:pPr marL="285750" indent="-285750">
              <a:buFont typeface="Wingdings" panose="05000000000000000000" pitchFamily="2" charset="2"/>
              <a:buChar char="§"/>
            </a:pPr>
            <a:r>
              <a:rPr lang="ru-RU" sz="1600" b="1" dirty="0"/>
              <a:t>ИЗБОР. </a:t>
            </a:r>
            <a:r>
              <a:rPr lang="ru-RU" sz="1600" dirty="0"/>
              <a:t>Избор на подходящ тип </a:t>
            </a:r>
            <a:r>
              <a:rPr lang="ru-RU" sz="1600" dirty="0" smtClean="0"/>
              <a:t>колектор</a:t>
            </a:r>
            <a:r>
              <a:rPr lang="en-US" sz="1600" dirty="0" smtClean="0"/>
              <a:t>.</a:t>
            </a:r>
            <a:endParaRPr lang="en-US" sz="1600" dirty="0"/>
          </a:p>
          <a:p>
            <a:pPr marL="285750" indent="-285750">
              <a:buFont typeface="Wingdings" panose="05000000000000000000" pitchFamily="2" charset="2"/>
              <a:buChar char="§"/>
            </a:pPr>
            <a:r>
              <a:rPr lang="ru-RU" sz="1600" b="1" dirty="0" smtClean="0"/>
              <a:t>ЗАКРЕПВАНЕ </a:t>
            </a:r>
            <a:r>
              <a:rPr lang="ru-RU" sz="1600" b="1" dirty="0"/>
              <a:t>НА </a:t>
            </a:r>
            <a:r>
              <a:rPr lang="ru-RU" sz="1600" b="1" dirty="0" smtClean="0"/>
              <a:t>КОЛЕКТОРА. </a:t>
            </a:r>
            <a:r>
              <a:rPr lang="ru-RU" sz="1600" dirty="0"/>
              <a:t>Опции за монтаж и защита срещу </a:t>
            </a:r>
            <a:r>
              <a:rPr lang="ru-RU" sz="1600" dirty="0" smtClean="0"/>
              <a:t>природните бедствия</a:t>
            </a:r>
            <a:endParaRPr lang="en-US" sz="1600" dirty="0" smtClean="0"/>
          </a:p>
          <a:p>
            <a:pPr marL="285750" indent="-285750">
              <a:buFont typeface="Wingdings" panose="05000000000000000000" pitchFamily="2" charset="2"/>
              <a:buChar char="§"/>
            </a:pPr>
            <a:r>
              <a:rPr lang="ru-RU" sz="1600" b="1" dirty="0" smtClean="0"/>
              <a:t>ИНТЕГРАЦИЯ. </a:t>
            </a:r>
            <a:r>
              <a:rPr lang="ru-RU" sz="1600" dirty="0" smtClean="0"/>
              <a:t>Колекторите </a:t>
            </a:r>
            <a:r>
              <a:rPr lang="ru-RU" sz="1600" dirty="0"/>
              <a:t>като дизайнерски </a:t>
            </a:r>
            <a:r>
              <a:rPr lang="ru-RU" sz="1600" dirty="0" smtClean="0"/>
              <a:t>решения </a:t>
            </a:r>
            <a:r>
              <a:rPr lang="ru-RU" sz="1600" dirty="0"/>
              <a:t>за интегриране в сградната </a:t>
            </a:r>
            <a:r>
              <a:rPr lang="ru-RU" sz="1600" dirty="0" smtClean="0"/>
              <a:t>архитектура</a:t>
            </a:r>
            <a:r>
              <a:rPr lang="en-US" sz="1600" dirty="0" smtClean="0"/>
              <a:t>.</a:t>
            </a:r>
          </a:p>
          <a:p>
            <a:pPr marL="285750" indent="-285750">
              <a:buFont typeface="Wingdings" panose="05000000000000000000" pitchFamily="2" charset="2"/>
              <a:buChar char="§"/>
            </a:pPr>
            <a:r>
              <a:rPr lang="ru-RU" sz="1600" b="1" dirty="0" smtClean="0"/>
              <a:t>КОЛЕКТОРНИ ТРЪБИ. </a:t>
            </a:r>
            <a:r>
              <a:rPr lang="ru-RU" sz="1600" dirty="0"/>
              <a:t>Хидравлични връзки на </a:t>
            </a:r>
            <a:r>
              <a:rPr lang="ru-RU" sz="1600" dirty="0" smtClean="0"/>
              <a:t>слънчевите колектори</a:t>
            </a:r>
            <a:r>
              <a:rPr lang="en-US" sz="1600" dirty="0" smtClean="0"/>
              <a:t>.</a:t>
            </a:r>
            <a:endParaRPr lang="en-US" sz="1600" dirty="0"/>
          </a:p>
        </p:txBody>
      </p:sp>
      <p:pic>
        <p:nvPicPr>
          <p:cNvPr id="6" name="Picture 5">
            <a:extLst>
              <a:ext uri="{FF2B5EF4-FFF2-40B4-BE49-F238E27FC236}">
                <a16:creationId xmlns="" xmlns:a16="http://schemas.microsoft.com/office/drawing/2014/main" id="{A99CC877-37DF-4FBE-81EC-8BD1AF74B85F}"/>
              </a:ext>
            </a:extLst>
          </p:cNvPr>
          <p:cNvPicPr>
            <a:picLocks noChangeAspect="1"/>
          </p:cNvPicPr>
          <p:nvPr/>
        </p:nvPicPr>
        <p:blipFill>
          <a:blip r:embed="rId2"/>
          <a:stretch>
            <a:fillRect/>
          </a:stretch>
        </p:blipFill>
        <p:spPr>
          <a:xfrm>
            <a:off x="2358000" y="4581000"/>
            <a:ext cx="4428000" cy="1719460"/>
          </a:xfrm>
          <a:prstGeom prst="rect">
            <a:avLst/>
          </a:prstGeom>
          <a:ln>
            <a:solidFill>
              <a:schemeClr val="tx1"/>
            </a:solidFill>
          </a:ln>
        </p:spPr>
      </p:pic>
    </p:spTree>
    <p:extLst>
      <p:ext uri="{BB962C8B-B14F-4D97-AF65-F5344CB8AC3E}">
        <p14:creationId xmlns:p14="http://schemas.microsoft.com/office/powerpoint/2010/main"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9862D3-1FFC-4590-B903-AC4FD93313EC}"/>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5C12EADE-C359-45B1-8406-9043EE2BB866}"/>
              </a:ext>
            </a:extLst>
          </p:cNvPr>
          <p:cNvSpPr/>
          <p:nvPr/>
        </p:nvSpPr>
        <p:spPr>
          <a:xfrm>
            <a:off x="396909" y="1372334"/>
            <a:ext cx="5651084" cy="369332"/>
          </a:xfrm>
          <a:prstGeom prst="rect">
            <a:avLst/>
          </a:prstGeom>
        </p:spPr>
        <p:txBody>
          <a:bodyPr wrap="square">
            <a:spAutoFit/>
          </a:bodyPr>
          <a:lstStyle/>
          <a:p>
            <a:pPr marL="285750" indent="-285750">
              <a:buFont typeface="Wingdings" panose="05000000000000000000" pitchFamily="2" charset="2"/>
              <a:buChar char="Ø"/>
            </a:pPr>
            <a:r>
              <a:rPr lang="ru-RU" b="1" dirty="0"/>
              <a:t>Метод на тръбопроводи с </a:t>
            </a:r>
            <a:r>
              <a:rPr lang="ru-RU" b="1" dirty="0" smtClean="0"/>
              <a:t>обрат</a:t>
            </a:r>
            <a:r>
              <a:rPr lang="bg-BG" b="1" dirty="0" smtClean="0"/>
              <a:t>но</a:t>
            </a:r>
            <a:r>
              <a:rPr lang="ru-RU" b="1" dirty="0" smtClean="0"/>
              <a:t> връщане</a:t>
            </a:r>
            <a:r>
              <a:rPr lang="en-US" b="1" dirty="0" smtClean="0"/>
              <a:t>.</a:t>
            </a:r>
            <a:endParaRPr lang="en-US" b="1" dirty="0"/>
          </a:p>
        </p:txBody>
      </p:sp>
      <p:sp>
        <p:nvSpPr>
          <p:cNvPr id="5" name="Rectangle 4">
            <a:extLst>
              <a:ext uri="{FF2B5EF4-FFF2-40B4-BE49-F238E27FC236}">
                <a16:creationId xmlns="" xmlns:a16="http://schemas.microsoft.com/office/drawing/2014/main" id="{08C6FAF9-8994-444D-AD8F-8FECC97355FB}"/>
              </a:ext>
            </a:extLst>
          </p:cNvPr>
          <p:cNvSpPr/>
          <p:nvPr/>
        </p:nvSpPr>
        <p:spPr>
          <a:xfrm>
            <a:off x="717607" y="1727681"/>
            <a:ext cx="7969193" cy="2554545"/>
          </a:xfrm>
          <a:prstGeom prst="rect">
            <a:avLst/>
          </a:prstGeom>
        </p:spPr>
        <p:txBody>
          <a:bodyPr wrap="square">
            <a:spAutoFit/>
          </a:bodyPr>
          <a:lstStyle/>
          <a:p>
            <a:pPr marL="285750" indent="-285750">
              <a:buFont typeface="Wingdings" panose="05000000000000000000" pitchFamily="2" charset="2"/>
              <a:buChar char="§"/>
            </a:pPr>
            <a:r>
              <a:rPr lang="bg-BG" sz="1600" b="1" dirty="0" smtClean="0"/>
              <a:t>ДВУТРЪБНА СИСТЕМА</a:t>
            </a:r>
            <a:r>
              <a:rPr lang="en-US" sz="1600" b="1" dirty="0" smtClean="0"/>
              <a:t>. </a:t>
            </a:r>
            <a:r>
              <a:rPr lang="ru-RU" sz="1600" b="1" dirty="0"/>
              <a:t>Двутръбна система за вода (отопление) </a:t>
            </a:r>
            <a:r>
              <a:rPr lang="ru-RU" sz="1600" dirty="0"/>
              <a:t>е съсредоточена върху две основни тръби: една за подаване на вода (</a:t>
            </a:r>
            <a:r>
              <a:rPr lang="ru-RU" sz="1600" dirty="0" smtClean="0"/>
              <a:t>захранване) </a:t>
            </a:r>
            <a:r>
              <a:rPr lang="ru-RU" sz="1600" dirty="0"/>
              <a:t>и една за връщане на водата (</a:t>
            </a:r>
            <a:r>
              <a:rPr lang="ru-RU" sz="1600" dirty="0" smtClean="0"/>
              <a:t>връщане). </a:t>
            </a:r>
            <a:r>
              <a:rPr lang="ru-RU" sz="1600" dirty="0"/>
              <a:t>Освен това всеки терминал, свързан към </a:t>
            </a:r>
            <a:r>
              <a:rPr lang="ru-RU" sz="1600" dirty="0" smtClean="0"/>
              <a:t>водната </a:t>
            </a:r>
            <a:r>
              <a:rPr lang="ru-RU" sz="1600" dirty="0"/>
              <a:t>мрежа, ще има </a:t>
            </a:r>
            <a:r>
              <a:rPr lang="ru-RU" sz="1600" dirty="0" smtClean="0"/>
              <a:t>собствени </a:t>
            </a:r>
            <a:r>
              <a:rPr lang="ru-RU" sz="1600" dirty="0"/>
              <a:t>тръби за захранване и </a:t>
            </a:r>
            <a:r>
              <a:rPr lang="ru-RU" sz="1600" dirty="0" smtClean="0"/>
              <a:t>връщане.</a:t>
            </a:r>
            <a:r>
              <a:rPr lang="en-US" sz="1600" dirty="0" smtClean="0"/>
              <a:t> </a:t>
            </a:r>
            <a:endParaRPr lang="en-US" sz="1600" dirty="0">
              <a:solidFill>
                <a:prstClr val="black"/>
              </a:solidFill>
            </a:endParaRPr>
          </a:p>
          <a:p>
            <a:pPr marL="285750" lvl="0" indent="-285750">
              <a:buFont typeface="Wingdings" panose="05000000000000000000" pitchFamily="2" charset="2"/>
              <a:buChar char="§"/>
            </a:pPr>
            <a:r>
              <a:rPr lang="bg-BG" sz="1600" b="1" dirty="0" smtClean="0">
                <a:solidFill>
                  <a:prstClr val="black"/>
                </a:solidFill>
              </a:rPr>
              <a:t>РЕВЕРСИВНА ВЪЗСТАНОВЯВАЩА ТРЪБА</a:t>
            </a:r>
            <a:r>
              <a:rPr lang="en-US" sz="1600" dirty="0" smtClean="0">
                <a:solidFill>
                  <a:prstClr val="black"/>
                </a:solidFill>
              </a:rPr>
              <a:t>. </a:t>
            </a:r>
            <a:r>
              <a:rPr lang="bg-BG" sz="1600" dirty="0" smtClean="0">
                <a:solidFill>
                  <a:prstClr val="black"/>
                </a:solidFill>
              </a:rPr>
              <a:t>О</a:t>
            </a:r>
            <a:r>
              <a:rPr lang="ru-RU" sz="1600" dirty="0" smtClean="0">
                <a:solidFill>
                  <a:prstClr val="black"/>
                </a:solidFill>
              </a:rPr>
              <a:t>тнася се до </a:t>
            </a:r>
            <a:r>
              <a:rPr lang="ru-RU" sz="1600" dirty="0">
                <a:solidFill>
                  <a:prstClr val="black"/>
                </a:solidFill>
              </a:rPr>
              <a:t>конфигурацията на тръбопровода </a:t>
            </a:r>
            <a:r>
              <a:rPr lang="ru-RU" sz="1600" dirty="0" smtClean="0">
                <a:solidFill>
                  <a:prstClr val="black"/>
                </a:solidFill>
              </a:rPr>
              <a:t>в </a:t>
            </a:r>
            <a:r>
              <a:rPr lang="ru-RU" sz="1600" dirty="0">
                <a:solidFill>
                  <a:prstClr val="black"/>
                </a:solidFill>
              </a:rPr>
              <a:t>двутръбна </a:t>
            </a:r>
            <a:r>
              <a:rPr lang="ru-RU" sz="1600" dirty="0" smtClean="0">
                <a:solidFill>
                  <a:prstClr val="black"/>
                </a:solidFill>
              </a:rPr>
              <a:t>система, когато </a:t>
            </a:r>
            <a:r>
              <a:rPr lang="ru-RU" sz="1600" dirty="0">
                <a:solidFill>
                  <a:prstClr val="black"/>
                </a:solidFill>
              </a:rPr>
              <a:t>пътят на течността е разделен между две (или повече равни) слънчеви банки и течността, която преминава през най-близката колекторна банка, трябва да пътува през допълнителни тръбопроводи </a:t>
            </a:r>
            <a:r>
              <a:rPr lang="ru-RU" sz="1600" dirty="0" smtClean="0">
                <a:solidFill>
                  <a:prstClr val="black"/>
                </a:solidFill>
              </a:rPr>
              <a:t>до </a:t>
            </a:r>
            <a:r>
              <a:rPr lang="ru-RU" sz="1600" dirty="0">
                <a:solidFill>
                  <a:prstClr val="black"/>
                </a:solidFill>
              </a:rPr>
              <a:t>изхода, за да гарантира, че потокът не благоприятства най-близката колекторна банка и ограничава потока през следващите банки от </a:t>
            </a:r>
            <a:r>
              <a:rPr lang="ru-RU" sz="1600" dirty="0" smtClean="0">
                <a:solidFill>
                  <a:prstClr val="black"/>
                </a:solidFill>
              </a:rPr>
              <a:t>колектори.</a:t>
            </a:r>
            <a:r>
              <a:rPr lang="en-US" sz="1600" dirty="0" smtClean="0">
                <a:solidFill>
                  <a:prstClr val="black"/>
                </a:solidFill>
              </a:rPr>
              <a:t> </a:t>
            </a:r>
            <a:endParaRPr lang="en-US" sz="1600" dirty="0">
              <a:solidFill>
                <a:prstClr val="black"/>
              </a:solidFill>
            </a:endParaRPr>
          </a:p>
        </p:txBody>
      </p:sp>
      <p:pic>
        <p:nvPicPr>
          <p:cNvPr id="8" name="Picture 7">
            <a:extLst>
              <a:ext uri="{FF2B5EF4-FFF2-40B4-BE49-F238E27FC236}">
                <a16:creationId xmlns="" xmlns:a16="http://schemas.microsoft.com/office/drawing/2014/main" id="{7D563558-DDD5-4210-9AFE-D1DE8DA8C575}"/>
              </a:ext>
            </a:extLst>
          </p:cNvPr>
          <p:cNvPicPr>
            <a:picLocks noChangeAspect="1"/>
          </p:cNvPicPr>
          <p:nvPr/>
        </p:nvPicPr>
        <p:blipFill>
          <a:blip r:embed="rId2"/>
          <a:stretch>
            <a:fillRect/>
          </a:stretch>
        </p:blipFill>
        <p:spPr>
          <a:xfrm>
            <a:off x="1065527" y="4282226"/>
            <a:ext cx="7338165" cy="1715786"/>
          </a:xfrm>
          <a:prstGeom prst="rect">
            <a:avLst/>
          </a:prstGeom>
          <a:solidFill>
            <a:schemeClr val="bg1"/>
          </a:solidFill>
          <a:ln>
            <a:solidFill>
              <a:schemeClr val="tx1"/>
            </a:solidFill>
          </a:ln>
        </p:spPr>
      </p:pic>
    </p:spTree>
    <p:extLst>
      <p:ext uri="{BB962C8B-B14F-4D97-AF65-F5344CB8AC3E}">
        <p14:creationId xmlns:p14="http://schemas.microsoft.com/office/powerpoint/2010/main" val="298290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B7AFE5-56C6-4DAE-A0AC-80EE0F95A16C}"/>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6AF73B88-BCB4-4517-B0AC-288704170582}"/>
              </a:ext>
            </a:extLst>
          </p:cNvPr>
          <p:cNvSpPr/>
          <p:nvPr/>
        </p:nvSpPr>
        <p:spPr>
          <a:xfrm>
            <a:off x="684000" y="1961057"/>
            <a:ext cx="8002800" cy="1569660"/>
          </a:xfrm>
          <a:prstGeom prst="rect">
            <a:avLst/>
          </a:prstGeom>
        </p:spPr>
        <p:txBody>
          <a:bodyPr wrap="square">
            <a:spAutoFit/>
          </a:bodyPr>
          <a:lstStyle/>
          <a:p>
            <a:pPr marL="285750" indent="-285750">
              <a:buFont typeface="Wingdings" panose="05000000000000000000" pitchFamily="2" charset="2"/>
              <a:buChar char="§"/>
            </a:pPr>
            <a:r>
              <a:rPr lang="ru-RU" sz="1600" dirty="0">
                <a:solidFill>
                  <a:prstClr val="black"/>
                </a:solidFill>
              </a:rPr>
              <a:t>Ключовото е, че доставките и връщанията са с еднаква дължина, което прави по-равномерен поток на вода към всички товари.</a:t>
            </a:r>
          </a:p>
          <a:p>
            <a:pPr marL="285750" indent="-285750">
              <a:buFont typeface="Wingdings" panose="05000000000000000000" pitchFamily="2" charset="2"/>
              <a:buChar char="§"/>
            </a:pPr>
            <a:r>
              <a:rPr lang="ru-RU" sz="1600" dirty="0">
                <a:solidFill>
                  <a:prstClr val="black"/>
                </a:solidFill>
              </a:rPr>
              <a:t>Практиката на инсталиране се състои в това да се направи тръбата за връщане обратно на тръбата за захранване: кратко захранване = дълго връщане и обратно. По този начин се осигуряват равни дължини на тръбите и обикновено се постига добър баланс на </a:t>
            </a:r>
            <a:r>
              <a:rPr lang="ru-RU" sz="1600" dirty="0" smtClean="0">
                <a:solidFill>
                  <a:prstClr val="black"/>
                </a:solidFill>
              </a:rPr>
              <a:t>потока.</a:t>
            </a:r>
            <a:endParaRPr lang="en-US" sz="1600" dirty="0"/>
          </a:p>
        </p:txBody>
      </p:sp>
      <p:sp>
        <p:nvSpPr>
          <p:cNvPr id="5" name="Rectangle 4">
            <a:extLst>
              <a:ext uri="{FF2B5EF4-FFF2-40B4-BE49-F238E27FC236}">
                <a16:creationId xmlns="" xmlns:a16="http://schemas.microsoft.com/office/drawing/2014/main" id="{25EE3209-F1F8-4F9F-B01E-6FAC1FEC419B}"/>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ru-RU" b="1" dirty="0"/>
              <a:t>Метод на тръбопроводи с обратно </a:t>
            </a:r>
            <a:r>
              <a:rPr lang="ru-RU" b="1" dirty="0" smtClean="0"/>
              <a:t>връщане</a:t>
            </a:r>
            <a:r>
              <a:rPr lang="en-US" b="1" dirty="0" smtClean="0"/>
              <a:t>.</a:t>
            </a:r>
            <a:endParaRPr lang="en-US" b="1" dirty="0"/>
          </a:p>
        </p:txBody>
      </p:sp>
      <p:pic>
        <p:nvPicPr>
          <p:cNvPr id="6" name="Picture 5">
            <a:extLst>
              <a:ext uri="{FF2B5EF4-FFF2-40B4-BE49-F238E27FC236}">
                <a16:creationId xmlns="" xmlns:a16="http://schemas.microsoft.com/office/drawing/2014/main" id="{94A53932-3F1B-487E-81C8-38409FC3ABF2}"/>
              </a:ext>
            </a:extLst>
          </p:cNvPr>
          <p:cNvPicPr>
            <a:picLocks noChangeAspect="1"/>
          </p:cNvPicPr>
          <p:nvPr/>
        </p:nvPicPr>
        <p:blipFill>
          <a:blip r:embed="rId2"/>
          <a:stretch>
            <a:fillRect/>
          </a:stretch>
        </p:blipFill>
        <p:spPr>
          <a:xfrm>
            <a:off x="1260000" y="3429000"/>
            <a:ext cx="6991441" cy="2691892"/>
          </a:xfrm>
          <a:prstGeom prst="rect">
            <a:avLst/>
          </a:prstGeom>
          <a:solidFill>
            <a:schemeClr val="bg1"/>
          </a:solidFill>
          <a:ln>
            <a:solidFill>
              <a:schemeClr val="tx1"/>
            </a:solidFill>
          </a:ln>
        </p:spPr>
      </p:pic>
    </p:spTree>
    <p:extLst>
      <p:ext uri="{BB962C8B-B14F-4D97-AF65-F5344CB8AC3E}">
        <p14:creationId xmlns:p14="http://schemas.microsoft.com/office/powerpoint/2010/main" val="3055591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E693AC-FAC5-459A-920D-29DBB9217C7D}"/>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65F1BCF0-8B9D-48CE-ADAD-9A8E0CBBC3E2}"/>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ru-RU" b="1" dirty="0"/>
              <a:t>Метод на тръбопроводи с директно </a:t>
            </a:r>
            <a:r>
              <a:rPr lang="ru-RU" b="1" dirty="0" smtClean="0"/>
              <a:t>връщане</a:t>
            </a:r>
            <a:r>
              <a:rPr lang="en-US" b="1" dirty="0" smtClean="0"/>
              <a:t>.</a:t>
            </a:r>
            <a:endParaRPr lang="en-US" b="1" dirty="0"/>
          </a:p>
        </p:txBody>
      </p:sp>
      <p:sp>
        <p:nvSpPr>
          <p:cNvPr id="5" name="Rectangle 4">
            <a:extLst>
              <a:ext uri="{FF2B5EF4-FFF2-40B4-BE49-F238E27FC236}">
                <a16:creationId xmlns="" xmlns:a16="http://schemas.microsoft.com/office/drawing/2014/main" id="{F5C8709B-832A-47F8-9233-63303C62E237}"/>
              </a:ext>
            </a:extLst>
          </p:cNvPr>
          <p:cNvSpPr/>
          <p:nvPr/>
        </p:nvSpPr>
        <p:spPr>
          <a:xfrm>
            <a:off x="717607" y="1989000"/>
            <a:ext cx="7969193" cy="4278094"/>
          </a:xfrm>
          <a:prstGeom prst="rect">
            <a:avLst/>
          </a:prstGeom>
        </p:spPr>
        <p:txBody>
          <a:bodyPr wrap="square">
            <a:spAutoFit/>
          </a:bodyPr>
          <a:lstStyle/>
          <a:p>
            <a:pPr marL="285750" lvl="0" indent="-285750">
              <a:buFont typeface="Wingdings" panose="05000000000000000000" pitchFamily="2" charset="2"/>
              <a:buChar char="§"/>
            </a:pPr>
            <a:r>
              <a:rPr lang="bg-BG" sz="1600" b="1" dirty="0" smtClean="0">
                <a:solidFill>
                  <a:prstClr val="black"/>
                </a:solidFill>
              </a:rPr>
              <a:t>ДИРЕКТНО ВРЪЩАЩИ ТРЪБОПРОВОДИ</a:t>
            </a:r>
            <a:r>
              <a:rPr lang="en-US" sz="1600" b="1" dirty="0" smtClean="0">
                <a:solidFill>
                  <a:prstClr val="black"/>
                </a:solidFill>
              </a:rPr>
              <a:t>. </a:t>
            </a:r>
            <a:r>
              <a:rPr lang="ru-RU" sz="1600" b="1" dirty="0">
                <a:solidFill>
                  <a:prstClr val="black"/>
                </a:solidFill>
              </a:rPr>
              <a:t>Директното връщане </a:t>
            </a:r>
            <a:r>
              <a:rPr lang="ru-RU" sz="1600" dirty="0">
                <a:solidFill>
                  <a:prstClr val="black"/>
                </a:solidFill>
              </a:rPr>
              <a:t>се отнася до конфигурацията </a:t>
            </a:r>
            <a:r>
              <a:rPr lang="ru-RU" sz="1600" dirty="0" smtClean="0">
                <a:solidFill>
                  <a:prstClr val="black"/>
                </a:solidFill>
              </a:rPr>
              <a:t>с </a:t>
            </a:r>
            <a:r>
              <a:rPr lang="ru-RU" sz="1600" dirty="0">
                <a:solidFill>
                  <a:prstClr val="black"/>
                </a:solidFill>
              </a:rPr>
              <a:t>двутръбна система за гореща вода, в която пътят на течността е разделен между две или повече </a:t>
            </a:r>
            <a:r>
              <a:rPr lang="ru-RU" sz="1600" dirty="0" smtClean="0">
                <a:solidFill>
                  <a:prstClr val="black"/>
                </a:solidFill>
              </a:rPr>
              <a:t>равни </a:t>
            </a:r>
            <a:r>
              <a:rPr lang="ru-RU" sz="1600" dirty="0">
                <a:solidFill>
                  <a:prstClr val="black"/>
                </a:solidFill>
              </a:rPr>
              <a:t>банки, а течността, която преминава през най-близката колекторна банка, е първата течност, която се връща в резервоара за съхранение </a:t>
            </a:r>
            <a:r>
              <a:rPr lang="ru-RU" sz="1600" dirty="0" smtClean="0">
                <a:solidFill>
                  <a:prstClr val="black"/>
                </a:solidFill>
              </a:rPr>
              <a:t>. </a:t>
            </a: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r>
              <a:rPr lang="ru-RU" sz="1600" dirty="0" smtClean="0">
                <a:solidFill>
                  <a:prstClr val="black"/>
                </a:solidFill>
              </a:rPr>
              <a:t>Случва </a:t>
            </a:r>
            <a:r>
              <a:rPr lang="ru-RU" sz="1600" dirty="0">
                <a:solidFill>
                  <a:prstClr val="black"/>
                </a:solidFill>
              </a:rPr>
              <a:t>се скоростта на потока през най-близката банка да бъде по-висока от потока през следващите банки. Така че при балансиращите потоци клапаните трябва да се използват за ограничаване на потока през най-близката банка, като </a:t>
            </a:r>
            <a:r>
              <a:rPr lang="ru-RU" sz="1600" dirty="0" smtClean="0">
                <a:solidFill>
                  <a:prstClr val="black"/>
                </a:solidFill>
              </a:rPr>
              <a:t>се използват сферични </a:t>
            </a:r>
            <a:r>
              <a:rPr lang="ru-RU" sz="1600" dirty="0">
                <a:solidFill>
                  <a:prstClr val="black"/>
                </a:solidFill>
              </a:rPr>
              <a:t>кранове с термометри или разходомери. Алтернативно съществуват термостатични балансиращи клапани, които са настроени на желания </a:t>
            </a:r>
            <a:r>
              <a:rPr lang="ru-RU" sz="1600" dirty="0" smtClean="0">
                <a:solidFill>
                  <a:prstClr val="black"/>
                </a:solidFill>
              </a:rPr>
              <a:t>дебит</a:t>
            </a:r>
            <a:r>
              <a:rPr lang="en-US" sz="1600" dirty="0" smtClean="0">
                <a:solidFill>
                  <a:prstClr val="black"/>
                </a:solidFill>
              </a:rPr>
              <a:t>.</a:t>
            </a:r>
            <a:endParaRPr lang="en-US" sz="1600" b="1" dirty="0">
              <a:solidFill>
                <a:prstClr val="black"/>
              </a:solidFill>
            </a:endParaRPr>
          </a:p>
        </p:txBody>
      </p:sp>
      <p:pic>
        <p:nvPicPr>
          <p:cNvPr id="3" name="Picture 2">
            <a:extLst>
              <a:ext uri="{FF2B5EF4-FFF2-40B4-BE49-F238E27FC236}">
                <a16:creationId xmlns="" xmlns:a16="http://schemas.microsoft.com/office/drawing/2014/main" id="{9D5F1456-06D1-4C9D-8CC8-843175A687A0}"/>
              </a:ext>
            </a:extLst>
          </p:cNvPr>
          <p:cNvPicPr>
            <a:picLocks noChangeAspect="1"/>
          </p:cNvPicPr>
          <p:nvPr/>
        </p:nvPicPr>
        <p:blipFill>
          <a:blip r:embed="rId2"/>
          <a:stretch>
            <a:fillRect/>
          </a:stretch>
        </p:blipFill>
        <p:spPr>
          <a:xfrm>
            <a:off x="1404000" y="3285001"/>
            <a:ext cx="6759619" cy="1512000"/>
          </a:xfrm>
          <a:prstGeom prst="rect">
            <a:avLst/>
          </a:prstGeom>
          <a:solidFill>
            <a:schemeClr val="bg1"/>
          </a:solidFill>
          <a:ln>
            <a:solidFill>
              <a:schemeClr val="tx1"/>
            </a:solidFill>
          </a:ln>
        </p:spPr>
      </p:pic>
    </p:spTree>
    <p:extLst>
      <p:ext uri="{BB962C8B-B14F-4D97-AF65-F5344CB8AC3E}">
        <p14:creationId xmlns:p14="http://schemas.microsoft.com/office/powerpoint/2010/main" val="2159349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092845A-6C88-4815-BF4E-E2EDCAC2E886}"/>
              </a:ext>
            </a:extLst>
          </p:cNvPr>
          <p:cNvPicPr>
            <a:picLocks noChangeAspect="1"/>
          </p:cNvPicPr>
          <p:nvPr/>
        </p:nvPicPr>
        <p:blipFill>
          <a:blip r:embed="rId2"/>
          <a:stretch>
            <a:fillRect/>
          </a:stretch>
        </p:blipFill>
        <p:spPr>
          <a:xfrm>
            <a:off x="756000" y="1934505"/>
            <a:ext cx="7946828" cy="4374220"/>
          </a:xfrm>
          <a:prstGeom prst="rect">
            <a:avLst/>
          </a:prstGeom>
        </p:spPr>
      </p:pic>
      <p:sp>
        <p:nvSpPr>
          <p:cNvPr id="2" name="Title 1">
            <a:extLst>
              <a:ext uri="{FF2B5EF4-FFF2-40B4-BE49-F238E27FC236}">
                <a16:creationId xmlns="" xmlns:a16="http://schemas.microsoft.com/office/drawing/2014/main" id="{B6E905D2-3939-4209-ACE6-2A372DAE2CE8}"/>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0665C104-B1C5-45F5-97A2-9828CFD5871A}"/>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bg-BG" b="1" dirty="0"/>
              <a:t>Балансиращ клапан за </a:t>
            </a:r>
            <a:r>
              <a:rPr lang="bg-BG" b="1" dirty="0" smtClean="0"/>
              <a:t>потока</a:t>
            </a:r>
            <a:r>
              <a:rPr lang="en-US" b="1" dirty="0" smtClean="0"/>
              <a:t>.</a:t>
            </a:r>
            <a:endParaRPr lang="en-US" b="1" dirty="0"/>
          </a:p>
        </p:txBody>
      </p:sp>
      <p:sp>
        <p:nvSpPr>
          <p:cNvPr id="8" name="Rectangle 7">
            <a:extLst>
              <a:ext uri="{FF2B5EF4-FFF2-40B4-BE49-F238E27FC236}">
                <a16:creationId xmlns="" xmlns:a16="http://schemas.microsoft.com/office/drawing/2014/main" id="{49C257B0-E844-4668-81C4-FC67FC70122C}"/>
              </a:ext>
            </a:extLst>
          </p:cNvPr>
          <p:cNvSpPr/>
          <p:nvPr/>
        </p:nvSpPr>
        <p:spPr>
          <a:xfrm>
            <a:off x="3708000" y="194904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
        <p:nvSpPr>
          <p:cNvPr id="11" name="Rectangle 10">
            <a:extLst>
              <a:ext uri="{FF2B5EF4-FFF2-40B4-BE49-F238E27FC236}">
                <a16:creationId xmlns="" xmlns:a16="http://schemas.microsoft.com/office/drawing/2014/main" id="{D6EC5EBC-E403-455A-A66A-17EE9CA1DF32}"/>
              </a:ext>
            </a:extLst>
          </p:cNvPr>
          <p:cNvSpPr/>
          <p:nvPr/>
        </p:nvSpPr>
        <p:spPr>
          <a:xfrm>
            <a:off x="6948000" y="4697561"/>
            <a:ext cx="1727688" cy="1815882"/>
          </a:xfrm>
          <a:prstGeom prst="rect">
            <a:avLst/>
          </a:prstGeom>
        </p:spPr>
        <p:txBody>
          <a:bodyPr wrap="square">
            <a:spAutoFit/>
          </a:bodyPr>
          <a:lstStyle/>
          <a:p>
            <a:pPr marL="342900" indent="-342900">
              <a:buFont typeface="Wingdings" panose="05000000000000000000" pitchFamily="2" charset="2"/>
              <a:buChar char="§"/>
            </a:pPr>
            <a:r>
              <a:rPr lang="ru-RU" sz="1600" dirty="0" smtClean="0"/>
              <a:t>Включена </a:t>
            </a:r>
            <a:r>
              <a:rPr lang="ru-RU" sz="1600" dirty="0"/>
              <a:t>процедура за настройка и балансиране на потока в слънчевия </a:t>
            </a:r>
            <a:r>
              <a:rPr lang="ru-RU" sz="1600" dirty="0" smtClean="0"/>
              <a:t>масив.</a:t>
            </a:r>
            <a:endParaRPr lang="en-US" sz="1600" dirty="0"/>
          </a:p>
        </p:txBody>
      </p:sp>
    </p:spTree>
    <p:extLst>
      <p:ext uri="{BB962C8B-B14F-4D97-AF65-F5344CB8AC3E}">
        <p14:creationId xmlns:p14="http://schemas.microsoft.com/office/powerpoint/2010/main" val="3513638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694C6-4069-408B-979B-392604DFCF91}"/>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9FB7170A-9622-4C47-BC9A-CE178623557B}"/>
              </a:ext>
            </a:extLst>
          </p:cNvPr>
          <p:cNvSpPr/>
          <p:nvPr/>
        </p:nvSpPr>
        <p:spPr>
          <a:xfrm>
            <a:off x="432916" y="1372334"/>
            <a:ext cx="7739084" cy="369332"/>
          </a:xfrm>
          <a:prstGeom prst="rect">
            <a:avLst/>
          </a:prstGeom>
        </p:spPr>
        <p:txBody>
          <a:bodyPr wrap="square">
            <a:spAutoFit/>
          </a:bodyPr>
          <a:lstStyle/>
          <a:p>
            <a:pPr marL="285750" indent="-285750">
              <a:buFont typeface="Wingdings" panose="05000000000000000000" pitchFamily="2" charset="2"/>
              <a:buChar char="Ø"/>
            </a:pPr>
            <a:r>
              <a:rPr lang="ru-RU" b="1" dirty="0"/>
              <a:t>Други методи за балансиране на потока в слънчевия </a:t>
            </a:r>
            <a:r>
              <a:rPr lang="ru-RU" b="1" dirty="0" smtClean="0"/>
              <a:t>масив</a:t>
            </a:r>
            <a:endParaRPr lang="en-US" b="1" dirty="0"/>
          </a:p>
        </p:txBody>
      </p:sp>
      <p:sp>
        <p:nvSpPr>
          <p:cNvPr id="6" name="Rectangle 5">
            <a:extLst>
              <a:ext uri="{FF2B5EF4-FFF2-40B4-BE49-F238E27FC236}">
                <a16:creationId xmlns="" xmlns:a16="http://schemas.microsoft.com/office/drawing/2014/main" id="{89964461-0512-4049-9818-027194A3389C}"/>
              </a:ext>
            </a:extLst>
          </p:cNvPr>
          <p:cNvSpPr/>
          <p:nvPr/>
        </p:nvSpPr>
        <p:spPr>
          <a:xfrm>
            <a:off x="717607" y="1722741"/>
            <a:ext cx="4268247" cy="4770537"/>
          </a:xfrm>
          <a:prstGeom prst="rect">
            <a:avLst/>
          </a:prstGeom>
        </p:spPr>
        <p:txBody>
          <a:bodyPr wrap="square">
            <a:spAutoFit/>
          </a:bodyPr>
          <a:lstStyle/>
          <a:p>
            <a:pPr marL="288925" lvl="1" indent="-288925">
              <a:buFont typeface="Wingdings" panose="05000000000000000000" pitchFamily="2" charset="2"/>
              <a:buChar char="§"/>
            </a:pPr>
            <a:r>
              <a:rPr lang="ru-RU" sz="1600" b="1" dirty="0">
                <a:solidFill>
                  <a:prstClr val="black"/>
                </a:solidFill>
              </a:rPr>
              <a:t>ОТДЕЛНИ ПОМПИ ЗА </a:t>
            </a:r>
            <a:r>
              <a:rPr lang="ru-RU" sz="1600" b="1" dirty="0" smtClean="0">
                <a:solidFill>
                  <a:prstClr val="black"/>
                </a:solidFill>
              </a:rPr>
              <a:t>ВСЯКА БАНКА</a:t>
            </a:r>
            <a:r>
              <a:rPr lang="en-US" sz="1600" b="1" dirty="0" smtClean="0">
                <a:solidFill>
                  <a:prstClr val="black"/>
                </a:solidFill>
              </a:rPr>
              <a:t>.</a:t>
            </a:r>
            <a:endParaRPr lang="en-US" sz="1600" b="1" dirty="0">
              <a:solidFill>
                <a:prstClr val="black"/>
              </a:solidFill>
            </a:endParaRPr>
          </a:p>
          <a:p>
            <a:pPr marL="541338" lvl="2" indent="-288925">
              <a:buFont typeface="Calibri" panose="020F0502020204030204" pitchFamily="34" charset="0"/>
              <a:buChar char="–"/>
            </a:pPr>
            <a:r>
              <a:rPr lang="ru-RU" sz="1600" dirty="0">
                <a:solidFill>
                  <a:prstClr val="black"/>
                </a:solidFill>
              </a:rPr>
              <a:t>Някои диференциални контролери позволяват пренасянето на топлината от отделни колекторни банки чрез отделни помпи в общ резервоар за съхранение.</a:t>
            </a:r>
          </a:p>
          <a:p>
            <a:pPr marL="541338" lvl="2" indent="-288925">
              <a:buFont typeface="Calibri" panose="020F0502020204030204" pitchFamily="34" charset="0"/>
              <a:buChar char="–"/>
            </a:pPr>
            <a:r>
              <a:rPr lang="ru-RU" sz="1600" dirty="0">
                <a:solidFill>
                  <a:prstClr val="black"/>
                </a:solidFill>
              </a:rPr>
              <a:t>В тази конфигурация е необходим колекторен сензор за всяка банка и всяка помпа работи </a:t>
            </a:r>
            <a:r>
              <a:rPr lang="ru-RU" sz="1600" dirty="0" smtClean="0">
                <a:solidFill>
                  <a:prstClr val="black"/>
                </a:solidFill>
              </a:rPr>
              <a:t>при </a:t>
            </a:r>
            <a:r>
              <a:rPr lang="ru-RU" sz="1600" dirty="0">
                <a:solidFill>
                  <a:prstClr val="black"/>
                </a:solidFill>
              </a:rPr>
              <a:t>разликата между резервоара за съхранение и съответната колекторна </a:t>
            </a:r>
            <a:r>
              <a:rPr lang="ru-RU" sz="1600" dirty="0" smtClean="0">
                <a:solidFill>
                  <a:prstClr val="black"/>
                </a:solidFill>
              </a:rPr>
              <a:t>банка.</a:t>
            </a:r>
            <a:endParaRPr lang="en-US" sz="1600" dirty="0">
              <a:solidFill>
                <a:prstClr val="black"/>
              </a:solidFill>
            </a:endParaRPr>
          </a:p>
          <a:p>
            <a:pPr marL="80963" lvl="1" indent="-285750">
              <a:buFont typeface="Wingdings" panose="05000000000000000000" pitchFamily="2" charset="2"/>
              <a:buChar char="§"/>
            </a:pPr>
            <a:r>
              <a:rPr lang="bg-BG" sz="1600" b="1" dirty="0" smtClean="0">
                <a:solidFill>
                  <a:prstClr val="black"/>
                </a:solidFill>
              </a:rPr>
              <a:t>БАЛАНС НА ПОТОКА</a:t>
            </a:r>
            <a:r>
              <a:rPr lang="en-US" sz="1600" b="1" dirty="0" smtClean="0">
                <a:solidFill>
                  <a:prstClr val="black"/>
                </a:solidFill>
              </a:rPr>
              <a:t>.</a:t>
            </a:r>
            <a:endParaRPr lang="en-US" sz="1600" b="1" dirty="0">
              <a:solidFill>
                <a:prstClr val="black"/>
              </a:solidFill>
            </a:endParaRPr>
          </a:p>
          <a:p>
            <a:pPr marL="541338" lvl="2" indent="-288925">
              <a:buFont typeface="Calibri" panose="020F0502020204030204" pitchFamily="34" charset="0"/>
              <a:buChar char="–"/>
            </a:pPr>
            <a:r>
              <a:rPr lang="ru-RU" sz="1600" dirty="0">
                <a:solidFill>
                  <a:prstClr val="black"/>
                </a:solidFill>
              </a:rPr>
              <a:t>Банките могат да имат различно количество колектори, което означава </a:t>
            </a:r>
            <a:r>
              <a:rPr lang="ru-RU" sz="1600" dirty="0" smtClean="0">
                <a:solidFill>
                  <a:prstClr val="black"/>
                </a:solidFill>
              </a:rPr>
              <a:t> </a:t>
            </a:r>
            <a:r>
              <a:rPr lang="ru-RU" sz="1600" dirty="0">
                <a:solidFill>
                  <a:prstClr val="black"/>
                </a:solidFill>
              </a:rPr>
              <a:t>различен поток. </a:t>
            </a:r>
            <a:r>
              <a:rPr lang="ru-RU" sz="1600" dirty="0" smtClean="0">
                <a:solidFill>
                  <a:prstClr val="black"/>
                </a:solidFill>
              </a:rPr>
              <a:t>За </a:t>
            </a:r>
            <a:r>
              <a:rPr lang="ru-RU" sz="1600" dirty="0">
                <a:solidFill>
                  <a:prstClr val="black"/>
                </a:solidFill>
              </a:rPr>
              <a:t>правилното балансиране на потока се препоръчва да се монтират </a:t>
            </a:r>
            <a:r>
              <a:rPr lang="ru-RU" sz="1600" dirty="0" smtClean="0">
                <a:solidFill>
                  <a:prstClr val="black"/>
                </a:solidFill>
              </a:rPr>
              <a:t>слънчеви </a:t>
            </a:r>
            <a:r>
              <a:rPr lang="ru-RU" sz="1600" dirty="0">
                <a:solidFill>
                  <a:prstClr val="black"/>
                </a:solidFill>
              </a:rPr>
              <a:t>регулатори на потока от страната на потока на тръбопровода, захранващ всяка </a:t>
            </a:r>
            <a:r>
              <a:rPr lang="ru-RU" sz="1600" dirty="0" smtClean="0">
                <a:solidFill>
                  <a:prstClr val="black"/>
                </a:solidFill>
              </a:rPr>
              <a:t>банка.</a:t>
            </a:r>
            <a:endParaRPr lang="en-US" sz="1600" dirty="0">
              <a:solidFill>
                <a:prstClr val="black"/>
              </a:solidFill>
            </a:endParaRPr>
          </a:p>
          <a:p>
            <a:pPr marL="541338" lvl="2" indent="-288925">
              <a:buFont typeface="Calibri" panose="020F0502020204030204" pitchFamily="34" charset="0"/>
              <a:buChar char="–"/>
            </a:pPr>
            <a:endParaRPr lang="en-US" sz="1600" dirty="0">
              <a:solidFill>
                <a:prstClr val="black"/>
              </a:solidFill>
            </a:endParaRPr>
          </a:p>
        </p:txBody>
      </p:sp>
      <p:grpSp>
        <p:nvGrpSpPr>
          <p:cNvPr id="16" name="Group 15">
            <a:extLst>
              <a:ext uri="{FF2B5EF4-FFF2-40B4-BE49-F238E27FC236}">
                <a16:creationId xmlns="" xmlns:a16="http://schemas.microsoft.com/office/drawing/2014/main" id="{2AC36F09-A2FD-40ED-8D3B-DA7A4F5749E6}"/>
              </a:ext>
            </a:extLst>
          </p:cNvPr>
          <p:cNvGrpSpPr/>
          <p:nvPr/>
        </p:nvGrpSpPr>
        <p:grpSpPr>
          <a:xfrm>
            <a:off x="4985854" y="2142331"/>
            <a:ext cx="3680063" cy="4166395"/>
            <a:chOff x="4985854" y="2142331"/>
            <a:chExt cx="3680063" cy="4166395"/>
          </a:xfrm>
        </p:grpSpPr>
        <p:pic>
          <p:nvPicPr>
            <p:cNvPr id="12" name="Picture 11">
              <a:extLst>
                <a:ext uri="{FF2B5EF4-FFF2-40B4-BE49-F238E27FC236}">
                  <a16:creationId xmlns="" xmlns:a16="http://schemas.microsoft.com/office/drawing/2014/main" id="{F5799FCD-6CDD-4F4A-9CEC-CFA602C5FFA1}"/>
                </a:ext>
              </a:extLst>
            </p:cNvPr>
            <p:cNvPicPr>
              <a:picLocks noChangeAspect="1"/>
            </p:cNvPicPr>
            <p:nvPr/>
          </p:nvPicPr>
          <p:blipFill>
            <a:blip r:embed="rId2"/>
            <a:stretch>
              <a:fillRect/>
            </a:stretch>
          </p:blipFill>
          <p:spPr>
            <a:xfrm>
              <a:off x="4985854" y="2142331"/>
              <a:ext cx="3680063" cy="2798669"/>
            </a:xfrm>
            <a:prstGeom prst="rect">
              <a:avLst/>
            </a:prstGeom>
            <a:solidFill>
              <a:schemeClr val="bg1"/>
            </a:solidFill>
            <a:ln>
              <a:solidFill>
                <a:schemeClr val="tx1"/>
              </a:solidFill>
            </a:ln>
          </p:spPr>
        </p:pic>
        <p:pic>
          <p:nvPicPr>
            <p:cNvPr id="15" name="Picture 14">
              <a:extLst>
                <a:ext uri="{FF2B5EF4-FFF2-40B4-BE49-F238E27FC236}">
                  <a16:creationId xmlns="" xmlns:a16="http://schemas.microsoft.com/office/drawing/2014/main" id="{7AA3B975-AE8E-420E-9156-A6154AD1FCA1}"/>
                </a:ext>
              </a:extLst>
            </p:cNvPr>
            <p:cNvPicPr>
              <a:picLocks noChangeAspect="1"/>
            </p:cNvPicPr>
            <p:nvPr/>
          </p:nvPicPr>
          <p:blipFill>
            <a:blip r:embed="rId3"/>
            <a:stretch>
              <a:fillRect/>
            </a:stretch>
          </p:blipFill>
          <p:spPr>
            <a:xfrm>
              <a:off x="4985854" y="4931670"/>
              <a:ext cx="3680063" cy="1377056"/>
            </a:xfrm>
            <a:prstGeom prst="rect">
              <a:avLst/>
            </a:prstGeom>
            <a:solidFill>
              <a:schemeClr val="bg1"/>
            </a:solidFill>
            <a:ln>
              <a:solidFill>
                <a:schemeClr val="tx1"/>
              </a:solidFill>
            </a:ln>
          </p:spPr>
        </p:pic>
      </p:grpSp>
    </p:spTree>
    <p:extLst>
      <p:ext uri="{BB962C8B-B14F-4D97-AF65-F5344CB8AC3E}">
        <p14:creationId xmlns:p14="http://schemas.microsoft.com/office/powerpoint/2010/main" val="1571746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3134B-E8D8-4B58-BE94-2642BCD3F2C5}"/>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81EC34FB-1872-486C-8C8C-8A4AAB1E9A2D}"/>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ru-RU" b="1" dirty="0"/>
              <a:t>Изчисления на спада на налягането в колекторните </a:t>
            </a:r>
            <a:r>
              <a:rPr lang="ru-RU" b="1" dirty="0" smtClean="0"/>
              <a:t>масиви</a:t>
            </a:r>
            <a:endParaRPr lang="en-US" b="1"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1272C787-D6FE-4F44-B9B2-2564FDA33415}"/>
                  </a:ext>
                </a:extLst>
              </p:cNvPr>
              <p:cNvSpPr/>
              <p:nvPr/>
            </p:nvSpPr>
            <p:spPr>
              <a:xfrm>
                <a:off x="717607" y="1989000"/>
                <a:ext cx="7969193" cy="4227311"/>
              </a:xfrm>
              <a:prstGeom prst="rect">
                <a:avLst/>
              </a:prstGeom>
            </p:spPr>
            <p:txBody>
              <a:bodyPr wrap="square">
                <a:spAutoFit/>
              </a:bodyPr>
              <a:lstStyle/>
              <a:p>
                <a:pPr marL="285750" lvl="0" indent="-285750">
                  <a:buFont typeface="Wingdings" panose="05000000000000000000" pitchFamily="2" charset="2"/>
                  <a:buChar char="§"/>
                </a:pPr>
                <a:r>
                  <a:rPr lang="ru-RU" sz="1600" b="1" dirty="0" smtClean="0">
                    <a:solidFill>
                      <a:prstClr val="black"/>
                    </a:solidFill>
                  </a:rPr>
                  <a:t>ПОТОКЪТ В КОЛЕКТОРНОТО ПРОСТРАНСТВО</a:t>
                </a:r>
                <a:r>
                  <a:rPr lang="en-US" sz="1600" b="1" dirty="0" smtClean="0">
                    <a:solidFill>
                      <a:prstClr val="black"/>
                    </a:solidFill>
                  </a:rPr>
                  <a:t>. </a:t>
                </a:r>
                <a:endParaRPr lang="en-US" sz="1600" b="1" dirty="0">
                  <a:solidFill>
                    <a:prstClr val="black"/>
                  </a:solidFill>
                </a:endParaRPr>
              </a:p>
              <a:p>
                <a:pPr marL="541338" lvl="1" indent="-285750">
                  <a:buFont typeface="Calibri" panose="020F0502020204030204" pitchFamily="34" charset="0"/>
                  <a:buChar char="–"/>
                </a:pPr>
                <a:r>
                  <a:rPr lang="ru-RU" sz="1600" dirty="0">
                    <a:solidFill>
                      <a:prstClr val="black"/>
                    </a:solidFill>
                  </a:rPr>
                  <a:t>Номиналният дебит за малки и средни системи (обикновено жилищни и търговски </a:t>
                </a:r>
                <a:r>
                  <a:rPr lang="ru-RU" sz="1600" dirty="0" smtClean="0">
                    <a:solidFill>
                      <a:prstClr val="black"/>
                    </a:solidFill>
                  </a:rPr>
                  <a:t>сгради), </a:t>
                </a:r>
                <a:r>
                  <a:rPr lang="ru-RU" sz="1600" dirty="0">
                    <a:solidFill>
                      <a:prstClr val="black"/>
                    </a:solidFill>
                  </a:rPr>
                  <a:t>е около 50 L / h (около 1 L / min) на колектор, което води до </a:t>
                </a:r>
                <a:r>
                  <a:rPr lang="ru-RU" sz="1600" b="1" dirty="0">
                    <a:solidFill>
                      <a:prstClr val="black"/>
                    </a:solidFill>
                  </a:rPr>
                  <a:t>общ дебит на системата</a:t>
                </a:r>
                <a:r>
                  <a:rPr lang="ru-RU" sz="1600" dirty="0">
                    <a:solidFill>
                      <a:prstClr val="black"/>
                    </a:solidFill>
                  </a:rPr>
                  <a:t> по </a:t>
                </a:r>
                <a:r>
                  <a:rPr lang="ru-RU" sz="1600" dirty="0" smtClean="0">
                    <a:solidFill>
                      <a:prstClr val="black"/>
                    </a:solidFill>
                  </a:rPr>
                  <a:t>формула:</a:t>
                </a:r>
                <a:endParaRPr lang="en-US" sz="1600" dirty="0">
                  <a:solidFill>
                    <a:prstClr val="black"/>
                  </a:solidFill>
                </a:endParaRPr>
              </a:p>
              <a:p>
                <a:pPr marL="895350" lvl="1"/>
                <a:endParaRPr lang="es-ES" sz="1600" b="1" i="1" dirty="0">
                  <a:solidFill>
                    <a:srgbClr val="0070C0"/>
                  </a:solidFill>
                  <a:latin typeface="Cambria Math" panose="02040503050406030204" pitchFamily="18" charset="0"/>
                </a:endParaRPr>
              </a:p>
              <a:p>
                <a:pPr marL="895350" lvl="1"/>
                <a14:m>
                  <m:oMathPara xmlns:m="http://schemas.openxmlformats.org/officeDocument/2006/math">
                    <m:oMathParaPr>
                      <m:jc m:val="left"/>
                    </m:oMathParaPr>
                    <m:oMath xmlns:m="http://schemas.openxmlformats.org/officeDocument/2006/math">
                      <m:sSub>
                        <m:sSubPr>
                          <m:ctrlPr>
                            <a:rPr lang="es-ES" sz="1600" b="1" i="1" smtClean="0">
                              <a:solidFill>
                                <a:srgbClr val="0070C0"/>
                              </a:solidFill>
                              <a:latin typeface="Cambria Math"/>
                            </a:rPr>
                          </m:ctrlPr>
                        </m:sSubPr>
                        <m:e>
                          <m:r>
                            <a:rPr lang="es-ES" sz="1600" b="1" i="1" smtClean="0">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𝑻</m:t>
                          </m:r>
                        </m:sub>
                      </m:sSub>
                      <m:r>
                        <a:rPr lang="es-ES" sz="1600" b="1" i="1" smtClean="0">
                          <a:solidFill>
                            <a:srgbClr val="0070C0"/>
                          </a:solidFill>
                          <a:latin typeface="Cambria Math" panose="02040503050406030204" pitchFamily="18" charset="0"/>
                        </a:rPr>
                        <m:t>=</m:t>
                      </m:r>
                      <m:sSub>
                        <m:sSubPr>
                          <m:ctrlPr>
                            <a:rPr lang="es-ES" sz="1600" b="1" i="1" smtClean="0">
                              <a:solidFill>
                                <a:srgbClr val="0070C0"/>
                              </a:solidFill>
                              <a:latin typeface="Cambria Math"/>
                            </a:rPr>
                          </m:ctrlPr>
                        </m:sSubPr>
                        <m:e>
                          <m:r>
                            <a:rPr lang="es-ES" sz="1600" b="1" i="1" smtClean="0">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𝒌</m:t>
                          </m:r>
                          <m:r>
                            <a:rPr lang="es-ES" sz="1600" b="1" i="1" smtClean="0">
                              <a:solidFill>
                                <a:srgbClr val="0070C0"/>
                              </a:solidFill>
                              <a:latin typeface="Cambria Math" panose="02040503050406030204" pitchFamily="18" charset="0"/>
                            </a:rPr>
                            <m:t>, </m:t>
                          </m:r>
                          <m:r>
                            <a:rPr lang="es-ES" sz="1600" b="1" i="1" smtClean="0">
                              <a:solidFill>
                                <a:srgbClr val="0070C0"/>
                              </a:solidFill>
                              <a:latin typeface="Cambria Math" panose="02040503050406030204" pitchFamily="18" charset="0"/>
                            </a:rPr>
                            <m:t>𝑵𝒐𝒎</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𝒌</m:t>
                          </m:r>
                        </m:sub>
                      </m:sSub>
                    </m:oMath>
                  </m:oMathPara>
                </a14:m>
                <a:endParaRPr lang="en-US" sz="1600" b="1" dirty="0">
                  <a:solidFill>
                    <a:srgbClr val="0070C0"/>
                  </a:solidFill>
                </a:endParaRPr>
              </a:p>
              <a:p>
                <a:pPr marL="255588" lvl="1"/>
                <a:endParaRPr lang="en-US" sz="1200" dirty="0">
                  <a:solidFill>
                    <a:srgbClr val="0070C0"/>
                  </a:solidFill>
                </a:endParaRPr>
              </a:p>
              <a:p>
                <a:pPr marL="255588" lvl="1"/>
                <a:r>
                  <a:rPr lang="ru-RU" sz="1200" dirty="0">
                    <a:solidFill>
                      <a:srgbClr val="0070C0"/>
                    </a:solidFill>
                  </a:rPr>
                  <a:t>VT = Общ дебит на системата (в L / min)</a:t>
                </a:r>
              </a:p>
              <a:p>
                <a:pPr marL="255588" lvl="1"/>
                <a:r>
                  <a:rPr lang="ru-RU" sz="1200" dirty="0">
                    <a:solidFill>
                      <a:srgbClr val="0070C0"/>
                    </a:solidFill>
                  </a:rPr>
                  <a:t>Vk, Nom = Номинален дебит на колектора (в L / min).</a:t>
                </a:r>
              </a:p>
              <a:p>
                <a:pPr marL="255588" lvl="1"/>
                <a:r>
                  <a:rPr lang="ru-RU" sz="1200" dirty="0">
                    <a:solidFill>
                      <a:srgbClr val="0070C0"/>
                    </a:solidFill>
                  </a:rPr>
                  <a:t>               Данни от информационния лист на колектора</a:t>
                </a:r>
              </a:p>
              <a:p>
                <a:pPr marL="255588" lvl="1"/>
                <a:r>
                  <a:rPr lang="ru-RU" sz="1200" dirty="0">
                    <a:solidFill>
                      <a:srgbClr val="0070C0"/>
                    </a:solidFill>
                  </a:rPr>
                  <a:t>Nk = Брой колектори, формиращи </a:t>
                </a:r>
                <a:r>
                  <a:rPr lang="ru-RU" sz="1200" dirty="0" smtClean="0">
                    <a:solidFill>
                      <a:srgbClr val="0070C0"/>
                    </a:solidFill>
                  </a:rPr>
                  <a:t>масива</a:t>
                </a:r>
                <a:endParaRPr lang="en-US" sz="1200" dirty="0">
                  <a:solidFill>
                    <a:srgbClr val="0070C0"/>
                  </a:solidFill>
                </a:endParaRPr>
              </a:p>
              <a:p>
                <a:pPr marL="541338" lvl="1" indent="-285750">
                  <a:buFont typeface="Calibri" panose="020F0502020204030204" pitchFamily="34" charset="0"/>
                  <a:buChar char="–"/>
                </a:pPr>
                <a:r>
                  <a:rPr lang="ru-RU" sz="1600" dirty="0" smtClean="0">
                    <a:solidFill>
                      <a:prstClr val="black"/>
                    </a:solidFill>
                  </a:rPr>
                  <a:t>По-нисък </a:t>
                </a:r>
                <a:r>
                  <a:rPr lang="ru-RU" sz="1600" dirty="0">
                    <a:solidFill>
                      <a:prstClr val="black"/>
                    </a:solidFill>
                  </a:rPr>
                  <a:t>дебит с 10% до 15% (при пълна скорост на помпата) обикновено не води до значително намаляване на добива. Трябва обаче да се избягват по-високи дебити, за да се сведе до минимум количеството допълнителна мощност, необходима от помпата на слънчевия кръг.</a:t>
                </a:r>
              </a:p>
              <a:p>
                <a:pPr marL="541338" lvl="1" indent="-285750">
                  <a:buFont typeface="Calibri" panose="020F0502020204030204" pitchFamily="34" charset="0"/>
                  <a:buChar char="–"/>
                </a:pPr>
                <a:r>
                  <a:rPr lang="ru-RU" sz="1600" b="1" dirty="0">
                    <a:solidFill>
                      <a:prstClr val="black"/>
                    </a:solidFill>
                  </a:rPr>
                  <a:t>Пример</a:t>
                </a:r>
                <a:r>
                  <a:rPr lang="ru-RU" sz="1600" dirty="0">
                    <a:solidFill>
                      <a:prstClr val="black"/>
                    </a:solidFill>
                  </a:rPr>
                  <a:t>. </a:t>
                </a:r>
                <a:r>
                  <a:rPr lang="ru-RU" sz="1600" dirty="0" smtClean="0">
                    <a:solidFill>
                      <a:prstClr val="black"/>
                    </a:solidFill>
                  </a:rPr>
                  <a:t>Ред </a:t>
                </a:r>
                <a:r>
                  <a:rPr lang="ru-RU" sz="1600" dirty="0">
                    <a:solidFill>
                      <a:prstClr val="black"/>
                    </a:solidFill>
                  </a:rPr>
                  <a:t>с 4 слънчеви колектора FPC-A26 (номинален дебит 1,6 L / min), общият дебит на системата ще бъде VT = 1,6 L / min x 4 = 6,4 L / min. Размерът на тръбите за подаване и връщане трябва да </a:t>
                </a:r>
                <a:r>
                  <a:rPr lang="ru-RU" sz="1600" dirty="0" smtClean="0">
                    <a:solidFill>
                      <a:prstClr val="black"/>
                    </a:solidFill>
                  </a:rPr>
                  <a:t>бъдат съответно правилно подбрани.</a:t>
                </a:r>
                <a:endParaRPr lang="en-US" sz="1600" dirty="0">
                  <a:solidFill>
                    <a:prstClr val="black"/>
                  </a:solidFill>
                </a:endParaRPr>
              </a:p>
            </p:txBody>
          </p:sp>
        </mc:Choice>
        <mc:Fallback xmlns="">
          <p:sp>
            <p:nvSpPr>
              <p:cNvPr id="5" name="Rectangle 4">
                <a:extLst>
                  <a:ext uri="{FF2B5EF4-FFF2-40B4-BE49-F238E27FC236}">
                    <a16:creationId xmlns:a16="http://schemas.microsoft.com/office/drawing/2014/main" xmlns="" xmlns:a14="http://schemas.microsoft.com/office/drawing/2010/main" id="{1272C787-D6FE-4F44-B9B2-2564FDA33415}"/>
                  </a:ext>
                </a:extLst>
              </p:cNvPr>
              <p:cNvSpPr>
                <a:spLocks noRot="1" noChangeAspect="1" noMove="1" noResize="1" noEditPoints="1" noAdjustHandles="1" noChangeArrowheads="1" noChangeShapeType="1" noTextEdit="1"/>
              </p:cNvSpPr>
              <p:nvPr/>
            </p:nvSpPr>
            <p:spPr>
              <a:xfrm>
                <a:off x="717607" y="1989000"/>
                <a:ext cx="7969193" cy="4227311"/>
              </a:xfrm>
              <a:prstGeom prst="rect">
                <a:avLst/>
              </a:prstGeom>
              <a:blipFill rotWithShape="1">
                <a:blip r:embed="rId2"/>
                <a:stretch>
                  <a:fillRect l="-306" t="-432" r="-765" b="-865"/>
                </a:stretch>
              </a:blipFill>
            </p:spPr>
            <p:txBody>
              <a:bodyPr/>
              <a:lstStyle/>
              <a:p>
                <a:r>
                  <a:rPr lang="en-US">
                    <a:noFill/>
                  </a:rPr>
                  <a:t> </a:t>
                </a:r>
              </a:p>
            </p:txBody>
          </p:sp>
        </mc:Fallback>
      </mc:AlternateContent>
      <p:pic>
        <p:nvPicPr>
          <p:cNvPr id="7" name="Picture 6">
            <a:extLst>
              <a:ext uri="{FF2B5EF4-FFF2-40B4-BE49-F238E27FC236}">
                <a16:creationId xmlns="" xmlns:a16="http://schemas.microsoft.com/office/drawing/2014/main" id="{C13C8485-07DD-40AB-B42B-9171066A8B3E}"/>
              </a:ext>
            </a:extLst>
          </p:cNvPr>
          <p:cNvPicPr>
            <a:picLocks noChangeAspect="1"/>
          </p:cNvPicPr>
          <p:nvPr/>
        </p:nvPicPr>
        <p:blipFill>
          <a:blip r:embed="rId3"/>
          <a:stretch>
            <a:fillRect/>
          </a:stretch>
        </p:blipFill>
        <p:spPr>
          <a:xfrm>
            <a:off x="4702203" y="3069001"/>
            <a:ext cx="3973485" cy="1296000"/>
          </a:xfrm>
          <a:prstGeom prst="rect">
            <a:avLst/>
          </a:prstGeom>
          <a:solidFill>
            <a:schemeClr val="bg1"/>
          </a:solidFill>
          <a:ln>
            <a:solidFill>
              <a:schemeClr val="tx1"/>
            </a:solidFill>
          </a:ln>
        </p:spPr>
      </p:pic>
      <p:sp>
        <p:nvSpPr>
          <p:cNvPr id="8" name="Rectangle 7">
            <a:extLst>
              <a:ext uri="{FF2B5EF4-FFF2-40B4-BE49-F238E27FC236}">
                <a16:creationId xmlns="" xmlns:a16="http://schemas.microsoft.com/office/drawing/2014/main" id="{191CD2AE-325B-4D40-8F8A-014A3AB84E8B}"/>
              </a:ext>
            </a:extLst>
          </p:cNvPr>
          <p:cNvSpPr/>
          <p:nvPr/>
        </p:nvSpPr>
        <p:spPr>
          <a:xfrm>
            <a:off x="7596000" y="289972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833366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4F26D8-F903-4843-B63F-D070BCCA132F}"/>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14AD085A-489F-4AC9-8E8B-3F62B4FEBEF1}"/>
              </a:ext>
            </a:extLst>
          </p:cNvPr>
          <p:cNvSpPr/>
          <p:nvPr/>
        </p:nvSpPr>
        <p:spPr>
          <a:xfrm>
            <a:off x="432916" y="1557000"/>
            <a:ext cx="6934990" cy="369332"/>
          </a:xfrm>
          <a:prstGeom prst="rect">
            <a:avLst/>
          </a:prstGeom>
        </p:spPr>
        <p:txBody>
          <a:bodyPr wrap="square">
            <a:spAutoFit/>
          </a:bodyPr>
          <a:lstStyle/>
          <a:p>
            <a:pPr marL="285750" indent="-285750">
              <a:buFont typeface="Wingdings" panose="05000000000000000000" pitchFamily="2" charset="2"/>
              <a:buChar char="Ø"/>
            </a:pPr>
            <a:r>
              <a:rPr lang="ru-RU" b="1" dirty="0" smtClean="0"/>
              <a:t>Изчисляване </a:t>
            </a:r>
            <a:r>
              <a:rPr lang="ru-RU" b="1" dirty="0"/>
              <a:t>спада на налягането в колекторните </a:t>
            </a:r>
            <a:r>
              <a:rPr lang="ru-RU" b="1" dirty="0" smtClean="0"/>
              <a:t>масиви</a:t>
            </a:r>
            <a:endParaRPr lang="en-US" b="1" dirty="0"/>
          </a:p>
        </p:txBody>
      </p:sp>
      <p:sp>
        <p:nvSpPr>
          <p:cNvPr id="5" name="Rectangle 4">
            <a:extLst>
              <a:ext uri="{FF2B5EF4-FFF2-40B4-BE49-F238E27FC236}">
                <a16:creationId xmlns="" xmlns:a16="http://schemas.microsoft.com/office/drawing/2014/main" id="{A813565E-500D-4B76-962A-C932CB8F0632}"/>
              </a:ext>
            </a:extLst>
          </p:cNvPr>
          <p:cNvSpPr/>
          <p:nvPr/>
        </p:nvSpPr>
        <p:spPr>
          <a:xfrm>
            <a:off x="673214" y="2080239"/>
            <a:ext cx="4718393" cy="2800767"/>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СПАД НА НАЛЯГАНЕТО. ЕДИН </a:t>
            </a:r>
            <a:r>
              <a:rPr lang="ru-RU" sz="1600" b="1" dirty="0" smtClean="0">
                <a:solidFill>
                  <a:prstClr val="black"/>
                </a:solidFill>
              </a:rPr>
              <a:t>КОЛЕКТОР</a:t>
            </a:r>
            <a:endParaRPr lang="en-US" sz="1600" b="1" dirty="0">
              <a:solidFill>
                <a:prstClr val="black"/>
              </a:solidFill>
            </a:endParaRPr>
          </a:p>
          <a:p>
            <a:pPr marL="541338" lvl="1" indent="-285750">
              <a:buFont typeface="Calibri" panose="020F0502020204030204" pitchFamily="34" charset="0"/>
              <a:buChar char="–"/>
            </a:pPr>
            <a:r>
              <a:rPr lang="ru-RU" sz="1600" b="1" dirty="0" smtClean="0"/>
              <a:t>Напор </a:t>
            </a:r>
            <a:r>
              <a:rPr lang="ru-RU" sz="1600" dirty="0"/>
              <a:t>е </a:t>
            </a:r>
            <a:r>
              <a:rPr lang="ru-RU" sz="1600" dirty="0" smtClean="0"/>
              <a:t>височината на воден стълб, </a:t>
            </a:r>
            <a:r>
              <a:rPr lang="ru-RU" sz="1600" dirty="0"/>
              <a:t>дадена от помпата на HTF и се измерва в метри </a:t>
            </a:r>
            <a:r>
              <a:rPr lang="ru-RU" sz="1600" dirty="0" smtClean="0"/>
              <a:t>воден стълб </a:t>
            </a:r>
            <a:r>
              <a:rPr lang="ru-RU" sz="1600" dirty="0"/>
              <a:t>или просто е посочена в метри (m). </a:t>
            </a:r>
            <a:r>
              <a:rPr lang="ru-RU" sz="1600" dirty="0" smtClean="0"/>
              <a:t>Единици </a:t>
            </a:r>
            <a:r>
              <a:rPr lang="ru-RU" sz="1600" dirty="0"/>
              <a:t>са фута или инчов воден стълб.</a:t>
            </a:r>
          </a:p>
          <a:p>
            <a:pPr marL="541338" lvl="1" indent="-285750">
              <a:buFont typeface="Calibri" panose="020F0502020204030204" pitchFamily="34" charset="0"/>
              <a:buChar char="–"/>
            </a:pPr>
            <a:r>
              <a:rPr lang="ru-RU" sz="1600" dirty="0" smtClean="0"/>
              <a:t>Даденият напор </a:t>
            </a:r>
            <a:r>
              <a:rPr lang="ru-RU" sz="1600" dirty="0"/>
              <a:t>е </a:t>
            </a:r>
            <a:r>
              <a:rPr lang="ru-RU" sz="1600" dirty="0" smtClean="0"/>
              <a:t>независим </a:t>
            </a:r>
            <a:r>
              <a:rPr lang="ru-RU" sz="1600" dirty="0"/>
              <a:t>от течността: различни течности с различна плътност се повдигат на една и съща височина. Падането на налягането често се изразява като загуба на </a:t>
            </a:r>
            <a:r>
              <a:rPr lang="ru-RU" sz="1600" dirty="0" smtClean="0"/>
              <a:t>напора, </a:t>
            </a:r>
            <a:r>
              <a:rPr lang="ru-RU" sz="1600" dirty="0"/>
              <a:t>което зависи пряко от скоростите на </a:t>
            </a:r>
            <a:r>
              <a:rPr lang="ru-RU" sz="1600" dirty="0" smtClean="0"/>
              <a:t>потока</a:t>
            </a:r>
            <a:r>
              <a:rPr lang="en-US" sz="1600" dirty="0" smtClean="0"/>
              <a:t>. </a:t>
            </a:r>
            <a:endParaRPr lang="en-US" sz="1600" dirty="0"/>
          </a:p>
        </p:txBody>
      </p:sp>
      <p:sp>
        <p:nvSpPr>
          <p:cNvPr id="9" name="Rectangle 8">
            <a:extLst>
              <a:ext uri="{FF2B5EF4-FFF2-40B4-BE49-F238E27FC236}">
                <a16:creationId xmlns="" xmlns:a16="http://schemas.microsoft.com/office/drawing/2014/main" id="{0FF65983-AF12-473A-BB2C-4E1EEAE1F9D8}"/>
              </a:ext>
            </a:extLst>
          </p:cNvPr>
          <p:cNvSpPr/>
          <p:nvPr/>
        </p:nvSpPr>
        <p:spPr>
          <a:xfrm>
            <a:off x="724992" y="4941000"/>
            <a:ext cx="7946299" cy="1323439"/>
          </a:xfrm>
          <a:prstGeom prst="rect">
            <a:avLst/>
          </a:prstGeom>
        </p:spPr>
        <p:txBody>
          <a:bodyPr wrap="square">
            <a:spAutoFit/>
          </a:bodyPr>
          <a:lstStyle/>
          <a:p>
            <a:pPr marL="541338" lvl="1" indent="-285750">
              <a:buFont typeface="Calibri" panose="020F0502020204030204" pitchFamily="34" charset="0"/>
              <a:buChar char="–"/>
            </a:pPr>
            <a:r>
              <a:rPr lang="ru-RU" sz="1600" dirty="0"/>
              <a:t>Повишаването на дебита се причинява от </a:t>
            </a:r>
            <a:endParaRPr lang="ru-RU" sz="1600" dirty="0" smtClean="0"/>
          </a:p>
          <a:p>
            <a:pPr marL="255588" lvl="1"/>
            <a:r>
              <a:rPr lang="ru-RU" sz="1600" dirty="0" smtClean="0"/>
              <a:t>намаляване </a:t>
            </a:r>
            <a:r>
              <a:rPr lang="ru-RU" sz="1600" dirty="0"/>
              <a:t>на тръбите, което показва по-голяма устойчивост на потока.</a:t>
            </a:r>
          </a:p>
          <a:p>
            <a:pPr marL="541338" lvl="1" indent="-285750">
              <a:buFont typeface="Calibri" panose="020F0502020204030204" pitchFamily="34" charset="0"/>
              <a:buChar char="–"/>
            </a:pPr>
            <a:r>
              <a:rPr lang="ru-RU" sz="1600" dirty="0"/>
              <a:t>При номинални дебити загубата на </a:t>
            </a:r>
            <a:r>
              <a:rPr lang="ru-RU" sz="1600" dirty="0" smtClean="0"/>
              <a:t>напора </a:t>
            </a:r>
            <a:r>
              <a:rPr lang="ru-RU" sz="1600" dirty="0"/>
              <a:t>в един колектор е ниска по </a:t>
            </a:r>
            <a:r>
              <a:rPr lang="ru-RU" sz="1600" dirty="0" smtClean="0"/>
              <a:t>значение,</a:t>
            </a:r>
          </a:p>
          <a:p>
            <a:pPr marL="255588" lvl="1"/>
            <a:r>
              <a:rPr lang="ru-RU" sz="1600" dirty="0" smtClean="0"/>
              <a:t> </a:t>
            </a:r>
            <a:r>
              <a:rPr lang="ru-RU" sz="1600" dirty="0"/>
              <a:t>но </a:t>
            </a:r>
            <a:r>
              <a:rPr lang="ru-RU" sz="1600" dirty="0" smtClean="0"/>
              <a:t>при много </a:t>
            </a:r>
            <a:r>
              <a:rPr lang="ru-RU" sz="1600" dirty="0"/>
              <a:t>колектори, свързани в един ред, имат </a:t>
            </a:r>
            <a:r>
              <a:rPr lang="ru-RU" sz="1600" dirty="0" smtClean="0"/>
              <a:t>по-големи стойности и загубата е значителна.</a:t>
            </a:r>
            <a:endParaRPr lang="en-US" sz="1600" dirty="0">
              <a:solidFill>
                <a:prstClr val="black"/>
              </a:solidFill>
            </a:endParaRPr>
          </a:p>
        </p:txBody>
      </p:sp>
      <p:pic>
        <p:nvPicPr>
          <p:cNvPr id="11" name="Picture 10">
            <a:extLst>
              <a:ext uri="{FF2B5EF4-FFF2-40B4-BE49-F238E27FC236}">
                <a16:creationId xmlns="" xmlns:a16="http://schemas.microsoft.com/office/drawing/2014/main" id="{6868079E-24FF-408A-A0B0-70CDC90E08DC}"/>
              </a:ext>
            </a:extLst>
          </p:cNvPr>
          <p:cNvPicPr>
            <a:picLocks noChangeAspect="1"/>
          </p:cNvPicPr>
          <p:nvPr/>
        </p:nvPicPr>
        <p:blipFill>
          <a:blip r:embed="rId2"/>
          <a:stretch>
            <a:fillRect/>
          </a:stretch>
        </p:blipFill>
        <p:spPr>
          <a:xfrm>
            <a:off x="5220000" y="2020246"/>
            <a:ext cx="3443906" cy="3208754"/>
          </a:xfrm>
          <a:prstGeom prst="rect">
            <a:avLst/>
          </a:prstGeom>
          <a:solidFill>
            <a:schemeClr val="bg1"/>
          </a:solidFill>
          <a:ln>
            <a:solidFill>
              <a:schemeClr val="tx1"/>
            </a:solidFill>
          </a:ln>
        </p:spPr>
      </p:pic>
      <p:sp>
        <p:nvSpPr>
          <p:cNvPr id="13" name="Rectangle 12">
            <a:extLst>
              <a:ext uri="{FF2B5EF4-FFF2-40B4-BE49-F238E27FC236}">
                <a16:creationId xmlns="" xmlns:a16="http://schemas.microsoft.com/office/drawing/2014/main" id="{1072A226-6440-4573-AC4C-0BB90373A193}"/>
              </a:ext>
            </a:extLst>
          </p:cNvPr>
          <p:cNvSpPr/>
          <p:nvPr/>
        </p:nvSpPr>
        <p:spPr>
          <a:xfrm>
            <a:off x="7350274" y="168169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956713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A2FE36-053A-4C29-8049-177C7C14447D}"/>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8505A01D-9A06-4784-A406-9F8AB0E12CEB}"/>
              </a:ext>
            </a:extLst>
          </p:cNvPr>
          <p:cNvSpPr/>
          <p:nvPr/>
        </p:nvSpPr>
        <p:spPr>
          <a:xfrm>
            <a:off x="432916" y="1372334"/>
            <a:ext cx="6972400" cy="369332"/>
          </a:xfrm>
          <a:prstGeom prst="rect">
            <a:avLst/>
          </a:prstGeom>
        </p:spPr>
        <p:txBody>
          <a:bodyPr wrap="square">
            <a:spAutoFit/>
          </a:bodyPr>
          <a:lstStyle/>
          <a:p>
            <a:pPr marL="285750" indent="-285750">
              <a:buFont typeface="Wingdings" panose="05000000000000000000" pitchFamily="2" charset="2"/>
              <a:buChar char="Ø"/>
            </a:pPr>
            <a:r>
              <a:rPr lang="ru-RU" b="1" dirty="0"/>
              <a:t>Изчисления на спада на налягането в колекторните </a:t>
            </a:r>
            <a:r>
              <a:rPr lang="ru-RU" b="1" dirty="0" smtClean="0"/>
              <a:t>масиви</a:t>
            </a:r>
            <a:endParaRPr lang="en-US" b="1" dirty="0"/>
          </a:p>
        </p:txBody>
      </p:sp>
      <p:sp>
        <p:nvSpPr>
          <p:cNvPr id="5" name="Rectangle 4">
            <a:extLst>
              <a:ext uri="{FF2B5EF4-FFF2-40B4-BE49-F238E27FC236}">
                <a16:creationId xmlns="" xmlns:a16="http://schemas.microsoft.com/office/drawing/2014/main" id="{18442BC8-DD70-4662-9F2A-A6B4BC31D2A9}"/>
              </a:ext>
            </a:extLst>
          </p:cNvPr>
          <p:cNvSpPr/>
          <p:nvPr/>
        </p:nvSpPr>
        <p:spPr>
          <a:xfrm>
            <a:off x="432916" y="1679128"/>
            <a:ext cx="5147084" cy="4031873"/>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Намаляване на налягането в ред </a:t>
            </a:r>
            <a:r>
              <a:rPr lang="ru-RU" sz="1600" b="1" dirty="0" smtClean="0">
                <a:solidFill>
                  <a:prstClr val="black"/>
                </a:solidFill>
              </a:rPr>
              <a:t>колектори</a:t>
            </a:r>
            <a:endParaRPr lang="en-US" sz="1600" b="1" dirty="0">
              <a:solidFill>
                <a:prstClr val="black"/>
              </a:solidFill>
            </a:endParaRPr>
          </a:p>
          <a:p>
            <a:pPr marL="541338" lvl="1" indent="-285750">
              <a:buFont typeface="Calibri" panose="020F0502020204030204" pitchFamily="34" charset="0"/>
              <a:buChar char="–"/>
            </a:pPr>
            <a:r>
              <a:rPr lang="ru-RU" sz="1600" dirty="0"/>
              <a:t>Спадът на налягането на колекторния ред се увеличава с броя на колекторите. А спадът на налягането в слънчевия масив се увеличава с броя на редовете и връзките (серии или паралели).</a:t>
            </a:r>
          </a:p>
          <a:p>
            <a:pPr marL="541338" lvl="1" indent="-285750">
              <a:buFont typeface="Calibri" panose="020F0502020204030204" pitchFamily="34" charset="0"/>
              <a:buChar char="–"/>
            </a:pPr>
            <a:r>
              <a:rPr lang="ru-RU" sz="1600" dirty="0"/>
              <a:t>Производителите често дават спад на налягането за редове, включително свързващи фитинги и клапани, тип и температура на HTF, </a:t>
            </a:r>
            <a:r>
              <a:rPr lang="ru-RU" sz="1600" dirty="0" smtClean="0"/>
              <a:t>начин </a:t>
            </a:r>
            <a:r>
              <a:rPr lang="ru-RU" sz="1600" dirty="0"/>
              <a:t>на монтаж и т.н. Всичко това зависи от броя на колекторите на ред.</a:t>
            </a:r>
          </a:p>
          <a:p>
            <a:pPr marL="541338" lvl="1" indent="-285750">
              <a:buFont typeface="Calibri" panose="020F0502020204030204" pitchFamily="34" charset="0"/>
              <a:buChar char="–"/>
            </a:pPr>
            <a:r>
              <a:rPr lang="ru-RU" sz="1600" dirty="0"/>
              <a:t>Колкото повече са дебитите / </a:t>
            </a:r>
            <a:r>
              <a:rPr lang="ru-RU" sz="1600" dirty="0" smtClean="0"/>
              <a:t>броя </a:t>
            </a:r>
            <a:r>
              <a:rPr lang="ru-RU" sz="1600" dirty="0"/>
              <a:t>на </a:t>
            </a:r>
            <a:r>
              <a:rPr lang="ru-RU" sz="1600" dirty="0" smtClean="0"/>
              <a:t>редовете, </a:t>
            </a:r>
            <a:r>
              <a:rPr lang="ru-RU" sz="1600" dirty="0"/>
              <a:t>толкова повече налягането спада. Във всеки случай не се надвишава максималният брой колектори на ред (10).</a:t>
            </a:r>
          </a:p>
          <a:p>
            <a:pPr marL="541338" lvl="1" indent="-285750">
              <a:buFont typeface="Calibri" panose="020F0502020204030204" pitchFamily="34" charset="0"/>
              <a:buChar char="–"/>
            </a:pPr>
            <a:r>
              <a:rPr lang="ru-RU" sz="1600" dirty="0"/>
              <a:t>Ако тази информация липсва, тя трябва да бъде проектирана въз основа на системни елементи</a:t>
            </a:r>
            <a:r>
              <a:rPr lang="ru-RU" sz="1600" dirty="0" smtClean="0"/>
              <a:t>.</a:t>
            </a:r>
            <a:endParaRPr lang="en-US" sz="1600" dirty="0"/>
          </a:p>
        </p:txBody>
      </p:sp>
      <p:pic>
        <p:nvPicPr>
          <p:cNvPr id="6" name="Picture 5">
            <a:extLst>
              <a:ext uri="{FF2B5EF4-FFF2-40B4-BE49-F238E27FC236}">
                <a16:creationId xmlns="" xmlns:a16="http://schemas.microsoft.com/office/drawing/2014/main" id="{70C595F8-8465-4EC4-A3FE-8AC6CEE62AA2}"/>
              </a:ext>
            </a:extLst>
          </p:cNvPr>
          <p:cNvPicPr>
            <a:picLocks noChangeAspect="1"/>
          </p:cNvPicPr>
          <p:nvPr/>
        </p:nvPicPr>
        <p:blipFill>
          <a:blip r:embed="rId2"/>
          <a:stretch>
            <a:fillRect/>
          </a:stretch>
        </p:blipFill>
        <p:spPr>
          <a:xfrm>
            <a:off x="5652000" y="1943175"/>
            <a:ext cx="3002633" cy="4365550"/>
          </a:xfrm>
          <a:prstGeom prst="rect">
            <a:avLst/>
          </a:prstGeom>
          <a:solidFill>
            <a:schemeClr val="bg1"/>
          </a:solidFill>
          <a:ln>
            <a:solidFill>
              <a:schemeClr val="tx1"/>
            </a:solidFill>
          </a:ln>
        </p:spPr>
      </p:pic>
      <p:sp>
        <p:nvSpPr>
          <p:cNvPr id="7" name="Rectangle 6">
            <a:extLst>
              <a:ext uri="{FF2B5EF4-FFF2-40B4-BE49-F238E27FC236}">
                <a16:creationId xmlns="" xmlns:a16="http://schemas.microsoft.com/office/drawing/2014/main" id="{77569C11-0B77-4928-8C9C-AA299290C2CD}"/>
              </a:ext>
            </a:extLst>
          </p:cNvPr>
          <p:cNvSpPr/>
          <p:nvPr/>
        </p:nvSpPr>
        <p:spPr>
          <a:xfrm>
            <a:off x="7405316" y="154161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1467548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F684B801-0098-43F4-9816-A7907D91DDAE}"/>
              </a:ext>
            </a:extLst>
          </p:cNvPr>
          <p:cNvPicPr>
            <a:picLocks noChangeAspect="1"/>
          </p:cNvPicPr>
          <p:nvPr/>
        </p:nvPicPr>
        <p:blipFill>
          <a:blip r:embed="rId2"/>
          <a:stretch>
            <a:fillRect/>
          </a:stretch>
        </p:blipFill>
        <p:spPr>
          <a:xfrm>
            <a:off x="4860000" y="2853692"/>
            <a:ext cx="3804154" cy="3452058"/>
          </a:xfrm>
          <a:prstGeom prst="rect">
            <a:avLst/>
          </a:prstGeom>
          <a:solidFill>
            <a:schemeClr val="bg1"/>
          </a:solidFill>
          <a:ln>
            <a:solidFill>
              <a:schemeClr val="tx1"/>
            </a:solidFill>
          </a:ln>
        </p:spPr>
      </p:pic>
      <p:sp>
        <p:nvSpPr>
          <p:cNvPr id="2" name="Title 1">
            <a:extLst>
              <a:ext uri="{FF2B5EF4-FFF2-40B4-BE49-F238E27FC236}">
                <a16:creationId xmlns="" xmlns:a16="http://schemas.microsoft.com/office/drawing/2014/main" id="{747F6BAB-9DA9-4A3A-8F36-57759956C873}"/>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EABA06C5-6131-4158-8771-C57F866CE0A1}"/>
              </a:ext>
            </a:extLst>
          </p:cNvPr>
          <p:cNvSpPr/>
          <p:nvPr/>
        </p:nvSpPr>
        <p:spPr>
          <a:xfrm>
            <a:off x="432916" y="1372334"/>
            <a:ext cx="7091084" cy="369332"/>
          </a:xfrm>
          <a:prstGeom prst="rect">
            <a:avLst/>
          </a:prstGeom>
        </p:spPr>
        <p:txBody>
          <a:bodyPr wrap="square">
            <a:spAutoFit/>
          </a:bodyPr>
          <a:lstStyle/>
          <a:p>
            <a:pPr marL="285750" indent="-285750">
              <a:buFont typeface="Wingdings" panose="05000000000000000000" pitchFamily="2" charset="2"/>
              <a:buChar char="Ø"/>
            </a:pPr>
            <a:r>
              <a:rPr lang="ru-RU" b="1" dirty="0"/>
              <a:t>Изчисления </a:t>
            </a:r>
            <a:r>
              <a:rPr lang="ru-RU" b="1" dirty="0" smtClean="0"/>
              <a:t>спада </a:t>
            </a:r>
            <a:r>
              <a:rPr lang="ru-RU" b="1" dirty="0"/>
              <a:t>на налягането в колекторните </a:t>
            </a:r>
            <a:r>
              <a:rPr lang="ru-RU" b="1" dirty="0" smtClean="0"/>
              <a:t>масиви</a:t>
            </a:r>
            <a:endParaRPr lang="en-US" b="1" dirty="0"/>
          </a:p>
        </p:txBody>
      </p:sp>
      <p:sp>
        <p:nvSpPr>
          <p:cNvPr id="5" name="Rectangle 4">
            <a:extLst>
              <a:ext uri="{FF2B5EF4-FFF2-40B4-BE49-F238E27FC236}">
                <a16:creationId xmlns="" xmlns:a16="http://schemas.microsoft.com/office/drawing/2014/main" id="{123E71FD-B38F-4809-B0A8-C0A47611A695}"/>
              </a:ext>
            </a:extLst>
          </p:cNvPr>
          <p:cNvSpPr/>
          <p:nvPr/>
        </p:nvSpPr>
        <p:spPr>
          <a:xfrm>
            <a:off x="694961" y="1725659"/>
            <a:ext cx="7969193" cy="1077218"/>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Намаляване на налягането в редовете на </a:t>
            </a:r>
            <a:r>
              <a:rPr lang="ru-RU" sz="1600" b="1" dirty="0" smtClean="0">
                <a:solidFill>
                  <a:prstClr val="black"/>
                </a:solidFill>
              </a:rPr>
              <a:t>колектори, свързани в паралел</a:t>
            </a:r>
            <a:endParaRPr lang="en-US" sz="1600" b="1" dirty="0">
              <a:solidFill>
                <a:prstClr val="black"/>
              </a:solidFill>
            </a:endParaRPr>
          </a:p>
          <a:p>
            <a:pPr marL="541338" lvl="1" indent="-285750">
              <a:buFont typeface="Calibri" panose="020F0502020204030204" pitchFamily="34" charset="0"/>
              <a:buChar char="–"/>
            </a:pPr>
            <a:r>
              <a:rPr lang="ru-RU" sz="1600" dirty="0"/>
              <a:t>Спадът на налягането за масива е резултат от общите стойности на спада на налягането в тръбопроводите до </a:t>
            </a:r>
            <a:r>
              <a:rPr lang="ru-RU" sz="1600" dirty="0" smtClean="0"/>
              <a:t>редицата </a:t>
            </a:r>
            <a:r>
              <a:rPr lang="ru-RU" sz="1600" dirty="0"/>
              <a:t>на </a:t>
            </a:r>
            <a:r>
              <a:rPr lang="ru-RU" sz="1600" dirty="0" smtClean="0"/>
              <a:t>колектора, </a:t>
            </a:r>
            <a:r>
              <a:rPr lang="ru-RU" sz="1600" dirty="0"/>
              <a:t>и спада на налягането на </a:t>
            </a:r>
            <a:r>
              <a:rPr lang="ru-RU" sz="1600" dirty="0" smtClean="0"/>
              <a:t>отделния колектор.</a:t>
            </a:r>
            <a:endParaRPr lang="en-US" sz="1600" dirty="0"/>
          </a:p>
        </p:txBody>
      </p:sp>
      <p:sp>
        <p:nvSpPr>
          <p:cNvPr id="6" name="Rectangle 5">
            <a:extLst>
              <a:ext uri="{FF2B5EF4-FFF2-40B4-BE49-F238E27FC236}">
                <a16:creationId xmlns="" xmlns:a16="http://schemas.microsoft.com/office/drawing/2014/main" id="{EE15DDC4-5DDA-4D7A-98D7-74A6939ADCAC}"/>
              </a:ext>
            </a:extLst>
          </p:cNvPr>
          <p:cNvSpPr/>
          <p:nvPr/>
        </p:nvSpPr>
        <p:spPr>
          <a:xfrm>
            <a:off x="7524000" y="278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B923D416-C824-4F19-AA36-0A34A532A55B}"/>
                  </a:ext>
                </a:extLst>
              </p:cNvPr>
              <p:cNvSpPr/>
              <p:nvPr/>
            </p:nvSpPr>
            <p:spPr>
              <a:xfrm>
                <a:off x="717607" y="2819997"/>
                <a:ext cx="3961950" cy="3377335"/>
              </a:xfrm>
              <a:prstGeom prst="rect">
                <a:avLst/>
              </a:prstGeom>
            </p:spPr>
            <p:txBody>
              <a:bodyPr wrap="square">
                <a:spAutoFit/>
              </a:bodyPr>
              <a:lstStyle/>
              <a:p>
                <a:pPr marL="541338" lvl="0" indent="-285750">
                  <a:buFont typeface="Calibri" panose="020F0502020204030204" pitchFamily="34" charset="0"/>
                  <a:buChar char="–"/>
                </a:pPr>
                <a:r>
                  <a:rPr lang="ru-RU" sz="1600" dirty="0">
                    <a:solidFill>
                      <a:prstClr val="black"/>
                    </a:solidFill>
                  </a:rPr>
                  <a:t>Обърнете внимание, че действителният дебит през отделните колектори съответства на номиналния дебит на колектора 0,83 L / min (50 L / h).</a:t>
                </a:r>
              </a:p>
              <a:p>
                <a:pPr marL="541338" lvl="0" indent="-285750">
                  <a:buFont typeface="Calibri" panose="020F0502020204030204" pitchFamily="34" charset="0"/>
                  <a:buChar char="–"/>
                </a:pPr>
                <a:r>
                  <a:rPr lang="ru-RU" sz="1600" dirty="0">
                    <a:solidFill>
                      <a:prstClr val="black"/>
                    </a:solidFill>
                  </a:rPr>
                  <a:t>Това е:</a:t>
                </a:r>
              </a:p>
              <a:p>
                <a:pPr marL="255588" lvl="0"/>
                <a14:m>
                  <m:oMath xmlns:m="http://schemas.openxmlformats.org/officeDocument/2006/math">
                    <m:r>
                      <a:rPr lang="en-US" sz="1600" b="1" i="1" smtClean="0">
                        <a:solidFill>
                          <a:srgbClr val="0070C0"/>
                        </a:solidFill>
                        <a:latin typeface="Cambria Math" panose="02040503050406030204" pitchFamily="18" charset="0"/>
                        <a:ea typeface="Cambria Math" panose="02040503050406030204" pitchFamily="18" charset="0"/>
                      </a:rPr>
                      <m:t>∆</m:t>
                    </m:r>
                    <m:sSub>
                      <m:sSubPr>
                        <m:ctrlPr>
                          <a:rPr lang="en-U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𝑨𝒓𝒓𝒂𝒚</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a14:m>
                <a:r>
                  <a:rPr lang="en-US" sz="1600" b="1" dirty="0">
                    <a:solidFill>
                      <a:srgbClr val="0070C0"/>
                    </a:solidFill>
                  </a:rPr>
                  <a:t>;</a:t>
                </a:r>
                <a14:m>
                  <m:oMath xmlns:m="http://schemas.openxmlformats.org/officeDocument/2006/math">
                    <m:r>
                      <a:rPr lang="es-ES" sz="1600" b="1" i="0" smtClean="0">
                        <a:solidFill>
                          <a:srgbClr val="0070C0"/>
                        </a:solidFill>
                        <a:latin typeface="Cambria Math" panose="02040503050406030204" pitchFamily="18" charset="0"/>
                      </a:rPr>
                      <m:t> </m:t>
                    </m:r>
                    <m:sSub>
                      <m:sSubPr>
                        <m:ctrlPr>
                          <a:rPr lang="es-ES" sz="1600" b="1" i="1" smtClean="0">
                            <a:solidFill>
                              <a:srgbClr val="0070C0"/>
                            </a:solidFill>
                            <a:latin typeface="Cambria Math"/>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sub>
                    </m:sSub>
                    <m:r>
                      <a:rPr lang="es-ES" sz="1600" b="1" i="1">
                        <a:solidFill>
                          <a:srgbClr val="0070C0"/>
                        </a:solidFill>
                        <a:latin typeface="Cambria Math" panose="02040503050406030204" pitchFamily="18" charset="0"/>
                      </a:rPr>
                      <m:t>=</m:t>
                    </m:r>
                    <m:sSub>
                      <m:sSubPr>
                        <m:ctrlPr>
                          <a:rPr lang="es-ES" sz="1600" b="1" i="1">
                            <a:solidFill>
                              <a:srgbClr val="0070C0"/>
                            </a:solidFill>
                            <a:latin typeface="Cambria Math"/>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r>
                          <a:rPr lang="es-ES" sz="1600" b="1" i="1">
                            <a:solidFill>
                              <a:srgbClr val="0070C0"/>
                            </a:solidFill>
                            <a:latin typeface="Cambria Math" panose="02040503050406030204" pitchFamily="18" charset="0"/>
                          </a:rPr>
                          <m:t>, </m:t>
                        </m:r>
                        <m:r>
                          <a:rPr lang="es-ES" sz="1600" b="1" i="1">
                            <a:solidFill>
                              <a:srgbClr val="0070C0"/>
                            </a:solidFill>
                            <a:latin typeface="Cambria Math" panose="02040503050406030204" pitchFamily="18" charset="0"/>
                          </a:rPr>
                          <m:t>𝑵𝒐𝒎</m:t>
                        </m:r>
                      </m:sub>
                    </m:sSub>
                  </m:oMath>
                </a14:m>
                <a:endParaRPr lang="en-US" sz="1600" b="1" dirty="0">
                  <a:solidFill>
                    <a:srgbClr val="0070C0"/>
                  </a:solidFill>
                </a:endParaRPr>
              </a:p>
              <a:p>
                <a:pPr marL="539750" lvl="0"/>
                <a:r>
                  <a:rPr lang="bg-BG" sz="1600" u="sng" dirty="0" smtClean="0">
                    <a:solidFill>
                      <a:srgbClr val="0070C0"/>
                    </a:solidFill>
                  </a:rPr>
                  <a:t>Параметри </a:t>
                </a:r>
                <a:r>
                  <a:rPr lang="bg-BG" sz="1600" u="sng" dirty="0">
                    <a:solidFill>
                      <a:srgbClr val="0070C0"/>
                    </a:solidFill>
                  </a:rPr>
                  <a:t>на </a:t>
                </a:r>
                <a:r>
                  <a:rPr lang="bg-BG" sz="1600" u="sng" dirty="0" smtClean="0">
                    <a:solidFill>
                      <a:srgbClr val="0070C0"/>
                    </a:solidFill>
                  </a:rPr>
                  <a:t>изчисление</a:t>
                </a:r>
                <a:r>
                  <a:rPr lang="en-US" sz="1600" u="sng" dirty="0" smtClean="0">
                    <a:solidFill>
                      <a:srgbClr val="0070C0"/>
                    </a:solidFill>
                  </a:rPr>
                  <a:t>:</a:t>
                </a:r>
                <a:endParaRPr lang="en-US" sz="1600" u="sng" dirty="0">
                  <a:solidFill>
                    <a:srgbClr val="0070C0"/>
                  </a:solidFill>
                </a:endParaRPr>
              </a:p>
              <a:p>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ru-RU" sz="1200" dirty="0">
                    <a:solidFill>
                      <a:srgbClr val="0070C0"/>
                    </a:solidFill>
                    <a:sym typeface="Symbol" panose="05050102010706020507" pitchFamily="18" charset="2"/>
                  </a:rPr>
                  <a:t>pArray. Спад на налягането на колекторния масив в. W.c. (воден стълб).</a:t>
                </a:r>
              </a:p>
              <a:p>
                <a:pPr marL="171450" indent="-171450">
                  <a:buFont typeface="Arial" panose="020B0604020202020204" pitchFamily="34" charset="0"/>
                  <a:buChar char="."/>
                </a:pPr>
                <a:r>
                  <a:rPr lang="ru-RU" sz="1200" dirty="0">
                    <a:solidFill>
                      <a:srgbClr val="0070C0"/>
                    </a:solidFill>
                    <a:sym typeface="Symbol" panose="05050102010706020507" pitchFamily="18" charset="2"/>
                  </a:rPr>
                  <a:t>pRow. Спад на налягането за един ред на колектора в. W.c.</a:t>
                </a:r>
              </a:p>
              <a:p>
                <a:pPr marL="171450" indent="-171450">
                  <a:buFont typeface="Arial" panose="020B0604020202020204" pitchFamily="34" charset="0"/>
                  <a:buChar char="."/>
                </a:pPr>
                <a:r>
                  <a:rPr lang="ru-RU" sz="1200" dirty="0">
                    <a:solidFill>
                      <a:srgbClr val="0070C0"/>
                    </a:solidFill>
                    <a:sym typeface="Symbol" panose="05050102010706020507" pitchFamily="18" charset="2"/>
                  </a:rPr>
                  <a:t>VK. Дебит през индивидуалните колектори в L / min.</a:t>
                </a:r>
              </a:p>
              <a:p>
                <a:pPr marL="171450" indent="-171450">
                  <a:buFont typeface="Arial" panose="020B0604020202020204" pitchFamily="34" charset="0"/>
                  <a:buChar char="."/>
                </a:pPr>
                <a:r>
                  <a:rPr lang="ru-RU" sz="1200" dirty="0">
                    <a:solidFill>
                      <a:srgbClr val="0070C0"/>
                    </a:solidFill>
                    <a:sym typeface="Symbol" panose="05050102010706020507" pitchFamily="18" charset="2"/>
                  </a:rPr>
                  <a:t>В. К., Ном. Номинален дебит на колектора в L / </a:t>
                </a:r>
                <a:r>
                  <a:rPr lang="ru-RU" sz="1200" dirty="0" smtClean="0">
                    <a:solidFill>
                      <a:srgbClr val="0070C0"/>
                    </a:solidFill>
                    <a:sym typeface="Symbol" panose="05050102010706020507" pitchFamily="18" charset="2"/>
                  </a:rPr>
                  <a:t>min.</a:t>
                </a:r>
                <a:endParaRPr lang="en-US" sz="1200" dirty="0">
                  <a:solidFill>
                    <a:srgbClr val="0070C0"/>
                  </a:solidFill>
                  <a:sym typeface="Symbol" panose="05050102010706020507" pitchFamily="18" charset="2"/>
                </a:endParaRPr>
              </a:p>
            </p:txBody>
          </p:sp>
        </mc:Choice>
        <mc:Fallback xmlns="">
          <p:sp>
            <p:nvSpPr>
              <p:cNvPr id="8" name="Rectangle 7">
                <a:extLst>
                  <a:ext uri="{FF2B5EF4-FFF2-40B4-BE49-F238E27FC236}">
                    <a16:creationId xmlns:a16="http://schemas.microsoft.com/office/drawing/2014/main" xmlns="" xmlns:a14="http://schemas.microsoft.com/office/drawing/2010/main" id="{B923D416-C824-4F19-AA36-0A34A532A55B}"/>
                  </a:ext>
                </a:extLst>
              </p:cNvPr>
              <p:cNvSpPr>
                <a:spLocks noRot="1" noChangeAspect="1" noMove="1" noResize="1" noEditPoints="1" noAdjustHandles="1" noChangeArrowheads="1" noChangeShapeType="1" noTextEdit="1"/>
              </p:cNvSpPr>
              <p:nvPr/>
            </p:nvSpPr>
            <p:spPr>
              <a:xfrm>
                <a:off x="717607" y="2819997"/>
                <a:ext cx="3961950" cy="3377335"/>
              </a:xfrm>
              <a:prstGeom prst="rect">
                <a:avLst/>
              </a:prstGeom>
              <a:blipFill rotWithShape="1">
                <a:blip r:embed="rId3"/>
                <a:stretch>
                  <a:fillRect t="-542" r="-1692" b="-542"/>
                </a:stretch>
              </a:blipFill>
            </p:spPr>
            <p:txBody>
              <a:bodyPr/>
              <a:lstStyle/>
              <a:p>
                <a:r>
                  <a:rPr lang="en-US">
                    <a:noFill/>
                  </a:rPr>
                  <a:t> </a:t>
                </a:r>
              </a:p>
            </p:txBody>
          </p:sp>
        </mc:Fallback>
      </mc:AlternateContent>
    </p:spTree>
    <p:extLst>
      <p:ext uri="{BB962C8B-B14F-4D97-AF65-F5344CB8AC3E}">
        <p14:creationId xmlns:p14="http://schemas.microsoft.com/office/powerpoint/2010/main" val="3043259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FF772D-F90C-4AA1-845F-37112F7B5CDC}"/>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F58ECED5-6D39-4A89-B03A-DE235860C334}"/>
              </a:ext>
            </a:extLst>
          </p:cNvPr>
          <p:cNvSpPr/>
          <p:nvPr/>
        </p:nvSpPr>
        <p:spPr>
          <a:xfrm>
            <a:off x="432916" y="1557000"/>
            <a:ext cx="8099084" cy="369332"/>
          </a:xfrm>
          <a:prstGeom prst="rect">
            <a:avLst/>
          </a:prstGeom>
        </p:spPr>
        <p:txBody>
          <a:bodyPr wrap="square">
            <a:spAutoFit/>
          </a:bodyPr>
          <a:lstStyle/>
          <a:p>
            <a:pPr marL="285750" indent="-285750">
              <a:buFont typeface="Wingdings" panose="05000000000000000000" pitchFamily="2" charset="2"/>
              <a:buChar char="Ø"/>
            </a:pPr>
            <a:r>
              <a:rPr lang="ru-RU" b="1" dirty="0"/>
              <a:t>Изчисления на спада на налягането в колекторните </a:t>
            </a:r>
            <a:r>
              <a:rPr lang="ru-RU" b="1" dirty="0" smtClean="0"/>
              <a:t>масиви</a:t>
            </a:r>
            <a:endParaRPr lang="en-US" b="1" dirty="0"/>
          </a:p>
        </p:txBody>
      </p:sp>
      <p:sp>
        <p:nvSpPr>
          <p:cNvPr id="5" name="Rectangle 4">
            <a:extLst>
              <a:ext uri="{FF2B5EF4-FFF2-40B4-BE49-F238E27FC236}">
                <a16:creationId xmlns="" xmlns:a16="http://schemas.microsoft.com/office/drawing/2014/main" id="{49DD94E7-F9C7-4881-86FC-CF2CC711CB02}"/>
              </a:ext>
            </a:extLst>
          </p:cNvPr>
          <p:cNvSpPr/>
          <p:nvPr/>
        </p:nvSpPr>
        <p:spPr>
          <a:xfrm>
            <a:off x="717607" y="1989000"/>
            <a:ext cx="7969193" cy="4278094"/>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Намаляване на налягането в редовете на колектора, СВЪРЗАНИ В </a:t>
            </a:r>
            <a:r>
              <a:rPr lang="ru-RU" sz="1600" b="1" dirty="0" smtClean="0">
                <a:solidFill>
                  <a:prstClr val="black"/>
                </a:solidFill>
              </a:rPr>
              <a:t>ПАРАЛЕЛ</a:t>
            </a:r>
            <a:endParaRPr lang="en-US" sz="1600" b="1" dirty="0">
              <a:solidFill>
                <a:prstClr val="black"/>
              </a:solidFill>
            </a:endParaRPr>
          </a:p>
          <a:p>
            <a:pPr marL="541338" lvl="1" indent="-285750">
              <a:buFont typeface="Calibri" panose="020F0502020204030204" pitchFamily="34" charset="0"/>
              <a:buChar char="–"/>
            </a:pPr>
            <a:r>
              <a:rPr lang="ru-RU" sz="1600" dirty="0"/>
              <a:t>Параметри:</a:t>
            </a:r>
          </a:p>
          <a:p>
            <a:pPr marL="541338" lvl="1" indent="-285750">
              <a:buFont typeface="Calibri" panose="020F0502020204030204" pitchFamily="34" charset="0"/>
              <a:buChar char="–"/>
            </a:pPr>
            <a:r>
              <a:rPr lang="ru-RU" sz="1600" dirty="0"/>
              <a:t>Свързване успоредно на 2 колекторни реда, всеки с 5 слънчеви FPC FKC-1 (Bosch).</a:t>
            </a:r>
          </a:p>
          <a:p>
            <a:pPr marL="255588" lvl="1"/>
            <a:r>
              <a:rPr lang="ru-RU" sz="1600" dirty="0"/>
              <a:t>Търси се:</a:t>
            </a:r>
          </a:p>
          <a:p>
            <a:pPr marL="541338" lvl="1" indent="-285750">
              <a:buFont typeface="Calibri" panose="020F0502020204030204" pitchFamily="34" charset="0"/>
              <a:buChar char="–"/>
            </a:pPr>
            <a:r>
              <a:rPr lang="ru-RU" sz="1600" dirty="0"/>
              <a:t>Спад на налягането като </a:t>
            </a:r>
            <a:r>
              <a:rPr lang="ru-RU" sz="1600" dirty="0" smtClean="0"/>
              <a:t>цяло в</a:t>
            </a:r>
            <a:endParaRPr lang="ru-RU" sz="1600" dirty="0"/>
          </a:p>
          <a:p>
            <a:pPr marL="255588" lvl="1"/>
            <a:r>
              <a:rPr lang="ru-RU" sz="1600" dirty="0" smtClean="0"/>
              <a:t>колекторната </a:t>
            </a:r>
            <a:r>
              <a:rPr lang="ru-RU" sz="1600" dirty="0"/>
              <a:t>решетка.</a:t>
            </a:r>
          </a:p>
          <a:p>
            <a:pPr marL="541338" lvl="1" indent="-285750">
              <a:buFont typeface="Calibri" panose="020F0502020204030204" pitchFamily="34" charset="0"/>
              <a:buChar char="–"/>
            </a:pPr>
            <a:r>
              <a:rPr lang="ru-RU" sz="1600" dirty="0"/>
              <a:t>Изчисления:</a:t>
            </a:r>
          </a:p>
          <a:p>
            <a:pPr marL="255588" lvl="1"/>
            <a:r>
              <a:rPr lang="ru-RU" sz="1600" dirty="0"/>
              <a:t>Дебит през един </a:t>
            </a:r>
            <a:r>
              <a:rPr lang="ru-RU" sz="1600" dirty="0" smtClean="0"/>
              <a:t>колектор:</a:t>
            </a:r>
            <a:endParaRPr lang="en-US" sz="1600" dirty="0"/>
          </a:p>
          <a:p>
            <a:pPr marL="801688" lvl="1" defTabSz="1073150"/>
            <a:r>
              <a:rPr lang="en-US" sz="1600" dirty="0" err="1">
                <a:solidFill>
                  <a:srgbClr val="0070C0"/>
                </a:solidFill>
              </a:rPr>
              <a:t>V</a:t>
            </a:r>
            <a:r>
              <a:rPr lang="en-US" sz="1600" baseline="-25000" dirty="0" err="1">
                <a:solidFill>
                  <a:srgbClr val="0070C0"/>
                </a:solidFill>
              </a:rPr>
              <a:t>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 = 0,83 L/min</a:t>
            </a:r>
          </a:p>
          <a:p>
            <a:pPr marL="801688" lvl="1" indent="-285750" defTabSz="1073150">
              <a:buFont typeface="Arial" panose="020B0604020202020204" pitchFamily="34" charset="0"/>
              <a:buChar char="."/>
            </a:pPr>
            <a:r>
              <a:rPr lang="ru-RU" sz="1600" dirty="0"/>
              <a:t>Прочетете от таблицата за налягане</a:t>
            </a:r>
          </a:p>
          <a:p>
            <a:pPr marL="515938" lvl="1" defTabSz="1073150"/>
            <a:r>
              <a:rPr lang="ru-RU" sz="1600" dirty="0" smtClean="0"/>
              <a:t>По данни </a:t>
            </a:r>
            <a:r>
              <a:rPr lang="ru-RU" sz="1600" dirty="0"/>
              <a:t>на </a:t>
            </a:r>
            <a:r>
              <a:rPr lang="ru-RU" sz="1600" dirty="0" smtClean="0"/>
              <a:t>производителя:</a:t>
            </a:r>
            <a:endParaRPr lang="en-US" sz="1600" dirty="0"/>
          </a:p>
          <a:p>
            <a:pPr marL="801688" lvl="2" defTabSz="1073150"/>
            <a:r>
              <a:rPr lang="en-US" sz="1600" dirty="0">
                <a:solidFill>
                  <a:srgbClr val="0070C0"/>
                </a:solidFill>
              </a:rPr>
              <a:t>0,113 m </a:t>
            </a:r>
            <a:r>
              <a:rPr lang="ru-RU" sz="1600" dirty="0" smtClean="0">
                <a:solidFill>
                  <a:srgbClr val="0070C0"/>
                </a:solidFill>
              </a:rPr>
              <a:t>напор </a:t>
            </a:r>
            <a:r>
              <a:rPr lang="ru-RU" sz="1600" dirty="0">
                <a:solidFill>
                  <a:srgbClr val="0070C0"/>
                </a:solidFill>
              </a:rPr>
              <a:t>на ред </a:t>
            </a:r>
            <a:r>
              <a:rPr lang="ru-RU" sz="1600" dirty="0" smtClean="0">
                <a:solidFill>
                  <a:srgbClr val="0070C0"/>
                </a:solidFill>
              </a:rPr>
              <a:t>колектор</a:t>
            </a:r>
            <a:endParaRPr lang="en-US" sz="1600" dirty="0"/>
          </a:p>
          <a:p>
            <a:pPr marL="801688" lvl="1" indent="-285750" defTabSz="1073150">
              <a:buFont typeface="Arial" panose="020B0604020202020204" pitchFamily="34" charset="0"/>
              <a:buChar char="."/>
            </a:pPr>
            <a:r>
              <a:rPr lang="ru-RU" sz="1600" dirty="0"/>
              <a:t>Налягане </a:t>
            </a:r>
            <a:r>
              <a:rPr lang="ru-RU" sz="1600" dirty="0" smtClean="0"/>
              <a:t>в масива</a:t>
            </a:r>
            <a:r>
              <a:rPr lang="en-US" sz="1600" dirty="0" smtClean="0"/>
              <a:t>:</a:t>
            </a:r>
            <a:endParaRPr lang="en-US" sz="1600" dirty="0"/>
          </a:p>
          <a:p>
            <a:pPr marL="801688" lvl="2" defTabSz="1073150"/>
            <a:r>
              <a:rPr lang="en-US" sz="1600" dirty="0" err="1">
                <a:solidFill>
                  <a:srgbClr val="0070C0"/>
                </a:solidFill>
              </a:rPr>
              <a:t>Δр</a:t>
            </a:r>
            <a:r>
              <a:rPr lang="en-US" sz="1600" baseline="-25000" dirty="0" err="1">
                <a:solidFill>
                  <a:srgbClr val="0070C0"/>
                </a:solidFill>
              </a:rPr>
              <a:t>Array</a:t>
            </a:r>
            <a:r>
              <a:rPr lang="en-US" sz="1600" dirty="0">
                <a:solidFill>
                  <a:srgbClr val="0070C0"/>
                </a:solidFill>
              </a:rPr>
              <a:t> = </a:t>
            </a:r>
            <a:r>
              <a:rPr lang="en-US" sz="1600" dirty="0" err="1">
                <a:solidFill>
                  <a:srgbClr val="0070C0"/>
                </a:solidFill>
              </a:rPr>
              <a:t>Δр</a:t>
            </a:r>
            <a:r>
              <a:rPr lang="en-US" sz="1600" baseline="-25000" dirty="0" err="1">
                <a:solidFill>
                  <a:srgbClr val="0070C0"/>
                </a:solidFill>
              </a:rPr>
              <a:t>Row</a:t>
            </a:r>
            <a:r>
              <a:rPr lang="en-US" sz="1600" dirty="0">
                <a:solidFill>
                  <a:srgbClr val="0070C0"/>
                </a:solidFill>
              </a:rPr>
              <a:t> = 0,113 m </a:t>
            </a:r>
            <a:r>
              <a:rPr lang="bg-BG" sz="1600" dirty="0" smtClean="0">
                <a:solidFill>
                  <a:srgbClr val="0070C0"/>
                </a:solidFill>
              </a:rPr>
              <a:t>напор</a:t>
            </a:r>
            <a:r>
              <a:rPr lang="en-US" sz="1600" dirty="0" smtClean="0">
                <a:solidFill>
                  <a:srgbClr val="0070C0"/>
                </a:solidFill>
              </a:rPr>
              <a:t> </a:t>
            </a:r>
            <a:endParaRPr lang="en-US" sz="1600" dirty="0">
              <a:solidFill>
                <a:srgbClr val="0070C0"/>
              </a:solidFill>
            </a:endParaRPr>
          </a:p>
          <a:p>
            <a:pPr marL="801688" lvl="1" indent="-285750" defTabSz="1073150">
              <a:buFont typeface="Arial" panose="020B0604020202020204" pitchFamily="34" charset="0"/>
              <a:buChar char="."/>
            </a:pPr>
            <a:endParaRPr lang="en-US" sz="1600" dirty="0"/>
          </a:p>
          <a:p>
            <a:pPr marL="515938" lvl="1" defTabSz="1073150"/>
            <a:r>
              <a:rPr lang="ru-RU" sz="1600" b="1" dirty="0"/>
              <a:t>Спадът на налягането на този </a:t>
            </a:r>
            <a:r>
              <a:rPr lang="ru-RU" sz="1600" b="1" dirty="0" smtClean="0"/>
              <a:t>колекторен</a:t>
            </a:r>
            <a:endParaRPr lang="ru-RU" sz="1600" b="1" dirty="0"/>
          </a:p>
          <a:p>
            <a:pPr marL="515938" lvl="1" defTabSz="1073150"/>
            <a:r>
              <a:rPr lang="ru-RU" sz="1600" b="1" dirty="0" smtClean="0"/>
              <a:t>масив </a:t>
            </a:r>
            <a:r>
              <a:rPr lang="ru-RU" sz="1600" b="1" dirty="0"/>
              <a:t>е 0,113 m </a:t>
            </a:r>
            <a:r>
              <a:rPr lang="ru-RU" sz="1600" b="1" dirty="0" smtClean="0"/>
              <a:t>напора</a:t>
            </a:r>
            <a:r>
              <a:rPr lang="en-US" sz="1600" b="1" dirty="0" smtClean="0"/>
              <a:t> </a:t>
            </a:r>
            <a:endParaRPr lang="en-US" sz="1600" b="1" dirty="0"/>
          </a:p>
        </p:txBody>
      </p:sp>
      <p:pic>
        <p:nvPicPr>
          <p:cNvPr id="8" name="Picture 7">
            <a:extLst>
              <a:ext uri="{FF2B5EF4-FFF2-40B4-BE49-F238E27FC236}">
                <a16:creationId xmlns="" xmlns:a16="http://schemas.microsoft.com/office/drawing/2014/main" id="{BF0C5533-0CE0-4456-8A5C-A950C1273413}"/>
              </a:ext>
            </a:extLst>
          </p:cNvPr>
          <p:cNvPicPr>
            <a:picLocks noChangeAspect="1"/>
          </p:cNvPicPr>
          <p:nvPr/>
        </p:nvPicPr>
        <p:blipFill>
          <a:blip r:embed="rId2"/>
          <a:stretch>
            <a:fillRect/>
          </a:stretch>
        </p:blipFill>
        <p:spPr>
          <a:xfrm>
            <a:off x="5220000" y="2962431"/>
            <a:ext cx="3466800" cy="3186196"/>
          </a:xfrm>
          <a:prstGeom prst="rect">
            <a:avLst/>
          </a:prstGeom>
          <a:solidFill>
            <a:schemeClr val="bg1"/>
          </a:solidFill>
          <a:ln>
            <a:solidFill>
              <a:schemeClr val="tx1"/>
            </a:solidFill>
          </a:ln>
        </p:spPr>
      </p:pic>
      <p:sp>
        <p:nvSpPr>
          <p:cNvPr id="9" name="Rectangle 8">
            <a:extLst>
              <a:ext uri="{FF2B5EF4-FFF2-40B4-BE49-F238E27FC236}">
                <a16:creationId xmlns="" xmlns:a16="http://schemas.microsoft.com/office/drawing/2014/main" id="{24101F9D-7381-484A-B063-66AED80F473D}"/>
              </a:ext>
            </a:extLst>
          </p:cNvPr>
          <p:cNvSpPr/>
          <p:nvPr/>
        </p:nvSpPr>
        <p:spPr>
          <a:xfrm>
            <a:off x="7524000" y="2874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468745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D74F0-2FB8-4CD5-BFC7-6C23B7195ACD}"/>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3F004C98-AD2C-4381-8621-71BCDEC437A4}"/>
              </a:ext>
            </a:extLst>
          </p:cNvPr>
          <p:cNvSpPr/>
          <p:nvPr/>
        </p:nvSpPr>
        <p:spPr>
          <a:xfrm>
            <a:off x="432916" y="1455192"/>
            <a:ext cx="8315084" cy="646331"/>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колекторите</a:t>
            </a:r>
          </a:p>
          <a:p>
            <a:endParaRPr lang="en-US" b="1" dirty="0"/>
          </a:p>
        </p:txBody>
      </p:sp>
      <p:sp>
        <p:nvSpPr>
          <p:cNvPr id="5" name="Rectangle 4">
            <a:extLst>
              <a:ext uri="{FF2B5EF4-FFF2-40B4-BE49-F238E27FC236}">
                <a16:creationId xmlns="" xmlns:a16="http://schemas.microsoft.com/office/drawing/2014/main" id="{0B5E1F5D-3501-4F8E-BBC9-9B103760F153}"/>
              </a:ext>
            </a:extLst>
          </p:cNvPr>
          <p:cNvSpPr/>
          <p:nvPr/>
        </p:nvSpPr>
        <p:spPr>
          <a:xfrm>
            <a:off x="724298" y="1762969"/>
            <a:ext cx="4920573" cy="338554"/>
          </a:xfrm>
          <a:prstGeom prst="rect">
            <a:avLst/>
          </a:prstGeom>
        </p:spPr>
        <p:txBody>
          <a:bodyPr wrap="square">
            <a:spAutoFit/>
          </a:bodyPr>
          <a:lstStyle/>
          <a:p>
            <a:pPr marL="285750" indent="-285750">
              <a:buFont typeface="Wingdings" panose="05000000000000000000" pitchFamily="2" charset="2"/>
              <a:buChar char="§"/>
            </a:pPr>
            <a:r>
              <a:rPr lang="bg-BG" sz="1600" b="1" dirty="0"/>
              <a:t>ОСНОВНИ ВИДОВЕ И </a:t>
            </a:r>
            <a:r>
              <a:rPr lang="bg-BG" sz="1600" b="1" dirty="0" smtClean="0"/>
              <a:t>ФУНКЦИИ</a:t>
            </a:r>
            <a:endParaRPr lang="en-US" sz="1600" dirty="0"/>
          </a:p>
        </p:txBody>
      </p:sp>
      <p:sp>
        <p:nvSpPr>
          <p:cNvPr id="6" name="TextBox 5">
            <a:extLst>
              <a:ext uri="{FF2B5EF4-FFF2-40B4-BE49-F238E27FC236}">
                <a16:creationId xmlns="" xmlns:a16="http://schemas.microsoft.com/office/drawing/2014/main" id="{A1561D3E-8082-4E69-AEFB-17234A13C10E}"/>
              </a:ext>
            </a:extLst>
          </p:cNvPr>
          <p:cNvSpPr txBox="1"/>
          <p:nvPr/>
        </p:nvSpPr>
        <p:spPr>
          <a:xfrm>
            <a:off x="849081" y="2045245"/>
            <a:ext cx="7847688" cy="1323439"/>
          </a:xfrm>
          <a:prstGeom prst="rect">
            <a:avLst/>
          </a:prstGeom>
          <a:noFill/>
        </p:spPr>
        <p:txBody>
          <a:bodyPr wrap="square" rtlCol="0">
            <a:spAutoFit/>
          </a:bodyPr>
          <a:lstStyle/>
          <a:p>
            <a:pPr marL="285750" indent="-285750">
              <a:buFont typeface="Calibri" panose="020F0502020204030204" pitchFamily="34" charset="0"/>
              <a:buChar char="–"/>
            </a:pPr>
            <a:r>
              <a:rPr lang="ru-RU" sz="1600" dirty="0"/>
              <a:t>При FPC и ETC физическият процес - превръщане на светлината в полезна топлина - </a:t>
            </a:r>
            <a:r>
              <a:rPr lang="ru-RU" sz="1600" b="1" dirty="0"/>
              <a:t>е един и </a:t>
            </a:r>
            <a:r>
              <a:rPr lang="ru-RU" sz="1600" b="1" dirty="0" smtClean="0"/>
              <a:t>същ</a:t>
            </a:r>
            <a:r>
              <a:rPr lang="en-US" sz="1600" dirty="0" smtClean="0"/>
              <a:t>.</a:t>
            </a:r>
            <a:endParaRPr lang="en-US" sz="1600" dirty="0"/>
          </a:p>
          <a:p>
            <a:pPr marL="285750" indent="-285750">
              <a:buFont typeface="Calibri" panose="020F0502020204030204" pitchFamily="34" charset="0"/>
              <a:buChar char="–"/>
            </a:pPr>
            <a:r>
              <a:rPr lang="ru-RU" sz="1600" dirty="0"/>
              <a:t>Светлинната енергия се преобразува от някакъв вид абсорбатор в топлинна енергия. </a:t>
            </a:r>
            <a:r>
              <a:rPr lang="ru-RU" sz="1600" dirty="0" smtClean="0"/>
              <a:t>Типичните </a:t>
            </a:r>
            <a:r>
              <a:rPr lang="ru-RU" sz="1600" dirty="0"/>
              <a:t>разлики между колекторите се крият в конструкцията на абсорбера и </a:t>
            </a:r>
            <a:r>
              <a:rPr lang="ru-RU" sz="1600" dirty="0" smtClean="0"/>
              <a:t>изолацията.</a:t>
            </a:r>
            <a:endParaRPr lang="en-US" sz="1600" dirty="0"/>
          </a:p>
        </p:txBody>
      </p:sp>
      <p:sp>
        <p:nvSpPr>
          <p:cNvPr id="9" name="TextBox 8">
            <a:extLst>
              <a:ext uri="{FF2B5EF4-FFF2-40B4-BE49-F238E27FC236}">
                <a16:creationId xmlns="" xmlns:a16="http://schemas.microsoft.com/office/drawing/2014/main" id="{BBC86917-6637-406E-A09F-25E4A388BE86}"/>
              </a:ext>
            </a:extLst>
          </p:cNvPr>
          <p:cNvSpPr txBox="1"/>
          <p:nvPr/>
        </p:nvSpPr>
        <p:spPr>
          <a:xfrm>
            <a:off x="3780000" y="3122463"/>
            <a:ext cx="4895688" cy="3139321"/>
          </a:xfrm>
          <a:prstGeom prst="rect">
            <a:avLst/>
          </a:prstGeom>
          <a:noFill/>
        </p:spPr>
        <p:txBody>
          <a:bodyPr wrap="square" rtlCol="0">
            <a:spAutoFit/>
          </a:bodyPr>
          <a:lstStyle/>
          <a:p>
            <a:pPr marL="285750" indent="-285750">
              <a:buFont typeface="Calibri" panose="020F0502020204030204" pitchFamily="34" charset="0"/>
              <a:buChar char="–"/>
            </a:pPr>
            <a:r>
              <a:rPr lang="en-US" sz="1600" b="1" dirty="0"/>
              <a:t>FPC.</a:t>
            </a:r>
          </a:p>
          <a:p>
            <a:pPr marL="541338" indent="-285750">
              <a:buFont typeface="Arial" panose="020B0604020202020204" pitchFamily="34" charset="0"/>
              <a:buChar char="."/>
            </a:pPr>
            <a:r>
              <a:rPr lang="ru-RU" sz="1400" dirty="0"/>
              <a:t>Най-разпространеният.</a:t>
            </a:r>
          </a:p>
          <a:p>
            <a:pPr marL="541338" indent="-285750">
              <a:buFont typeface="Arial" panose="020B0604020202020204" pitchFamily="34" charset="0"/>
              <a:buChar char="."/>
            </a:pPr>
            <a:r>
              <a:rPr lang="ru-RU" sz="1400" dirty="0"/>
              <a:t>Абсорбаторът е защитен през цялото време.</a:t>
            </a:r>
          </a:p>
          <a:p>
            <a:pPr marL="541338" indent="-285750">
              <a:buFont typeface="Arial" panose="020B0604020202020204" pitchFamily="34" charset="0"/>
              <a:buChar char="."/>
            </a:pPr>
            <a:r>
              <a:rPr lang="ru-RU" sz="1400" dirty="0" smtClean="0"/>
              <a:t>Кутия, изработена </a:t>
            </a:r>
            <a:r>
              <a:rPr lang="ru-RU" sz="1400" dirty="0"/>
              <a:t>от ламаринени листове и преден капак, изработен от слънчево защитно стъкло с антирефлекторно покритие, за да се намалят загубите от отражение. Топлоизолацията минимизира топлинните загуби.</a:t>
            </a:r>
          </a:p>
          <a:p>
            <a:pPr marL="541338" indent="-285750">
              <a:buFont typeface="Arial" panose="020B0604020202020204" pitchFamily="34" charset="0"/>
              <a:buChar char="."/>
            </a:pPr>
            <a:r>
              <a:rPr lang="ru-RU" sz="1400" dirty="0"/>
              <a:t>Лесно и безопасно се монтира на покриви, подове и стени. Дизайн за гъвкавост при инсталиране.</a:t>
            </a:r>
          </a:p>
          <a:p>
            <a:pPr marL="541338" indent="-285750">
              <a:buFont typeface="Arial" panose="020B0604020202020204" pitchFamily="34" charset="0"/>
              <a:buChar char="."/>
            </a:pPr>
            <a:r>
              <a:rPr lang="ru-RU" sz="1400" dirty="0"/>
              <a:t>FPC са по-достъпни от </a:t>
            </a:r>
            <a:r>
              <a:rPr lang="ru-RU" sz="1400" dirty="0" smtClean="0"/>
              <a:t>ETC. </a:t>
            </a:r>
          </a:p>
          <a:p>
            <a:pPr marL="541338" indent="-285750">
              <a:buFont typeface="Arial" panose="020B0604020202020204" pitchFamily="34" charset="0"/>
              <a:buChar char="."/>
            </a:pPr>
            <a:r>
              <a:rPr lang="en-US" sz="1400" dirty="0" smtClean="0"/>
              <a:t>DSWH </a:t>
            </a:r>
            <a:r>
              <a:rPr lang="bg-BG" sz="1400" dirty="0" smtClean="0"/>
              <a:t>си и</a:t>
            </a:r>
            <a:r>
              <a:rPr lang="ru-RU" sz="1400" dirty="0" smtClean="0"/>
              <a:t>зползва още за загряване водата на басейни,подпомагане на отоплението.</a:t>
            </a:r>
          </a:p>
          <a:p>
            <a:pPr marL="541338" indent="-285750">
              <a:buFont typeface="Arial" panose="020B0604020202020204" pitchFamily="34" charset="0"/>
              <a:buChar char="."/>
            </a:pPr>
            <a:r>
              <a:rPr lang="ru-RU" sz="1400" dirty="0" smtClean="0"/>
              <a:t>Площта на големия колектор е 2-2,5 м2 </a:t>
            </a:r>
            <a:endParaRPr lang="en-US" sz="1400" dirty="0"/>
          </a:p>
        </p:txBody>
      </p:sp>
      <p:pic>
        <p:nvPicPr>
          <p:cNvPr id="12" name="Picture 11">
            <a:extLst>
              <a:ext uri="{FF2B5EF4-FFF2-40B4-BE49-F238E27FC236}">
                <a16:creationId xmlns="" xmlns:a16="http://schemas.microsoft.com/office/drawing/2014/main" id="{EE0F0D2A-6803-47DC-B43C-6D488ADE496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99203" y="3267922"/>
            <a:ext cx="2580797" cy="2321078"/>
          </a:xfrm>
          <a:prstGeom prst="rect">
            <a:avLst/>
          </a:prstGeom>
          <a:ln>
            <a:solidFill>
              <a:schemeClr val="tx1"/>
            </a:solidFill>
          </a:ln>
        </p:spPr>
      </p:pic>
    </p:spTree>
    <p:extLst>
      <p:ext uri="{BB962C8B-B14F-4D97-AF65-F5344CB8AC3E}">
        <p14:creationId xmlns:p14="http://schemas.microsoft.com/office/powerpoint/2010/main" val="411988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8FA10C-E006-4CF6-B5D4-44F1917E6212}"/>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494C8DCD-AF69-450C-BAAF-3D5E0A954290}"/>
              </a:ext>
            </a:extLst>
          </p:cNvPr>
          <p:cNvSpPr/>
          <p:nvPr/>
        </p:nvSpPr>
        <p:spPr>
          <a:xfrm>
            <a:off x="409597" y="1372334"/>
            <a:ext cx="8242772" cy="369332"/>
          </a:xfrm>
          <a:prstGeom prst="rect">
            <a:avLst/>
          </a:prstGeom>
        </p:spPr>
        <p:txBody>
          <a:bodyPr wrap="square">
            <a:spAutoFit/>
          </a:bodyPr>
          <a:lstStyle/>
          <a:p>
            <a:pPr marL="285750" indent="-285750">
              <a:buFont typeface="Wingdings" panose="05000000000000000000" pitchFamily="2" charset="2"/>
              <a:buChar char="Ø"/>
            </a:pPr>
            <a:r>
              <a:rPr lang="ru-RU" b="1" dirty="0"/>
              <a:t>Изчисления на спада на налягането в колекторните </a:t>
            </a:r>
            <a:r>
              <a:rPr lang="ru-RU" b="1" dirty="0" smtClean="0"/>
              <a:t>масиви</a:t>
            </a:r>
            <a:endParaRPr lang="en-US" b="1" dirty="0"/>
          </a:p>
        </p:txBody>
      </p:sp>
      <p:sp>
        <p:nvSpPr>
          <p:cNvPr id="5" name="Rectangle 4">
            <a:extLst>
              <a:ext uri="{FF2B5EF4-FFF2-40B4-BE49-F238E27FC236}">
                <a16:creationId xmlns="" xmlns:a16="http://schemas.microsoft.com/office/drawing/2014/main" id="{BB465660-F6DB-4E1D-B9A1-E7818F3E63AA}"/>
              </a:ext>
            </a:extLst>
          </p:cNvPr>
          <p:cNvSpPr/>
          <p:nvPr/>
        </p:nvSpPr>
        <p:spPr>
          <a:xfrm>
            <a:off x="400373" y="1717528"/>
            <a:ext cx="7969193" cy="1077218"/>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Намаляване на налягането в редовете на колектора, СВЪРЗАНИ В </a:t>
            </a:r>
            <a:r>
              <a:rPr lang="ru-RU" sz="1600" b="1" dirty="0" smtClean="0">
                <a:solidFill>
                  <a:prstClr val="black"/>
                </a:solidFill>
              </a:rPr>
              <a:t>СЕРИЯ</a:t>
            </a:r>
            <a:endParaRPr lang="en-US" sz="1600" b="1" dirty="0">
              <a:solidFill>
                <a:prstClr val="black"/>
              </a:solidFill>
            </a:endParaRPr>
          </a:p>
          <a:p>
            <a:pPr marL="541338" lvl="1" indent="-285750">
              <a:buFont typeface="Calibri" panose="020F0502020204030204" pitchFamily="34" charset="0"/>
              <a:buChar char="–"/>
            </a:pPr>
            <a:r>
              <a:rPr lang="ru-RU" sz="1600" dirty="0"/>
              <a:t>Спадът на налягането в масива е резултат от сумата на всички тръбопроводи плюс всеки ред колектори. </a:t>
            </a:r>
            <a:r>
              <a:rPr lang="ru-RU" sz="1600" b="1" dirty="0"/>
              <a:t>Спадът на налягането на редове от колектори, свързани последователно, е </a:t>
            </a:r>
            <a:r>
              <a:rPr lang="ru-RU" sz="1600" b="1" dirty="0" smtClean="0"/>
              <a:t>кумулативен</a:t>
            </a:r>
            <a:r>
              <a:rPr lang="en-US" sz="1600" b="1" dirty="0" smtClean="0"/>
              <a:t>.</a:t>
            </a:r>
            <a:endParaRPr lang="en-US" sz="1600" b="1" dirty="0"/>
          </a:p>
        </p:txBody>
      </p:sp>
      <p:pic>
        <p:nvPicPr>
          <p:cNvPr id="6" name="Picture 5">
            <a:extLst>
              <a:ext uri="{FF2B5EF4-FFF2-40B4-BE49-F238E27FC236}">
                <a16:creationId xmlns="" xmlns:a16="http://schemas.microsoft.com/office/drawing/2014/main" id="{F87C89E9-8893-48D8-B152-962FEDBD3C42}"/>
              </a:ext>
            </a:extLst>
          </p:cNvPr>
          <p:cNvPicPr>
            <a:picLocks noChangeAspect="1"/>
          </p:cNvPicPr>
          <p:nvPr/>
        </p:nvPicPr>
        <p:blipFill>
          <a:blip r:embed="rId2"/>
          <a:stretch>
            <a:fillRect/>
          </a:stretch>
        </p:blipFill>
        <p:spPr>
          <a:xfrm>
            <a:off x="5940000" y="2493001"/>
            <a:ext cx="2735688" cy="2451936"/>
          </a:xfrm>
          <a:prstGeom prst="rect">
            <a:avLst/>
          </a:prstGeom>
          <a:solidFill>
            <a:schemeClr val="bg1"/>
          </a:solidFill>
          <a:ln>
            <a:solidFill>
              <a:schemeClr val="tx1"/>
            </a:solidFill>
          </a:ln>
        </p:spPr>
      </p:pic>
      <p:sp>
        <p:nvSpPr>
          <p:cNvPr id="7" name="Rectangle 6">
            <a:extLst>
              <a:ext uri="{FF2B5EF4-FFF2-40B4-BE49-F238E27FC236}">
                <a16:creationId xmlns="" xmlns:a16="http://schemas.microsoft.com/office/drawing/2014/main" id="{91705E0F-701B-429C-B2E0-FAC6EE43DE5A}"/>
              </a:ext>
            </a:extLst>
          </p:cNvPr>
          <p:cNvSpPr/>
          <p:nvPr/>
        </p:nvSpPr>
        <p:spPr>
          <a:xfrm>
            <a:off x="7807101" y="436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3070FEE1-8DA3-486D-9994-EB2D7F34FA2B}"/>
                  </a:ext>
                </a:extLst>
              </p:cNvPr>
              <p:cNvSpPr/>
              <p:nvPr/>
            </p:nvSpPr>
            <p:spPr>
              <a:xfrm>
                <a:off x="409597" y="2819997"/>
                <a:ext cx="5674403" cy="3511218"/>
              </a:xfrm>
              <a:prstGeom prst="rect">
                <a:avLst/>
              </a:prstGeom>
            </p:spPr>
            <p:txBody>
              <a:bodyPr wrap="square">
                <a:spAutoFit/>
              </a:bodyPr>
              <a:lstStyle/>
              <a:p>
                <a:pPr marL="541338" lvl="0" indent="-285750">
                  <a:buFont typeface="Calibri" panose="020F0502020204030204" pitchFamily="34" charset="0"/>
                  <a:buChar char="–"/>
                </a:pPr>
                <a:r>
                  <a:rPr lang="ru-RU" sz="1600" dirty="0">
                    <a:solidFill>
                      <a:prstClr val="black"/>
                    </a:solidFill>
                  </a:rPr>
                  <a:t>Действителният дебит се изчислява от отделните колектори, свързани последователно, броя на редовете и номиналния дебит на колектора (0.83 L / min).</a:t>
                </a:r>
              </a:p>
              <a:p>
                <a:pPr marL="541338" lvl="0" indent="-285750">
                  <a:buFont typeface="Calibri" panose="020F0502020204030204" pitchFamily="34" charset="0"/>
                  <a:buChar char="–"/>
                </a:pPr>
                <a:r>
                  <a:rPr lang="ru-RU" sz="1600" dirty="0">
                    <a:solidFill>
                      <a:prstClr val="black"/>
                    </a:solidFill>
                  </a:rPr>
                  <a:t>Това </a:t>
                </a:r>
                <a:r>
                  <a:rPr lang="ru-RU" sz="1600" dirty="0" smtClean="0">
                    <a:solidFill>
                      <a:prstClr val="black"/>
                    </a:solidFill>
                  </a:rPr>
                  <a:t>е:</a:t>
                </a:r>
                <a:endParaRPr lang="en-US" sz="1600" dirty="0">
                  <a:solidFill>
                    <a:prstClr val="black"/>
                  </a:solidFill>
                </a:endParaRPr>
              </a:p>
              <a:p>
                <a:pPr marL="255588" lvl="0"/>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ea typeface="Cambria Math" panose="02040503050406030204" pitchFamily="18" charset="0"/>
                        </a:rPr>
                        <m:t>∆</m:t>
                      </m:r>
                      <m:sSub>
                        <m:sSubPr>
                          <m:ctrlPr>
                            <a:rPr lang="en-U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𝑨𝒓𝒓𝒂𝒚</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r>
                        <a:rPr lang="es-ES" sz="1600" b="1" i="1">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m:oMathPara>
                </a14:m>
                <a:endParaRPr lang="es-ES" sz="1600" b="1" dirty="0">
                  <a:solidFill>
                    <a:srgbClr val="0070C0"/>
                  </a:solidFill>
                  <a:ea typeface="Cambria Math" panose="02040503050406030204" pitchFamily="18" charset="0"/>
                </a:endParaRPr>
              </a:p>
              <a:p>
                <a:pPr marL="255588" lvl="0"/>
                <a14:m>
                  <m:oMathPara xmlns:m="http://schemas.openxmlformats.org/officeDocument/2006/math">
                    <m:oMathParaPr>
                      <m:jc m:val="centerGroup"/>
                    </m:oMathParaPr>
                    <m:oMath xmlns:m="http://schemas.openxmlformats.org/officeDocument/2006/math">
                      <m:sSub>
                        <m:sSubPr>
                          <m:ctrlPr>
                            <a:rPr lang="es-ES" sz="1600" b="1" i="1" smtClean="0">
                              <a:solidFill>
                                <a:srgbClr val="0070C0"/>
                              </a:solidFill>
                              <a:latin typeface="Cambria Math"/>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sub>
                      </m:sSub>
                      <m:r>
                        <a:rPr lang="es-ES" sz="1600" b="1" i="1">
                          <a:solidFill>
                            <a:srgbClr val="0070C0"/>
                          </a:solidFill>
                          <a:latin typeface="Cambria Math" panose="02040503050406030204" pitchFamily="18" charset="0"/>
                        </a:rPr>
                        <m:t>=</m:t>
                      </m:r>
                      <m:sSub>
                        <m:sSubPr>
                          <m:ctrlPr>
                            <a:rPr lang="es-ES" sz="1600" b="1" i="1">
                              <a:solidFill>
                                <a:srgbClr val="0070C0"/>
                              </a:solidFill>
                              <a:latin typeface="Cambria Math"/>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r>
                            <a:rPr lang="es-ES" sz="1600" b="1" i="1">
                              <a:solidFill>
                                <a:srgbClr val="0070C0"/>
                              </a:solidFill>
                              <a:latin typeface="Cambria Math" panose="02040503050406030204" pitchFamily="18" charset="0"/>
                            </a:rPr>
                            <m:t>, </m:t>
                          </m:r>
                          <m:r>
                            <a:rPr lang="es-ES" sz="1600" b="1" i="1">
                              <a:solidFill>
                                <a:srgbClr val="0070C0"/>
                              </a:solidFill>
                              <a:latin typeface="Cambria Math" panose="02040503050406030204" pitchFamily="18" charset="0"/>
                            </a:rPr>
                            <m:t>𝑵𝒐𝒎</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𝟎</m:t>
                      </m:r>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𝟖𝟑</m:t>
                      </m:r>
                      <m:r>
                        <a:rPr lang="es-ES" sz="1600" b="1" i="1" smtClean="0">
                          <a:solidFill>
                            <a:srgbClr val="0070C0"/>
                          </a:solidFill>
                          <a:latin typeface="Cambria Math" panose="02040503050406030204" pitchFamily="18" charset="0"/>
                          <a:ea typeface="Cambria Math" panose="02040503050406030204" pitchFamily="18" charset="0"/>
                        </a:rPr>
                        <m:t>𝑳</m:t>
                      </m:r>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𝒎𝒊𝒏</m:t>
                      </m:r>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m:oMathPara>
                </a14:m>
                <a:endParaRPr lang="en-US" sz="1600" b="1" dirty="0">
                  <a:solidFill>
                    <a:srgbClr val="0070C0"/>
                  </a:solidFill>
                </a:endParaRPr>
              </a:p>
              <a:p>
                <a:pPr marL="255588"/>
                <a:endParaRPr lang="en-US" sz="1200" dirty="0">
                  <a:solidFill>
                    <a:prstClr val="black"/>
                  </a:solidFill>
                </a:endParaRPr>
              </a:p>
              <a:p>
                <a:pPr marL="539750" lvl="0"/>
                <a:r>
                  <a:rPr lang="ru-RU" sz="1600" u="sng" dirty="0">
                    <a:solidFill>
                      <a:srgbClr val="0070C0"/>
                    </a:solidFill>
                  </a:rPr>
                  <a:t>Параметри на изчисление:</a:t>
                </a:r>
              </a:p>
              <a:p>
                <a:pPr marL="539750" lvl="0"/>
                <a:r>
                  <a:rPr lang="ru-RU" sz="1600" dirty="0" smtClean="0">
                    <a:solidFill>
                      <a:srgbClr val="0070C0"/>
                    </a:solidFill>
                  </a:rPr>
                  <a:t>-pArray</a:t>
                </a:r>
                <a:r>
                  <a:rPr lang="ru-RU" sz="1600" dirty="0">
                    <a:solidFill>
                      <a:srgbClr val="0070C0"/>
                    </a:solidFill>
                  </a:rPr>
                  <a:t>. Спад на налягането на </a:t>
                </a:r>
                <a:r>
                  <a:rPr lang="ru-RU" sz="1600" dirty="0" smtClean="0">
                    <a:solidFill>
                      <a:srgbClr val="0070C0"/>
                    </a:solidFill>
                  </a:rPr>
                  <a:t>колекторния </a:t>
                </a:r>
              </a:p>
              <a:p>
                <a:pPr marL="539750" lvl="0"/>
                <a:r>
                  <a:rPr lang="ru-RU" sz="1600" dirty="0" smtClean="0">
                    <a:solidFill>
                      <a:srgbClr val="0070C0"/>
                    </a:solidFill>
                  </a:rPr>
                  <a:t>масив </a:t>
                </a:r>
                <a:r>
                  <a:rPr lang="ru-RU" sz="1600" dirty="0">
                    <a:solidFill>
                      <a:srgbClr val="0070C0"/>
                    </a:solidFill>
                  </a:rPr>
                  <a:t>в. W.c. (воден стълб).</a:t>
                </a:r>
              </a:p>
              <a:p>
                <a:pPr marL="539750" lvl="0"/>
                <a:r>
                  <a:rPr lang="ru-RU" sz="1600" dirty="0" smtClean="0">
                    <a:solidFill>
                      <a:srgbClr val="0070C0"/>
                    </a:solidFill>
                  </a:rPr>
                  <a:t>-pRow</a:t>
                </a:r>
                <a:r>
                  <a:rPr lang="ru-RU" sz="1600" dirty="0">
                    <a:solidFill>
                      <a:srgbClr val="0070C0"/>
                    </a:solidFill>
                  </a:rPr>
                  <a:t>. Спад на налягането за един ред на колектора в. W.c.</a:t>
                </a:r>
              </a:p>
              <a:p>
                <a:pPr marL="539750" lvl="0"/>
                <a:r>
                  <a:rPr lang="ru-RU" sz="1600" dirty="0">
                    <a:solidFill>
                      <a:srgbClr val="0070C0"/>
                    </a:solidFill>
                  </a:rPr>
                  <a:t>VK. Дебит през индивидуалните колектори в L / min.</a:t>
                </a:r>
              </a:p>
              <a:p>
                <a:pPr marL="539750" lvl="0"/>
                <a:r>
                  <a:rPr lang="ru-RU" sz="1600" dirty="0">
                    <a:solidFill>
                      <a:srgbClr val="0070C0"/>
                    </a:solidFill>
                  </a:rPr>
                  <a:t>В. К., Ном. Номинален дебит на колектора в L / </a:t>
                </a:r>
                <a:r>
                  <a:rPr lang="ru-RU" sz="1600" dirty="0" smtClean="0">
                    <a:solidFill>
                      <a:srgbClr val="0070C0"/>
                    </a:solidFill>
                  </a:rPr>
                  <a:t>min.</a:t>
                </a:r>
                <a:endParaRPr lang="en-US" sz="1200" dirty="0">
                  <a:solidFill>
                    <a:srgbClr val="0070C0"/>
                  </a:solidFill>
                  <a:sym typeface="Symbol" panose="05050102010706020507" pitchFamily="18" charset="2"/>
                </a:endParaRPr>
              </a:p>
            </p:txBody>
          </p:sp>
        </mc:Choice>
        <mc:Fallback xmlns="">
          <p:sp>
            <p:nvSpPr>
              <p:cNvPr id="8" name="Rectangle 7">
                <a:extLst>
                  <a:ext uri="{FF2B5EF4-FFF2-40B4-BE49-F238E27FC236}">
                    <a16:creationId xmlns:a16="http://schemas.microsoft.com/office/drawing/2014/main" xmlns="" xmlns:a14="http://schemas.microsoft.com/office/drawing/2010/main" id="{3070FEE1-8DA3-486D-9994-EB2D7F34FA2B}"/>
                  </a:ext>
                </a:extLst>
              </p:cNvPr>
              <p:cNvSpPr>
                <a:spLocks noRot="1" noChangeAspect="1" noMove="1" noResize="1" noEditPoints="1" noAdjustHandles="1" noChangeArrowheads="1" noChangeShapeType="1" noTextEdit="1"/>
              </p:cNvSpPr>
              <p:nvPr/>
            </p:nvSpPr>
            <p:spPr>
              <a:xfrm>
                <a:off x="409597" y="2819997"/>
                <a:ext cx="5674403" cy="3511218"/>
              </a:xfrm>
              <a:prstGeom prst="rect">
                <a:avLst/>
              </a:prstGeom>
              <a:blipFill rotWithShape="1">
                <a:blip r:embed="rId3"/>
                <a:stretch>
                  <a:fillRect t="-521" b="-1389"/>
                </a:stretch>
              </a:blipFill>
            </p:spPr>
            <p:txBody>
              <a:bodyPr/>
              <a:lstStyle/>
              <a:p>
                <a:r>
                  <a:rPr lang="en-US">
                    <a:noFill/>
                  </a:rPr>
                  <a:t> </a:t>
                </a:r>
              </a:p>
            </p:txBody>
          </p:sp>
        </mc:Fallback>
      </mc:AlternateContent>
    </p:spTree>
    <p:extLst>
      <p:ext uri="{BB962C8B-B14F-4D97-AF65-F5344CB8AC3E}">
        <p14:creationId xmlns:p14="http://schemas.microsoft.com/office/powerpoint/2010/main" val="3980539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D464CB-A59C-4800-90F5-B56A1DE33868}"/>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5" name="Rectangle 4">
            <a:extLst>
              <a:ext uri="{FF2B5EF4-FFF2-40B4-BE49-F238E27FC236}">
                <a16:creationId xmlns="" xmlns:a16="http://schemas.microsoft.com/office/drawing/2014/main" id="{8DD63AAC-971F-48D4-8D7E-7C38B444833F}"/>
              </a:ext>
            </a:extLst>
          </p:cNvPr>
          <p:cNvSpPr/>
          <p:nvPr/>
        </p:nvSpPr>
        <p:spPr>
          <a:xfrm>
            <a:off x="432916" y="1372334"/>
            <a:ext cx="8253884" cy="369332"/>
          </a:xfrm>
          <a:prstGeom prst="rect">
            <a:avLst/>
          </a:prstGeom>
        </p:spPr>
        <p:txBody>
          <a:bodyPr wrap="square">
            <a:spAutoFit/>
          </a:bodyPr>
          <a:lstStyle/>
          <a:p>
            <a:pPr marL="285750" indent="-285750">
              <a:buFont typeface="Wingdings" panose="05000000000000000000" pitchFamily="2" charset="2"/>
              <a:buChar char="Ø"/>
            </a:pPr>
            <a:r>
              <a:rPr lang="ru-RU" b="1" dirty="0"/>
              <a:t>Изчисления на спада на налягането в колекторните </a:t>
            </a:r>
            <a:r>
              <a:rPr lang="ru-RU" b="1" dirty="0" smtClean="0"/>
              <a:t>масиви</a:t>
            </a:r>
            <a:endParaRPr lang="en-US" b="1" dirty="0"/>
          </a:p>
        </p:txBody>
      </p:sp>
      <p:sp>
        <p:nvSpPr>
          <p:cNvPr id="6" name="Rectangle 5">
            <a:extLst>
              <a:ext uri="{FF2B5EF4-FFF2-40B4-BE49-F238E27FC236}">
                <a16:creationId xmlns="" xmlns:a16="http://schemas.microsoft.com/office/drawing/2014/main" id="{D72B9F9A-BC91-448C-8524-95D52CE5AC72}"/>
              </a:ext>
            </a:extLst>
          </p:cNvPr>
          <p:cNvSpPr/>
          <p:nvPr/>
        </p:nvSpPr>
        <p:spPr>
          <a:xfrm>
            <a:off x="540001" y="1741666"/>
            <a:ext cx="8135688" cy="4401205"/>
          </a:xfrm>
          <a:prstGeom prst="rect">
            <a:avLst/>
          </a:prstGeom>
        </p:spPr>
        <p:txBody>
          <a:bodyPr wrap="square">
            <a:spAutoFit/>
          </a:bodyPr>
          <a:lstStyle/>
          <a:p>
            <a:pPr marL="285750" lvl="0" indent="-285750">
              <a:buFont typeface="Wingdings" panose="05000000000000000000" pitchFamily="2" charset="2"/>
              <a:buChar char="§"/>
            </a:pPr>
            <a:r>
              <a:rPr lang="ru-RU" sz="1600" b="1" dirty="0">
                <a:solidFill>
                  <a:prstClr val="black"/>
                </a:solidFill>
              </a:rPr>
              <a:t>Намаляване на налягането в редовете на колектора, СВЪРЗАНИ В </a:t>
            </a:r>
            <a:r>
              <a:rPr lang="ru-RU" sz="1600" b="1" dirty="0" smtClean="0">
                <a:solidFill>
                  <a:prstClr val="black"/>
                </a:solidFill>
              </a:rPr>
              <a:t>СЕРИЯ</a:t>
            </a:r>
            <a:endParaRPr lang="en-US" sz="1600" b="1" dirty="0" smtClean="0">
              <a:solidFill>
                <a:prstClr val="black"/>
              </a:solidFill>
            </a:endParaRPr>
          </a:p>
          <a:p>
            <a:pPr marL="541338" lvl="1" indent="-285750">
              <a:buFont typeface="Calibri" panose="020F0502020204030204" pitchFamily="34" charset="0"/>
              <a:buChar char="–"/>
            </a:pPr>
            <a:r>
              <a:rPr lang="ru-RU" sz="1600" dirty="0"/>
              <a:t>Параметри:</a:t>
            </a:r>
          </a:p>
          <a:p>
            <a:pPr marL="255588" lvl="1"/>
            <a:r>
              <a:rPr lang="ru-RU" sz="1600" dirty="0"/>
              <a:t>Свързване паралелно на 2 колекторни реда, всеки с 5 слънчеви FPC FKC / FKB-1 (Bosch).</a:t>
            </a:r>
          </a:p>
          <a:p>
            <a:pPr marL="541338" lvl="1" indent="-285750">
              <a:buFont typeface="Calibri" panose="020F0502020204030204" pitchFamily="34" charset="0"/>
              <a:buChar char="–"/>
            </a:pPr>
            <a:r>
              <a:rPr lang="ru-RU" sz="1600" dirty="0"/>
              <a:t>Търси се:</a:t>
            </a:r>
          </a:p>
          <a:p>
            <a:pPr marL="255588" lvl="1"/>
            <a:r>
              <a:rPr lang="ru-RU" sz="1600" dirty="0"/>
              <a:t>Спад на налягането на общия масив на колектора.</a:t>
            </a:r>
          </a:p>
          <a:p>
            <a:pPr marL="541338" lvl="1" indent="-285750">
              <a:buFont typeface="Calibri" panose="020F0502020204030204" pitchFamily="34" charset="0"/>
              <a:buChar char="–"/>
            </a:pPr>
            <a:r>
              <a:rPr lang="ru-RU" sz="1600" dirty="0"/>
              <a:t>Изчисления:</a:t>
            </a:r>
          </a:p>
          <a:p>
            <a:pPr marL="255588" lvl="1"/>
            <a:r>
              <a:rPr lang="ru-RU" sz="1600" dirty="0"/>
              <a:t>Дебит през един </a:t>
            </a:r>
            <a:r>
              <a:rPr lang="ru-RU" sz="1600" dirty="0" smtClean="0"/>
              <a:t>колектор:</a:t>
            </a:r>
            <a:endParaRPr lang="en-US" sz="1600" dirty="0"/>
          </a:p>
          <a:p>
            <a:pPr marL="801688" lvl="1" defTabSz="1073150"/>
            <a:r>
              <a:rPr lang="en-US" sz="1600" dirty="0" err="1">
                <a:solidFill>
                  <a:srgbClr val="0070C0"/>
                </a:solidFill>
              </a:rPr>
              <a:t>V</a:t>
            </a:r>
            <a:r>
              <a:rPr lang="en-US" sz="1600" baseline="-25000" dirty="0" err="1">
                <a:solidFill>
                  <a:srgbClr val="0070C0"/>
                </a:solidFill>
              </a:rPr>
              <a:t>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a:t>
            </a:r>
          </a:p>
          <a:p>
            <a:pPr marL="801688" lvl="1" defTabSz="1073150"/>
            <a:r>
              <a:rPr lang="en-US" sz="1600" dirty="0" err="1">
                <a:solidFill>
                  <a:srgbClr val="0070C0"/>
                </a:solidFill>
              </a:rPr>
              <a:t>V</a:t>
            </a:r>
            <a:r>
              <a:rPr lang="en-US" sz="1600" baseline="-25000" dirty="0" err="1">
                <a:solidFill>
                  <a:srgbClr val="0070C0"/>
                </a:solidFill>
              </a:rPr>
              <a:t>k</a:t>
            </a:r>
            <a:r>
              <a:rPr lang="en-US" sz="1600" dirty="0">
                <a:solidFill>
                  <a:srgbClr val="0070C0"/>
                </a:solidFill>
              </a:rPr>
              <a:t> = 0,83 L/min X (</a:t>
            </a:r>
            <a:r>
              <a:rPr lang="en-US" sz="1600" dirty="0" err="1">
                <a:solidFill>
                  <a:srgbClr val="0070C0"/>
                </a:solidFill>
              </a:rPr>
              <a:t>n</a:t>
            </a:r>
            <a:r>
              <a:rPr lang="en-US" sz="1600" baseline="-25000" dirty="0" err="1">
                <a:solidFill>
                  <a:srgbClr val="0070C0"/>
                </a:solidFill>
              </a:rPr>
              <a:t>Row</a:t>
            </a:r>
            <a:r>
              <a:rPr lang="en-US" sz="1600" dirty="0">
                <a:solidFill>
                  <a:srgbClr val="0070C0"/>
                </a:solidFill>
              </a:rPr>
              <a:t>) = 0,83 x 2 = 1,67 L/min</a:t>
            </a:r>
          </a:p>
          <a:p>
            <a:pPr marL="801688" lvl="1" indent="-285750" defTabSz="1073150">
              <a:buFont typeface="Arial" panose="020B0604020202020204" pitchFamily="34" charset="0"/>
              <a:buChar char="."/>
            </a:pPr>
            <a:r>
              <a:rPr lang="ru-RU" sz="1600" dirty="0" smtClean="0"/>
              <a:t>Прочетете </a:t>
            </a:r>
            <a:r>
              <a:rPr lang="ru-RU" sz="1600" dirty="0"/>
              <a:t>от таблицата за налягане</a:t>
            </a:r>
          </a:p>
          <a:p>
            <a:pPr marL="515938" lvl="1" defTabSz="1073150"/>
            <a:r>
              <a:rPr lang="ru-RU" sz="1600" dirty="0" smtClean="0"/>
              <a:t>По данни </a:t>
            </a:r>
            <a:r>
              <a:rPr lang="ru-RU" sz="1600" dirty="0"/>
              <a:t>на </a:t>
            </a:r>
            <a:r>
              <a:rPr lang="ru-RU" sz="1600" dirty="0" smtClean="0"/>
              <a:t>производителя:</a:t>
            </a:r>
            <a:endParaRPr lang="en-US" sz="1600" dirty="0"/>
          </a:p>
          <a:p>
            <a:pPr marL="801688" lvl="2" defTabSz="1073150"/>
            <a:r>
              <a:rPr lang="en-US" sz="1600" dirty="0">
                <a:solidFill>
                  <a:srgbClr val="0070C0"/>
                </a:solidFill>
              </a:rPr>
              <a:t>0,352 m </a:t>
            </a:r>
            <a:r>
              <a:rPr lang="ru-RU" sz="1600" dirty="0" smtClean="0">
                <a:solidFill>
                  <a:srgbClr val="0070C0"/>
                </a:solidFill>
              </a:rPr>
              <a:t>напор </a:t>
            </a:r>
            <a:r>
              <a:rPr lang="ru-RU" sz="1600" dirty="0">
                <a:solidFill>
                  <a:srgbClr val="0070C0"/>
                </a:solidFill>
              </a:rPr>
              <a:t>на ред </a:t>
            </a:r>
            <a:r>
              <a:rPr lang="ru-RU" sz="1600" dirty="0" smtClean="0">
                <a:solidFill>
                  <a:srgbClr val="0070C0"/>
                </a:solidFill>
              </a:rPr>
              <a:t>колектор</a:t>
            </a:r>
            <a:endParaRPr lang="en-US" sz="1600" dirty="0"/>
          </a:p>
          <a:p>
            <a:pPr marL="801688" lvl="1" indent="-285750" defTabSz="1073150">
              <a:buFont typeface="Arial" panose="020B0604020202020204" pitchFamily="34" charset="0"/>
              <a:buChar char="."/>
            </a:pPr>
            <a:r>
              <a:rPr lang="ru-RU" sz="1600" dirty="0"/>
              <a:t>Налягане </a:t>
            </a:r>
            <a:r>
              <a:rPr lang="ru-RU" sz="1600" dirty="0" smtClean="0"/>
              <a:t>в масива</a:t>
            </a:r>
            <a:r>
              <a:rPr lang="en-US" sz="1600" dirty="0" smtClean="0"/>
              <a:t>:</a:t>
            </a:r>
            <a:endParaRPr lang="en-US" sz="1600" dirty="0"/>
          </a:p>
          <a:p>
            <a:pPr marL="801688" lvl="2" defTabSz="1073150"/>
            <a:r>
              <a:rPr lang="en-US" sz="1600" dirty="0" err="1">
                <a:solidFill>
                  <a:srgbClr val="0070C0"/>
                </a:solidFill>
              </a:rPr>
              <a:t>Δр</a:t>
            </a:r>
            <a:r>
              <a:rPr lang="en-US" sz="1600" baseline="-25000" dirty="0" err="1">
                <a:solidFill>
                  <a:srgbClr val="0070C0"/>
                </a:solidFill>
              </a:rPr>
              <a:t>Array</a:t>
            </a:r>
            <a:r>
              <a:rPr lang="en-US" sz="1600" dirty="0">
                <a:solidFill>
                  <a:srgbClr val="0070C0"/>
                </a:solidFill>
              </a:rPr>
              <a:t> = (</a:t>
            </a:r>
            <a:r>
              <a:rPr lang="en-US" sz="1600" dirty="0" err="1">
                <a:solidFill>
                  <a:srgbClr val="0070C0"/>
                </a:solidFill>
              </a:rPr>
              <a:t>Δр</a:t>
            </a:r>
            <a:r>
              <a:rPr lang="en-US" sz="1600" baseline="-25000" dirty="0" err="1">
                <a:solidFill>
                  <a:srgbClr val="0070C0"/>
                </a:solidFill>
              </a:rPr>
              <a:t>Row</a:t>
            </a:r>
            <a:r>
              <a:rPr lang="en-US" sz="1600" dirty="0">
                <a:solidFill>
                  <a:srgbClr val="0070C0"/>
                </a:solidFill>
              </a:rPr>
              <a:t>) x (</a:t>
            </a:r>
            <a:r>
              <a:rPr lang="en-US" sz="1600" dirty="0" err="1">
                <a:solidFill>
                  <a:srgbClr val="0070C0"/>
                </a:solidFill>
              </a:rPr>
              <a:t>n</a:t>
            </a:r>
            <a:r>
              <a:rPr lang="en-US" sz="1600" baseline="-25000" dirty="0" err="1">
                <a:solidFill>
                  <a:srgbClr val="0070C0"/>
                </a:solidFill>
              </a:rPr>
              <a:t>Row</a:t>
            </a:r>
            <a:r>
              <a:rPr lang="en-US" sz="1600" dirty="0">
                <a:solidFill>
                  <a:srgbClr val="0070C0"/>
                </a:solidFill>
              </a:rPr>
              <a:t>) = 0,352 m of </a:t>
            </a:r>
          </a:p>
          <a:p>
            <a:pPr marL="801688" lvl="2" defTabSz="1073150"/>
            <a:r>
              <a:rPr lang="en-US" sz="1600" dirty="0">
                <a:solidFill>
                  <a:srgbClr val="0070C0"/>
                </a:solidFill>
              </a:rPr>
              <a:t>Head x 2 = 0,704 m of Head.</a:t>
            </a:r>
          </a:p>
          <a:p>
            <a:pPr marL="515938" lvl="1" defTabSz="1073150"/>
            <a:endParaRPr lang="en-US" sz="800" b="1" dirty="0"/>
          </a:p>
          <a:p>
            <a:pPr marL="515938" lvl="1" defTabSz="1073150"/>
            <a:r>
              <a:rPr lang="ru-RU" sz="1600" b="1" dirty="0"/>
              <a:t>Спадът на налягането в този колекторен масив е 0,704 м от </a:t>
            </a:r>
            <a:r>
              <a:rPr lang="ru-RU" sz="1600" b="1" dirty="0" smtClean="0"/>
              <a:t>напора </a:t>
            </a:r>
            <a:r>
              <a:rPr lang="ru-RU" sz="1600" b="1" dirty="0"/>
              <a:t>(6 пъти </a:t>
            </a:r>
            <a:r>
              <a:rPr lang="ru-RU" sz="1600" b="1" dirty="0" smtClean="0"/>
              <a:t>по-висок</a:t>
            </a:r>
            <a:r>
              <a:rPr lang="en-US" sz="1600" dirty="0" smtClean="0"/>
              <a:t>).</a:t>
            </a:r>
            <a:endParaRPr lang="en-US" sz="1600" dirty="0"/>
          </a:p>
        </p:txBody>
      </p:sp>
      <p:pic>
        <p:nvPicPr>
          <p:cNvPr id="7" name="Picture 6">
            <a:extLst>
              <a:ext uri="{FF2B5EF4-FFF2-40B4-BE49-F238E27FC236}">
                <a16:creationId xmlns="" xmlns:a16="http://schemas.microsoft.com/office/drawing/2014/main" id="{CDC388D7-9FDB-4FEA-8383-59E5360DC72A}"/>
              </a:ext>
            </a:extLst>
          </p:cNvPr>
          <p:cNvPicPr>
            <a:picLocks noChangeAspect="1"/>
          </p:cNvPicPr>
          <p:nvPr/>
        </p:nvPicPr>
        <p:blipFill>
          <a:blip r:embed="rId2"/>
          <a:stretch>
            <a:fillRect/>
          </a:stretch>
        </p:blipFill>
        <p:spPr>
          <a:xfrm>
            <a:off x="5652000" y="2909257"/>
            <a:ext cx="3023688" cy="2679743"/>
          </a:xfrm>
          <a:prstGeom prst="rect">
            <a:avLst/>
          </a:prstGeom>
          <a:solidFill>
            <a:schemeClr val="bg1"/>
          </a:solidFill>
          <a:ln>
            <a:solidFill>
              <a:schemeClr val="tx1"/>
            </a:solidFill>
          </a:ln>
        </p:spPr>
      </p:pic>
      <p:sp>
        <p:nvSpPr>
          <p:cNvPr id="8" name="Rectangle 7">
            <a:extLst>
              <a:ext uri="{FF2B5EF4-FFF2-40B4-BE49-F238E27FC236}">
                <a16:creationId xmlns="" xmlns:a16="http://schemas.microsoft.com/office/drawing/2014/main" id="{491C5C31-8C37-48E1-AA38-BE5417085AE7}"/>
              </a:ext>
            </a:extLst>
          </p:cNvPr>
          <p:cNvSpPr/>
          <p:nvPr/>
        </p:nvSpPr>
        <p:spPr>
          <a:xfrm>
            <a:off x="7737494" y="4962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963387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692270-7F24-4691-8BC6-DEA5DA914427}"/>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215FB001-C0C2-4920-91E6-0C45B6AA4AF5}"/>
              </a:ext>
            </a:extLst>
          </p:cNvPr>
          <p:cNvSpPr/>
          <p:nvPr/>
        </p:nvSpPr>
        <p:spPr>
          <a:xfrm>
            <a:off x="432916" y="1372334"/>
            <a:ext cx="4931084" cy="369332"/>
          </a:xfrm>
          <a:prstGeom prst="rect">
            <a:avLst/>
          </a:prstGeom>
        </p:spPr>
        <p:txBody>
          <a:bodyPr wrap="square">
            <a:spAutoFit/>
          </a:bodyPr>
          <a:lstStyle/>
          <a:p>
            <a:pPr marL="285750" indent="-285750">
              <a:buFont typeface="Wingdings" panose="05000000000000000000" pitchFamily="2" charset="2"/>
              <a:buChar char="Ø"/>
            </a:pPr>
            <a:r>
              <a:rPr lang="bg-BG" b="1" dirty="0"/>
              <a:t>Разширяване на </a:t>
            </a:r>
            <a:r>
              <a:rPr lang="bg-BG" b="1" dirty="0" smtClean="0"/>
              <a:t>медните тръби</a:t>
            </a:r>
            <a:r>
              <a:rPr lang="en-US" b="1" dirty="0" smtClean="0"/>
              <a:t>.</a:t>
            </a:r>
            <a:endParaRPr lang="en-US" b="1" dirty="0"/>
          </a:p>
        </p:txBody>
      </p:sp>
      <p:sp>
        <p:nvSpPr>
          <p:cNvPr id="5" name="Rectangle 4">
            <a:extLst>
              <a:ext uri="{FF2B5EF4-FFF2-40B4-BE49-F238E27FC236}">
                <a16:creationId xmlns="" xmlns:a16="http://schemas.microsoft.com/office/drawing/2014/main" id="{C13B7617-C666-4CB1-B12B-F54447C38938}"/>
              </a:ext>
            </a:extLst>
          </p:cNvPr>
          <p:cNvSpPr/>
          <p:nvPr/>
        </p:nvSpPr>
        <p:spPr>
          <a:xfrm>
            <a:off x="717606" y="1741666"/>
            <a:ext cx="7969193" cy="2308324"/>
          </a:xfrm>
          <a:prstGeom prst="rect">
            <a:avLst/>
          </a:prstGeom>
        </p:spPr>
        <p:txBody>
          <a:bodyPr wrap="square">
            <a:spAutoFit/>
          </a:bodyPr>
          <a:lstStyle/>
          <a:p>
            <a:pPr marL="285750" lvl="0" indent="-285750">
              <a:buFont typeface="Wingdings" panose="05000000000000000000" pitchFamily="2" charset="2"/>
              <a:buChar char="§"/>
            </a:pPr>
            <a:r>
              <a:rPr lang="bg-BG" sz="1600" b="1" dirty="0" smtClean="0">
                <a:solidFill>
                  <a:prstClr val="black"/>
                </a:solidFill>
              </a:rPr>
              <a:t>ОСНОВНА КОНЦЕПЦИЯ</a:t>
            </a:r>
            <a:r>
              <a:rPr lang="en-US" sz="1600" b="1" dirty="0" smtClean="0">
                <a:solidFill>
                  <a:prstClr val="black"/>
                </a:solidFill>
              </a:rPr>
              <a:t>.</a:t>
            </a:r>
            <a:endParaRPr lang="en-US" sz="1600" b="1" dirty="0">
              <a:solidFill>
                <a:prstClr val="black"/>
              </a:solidFill>
            </a:endParaRPr>
          </a:p>
          <a:p>
            <a:pPr marL="541338" lvl="1" indent="-285750">
              <a:buFont typeface="Calibri" panose="020F0502020204030204" pitchFamily="34" charset="0"/>
              <a:buChar char="–"/>
            </a:pPr>
            <a:r>
              <a:rPr lang="ru-RU" sz="1600" b="1" dirty="0"/>
              <a:t>Медната тръба, както </a:t>
            </a:r>
            <a:r>
              <a:rPr lang="ru-RU" sz="1600" b="1" dirty="0" smtClean="0"/>
              <a:t>и другите </a:t>
            </a:r>
            <a:r>
              <a:rPr lang="ru-RU" sz="1600" b="1" dirty="0"/>
              <a:t>метали, се разширява и свива с промени в температурата.</a:t>
            </a:r>
          </a:p>
          <a:p>
            <a:pPr marL="541338" lvl="1" indent="-285750">
              <a:buFont typeface="Calibri" panose="020F0502020204030204" pitchFamily="34" charset="0"/>
              <a:buChar char="–"/>
            </a:pPr>
            <a:r>
              <a:rPr lang="ru-RU" sz="1600" dirty="0"/>
              <a:t>При планирането и инсталирането на банки и масиви от колектори </a:t>
            </a:r>
            <a:r>
              <a:rPr lang="ru-RU" sz="1600" dirty="0" smtClean="0"/>
              <a:t>е </a:t>
            </a:r>
            <a:r>
              <a:rPr lang="ru-RU" sz="1600" dirty="0"/>
              <a:t>необходимо да се </a:t>
            </a:r>
            <a:r>
              <a:rPr lang="ru-RU" sz="1600" dirty="0" smtClean="0"/>
              <a:t>предпазваме </a:t>
            </a:r>
            <a:r>
              <a:rPr lang="ru-RU" sz="1600" dirty="0"/>
              <a:t>от прекалено голямо разширяване на тръбите, включително хедъри, </a:t>
            </a:r>
            <a:r>
              <a:rPr lang="ru-RU" sz="1600" dirty="0" smtClean="0"/>
              <a:t>слънчеви връзки </a:t>
            </a:r>
            <a:r>
              <a:rPr lang="ru-RU" sz="1600" dirty="0"/>
              <a:t>и </a:t>
            </a:r>
            <a:r>
              <a:rPr lang="ru-RU" sz="1600" dirty="0" smtClean="0"/>
              <a:t>тръбите </a:t>
            </a:r>
            <a:r>
              <a:rPr lang="ru-RU" sz="1600" dirty="0"/>
              <a:t>за </a:t>
            </a:r>
            <a:r>
              <a:rPr lang="ru-RU" sz="1600" dirty="0" smtClean="0"/>
              <a:t>взаимно </a:t>
            </a:r>
            <a:r>
              <a:rPr lang="ru-RU" sz="1600" dirty="0"/>
              <a:t>свързване </a:t>
            </a:r>
            <a:r>
              <a:rPr lang="ru-RU" sz="1600" dirty="0" smtClean="0"/>
              <a:t>.</a:t>
            </a:r>
            <a:endParaRPr lang="ru-RU" sz="1600" dirty="0"/>
          </a:p>
          <a:p>
            <a:pPr marL="541338" lvl="1" indent="-285750">
              <a:buFont typeface="Calibri" panose="020F0502020204030204" pitchFamily="34" charset="0"/>
              <a:buChar char="–"/>
            </a:pPr>
            <a:r>
              <a:rPr lang="ru-RU" sz="1600" dirty="0"/>
              <a:t>Всеки колектор има ограничения за броя на връзките, тъй като топлинното разширение е кумулативно и може да доведе до повреждане на медни тръбопроводи (тръби, опори, фитинги, уплътнения) и други структурни </a:t>
            </a:r>
            <a:r>
              <a:rPr lang="ru-RU" sz="1600" dirty="0" smtClean="0"/>
              <a:t>повреди.</a:t>
            </a:r>
            <a:endParaRPr lang="en-US" sz="1600" dirty="0"/>
          </a:p>
        </p:txBody>
      </p:sp>
      <p:pic>
        <p:nvPicPr>
          <p:cNvPr id="6" name="Picture 5">
            <a:extLst>
              <a:ext uri="{FF2B5EF4-FFF2-40B4-BE49-F238E27FC236}">
                <a16:creationId xmlns="" xmlns:a16="http://schemas.microsoft.com/office/drawing/2014/main" id="{B362AE4A-2B9E-4DE8-8685-091D8BBF9390}"/>
              </a:ext>
            </a:extLst>
          </p:cNvPr>
          <p:cNvPicPr>
            <a:picLocks noChangeAspect="1"/>
          </p:cNvPicPr>
          <p:nvPr/>
        </p:nvPicPr>
        <p:blipFill>
          <a:blip r:embed="rId2"/>
          <a:stretch>
            <a:fillRect/>
          </a:stretch>
        </p:blipFill>
        <p:spPr>
          <a:xfrm>
            <a:off x="972000" y="4107612"/>
            <a:ext cx="7714800" cy="2129388"/>
          </a:xfrm>
          <a:prstGeom prst="rect">
            <a:avLst/>
          </a:prstGeom>
          <a:solidFill>
            <a:schemeClr val="bg1"/>
          </a:solidFill>
          <a:ln>
            <a:solidFill>
              <a:schemeClr val="tx1"/>
            </a:solidFill>
          </a:ln>
        </p:spPr>
      </p:pic>
    </p:spTree>
    <p:extLst>
      <p:ext uri="{BB962C8B-B14F-4D97-AF65-F5344CB8AC3E}">
        <p14:creationId xmlns:p14="http://schemas.microsoft.com/office/powerpoint/2010/main" val="917614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40D7DE-6499-47D5-8D89-5248E1B190F2}"/>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6" name="Rectangle 5">
            <a:extLst>
              <a:ext uri="{FF2B5EF4-FFF2-40B4-BE49-F238E27FC236}">
                <a16:creationId xmlns="" xmlns:a16="http://schemas.microsoft.com/office/drawing/2014/main" id="{B3FF7BB1-6C9A-462B-A0EE-408225BBC6F7}"/>
              </a:ext>
            </a:extLst>
          </p:cNvPr>
          <p:cNvSpPr/>
          <p:nvPr/>
        </p:nvSpPr>
        <p:spPr>
          <a:xfrm>
            <a:off x="432916" y="1372334"/>
            <a:ext cx="5435084" cy="369332"/>
          </a:xfrm>
          <a:prstGeom prst="rect">
            <a:avLst/>
          </a:prstGeom>
        </p:spPr>
        <p:txBody>
          <a:bodyPr wrap="square">
            <a:spAutoFit/>
          </a:bodyPr>
          <a:lstStyle/>
          <a:p>
            <a:pPr marL="285750" indent="-285750">
              <a:buFont typeface="Wingdings" panose="05000000000000000000" pitchFamily="2" charset="2"/>
              <a:buChar char="Ø"/>
            </a:pPr>
            <a:r>
              <a:rPr lang="bg-BG" b="1" dirty="0"/>
              <a:t>Разширяване на медните </a:t>
            </a:r>
            <a:r>
              <a:rPr lang="bg-BG" b="1" dirty="0" smtClean="0"/>
              <a:t>тръби</a:t>
            </a:r>
            <a:r>
              <a:rPr lang="en-US" b="1" dirty="0" smtClean="0"/>
              <a:t>.</a:t>
            </a:r>
            <a:endParaRPr lang="en-US" b="1" dirty="0"/>
          </a:p>
        </p:txBody>
      </p:sp>
      <p:sp>
        <p:nvSpPr>
          <p:cNvPr id="7" name="TextBox 6">
            <a:extLst>
              <a:ext uri="{FF2B5EF4-FFF2-40B4-BE49-F238E27FC236}">
                <a16:creationId xmlns="" xmlns:a16="http://schemas.microsoft.com/office/drawing/2014/main" id="{676F6C99-FEDB-409A-8801-FCDAC45C67C7}"/>
              </a:ext>
            </a:extLst>
          </p:cNvPr>
          <p:cNvSpPr txBox="1"/>
          <p:nvPr/>
        </p:nvSpPr>
        <p:spPr>
          <a:xfrm>
            <a:off x="612000" y="1665743"/>
            <a:ext cx="5236615" cy="2800767"/>
          </a:xfrm>
          <a:prstGeom prst="rect">
            <a:avLst/>
          </a:prstGeom>
          <a:noFill/>
        </p:spPr>
        <p:txBody>
          <a:bodyPr wrap="square" rtlCol="0">
            <a:spAutoFit/>
          </a:bodyPr>
          <a:lstStyle/>
          <a:p>
            <a:pPr marL="285750" indent="-285750">
              <a:buFont typeface="Wingdings" panose="05000000000000000000" pitchFamily="2" charset="2"/>
              <a:buChar char="§"/>
            </a:pPr>
            <a:r>
              <a:rPr lang="ru-RU" sz="1600" dirty="0"/>
              <a:t>В типичните малки жилищни </a:t>
            </a:r>
            <a:r>
              <a:rPr lang="ru-RU" sz="1600" dirty="0" smtClean="0"/>
              <a:t>SWH </a:t>
            </a:r>
            <a:r>
              <a:rPr lang="ru-RU" sz="1600" dirty="0"/>
              <a:t>разширяването на тръбите трябва да се разглежда специално при </a:t>
            </a:r>
            <a:r>
              <a:rPr lang="ru-RU" sz="1600" dirty="0" smtClean="0"/>
              <a:t>преминаването през </a:t>
            </a:r>
            <a:r>
              <a:rPr lang="ru-RU" sz="1600" dirty="0"/>
              <a:t>покрива и тръбни опори. Разширяването на тръбите може да е причина за счупване на уплътнения, фитинги и </a:t>
            </a:r>
            <a:r>
              <a:rPr lang="ru-RU" sz="1600" dirty="0" smtClean="0"/>
              <a:t>стесяване опорите </a:t>
            </a:r>
            <a:r>
              <a:rPr lang="ru-RU" sz="1600" dirty="0"/>
              <a:t>за </a:t>
            </a:r>
            <a:r>
              <a:rPr lang="ru-RU" sz="1600" dirty="0" smtClean="0"/>
              <a:t>тръбите. </a:t>
            </a:r>
            <a:r>
              <a:rPr lang="ru-RU" sz="1600" dirty="0"/>
              <a:t>Основната формула за определяне на големината на разширение за медни </a:t>
            </a:r>
            <a:r>
              <a:rPr lang="ru-RU" sz="1600" dirty="0" smtClean="0"/>
              <a:t>тръби, е:</a:t>
            </a:r>
            <a:endParaRPr lang="en-US" sz="1600" dirty="0"/>
          </a:p>
          <a:p>
            <a:pPr lvl="1" algn="ctr"/>
            <a:r>
              <a:rPr lang="en-US" sz="1600" b="1" dirty="0" smtClean="0">
                <a:solidFill>
                  <a:srgbClr val="0070C0"/>
                </a:solidFill>
              </a:rPr>
              <a:t>ΔL </a:t>
            </a:r>
            <a:r>
              <a:rPr lang="en-US" sz="1600" b="1" dirty="0">
                <a:solidFill>
                  <a:srgbClr val="0070C0"/>
                </a:solidFill>
              </a:rPr>
              <a:t>= e · L · ΔT</a:t>
            </a:r>
          </a:p>
          <a:p>
            <a:pPr lvl="1"/>
            <a:r>
              <a:rPr lang="ru-RU" sz="1200" dirty="0">
                <a:solidFill>
                  <a:srgbClr val="0070C0"/>
                </a:solidFill>
              </a:rPr>
              <a:t>ΔL = промяна в дължината на медта, m</a:t>
            </a:r>
          </a:p>
          <a:p>
            <a:pPr lvl="1"/>
            <a:r>
              <a:rPr lang="ru-RU" sz="1200" dirty="0">
                <a:solidFill>
                  <a:srgbClr val="0070C0"/>
                </a:solidFill>
              </a:rPr>
              <a:t>e = коефициент на разширение на медта = 0,0000168 m / m · ° C</a:t>
            </a:r>
          </a:p>
          <a:p>
            <a:pPr lvl="1"/>
            <a:r>
              <a:rPr lang="ru-RU" sz="1200" dirty="0">
                <a:solidFill>
                  <a:srgbClr val="0070C0"/>
                </a:solidFill>
              </a:rPr>
              <a:t>L = дължина на медта, m</a:t>
            </a:r>
          </a:p>
          <a:p>
            <a:pPr lvl="1"/>
            <a:r>
              <a:rPr lang="ru-RU" sz="1200" dirty="0">
                <a:solidFill>
                  <a:srgbClr val="0070C0"/>
                </a:solidFill>
              </a:rPr>
              <a:t>ΔT = промяна в температурата, ° </a:t>
            </a:r>
            <a:r>
              <a:rPr lang="ru-RU" sz="1200" dirty="0" smtClean="0">
                <a:solidFill>
                  <a:srgbClr val="0070C0"/>
                </a:solidFill>
              </a:rPr>
              <a:t>C</a:t>
            </a:r>
            <a:endParaRPr lang="en-US" sz="1200" dirty="0">
              <a:solidFill>
                <a:srgbClr val="0070C0"/>
              </a:solidFill>
            </a:endParaRPr>
          </a:p>
        </p:txBody>
      </p:sp>
      <p:sp>
        <p:nvSpPr>
          <p:cNvPr id="10" name="Rectangle 9">
            <a:extLst>
              <a:ext uri="{FF2B5EF4-FFF2-40B4-BE49-F238E27FC236}">
                <a16:creationId xmlns="" xmlns:a16="http://schemas.microsoft.com/office/drawing/2014/main" id="{0B54D465-5606-4A07-BB18-63550E4D40D2}"/>
              </a:ext>
            </a:extLst>
          </p:cNvPr>
          <p:cNvSpPr/>
          <p:nvPr/>
        </p:nvSpPr>
        <p:spPr>
          <a:xfrm>
            <a:off x="432916" y="4466510"/>
            <a:ext cx="8459083" cy="2062103"/>
          </a:xfrm>
          <a:prstGeom prst="rect">
            <a:avLst/>
          </a:prstGeom>
        </p:spPr>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r>
              <a:rPr lang="en-US" sz="1600" b="1" dirty="0" smtClean="0">
                <a:solidFill>
                  <a:prstClr val="black"/>
                </a:solidFill>
              </a:rPr>
              <a:t> </a:t>
            </a:r>
            <a:r>
              <a:rPr lang="en-US" sz="1600" b="1" dirty="0">
                <a:solidFill>
                  <a:prstClr val="black"/>
                </a:solidFill>
              </a:rPr>
              <a:t>1: </a:t>
            </a:r>
            <a:r>
              <a:rPr lang="ru-RU" sz="1600" dirty="0" smtClean="0">
                <a:solidFill>
                  <a:prstClr val="black"/>
                </a:solidFill>
              </a:rPr>
              <a:t>Прост </a:t>
            </a:r>
            <a:r>
              <a:rPr lang="ru-RU" sz="1600" dirty="0">
                <a:solidFill>
                  <a:prstClr val="black"/>
                </a:solidFill>
              </a:rPr>
              <a:t>слънчев масив с </a:t>
            </a:r>
            <a:r>
              <a:rPr lang="ru-RU" sz="1600" dirty="0" smtClean="0">
                <a:solidFill>
                  <a:prstClr val="black"/>
                </a:solidFill>
              </a:rPr>
              <a:t>заглавка/тръбен път приблизително </a:t>
            </a:r>
            <a:r>
              <a:rPr lang="ru-RU" sz="1600" dirty="0">
                <a:solidFill>
                  <a:prstClr val="black"/>
                </a:solidFill>
              </a:rPr>
              <a:t>3 m. Ако температурата на застоя на колектора е 180 ° C и колекторът е инсталиран, когато колекторите са били приблизително 25 ° C, максималното разширяване на </a:t>
            </a:r>
            <a:r>
              <a:rPr lang="ru-RU" sz="1600" dirty="0" smtClean="0">
                <a:solidFill>
                  <a:prstClr val="black"/>
                </a:solidFill>
              </a:rPr>
              <a:t>заглавката </a:t>
            </a:r>
            <a:r>
              <a:rPr lang="ru-RU" sz="1600" dirty="0">
                <a:solidFill>
                  <a:prstClr val="black"/>
                </a:solidFill>
              </a:rPr>
              <a:t>се </a:t>
            </a:r>
            <a:r>
              <a:rPr lang="ru-RU" sz="1600" dirty="0" smtClean="0">
                <a:solidFill>
                  <a:prstClr val="black"/>
                </a:solidFill>
              </a:rPr>
              <a:t>очаква: </a:t>
            </a:r>
            <a:r>
              <a:rPr lang="en-US" sz="1600" dirty="0" smtClean="0">
                <a:solidFill>
                  <a:srgbClr val="0070C0"/>
                </a:solidFill>
              </a:rPr>
              <a:t>ΔL </a:t>
            </a:r>
            <a:r>
              <a:rPr lang="en-US" sz="1600" dirty="0">
                <a:solidFill>
                  <a:srgbClr val="0070C0"/>
                </a:solidFill>
              </a:rPr>
              <a:t>= e · L · ΔT = (0,0000168 m/</a:t>
            </a:r>
            <a:r>
              <a:rPr lang="en-US" sz="1600" dirty="0" err="1">
                <a:solidFill>
                  <a:srgbClr val="0070C0"/>
                </a:solidFill>
              </a:rPr>
              <a:t>mºC</a:t>
            </a:r>
            <a:r>
              <a:rPr lang="en-US" sz="1600" dirty="0">
                <a:solidFill>
                  <a:srgbClr val="0070C0"/>
                </a:solidFill>
              </a:rPr>
              <a:t>)x(3m)x(155ºC) = 0,0078m = 7,8mm</a:t>
            </a:r>
          </a:p>
          <a:p>
            <a:pPr marL="285750" indent="-285750">
              <a:buFont typeface="Wingdings" panose="05000000000000000000" pitchFamily="2" charset="2"/>
              <a:buChar char="§"/>
            </a:pPr>
            <a:r>
              <a:rPr lang="ru-RU" sz="1600" b="1" dirty="0">
                <a:solidFill>
                  <a:prstClr val="black"/>
                </a:solidFill>
              </a:rPr>
              <a:t>Това разширение е минимално </a:t>
            </a:r>
            <a:r>
              <a:rPr lang="ru-RU" sz="1600" dirty="0">
                <a:solidFill>
                  <a:prstClr val="black"/>
                </a:solidFill>
              </a:rPr>
              <a:t>и може да бъде </a:t>
            </a:r>
            <a:r>
              <a:rPr lang="ru-RU" sz="1600" dirty="0" smtClean="0">
                <a:solidFill>
                  <a:prstClr val="black"/>
                </a:solidFill>
              </a:rPr>
              <a:t>компенсирано </a:t>
            </a:r>
            <a:r>
              <a:rPr lang="ru-RU" sz="1600" dirty="0">
                <a:solidFill>
                  <a:prstClr val="black"/>
                </a:solidFill>
              </a:rPr>
              <a:t>чрез инсталиране на кратки компенсации на заглавката. Естествената гъвкавост на тръбите е достатъчна за справяне с </a:t>
            </a:r>
            <a:r>
              <a:rPr lang="ru-RU" sz="1600" dirty="0" smtClean="0">
                <a:solidFill>
                  <a:prstClr val="black"/>
                </a:solidFill>
              </a:rPr>
              <a:t>проблема.</a:t>
            </a:r>
            <a:endParaRPr lang="en-US" sz="1600" dirty="0">
              <a:solidFill>
                <a:srgbClr val="0070C0"/>
              </a:solidFill>
            </a:endParaRPr>
          </a:p>
          <a:p>
            <a:pPr lvl="0" algn="ctr"/>
            <a:endParaRPr lang="en-US" sz="1600" dirty="0">
              <a:solidFill>
                <a:prstClr val="black"/>
              </a:solidFill>
            </a:endParaRPr>
          </a:p>
        </p:txBody>
      </p:sp>
      <p:pic>
        <p:nvPicPr>
          <p:cNvPr id="11" name="Picture 10">
            <a:extLst>
              <a:ext uri="{FF2B5EF4-FFF2-40B4-BE49-F238E27FC236}">
                <a16:creationId xmlns="" xmlns:a16="http://schemas.microsoft.com/office/drawing/2014/main" id="{2C7FFB23-9585-4B17-9864-E0DCB7DCF91A}"/>
              </a:ext>
            </a:extLst>
          </p:cNvPr>
          <p:cNvPicPr>
            <a:picLocks noChangeAspect="1"/>
          </p:cNvPicPr>
          <p:nvPr/>
        </p:nvPicPr>
        <p:blipFill>
          <a:blip r:embed="rId2"/>
          <a:stretch>
            <a:fillRect/>
          </a:stretch>
        </p:blipFill>
        <p:spPr>
          <a:xfrm>
            <a:off x="5867999" y="1845000"/>
            <a:ext cx="2818801" cy="2520000"/>
          </a:xfrm>
          <a:prstGeom prst="rect">
            <a:avLst/>
          </a:prstGeom>
          <a:solidFill>
            <a:schemeClr val="bg1"/>
          </a:solidFill>
          <a:ln>
            <a:solidFill>
              <a:schemeClr val="tx1"/>
            </a:solidFill>
          </a:ln>
        </p:spPr>
      </p:pic>
    </p:spTree>
    <p:extLst>
      <p:ext uri="{BB962C8B-B14F-4D97-AF65-F5344CB8AC3E}">
        <p14:creationId xmlns:p14="http://schemas.microsoft.com/office/powerpoint/2010/main" val="1613294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C3DEC-AFF8-44C6-91AE-3F0C1268D8A4}"/>
              </a:ext>
            </a:extLst>
          </p:cNvPr>
          <p:cNvSpPr>
            <a:spLocks noGrp="1"/>
          </p:cNvSpPr>
          <p:nvPr>
            <p:ph type="title"/>
          </p:nvPr>
        </p:nvSpPr>
        <p:spPr/>
        <p:txBody>
          <a:bodyPr/>
          <a:lstStyle/>
          <a:p>
            <a:r>
              <a:rPr lang="en-US" b="1" dirty="0"/>
              <a:t>2. </a:t>
            </a:r>
            <a:r>
              <a:rPr lang="ru-RU" b="1" dirty="0"/>
              <a:t>Масиви и банки от слънчеви </a:t>
            </a:r>
            <a:r>
              <a:rPr lang="ru-RU" b="1" dirty="0" smtClean="0"/>
              <a:t>колектори</a:t>
            </a:r>
            <a:endParaRPr lang="en-US" dirty="0"/>
          </a:p>
        </p:txBody>
      </p:sp>
      <p:sp>
        <p:nvSpPr>
          <p:cNvPr id="4" name="Rectangle 3">
            <a:extLst>
              <a:ext uri="{FF2B5EF4-FFF2-40B4-BE49-F238E27FC236}">
                <a16:creationId xmlns="" xmlns:a16="http://schemas.microsoft.com/office/drawing/2014/main" id="{D539CFA0-5A39-4A7A-8F9E-B26064F66456}"/>
              </a:ext>
            </a:extLst>
          </p:cNvPr>
          <p:cNvSpPr/>
          <p:nvPr/>
        </p:nvSpPr>
        <p:spPr>
          <a:xfrm>
            <a:off x="432916" y="1372334"/>
            <a:ext cx="5435084" cy="369332"/>
          </a:xfrm>
          <a:prstGeom prst="rect">
            <a:avLst/>
          </a:prstGeom>
        </p:spPr>
        <p:txBody>
          <a:bodyPr wrap="square">
            <a:spAutoFit/>
          </a:bodyPr>
          <a:lstStyle/>
          <a:p>
            <a:pPr marL="285750" indent="-285750">
              <a:buFont typeface="Wingdings" panose="05000000000000000000" pitchFamily="2" charset="2"/>
              <a:buChar char="Ø"/>
            </a:pPr>
            <a:r>
              <a:rPr lang="bg-BG" b="1" dirty="0"/>
              <a:t>Разширяване на медните </a:t>
            </a:r>
            <a:r>
              <a:rPr lang="bg-BG" b="1" dirty="0" smtClean="0"/>
              <a:t>тръби</a:t>
            </a:r>
            <a:r>
              <a:rPr lang="en-US" b="1" dirty="0" smtClean="0"/>
              <a:t>.</a:t>
            </a:r>
            <a:endParaRPr lang="en-US" b="1" dirty="0"/>
          </a:p>
        </p:txBody>
      </p:sp>
      <p:sp>
        <p:nvSpPr>
          <p:cNvPr id="5" name="Rectangle 4">
            <a:extLst>
              <a:ext uri="{FF2B5EF4-FFF2-40B4-BE49-F238E27FC236}">
                <a16:creationId xmlns="" xmlns:a16="http://schemas.microsoft.com/office/drawing/2014/main" id="{C9605D99-5C60-4F8B-BDC1-7A40A9155C4B}"/>
              </a:ext>
            </a:extLst>
          </p:cNvPr>
          <p:cNvSpPr/>
          <p:nvPr/>
        </p:nvSpPr>
        <p:spPr>
          <a:xfrm>
            <a:off x="697665" y="1677466"/>
            <a:ext cx="8002800" cy="2677656"/>
          </a:xfrm>
          <a:prstGeom prst="rect">
            <a:avLst/>
          </a:prstGeom>
        </p:spPr>
        <p:txBody>
          <a:bodyPr wrap="square">
            <a:spAutoFit/>
          </a:bodyPr>
          <a:lstStyle/>
          <a:p>
            <a:pPr marL="285750" lvl="0" indent="-285750">
              <a:buFont typeface="Wingdings" panose="05000000000000000000" pitchFamily="2" charset="2"/>
              <a:buChar char="§"/>
            </a:pPr>
            <a:r>
              <a:rPr lang="ru-RU" sz="1600" dirty="0"/>
              <a:t>В по-големите слънчеви топлинни системи може да се изискват персонализирани решения, които да отчитат значителните разлики в дължината на тръбите, които могат да възникнат.</a:t>
            </a:r>
          </a:p>
          <a:p>
            <a:pPr marL="285750" lvl="0" indent="-285750">
              <a:buFont typeface="Wingdings" panose="05000000000000000000" pitchFamily="2" charset="2"/>
              <a:buChar char="§"/>
            </a:pPr>
            <a:r>
              <a:rPr lang="ru-RU" sz="1600" b="1" dirty="0"/>
              <a:t>Пример 2</a:t>
            </a:r>
            <a:r>
              <a:rPr lang="ru-RU" sz="1600" dirty="0"/>
              <a:t>: Да предположим, че една голяма </a:t>
            </a:r>
            <a:r>
              <a:rPr lang="ru-RU" sz="1600" dirty="0" smtClean="0"/>
              <a:t>система </a:t>
            </a:r>
            <a:r>
              <a:rPr lang="ru-RU" sz="1600" dirty="0"/>
              <a:t>изисква 90 м тръбопроводи да бъдат </a:t>
            </a:r>
            <a:r>
              <a:rPr lang="ru-RU" sz="1600" dirty="0" smtClean="0"/>
              <a:t>поставени </a:t>
            </a:r>
            <a:r>
              <a:rPr lang="ru-RU" sz="1600" dirty="0"/>
              <a:t>между колекторния масив и сервизното помещение. Може да се очаква следното </a:t>
            </a:r>
            <a:r>
              <a:rPr lang="ru-RU" sz="1600" dirty="0" smtClean="0"/>
              <a:t>разширение:</a:t>
            </a:r>
            <a:endParaRPr lang="en-US" sz="800" dirty="0">
              <a:solidFill>
                <a:srgbClr val="0070C0"/>
              </a:solidFill>
            </a:endParaRPr>
          </a:p>
          <a:p>
            <a:pPr lvl="0" algn="ctr"/>
            <a:r>
              <a:rPr lang="en-US" sz="1600" dirty="0">
                <a:solidFill>
                  <a:srgbClr val="0070C0"/>
                </a:solidFill>
              </a:rPr>
              <a:t>ΔL = e · L · ΔT = (0,0000168 m/</a:t>
            </a:r>
            <a:r>
              <a:rPr lang="en-US" sz="1600" dirty="0" err="1">
                <a:solidFill>
                  <a:srgbClr val="0070C0"/>
                </a:solidFill>
              </a:rPr>
              <a:t>mºC</a:t>
            </a:r>
            <a:r>
              <a:rPr lang="en-US" sz="1600" dirty="0">
                <a:solidFill>
                  <a:srgbClr val="0070C0"/>
                </a:solidFill>
              </a:rPr>
              <a:t>)x(90m)x(155ºC) = 0,234m = 234mm</a:t>
            </a:r>
          </a:p>
          <a:p>
            <a:pPr lvl="0" algn="ctr"/>
            <a:endParaRPr lang="en-US" sz="800" dirty="0">
              <a:solidFill>
                <a:srgbClr val="0070C0"/>
              </a:solidFill>
            </a:endParaRPr>
          </a:p>
          <a:p>
            <a:pPr marL="285750" indent="-285750">
              <a:buFont typeface="Wingdings" panose="05000000000000000000" pitchFamily="2" charset="2"/>
              <a:buChar char="§"/>
            </a:pPr>
            <a:r>
              <a:rPr lang="ru-RU" sz="1600" b="1" dirty="0">
                <a:solidFill>
                  <a:prstClr val="black"/>
                </a:solidFill>
              </a:rPr>
              <a:t>Това разширение е голямо</a:t>
            </a:r>
            <a:r>
              <a:rPr lang="ru-RU" sz="1600" dirty="0">
                <a:solidFill>
                  <a:prstClr val="black"/>
                </a:solidFill>
              </a:rPr>
              <a:t>. Ако </a:t>
            </a:r>
            <a:r>
              <a:rPr lang="ru-RU" sz="1600" dirty="0" smtClean="0">
                <a:solidFill>
                  <a:prstClr val="black"/>
                </a:solidFill>
              </a:rPr>
              <a:t>то </a:t>
            </a:r>
            <a:r>
              <a:rPr lang="ru-RU" sz="1600" dirty="0">
                <a:solidFill>
                  <a:prstClr val="black"/>
                </a:solidFill>
              </a:rPr>
              <a:t>не се </a:t>
            </a:r>
            <a:r>
              <a:rPr lang="ru-RU" sz="1600" dirty="0" smtClean="0">
                <a:solidFill>
                  <a:prstClr val="black"/>
                </a:solidFill>
              </a:rPr>
              <a:t>отчете </a:t>
            </a:r>
            <a:r>
              <a:rPr lang="ru-RU" sz="1600" dirty="0">
                <a:solidFill>
                  <a:prstClr val="black"/>
                </a:solidFill>
              </a:rPr>
              <a:t>в тази система, ще </a:t>
            </a:r>
            <a:r>
              <a:rPr lang="ru-RU" sz="1600" dirty="0" smtClean="0">
                <a:solidFill>
                  <a:prstClr val="black"/>
                </a:solidFill>
              </a:rPr>
              <a:t>има </a:t>
            </a:r>
            <a:r>
              <a:rPr lang="ru-RU" sz="1600" dirty="0">
                <a:solidFill>
                  <a:prstClr val="black"/>
                </a:solidFill>
              </a:rPr>
              <a:t>значителен стрес върху </a:t>
            </a:r>
            <a:r>
              <a:rPr lang="ru-RU" sz="1600" dirty="0" smtClean="0">
                <a:solidFill>
                  <a:prstClr val="black"/>
                </a:solidFill>
              </a:rPr>
              <a:t>компонентите.</a:t>
            </a:r>
            <a:endParaRPr lang="en-US" sz="1600" dirty="0">
              <a:solidFill>
                <a:prstClr val="black"/>
              </a:solidFill>
            </a:endParaRPr>
          </a:p>
          <a:p>
            <a:pPr marL="285750" indent="-285750">
              <a:buFont typeface="Wingdings" panose="05000000000000000000" pitchFamily="2" charset="2"/>
              <a:buChar char="§"/>
            </a:pPr>
            <a:r>
              <a:rPr lang="ru-RU" sz="1600" b="1" dirty="0">
                <a:solidFill>
                  <a:prstClr val="black"/>
                </a:solidFill>
              </a:rPr>
              <a:t>МЕТОДИ ЗА </a:t>
            </a:r>
            <a:r>
              <a:rPr lang="ru-RU" sz="1600" b="1" dirty="0" smtClean="0">
                <a:solidFill>
                  <a:prstClr val="black"/>
                </a:solidFill>
              </a:rPr>
              <a:t>ПОСТАВЯНЕ </a:t>
            </a:r>
            <a:r>
              <a:rPr lang="ru-RU" sz="1600" b="1" dirty="0">
                <a:solidFill>
                  <a:prstClr val="black"/>
                </a:solidFill>
              </a:rPr>
              <a:t>НА ТРЪБИ </a:t>
            </a:r>
            <a:r>
              <a:rPr lang="ru-RU" sz="1600" b="1" dirty="0" smtClean="0">
                <a:solidFill>
                  <a:prstClr val="black"/>
                </a:solidFill>
              </a:rPr>
              <a:t>ПРИ </a:t>
            </a:r>
            <a:r>
              <a:rPr lang="ru-RU" sz="1600" b="1" dirty="0">
                <a:solidFill>
                  <a:prstClr val="black"/>
                </a:solidFill>
              </a:rPr>
              <a:t>ТЕРМАЛНО </a:t>
            </a:r>
            <a:r>
              <a:rPr lang="ru-RU" sz="1600" b="1" dirty="0" smtClean="0">
                <a:solidFill>
                  <a:prstClr val="black"/>
                </a:solidFill>
              </a:rPr>
              <a:t>РАЗШИРЕНИЕ</a:t>
            </a:r>
            <a:endParaRPr lang="en-US" sz="1600" dirty="0">
              <a:solidFill>
                <a:prstClr val="black"/>
              </a:solidFill>
            </a:endParaRPr>
          </a:p>
        </p:txBody>
      </p:sp>
      <p:pic>
        <p:nvPicPr>
          <p:cNvPr id="3" name="Picture 2">
            <a:extLst>
              <a:ext uri="{FF2B5EF4-FFF2-40B4-BE49-F238E27FC236}">
                <a16:creationId xmlns="" xmlns:a16="http://schemas.microsoft.com/office/drawing/2014/main" id="{3F1E1AAC-DA08-45A8-94B0-0FA464A08CED}"/>
              </a:ext>
            </a:extLst>
          </p:cNvPr>
          <p:cNvPicPr>
            <a:picLocks noChangeAspect="1"/>
          </p:cNvPicPr>
          <p:nvPr/>
        </p:nvPicPr>
        <p:blipFill>
          <a:blip r:embed="rId2"/>
          <a:stretch>
            <a:fillRect/>
          </a:stretch>
        </p:blipFill>
        <p:spPr>
          <a:xfrm>
            <a:off x="828000" y="4466233"/>
            <a:ext cx="7872465" cy="1842492"/>
          </a:xfrm>
          <a:prstGeom prst="rect">
            <a:avLst/>
          </a:prstGeom>
        </p:spPr>
      </p:pic>
    </p:spTree>
    <p:extLst>
      <p:ext uri="{BB962C8B-B14F-4D97-AF65-F5344CB8AC3E}">
        <p14:creationId xmlns:p14="http://schemas.microsoft.com/office/powerpoint/2010/main" val="150815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FC604E-42D3-45B4-A193-602B4CB9A9EA}"/>
              </a:ext>
            </a:extLst>
          </p:cNvPr>
          <p:cNvSpPr>
            <a:spLocks noGrp="1"/>
          </p:cNvSpPr>
          <p:nvPr>
            <p:ph type="title"/>
          </p:nvPr>
        </p:nvSpPr>
        <p:spPr/>
        <p:txBody>
          <a:bodyPr>
            <a:normAutofit/>
          </a:bodyPr>
          <a:lstStyle/>
          <a:p>
            <a:r>
              <a:rPr lang="en-US" b="1" dirty="0"/>
              <a:t>3. </a:t>
            </a:r>
            <a:r>
              <a:rPr lang="ru-RU" b="1" dirty="0"/>
              <a:t>Примери за слънчеви масиви в големи жилищни и търговски </a:t>
            </a:r>
            <a:r>
              <a:rPr lang="ru-RU" b="1" dirty="0" smtClean="0"/>
              <a:t>сгради</a:t>
            </a:r>
            <a:endParaRPr lang="en-US" dirty="0"/>
          </a:p>
        </p:txBody>
      </p:sp>
      <p:sp>
        <p:nvSpPr>
          <p:cNvPr id="5" name="Rectangle 4">
            <a:extLst>
              <a:ext uri="{FF2B5EF4-FFF2-40B4-BE49-F238E27FC236}">
                <a16:creationId xmlns="" xmlns:a16="http://schemas.microsoft.com/office/drawing/2014/main" id="{EADAD6AE-D9C7-4FA6-8451-1DF34236CFFD}"/>
              </a:ext>
            </a:extLst>
          </p:cNvPr>
          <p:cNvSpPr/>
          <p:nvPr/>
        </p:nvSpPr>
        <p:spPr>
          <a:xfrm>
            <a:off x="517463" y="1323272"/>
            <a:ext cx="2771084" cy="369332"/>
          </a:xfrm>
          <a:prstGeom prst="rect">
            <a:avLst/>
          </a:prstGeom>
        </p:spPr>
        <p:txBody>
          <a:bodyPr wrap="square">
            <a:spAutoFit/>
          </a:bodyPr>
          <a:lstStyle/>
          <a:p>
            <a:pPr marL="285750" indent="-285750">
              <a:buFont typeface="Wingdings" panose="05000000000000000000" pitchFamily="2" charset="2"/>
              <a:buChar char="Ø"/>
            </a:pPr>
            <a:r>
              <a:rPr lang="bg-BG" b="1" dirty="0"/>
              <a:t>Някои добри </a:t>
            </a:r>
            <a:r>
              <a:rPr lang="bg-BG" b="1" dirty="0" smtClean="0"/>
              <a:t>практики</a:t>
            </a:r>
            <a:endParaRPr lang="en-US" b="1" dirty="0"/>
          </a:p>
        </p:txBody>
      </p:sp>
      <p:pic>
        <p:nvPicPr>
          <p:cNvPr id="6" name="Picture 5">
            <a:extLst>
              <a:ext uri="{FF2B5EF4-FFF2-40B4-BE49-F238E27FC236}">
                <a16:creationId xmlns="" xmlns:a16="http://schemas.microsoft.com/office/drawing/2014/main" id="{8227C3B6-96BD-426D-9634-352C55B37164}"/>
              </a:ext>
            </a:extLst>
          </p:cNvPr>
          <p:cNvPicPr>
            <a:picLocks noChangeAspect="1"/>
          </p:cNvPicPr>
          <p:nvPr/>
        </p:nvPicPr>
        <p:blipFill>
          <a:blip r:embed="rId2"/>
          <a:stretch>
            <a:fillRect/>
          </a:stretch>
        </p:blipFill>
        <p:spPr>
          <a:xfrm>
            <a:off x="4788000" y="3573000"/>
            <a:ext cx="3858190" cy="2736000"/>
          </a:xfrm>
          <a:prstGeom prst="rect">
            <a:avLst/>
          </a:prstGeom>
          <a:solidFill>
            <a:schemeClr val="bg1"/>
          </a:solidFill>
          <a:ln>
            <a:solidFill>
              <a:schemeClr val="tx1"/>
            </a:solidFill>
          </a:ln>
        </p:spPr>
      </p:pic>
      <p:sp>
        <p:nvSpPr>
          <p:cNvPr id="7" name="Rectangle 6">
            <a:extLst>
              <a:ext uri="{FF2B5EF4-FFF2-40B4-BE49-F238E27FC236}">
                <a16:creationId xmlns="" xmlns:a16="http://schemas.microsoft.com/office/drawing/2014/main" id="{F663BE37-4636-40FD-A532-3D485F3C6275}"/>
              </a:ext>
            </a:extLst>
          </p:cNvPr>
          <p:cNvSpPr/>
          <p:nvPr/>
        </p:nvSpPr>
        <p:spPr>
          <a:xfrm>
            <a:off x="396000" y="1628404"/>
            <a:ext cx="8568000" cy="1815882"/>
          </a:xfrm>
          <a:prstGeom prst="rect">
            <a:avLst/>
          </a:prstGeom>
        </p:spPr>
        <p:txBody>
          <a:bodyPr wrap="square">
            <a:spAutoFit/>
          </a:bodyPr>
          <a:lstStyle/>
          <a:p>
            <a:pPr marL="285750" lvl="0" indent="-285750">
              <a:buFont typeface="Wingdings" panose="05000000000000000000" pitchFamily="2" charset="2"/>
              <a:buChar char="§"/>
            </a:pPr>
            <a:r>
              <a:rPr lang="ru-RU" sz="1600" dirty="0" smtClean="0"/>
              <a:t>Поддържане </a:t>
            </a:r>
            <a:r>
              <a:rPr lang="ru-RU" sz="1600" dirty="0"/>
              <a:t>скоростта на течността под 0,3 m / </a:t>
            </a:r>
            <a:r>
              <a:rPr lang="ru-RU" sz="1600" dirty="0" smtClean="0"/>
              <a:t>сек. чрез ограничаване </a:t>
            </a:r>
            <a:r>
              <a:rPr lang="ru-RU" sz="1600" dirty="0"/>
              <a:t>ширината на колекторите и хедерите DN.</a:t>
            </a:r>
          </a:p>
          <a:p>
            <a:pPr marL="285750" lvl="0" indent="-285750">
              <a:buFont typeface="Wingdings" panose="05000000000000000000" pitchFamily="2" charset="2"/>
              <a:buChar char="§"/>
            </a:pPr>
            <a:r>
              <a:rPr lang="ru-RU" sz="1600" dirty="0" smtClean="0"/>
              <a:t>Всеки </a:t>
            </a:r>
            <a:r>
              <a:rPr lang="ru-RU" sz="1600" dirty="0"/>
              <a:t>ред </a:t>
            </a:r>
            <a:r>
              <a:rPr lang="ru-RU" sz="1600" dirty="0" smtClean="0"/>
              <a:t>да бъде с обратна посока на връщане- друг </a:t>
            </a:r>
            <a:r>
              <a:rPr lang="ru-RU" sz="1600" dirty="0"/>
              <a:t>метод за балансиране на потоците.</a:t>
            </a:r>
          </a:p>
          <a:p>
            <a:pPr marL="285750" lvl="0" indent="-285750">
              <a:buFont typeface="Wingdings" panose="05000000000000000000" pitchFamily="2" charset="2"/>
              <a:buChar char="§"/>
            </a:pPr>
            <a:r>
              <a:rPr lang="ru-RU" sz="1600" dirty="0" smtClean="0"/>
              <a:t>Да се има предвид термичното </a:t>
            </a:r>
            <a:r>
              <a:rPr lang="ru-RU" sz="1600" dirty="0"/>
              <a:t>разширение. Оставете малко </a:t>
            </a:r>
            <a:r>
              <a:rPr lang="ru-RU" sz="1600" dirty="0" smtClean="0"/>
              <a:t>байпас </a:t>
            </a:r>
            <a:r>
              <a:rPr lang="ru-RU" sz="1600" dirty="0"/>
              <a:t>между хедърите и мрежата.</a:t>
            </a:r>
          </a:p>
          <a:p>
            <a:pPr marL="285750" lvl="0" indent="-285750">
              <a:buFont typeface="Wingdings" panose="05000000000000000000" pitchFamily="2" charset="2"/>
              <a:buChar char="§"/>
            </a:pPr>
            <a:r>
              <a:rPr lang="ru-RU" sz="1600" dirty="0" smtClean="0"/>
              <a:t>Изолиране на </a:t>
            </a:r>
            <a:r>
              <a:rPr lang="ru-RU" sz="1600" dirty="0"/>
              <a:t>всички линии и </a:t>
            </a:r>
            <a:r>
              <a:rPr lang="ru-RU" sz="1600" dirty="0" smtClean="0"/>
              <a:t>използване </a:t>
            </a:r>
            <a:r>
              <a:rPr lang="ru-RU" sz="1600" dirty="0"/>
              <a:t>UV защита (кожух, латекс).</a:t>
            </a:r>
          </a:p>
          <a:p>
            <a:pPr marL="285750" lvl="0" indent="-285750">
              <a:buFont typeface="Wingdings" panose="05000000000000000000" pitchFamily="2" charset="2"/>
              <a:buChar char="§"/>
            </a:pPr>
            <a:r>
              <a:rPr lang="ru-RU" sz="1600" dirty="0"/>
              <a:t>Отделни редове (клапани</a:t>
            </a:r>
            <a:r>
              <a:rPr lang="ru-RU" sz="1600" dirty="0" smtClean="0"/>
              <a:t>).</a:t>
            </a:r>
            <a:endParaRPr lang="en-US" sz="1600" dirty="0"/>
          </a:p>
        </p:txBody>
      </p:sp>
      <p:sp>
        <p:nvSpPr>
          <p:cNvPr id="8" name="TextBox 7">
            <a:extLst>
              <a:ext uri="{FF2B5EF4-FFF2-40B4-BE49-F238E27FC236}">
                <a16:creationId xmlns="" xmlns:a16="http://schemas.microsoft.com/office/drawing/2014/main" id="{F94197AB-9DCA-4457-ABA8-F047A2955364}"/>
              </a:ext>
            </a:extLst>
          </p:cNvPr>
          <p:cNvSpPr txBox="1"/>
          <p:nvPr/>
        </p:nvSpPr>
        <p:spPr>
          <a:xfrm>
            <a:off x="396000" y="3573000"/>
            <a:ext cx="4392000" cy="2308324"/>
          </a:xfrm>
          <a:prstGeom prst="rect">
            <a:avLst/>
          </a:prstGeom>
          <a:noFill/>
        </p:spPr>
        <p:txBody>
          <a:bodyPr wrap="square" rtlCol="0">
            <a:spAutoFit/>
          </a:bodyPr>
          <a:lstStyle/>
          <a:p>
            <a:pPr marL="285750" indent="-285750">
              <a:buFont typeface="Wingdings" panose="05000000000000000000" pitchFamily="2" charset="2"/>
              <a:buChar char="§"/>
            </a:pPr>
            <a:r>
              <a:rPr lang="ru-RU" sz="1600" b="1" dirty="0"/>
              <a:t>Пример (Директна система). </a:t>
            </a:r>
            <a:r>
              <a:rPr lang="ru-RU" sz="1600" dirty="0"/>
              <a:t>Масив от 24 </a:t>
            </a:r>
            <a:r>
              <a:rPr lang="ru-RU" sz="1600" dirty="0" smtClean="0"/>
              <a:t>колектора със </a:t>
            </a:r>
            <a:r>
              <a:rPr lang="ru-RU" sz="1600" dirty="0"/>
              <a:t>сферични кранове за </a:t>
            </a:r>
            <a:r>
              <a:rPr lang="ru-RU" sz="1600" dirty="0" smtClean="0"/>
              <a:t>отделяне на редовете. </a:t>
            </a:r>
            <a:r>
              <a:rPr lang="ru-RU" sz="1600" dirty="0"/>
              <a:t>С клапи за </a:t>
            </a:r>
            <a:r>
              <a:rPr lang="ru-RU" sz="1600" dirty="0" smtClean="0"/>
              <a:t>освобождаване и намаляване </a:t>
            </a:r>
            <a:r>
              <a:rPr lang="ru-RU" sz="1600" dirty="0"/>
              <a:t>на </a:t>
            </a:r>
            <a:r>
              <a:rPr lang="ru-RU" sz="1600" dirty="0" smtClean="0"/>
              <a:t>налягането, </a:t>
            </a:r>
            <a:r>
              <a:rPr lang="ru-RU" sz="1600" dirty="0"/>
              <a:t>за </a:t>
            </a:r>
            <a:r>
              <a:rPr lang="ru-RU" sz="1600" dirty="0" smtClean="0"/>
              <a:t>източване </a:t>
            </a:r>
            <a:r>
              <a:rPr lang="ru-RU" sz="1600" dirty="0"/>
              <a:t>при нужда; с автоматични вентилационни отвори </a:t>
            </a:r>
            <a:r>
              <a:rPr lang="ru-RU" sz="1600" dirty="0" smtClean="0"/>
              <a:t>за обезвъздушаване. Термовинтили </a:t>
            </a:r>
            <a:r>
              <a:rPr lang="ru-RU" sz="1600" dirty="0"/>
              <a:t>за защита срещу замръзване (не са необходими в </a:t>
            </a:r>
            <a:r>
              <a:rPr lang="ru-RU" sz="1600" dirty="0" smtClean="0"/>
              <a:t>Гликол </a:t>
            </a:r>
            <a:r>
              <a:rPr lang="ru-RU" sz="1600" dirty="0"/>
              <a:t>/ </a:t>
            </a:r>
            <a:r>
              <a:rPr lang="ru-RU" sz="1600" dirty="0" smtClean="0"/>
              <a:t>Индиректни системи).</a:t>
            </a:r>
            <a:endParaRPr lang="en-US" sz="1600" dirty="0"/>
          </a:p>
        </p:txBody>
      </p:sp>
    </p:spTree>
    <p:extLst>
      <p:ext uri="{BB962C8B-B14F-4D97-AF65-F5344CB8AC3E}">
        <p14:creationId xmlns:p14="http://schemas.microsoft.com/office/powerpoint/2010/main" val="1462599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20D02C-769D-48FC-BA14-D5BB4D5C7C97}"/>
              </a:ext>
            </a:extLst>
          </p:cNvPr>
          <p:cNvSpPr>
            <a:spLocks noGrp="1"/>
          </p:cNvSpPr>
          <p:nvPr>
            <p:ph type="title"/>
          </p:nvPr>
        </p:nvSpPr>
        <p:spPr/>
        <p:txBody>
          <a:bodyPr>
            <a:normAutofit/>
          </a:bodyPr>
          <a:lstStyle/>
          <a:p>
            <a:r>
              <a:rPr lang="en-US" b="1" dirty="0"/>
              <a:t>3. </a:t>
            </a:r>
            <a:r>
              <a:rPr lang="ru-RU" b="1" dirty="0"/>
              <a:t>Примери за слънчеви масиви в големи жилищни и търговски </a:t>
            </a:r>
            <a:r>
              <a:rPr lang="ru-RU" b="1" dirty="0" smtClean="0"/>
              <a:t>сгради</a:t>
            </a:r>
            <a:endParaRPr lang="en-US" dirty="0"/>
          </a:p>
        </p:txBody>
      </p:sp>
      <p:sp>
        <p:nvSpPr>
          <p:cNvPr id="5" name="Rectangle 4">
            <a:extLst>
              <a:ext uri="{FF2B5EF4-FFF2-40B4-BE49-F238E27FC236}">
                <a16:creationId xmlns="" xmlns:a16="http://schemas.microsoft.com/office/drawing/2014/main" id="{C2902588-BB8C-44CF-B1F2-B1D4B72D1499}"/>
              </a:ext>
            </a:extLst>
          </p:cNvPr>
          <p:cNvSpPr/>
          <p:nvPr/>
        </p:nvSpPr>
        <p:spPr>
          <a:xfrm>
            <a:off x="432916" y="1557000"/>
            <a:ext cx="2771084" cy="369332"/>
          </a:xfrm>
          <a:prstGeom prst="rect">
            <a:avLst/>
          </a:prstGeom>
        </p:spPr>
        <p:txBody>
          <a:bodyPr wrap="square">
            <a:spAutoFit/>
          </a:bodyPr>
          <a:lstStyle/>
          <a:p>
            <a:pPr marL="285750" indent="-285750">
              <a:buFont typeface="Wingdings" panose="05000000000000000000" pitchFamily="2" charset="2"/>
              <a:buChar char="Ø"/>
            </a:pPr>
            <a:r>
              <a:rPr lang="bg-BG" b="1" dirty="0"/>
              <a:t>Някои добри </a:t>
            </a:r>
            <a:r>
              <a:rPr lang="bg-BG" b="1" dirty="0" smtClean="0"/>
              <a:t>практики</a:t>
            </a:r>
            <a:endParaRPr lang="en-US" b="1" dirty="0"/>
          </a:p>
        </p:txBody>
      </p:sp>
      <p:pic>
        <p:nvPicPr>
          <p:cNvPr id="7" name="Picture 6">
            <a:extLst>
              <a:ext uri="{FF2B5EF4-FFF2-40B4-BE49-F238E27FC236}">
                <a16:creationId xmlns="" xmlns:a16="http://schemas.microsoft.com/office/drawing/2014/main" id="{492A2323-FAFA-4457-93E0-00BD9F0571DE}"/>
              </a:ext>
            </a:extLst>
          </p:cNvPr>
          <p:cNvPicPr>
            <a:picLocks noChangeAspect="1"/>
          </p:cNvPicPr>
          <p:nvPr/>
        </p:nvPicPr>
        <p:blipFill>
          <a:blip r:embed="rId2"/>
          <a:stretch>
            <a:fillRect/>
          </a:stretch>
        </p:blipFill>
        <p:spPr>
          <a:xfrm>
            <a:off x="4068000" y="3213000"/>
            <a:ext cx="4607688" cy="3080426"/>
          </a:xfrm>
          <a:prstGeom prst="rect">
            <a:avLst/>
          </a:prstGeom>
          <a:solidFill>
            <a:schemeClr val="bg1"/>
          </a:solidFill>
          <a:ln>
            <a:solidFill>
              <a:schemeClr val="tx1"/>
            </a:solidFill>
          </a:ln>
        </p:spPr>
      </p:pic>
      <p:sp>
        <p:nvSpPr>
          <p:cNvPr id="6" name="Rectangle 5">
            <a:extLst>
              <a:ext uri="{FF2B5EF4-FFF2-40B4-BE49-F238E27FC236}">
                <a16:creationId xmlns="" xmlns:a16="http://schemas.microsoft.com/office/drawing/2014/main" id="{E14F72F4-7667-42BF-AA95-4C2ABC2547EE}"/>
              </a:ext>
            </a:extLst>
          </p:cNvPr>
          <p:cNvSpPr/>
          <p:nvPr/>
        </p:nvSpPr>
        <p:spPr>
          <a:xfrm>
            <a:off x="684000" y="1917000"/>
            <a:ext cx="7631844" cy="3785652"/>
          </a:xfrm>
          <a:prstGeom prst="rect">
            <a:avLst/>
          </a:prstGeom>
        </p:spPr>
        <p:txBody>
          <a:bodyPr wrap="square">
            <a:spAutoFit/>
          </a:bodyPr>
          <a:lstStyle/>
          <a:p>
            <a:pPr marL="285750" lvl="0" indent="-285750">
              <a:buFont typeface="Wingdings" panose="05000000000000000000" pitchFamily="2" charset="2"/>
              <a:buChar char="§"/>
            </a:pPr>
            <a:r>
              <a:rPr lang="bg-BG" sz="1600" b="1" dirty="0"/>
              <a:t>Пример (дренажни </a:t>
            </a:r>
            <a:r>
              <a:rPr lang="bg-BG" sz="1600" b="1" dirty="0" smtClean="0"/>
              <a:t>системи </a:t>
            </a:r>
            <a:r>
              <a:rPr lang="en-US" sz="1600" b="1" dirty="0" smtClean="0"/>
              <a:t>(</a:t>
            </a:r>
            <a:r>
              <a:rPr lang="en-US" sz="1600" b="1" dirty="0" err="1" smtClean="0"/>
              <a:t>Drainback</a:t>
            </a:r>
            <a:r>
              <a:rPr lang="en-US" sz="1600" b="1" dirty="0" smtClean="0"/>
              <a:t> </a:t>
            </a:r>
            <a:r>
              <a:rPr lang="en-US" sz="1600" b="1" dirty="0"/>
              <a:t>Systems).</a:t>
            </a:r>
          </a:p>
          <a:p>
            <a:pPr marL="541338" lvl="1" indent="-285750">
              <a:buFont typeface="Calibri" panose="020F0502020204030204" pitchFamily="34" charset="0"/>
              <a:buChar char="–"/>
            </a:pPr>
            <a:r>
              <a:rPr lang="ru-RU" sz="1600" dirty="0"/>
              <a:t>Масивът за „</a:t>
            </a:r>
            <a:r>
              <a:rPr lang="ru-RU" sz="1600" dirty="0" smtClean="0"/>
              <a:t>източване“/</a:t>
            </a:r>
            <a:r>
              <a:rPr lang="en-US" sz="1600" dirty="0" err="1" smtClean="0"/>
              <a:t>Drainback</a:t>
            </a:r>
            <a:r>
              <a:rPr lang="bg-BG" sz="1600" dirty="0" smtClean="0"/>
              <a:t>/</a:t>
            </a:r>
            <a:r>
              <a:rPr lang="ru-RU" sz="1600" dirty="0" smtClean="0"/>
              <a:t> </a:t>
            </a:r>
            <a:r>
              <a:rPr lang="ru-RU" sz="1600" dirty="0"/>
              <a:t>е най-простият от всички, тъй като не се нуждае от термичен вентил или дори вентилационни отвори. </a:t>
            </a:r>
            <a:r>
              <a:rPr lang="ru-RU" sz="1600" dirty="0" smtClean="0"/>
              <a:t>Няма </a:t>
            </a:r>
            <a:r>
              <a:rPr lang="ru-RU" sz="1600" dirty="0"/>
              <a:t>нужда от изолиращи клапани на редовете на колектора, тъй като контурът не е под налягане и течността не може да тече срещу гравитацията обратно в колекторите.</a:t>
            </a:r>
          </a:p>
          <a:p>
            <a:pPr marL="541338" lvl="1" indent="-285750">
              <a:buFont typeface="Calibri" panose="020F0502020204030204" pitchFamily="34" charset="0"/>
              <a:buChar char="–"/>
            </a:pPr>
            <a:r>
              <a:rPr lang="ru-RU" sz="1600" dirty="0"/>
              <a:t>Всъщност </a:t>
            </a:r>
            <a:r>
              <a:rPr lang="ru-RU" sz="1600" dirty="0" smtClean="0"/>
              <a:t>клапаните </a:t>
            </a:r>
            <a:r>
              <a:rPr lang="ru-RU" sz="1600" dirty="0"/>
              <a:t>са</a:t>
            </a:r>
          </a:p>
          <a:p>
            <a:pPr marL="255588" lvl="1"/>
            <a:r>
              <a:rPr lang="ru-RU" sz="1600" dirty="0"/>
              <a:t>изолационни клапани при</a:t>
            </a:r>
          </a:p>
          <a:p>
            <a:pPr marL="255588" lvl="1"/>
            <a:r>
              <a:rPr lang="ru-RU" sz="1600" dirty="0"/>
              <a:t>входа на всеки ред.</a:t>
            </a:r>
          </a:p>
          <a:p>
            <a:pPr marL="541338" lvl="1" indent="-285750">
              <a:buFont typeface="Calibri" panose="020F0502020204030204" pitchFamily="34" charset="0"/>
              <a:buChar char="–"/>
            </a:pPr>
            <a:r>
              <a:rPr lang="ru-RU" sz="1600" dirty="0"/>
              <a:t>Всички </a:t>
            </a:r>
            <a:r>
              <a:rPr lang="ru-RU" sz="1600" dirty="0" smtClean="0"/>
              <a:t>тръбопроводи на</a:t>
            </a:r>
            <a:endParaRPr lang="ru-RU" sz="1600" dirty="0"/>
          </a:p>
          <a:p>
            <a:pPr marL="255588" lvl="1"/>
            <a:r>
              <a:rPr lang="ru-RU" sz="1600" dirty="0" smtClean="0"/>
              <a:t>масива </a:t>
            </a:r>
            <a:r>
              <a:rPr lang="ru-RU" sz="1600" dirty="0"/>
              <a:t>за </a:t>
            </a:r>
            <a:r>
              <a:rPr lang="ru-RU" sz="1600" dirty="0" smtClean="0"/>
              <a:t>изтичане трябва да </a:t>
            </a:r>
          </a:p>
          <a:p>
            <a:pPr marL="255588" lvl="1"/>
            <a:r>
              <a:rPr lang="ru-RU" sz="1600" dirty="0" smtClean="0"/>
              <a:t>са </a:t>
            </a:r>
            <a:r>
              <a:rPr lang="ru-RU" sz="1600" dirty="0"/>
              <a:t>наклонени </a:t>
            </a:r>
            <a:r>
              <a:rPr lang="ru-RU" sz="1600" dirty="0" smtClean="0"/>
              <a:t>на най-малко </a:t>
            </a:r>
            <a:r>
              <a:rPr lang="ru-RU" sz="1600" dirty="0"/>
              <a:t>2 мм </a:t>
            </a:r>
            <a:endParaRPr lang="ru-RU" sz="1600" dirty="0" smtClean="0"/>
          </a:p>
          <a:p>
            <a:pPr marL="255588" lvl="1"/>
            <a:r>
              <a:rPr lang="ru-RU" sz="1600" dirty="0" smtClean="0"/>
              <a:t>на метър, за </a:t>
            </a:r>
            <a:r>
              <a:rPr lang="ru-RU" sz="1600" dirty="0"/>
              <a:t>да може масивът </a:t>
            </a:r>
            <a:endParaRPr lang="ru-RU" sz="1600" dirty="0" smtClean="0"/>
          </a:p>
          <a:p>
            <a:pPr marL="255588" lvl="1"/>
            <a:r>
              <a:rPr lang="ru-RU" sz="1600" dirty="0" smtClean="0"/>
              <a:t>правилно да се източи</a:t>
            </a:r>
            <a:r>
              <a:rPr lang="ru-RU" sz="1600" dirty="0"/>
              <a:t>, с </a:t>
            </a:r>
            <a:r>
              <a:rPr lang="ru-RU" sz="1600" dirty="0" smtClean="0"/>
              <a:t>правилно</a:t>
            </a:r>
          </a:p>
          <a:p>
            <a:pPr marL="255588" lvl="1"/>
            <a:r>
              <a:rPr lang="ru-RU" sz="1600" dirty="0" smtClean="0"/>
              <a:t>разположени фитинги </a:t>
            </a:r>
            <a:r>
              <a:rPr lang="ru-RU" sz="1600" dirty="0"/>
              <a:t>и </a:t>
            </a:r>
            <a:r>
              <a:rPr lang="ru-RU" sz="1600" dirty="0" smtClean="0"/>
              <a:t>клапани.</a:t>
            </a:r>
            <a:endParaRPr lang="en-US" sz="1600" dirty="0"/>
          </a:p>
        </p:txBody>
      </p:sp>
    </p:spTree>
    <p:extLst>
      <p:ext uri="{BB962C8B-B14F-4D97-AF65-F5344CB8AC3E}">
        <p14:creationId xmlns:p14="http://schemas.microsoft.com/office/powerpoint/2010/main" val="3663243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CF305E-78F8-4CBE-AAE0-1E43DB80513E}"/>
              </a:ext>
            </a:extLst>
          </p:cNvPr>
          <p:cNvSpPr>
            <a:spLocks noGrp="1"/>
          </p:cNvSpPr>
          <p:nvPr>
            <p:ph type="title"/>
          </p:nvPr>
        </p:nvSpPr>
        <p:spPr/>
        <p:txBody>
          <a:bodyPr>
            <a:normAutofit/>
          </a:bodyPr>
          <a:lstStyle/>
          <a:p>
            <a:r>
              <a:rPr lang="en-US" b="1" dirty="0"/>
              <a:t>3. </a:t>
            </a:r>
            <a:r>
              <a:rPr lang="ru-RU" b="1" dirty="0"/>
              <a:t>Примери за слънчеви масиви в големи жилищни и търговски </a:t>
            </a:r>
            <a:r>
              <a:rPr lang="ru-RU" b="1" dirty="0" smtClean="0"/>
              <a:t>сгради</a:t>
            </a:r>
            <a:endParaRPr lang="en-US" dirty="0"/>
          </a:p>
        </p:txBody>
      </p:sp>
      <p:pic>
        <p:nvPicPr>
          <p:cNvPr id="4" name="Picture 3">
            <a:extLst>
              <a:ext uri="{FF2B5EF4-FFF2-40B4-BE49-F238E27FC236}">
                <a16:creationId xmlns="" xmlns:a16="http://schemas.microsoft.com/office/drawing/2014/main" id="{98302287-FCB3-4902-BBDF-5577A96D80C0}"/>
              </a:ext>
            </a:extLst>
          </p:cNvPr>
          <p:cNvPicPr>
            <a:picLocks noChangeAspect="1"/>
          </p:cNvPicPr>
          <p:nvPr/>
        </p:nvPicPr>
        <p:blipFill>
          <a:blip r:embed="rId2"/>
          <a:stretch>
            <a:fillRect/>
          </a:stretch>
        </p:blipFill>
        <p:spPr>
          <a:xfrm>
            <a:off x="2536194" y="1629000"/>
            <a:ext cx="6177594" cy="4727350"/>
          </a:xfrm>
          <a:prstGeom prst="rect">
            <a:avLst/>
          </a:prstGeom>
        </p:spPr>
      </p:pic>
      <p:sp>
        <p:nvSpPr>
          <p:cNvPr id="5" name="Rectangle 4">
            <a:extLst>
              <a:ext uri="{FF2B5EF4-FFF2-40B4-BE49-F238E27FC236}">
                <a16:creationId xmlns="" xmlns:a16="http://schemas.microsoft.com/office/drawing/2014/main" id="{227FECD8-1733-457A-BC9F-D8E5BC951402}"/>
              </a:ext>
            </a:extLst>
          </p:cNvPr>
          <p:cNvSpPr/>
          <p:nvPr/>
        </p:nvSpPr>
        <p:spPr>
          <a:xfrm>
            <a:off x="385186" y="1509600"/>
            <a:ext cx="2195084" cy="923330"/>
          </a:xfrm>
          <a:prstGeom prst="rect">
            <a:avLst/>
          </a:prstGeom>
        </p:spPr>
        <p:txBody>
          <a:bodyPr wrap="square">
            <a:spAutoFit/>
          </a:bodyPr>
          <a:lstStyle/>
          <a:p>
            <a:pPr marL="285750" indent="-285750">
              <a:buFont typeface="Wingdings" panose="05000000000000000000" pitchFamily="2" charset="2"/>
              <a:buChar char="Ø"/>
            </a:pPr>
            <a:r>
              <a:rPr lang="bg-BG" b="1" dirty="0"/>
              <a:t>Примери за</a:t>
            </a:r>
          </a:p>
          <a:p>
            <a:pPr marL="285750" indent="-285750">
              <a:buFont typeface="Wingdings" panose="05000000000000000000" pitchFamily="2" charset="2"/>
              <a:buChar char="Ø"/>
            </a:pPr>
            <a:r>
              <a:rPr lang="bg-BG" b="1" dirty="0"/>
              <a:t>практически </a:t>
            </a:r>
            <a:r>
              <a:rPr lang="bg-BG" b="1" dirty="0" smtClean="0"/>
              <a:t>системи.</a:t>
            </a:r>
            <a:endParaRPr lang="en-US" b="1" dirty="0"/>
          </a:p>
        </p:txBody>
      </p:sp>
      <p:sp>
        <p:nvSpPr>
          <p:cNvPr id="6" name="Rectangle 5">
            <a:extLst>
              <a:ext uri="{FF2B5EF4-FFF2-40B4-BE49-F238E27FC236}">
                <a16:creationId xmlns="" xmlns:a16="http://schemas.microsoft.com/office/drawing/2014/main" id="{134286EC-7B55-4413-9720-2DE35EC58BE0}"/>
              </a:ext>
            </a:extLst>
          </p:cNvPr>
          <p:cNvSpPr/>
          <p:nvPr/>
        </p:nvSpPr>
        <p:spPr>
          <a:xfrm>
            <a:off x="705086" y="2463205"/>
            <a:ext cx="1800000" cy="2062103"/>
          </a:xfrm>
          <a:prstGeom prst="rect">
            <a:avLst/>
          </a:prstGeom>
        </p:spPr>
        <p:txBody>
          <a:bodyPr wrap="square">
            <a:spAutoFit/>
          </a:bodyPr>
          <a:lstStyle/>
          <a:p>
            <a:pPr marL="285750" lvl="0" indent="-285750">
              <a:buFont typeface="Wingdings" panose="05000000000000000000" pitchFamily="2" charset="2"/>
              <a:buChar char="§"/>
            </a:pPr>
            <a:r>
              <a:rPr lang="ru-RU" sz="1600" b="1" dirty="0"/>
              <a:t>Гликолова система за жилищни / търговски </a:t>
            </a:r>
            <a:r>
              <a:rPr lang="ru-RU" sz="1600" b="1" dirty="0" smtClean="0"/>
              <a:t>сгради </a:t>
            </a:r>
            <a:r>
              <a:rPr lang="ru-RU" sz="1600" b="1" dirty="0"/>
              <a:t>с атмосферен резервоар </a:t>
            </a:r>
            <a:r>
              <a:rPr lang="ru-RU" sz="1600" b="1" dirty="0" smtClean="0"/>
              <a:t>със серпентина.</a:t>
            </a:r>
            <a:endParaRPr lang="en-US" sz="1600" b="1" dirty="0"/>
          </a:p>
        </p:txBody>
      </p:sp>
      <p:sp>
        <p:nvSpPr>
          <p:cNvPr id="7" name="Rectangle 6">
            <a:extLst>
              <a:ext uri="{FF2B5EF4-FFF2-40B4-BE49-F238E27FC236}">
                <a16:creationId xmlns="" xmlns:a16="http://schemas.microsoft.com/office/drawing/2014/main" id="{5B6DA6A7-40D4-4139-9F54-13118A84BF7E}"/>
              </a:ext>
            </a:extLst>
          </p:cNvPr>
          <p:cNvSpPr/>
          <p:nvPr/>
        </p:nvSpPr>
        <p:spPr>
          <a:xfrm>
            <a:off x="1188000"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1922094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7B027D-9A24-4391-8041-6BAE374E35CE}"/>
              </a:ext>
            </a:extLst>
          </p:cNvPr>
          <p:cNvSpPr>
            <a:spLocks noGrp="1"/>
          </p:cNvSpPr>
          <p:nvPr>
            <p:ph type="title"/>
          </p:nvPr>
        </p:nvSpPr>
        <p:spPr/>
        <p:txBody>
          <a:bodyPr>
            <a:normAutofit/>
          </a:bodyPr>
          <a:lstStyle/>
          <a:p>
            <a:r>
              <a:rPr lang="en-US" b="1" dirty="0"/>
              <a:t>3. </a:t>
            </a:r>
            <a:r>
              <a:rPr lang="ru-RU" b="1" dirty="0"/>
              <a:t>Примери за слънчеви масиви в големи жилищни и търговски </a:t>
            </a:r>
            <a:r>
              <a:rPr lang="ru-RU" b="1" dirty="0" smtClean="0"/>
              <a:t>сгради</a:t>
            </a:r>
            <a:endParaRPr lang="en-US" dirty="0"/>
          </a:p>
        </p:txBody>
      </p:sp>
      <p:sp>
        <p:nvSpPr>
          <p:cNvPr id="4" name="Rectangle 3">
            <a:extLst>
              <a:ext uri="{FF2B5EF4-FFF2-40B4-BE49-F238E27FC236}">
                <a16:creationId xmlns="" xmlns:a16="http://schemas.microsoft.com/office/drawing/2014/main" id="{E15548C0-FD80-4F7D-8602-29C236CE85DF}"/>
              </a:ext>
            </a:extLst>
          </p:cNvPr>
          <p:cNvSpPr/>
          <p:nvPr/>
        </p:nvSpPr>
        <p:spPr>
          <a:xfrm>
            <a:off x="432916" y="1557000"/>
            <a:ext cx="2195084" cy="923330"/>
          </a:xfrm>
          <a:prstGeom prst="rect">
            <a:avLst/>
          </a:prstGeom>
        </p:spPr>
        <p:txBody>
          <a:bodyPr wrap="square">
            <a:spAutoFit/>
          </a:bodyPr>
          <a:lstStyle/>
          <a:p>
            <a:pPr marL="285750" indent="-285750">
              <a:buFont typeface="Wingdings" panose="05000000000000000000" pitchFamily="2" charset="2"/>
              <a:buChar char="Ø"/>
            </a:pPr>
            <a:r>
              <a:rPr lang="bg-BG" b="1" dirty="0"/>
              <a:t>Примери за</a:t>
            </a:r>
          </a:p>
          <a:p>
            <a:pPr marL="285750" indent="-285750">
              <a:buFont typeface="Wingdings" panose="05000000000000000000" pitchFamily="2" charset="2"/>
              <a:buChar char="Ø"/>
            </a:pPr>
            <a:r>
              <a:rPr lang="bg-BG" b="1" dirty="0"/>
              <a:t>практически </a:t>
            </a:r>
            <a:r>
              <a:rPr lang="bg-BG" b="1" dirty="0" smtClean="0"/>
              <a:t>системи</a:t>
            </a:r>
            <a:endParaRPr lang="en-US" b="1" dirty="0"/>
          </a:p>
        </p:txBody>
      </p:sp>
      <p:pic>
        <p:nvPicPr>
          <p:cNvPr id="5" name="Picture 4">
            <a:extLst>
              <a:ext uri="{FF2B5EF4-FFF2-40B4-BE49-F238E27FC236}">
                <a16:creationId xmlns="" xmlns:a16="http://schemas.microsoft.com/office/drawing/2014/main" id="{30FC0512-0E7C-426C-9EB8-79AE3802F3E2}"/>
              </a:ext>
            </a:extLst>
          </p:cNvPr>
          <p:cNvPicPr>
            <a:picLocks noChangeAspect="1"/>
          </p:cNvPicPr>
          <p:nvPr/>
        </p:nvPicPr>
        <p:blipFill>
          <a:blip r:embed="rId2"/>
          <a:stretch>
            <a:fillRect/>
          </a:stretch>
        </p:blipFill>
        <p:spPr>
          <a:xfrm>
            <a:off x="2628001" y="1665776"/>
            <a:ext cx="6067338" cy="4676024"/>
          </a:xfrm>
          <a:prstGeom prst="rect">
            <a:avLst/>
          </a:prstGeom>
        </p:spPr>
      </p:pic>
      <p:sp>
        <p:nvSpPr>
          <p:cNvPr id="6" name="Rectangle 5">
            <a:extLst>
              <a:ext uri="{FF2B5EF4-FFF2-40B4-BE49-F238E27FC236}">
                <a16:creationId xmlns="" xmlns:a16="http://schemas.microsoft.com/office/drawing/2014/main" id="{97E123E7-AC11-4D45-8BE3-90AE18DA8829}"/>
              </a:ext>
            </a:extLst>
          </p:cNvPr>
          <p:cNvSpPr/>
          <p:nvPr/>
        </p:nvSpPr>
        <p:spPr>
          <a:xfrm>
            <a:off x="684000" y="2540546"/>
            <a:ext cx="1800000" cy="2800767"/>
          </a:xfrm>
          <a:prstGeom prst="rect">
            <a:avLst/>
          </a:prstGeom>
        </p:spPr>
        <p:txBody>
          <a:bodyPr wrap="square">
            <a:spAutoFit/>
          </a:bodyPr>
          <a:lstStyle/>
          <a:p>
            <a:pPr marL="285750" lvl="0" indent="-285750">
              <a:buFont typeface="Wingdings" panose="05000000000000000000" pitchFamily="2" charset="2"/>
              <a:buChar char="§"/>
            </a:pPr>
            <a:r>
              <a:rPr lang="ru-RU" sz="1600" b="1" dirty="0" smtClean="0"/>
              <a:t>Електрически </a:t>
            </a:r>
            <a:r>
              <a:rPr lang="ru-RU" sz="1600" b="1" dirty="0"/>
              <a:t>подсилена слънчева система за </a:t>
            </a:r>
            <a:r>
              <a:rPr lang="ru-RU" sz="1600" b="1" dirty="0" smtClean="0"/>
              <a:t>топла вода. Слънчева </a:t>
            </a:r>
            <a:r>
              <a:rPr lang="ru-RU" sz="1600" b="1" dirty="0"/>
              <a:t>система от ETC, комбинирани в серия </a:t>
            </a:r>
            <a:r>
              <a:rPr lang="ru-RU" sz="1600" b="1" dirty="0" smtClean="0"/>
              <a:t>паралелни.</a:t>
            </a:r>
            <a:endParaRPr lang="en-US" sz="1600" b="1" dirty="0"/>
          </a:p>
        </p:txBody>
      </p:sp>
      <p:sp>
        <p:nvSpPr>
          <p:cNvPr id="7" name="Rectangle 6">
            <a:extLst>
              <a:ext uri="{FF2B5EF4-FFF2-40B4-BE49-F238E27FC236}">
                <a16:creationId xmlns="" xmlns:a16="http://schemas.microsoft.com/office/drawing/2014/main" id="{78CC0AE5-7ED5-4075-AFEC-57EE168BAA15}"/>
              </a:ext>
            </a:extLst>
          </p:cNvPr>
          <p:cNvSpPr/>
          <p:nvPr/>
        </p:nvSpPr>
        <p:spPr>
          <a:xfrm>
            <a:off x="1188000"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1031326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0D4C41-EEAE-4C86-8D43-79E07329A4F5}"/>
              </a:ext>
            </a:extLst>
          </p:cNvPr>
          <p:cNvSpPr>
            <a:spLocks noGrp="1"/>
          </p:cNvSpPr>
          <p:nvPr>
            <p:ph type="title"/>
          </p:nvPr>
        </p:nvSpPr>
        <p:spPr/>
        <p:txBody>
          <a:bodyPr/>
          <a:lstStyle/>
          <a:p>
            <a:r>
              <a:rPr lang="bg-BG" b="1" dirty="0" smtClean="0"/>
              <a:t>резюме</a:t>
            </a:r>
            <a:endParaRPr lang="en-US" dirty="0"/>
          </a:p>
        </p:txBody>
      </p:sp>
      <p:sp>
        <p:nvSpPr>
          <p:cNvPr id="4" name="Rectangle 3">
            <a:extLst>
              <a:ext uri="{FF2B5EF4-FFF2-40B4-BE49-F238E27FC236}">
                <a16:creationId xmlns="" xmlns:a16="http://schemas.microsoft.com/office/drawing/2014/main" id="{8336EC31-5D66-4A2A-9351-1015520591A6}"/>
              </a:ext>
            </a:extLst>
          </p:cNvPr>
          <p:cNvSpPr/>
          <p:nvPr/>
        </p:nvSpPr>
        <p:spPr>
          <a:xfrm>
            <a:off x="396000" y="1917000"/>
            <a:ext cx="8639999" cy="3970318"/>
          </a:xfrm>
          <a:prstGeom prst="rect">
            <a:avLst/>
          </a:prstGeom>
        </p:spPr>
        <p:txBody>
          <a:bodyPr wrap="square">
            <a:spAutoFit/>
          </a:bodyPr>
          <a:lstStyle/>
          <a:p>
            <a:pPr marL="285750" lvl="0" indent="-285750">
              <a:buFont typeface="Wingdings" panose="05000000000000000000" pitchFamily="2" charset="2"/>
              <a:buChar char="§"/>
            </a:pPr>
            <a:r>
              <a:rPr lang="ru-RU" sz="1400" dirty="0"/>
              <a:t>Разбирането, изчисляването, инсталирането и обслужването на слънчевите топлинни масиви </a:t>
            </a:r>
            <a:r>
              <a:rPr lang="ru-RU" sz="1400" dirty="0" smtClean="0"/>
              <a:t>изисква </a:t>
            </a:r>
            <a:r>
              <a:rPr lang="ru-RU" sz="1400" dirty="0"/>
              <a:t>задълбочено разбиране на единичните слънчеви колектори: функция, вид, производителност и инсталация.</a:t>
            </a:r>
          </a:p>
          <a:p>
            <a:pPr marL="285750" lvl="0" indent="-285750">
              <a:buFont typeface="Wingdings" panose="05000000000000000000" pitchFamily="2" charset="2"/>
              <a:buChar char="§"/>
            </a:pPr>
            <a:r>
              <a:rPr lang="ru-RU" sz="1400" dirty="0"/>
              <a:t>Цялостната инсталация на слънчеви колектори в дадена </a:t>
            </a:r>
            <a:r>
              <a:rPr lang="ru-RU" sz="1400" dirty="0" smtClean="0"/>
              <a:t>SWH </a:t>
            </a:r>
            <a:r>
              <a:rPr lang="ru-RU" sz="1400" dirty="0"/>
              <a:t>правилно се нарича соларен масив, който от своя страна </a:t>
            </a:r>
            <a:r>
              <a:rPr lang="ru-RU" sz="1400" dirty="0" smtClean="0"/>
              <a:t>се </a:t>
            </a:r>
            <a:r>
              <a:rPr lang="ru-RU" sz="1400" dirty="0"/>
              <a:t>състои от няколко колекторни банки, </a:t>
            </a:r>
            <a:r>
              <a:rPr lang="ru-RU" sz="1400" dirty="0" smtClean="0"/>
              <a:t>монтирани </a:t>
            </a:r>
            <a:r>
              <a:rPr lang="ru-RU" sz="1400" dirty="0"/>
              <a:t>в редици.</a:t>
            </a:r>
          </a:p>
          <a:p>
            <a:pPr marL="285750" lvl="0" indent="-285750">
              <a:buFont typeface="Wingdings" panose="05000000000000000000" pitchFamily="2" charset="2"/>
              <a:buChar char="§"/>
            </a:pPr>
            <a:r>
              <a:rPr lang="ru-RU" sz="1400" dirty="0"/>
              <a:t>Структурната организация на банките и масивите не говори много за техните хидравлични връзки. FPC колекторите в стил арфа всъщност са хидравлично паралелно свързани в банка / ред, докато ETC колекторите са свързани последователно. Банките </a:t>
            </a:r>
            <a:r>
              <a:rPr lang="ru-RU" sz="1400" dirty="0" smtClean="0"/>
              <a:t>винаги са </a:t>
            </a:r>
            <a:r>
              <a:rPr lang="ru-RU" sz="1400" dirty="0"/>
              <a:t>хидравлично свързани </a:t>
            </a:r>
            <a:r>
              <a:rPr lang="ru-RU" sz="1400" dirty="0" smtClean="0"/>
              <a:t>паралелно.</a:t>
            </a:r>
            <a:endParaRPr lang="ru-RU" sz="1400" dirty="0"/>
          </a:p>
          <a:p>
            <a:pPr marL="285750" lvl="0" indent="-285750">
              <a:buFont typeface="Wingdings" panose="05000000000000000000" pitchFamily="2" charset="2"/>
              <a:buChar char="§"/>
            </a:pPr>
            <a:r>
              <a:rPr lang="ru-RU" sz="1400" dirty="0"/>
              <a:t>Когато се занимават с комплекти за приложения, производителите ограничават броя на колекторите, образуващи редове или пълни масиви поради редица фактори, като например спад на налягането и </a:t>
            </a:r>
            <a:r>
              <a:rPr lang="ru-RU" sz="1400" dirty="0" smtClean="0"/>
              <a:t>температурата. </a:t>
            </a:r>
            <a:r>
              <a:rPr lang="ru-RU" sz="1400" dirty="0"/>
              <a:t>Прекомерният спад на налягането ще изисква преоразмеряване на други елементи на системата (помпи и т.н.).</a:t>
            </a:r>
          </a:p>
          <a:p>
            <a:pPr marL="285750" lvl="0" indent="-285750">
              <a:buFont typeface="Wingdings" panose="05000000000000000000" pitchFamily="2" charset="2"/>
              <a:buChar char="§"/>
            </a:pPr>
            <a:r>
              <a:rPr lang="ru-RU" sz="1400" dirty="0"/>
              <a:t>Осигуряването на подходящ дебит чрез колектори за ефективност, ограничаване на скоростите на потока, балансиране на потоците и минимизиране на ефекта от топлинното разширение са други важни съображения в инсталационните проекти.</a:t>
            </a:r>
          </a:p>
          <a:p>
            <a:pPr marL="285750" lvl="0" indent="-285750">
              <a:buFont typeface="Wingdings" panose="05000000000000000000" pitchFamily="2" charset="2"/>
              <a:buChar char="§"/>
            </a:pPr>
            <a:r>
              <a:rPr lang="ru-RU" sz="1400" dirty="0"/>
              <a:t>Много пъти балансиращият поток може да се извърши по изгоден начин, като се използват тръбопроводи с </a:t>
            </a:r>
            <a:r>
              <a:rPr lang="ru-RU" sz="1400" dirty="0" smtClean="0"/>
              <a:t>обратно връщане, а </a:t>
            </a:r>
            <a:r>
              <a:rPr lang="ru-RU" sz="1400" dirty="0"/>
              <a:t>за да се сведе до минимум ефектите от термично разширение, водопроводчиците използват естествената гъвкавост на медните тръби. В други случаи са необходими </a:t>
            </a:r>
            <a:r>
              <a:rPr lang="ru-RU" sz="1400" dirty="0" smtClean="0"/>
              <a:t>други </a:t>
            </a:r>
            <a:r>
              <a:rPr lang="ru-RU" sz="1400" dirty="0"/>
              <a:t>средства</a:t>
            </a:r>
            <a:r>
              <a:rPr lang="ru-RU" sz="1400" dirty="0" smtClean="0"/>
              <a:t>.</a:t>
            </a:r>
            <a:endParaRPr lang="en-US" sz="1400" dirty="0"/>
          </a:p>
        </p:txBody>
      </p:sp>
      <p:sp>
        <p:nvSpPr>
          <p:cNvPr id="5" name="Rectangle 4">
            <a:extLst>
              <a:ext uri="{FF2B5EF4-FFF2-40B4-BE49-F238E27FC236}">
                <a16:creationId xmlns="" xmlns:a16="http://schemas.microsoft.com/office/drawing/2014/main" id="{1B181D78-92AF-4F8F-85B2-1703371F5115}"/>
              </a:ext>
            </a:extLst>
          </p:cNvPr>
          <p:cNvSpPr/>
          <p:nvPr/>
        </p:nvSpPr>
        <p:spPr>
          <a:xfrm>
            <a:off x="665624" y="1372334"/>
            <a:ext cx="8048684" cy="369332"/>
          </a:xfrm>
          <a:prstGeom prst="rect">
            <a:avLst/>
          </a:prstGeom>
        </p:spPr>
        <p:txBody>
          <a:bodyPr wrap="square">
            <a:spAutoFit/>
          </a:bodyPr>
          <a:lstStyle/>
          <a:p>
            <a:r>
              <a:rPr lang="ru-RU" dirty="0" smtClean="0"/>
              <a:t>По-важното, разгледано </a:t>
            </a:r>
            <a:r>
              <a:rPr lang="ru-RU" dirty="0"/>
              <a:t>в този </a:t>
            </a:r>
            <a:r>
              <a:rPr lang="ru-RU" dirty="0" smtClean="0"/>
              <a:t>раздел</a:t>
            </a:r>
            <a:r>
              <a:rPr lang="en-US" dirty="0" smtClean="0"/>
              <a:t>:</a:t>
            </a:r>
            <a:endParaRPr lang="en-US" dirty="0"/>
          </a:p>
        </p:txBody>
      </p:sp>
    </p:spTree>
    <p:extLst>
      <p:ext uri="{BB962C8B-B14F-4D97-AF65-F5344CB8AC3E}">
        <p14:creationId xmlns:p14="http://schemas.microsoft.com/office/powerpoint/2010/main" val="3027603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F088CF-95DB-464F-B049-7CAD5F6A0CBE}"/>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05BF79E6-9E2A-45B7-8424-37A47A70C9B0}"/>
              </a:ext>
            </a:extLst>
          </p:cNvPr>
          <p:cNvSpPr/>
          <p:nvPr/>
        </p:nvSpPr>
        <p:spPr>
          <a:xfrm>
            <a:off x="432915" y="1557000"/>
            <a:ext cx="8233441" cy="646331"/>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колекторите</a:t>
            </a:r>
          </a:p>
          <a:p>
            <a:endParaRPr lang="en-US" b="1" dirty="0"/>
          </a:p>
        </p:txBody>
      </p:sp>
      <p:sp>
        <p:nvSpPr>
          <p:cNvPr id="5" name="Rectangle 4">
            <a:extLst>
              <a:ext uri="{FF2B5EF4-FFF2-40B4-BE49-F238E27FC236}">
                <a16:creationId xmlns="" xmlns:a16="http://schemas.microsoft.com/office/drawing/2014/main" id="{2A73BA1C-CA98-4FCC-92C8-DD52F186B670}"/>
              </a:ext>
            </a:extLst>
          </p:cNvPr>
          <p:cNvSpPr/>
          <p:nvPr/>
        </p:nvSpPr>
        <p:spPr>
          <a:xfrm>
            <a:off x="731426" y="1932246"/>
            <a:ext cx="5496573" cy="338554"/>
          </a:xfrm>
          <a:prstGeom prst="rect">
            <a:avLst/>
          </a:prstGeom>
        </p:spPr>
        <p:txBody>
          <a:bodyPr wrap="square">
            <a:spAutoFit/>
          </a:bodyPr>
          <a:lstStyle/>
          <a:p>
            <a:pPr marL="285750" indent="-285750">
              <a:buFont typeface="Wingdings" panose="05000000000000000000" pitchFamily="2" charset="2"/>
              <a:buChar char="§"/>
            </a:pPr>
            <a:r>
              <a:rPr lang="bg-BG" sz="1600" b="1" dirty="0"/>
              <a:t>ОСНОВНИ ВИДОВЕ И </a:t>
            </a:r>
            <a:r>
              <a:rPr lang="bg-BG" sz="1600" b="1" dirty="0" smtClean="0"/>
              <a:t>ФУНКЦИИ</a:t>
            </a:r>
            <a:endParaRPr lang="bg-BG" sz="1600" b="1" dirty="0"/>
          </a:p>
        </p:txBody>
      </p:sp>
      <p:sp>
        <p:nvSpPr>
          <p:cNvPr id="6" name="TextBox 5">
            <a:extLst>
              <a:ext uri="{FF2B5EF4-FFF2-40B4-BE49-F238E27FC236}">
                <a16:creationId xmlns="" xmlns:a16="http://schemas.microsoft.com/office/drawing/2014/main" id="{5AE85C69-943E-4FAE-869E-74E0A7787E1C}"/>
              </a:ext>
            </a:extLst>
          </p:cNvPr>
          <p:cNvSpPr txBox="1"/>
          <p:nvPr/>
        </p:nvSpPr>
        <p:spPr>
          <a:xfrm>
            <a:off x="900000" y="2277000"/>
            <a:ext cx="5544000" cy="4001095"/>
          </a:xfrm>
          <a:prstGeom prst="rect">
            <a:avLst/>
          </a:prstGeom>
          <a:noFill/>
        </p:spPr>
        <p:txBody>
          <a:bodyPr wrap="square" rtlCol="0">
            <a:spAutoFit/>
          </a:bodyPr>
          <a:lstStyle/>
          <a:p>
            <a:pPr marL="285750" indent="-285750">
              <a:buFont typeface="Calibri" panose="020F0502020204030204" pitchFamily="34" charset="0"/>
              <a:buChar char="–"/>
            </a:pPr>
            <a:r>
              <a:rPr lang="en-US" sz="1600" b="1" dirty="0"/>
              <a:t>ETC</a:t>
            </a:r>
            <a:r>
              <a:rPr lang="en-US" sz="1600" dirty="0"/>
              <a:t> </a:t>
            </a:r>
          </a:p>
          <a:p>
            <a:pPr marL="541338" lvl="1" indent="-285750">
              <a:buFont typeface="Arial" panose="020B0604020202020204" pitchFamily="34" charset="0"/>
              <a:buChar char="."/>
            </a:pPr>
            <a:r>
              <a:rPr lang="ru-RU" sz="1400" dirty="0"/>
              <a:t>Абсорбаторът се поставя в стъклена тръба под вакуум </a:t>
            </a:r>
            <a:r>
              <a:rPr lang="ru-RU" sz="1400" dirty="0" smtClean="0"/>
              <a:t>.</a:t>
            </a:r>
            <a:endParaRPr lang="ru-RU" sz="1400" dirty="0"/>
          </a:p>
          <a:p>
            <a:pPr marL="541338" lvl="1" indent="-285750">
              <a:buFont typeface="Arial" panose="020B0604020202020204" pitchFamily="34" charset="0"/>
              <a:buChar char="."/>
            </a:pPr>
            <a:r>
              <a:rPr lang="ru-RU" sz="1400" dirty="0"/>
              <a:t>Вакуумът осигурява превъзходна топлоизолация; топлинните загуби са по-ниски, отколкото при FPC. Най-добре се използва </a:t>
            </a:r>
            <a:r>
              <a:rPr lang="ru-RU" sz="1400" dirty="0" smtClean="0"/>
              <a:t>при </a:t>
            </a:r>
            <a:r>
              <a:rPr lang="ru-RU" sz="1400" dirty="0"/>
              <a:t>студен климат.</a:t>
            </a:r>
          </a:p>
          <a:p>
            <a:pPr marL="541338" lvl="1" indent="-285750">
              <a:buFont typeface="Arial" panose="020B0604020202020204" pitchFamily="34" charset="0"/>
              <a:buChar char="."/>
            </a:pPr>
            <a:r>
              <a:rPr lang="ru-RU" sz="1400" dirty="0"/>
              <a:t>Два дизайна на ETC: директен поток (U-тръба) и топлинна тръба.</a:t>
            </a:r>
          </a:p>
          <a:p>
            <a:pPr marL="541338" lvl="1" indent="-285750">
              <a:buFont typeface="Arial" panose="020B0604020202020204" pitchFamily="34" charset="0"/>
              <a:buChar char="."/>
            </a:pPr>
            <a:r>
              <a:rPr lang="ru-RU" sz="1400" u="sng" dirty="0"/>
              <a:t>U-Type</a:t>
            </a:r>
            <a:r>
              <a:rPr lang="ru-RU" sz="1400" dirty="0"/>
              <a:t>: HTF циркулира директно в абсорбиращите тръби, разположени вътре в тръбата. Те предлагат особено богат избор на място за монтаж.</a:t>
            </a:r>
          </a:p>
          <a:p>
            <a:pPr marL="541338" lvl="1" indent="-285750">
              <a:buFont typeface="Arial" panose="020B0604020202020204" pitchFamily="34" charset="0"/>
              <a:buChar char="."/>
            </a:pPr>
            <a:r>
              <a:rPr lang="ru-RU" sz="1400" u="sng" dirty="0"/>
              <a:t>Топлинна тръба</a:t>
            </a:r>
            <a:r>
              <a:rPr lang="ru-RU" sz="1400" dirty="0"/>
              <a:t>: алкохол или вода се изпаряват вътре в запечатана тръба за абсорбция. Парата се кондензира в кондензатора в горния край на тръбата - това е мястото, където енергията се предава на HTF (гликол или вода). Този процес изисква специфичен ъгъл на монтаж на колектора, за да се осигури ефективно транспортиране на топлина.</a:t>
            </a:r>
          </a:p>
          <a:p>
            <a:pPr marL="541338" lvl="1" indent="-285750">
              <a:buFont typeface="Arial" panose="020B0604020202020204" pitchFamily="34" charset="0"/>
              <a:buChar char="."/>
            </a:pPr>
            <a:r>
              <a:rPr lang="ru-RU" sz="1400" dirty="0"/>
              <a:t>Дългият експлоатационен живот изисква надеждни уплътнения. Тръбите са </a:t>
            </a:r>
            <a:r>
              <a:rPr lang="ru-RU" sz="1400" dirty="0" smtClean="0"/>
              <a:t>чупливи.</a:t>
            </a:r>
            <a:endParaRPr lang="en-US" sz="1400" dirty="0"/>
          </a:p>
        </p:txBody>
      </p:sp>
      <p:pic>
        <p:nvPicPr>
          <p:cNvPr id="14" name="Picture 13">
            <a:extLst>
              <a:ext uri="{FF2B5EF4-FFF2-40B4-BE49-F238E27FC236}">
                <a16:creationId xmlns="" xmlns:a16="http://schemas.microsoft.com/office/drawing/2014/main" id="{BDE19D28-789A-4BA9-9397-B3411EF59DA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444000" y="2100224"/>
            <a:ext cx="2222357" cy="4211097"/>
          </a:xfrm>
          <a:prstGeom prst="rect">
            <a:avLst/>
          </a:prstGeom>
          <a:ln>
            <a:solidFill>
              <a:schemeClr val="tx1"/>
            </a:solidFill>
          </a:ln>
        </p:spPr>
      </p:pic>
    </p:spTree>
    <p:extLst>
      <p:ext uri="{BB962C8B-B14F-4D97-AF65-F5344CB8AC3E}">
        <p14:creationId xmlns:p14="http://schemas.microsoft.com/office/powerpoint/2010/main" val="550687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6FB6C6-45F2-43ED-8B5E-E17C2B7FB35D}"/>
              </a:ext>
            </a:extLst>
          </p:cNvPr>
          <p:cNvSpPr>
            <a:spLocks noGrp="1"/>
          </p:cNvSpPr>
          <p:nvPr>
            <p:ph type="title"/>
          </p:nvPr>
        </p:nvSpPr>
        <p:spPr/>
        <p:txBody>
          <a:bodyPr/>
          <a:lstStyle/>
          <a:p>
            <a:r>
              <a:rPr lang="bg-BG" dirty="0" smtClean="0"/>
              <a:t>библиография</a:t>
            </a:r>
            <a:endParaRPr lang="en-US" dirty="0"/>
          </a:p>
        </p:txBody>
      </p:sp>
      <p:sp>
        <p:nvSpPr>
          <p:cNvPr id="4" name="Rectangle 3">
            <a:extLst>
              <a:ext uri="{FF2B5EF4-FFF2-40B4-BE49-F238E27FC236}">
                <a16:creationId xmlns="" xmlns:a16="http://schemas.microsoft.com/office/drawing/2014/main" id="{76916603-A31C-4125-B814-8BD241D2EAB5}"/>
              </a:ext>
            </a:extLst>
          </p:cNvPr>
          <p:cNvSpPr/>
          <p:nvPr/>
        </p:nvSpPr>
        <p:spPr>
          <a:xfrm>
            <a:off x="395288" y="1629000"/>
            <a:ext cx="8291512" cy="1569660"/>
          </a:xfrm>
          <a:prstGeom prst="rect">
            <a:avLst/>
          </a:prstGeom>
        </p:spPr>
        <p:txBody>
          <a:bodyPr wrap="square">
            <a:spAutoFit/>
          </a:bodyPr>
          <a:lstStyle/>
          <a:p>
            <a:pPr marL="285750" indent="-285750">
              <a:buFont typeface="Wingdings" panose="05000000000000000000" pitchFamily="2" charset="2"/>
              <a:buChar char="§"/>
            </a:pPr>
            <a:r>
              <a:rPr lang="bg-BG" sz="1600" dirty="0">
                <a:solidFill>
                  <a:prstClr val="black"/>
                </a:solidFill>
                <a:cs typeface="Arial" pitchFamily="34" charset="0"/>
              </a:rPr>
              <a:t>Допълнителна информация и </a:t>
            </a:r>
            <a:r>
              <a:rPr lang="bg-BG" sz="1600" dirty="0" smtClean="0">
                <a:solidFill>
                  <a:prstClr val="black"/>
                </a:solidFill>
                <a:cs typeface="Arial" pitchFamily="34" charset="0"/>
              </a:rPr>
              <a:t>ресурси</a:t>
            </a:r>
            <a:r>
              <a:rPr lang="en-US" sz="1600" dirty="0" smtClean="0">
                <a:solidFill>
                  <a:prstClr val="black"/>
                </a:solidFill>
                <a:cs typeface="Arial" pitchFamily="34" charset="0"/>
              </a:rPr>
              <a:t>:</a:t>
            </a:r>
            <a:endParaRPr lang="en-US" sz="1600" dirty="0">
              <a:solidFill>
                <a:prstClr val="black"/>
              </a:solidFill>
              <a:cs typeface="Arial" pitchFamily="34" charset="0"/>
            </a:endParaRPr>
          </a:p>
          <a:p>
            <a:pPr marL="285750" indent="-285750">
              <a:buFont typeface="Arial" panose="020B0604020202020204" pitchFamily="34" charset="0"/>
              <a:buChar char="•"/>
            </a:pPr>
            <a:endParaRPr lang="en-US" sz="1600" dirty="0">
              <a:solidFill>
                <a:prstClr val="black"/>
              </a:solidFill>
              <a:cs typeface="Arial" pitchFamily="34" charset="0"/>
            </a:endParaRPr>
          </a:p>
          <a:p>
            <a:pPr marL="1257300" lvl="2" indent="-342900">
              <a:buFont typeface="+mj-lt"/>
              <a:buAutoNum type="arabicPeriod"/>
            </a:pPr>
            <a:r>
              <a:rPr lang="ru-RU" sz="1600" dirty="0" smtClean="0">
                <a:solidFill>
                  <a:prstClr val="black"/>
                </a:solidFill>
                <a:cs typeface="Arial" pitchFamily="34" charset="0"/>
              </a:rPr>
              <a:t>Бележки</a:t>
            </a:r>
            <a:r>
              <a:rPr lang="ru-RU" sz="1600" dirty="0">
                <a:solidFill>
                  <a:prstClr val="black"/>
                </a:solidFill>
                <a:cs typeface="Arial" pitchFamily="34" charset="0"/>
              </a:rPr>
              <a:t>, слайдове за свободно </a:t>
            </a:r>
            <a:r>
              <a:rPr lang="ru-RU" sz="1600" dirty="0" smtClean="0">
                <a:solidFill>
                  <a:prstClr val="black"/>
                </a:solidFill>
                <a:cs typeface="Arial" pitchFamily="34" charset="0"/>
              </a:rPr>
              <a:t>изтегляне. </a:t>
            </a:r>
            <a:r>
              <a:rPr lang="ru-RU" sz="1600" dirty="0">
                <a:solidFill>
                  <a:prstClr val="black"/>
                </a:solidFill>
                <a:cs typeface="Arial" pitchFamily="34" charset="0"/>
              </a:rPr>
              <a:t>„Дизайн на слънчеви бойлери“. </a:t>
            </a:r>
            <a:endParaRPr lang="ru-RU" sz="1600" dirty="0" smtClean="0">
              <a:solidFill>
                <a:prstClr val="black"/>
              </a:solidFill>
              <a:cs typeface="Arial" pitchFamily="34" charset="0"/>
            </a:endParaRPr>
          </a:p>
          <a:p>
            <a:pPr marL="1257300" lvl="2" indent="-342900">
              <a:buFont typeface="+mj-lt"/>
              <a:buAutoNum type="arabicPeriod"/>
            </a:pPr>
            <a:r>
              <a:rPr lang="ru-RU" sz="1600" dirty="0" smtClean="0">
                <a:solidFill>
                  <a:prstClr val="black"/>
                </a:solidFill>
                <a:cs typeface="Arial" pitchFamily="34" charset="0"/>
              </a:rPr>
              <a:t>Уебсайт на производителя на Solene с безплатни ресурси. Страница „Полагане на масива“. </a:t>
            </a:r>
            <a:endParaRPr lang="en-US" sz="1600" dirty="0" smtClean="0">
              <a:solidFill>
                <a:prstClr val="black"/>
              </a:solidFill>
            </a:endParaRPr>
          </a:p>
          <a:p>
            <a:pPr lvl="3"/>
            <a:endParaRPr lang="en-US" sz="1600" dirty="0">
              <a:solidFill>
                <a:prstClr val="black"/>
              </a:solidFill>
            </a:endParaRPr>
          </a:p>
        </p:txBody>
      </p:sp>
    </p:spTree>
    <p:extLst>
      <p:ext uri="{BB962C8B-B14F-4D97-AF65-F5344CB8AC3E}">
        <p14:creationId xmlns:p14="http://schemas.microsoft.com/office/powerpoint/2010/main" val="809516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bg-BG" dirty="0"/>
              <a:t>Край на </a:t>
            </a:r>
            <a:r>
              <a:rPr lang="bg-BG" dirty="0" smtClean="0"/>
              <a:t>частта</a:t>
            </a:r>
            <a:endParaRPr lang="el-GR" dirty="0"/>
          </a:p>
        </p:txBody>
      </p:sp>
      <p:sp>
        <p:nvSpPr>
          <p:cNvPr id="5" name="Subtitle 4"/>
          <p:cNvSpPr>
            <a:spLocks noGrp="1"/>
          </p:cNvSpPr>
          <p:nvPr>
            <p:ph type="subTitle" idx="1"/>
          </p:nvPr>
        </p:nvSpPr>
        <p:spPr/>
        <p:txBody>
          <a:bodyPr/>
          <a:lstStyle/>
          <a:p>
            <a:r>
              <a:rPr lang="ru-RU" dirty="0" smtClean="0"/>
              <a:t>Част </a:t>
            </a:r>
            <a:r>
              <a:rPr lang="ru-RU" dirty="0"/>
              <a:t>3.1. </a:t>
            </a:r>
            <a:r>
              <a:rPr lang="ru-RU" dirty="0" smtClean="0"/>
              <a:t>Поле </a:t>
            </a:r>
            <a:r>
              <a:rPr lang="ru-RU" dirty="0"/>
              <a:t>на слънчевия </a:t>
            </a:r>
            <a:r>
              <a:rPr lang="ru-RU" dirty="0" smtClean="0"/>
              <a:t>колектор</a:t>
            </a:r>
            <a:endParaRPr lang="en-US" dirty="0"/>
          </a:p>
        </p:txBody>
      </p:sp>
    </p:spTree>
    <p:extLst>
      <p:ext uri="{BB962C8B-B14F-4D97-AF65-F5344CB8AC3E}">
        <p14:creationId xmlns:p14="http://schemas.microsoft.com/office/powerpoint/2010/main" val="12922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E79C3-E062-422E-85E7-86F870AB8F9B}"/>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F6737EA6-4026-4BE2-9E23-CFCE1FAC8339}"/>
              </a:ext>
            </a:extLst>
          </p:cNvPr>
          <p:cNvSpPr/>
          <p:nvPr/>
        </p:nvSpPr>
        <p:spPr>
          <a:xfrm>
            <a:off x="457101" y="1372334"/>
            <a:ext cx="809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CF9EF19B-1318-4B47-81C3-3595C37CC429}"/>
              </a:ext>
            </a:extLst>
          </p:cNvPr>
          <p:cNvSpPr/>
          <p:nvPr/>
        </p:nvSpPr>
        <p:spPr>
          <a:xfrm>
            <a:off x="731427" y="1741666"/>
            <a:ext cx="3120574"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АБСОРБАТОР</a:t>
            </a:r>
            <a:endParaRPr lang="en-US" sz="1600" dirty="0"/>
          </a:p>
        </p:txBody>
      </p:sp>
      <p:sp>
        <p:nvSpPr>
          <p:cNvPr id="6" name="TextBox 5">
            <a:extLst>
              <a:ext uri="{FF2B5EF4-FFF2-40B4-BE49-F238E27FC236}">
                <a16:creationId xmlns="" xmlns:a16="http://schemas.microsoft.com/office/drawing/2014/main" id="{8E018EC7-9794-4B5E-A9E9-E1CFE6E6F746}"/>
              </a:ext>
            </a:extLst>
          </p:cNvPr>
          <p:cNvSpPr txBox="1"/>
          <p:nvPr/>
        </p:nvSpPr>
        <p:spPr>
          <a:xfrm>
            <a:off x="457101" y="1986563"/>
            <a:ext cx="8506899" cy="830997"/>
          </a:xfrm>
          <a:prstGeom prst="rect">
            <a:avLst/>
          </a:prstGeom>
          <a:noFill/>
        </p:spPr>
        <p:txBody>
          <a:bodyPr wrap="square" rtlCol="0">
            <a:spAutoFit/>
          </a:bodyPr>
          <a:lstStyle/>
          <a:p>
            <a:pPr marL="285750" lvl="1" indent="-285750">
              <a:buFont typeface="Calibri" panose="020F0502020204030204" pitchFamily="34" charset="0"/>
              <a:buChar char="–"/>
            </a:pPr>
            <a:r>
              <a:rPr lang="ru-RU" sz="1600" dirty="0"/>
              <a:t>Той е в основата на всеки колектор. Тук инсолацията се превръща в топлина.</a:t>
            </a:r>
          </a:p>
          <a:p>
            <a:pPr marL="285750" lvl="1" indent="-285750">
              <a:buFont typeface="Calibri" panose="020F0502020204030204" pitchFamily="34" charset="0"/>
              <a:buChar char="–"/>
            </a:pPr>
            <a:r>
              <a:rPr lang="ru-RU" sz="1600" dirty="0"/>
              <a:t>Покритите абсорбционни панели предават топлината на HTF чрез запоени </a:t>
            </a:r>
            <a:r>
              <a:rPr lang="ru-RU" sz="1600" dirty="0" smtClean="0"/>
              <a:t>(</a:t>
            </a:r>
            <a:r>
              <a:rPr lang="ru-RU" sz="1600" dirty="0"/>
              <a:t>пресовани) </a:t>
            </a:r>
            <a:r>
              <a:rPr lang="ru-RU" sz="1600" dirty="0" smtClean="0"/>
              <a:t> тръби.</a:t>
            </a:r>
            <a:r>
              <a:rPr lang="en-US" sz="1600" dirty="0" smtClean="0"/>
              <a:t> </a:t>
            </a:r>
            <a:endParaRPr lang="en-US" sz="1600" dirty="0"/>
          </a:p>
        </p:txBody>
      </p:sp>
      <p:sp>
        <p:nvSpPr>
          <p:cNvPr id="8" name="Rectangle 7">
            <a:extLst>
              <a:ext uri="{FF2B5EF4-FFF2-40B4-BE49-F238E27FC236}">
                <a16:creationId xmlns="" xmlns:a16="http://schemas.microsoft.com/office/drawing/2014/main" id="{DB07A345-C6F6-42E9-A357-2ADE785C22CC}"/>
              </a:ext>
            </a:extLst>
          </p:cNvPr>
          <p:cNvSpPr/>
          <p:nvPr/>
        </p:nvSpPr>
        <p:spPr>
          <a:xfrm>
            <a:off x="457101" y="2733353"/>
            <a:ext cx="3750332" cy="3539430"/>
          </a:xfrm>
          <a:prstGeom prst="rect">
            <a:avLst/>
          </a:prstGeom>
        </p:spPr>
        <p:txBody>
          <a:bodyPr wrap="square">
            <a:spAutoFit/>
          </a:bodyPr>
          <a:lstStyle/>
          <a:p>
            <a:pPr marL="285750" indent="-285750">
              <a:buFont typeface="Calibri" panose="020F0502020204030204" pitchFamily="34" charset="0"/>
              <a:buChar char="–"/>
            </a:pPr>
            <a:r>
              <a:rPr lang="ru-RU" sz="1600" dirty="0"/>
              <a:t>Често те се изработват от </a:t>
            </a:r>
            <a:r>
              <a:rPr lang="ru-RU" sz="1600" dirty="0" smtClean="0"/>
              <a:t>листове </a:t>
            </a:r>
            <a:r>
              <a:rPr lang="ru-RU" sz="1600" dirty="0"/>
              <a:t>мед или алуминий, като имат плоска или кръгла форма (в ETC).</a:t>
            </a:r>
          </a:p>
          <a:p>
            <a:pPr marL="285750" indent="-285750">
              <a:buFont typeface="Calibri" panose="020F0502020204030204" pitchFamily="34" charset="0"/>
              <a:buChar char="–"/>
            </a:pPr>
            <a:r>
              <a:rPr lang="ru-RU" sz="1600" dirty="0"/>
              <a:t>Традиционно абсорбаторите са покрити с </a:t>
            </a:r>
            <a:r>
              <a:rPr lang="ru-RU" sz="1600" dirty="0" smtClean="0"/>
              <a:t>черна боя, </a:t>
            </a:r>
            <a:r>
              <a:rPr lang="ru-RU" sz="1600" dirty="0"/>
              <a:t>за да се увеличи абсорбцията.</a:t>
            </a:r>
          </a:p>
          <a:p>
            <a:pPr marL="285750" indent="-285750">
              <a:buFont typeface="Calibri" panose="020F0502020204030204" pitchFamily="34" charset="0"/>
              <a:buChar char="–"/>
            </a:pPr>
            <a:r>
              <a:rPr lang="ru-RU" sz="1600" dirty="0"/>
              <a:t>В съвременните галванични процеси се произвеждат "силно селективни" покрития, гарантиращи, че инсолацията е максимално преобразувана в топлина.</a:t>
            </a:r>
          </a:p>
          <a:p>
            <a:pPr marL="285750" indent="-285750">
              <a:buFont typeface="Calibri" panose="020F0502020204030204" pitchFamily="34" charset="0"/>
              <a:buChar char="–"/>
            </a:pPr>
            <a:r>
              <a:rPr lang="ru-RU" sz="1600" dirty="0"/>
              <a:t>Проектна цел: висока абсорбция (α = алфа) и ниски коефициенти на топлинни емисии (ε = epsilon</a:t>
            </a:r>
            <a:r>
              <a:rPr lang="ru-RU" sz="1600" dirty="0" smtClean="0"/>
              <a:t>).</a:t>
            </a:r>
            <a:endParaRPr lang="en-US" sz="1600" dirty="0"/>
          </a:p>
        </p:txBody>
      </p:sp>
      <p:pic>
        <p:nvPicPr>
          <p:cNvPr id="10" name="Picture 9">
            <a:extLst>
              <a:ext uri="{FF2B5EF4-FFF2-40B4-BE49-F238E27FC236}">
                <a16:creationId xmlns="" xmlns:a16="http://schemas.microsoft.com/office/drawing/2014/main" id="{5C7C4B28-E58B-48C8-A689-FE54065D0051}"/>
              </a:ext>
            </a:extLst>
          </p:cNvPr>
          <p:cNvPicPr>
            <a:picLocks noChangeAspect="1"/>
          </p:cNvPicPr>
          <p:nvPr/>
        </p:nvPicPr>
        <p:blipFill>
          <a:blip r:embed="rId2"/>
          <a:stretch>
            <a:fillRect/>
          </a:stretch>
        </p:blipFill>
        <p:spPr>
          <a:xfrm>
            <a:off x="4506643" y="2985052"/>
            <a:ext cx="4188520" cy="3221725"/>
          </a:xfrm>
          <a:prstGeom prst="rect">
            <a:avLst/>
          </a:prstGeom>
          <a:ln>
            <a:solidFill>
              <a:schemeClr val="tx1"/>
            </a:solidFill>
          </a:ln>
        </p:spPr>
      </p:pic>
    </p:spTree>
    <p:extLst>
      <p:ext uri="{BB962C8B-B14F-4D97-AF65-F5344CB8AC3E}">
        <p14:creationId xmlns:p14="http://schemas.microsoft.com/office/powerpoint/2010/main" val="424933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4035CC-81FD-4288-A8B2-E3380F95A6B0}"/>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49D24A9F-5BC6-48F5-B52B-E837BC555829}"/>
              </a:ext>
            </a:extLst>
          </p:cNvPr>
          <p:cNvSpPr/>
          <p:nvPr/>
        </p:nvSpPr>
        <p:spPr>
          <a:xfrm>
            <a:off x="432916" y="1557000"/>
            <a:ext cx="8027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914DD38B-0907-4A61-9144-212CFA116175}"/>
              </a:ext>
            </a:extLst>
          </p:cNvPr>
          <p:cNvSpPr/>
          <p:nvPr/>
        </p:nvSpPr>
        <p:spPr>
          <a:xfrm>
            <a:off x="731426" y="1932246"/>
            <a:ext cx="3840573"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t>АБСОРБАТОРИ. ПЛОСКИ КОЛЕКТОРИ </a:t>
            </a:r>
            <a:endParaRPr lang="en-US" sz="1600" dirty="0"/>
          </a:p>
        </p:txBody>
      </p:sp>
      <p:pic>
        <p:nvPicPr>
          <p:cNvPr id="7" name="Picture 6">
            <a:extLst>
              <a:ext uri="{FF2B5EF4-FFF2-40B4-BE49-F238E27FC236}">
                <a16:creationId xmlns="" xmlns:a16="http://schemas.microsoft.com/office/drawing/2014/main" id="{A77EE270-6C48-4159-B0DC-E99C003ADA23}"/>
              </a:ext>
            </a:extLst>
          </p:cNvPr>
          <p:cNvPicPr>
            <a:picLocks noChangeAspect="1"/>
          </p:cNvPicPr>
          <p:nvPr/>
        </p:nvPicPr>
        <p:blipFill>
          <a:blip r:embed="rId2"/>
          <a:stretch>
            <a:fillRect/>
          </a:stretch>
        </p:blipFill>
        <p:spPr>
          <a:xfrm>
            <a:off x="750750" y="2644058"/>
            <a:ext cx="4181250" cy="3664667"/>
          </a:xfrm>
          <a:prstGeom prst="rect">
            <a:avLst/>
          </a:prstGeom>
          <a:ln>
            <a:solidFill>
              <a:schemeClr val="tx1"/>
            </a:solidFill>
          </a:ln>
        </p:spPr>
      </p:pic>
      <p:sp>
        <p:nvSpPr>
          <p:cNvPr id="8" name="Rectangle 7">
            <a:extLst>
              <a:ext uri="{FF2B5EF4-FFF2-40B4-BE49-F238E27FC236}">
                <a16:creationId xmlns="" xmlns:a16="http://schemas.microsoft.com/office/drawing/2014/main" id="{5BCF6CCE-BB95-4A56-ADEE-867698D65045}"/>
              </a:ext>
            </a:extLst>
          </p:cNvPr>
          <p:cNvSpPr/>
          <p:nvPr/>
        </p:nvSpPr>
        <p:spPr>
          <a:xfrm>
            <a:off x="5004000" y="3508233"/>
            <a:ext cx="3960000" cy="2800767"/>
          </a:xfrm>
          <a:prstGeom prst="rect">
            <a:avLst/>
          </a:prstGeom>
        </p:spPr>
        <p:txBody>
          <a:bodyPr wrap="square">
            <a:spAutoFit/>
          </a:bodyPr>
          <a:lstStyle/>
          <a:p>
            <a:pPr marL="541338" lvl="1" indent="-285750">
              <a:buFont typeface="Arial" panose="020B0604020202020204" pitchFamily="34" charset="0"/>
              <a:buChar char="."/>
            </a:pPr>
            <a:r>
              <a:rPr lang="ru-RU" sz="1600" dirty="0" smtClean="0"/>
              <a:t>Финните </a:t>
            </a:r>
            <a:r>
              <a:rPr lang="ru-RU" sz="1600" dirty="0"/>
              <a:t>абсорбатори са направени от абсорбционни ленти, всяка от които е снабдена с права HTF тръба. Те са подредени в </a:t>
            </a:r>
            <a:r>
              <a:rPr lang="ru-RU" sz="1600" b="1" dirty="0"/>
              <a:t>арфа</a:t>
            </a:r>
            <a:r>
              <a:rPr lang="ru-RU" sz="1600" dirty="0"/>
              <a:t> / решетка / успоредни форми.</a:t>
            </a:r>
          </a:p>
          <a:p>
            <a:pPr marL="541338" lvl="1" indent="-285750">
              <a:buFont typeface="Arial" panose="020B0604020202020204" pitchFamily="34" charset="0"/>
              <a:buChar char="."/>
            </a:pPr>
            <a:r>
              <a:rPr lang="ru-RU" sz="1600" dirty="0"/>
              <a:t>Пълнообхватните абсорбатори имат само една тръба и са подредени под формата на серпентин / </a:t>
            </a:r>
            <a:r>
              <a:rPr lang="ru-RU" sz="1600" b="1" dirty="0"/>
              <a:t>меандър</a:t>
            </a:r>
            <a:r>
              <a:rPr lang="ru-RU" sz="1600" dirty="0"/>
              <a:t> по цялата повърхност.</a:t>
            </a:r>
          </a:p>
          <a:p>
            <a:pPr marL="541338" lvl="1" indent="-285750">
              <a:buFont typeface="Arial" panose="020B0604020202020204" pitchFamily="34" charset="0"/>
              <a:buChar char="."/>
            </a:pPr>
            <a:r>
              <a:rPr lang="ru-RU" sz="1600" dirty="0"/>
              <a:t>Конструкциите на тръбите определят моделите на потока през </a:t>
            </a:r>
            <a:r>
              <a:rPr lang="ru-RU" sz="1600" dirty="0" smtClean="0"/>
              <a:t>FPC.</a:t>
            </a:r>
            <a:endParaRPr lang="en-US" sz="1600" dirty="0"/>
          </a:p>
        </p:txBody>
      </p:sp>
      <p:pic>
        <p:nvPicPr>
          <p:cNvPr id="10" name="Picture 9">
            <a:extLst>
              <a:ext uri="{FF2B5EF4-FFF2-40B4-BE49-F238E27FC236}">
                <a16:creationId xmlns="" xmlns:a16="http://schemas.microsoft.com/office/drawing/2014/main" id="{CF6F763E-1301-4C3D-AF7C-4533039DC2AA}"/>
              </a:ext>
            </a:extLst>
          </p:cNvPr>
          <p:cNvPicPr>
            <a:picLocks noChangeAspect="1"/>
          </p:cNvPicPr>
          <p:nvPr/>
        </p:nvPicPr>
        <p:blipFill>
          <a:blip r:embed="rId3"/>
          <a:stretch>
            <a:fillRect/>
          </a:stretch>
        </p:blipFill>
        <p:spPr>
          <a:xfrm>
            <a:off x="5733330" y="2644058"/>
            <a:ext cx="2726669" cy="640942"/>
          </a:xfrm>
          <a:prstGeom prst="rect">
            <a:avLst/>
          </a:prstGeom>
          <a:ln>
            <a:solidFill>
              <a:schemeClr val="tx1"/>
            </a:solidFill>
          </a:ln>
        </p:spPr>
      </p:pic>
      <p:sp>
        <p:nvSpPr>
          <p:cNvPr id="11" name="Rectangle 10">
            <a:extLst>
              <a:ext uri="{FF2B5EF4-FFF2-40B4-BE49-F238E27FC236}">
                <a16:creationId xmlns="" xmlns:a16="http://schemas.microsoft.com/office/drawing/2014/main" id="{8173F53E-901B-4300-9611-41E754E95E24}"/>
              </a:ext>
            </a:extLst>
          </p:cNvPr>
          <p:cNvSpPr/>
          <p:nvPr/>
        </p:nvSpPr>
        <p:spPr>
          <a:xfrm>
            <a:off x="1044000" y="2258338"/>
            <a:ext cx="7775999" cy="338554"/>
          </a:xfrm>
          <a:prstGeom prst="rect">
            <a:avLst/>
          </a:prstGeom>
        </p:spPr>
        <p:txBody>
          <a:bodyPr wrap="square">
            <a:spAutoFit/>
          </a:bodyPr>
          <a:lstStyle/>
          <a:p>
            <a:pPr marL="285750" indent="-285750">
              <a:buFont typeface="Calibri" panose="020F0502020204030204" pitchFamily="34" charset="0"/>
              <a:buChar char="–"/>
            </a:pPr>
            <a:r>
              <a:rPr lang="ru-RU" sz="1600" dirty="0"/>
              <a:t>В FPC абсорбаторът е направен от ленти (ребра) или плътни панели (пълна площ</a:t>
            </a:r>
            <a:r>
              <a:rPr lang="ru-RU" sz="1600" dirty="0" smtClean="0"/>
              <a:t>).</a:t>
            </a:r>
            <a:endParaRPr lang="en-US" sz="1600" dirty="0"/>
          </a:p>
        </p:txBody>
      </p:sp>
    </p:spTree>
    <p:extLst>
      <p:ext uri="{BB962C8B-B14F-4D97-AF65-F5344CB8AC3E}">
        <p14:creationId xmlns:p14="http://schemas.microsoft.com/office/powerpoint/2010/main" val="105616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08F1B-2F99-4C3D-9F0E-9616F0AB5AA7}"/>
              </a:ext>
            </a:extLst>
          </p:cNvPr>
          <p:cNvSpPr>
            <a:spLocks noGrp="1"/>
          </p:cNvSpPr>
          <p:nvPr>
            <p:ph type="title"/>
          </p:nvPr>
        </p:nvSpPr>
        <p:spPr/>
        <p:txBody>
          <a:bodyPr/>
          <a:lstStyle/>
          <a:p>
            <a:r>
              <a:rPr lang="en-US" b="1" dirty="0"/>
              <a:t>1. </a:t>
            </a:r>
            <a:r>
              <a:rPr lang="bg-BG" b="1" dirty="0"/>
              <a:t>Преглед на слънчевите </a:t>
            </a:r>
            <a:r>
              <a:rPr lang="bg-BG" b="1" dirty="0" smtClean="0"/>
              <a:t>колектори</a:t>
            </a:r>
            <a:endParaRPr lang="en-US" dirty="0"/>
          </a:p>
        </p:txBody>
      </p:sp>
      <p:sp>
        <p:nvSpPr>
          <p:cNvPr id="4" name="Rectangle 3">
            <a:extLst>
              <a:ext uri="{FF2B5EF4-FFF2-40B4-BE49-F238E27FC236}">
                <a16:creationId xmlns="" xmlns:a16="http://schemas.microsoft.com/office/drawing/2014/main" id="{46AEA050-0971-4EBB-91EC-5174E8913D4B}"/>
              </a:ext>
            </a:extLst>
          </p:cNvPr>
          <p:cNvSpPr/>
          <p:nvPr/>
        </p:nvSpPr>
        <p:spPr>
          <a:xfrm>
            <a:off x="432916" y="1372334"/>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t>Избрани аспекти на технологията и инсталацията на </a:t>
            </a:r>
            <a:r>
              <a:rPr lang="ru-RU" b="1" dirty="0" smtClean="0"/>
              <a:t>колекторите</a:t>
            </a:r>
            <a:endParaRPr lang="ru-RU" b="1" dirty="0"/>
          </a:p>
        </p:txBody>
      </p:sp>
      <p:sp>
        <p:nvSpPr>
          <p:cNvPr id="5" name="Rectangle 4">
            <a:extLst>
              <a:ext uri="{FF2B5EF4-FFF2-40B4-BE49-F238E27FC236}">
                <a16:creationId xmlns="" xmlns:a16="http://schemas.microsoft.com/office/drawing/2014/main" id="{B051ECF1-77D9-44F5-B6AC-996A8DDBD9ED}"/>
              </a:ext>
            </a:extLst>
          </p:cNvPr>
          <p:cNvSpPr/>
          <p:nvPr/>
        </p:nvSpPr>
        <p:spPr>
          <a:xfrm>
            <a:off x="731426" y="1690569"/>
            <a:ext cx="3840573" cy="338554"/>
          </a:xfrm>
          <a:prstGeom prst="rect">
            <a:avLst/>
          </a:prstGeom>
        </p:spPr>
        <p:txBody>
          <a:bodyPr wrap="square">
            <a:spAutoFit/>
          </a:bodyPr>
          <a:lstStyle/>
          <a:p>
            <a:pPr marL="285750" indent="-285750">
              <a:buFont typeface="Wingdings" panose="05000000000000000000" pitchFamily="2" charset="2"/>
              <a:buChar char="§"/>
            </a:pPr>
            <a:r>
              <a:rPr lang="bg-BG" sz="1600" b="1" dirty="0"/>
              <a:t>АБСОРБАТОРИ. ПЛОСКИ КОЛЕКТОРИ </a:t>
            </a:r>
          </a:p>
        </p:txBody>
      </p:sp>
      <p:sp>
        <p:nvSpPr>
          <p:cNvPr id="6" name="Rectangle 5">
            <a:extLst>
              <a:ext uri="{FF2B5EF4-FFF2-40B4-BE49-F238E27FC236}">
                <a16:creationId xmlns="" xmlns:a16="http://schemas.microsoft.com/office/drawing/2014/main" id="{2E7D1C11-CB16-47DE-AB5F-CD981AC6C2C0}"/>
              </a:ext>
            </a:extLst>
          </p:cNvPr>
          <p:cNvSpPr/>
          <p:nvPr/>
        </p:nvSpPr>
        <p:spPr>
          <a:xfrm>
            <a:off x="731426" y="2021785"/>
            <a:ext cx="8160574" cy="2800767"/>
          </a:xfrm>
          <a:prstGeom prst="rect">
            <a:avLst/>
          </a:prstGeom>
        </p:spPr>
        <p:txBody>
          <a:bodyPr wrap="square">
            <a:spAutoFit/>
          </a:bodyPr>
          <a:lstStyle/>
          <a:p>
            <a:pPr marL="285750" indent="-285750">
              <a:buFont typeface="Calibri" panose="020F0502020204030204" pitchFamily="34" charset="0"/>
              <a:buChar char="–"/>
            </a:pPr>
            <a:r>
              <a:rPr lang="ru-RU" sz="1600" dirty="0"/>
              <a:t>Обикновено абсорбаторите имат две или четири връзки (входове / изходи).</a:t>
            </a:r>
          </a:p>
          <a:p>
            <a:pPr marL="285750" indent="-285750">
              <a:buFont typeface="Calibri" panose="020F0502020204030204" pitchFamily="34" charset="0"/>
              <a:buChar char="–"/>
            </a:pPr>
            <a:r>
              <a:rPr lang="ru-RU" sz="1600" dirty="0"/>
              <a:t>Ако са две, </a:t>
            </a:r>
            <a:r>
              <a:rPr lang="ru-RU" sz="1600" dirty="0" smtClean="0"/>
              <a:t>колекторите </a:t>
            </a:r>
            <a:r>
              <a:rPr lang="ru-RU" sz="1600" dirty="0"/>
              <a:t>ще бъдат свързани последователно, ако няма допълнителни външни тръбопроводи. Входът и изходът ще бъдат в противоположни страни (отгоре и отдолу) или </a:t>
            </a:r>
            <a:r>
              <a:rPr lang="ru-RU" sz="1600" dirty="0" smtClean="0"/>
              <a:t>от </a:t>
            </a:r>
            <a:r>
              <a:rPr lang="ru-RU" sz="1600" dirty="0"/>
              <a:t>една и съща страна.</a:t>
            </a:r>
          </a:p>
          <a:p>
            <a:pPr marL="285750" indent="-285750">
              <a:buFont typeface="Calibri" panose="020F0502020204030204" pitchFamily="34" charset="0"/>
              <a:buChar char="–"/>
            </a:pPr>
            <a:r>
              <a:rPr lang="ru-RU" sz="1600" dirty="0"/>
              <a:t>Ако се предлага </a:t>
            </a:r>
            <a:r>
              <a:rPr lang="ru-RU" sz="1600" dirty="0" smtClean="0"/>
              <a:t>четири- </a:t>
            </a:r>
            <a:r>
              <a:rPr lang="ru-RU" sz="1600" dirty="0"/>
              <a:t>много по-голяма гъвкавост, когато става въпрос за хидравлика. Входовете и </a:t>
            </a:r>
            <a:r>
              <a:rPr lang="ru-RU" sz="1600" dirty="0" smtClean="0"/>
              <a:t>изходите </a:t>
            </a:r>
            <a:r>
              <a:rPr lang="ru-RU" sz="1600" dirty="0"/>
              <a:t>ще бъдат от двете страни (или в </a:t>
            </a:r>
            <a:r>
              <a:rPr lang="ru-RU" sz="1600" dirty="0" smtClean="0"/>
              <a:t>горната, или </a:t>
            </a:r>
            <a:r>
              <a:rPr lang="ru-RU" sz="1600" dirty="0"/>
              <a:t>в долната част).</a:t>
            </a:r>
          </a:p>
          <a:p>
            <a:pPr marL="285750" indent="-285750">
              <a:buFont typeface="Calibri" panose="020F0502020204030204" pitchFamily="34" charset="0"/>
              <a:buChar char="–"/>
            </a:pPr>
            <a:r>
              <a:rPr lang="ru-RU" sz="1600" dirty="0" smtClean="0"/>
              <a:t>Някои </a:t>
            </a:r>
            <a:r>
              <a:rPr lang="ru-RU" sz="1600" dirty="0"/>
              <a:t>слънчеви колектори са проектирани като вертикални (портретни), хоризонтални (пейзажни) опции за </a:t>
            </a:r>
            <a:r>
              <a:rPr lang="ru-RU" sz="1600" dirty="0" smtClean="0"/>
              <a:t>монтаж, </a:t>
            </a:r>
            <a:r>
              <a:rPr lang="ru-RU" sz="1600" dirty="0"/>
              <a:t>или и двете.</a:t>
            </a:r>
          </a:p>
          <a:p>
            <a:pPr marL="285750" indent="-285750">
              <a:buFont typeface="Calibri" panose="020F0502020204030204" pitchFamily="34" charset="0"/>
              <a:buChar char="–"/>
            </a:pPr>
            <a:r>
              <a:rPr lang="ru-RU" sz="1600" dirty="0"/>
              <a:t>Във всеки случай HTF трябва да </a:t>
            </a:r>
            <a:r>
              <a:rPr lang="ru-RU" sz="1600" dirty="0" smtClean="0"/>
              <a:t>циркулира </a:t>
            </a:r>
            <a:r>
              <a:rPr lang="ru-RU" sz="1600" dirty="0"/>
              <a:t>от </a:t>
            </a:r>
            <a:r>
              <a:rPr lang="ru-RU" sz="1600" dirty="0" smtClean="0"/>
              <a:t>най-хладната до </a:t>
            </a:r>
            <a:r>
              <a:rPr lang="ru-RU" sz="1600" dirty="0"/>
              <a:t>най-горещата </a:t>
            </a:r>
            <a:r>
              <a:rPr lang="ru-RU" sz="1600" dirty="0" smtClean="0"/>
              <a:t>част на </a:t>
            </a:r>
            <a:r>
              <a:rPr lang="en-US" sz="1600" dirty="0" smtClean="0"/>
              <a:t>FPC</a:t>
            </a:r>
            <a:r>
              <a:rPr lang="bg-BG" sz="1600" dirty="0" smtClean="0"/>
              <a:t> </a:t>
            </a:r>
            <a:r>
              <a:rPr lang="ru-RU" sz="1600" dirty="0" smtClean="0"/>
              <a:t>за </a:t>
            </a:r>
            <a:r>
              <a:rPr lang="ru-RU" sz="1600" dirty="0"/>
              <a:t>ефективен пренос на </a:t>
            </a:r>
            <a:r>
              <a:rPr lang="ru-RU" sz="1600" dirty="0" smtClean="0"/>
              <a:t>топлината. </a:t>
            </a:r>
            <a:r>
              <a:rPr lang="ru-RU" sz="1600" dirty="0"/>
              <a:t>Трябва да се обърне внимание на избора на правилните </a:t>
            </a:r>
            <a:r>
              <a:rPr lang="ru-RU" sz="1600" dirty="0" smtClean="0"/>
              <a:t>връзки.</a:t>
            </a:r>
            <a:endParaRPr lang="en-US" sz="1600" dirty="0"/>
          </a:p>
        </p:txBody>
      </p:sp>
      <p:pic>
        <p:nvPicPr>
          <p:cNvPr id="8" name="Picture 7">
            <a:extLst>
              <a:ext uri="{FF2B5EF4-FFF2-40B4-BE49-F238E27FC236}">
                <a16:creationId xmlns="" xmlns:a16="http://schemas.microsoft.com/office/drawing/2014/main" id="{04A354C4-936F-4E9A-B5BD-8DC4B40E0E1D}"/>
              </a:ext>
            </a:extLst>
          </p:cNvPr>
          <p:cNvPicPr>
            <a:picLocks noChangeAspect="1"/>
          </p:cNvPicPr>
          <p:nvPr/>
        </p:nvPicPr>
        <p:blipFill rotWithShape="1">
          <a:blip r:embed="rId2"/>
          <a:srcRect l="1968"/>
          <a:stretch/>
        </p:blipFill>
        <p:spPr>
          <a:xfrm>
            <a:off x="1542260" y="4822552"/>
            <a:ext cx="6485740" cy="1486173"/>
          </a:xfrm>
          <a:prstGeom prst="rect">
            <a:avLst/>
          </a:prstGeom>
          <a:ln>
            <a:solidFill>
              <a:schemeClr val="tx1"/>
            </a:solidFill>
          </a:ln>
        </p:spPr>
      </p:pic>
    </p:spTree>
    <p:extLst>
      <p:ext uri="{BB962C8B-B14F-4D97-AF65-F5344CB8AC3E}">
        <p14:creationId xmlns:p14="http://schemas.microsoft.com/office/powerpoint/2010/main" val="247878551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7399</TotalTime>
  <Words>7280</Words>
  <Application>Microsoft Office PowerPoint</Application>
  <PresentationFormat>On-screen Show (4:3)</PresentationFormat>
  <Paragraphs>527</Paragraphs>
  <Slides>61</Slides>
  <Notes>2</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2_Office Theme</vt:lpstr>
      <vt:lpstr>Част 3.1. ПОЛЕ НА СЛЪНЧЕВИЯ КОЛЕКТОР</vt:lpstr>
      <vt:lpstr>Цели на модула</vt:lpstr>
      <vt:lpstr>съдържание</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1. Преглед на слънчевите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2. Масиви и банки от слънчеви колектори</vt:lpstr>
      <vt:lpstr>3. Примери за слънчеви масиви в големи жилищни и търговски сгради</vt:lpstr>
      <vt:lpstr>3. Примери за слънчеви масиви в големи жилищни и търговски сгради</vt:lpstr>
      <vt:lpstr>3. Примери за слънчеви масиви в големи жилищни и търговски сгради</vt:lpstr>
      <vt:lpstr>3. Примери за слънчеви масиви в големи жилищни и търговски сгради</vt:lpstr>
      <vt:lpstr>резюме</vt:lpstr>
      <vt:lpstr>библиография</vt:lpstr>
      <vt:lpstr>Край на частта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PC Home</cp:lastModifiedBy>
  <cp:revision>357</cp:revision>
  <cp:lastPrinted>2019-06-05T11:33:42Z</cp:lastPrinted>
  <dcterms:created xsi:type="dcterms:W3CDTF">2019-04-19T09:31:08Z</dcterms:created>
  <dcterms:modified xsi:type="dcterms:W3CDTF">2019-10-02T13:52:58Z</dcterms:modified>
</cp:coreProperties>
</file>