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0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56" r:id="rId2"/>
    <p:sldId id="316" r:id="rId3"/>
    <p:sldId id="296" r:id="rId4"/>
    <p:sldId id="297" r:id="rId5"/>
    <p:sldId id="257" r:id="rId6"/>
    <p:sldId id="279" r:id="rId7"/>
    <p:sldId id="288" r:id="rId8"/>
    <p:sldId id="280" r:id="rId9"/>
    <p:sldId id="309" r:id="rId10"/>
    <p:sldId id="300" r:id="rId11"/>
    <p:sldId id="292" r:id="rId12"/>
    <p:sldId id="290" r:id="rId13"/>
    <p:sldId id="302" r:id="rId14"/>
    <p:sldId id="301" r:id="rId15"/>
    <p:sldId id="307" r:id="rId16"/>
    <p:sldId id="303" r:id="rId17"/>
    <p:sldId id="291" r:id="rId18"/>
    <p:sldId id="293" r:id="rId19"/>
    <p:sldId id="294" r:id="rId20"/>
    <p:sldId id="289" r:id="rId21"/>
    <p:sldId id="295" r:id="rId22"/>
    <p:sldId id="298" r:id="rId23"/>
    <p:sldId id="287" r:id="rId24"/>
    <p:sldId id="299" r:id="rId25"/>
    <p:sldId id="304" r:id="rId26"/>
    <p:sldId id="310" r:id="rId27"/>
    <p:sldId id="306" r:id="rId28"/>
    <p:sldId id="314" r:id="rId29"/>
    <p:sldId id="308" r:id="rId30"/>
    <p:sldId id="312" r:id="rId31"/>
    <p:sldId id="311" r:id="rId32"/>
    <p:sldId id="313" r:id="rId33"/>
    <p:sldId id="315" r:id="rId34"/>
    <p:sldId id="260" r:id="rId3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89698" autoAdjust="0"/>
  </p:normalViewPr>
  <p:slideViewPr>
    <p:cSldViewPr>
      <p:cViewPr varScale="1">
        <p:scale>
          <a:sx n="92" d="100"/>
          <a:sy n="92" d="100"/>
        </p:scale>
        <p:origin x="135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-189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vromatakis Fotis" userId="a6ef4cf0-9603-460e-a4b0-47154e907176" providerId="ADAL" clId="{55541574-7597-4AFF-9B56-DEA7C40AC2F3}"/>
    <pc:docChg chg="delSld modSld">
      <pc:chgData name="Mavromatakis Fotis" userId="a6ef4cf0-9603-460e-a4b0-47154e907176" providerId="ADAL" clId="{55541574-7597-4AFF-9B56-DEA7C40AC2F3}" dt="2018-05-16T08:02:45.930" v="73" actId="1035"/>
      <pc:docMkLst>
        <pc:docMk/>
      </pc:docMkLst>
      <pc:sldChg chg="modSp">
        <pc:chgData name="Mavromatakis Fotis" userId="a6ef4cf0-9603-460e-a4b0-47154e907176" providerId="ADAL" clId="{55541574-7597-4AFF-9B56-DEA7C40AC2F3}" dt="2018-05-16T08:00:40.432" v="24" actId="20577"/>
        <pc:sldMkLst>
          <pc:docMk/>
          <pc:sldMk cId="2651264214" sldId="257"/>
        </pc:sldMkLst>
        <pc:spChg chg="mod">
          <ac:chgData name="Mavromatakis Fotis" userId="a6ef4cf0-9603-460e-a4b0-47154e907176" providerId="ADAL" clId="{55541574-7597-4AFF-9B56-DEA7C40AC2F3}" dt="2018-05-16T08:00:40.432" v="24" actId="20577"/>
          <ac:spMkLst>
            <pc:docMk/>
            <pc:sldMk cId="2651264214" sldId="257"/>
            <ac:spMk id="9" creationId="{00000000-0000-0000-0000-000000000000}"/>
          </ac:spMkLst>
        </pc:spChg>
      </pc:sldChg>
    </pc:docChg>
  </pc:docChgLst>
  <pc:docChgLst>
    <pc:chgData name="Mavromatakis Fotis" userId="a6ef4cf0-9603-460e-a4b0-47154e907176" providerId="ADAL" clId="{E331FCED-65FC-41C2-A085-B1077377B4FE}"/>
    <pc:docChg chg="custSel addSld delSld modSld">
      <pc:chgData name="Mavromatakis Fotis" userId="a6ef4cf0-9603-460e-a4b0-47154e907176" providerId="ADAL" clId="{E331FCED-65FC-41C2-A085-B1077377B4FE}" dt="2018-06-19T05:52:00.752" v="11"/>
      <pc:docMkLst>
        <pc:docMk/>
      </pc:docMkLst>
      <pc:sldChg chg="modSp">
        <pc:chgData name="Mavromatakis Fotis" userId="a6ef4cf0-9603-460e-a4b0-47154e907176" providerId="ADAL" clId="{E331FCED-65FC-41C2-A085-B1077377B4FE}" dt="2018-06-19T05:44:04.200" v="7" actId="14100"/>
        <pc:sldMkLst>
          <pc:docMk/>
          <pc:sldMk cId="3284759155" sldId="296"/>
        </pc:sldMkLst>
        <pc:spChg chg="mod">
          <ac:chgData name="Mavromatakis Fotis" userId="a6ef4cf0-9603-460e-a4b0-47154e907176" providerId="ADAL" clId="{E331FCED-65FC-41C2-A085-B1077377B4FE}" dt="2018-06-19T05:44:04.200" v="7" actId="14100"/>
          <ac:spMkLst>
            <pc:docMk/>
            <pc:sldMk cId="3284759155" sldId="296"/>
            <ac:spMk id="2" creationId="{00000000-0000-0000-0000-000000000000}"/>
          </ac:spMkLst>
        </pc:spChg>
      </pc:sldChg>
      <pc:sldChg chg="addSp delSp">
        <pc:chgData name="Mavromatakis Fotis" userId="a6ef4cf0-9603-460e-a4b0-47154e907176" providerId="ADAL" clId="{E331FCED-65FC-41C2-A085-B1077377B4FE}" dt="2018-06-19T05:51:41.599" v="9"/>
        <pc:sldMkLst>
          <pc:docMk/>
          <pc:sldMk cId="1322502636" sldId="300"/>
        </pc:sldMkLst>
        <pc:spChg chg="del">
          <ac:chgData name="Mavromatakis Fotis" userId="a6ef4cf0-9603-460e-a4b0-47154e907176" providerId="ADAL" clId="{E331FCED-65FC-41C2-A085-B1077377B4FE}" dt="2018-06-19T05:51:34.723" v="8" actId="478"/>
          <ac:spMkLst>
            <pc:docMk/>
            <pc:sldMk cId="1322502636" sldId="300"/>
            <ac:spMk id="5" creationId="{00000000-0000-0000-0000-000000000000}"/>
          </ac:spMkLst>
        </pc:spChg>
        <pc:spChg chg="add">
          <ac:chgData name="Mavromatakis Fotis" userId="a6ef4cf0-9603-460e-a4b0-47154e907176" providerId="ADAL" clId="{E331FCED-65FC-41C2-A085-B1077377B4FE}" dt="2018-06-19T05:51:41.599" v="9"/>
          <ac:spMkLst>
            <pc:docMk/>
            <pc:sldMk cId="1322502636" sldId="300"/>
            <ac:spMk id="6" creationId="{6D686ACE-E6F2-4AF7-9A6B-BE8F2A8B3D6B}"/>
          </ac:spMkLst>
        </pc:spChg>
      </pc:sldChg>
      <pc:sldChg chg="del">
        <pc:chgData name="Mavromatakis Fotis" userId="a6ef4cf0-9603-460e-a4b0-47154e907176" providerId="ADAL" clId="{E331FCED-65FC-41C2-A085-B1077377B4FE}" dt="2018-06-19T05:51:58.402" v="10" actId="2696"/>
        <pc:sldMkLst>
          <pc:docMk/>
          <pc:sldMk cId="2157437102" sldId="302"/>
        </pc:sldMkLst>
      </pc:sldChg>
      <pc:sldChg chg="add">
        <pc:chgData name="Mavromatakis Fotis" userId="a6ef4cf0-9603-460e-a4b0-47154e907176" providerId="ADAL" clId="{E331FCED-65FC-41C2-A085-B1077377B4FE}" dt="2018-06-19T05:52:00.752" v="11"/>
        <pc:sldMkLst>
          <pc:docMk/>
          <pc:sldMk cId="2568069920" sldId="30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Users\fdm\Google%20Drive\tei\ptyxiakes\foukarakis\Diorthwsh%20Isc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Users\fdm\Google%20Drive\tei\ptyxiakes\mouxtidiotis\Prior%20Outdoor%20Exposure\Certificate%20Voc%20of%20modules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/>
            </a:pPr>
            <a:r>
              <a:rPr lang="el-GR" dirty="0"/>
              <a:t>Ι</a:t>
            </a:r>
            <a:r>
              <a:rPr lang="en-US" dirty="0" err="1"/>
              <a:t>sc</a:t>
            </a:r>
            <a:r>
              <a:rPr lang="en-US" baseline="0" dirty="0"/>
              <a:t> vs </a:t>
            </a:r>
            <a:r>
              <a:rPr lang="el-GR" baseline="0" dirty="0"/>
              <a:t>Δ</a:t>
            </a:r>
            <a:r>
              <a:rPr lang="en-US" baseline="0" dirty="0"/>
              <a:t>T</a:t>
            </a:r>
            <a:endParaRPr lang="en-US" dirty="0"/>
          </a:p>
        </c:rich>
      </c:tx>
      <c:layout>
        <c:manualLayout>
          <c:xMode val="edge"/>
          <c:yMode val="edge"/>
          <c:x val="0.45261349027597231"/>
          <c:y val="8.399865544796275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983286287738823"/>
          <c:y val="8.4113503298808304E-2"/>
          <c:w val="0.82512837678930362"/>
          <c:h val="0.74255677617792248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trendlineType val="linear"/>
            <c:dispRSqr val="0"/>
            <c:dispEq val="0"/>
          </c:trendline>
          <c:xVal>
            <c:numRef>
              <c:f>'[1]6_12_2014 3'!$N$5:$N$18</c:f>
              <c:numCache>
                <c:formatCode>General</c:formatCode>
                <c:ptCount val="14"/>
                <c:pt idx="0">
                  <c:v>6.9013892017867562</c:v>
                </c:pt>
                <c:pt idx="1">
                  <c:v>9.1100419498931728</c:v>
                </c:pt>
                <c:pt idx="2">
                  <c:v>11.540389201786752</c:v>
                </c:pt>
                <c:pt idx="3">
                  <c:v>14.225389201786754</c:v>
                </c:pt>
                <c:pt idx="4">
                  <c:v>16.172562827733529</c:v>
                </c:pt>
                <c:pt idx="5">
                  <c:v>18.119736453680325</c:v>
                </c:pt>
                <c:pt idx="6">
                  <c:v>19.846215575839953</c:v>
                </c:pt>
                <c:pt idx="7">
                  <c:v>21.049736453680314</c:v>
                </c:pt>
                <c:pt idx="8">
                  <c:v>21.746778209361018</c:v>
                </c:pt>
                <c:pt idx="9">
                  <c:v>22.723778209361022</c:v>
                </c:pt>
                <c:pt idx="10">
                  <c:v>23.426646339094958</c:v>
                </c:pt>
                <c:pt idx="11">
                  <c:v>24.165472713148183</c:v>
                </c:pt>
                <c:pt idx="12">
                  <c:v>24.391993590988541</c:v>
                </c:pt>
                <c:pt idx="13">
                  <c:v>24.641819965041755</c:v>
                </c:pt>
              </c:numCache>
            </c:numRef>
          </c:xVal>
          <c:yVal>
            <c:numRef>
              <c:f>'[1]6_12_2014 3'!$J$5:$J$18</c:f>
              <c:numCache>
                <c:formatCode>General</c:formatCode>
                <c:ptCount val="14"/>
                <c:pt idx="0">
                  <c:v>3.0986152125279642</c:v>
                </c:pt>
                <c:pt idx="1">
                  <c:v>3.1077483296213808</c:v>
                </c:pt>
                <c:pt idx="2">
                  <c:v>3.1089823266219252</c:v>
                </c:pt>
                <c:pt idx="3">
                  <c:v>3.1158937360178971</c:v>
                </c:pt>
                <c:pt idx="4">
                  <c:v>3.1240345291479841</c:v>
                </c:pt>
                <c:pt idx="5">
                  <c:v>3.1217982022471928</c:v>
                </c:pt>
                <c:pt idx="6">
                  <c:v>3.1296265625000008</c:v>
                </c:pt>
                <c:pt idx="7">
                  <c:v>3.1287406741573052</c:v>
                </c:pt>
                <c:pt idx="8">
                  <c:v>3.1316241457858771</c:v>
                </c:pt>
                <c:pt idx="9">
                  <c:v>3.1339699316628704</c:v>
                </c:pt>
                <c:pt idx="10">
                  <c:v>3.1344834101382468</c:v>
                </c:pt>
                <c:pt idx="11">
                  <c:v>3.1379308045977012</c:v>
                </c:pt>
                <c:pt idx="12">
                  <c:v>3.1382678240740738</c:v>
                </c:pt>
                <c:pt idx="13">
                  <c:v>3.1393441108545037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D23-4C6C-BC1B-3499CBEE99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5523520"/>
        <c:axId val="225518816"/>
      </c:scatterChart>
      <c:valAx>
        <c:axId val="225523520"/>
        <c:scaling>
          <c:orientation val="minMax"/>
          <c:max val="28"/>
          <c:min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 sz="1600" dirty="0" err="1"/>
                  <a:t>Tcell-Tsc</a:t>
                </a:r>
                <a:r>
                  <a:rPr lang="en-US" sz="1600" dirty="0"/>
                  <a:t> (K)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518816"/>
        <c:crosses val="autoZero"/>
        <c:crossBetween val="midCat"/>
        <c:majorUnit val="2"/>
      </c:valAx>
      <c:valAx>
        <c:axId val="22551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 sz="1600" dirty="0"/>
                  <a:t>Short circuit current (A)</a:t>
                </a:r>
              </a:p>
            </c:rich>
          </c:tx>
          <c:layout/>
          <c:overlay val="0"/>
        </c:title>
        <c:numFmt formatCode="#,##0.000" sourceLinked="0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523520"/>
        <c:crosses val="autoZero"/>
        <c:crossBetween val="midCat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44683265943122"/>
          <c:y val="0.12216449891299359"/>
          <c:w val="0.82231663609616368"/>
          <c:h val="0.65017129218148295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4"/>
          </c:marker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errBars>
            <c:errDir val="x"/>
            <c:errBarType val="both"/>
            <c:errValType val="cust"/>
            <c:noEndCap val="0"/>
            <c:plus>
              <c:numRef>
                <c:f>'Solar Shell SM55'!$T$3:$T$17</c:f>
                <c:numCache>
                  <c:formatCode>General</c:formatCode>
                  <c:ptCount val="15"/>
                  <c:pt idx="0">
                    <c:v>0.50093915359053365</c:v>
                  </c:pt>
                  <c:pt idx="1">
                    <c:v>0.50095020271480084</c:v>
                  </c:pt>
                  <c:pt idx="2">
                    <c:v>0.50094651251406075</c:v>
                  </c:pt>
                  <c:pt idx="3">
                    <c:v>0.50094282947258562</c:v>
                  </c:pt>
                  <c:pt idx="4">
                    <c:v>0.50094282947258562</c:v>
                  </c:pt>
                  <c:pt idx="5">
                    <c:v>0.50094282947258562</c:v>
                  </c:pt>
                  <c:pt idx="6">
                    <c:v>0.50093915359053365</c:v>
                  </c:pt>
                  <c:pt idx="7">
                    <c:v>0.50094099063662179</c:v>
                  </c:pt>
                  <c:pt idx="8">
                    <c:v>0.50094467009840571</c:v>
                  </c:pt>
                  <c:pt idx="9">
                    <c:v>0.50095205049984581</c:v>
                  </c:pt>
                  <c:pt idx="10">
                    <c:v>0.50094651251406075</c:v>
                  </c:pt>
                  <c:pt idx="11">
                    <c:v>0.50093731833434008</c:v>
                  </c:pt>
                  <c:pt idx="12">
                    <c:v>0.50093365319171768</c:v>
                  </c:pt>
                  <c:pt idx="13">
                    <c:v>0.50093731833434008</c:v>
                  </c:pt>
                  <c:pt idx="14">
                    <c:v>0.50094099063662179</c:v>
                  </c:pt>
                </c:numCache>
              </c:numRef>
            </c:plus>
            <c:minus>
              <c:numRef>
                <c:f>'Solar Shell SM55'!$T$3:$T$17</c:f>
                <c:numCache>
                  <c:formatCode>General</c:formatCode>
                  <c:ptCount val="15"/>
                  <c:pt idx="0">
                    <c:v>0.50093915359053365</c:v>
                  </c:pt>
                  <c:pt idx="1">
                    <c:v>0.50095020271480084</c:v>
                  </c:pt>
                  <c:pt idx="2">
                    <c:v>0.50094651251406075</c:v>
                  </c:pt>
                  <c:pt idx="3">
                    <c:v>0.50094282947258562</c:v>
                  </c:pt>
                  <c:pt idx="4">
                    <c:v>0.50094282947258562</c:v>
                  </c:pt>
                  <c:pt idx="5">
                    <c:v>0.50094282947258562</c:v>
                  </c:pt>
                  <c:pt idx="6">
                    <c:v>0.50093915359053365</c:v>
                  </c:pt>
                  <c:pt idx="7">
                    <c:v>0.50094099063662179</c:v>
                  </c:pt>
                  <c:pt idx="8">
                    <c:v>0.50094467009840571</c:v>
                  </c:pt>
                  <c:pt idx="9">
                    <c:v>0.50095205049984581</c:v>
                  </c:pt>
                  <c:pt idx="10">
                    <c:v>0.50094651251406075</c:v>
                  </c:pt>
                  <c:pt idx="11">
                    <c:v>0.50093731833434008</c:v>
                  </c:pt>
                  <c:pt idx="12">
                    <c:v>0.50093365319171768</c:v>
                  </c:pt>
                  <c:pt idx="13">
                    <c:v>0.50093731833434008</c:v>
                  </c:pt>
                  <c:pt idx="14">
                    <c:v>0.50094099063662179</c:v>
                  </c:pt>
                </c:numCache>
              </c:numRef>
            </c:minus>
          </c:errBars>
          <c:errBars>
            <c:errDir val="y"/>
            <c:errBarType val="both"/>
            <c:errValType val="cust"/>
            <c:noEndCap val="0"/>
            <c:plus>
              <c:numRef>
                <c:f>'Solar Shell SM55'!$M$3:$M$17</c:f>
                <c:numCache>
                  <c:formatCode>General</c:formatCode>
                  <c:ptCount val="15"/>
                  <c:pt idx="0">
                    <c:v>0.21018108369999999</c:v>
                  </c:pt>
                  <c:pt idx="1">
                    <c:v>0.20675767898559572</c:v>
                  </c:pt>
                  <c:pt idx="2">
                    <c:v>0.20416593551635751</c:v>
                  </c:pt>
                  <c:pt idx="3">
                    <c:v>0.20192234040000007</c:v>
                  </c:pt>
                  <c:pt idx="4">
                    <c:v>0.19969808580000006</c:v>
                  </c:pt>
                  <c:pt idx="5">
                    <c:v>0.19805406569999998</c:v>
                  </c:pt>
                  <c:pt idx="6">
                    <c:v>0.19639072419999998</c:v>
                  </c:pt>
                  <c:pt idx="7">
                    <c:v>0.19552036289999999</c:v>
                  </c:pt>
                  <c:pt idx="8">
                    <c:v>0.19503683090000001</c:v>
                  </c:pt>
                  <c:pt idx="9">
                    <c:v>0.19451461789999999</c:v>
                  </c:pt>
                  <c:pt idx="10">
                    <c:v>0.19368293759999999</c:v>
                  </c:pt>
                  <c:pt idx="11">
                    <c:v>0.19329610820000001</c:v>
                  </c:pt>
                  <c:pt idx="12">
                    <c:v>0.1929479599000001</c:v>
                  </c:pt>
                  <c:pt idx="13">
                    <c:v>0.19298664090000001</c:v>
                  </c:pt>
                  <c:pt idx="14">
                    <c:v>0.19292861940000003</c:v>
                  </c:pt>
                </c:numCache>
              </c:numRef>
            </c:plus>
            <c:minus>
              <c:numRef>
                <c:f>'Solar Shell SM55'!$M$3:$M$17</c:f>
                <c:numCache>
                  <c:formatCode>General</c:formatCode>
                  <c:ptCount val="15"/>
                  <c:pt idx="0">
                    <c:v>0.21018108369999999</c:v>
                  </c:pt>
                  <c:pt idx="1">
                    <c:v>0.20675767898559572</c:v>
                  </c:pt>
                  <c:pt idx="2">
                    <c:v>0.20416593551635751</c:v>
                  </c:pt>
                  <c:pt idx="3">
                    <c:v>0.20192234040000007</c:v>
                  </c:pt>
                  <c:pt idx="4">
                    <c:v>0.19969808580000006</c:v>
                  </c:pt>
                  <c:pt idx="5">
                    <c:v>0.19805406569999998</c:v>
                  </c:pt>
                  <c:pt idx="6">
                    <c:v>0.19639072419999998</c:v>
                  </c:pt>
                  <c:pt idx="7">
                    <c:v>0.19552036289999999</c:v>
                  </c:pt>
                  <c:pt idx="8">
                    <c:v>0.19503683090000001</c:v>
                  </c:pt>
                  <c:pt idx="9">
                    <c:v>0.19451461789999999</c:v>
                  </c:pt>
                  <c:pt idx="10">
                    <c:v>0.19368293759999999</c:v>
                  </c:pt>
                  <c:pt idx="11">
                    <c:v>0.19329610820000001</c:v>
                  </c:pt>
                  <c:pt idx="12">
                    <c:v>0.1929479599000001</c:v>
                  </c:pt>
                  <c:pt idx="13">
                    <c:v>0.19298664090000001</c:v>
                  </c:pt>
                  <c:pt idx="14">
                    <c:v>0.19292861940000003</c:v>
                  </c:pt>
                </c:numCache>
              </c:numRef>
            </c:minus>
          </c:errBars>
          <c:xVal>
            <c:numRef>
              <c:f>'Solar Shell SM55'!$S$3:$S$17</c:f>
              <c:numCache>
                <c:formatCode>0.00</c:formatCode>
                <c:ptCount val="15"/>
                <c:pt idx="0">
                  <c:v>7.2760000000000034</c:v>
                </c:pt>
                <c:pt idx="1">
                  <c:v>12.474000000000004</c:v>
                </c:pt>
                <c:pt idx="2">
                  <c:v>15.978000000000002</c:v>
                </c:pt>
                <c:pt idx="3">
                  <c:v>18.981999999999989</c:v>
                </c:pt>
                <c:pt idx="4">
                  <c:v>22.002000000000002</c:v>
                </c:pt>
                <c:pt idx="5">
                  <c:v>24.652000000000001</c:v>
                </c:pt>
                <c:pt idx="6">
                  <c:v>26.866</c:v>
                </c:pt>
                <c:pt idx="7">
                  <c:v>28.209000000000003</c:v>
                </c:pt>
                <c:pt idx="8">
                  <c:v>29.515000000000001</c:v>
                </c:pt>
                <c:pt idx="9">
                  <c:v>30.387</c:v>
                </c:pt>
                <c:pt idx="10">
                  <c:v>31.278000000000006</c:v>
                </c:pt>
                <c:pt idx="11">
                  <c:v>32.073</c:v>
                </c:pt>
                <c:pt idx="12">
                  <c:v>32.456999999999994</c:v>
                </c:pt>
                <c:pt idx="13">
                  <c:v>32.803000000000004</c:v>
                </c:pt>
                <c:pt idx="14">
                  <c:v>32.879000000000005</c:v>
                </c:pt>
              </c:numCache>
            </c:numRef>
          </c:xVal>
          <c:yVal>
            <c:numRef>
              <c:f>'Solar Shell SM55'!$L$3:$L$17</c:f>
              <c:numCache>
                <c:formatCode>0.00</c:formatCode>
                <c:ptCount val="15"/>
                <c:pt idx="0">
                  <c:v>21.01810837</c:v>
                </c:pt>
                <c:pt idx="1">
                  <c:v>20.67576789855957</c:v>
                </c:pt>
                <c:pt idx="2">
                  <c:v>20.416593551635728</c:v>
                </c:pt>
                <c:pt idx="3">
                  <c:v>20.192234039999985</c:v>
                </c:pt>
                <c:pt idx="4">
                  <c:v>19.969808579999984</c:v>
                </c:pt>
                <c:pt idx="5">
                  <c:v>19.805406569999985</c:v>
                </c:pt>
                <c:pt idx="6">
                  <c:v>19.639072420000023</c:v>
                </c:pt>
                <c:pt idx="7">
                  <c:v>19.552036289999982</c:v>
                </c:pt>
                <c:pt idx="8">
                  <c:v>19.503683089999988</c:v>
                </c:pt>
                <c:pt idx="9">
                  <c:v>19.45146179000001</c:v>
                </c:pt>
                <c:pt idx="10">
                  <c:v>19.36829376</c:v>
                </c:pt>
                <c:pt idx="11">
                  <c:v>19.329610819999989</c:v>
                </c:pt>
                <c:pt idx="12">
                  <c:v>19.294795990000001</c:v>
                </c:pt>
                <c:pt idx="13">
                  <c:v>19.298664089999985</c:v>
                </c:pt>
                <c:pt idx="14">
                  <c:v>19.292861940000005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E24-4BDD-B90F-B70B52516F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5519208"/>
        <c:axId val="225520384"/>
      </c:scatterChart>
      <c:valAx>
        <c:axId val="225519208"/>
        <c:scaling>
          <c:orientation val="minMax"/>
        </c:scaling>
        <c:delete val="0"/>
        <c:axPos val="b"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225520384"/>
        <c:crosses val="autoZero"/>
        <c:crossBetween val="midCat"/>
      </c:valAx>
      <c:valAx>
        <c:axId val="225520384"/>
        <c:scaling>
          <c:orientation val="minMax"/>
          <c:min val="18.5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22551920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0.15584</cdr:x>
      <cdr:y>0.00355</cdr:y>
    </cdr:from>
    <cdr:to>
      <cdr:x>0.64503</cdr:x>
      <cdr:y>0.09409</cdr:y>
    </cdr:to>
    <cdr:sp macro="" textlink="">
      <cdr:nvSpPr>
        <cdr:cNvPr id="2" name="4 - TextBox"/>
        <cdr:cNvSpPr txBox="1"/>
      </cdr:nvSpPr>
      <cdr:spPr>
        <a:xfrm xmlns:a="http://schemas.openxmlformats.org/drawingml/2006/main">
          <a:off x="864096" y="12080"/>
          <a:ext cx="2712364" cy="308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/>
            <a:t>Field measurements</a:t>
          </a:r>
          <a:endParaRPr lang="el-GR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0.50625</cdr:x>
      <cdr:y>0.89236</cdr:y>
    </cdr:from>
    <cdr:to>
      <cdr:x>0.70625</cdr:x>
      <cdr:y>0.98611</cdr:y>
    </cdr:to>
    <cdr:sp macro="" textlink="">
      <cdr:nvSpPr>
        <cdr:cNvPr id="2" name="1 - TextBox"/>
        <cdr:cNvSpPr txBox="1"/>
      </cdr:nvSpPr>
      <cdr:spPr>
        <a:xfrm xmlns:a="http://schemas.openxmlformats.org/drawingml/2006/main">
          <a:off x="2314575" y="2447924"/>
          <a:ext cx="91440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l-GR" sz="1600" b="1" dirty="0"/>
            <a:t>Δ</a:t>
          </a:r>
          <a:r>
            <a:rPr lang="en-US" sz="1600" b="1" dirty="0"/>
            <a:t>T (K)</a:t>
          </a:r>
          <a:endParaRPr lang="el-GR" sz="1600" b="1" dirty="0"/>
        </a:p>
      </cdr:txBody>
    </cdr:sp>
  </cdr:relSizeAnchor>
  <cdr:relSizeAnchor xmlns:cdr="http://schemas.openxmlformats.org/drawingml/2006/chartDrawing">
    <cdr:from>
      <cdr:x>1.61062E-7</cdr:x>
      <cdr:y>0.19048</cdr:y>
    </cdr:from>
    <cdr:to>
      <cdr:x>0.05799</cdr:x>
      <cdr:y>0.61441</cdr:y>
    </cdr:to>
    <cdr:sp macro="" textlink="">
      <cdr:nvSpPr>
        <cdr:cNvPr id="3" name="2 - TextBox"/>
        <cdr:cNvSpPr txBox="1"/>
      </cdr:nvSpPr>
      <cdr:spPr>
        <a:xfrm xmlns:a="http://schemas.openxmlformats.org/drawingml/2006/main" rot="-5400000">
          <a:off x="-461042" y="1037107"/>
          <a:ext cx="1282128" cy="360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 err="1"/>
            <a:t>Voc</a:t>
          </a:r>
          <a:r>
            <a:rPr lang="en-US" sz="1800" b="1" dirty="0"/>
            <a:t> (Volt)</a:t>
          </a:r>
          <a:endParaRPr lang="el-GR" sz="1800" b="1" dirty="0"/>
        </a:p>
      </cdr:txBody>
    </cdr:sp>
  </cdr:relSizeAnchor>
  <cdr:relSizeAnchor xmlns:cdr="http://schemas.openxmlformats.org/drawingml/2006/chartDrawing">
    <cdr:from>
      <cdr:x>0.28994</cdr:x>
      <cdr:y>0.03005</cdr:y>
    </cdr:from>
    <cdr:to>
      <cdr:x>0.7268</cdr:x>
      <cdr:y>0.13194</cdr:y>
    </cdr:to>
    <cdr:sp macro="" textlink="">
      <cdr:nvSpPr>
        <cdr:cNvPr id="5" name="4 - TextBox"/>
        <cdr:cNvSpPr txBox="1"/>
      </cdr:nvSpPr>
      <cdr:spPr>
        <a:xfrm xmlns:a="http://schemas.openxmlformats.org/drawingml/2006/main">
          <a:off x="1800200" y="90872"/>
          <a:ext cx="2712337" cy="3081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bg-BG" sz="1400" b="1" dirty="0" smtClean="0"/>
            <a:t>Полеви измервания</a:t>
          </a:r>
          <a:endParaRPr lang="el-GR" sz="1400" b="1" dirty="0"/>
        </a:p>
      </cdr:txBody>
    </cdr:sp>
  </cdr:relSizeAnchor>
  <cdr:relSizeAnchor xmlns:cdr="http://schemas.openxmlformats.org/drawingml/2006/chartDrawing">
    <cdr:from>
      <cdr:x>0.50625</cdr:x>
      <cdr:y>0.89236</cdr:y>
    </cdr:from>
    <cdr:to>
      <cdr:x>0.70625</cdr:x>
      <cdr:y>0.98611</cdr:y>
    </cdr:to>
    <cdr:sp macro="" textlink="">
      <cdr:nvSpPr>
        <cdr:cNvPr id="6" name="1 - TextBox"/>
        <cdr:cNvSpPr txBox="1"/>
      </cdr:nvSpPr>
      <cdr:spPr>
        <a:xfrm xmlns:a="http://schemas.openxmlformats.org/drawingml/2006/main">
          <a:off x="2314575" y="2447924"/>
          <a:ext cx="91440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el-GR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C10A0-F87B-4BFF-AD3A-8310E448460F}" type="datetimeFigureOut">
              <a:rPr lang="el-GR" smtClean="0"/>
              <a:pPr/>
              <a:t>21/10/2019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933F7-9C1D-42A8-B27F-F697341C8CB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5513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3990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0818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760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239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0949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9961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3040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80248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5747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93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2383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84408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2994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006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6974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03624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12062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4753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25743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49742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843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055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12597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30115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99350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23142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1292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3142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0968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3333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7663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6226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7763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147002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248472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61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11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7810-D08D-4F04-8111-0848C471F8E3}" type="datetimeFigureOut">
              <a:rPr lang="el-GR" smtClean="0"/>
              <a:pPr/>
              <a:t>21/10/2019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6221-E4EE-4882-A7E2-5D7E7229B8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5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896" y="1988840"/>
            <a:ext cx="5182344" cy="1470025"/>
          </a:xfrm>
        </p:spPr>
        <p:txBody>
          <a:bodyPr anchor="b"/>
          <a:lstStyle/>
          <a:p>
            <a:r>
              <a:rPr lang="bg-BG" dirty="0" smtClean="0"/>
              <a:t>МОДУЛ </a:t>
            </a:r>
            <a:r>
              <a:rPr lang="en-US" dirty="0" smtClean="0"/>
              <a:t>2</a:t>
            </a:r>
            <a:r>
              <a:rPr lang="en-US" dirty="0"/>
              <a:t>: </a:t>
            </a:r>
            <a:r>
              <a:rPr lang="bg-BG" dirty="0" smtClean="0"/>
              <a:t>ФОТОВОЛТАИЧНИ СИСТЕМИ</a:t>
            </a:r>
            <a:endParaRPr lang="el-GR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11960" y="3573016"/>
            <a:ext cx="4822304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TEI of CRETE</a:t>
            </a:r>
            <a:endParaRPr lang="el-G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22104" y="3429000"/>
            <a:ext cx="5686400" cy="6779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400" dirty="0" smtClean="0"/>
              <a:t>Запознаване с характеристиките и производителността на </a:t>
            </a:r>
            <a:r>
              <a:rPr lang="en-US" sz="2400" dirty="0" smtClean="0"/>
              <a:t>PV </a:t>
            </a:r>
            <a:r>
              <a:rPr lang="bg-BG" sz="2400" dirty="0" smtClean="0"/>
              <a:t>системите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7217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 характеристиките и производителността на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 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системите</a:t>
            </a:r>
            <a:endParaRPr lang="bg-BG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Основни концепции за дизайна/проектирането на </a:t>
            </a:r>
            <a:r>
              <a:rPr lang="en-US" dirty="0"/>
              <a:t>PV </a:t>
            </a:r>
            <a:r>
              <a:rPr lang="bg-BG" dirty="0"/>
              <a:t>система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844027"/>
            <a:ext cx="5932035" cy="33146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D686ACE-E6F2-4AF7-9A6B-BE8F2A8B3D6B}"/>
              </a:ext>
            </a:extLst>
          </p:cNvPr>
          <p:cNvSpPr txBox="1"/>
          <p:nvPr/>
        </p:nvSpPr>
        <p:spPr>
          <a:xfrm>
            <a:off x="756193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Взима се предвид засенчването от редовете от модули.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50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 характеристиките и производителността на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 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системите</a:t>
            </a:r>
            <a:endParaRPr lang="bg-BG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Основни концепции за дизайна/проектирането на </a:t>
            </a:r>
            <a:r>
              <a:rPr lang="en-US" dirty="0"/>
              <a:t>PV </a:t>
            </a:r>
            <a:r>
              <a:rPr lang="bg-BG" dirty="0"/>
              <a:t>система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Взима се предвид засенчване от </a:t>
            </a:r>
          </a:p>
          <a:p>
            <a:r>
              <a:rPr lang="bg-BG" dirty="0" smtClean="0"/>
              <a:t>сгради, външни препятствия.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527" y="2276872"/>
            <a:ext cx="3096344" cy="307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4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 характеристиките и производителността на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 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системите</a:t>
            </a:r>
            <a:endParaRPr lang="bg-BG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Разглеждат се технологиите за </a:t>
            </a:r>
            <a:r>
              <a:rPr lang="en-US" dirty="0" smtClean="0"/>
              <a:t>PV </a:t>
            </a:r>
            <a:r>
              <a:rPr lang="bg-BG" dirty="0" smtClean="0"/>
              <a:t>модулите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70080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Основни концепции за дизайна/проектирането на </a:t>
            </a:r>
            <a:r>
              <a:rPr lang="en-US" dirty="0"/>
              <a:t>PV </a:t>
            </a:r>
            <a:r>
              <a:rPr lang="bg-BG" dirty="0"/>
              <a:t>система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87297" y="3352256"/>
            <a:ext cx="295232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Монокристални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Поликристални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Тънкослойни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13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 характеристиките и производителността на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 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системите</a:t>
            </a:r>
            <a:endParaRPr lang="bg-BG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5555" y="207014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Типична ефективност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70080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Основни концепции за дизайна/проектирането на </a:t>
            </a:r>
            <a:r>
              <a:rPr lang="en-US" dirty="0"/>
              <a:t>PV </a:t>
            </a:r>
            <a:r>
              <a:rPr lang="bg-BG" dirty="0"/>
              <a:t>система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338215"/>
              </p:ext>
            </p:extLst>
          </p:nvPr>
        </p:nvGraphicFramePr>
        <p:xfrm>
          <a:off x="827584" y="2564904"/>
          <a:ext cx="7776864" cy="33121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3675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83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906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402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PV </a:t>
                      </a:r>
                      <a:r>
                        <a:rPr lang="bg-BG" dirty="0" smtClean="0"/>
                        <a:t>клетка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g-BG" dirty="0" smtClean="0"/>
                        <a:t>Ефективност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g-BG" dirty="0" smtClean="0"/>
                        <a:t>Необходима площ за </a:t>
                      </a:r>
                      <a:r>
                        <a:rPr lang="el-GR" dirty="0" smtClean="0"/>
                        <a:t>1 </a:t>
                      </a:r>
                      <a:r>
                        <a:rPr lang="en-US" dirty="0"/>
                        <a:t>kW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EPBT </a:t>
                      </a:r>
                      <a:r>
                        <a:rPr lang="bg-BG" dirty="0" smtClean="0"/>
                        <a:t>/срок на възвръщаемост/  Южна Европа </a:t>
                      </a:r>
                      <a:r>
                        <a:rPr lang="en-US" dirty="0" smtClean="0"/>
                        <a:t>(</a:t>
                      </a:r>
                      <a:r>
                        <a:rPr lang="bg-BG" dirty="0" smtClean="0"/>
                        <a:t>години</a:t>
                      </a:r>
                      <a:r>
                        <a:rPr lang="en-US" dirty="0" smtClean="0"/>
                        <a:t>)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bg-BG" dirty="0" smtClean="0"/>
                        <a:t>Монокристална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l-GR" dirty="0"/>
                        <a:t>15% - 20%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5-7  m</a:t>
                      </a:r>
                      <a:r>
                        <a:rPr lang="en-US" baseline="30000" dirty="0"/>
                        <a:t>2</a:t>
                      </a:r>
                      <a:endParaRPr lang="el-GR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l-GR" dirty="0"/>
                        <a:t>1.8 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bg-BG" dirty="0" smtClean="0"/>
                        <a:t>Поликристална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l-GR" dirty="0"/>
                        <a:t>12% - 15%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7-8  m</a:t>
                      </a:r>
                      <a:r>
                        <a:rPr lang="en-US" baseline="30000" dirty="0"/>
                        <a:t>2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l-GR" dirty="0"/>
                        <a:t>1.2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bg-BG" baseline="0" dirty="0" smtClean="0"/>
                        <a:t>Аморфна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5%</a:t>
                      </a:r>
                      <a:r>
                        <a:rPr lang="el-GR" dirty="0"/>
                        <a:t> </a:t>
                      </a:r>
                      <a:r>
                        <a:rPr lang="en-US" dirty="0"/>
                        <a:t>-</a:t>
                      </a:r>
                      <a:r>
                        <a:rPr lang="el-GR" dirty="0"/>
                        <a:t> </a:t>
                      </a:r>
                      <a:r>
                        <a:rPr lang="en-US" dirty="0"/>
                        <a:t>8%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12-20 m</a:t>
                      </a:r>
                      <a:r>
                        <a:rPr lang="en-US" baseline="30000" dirty="0"/>
                        <a:t>2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l-GR" dirty="0"/>
                        <a:t>1.4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bg-BG" dirty="0" smtClean="0"/>
                        <a:t>Тънкослойна </a:t>
                      </a:r>
                      <a:r>
                        <a:rPr lang="el-GR" dirty="0" smtClean="0"/>
                        <a:t>(</a:t>
                      </a:r>
                      <a:r>
                        <a:rPr lang="en-US" dirty="0"/>
                        <a:t>CIGS, </a:t>
                      </a:r>
                      <a:r>
                        <a:rPr lang="en-US" dirty="0" err="1"/>
                        <a:t>CdTe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GaAs</a:t>
                      </a:r>
                      <a:r>
                        <a:rPr lang="el-GR" dirty="0"/>
                        <a:t>)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l-GR" dirty="0"/>
                        <a:t>7% - 12%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8-14 m</a:t>
                      </a:r>
                      <a:r>
                        <a:rPr lang="en-US" baseline="30000" dirty="0"/>
                        <a:t>2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&lt; 1.0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(</a:t>
                      </a:r>
                      <a:r>
                        <a:rPr lang="bg-BG" sz="1400" dirty="0" smtClean="0"/>
                        <a:t>Срок на възвръщаемост</a:t>
                      </a:r>
                      <a:r>
                        <a:rPr lang="en-US" sz="1400" dirty="0" smtClean="0"/>
                        <a:t>)</a:t>
                      </a:r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06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 характеристиките и производителността на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 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системите</a:t>
            </a:r>
            <a:endParaRPr lang="bg-BG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Изследване на напрежението, тока и размерите на </a:t>
            </a:r>
            <a:r>
              <a:rPr lang="en-US" dirty="0" smtClean="0"/>
              <a:t>PV </a:t>
            </a:r>
            <a:r>
              <a:rPr lang="bg-BG" dirty="0" smtClean="0"/>
              <a:t>модула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70080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Основни концепции за дизайна/проектирането на </a:t>
            </a:r>
            <a:r>
              <a:rPr lang="en-US" dirty="0"/>
              <a:t>PV </a:t>
            </a:r>
            <a:r>
              <a:rPr lang="bg-BG" dirty="0"/>
              <a:t>система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798767"/>
            <a:ext cx="6191250" cy="3257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3429000"/>
            <a:ext cx="363855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 характеристиките и производителността на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 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системите</a:t>
            </a:r>
            <a:endParaRPr lang="bg-BG" dirty="0"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492896"/>
            <a:ext cx="8197587" cy="31990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7624" y="170080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Основни концепции за дизайна/проектирането на </a:t>
            </a:r>
            <a:r>
              <a:rPr lang="en-US" dirty="0"/>
              <a:t>PV </a:t>
            </a:r>
            <a:r>
              <a:rPr lang="bg-BG" dirty="0"/>
              <a:t>система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 характеристиките и производителността на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 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системите</a:t>
            </a:r>
            <a:endParaRPr lang="bg-BG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Изследване на ефекта на температурата върху </a:t>
            </a:r>
            <a:r>
              <a:rPr lang="en-US" dirty="0" smtClean="0"/>
              <a:t>PV </a:t>
            </a:r>
            <a:r>
              <a:rPr lang="bg-BG" dirty="0" smtClean="0"/>
              <a:t>модула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70080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Основни концепции за дизайна/проектирането на </a:t>
            </a:r>
            <a:r>
              <a:rPr lang="en-US" dirty="0"/>
              <a:t>PV </a:t>
            </a:r>
            <a:r>
              <a:rPr lang="bg-BG" dirty="0"/>
              <a:t>система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896741"/>
            <a:ext cx="4495800" cy="13525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4367231"/>
            <a:ext cx="61055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2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212" y="1841577"/>
            <a:ext cx="3514725" cy="22479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U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 характеристиките и производителността на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 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системите</a:t>
            </a:r>
            <a:endParaRPr lang="bg-BG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Инвертори за един модул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70080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Основни концепции за дизайна/проектирането на </a:t>
            </a:r>
            <a:r>
              <a:rPr lang="en-US" dirty="0"/>
              <a:t>PV </a:t>
            </a:r>
            <a:r>
              <a:rPr lang="bg-BG" dirty="0"/>
              <a:t>система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3760" y="3181618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2000" dirty="0" smtClean="0"/>
              <a:t>Микроинвертори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2000" dirty="0" smtClean="0"/>
              <a:t>Оптимизатори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3733218"/>
            <a:ext cx="2690202" cy="214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7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 характеристиките и производителността на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 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системите</a:t>
            </a:r>
            <a:endParaRPr lang="bg-BG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Последователни инвертори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70080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Основни концепции за дизайна/проектирането на </a:t>
            </a:r>
            <a:r>
              <a:rPr lang="en-US" dirty="0"/>
              <a:t>PV </a:t>
            </a:r>
            <a:r>
              <a:rPr lang="bg-BG" dirty="0"/>
              <a:t>система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99592" y="306896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Правилно оразмеряване на инвертора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3305728"/>
            <a:ext cx="4257675" cy="1800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4953974"/>
            <a:ext cx="31718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2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 характеристиките и производителността на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 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системите</a:t>
            </a:r>
            <a:endParaRPr lang="bg-BG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Оразмеряване на кабела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700808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Основни концепции за дизайна/проектирането на </a:t>
            </a:r>
            <a:r>
              <a:rPr lang="en-US" dirty="0"/>
              <a:t>PV </a:t>
            </a:r>
            <a:r>
              <a:rPr lang="bg-BG" dirty="0"/>
              <a:t>система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47664" y="3043118"/>
            <a:ext cx="288032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Съпротивление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Спъд в напрежението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Загуба на мощност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01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Цели на модула</a:t>
            </a:r>
            <a:endParaRPr lang="el-GR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1758" y="1628774"/>
            <a:ext cx="8280000" cy="42482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dirty="0" smtClean="0"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r>
              <a:rPr lang="bg-BG" dirty="0" smtClean="0">
                <a:latin typeface="+mj-lt"/>
                <a:cs typeface="Arial" pitchFamily="34" charset="0"/>
              </a:rPr>
              <a:t>В края на този раздел, вие:</a:t>
            </a:r>
            <a:endParaRPr lang="en-US" dirty="0"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bg-BG" b="1" dirty="0" smtClean="0"/>
              <a:t>Ще сте запознати с основите на дизайна/проектирането на</a:t>
            </a:r>
            <a:r>
              <a:rPr lang="en-US" b="1" dirty="0" smtClean="0"/>
              <a:t> </a:t>
            </a:r>
            <a:r>
              <a:rPr lang="en-US" b="1" dirty="0"/>
              <a:t>PV </a:t>
            </a:r>
            <a:r>
              <a:rPr lang="bg-BG" b="1" dirty="0" smtClean="0"/>
              <a:t>системите</a:t>
            </a:r>
            <a:endParaRPr lang="en-US" b="1" dirty="0"/>
          </a:p>
          <a:p>
            <a:pPr lvl="1">
              <a:buFont typeface="+mj-lt"/>
              <a:buAutoNum type="arabicPeriod"/>
            </a:pPr>
            <a:r>
              <a:rPr lang="bg-BG" b="1" dirty="0" smtClean="0"/>
              <a:t>Ще научите как да използвате безплатен софтуер, за да направите оценка на характеристиките и производителността на</a:t>
            </a:r>
            <a:r>
              <a:rPr lang="en-US" b="1" dirty="0" smtClean="0"/>
              <a:t> </a:t>
            </a:r>
            <a:r>
              <a:rPr lang="en-US" b="1" dirty="0"/>
              <a:t>PV </a:t>
            </a:r>
            <a:r>
              <a:rPr lang="bg-BG" b="1" dirty="0" smtClean="0"/>
              <a:t>система</a:t>
            </a:r>
          </a:p>
          <a:p>
            <a:pPr lvl="1">
              <a:buFont typeface="+mj-lt"/>
              <a:buAutoNum type="arabicPeriod"/>
            </a:pPr>
            <a:r>
              <a:rPr lang="bg-BG" b="1" dirty="0" smtClean="0"/>
              <a:t>Ще научите как да направите оценка на характеристиките и производителността на </a:t>
            </a:r>
            <a:r>
              <a:rPr lang="en-US" b="1" dirty="0" smtClean="0"/>
              <a:t>PV </a:t>
            </a:r>
            <a:r>
              <a:rPr lang="bg-BG" b="1" dirty="0" smtClean="0"/>
              <a:t>система при типични условия</a:t>
            </a:r>
            <a:endParaRPr lang="en-US" b="1" dirty="0"/>
          </a:p>
          <a:p>
            <a:pPr lvl="1">
              <a:buFont typeface="+mj-lt"/>
              <a:buAutoNum type="arabicPeriod"/>
            </a:pPr>
            <a:r>
              <a:rPr lang="bg-BG" b="1" dirty="0" smtClean="0"/>
              <a:t>Ще овладеете</a:t>
            </a:r>
            <a:r>
              <a:rPr lang="bg-BG" b="1" baseline="0" dirty="0" smtClean="0"/>
              <a:t> основите на системите за мониторинг на </a:t>
            </a:r>
            <a:r>
              <a:rPr lang="en-US" b="1" dirty="0" smtClean="0"/>
              <a:t>PV </a:t>
            </a:r>
            <a:r>
              <a:rPr lang="bg-BG" b="1" dirty="0" smtClean="0"/>
              <a:t>системи</a:t>
            </a:r>
            <a:endParaRPr lang="en-US" b="1" dirty="0"/>
          </a:p>
          <a:p>
            <a:pPr lvl="1">
              <a:buFont typeface="+mj-lt"/>
              <a:buAutoNum type="arabicPeriod"/>
            </a:pPr>
            <a:r>
              <a:rPr lang="bg-BG" b="1" dirty="0" smtClean="0"/>
              <a:t>Ще научите как различните условия влияят на характеристиките и производителността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39200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 характеристиките и производителността на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 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системите</a:t>
            </a:r>
            <a:endParaRPr lang="bg-BG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242088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Проследяваща система</a:t>
            </a:r>
            <a:r>
              <a:rPr lang="en-US" dirty="0" smtClean="0"/>
              <a:t>. </a:t>
            </a:r>
            <a:r>
              <a:rPr lang="bg-BG" dirty="0" smtClean="0"/>
              <a:t>Обикновено не е необходима за система за жилищни нужди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70080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Основни концепции за дизайна/проектирането на </a:t>
            </a:r>
            <a:r>
              <a:rPr lang="en-US" dirty="0"/>
              <a:t>PV </a:t>
            </a:r>
            <a:r>
              <a:rPr lang="bg-BG" dirty="0"/>
              <a:t>система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581" y="3068634"/>
            <a:ext cx="3455665" cy="2594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3366284"/>
            <a:ext cx="2665479" cy="199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0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 характеристиките и производителността на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 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системите</a:t>
            </a:r>
            <a:endParaRPr lang="bg-BG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42380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Използване на безплатен софтуер за оценка на характеристиките и производителността на</a:t>
            </a:r>
            <a:r>
              <a:rPr lang="en-US" dirty="0" smtClean="0"/>
              <a:t> </a:t>
            </a:r>
            <a:r>
              <a:rPr lang="en-US" dirty="0"/>
              <a:t>PV </a:t>
            </a:r>
            <a:r>
              <a:rPr lang="bg-BG" dirty="0" smtClean="0"/>
              <a:t>системата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037458B-EED6-4925-A842-CF262EE220BE}"/>
              </a:ext>
            </a:extLst>
          </p:cNvPr>
          <p:cNvSpPr txBox="1"/>
          <p:nvPr/>
        </p:nvSpPr>
        <p:spPr>
          <a:xfrm>
            <a:off x="971600" y="2070140"/>
            <a:ext cx="6029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PVGIS </a:t>
            </a:r>
            <a:r>
              <a:rPr lang="en-US" dirty="0" smtClean="0"/>
              <a:t>(http://re.jrc.ec.europa.eu/pvg_tools/en/tools.html)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564904"/>
            <a:ext cx="5724128" cy="383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4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995" y="2299014"/>
            <a:ext cx="4091509" cy="30742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2076945"/>
            <a:ext cx="4217268" cy="4009375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 характеристиките и производителността на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 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системите</a:t>
            </a:r>
            <a:endParaRPr lang="bg-BG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70080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Използване на безплатен софтуер за оценка на характеристиките и производителността </a:t>
            </a:r>
            <a:r>
              <a:rPr lang="en-US" dirty="0" smtClean="0"/>
              <a:t>PV </a:t>
            </a:r>
            <a:r>
              <a:rPr lang="bg-BG" dirty="0" smtClean="0"/>
              <a:t>системата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17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 характеристиките и производителността на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 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системите</a:t>
            </a:r>
            <a:endParaRPr lang="bg-BG" dirty="0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132856"/>
            <a:ext cx="3267075" cy="4067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170080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Използване на безплатен софтуер за оценка на характеристиките и производителността </a:t>
            </a:r>
            <a:r>
              <a:rPr lang="en-US" dirty="0"/>
              <a:t>PV </a:t>
            </a:r>
            <a:r>
              <a:rPr lang="bg-BG" dirty="0"/>
              <a:t>системата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37458B-EED6-4925-A842-CF262EE220BE}"/>
              </a:ext>
            </a:extLst>
          </p:cNvPr>
          <p:cNvSpPr txBox="1"/>
          <p:nvPr/>
        </p:nvSpPr>
        <p:spPr>
          <a:xfrm>
            <a:off x="1037374" y="2791036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Прогноза за производството на енергия на месечна и годишна основа.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34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 характеристиките и производителността на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 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системите</a:t>
            </a:r>
            <a:endParaRPr lang="bg-BG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40303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Използване на безплатен софтуер за оценка на характеристиките и производителността </a:t>
            </a:r>
            <a:r>
              <a:rPr lang="en-US" dirty="0"/>
              <a:t>PV </a:t>
            </a:r>
            <a:r>
              <a:rPr lang="bg-BG" dirty="0"/>
              <a:t>системата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037458B-EED6-4925-A842-CF262EE220BE}"/>
              </a:ext>
            </a:extLst>
          </p:cNvPr>
          <p:cNvSpPr txBox="1"/>
          <p:nvPr/>
        </p:nvSpPr>
        <p:spPr>
          <a:xfrm>
            <a:off x="1004487" y="2494122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RETSCREEN (http://www.nrcan.gc.ca/energy/software-tools/7465)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863454"/>
            <a:ext cx="486899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89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 характеристиките и производителността на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 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системите</a:t>
            </a:r>
            <a:endParaRPr lang="bg-BG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70080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Оценка на характеристиките и производителността на </a:t>
            </a:r>
            <a:r>
              <a:rPr lang="en-US" dirty="0" smtClean="0"/>
              <a:t>PV </a:t>
            </a:r>
            <a:r>
              <a:rPr lang="bg-BG" dirty="0" smtClean="0"/>
              <a:t>системата при типични условия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2492896"/>
            <a:ext cx="612068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Зависимост на мощността на </a:t>
            </a:r>
            <a:r>
              <a:rPr lang="en-US" dirty="0" smtClean="0"/>
              <a:t>PV </a:t>
            </a:r>
            <a:r>
              <a:rPr lang="bg-BG" dirty="0" smtClean="0"/>
              <a:t>системата от: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PV </a:t>
            </a:r>
            <a:r>
              <a:rPr lang="bg-BG" dirty="0" smtClean="0"/>
              <a:t>пикова мощност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Слънцелъчението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Температура на модула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450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 характеристиките и производителността на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 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системите</a:t>
            </a:r>
            <a:endParaRPr lang="bg-BG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70080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Оценка на характеристиките и производителността на </a:t>
            </a:r>
            <a:r>
              <a:rPr lang="en-US" dirty="0"/>
              <a:t>PV </a:t>
            </a:r>
            <a:r>
              <a:rPr lang="bg-BG" dirty="0"/>
              <a:t>системата при типични условия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47664" y="2492896"/>
                <a:ext cx="6120680" cy="2783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g-BG" dirty="0" smtClean="0"/>
                  <a:t>В обичайните случаи:</a:t>
                </a:r>
                <a:endParaRPr lang="el-GR" dirty="0"/>
              </a:p>
              <a:p>
                <a:endParaRPr lang="el-G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𝑆𝑇𝐶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∙{1+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𝑐𝑒𝑙𝑙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𝑆𝑇𝐶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bg-BG" dirty="0" smtClean="0"/>
                  <a:t>Типичната стойност на </a:t>
                </a:r>
                <a:r>
                  <a:rPr lang="el-GR" dirty="0" smtClean="0"/>
                  <a:t>γ</a:t>
                </a:r>
                <a:r>
                  <a:rPr lang="el-GR" dirty="0"/>
                  <a:t>: -0.40 %/</a:t>
                </a:r>
                <a:r>
                  <a:rPr lang="en-US" baseline="30000" dirty="0" err="1"/>
                  <a:t>o</a:t>
                </a:r>
                <a:r>
                  <a:rPr lang="en-US" dirty="0" err="1"/>
                  <a:t>C</a:t>
                </a:r>
                <a:r>
                  <a:rPr lang="en-US" dirty="0"/>
                  <a:t> (mc-Si, c-Si)</a:t>
                </a:r>
              </a:p>
              <a:p>
                <a:endParaRPr lang="en-US" dirty="0"/>
              </a:p>
              <a:p>
                <a:r>
                  <a:rPr lang="en-US" dirty="0"/>
                  <a:t>G</a:t>
                </a:r>
                <a:r>
                  <a:rPr lang="en-US" baseline="-25000" dirty="0"/>
                  <a:t>STC</a:t>
                </a:r>
                <a:r>
                  <a:rPr lang="en-US" dirty="0"/>
                  <a:t>=1000 W/m</a:t>
                </a:r>
                <a:r>
                  <a:rPr lang="en-US" baseline="30000" dirty="0"/>
                  <a:t>2</a:t>
                </a:r>
              </a:p>
              <a:p>
                <a:endParaRPr lang="en-US" baseline="30000" dirty="0"/>
              </a:p>
              <a:p>
                <a:r>
                  <a:rPr lang="en-US" dirty="0"/>
                  <a:t>T</a:t>
                </a:r>
                <a:r>
                  <a:rPr lang="en-US" baseline="-25000" dirty="0"/>
                  <a:t>STC</a:t>
                </a:r>
                <a:r>
                  <a:rPr lang="en-US" dirty="0"/>
                  <a:t>=273.15+</a:t>
                </a:r>
                <a:r>
                  <a:rPr lang="el-GR" dirty="0"/>
                  <a:t>θ</a:t>
                </a:r>
                <a:r>
                  <a:rPr lang="en-US" baseline="-25000" dirty="0"/>
                  <a:t>STC </a:t>
                </a:r>
                <a:r>
                  <a:rPr lang="en-US" dirty="0"/>
                  <a:t>Kelvin, </a:t>
                </a:r>
                <a:r>
                  <a:rPr lang="el-GR" dirty="0"/>
                  <a:t>θ</a:t>
                </a:r>
                <a:r>
                  <a:rPr lang="en-US" baseline="-25000" dirty="0"/>
                  <a:t>STC</a:t>
                </a:r>
                <a:r>
                  <a:rPr lang="en-US" dirty="0"/>
                  <a:t>=25 </a:t>
                </a:r>
                <a:r>
                  <a:rPr lang="en-US" baseline="30000" dirty="0" err="1"/>
                  <a:t>o</a:t>
                </a:r>
                <a:r>
                  <a:rPr lang="en-US" dirty="0" err="1"/>
                  <a:t>C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492896"/>
                <a:ext cx="6120680" cy="2783519"/>
              </a:xfrm>
              <a:prstGeom prst="rect">
                <a:avLst/>
              </a:prstGeom>
              <a:blipFill rotWithShape="1">
                <a:blip r:embed="rId3"/>
                <a:stretch>
                  <a:fillRect l="-896" t="-1094" b="-2407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0867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 характеристиките и производителността на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 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системите</a:t>
            </a:r>
            <a:endParaRPr lang="bg-BG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Основи на системите за мониторинг на </a:t>
            </a:r>
            <a:r>
              <a:rPr lang="en-US" dirty="0" smtClean="0"/>
              <a:t>PV</a:t>
            </a:r>
            <a:r>
              <a:rPr lang="bg-BG" dirty="0" smtClean="0"/>
              <a:t> системи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227687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Записване на данни</a:t>
            </a:r>
            <a:r>
              <a:rPr lang="en-US" dirty="0" smtClean="0"/>
              <a:t>. </a:t>
            </a:r>
            <a:r>
              <a:rPr lang="bg-BG" dirty="0" smtClean="0"/>
              <a:t>Сензори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552" y="2852936"/>
            <a:ext cx="2328367" cy="20528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7383" y="2276872"/>
            <a:ext cx="1659417" cy="3548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7904" y="2834999"/>
            <a:ext cx="28194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61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 характеристиките и производителността на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 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системите</a:t>
            </a:r>
            <a:endParaRPr lang="bg-BG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643797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Основи на системите за мониторинг на </a:t>
            </a:r>
            <a:r>
              <a:rPr lang="en-US" dirty="0"/>
              <a:t>PV</a:t>
            </a:r>
            <a:r>
              <a:rPr lang="bg-BG" dirty="0"/>
              <a:t> системи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227687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Записване на данни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5095469"/>
            <a:ext cx="2016224" cy="12050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3212976"/>
            <a:ext cx="3775625" cy="28204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4" y="2851231"/>
            <a:ext cx="2175157" cy="20392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3143" y="1997398"/>
            <a:ext cx="1620771" cy="121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99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 характеристиките и производителността на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 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системите</a:t>
            </a:r>
            <a:endParaRPr lang="bg-BG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70080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Оценка на влиянието на различните условия върху характеристиките и производителността на </a:t>
            </a:r>
            <a:r>
              <a:rPr lang="en-US" dirty="0" smtClean="0"/>
              <a:t>PV</a:t>
            </a:r>
            <a:r>
              <a:rPr lang="bg-BG" dirty="0" smtClean="0"/>
              <a:t> системите.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1394821"/>
              </p:ext>
            </p:extLst>
          </p:nvPr>
        </p:nvGraphicFramePr>
        <p:xfrm>
          <a:off x="1259632" y="2564904"/>
          <a:ext cx="5544616" cy="3403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6285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dirty="0" smtClean="0"/>
              <a:t>Запознаване с характеристиките и производителността на </a:t>
            </a:r>
            <a:r>
              <a:rPr lang="en-US" dirty="0" smtClean="0"/>
              <a:t>PV </a:t>
            </a:r>
            <a:r>
              <a:rPr lang="bg-BG" dirty="0" smtClean="0"/>
              <a:t>системите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Основни концепции за дизайна/проектирането на </a:t>
            </a:r>
            <a:r>
              <a:rPr lang="en-US" dirty="0" smtClean="0"/>
              <a:t>PV </a:t>
            </a:r>
            <a:r>
              <a:rPr lang="bg-BG" dirty="0" smtClean="0"/>
              <a:t>система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347139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Определяне на товарите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46556" y="2565177"/>
            <a:ext cx="669674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Определяне на енергийното потребление, на месечна и годишна основа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Определяне на отделните товари и време на действие</a:t>
            </a:r>
            <a:endParaRPr lang="en-US" dirty="0"/>
          </a:p>
        </p:txBody>
      </p:sp>
      <p:graphicFrame>
        <p:nvGraphicFramePr>
          <p:cNvPr id="3" name="Πίνακας 2">
            <a:extLst>
              <a:ext uri="{FF2B5EF4-FFF2-40B4-BE49-F238E27FC236}">
                <a16:creationId xmlns:a16="http://schemas.microsoft.com/office/drawing/2014/main" xmlns="" id="{3260C171-8BC1-45F0-BA29-D3C4BD61EC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117126"/>
              </p:ext>
            </p:extLst>
          </p:nvPr>
        </p:nvGraphicFramePr>
        <p:xfrm>
          <a:off x="1547664" y="3894287"/>
          <a:ext cx="4812195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7860">
                  <a:extLst>
                    <a:ext uri="{9D8B030D-6E8A-4147-A177-3AD203B41FA5}">
                      <a16:colId xmlns:a16="http://schemas.microsoft.com/office/drawing/2014/main" xmlns="" val="3278050694"/>
                    </a:ext>
                  </a:extLst>
                </a:gridCol>
                <a:gridCol w="1420270">
                  <a:extLst>
                    <a:ext uri="{9D8B030D-6E8A-4147-A177-3AD203B41FA5}">
                      <a16:colId xmlns:a16="http://schemas.microsoft.com/office/drawing/2014/main" xmlns="" val="901731578"/>
                    </a:ext>
                  </a:extLst>
                </a:gridCol>
                <a:gridCol w="1604065">
                  <a:extLst>
                    <a:ext uri="{9D8B030D-6E8A-4147-A177-3AD203B41FA5}">
                      <a16:colId xmlns:a16="http://schemas.microsoft.com/office/drawing/2014/main" xmlns="" val="3980270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Товар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Мощност </a:t>
                      </a:r>
                      <a:r>
                        <a:rPr lang="en-US" dirty="0" smtClean="0"/>
                        <a:t>(kW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Δ</a:t>
                      </a:r>
                      <a:r>
                        <a:rPr lang="en-US" dirty="0"/>
                        <a:t>t </a:t>
                      </a:r>
                      <a:r>
                        <a:rPr lang="en-US" dirty="0" smtClean="0"/>
                        <a:t>(</a:t>
                      </a:r>
                      <a:r>
                        <a:rPr lang="bg-BG" dirty="0" smtClean="0"/>
                        <a:t>часове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5106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Готвене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5211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Кафе машина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1212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Осветление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2859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9617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75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 характеристиките и производителността на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 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системите</a:t>
            </a:r>
            <a:endParaRPr lang="bg-BG" dirty="0">
              <a:effectLst/>
            </a:endParaRPr>
          </a:p>
        </p:txBody>
      </p:sp>
      <p:graphicFrame>
        <p:nvGraphicFramePr>
          <p:cNvPr id="6" name="1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289607"/>
              </p:ext>
            </p:extLst>
          </p:nvPr>
        </p:nvGraphicFramePr>
        <p:xfrm>
          <a:off x="755576" y="2636912"/>
          <a:ext cx="62087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87624" y="170080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Оценка на влиянието на различните условия върху характеристиките и производителността на </a:t>
            </a:r>
            <a:r>
              <a:rPr lang="en-US" dirty="0"/>
              <a:t>PV</a:t>
            </a:r>
            <a:r>
              <a:rPr lang="bg-BG" dirty="0"/>
              <a:t> системите.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394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 характеристиките и производителността на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 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системите</a:t>
            </a:r>
            <a:endParaRPr lang="bg-BG" dirty="0" smtClean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012" y="2348880"/>
            <a:ext cx="4392488" cy="32815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170080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Оценка на влиянието на различните условия върху характеристиките и производителността на </a:t>
            </a:r>
            <a:r>
              <a:rPr lang="en-US" dirty="0"/>
              <a:t>PV</a:t>
            </a:r>
            <a:r>
              <a:rPr lang="bg-BG" dirty="0"/>
              <a:t> системите.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646204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Ефективността леко спада с намаляване на слънцелъчението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817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 характеристиките и производителността на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 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системите</a:t>
            </a:r>
            <a:endParaRPr lang="bg-BG" dirty="0"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170080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Оценка на влиянието на различните условия върху характеристиките и производителността на </a:t>
            </a:r>
            <a:r>
              <a:rPr lang="en-US" dirty="0"/>
              <a:t>PV</a:t>
            </a:r>
            <a:r>
              <a:rPr lang="bg-BG" dirty="0"/>
              <a:t> системите.</a:t>
            </a:r>
            <a:endParaRPr lang="en-US" dirty="0"/>
          </a:p>
        </p:txBody>
      </p:sp>
      <p:pic>
        <p:nvPicPr>
          <p:cNvPr id="9" name="Picture 5" descr="fdm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43105"/>
            <a:ext cx="4032448" cy="377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fdm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134" y="2243105"/>
            <a:ext cx="3943581" cy="36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5733256"/>
            <a:ext cx="2880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g-BG" dirty="0" smtClean="0"/>
              <a:t>Скорост на вятъра</a:t>
            </a:r>
            <a:r>
              <a:rPr lang="en-US" dirty="0" smtClean="0"/>
              <a:t> </a:t>
            </a:r>
            <a:r>
              <a:rPr lang="en-US" dirty="0"/>
              <a:t>(m/sec)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80112" y="5763732"/>
            <a:ext cx="2880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g-BG" dirty="0" smtClean="0"/>
              <a:t>Скорост на вятъра </a:t>
            </a:r>
            <a:r>
              <a:rPr lang="en-US" dirty="0" smtClean="0"/>
              <a:t>m/sec</a:t>
            </a:r>
            <a:r>
              <a:rPr lang="en-US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941258" y="3609891"/>
            <a:ext cx="302433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5000"/>
                <a:lumOff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g-BG" dirty="0" smtClean="0"/>
              <a:t>Температура на околната среда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1824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Цели на модула</a:t>
            </a:r>
            <a:endParaRPr lang="el-GR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1758" y="1628774"/>
            <a:ext cx="8280000" cy="42482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dirty="0" smtClean="0"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r>
              <a:rPr lang="bg-BG" dirty="0" smtClean="0">
                <a:latin typeface="+mj-lt"/>
                <a:cs typeface="Arial" pitchFamily="34" charset="0"/>
              </a:rPr>
              <a:t>Сега, след като завършихте модул </a:t>
            </a:r>
            <a:r>
              <a:rPr lang="en-US" dirty="0" smtClean="0">
                <a:latin typeface="+mj-lt"/>
                <a:cs typeface="Arial" pitchFamily="34" charset="0"/>
              </a:rPr>
              <a:t>2.3 “</a:t>
            </a:r>
            <a:r>
              <a:rPr lang="bg-BG" dirty="0" smtClean="0">
                <a:latin typeface="+mj-lt"/>
                <a:cs typeface="Arial" pitchFamily="34" charset="0"/>
              </a:rPr>
              <a:t>Запознаване с характеристиките и производителността на </a:t>
            </a:r>
            <a:r>
              <a:rPr lang="en-US" dirty="0" smtClean="0">
                <a:latin typeface="+mj-lt"/>
                <a:cs typeface="Arial" pitchFamily="34" charset="0"/>
              </a:rPr>
              <a:t>PV</a:t>
            </a:r>
            <a:r>
              <a:rPr lang="bg-BG" dirty="0" smtClean="0">
                <a:latin typeface="+mj-lt"/>
                <a:cs typeface="Arial" pitchFamily="34" charset="0"/>
              </a:rPr>
              <a:t> системите</a:t>
            </a:r>
            <a:r>
              <a:rPr lang="en-US" dirty="0" smtClean="0">
                <a:latin typeface="+mj-lt"/>
                <a:cs typeface="Arial" pitchFamily="34" charset="0"/>
              </a:rPr>
              <a:t>”</a:t>
            </a:r>
            <a:r>
              <a:rPr lang="bg-BG" dirty="0" smtClean="0">
                <a:latin typeface="+mj-lt"/>
                <a:cs typeface="Arial" pitchFamily="34" charset="0"/>
              </a:rPr>
              <a:t>, вие:</a:t>
            </a:r>
            <a:r>
              <a:rPr lang="en-US" dirty="0" smtClean="0">
                <a:latin typeface="+mj-lt"/>
                <a:cs typeface="Arial" pitchFamily="34" charset="0"/>
              </a:rPr>
              <a:t> 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rtl="0" eaLnBrk="1" latinLnBrk="0" hangingPunct="1">
              <a:buFont typeface="+mj-lt"/>
              <a:buAutoNum type="arabicPeriod"/>
            </a:pPr>
            <a:r>
              <a:rPr lang="bg-BG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Сте запознати с основите на дизайна/проектирането на</a:t>
            </a:r>
            <a:r>
              <a:rPr lang="en-US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PV </a:t>
            </a:r>
            <a:r>
              <a:rPr lang="bg-BG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системите</a:t>
            </a:r>
            <a:endParaRPr lang="bg-BG" sz="1800" dirty="0" smtClean="0">
              <a:effectLst/>
            </a:endParaRPr>
          </a:p>
          <a:p>
            <a:pPr rtl="0" eaLnBrk="1" latinLnBrk="0" hangingPunct="1">
              <a:buFont typeface="+mj-lt"/>
              <a:buAutoNum type="arabicPeriod"/>
            </a:pPr>
            <a:r>
              <a:rPr lang="bg-BG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Знаете как да използвате безплатен софтуер, за да направите оценка на характеристиките и производителността на</a:t>
            </a:r>
            <a:r>
              <a:rPr lang="en-US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PV </a:t>
            </a:r>
            <a:r>
              <a:rPr lang="bg-BG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</a:t>
            </a:r>
            <a:endParaRPr lang="bg-BG" dirty="0" smtClean="0">
              <a:effectLst/>
            </a:endParaRPr>
          </a:p>
          <a:p>
            <a:pPr rtl="0" eaLnBrk="1" latinLnBrk="0" hangingPunct="1">
              <a:buFont typeface="+mj-lt"/>
              <a:buAutoNum type="arabicPeriod"/>
            </a:pPr>
            <a:r>
              <a:rPr lang="bg-BG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Знаете как да направите оценка на характеристиките и производителността на </a:t>
            </a:r>
            <a:r>
              <a:rPr lang="en-US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PV </a:t>
            </a:r>
            <a:r>
              <a:rPr lang="bg-BG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 при типични условия</a:t>
            </a:r>
            <a:endParaRPr lang="bg-BG" dirty="0" smtClean="0">
              <a:effectLst/>
            </a:endParaRPr>
          </a:p>
          <a:p>
            <a:pPr rtl="0" eaLnBrk="1" latinLnBrk="0" hangingPunct="1">
              <a:buFont typeface="+mj-lt"/>
              <a:buAutoNum type="arabicPeriod"/>
            </a:pPr>
            <a:r>
              <a:rPr lang="bg-BG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Сте овладели </a:t>
            </a:r>
            <a:r>
              <a:rPr lang="bg-BG" sz="1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основите на системите за мониторинг на </a:t>
            </a:r>
            <a:r>
              <a:rPr lang="en-US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PV </a:t>
            </a:r>
            <a:r>
              <a:rPr lang="bg-BG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системи</a:t>
            </a:r>
            <a:endParaRPr lang="bg-BG" dirty="0" smtClean="0">
              <a:effectLst/>
            </a:endParaRPr>
          </a:p>
          <a:p>
            <a:pPr rtl="0" eaLnBrk="1" latinLnBrk="0" hangingPunct="1">
              <a:buFont typeface="+mj-lt"/>
              <a:buAutoNum type="arabicPeriod"/>
            </a:pPr>
            <a:r>
              <a:rPr lang="bg-BG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Научили сте как различните условия влияят на характеристиките и производителността</a:t>
            </a:r>
            <a:r>
              <a:rPr lang="en-US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bg-BG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196918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563888" y="1988840"/>
            <a:ext cx="5472608" cy="1470025"/>
          </a:xfrm>
        </p:spPr>
        <p:txBody>
          <a:bodyPr/>
          <a:lstStyle/>
          <a:p>
            <a:r>
              <a:rPr lang="bg-BG" dirty="0" smtClean="0"/>
              <a:t>Благодаря ви за вниманието!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220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dirty="0" smtClean="0"/>
              <a:t>Фотоволтаични системи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 характеристиките и производителността на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 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системите</a:t>
            </a:r>
            <a:endParaRPr lang="bg-BG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Основни концепции за дизайна/проектирането на </a:t>
            </a:r>
            <a:r>
              <a:rPr lang="en-US" dirty="0"/>
              <a:t>PV </a:t>
            </a:r>
            <a:r>
              <a:rPr lang="bg-BG" dirty="0"/>
              <a:t>система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3387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Определяне на слънцелъчението на мястото на монтажа</a:t>
            </a:r>
            <a:endParaRPr lang="en-US" dirty="0"/>
          </a:p>
        </p:txBody>
      </p:sp>
      <p:pic>
        <p:nvPicPr>
          <p:cNvPr id="9" name="Picture 8" descr="PVdata_39.186_22.755_undefined_crystSi_1kWp_14_35deg_0deg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2285992"/>
            <a:ext cx="4071966" cy="407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dirty="0" smtClean="0"/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 характеристиките и производителността на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 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системите</a:t>
            </a:r>
            <a:endParaRPr lang="bg-BG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170080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Основни концепции за дизайна/проектирането на </a:t>
            </a:r>
            <a:r>
              <a:rPr lang="en-US" dirty="0"/>
              <a:t>PV </a:t>
            </a:r>
            <a:r>
              <a:rPr lang="bg-BG" dirty="0"/>
              <a:t>система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43001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Изисквания за място/площ</a:t>
            </a:r>
            <a:r>
              <a:rPr lang="en-US" dirty="0" smtClean="0"/>
              <a:t>. </a:t>
            </a:r>
            <a:r>
              <a:rPr lang="bg-BG" dirty="0" smtClean="0"/>
              <a:t>Посещение на обекта.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717" y="2799348"/>
            <a:ext cx="5810643" cy="343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6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dirty="0" smtClean="0"/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 характеристиките и производителността на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 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системите</a:t>
            </a:r>
            <a:endParaRPr lang="bg-BG" dirty="0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2770240"/>
            <a:ext cx="5616624" cy="35010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242088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Изисквания за ориентирането. Посещение на обекта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70080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Основни концепции за дизайна/проектирането на </a:t>
            </a:r>
            <a:r>
              <a:rPr lang="en-US" dirty="0"/>
              <a:t>PV </a:t>
            </a:r>
            <a:r>
              <a:rPr lang="bg-BG" dirty="0"/>
              <a:t>система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5036097"/>
            <a:ext cx="1586353" cy="12197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82607" y="6063547"/>
            <a:ext cx="37444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https://upload.wikimedia.org/wikipedia/commons/9/99/Kompas_Sofia.JPG</a:t>
            </a:r>
          </a:p>
        </p:txBody>
      </p:sp>
    </p:spTree>
    <p:extLst>
      <p:ext uri="{BB962C8B-B14F-4D97-AF65-F5344CB8AC3E}">
        <p14:creationId xmlns:p14="http://schemas.microsoft.com/office/powerpoint/2010/main" val="38829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 характеристиките и производителността на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 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системите</a:t>
            </a:r>
            <a:endParaRPr lang="bg-BG" dirty="0" smtClean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242088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Наклон на модулите</a:t>
            </a:r>
            <a:r>
              <a:rPr lang="en-US" dirty="0" smtClean="0"/>
              <a:t>: </a:t>
            </a:r>
            <a:r>
              <a:rPr lang="bg-BG" dirty="0" smtClean="0"/>
              <a:t>Това е ъгъла, под който се монтират </a:t>
            </a:r>
            <a:r>
              <a:rPr lang="en-US" dirty="0" smtClean="0"/>
              <a:t>PV </a:t>
            </a:r>
            <a:r>
              <a:rPr lang="bg-BG" dirty="0" smtClean="0"/>
              <a:t>модулите, спрямо хоризонталната равнина.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70080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Основни концепции за дизайна/проектирането на </a:t>
            </a:r>
            <a:r>
              <a:rPr lang="en-US" dirty="0"/>
              <a:t>PV </a:t>
            </a:r>
            <a:r>
              <a:rPr lang="bg-BG" dirty="0"/>
              <a:t>система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087635"/>
            <a:ext cx="5467565" cy="3143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7117" y="3573016"/>
            <a:ext cx="301942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2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 характеристиките и производителността на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 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системите</a:t>
            </a:r>
            <a:endParaRPr lang="bg-BG" dirty="0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2852936"/>
            <a:ext cx="3874084" cy="32929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170080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Основни концепции за дизайна/проектирането на </a:t>
            </a:r>
            <a:r>
              <a:rPr lang="en-US" dirty="0"/>
              <a:t>PV </a:t>
            </a:r>
            <a:r>
              <a:rPr lang="bg-BG" dirty="0"/>
              <a:t>система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Взима се предвид засенчването от редовете модули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71600" y="3284984"/>
                <a:ext cx="3240360" cy="761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g-BG" dirty="0" smtClean="0"/>
                  <a:t>С</a:t>
                </a:r>
                <a14:m>
                  <m:oMath xmlns:m="http://schemas.openxmlformats.org/officeDocument/2006/math">
                    <m:r>
                      <a:rPr lang="bg-BG" b="0" i="0" smtClean="0">
                        <a:latin typeface="Cambria Math"/>
                      </a:rPr>
                      <m:t>ъотношение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bg-BG" dirty="0" smtClean="0"/>
                  <a:t>за Южна Гърция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284984"/>
                <a:ext cx="3240360" cy="761170"/>
              </a:xfrm>
              <a:prstGeom prst="rect">
                <a:avLst/>
              </a:prstGeom>
              <a:blipFill rotWithShape="1">
                <a:blip r:embed="rId4"/>
                <a:stretch>
                  <a:fillRect l="-1504" b="-12000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989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 характеристиките и производителността на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 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системите</a:t>
            </a:r>
            <a:endParaRPr lang="bg-BG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Основни концепции за дизайна/проектирането на </a:t>
            </a:r>
            <a:r>
              <a:rPr lang="en-US" dirty="0"/>
              <a:t>PV </a:t>
            </a:r>
            <a:r>
              <a:rPr lang="bg-BG" dirty="0"/>
              <a:t>система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6193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Взима се предвид засенчването от редовете от модули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924944"/>
            <a:ext cx="6236171" cy="271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1154</TotalTime>
  <Words>899</Words>
  <Application>Microsoft Office PowerPoint</Application>
  <PresentationFormat>Προβολή στην οθόνη (4:3)</PresentationFormat>
  <Paragraphs>213</Paragraphs>
  <Slides>34</Slides>
  <Notes>33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9" baseType="lpstr">
      <vt:lpstr>Arial</vt:lpstr>
      <vt:lpstr>Calibri</vt:lpstr>
      <vt:lpstr>Cambria Math</vt:lpstr>
      <vt:lpstr>Wingdings</vt:lpstr>
      <vt:lpstr>2_Office Theme</vt:lpstr>
      <vt:lpstr>МОДУЛ 2: ФОТОВОЛТАИЧНИ СИСТЕМИ</vt:lpstr>
      <vt:lpstr>Цели на модула</vt:lpstr>
      <vt:lpstr>Фотоволтаични системи Запознаване с характеристиките и производителността на PV системите</vt:lpstr>
      <vt:lpstr>Фотоволтаични системи Запознаване с характеристиките и производителността на PV системите</vt:lpstr>
      <vt:lpstr>Фотоволтаични системи Запознаване с характеристиките и производителността на PV системите</vt:lpstr>
      <vt:lpstr>Фотоволтаични системи Запознаване с характеристиките и производителността на PV системите</vt:lpstr>
      <vt:lpstr>Фотоволтаични системи Запознаване с характеристиките и производителността на PV системите</vt:lpstr>
      <vt:lpstr>Фотоволтаични системи Запознаване с характеристиките и производителността на PV системите</vt:lpstr>
      <vt:lpstr>Фотоволтаични системи Запознаване с характеристиките и производителността на PV системите</vt:lpstr>
      <vt:lpstr>Фотоволтаични системи Запознаване с характеристиките и производителността на PV системите</vt:lpstr>
      <vt:lpstr>Фотоволтаични системи Запознаване с характеристиките и производителността на PV системите</vt:lpstr>
      <vt:lpstr>Фотоволтаични системи Запознаване с характеристиките и производителността на PV системите</vt:lpstr>
      <vt:lpstr>Фотоволтаични системи Запознаване с характеристиките и производителността на PV системите</vt:lpstr>
      <vt:lpstr>Фотоволтаични системи Запознаване с характеристиките и производителността на PV системите</vt:lpstr>
      <vt:lpstr>Фотоволтаични системи Запознаване с характеристиките и производителността на PV системите</vt:lpstr>
      <vt:lpstr>Фотоволтаични системи Запознаване с характеристиките и производителността на PV системите</vt:lpstr>
      <vt:lpstr>Фотоволтаични системи UЗапознаване с характеристиките и производителността на PV системите</vt:lpstr>
      <vt:lpstr>Фотоволтаични системи Запознаване с характеристиките и производителността на PV системите</vt:lpstr>
      <vt:lpstr>Фотоволтаични системи Запознаване с характеристиките и производителността на PV системите</vt:lpstr>
      <vt:lpstr>Фотоволтаични системи Запознаване с характеристиките и производителността на PV системите</vt:lpstr>
      <vt:lpstr>Фотоволтаични системи Запознаване с характеристиките и производителността на PV системите</vt:lpstr>
      <vt:lpstr>Фотоволтаични системи Запознаване с характеристиките и производителността на PV системите</vt:lpstr>
      <vt:lpstr>Фотоволтаични системи Запознаване с характеристиките и производителността на PV системите</vt:lpstr>
      <vt:lpstr>Фотоволтаични системи Запознаване с характеристиките и производителността на PV системите</vt:lpstr>
      <vt:lpstr>Фотоволтаични системи Запознаване с характеристиките и производителността на PV системите</vt:lpstr>
      <vt:lpstr>Фотоволтаични системи Запознаване с характеристиките и производителността на PV системите</vt:lpstr>
      <vt:lpstr>Фотоволтаични системи Запознаване с характеристиките и производителността на PV системите</vt:lpstr>
      <vt:lpstr>Фотоволтаични системи Запознаване с характеристиките и производителността на PV системите</vt:lpstr>
      <vt:lpstr>Фотоволтаични системи Запознаване с характеристиките и производителността на PV системите</vt:lpstr>
      <vt:lpstr>Фотоволтаични системи Запознаване с характеристиките и производителността на PV системите</vt:lpstr>
      <vt:lpstr>Фотоволтаични системи Запознаване с характеристиките и производителността на PV системите</vt:lpstr>
      <vt:lpstr>Фотоволтаични системи Запознаване с характеристиките и производителността на PV системите</vt:lpstr>
      <vt:lpstr>Цели на модула</vt:lpstr>
      <vt:lpstr>Благодаря ви за вниманието!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ptsimpoukli</dc:creator>
  <cp:lastModifiedBy>Maria Zisiadou</cp:lastModifiedBy>
  <cp:revision>125</cp:revision>
  <dcterms:created xsi:type="dcterms:W3CDTF">2017-12-11T10:59:29Z</dcterms:created>
  <dcterms:modified xsi:type="dcterms:W3CDTF">2019-10-21T08:54:25Z</dcterms:modified>
</cp:coreProperties>
</file>