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256" r:id="rId2"/>
    <p:sldId id="257" r:id="rId3"/>
    <p:sldId id="332" r:id="rId4"/>
    <p:sldId id="377" r:id="rId5"/>
    <p:sldId id="378" r:id="rId6"/>
    <p:sldId id="311" r:id="rId7"/>
    <p:sldId id="312" r:id="rId8"/>
    <p:sldId id="313" r:id="rId9"/>
    <p:sldId id="314" r:id="rId10"/>
    <p:sldId id="315" r:id="rId11"/>
    <p:sldId id="336" r:id="rId12"/>
    <p:sldId id="316" r:id="rId13"/>
    <p:sldId id="337" r:id="rId14"/>
    <p:sldId id="338" r:id="rId15"/>
    <p:sldId id="339" r:id="rId16"/>
    <p:sldId id="340" r:id="rId17"/>
    <p:sldId id="341" r:id="rId18"/>
    <p:sldId id="317" r:id="rId19"/>
    <p:sldId id="318" r:id="rId20"/>
    <p:sldId id="319" r:id="rId21"/>
    <p:sldId id="344" r:id="rId22"/>
    <p:sldId id="320" r:id="rId23"/>
    <p:sldId id="321" r:id="rId24"/>
    <p:sldId id="326" r:id="rId25"/>
    <p:sldId id="368" r:id="rId26"/>
    <p:sldId id="322" r:id="rId27"/>
    <p:sldId id="351" r:id="rId28"/>
    <p:sldId id="353" r:id="rId29"/>
    <p:sldId id="352" r:id="rId30"/>
    <p:sldId id="354" r:id="rId31"/>
    <p:sldId id="355" r:id="rId32"/>
    <p:sldId id="356" r:id="rId33"/>
    <p:sldId id="357" r:id="rId34"/>
    <p:sldId id="358" r:id="rId35"/>
    <p:sldId id="359" r:id="rId36"/>
    <p:sldId id="360" r:id="rId37"/>
    <p:sldId id="361" r:id="rId38"/>
    <p:sldId id="323" r:id="rId39"/>
    <p:sldId id="362" r:id="rId40"/>
    <p:sldId id="369" r:id="rId41"/>
    <p:sldId id="370" r:id="rId42"/>
    <p:sldId id="371" r:id="rId43"/>
    <p:sldId id="324" r:id="rId44"/>
    <p:sldId id="345" r:id="rId45"/>
    <p:sldId id="372" r:id="rId46"/>
    <p:sldId id="373" r:id="rId47"/>
    <p:sldId id="327" r:id="rId48"/>
    <p:sldId id="375" r:id="rId49"/>
    <p:sldId id="376" r:id="rId50"/>
    <p:sldId id="365" r:id="rId51"/>
    <p:sldId id="366" r:id="rId52"/>
    <p:sldId id="333" r:id="rId53"/>
    <p:sldId id="334" r:id="rId54"/>
    <p:sldId id="335" r:id="rId55"/>
    <p:sldId id="363" r:id="rId56"/>
    <p:sldId id="364" r:id="rId57"/>
    <p:sldId id="346" r:id="rId58"/>
    <p:sldId id="347" r:id="rId59"/>
    <p:sldId id="348" r:id="rId60"/>
    <p:sldId id="349" r:id="rId61"/>
    <p:sldId id="374" r:id="rId62"/>
    <p:sldId id="330" r:id="rId63"/>
    <p:sldId id="331" r:id="rId64"/>
    <p:sldId id="259" r:id="rId65"/>
    <p:sldId id="260" r:id="rId66"/>
  </p:sldIdLst>
  <p:sldSz cx="9144000" cy="6858000" type="screen4x3"/>
  <p:notesSz cx="6669088"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D49"/>
    <a:srgbClr val="7C9BAD"/>
    <a:srgbClr val="9F6E24"/>
    <a:srgbClr val="E1C910"/>
    <a:srgbClr val="D1A533"/>
    <a:srgbClr val="1733A9"/>
    <a:srgbClr val="1A39BC"/>
    <a:srgbClr val="67B83A"/>
    <a:srgbClr val="DB5025"/>
    <a:srgbClr val="EAC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291"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62C10A0-F87B-4BFF-AD3A-8310E448460F}" type="datetimeFigureOut">
              <a:rPr lang="el-GR" smtClean="0"/>
              <a:t>7/12/2019</a:t>
            </a:fld>
            <a:endParaRPr lang="el-GR"/>
          </a:p>
        </p:txBody>
      </p:sp>
      <p:sp>
        <p:nvSpPr>
          <p:cNvPr id="4" name="3 - Θέση εικόνας διαφάνειας"/>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40396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„Plattenwärmeübertrager“</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53712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„Plattenwärmeübertrager“</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09567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a:t>
            </a:r>
            <a:r>
              <a:rPr lang="de-DE" dirty="0" err="1"/>
              <a:t>Rohrbündelwärmebertrager</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375539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a:t>
            </a:r>
            <a:r>
              <a:rPr lang="de-DE" dirty="0" err="1"/>
              <a:t>Rohrbündelwärmeaustuscher</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86896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44269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87253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AEE</a:t>
            </a:r>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9006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 </a:t>
            </a:r>
            <a:r>
              <a:rPr lang="de-DE">
                <a:sym typeface="Wingdings" panose="05000000000000000000" pitchFamily="2" charset="2"/>
              </a:rPr>
              <a:t> </a:t>
            </a:r>
            <a:r>
              <a:rPr lang="de-DE"/>
              <a:t>AEE</a:t>
            </a:r>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49447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a:t>
            </a:r>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73793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Bayerisches Landesamt für Umwelt, heruntergeladen von Energie </a:t>
            </a:r>
            <a:r>
              <a:rPr lang="de-DE" err="1"/>
              <a:t>atlas</a:t>
            </a:r>
            <a:r>
              <a:rPr lang="de-DE"/>
              <a:t> </a:t>
            </a:r>
            <a:r>
              <a:rPr lang="de-DE" err="1"/>
              <a:t>bayern</a:t>
            </a:r>
            <a:r>
              <a:rPr lang="de-DE"/>
              <a:t> (https://www.energieatlas.bayern.de/thema_geothermie/oberflaeche/nutzung.html)</a:t>
            </a:r>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50228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.ppt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http://stuewa.cands.de/page/uploads/files/downloads/diplingschleutergeothermie.pdf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47524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www.geothermie.de (</a:t>
            </a:r>
            <a:r>
              <a:rPr lang="de-DE" err="1"/>
              <a:t>energie</a:t>
            </a:r>
            <a:r>
              <a:rPr lang="de-DE"/>
              <a:t> </a:t>
            </a:r>
            <a:r>
              <a:rPr lang="de-DE" err="1"/>
              <a:t>atlas</a:t>
            </a:r>
            <a:r>
              <a:rPr lang="de-DE"/>
              <a:t>?)</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16101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Gesellschaft zur Entwicklung und Förderung von Geothermen Anlagen, unter : https://izw.baw.de/publikationen/kolloquien/0/26-RosinskiHydraulische.pdf</a:t>
            </a:r>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85327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 461</a:t>
            </a:r>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345562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461</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00035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462</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112041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unter „</a:t>
            </a:r>
            <a:r>
              <a:rPr lang="de-DE" dirty="0" err="1"/>
              <a:t>Ringraumverpressung</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32706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Schöne Quelle: http://stuewa.cands.de/page/uploads/files/downloads/diplingschleutergeothermie.pdf</a:t>
            </a:r>
          </a:p>
          <a:p>
            <a:r>
              <a:rPr lang="de-DE" dirty="0"/>
              <a:t>Quelle hier: http://gertec-gmbh.de/files/media/cdn.php?params=%7B%22id%22%3A%22MDB-12a0d36e-a967-4a33-9350-72e32dc0596a-MDB%22%2C%22type%22%3A%22stream%22%2C%22date%22%3A%221466189674%22%7D&amp;41339-DE-IS-120-EA.pdf</a:t>
            </a:r>
          </a:p>
        </p:txBody>
      </p:sp>
      <p:sp>
        <p:nvSpPr>
          <p:cNvPr id="4" name="Foliennummernplatzhalter 3"/>
          <p:cNvSpPr>
            <a:spLocks noGrp="1"/>
          </p:cNvSpPr>
          <p:nvPr>
            <p:ph type="sldNum" sz="quarter" idx="5"/>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173544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a:t>
            </a:r>
          </a:p>
        </p:txBody>
      </p:sp>
      <p:sp>
        <p:nvSpPr>
          <p:cNvPr id="4" name="Foliennummernplatzhalter 3"/>
          <p:cNvSpPr>
            <a:spLocks noGrp="1"/>
          </p:cNvSpPr>
          <p:nvPr>
            <p:ph type="sldNum" sz="quarter" idx="5"/>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417987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7269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329335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unter „Energiepfahl“</a:t>
            </a:r>
          </a:p>
        </p:txBody>
      </p:sp>
      <p:sp>
        <p:nvSpPr>
          <p:cNvPr id="4" name="Foliennummernplatzhalter 3"/>
          <p:cNvSpPr>
            <a:spLocks noGrp="1"/>
          </p:cNvSpPr>
          <p:nvPr>
            <p:ph type="sldNum" sz="quarter" idx="5"/>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16010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S.488</a:t>
            </a:r>
          </a:p>
        </p:txBody>
      </p:sp>
      <p:sp>
        <p:nvSpPr>
          <p:cNvPr id="4" name="Foliennummernplatzhalter 3"/>
          <p:cNvSpPr>
            <a:spLocks noGrp="1"/>
          </p:cNvSpPr>
          <p:nvPr>
            <p:ph type="sldNum" sz="quarter" idx="5"/>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942123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451f</a:t>
            </a:r>
          </a:p>
        </p:txBody>
      </p:sp>
      <p:sp>
        <p:nvSpPr>
          <p:cNvPr id="4" name="Foliennummernplatzhalter 3"/>
          <p:cNvSpPr>
            <a:spLocks noGrp="1"/>
          </p:cNvSpPr>
          <p:nvPr>
            <p:ph type="sldNum" sz="quarter" idx="5"/>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261195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352931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„Schluckbrunnen“</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360038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 453</a:t>
            </a:r>
          </a:p>
        </p:txBody>
      </p:sp>
      <p:sp>
        <p:nvSpPr>
          <p:cNvPr id="4" name="Foliennummernplatzhalter 3"/>
          <p:cNvSpPr>
            <a:spLocks noGrp="1"/>
          </p:cNvSpPr>
          <p:nvPr>
            <p:ph type="sldNum" sz="quarter" idx="5"/>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103406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417906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S.28</a:t>
            </a:r>
          </a:p>
        </p:txBody>
      </p:sp>
      <p:sp>
        <p:nvSpPr>
          <p:cNvPr id="4" name="Foliennummernplatzhalter 3"/>
          <p:cNvSpPr>
            <a:spLocks noGrp="1"/>
          </p:cNvSpPr>
          <p:nvPr>
            <p:ph type="sldNum" sz="quarter" idx="5"/>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1677576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S.282ff</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236956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a:t>
            </a:r>
          </a:p>
        </p:txBody>
      </p:sp>
      <p:sp>
        <p:nvSpPr>
          <p:cNvPr id="4" name="Foliennummernplatzhalter 3"/>
          <p:cNvSpPr>
            <a:spLocks noGrp="1"/>
          </p:cNvSpPr>
          <p:nvPr>
            <p:ph type="sldNum" sz="quarter" idx="5"/>
          </p:nvPr>
        </p:nvSpPr>
        <p:spPr/>
        <p:txBody>
          <a:bodyPr/>
          <a:lstStyle/>
          <a:p>
            <a:fld id="{D51933F7-9C1D-42A8-B27F-F697341C8CBF}" type="slidenum">
              <a:rPr lang="el-GR" smtClean="0"/>
              <a:t>60</a:t>
            </a:fld>
            <a:endParaRPr lang="el-GR"/>
          </a:p>
        </p:txBody>
      </p:sp>
    </p:spTree>
    <p:extLst>
      <p:ext uri="{BB962C8B-B14F-4D97-AF65-F5344CB8AC3E}">
        <p14:creationId xmlns:p14="http://schemas.microsoft.com/office/powerpoint/2010/main" val="395509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411139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336096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63</a:t>
            </a:fld>
            <a:endParaRPr lang="el-GR"/>
          </a:p>
        </p:txBody>
      </p:sp>
    </p:spTree>
    <p:extLst>
      <p:ext uri="{BB962C8B-B14F-4D97-AF65-F5344CB8AC3E}">
        <p14:creationId xmlns:p14="http://schemas.microsoft.com/office/powerpoint/2010/main" val="1954355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64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45082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www.geothermie.de </a:t>
            </a:r>
            <a:r>
              <a:rPr lang="de-DE">
                <a:sym typeface="Wingdings" panose="05000000000000000000" pitchFamily="2" charset="2"/>
              </a:rPr>
              <a:t> </a:t>
            </a:r>
            <a:r>
              <a:rPr lang="de-DE"/>
              <a:t>Deutsches </a:t>
            </a:r>
            <a:r>
              <a:rPr lang="de-DE" err="1"/>
              <a:t>GeoForschungsZentrum</a:t>
            </a:r>
            <a:r>
              <a:rPr lang="de-DE"/>
              <a:t> GFZ</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320772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 </a:t>
            </a:r>
            <a:r>
              <a:rPr lang="de-DE">
                <a:sym typeface="Wingdings" panose="05000000000000000000" pitchFamily="2" charset="2"/>
              </a:rPr>
              <a:t> Shell International</a:t>
            </a:r>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2656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r>
              <a:rPr lang="de-DE" sz="1400" dirty="0"/>
              <a:t>: Geothermie Lexikon unter „Petrothermale Systeme“</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201812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428590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7/12/2019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l-GR" dirty="0">
                <a:latin typeface="Arial" panose="020B0604020202020204" pitchFamily="34" charset="0"/>
                <a:cs typeface="Arial" panose="020B0604020202020204" pitchFamily="34" charset="0"/>
              </a:rPr>
              <a:t>Επιλογή βέλτιστης αρχιτεκτονικής</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l-GR" dirty="0">
                <a:latin typeface="Arial" panose="020B0604020202020204" pitchFamily="34" charset="0"/>
                <a:cs typeface="Arial" panose="020B0604020202020204" pitchFamily="34" charset="0"/>
              </a:rPr>
              <a:t>Ενότητα</a:t>
            </a:r>
            <a:r>
              <a:rPr lang="en-US" dirty="0">
                <a:latin typeface="Arial" panose="020B0604020202020204" pitchFamily="34" charset="0"/>
                <a:cs typeface="Arial" panose="020B0604020202020204" pitchFamily="34" charset="0"/>
              </a:rPr>
              <a:t> 1.8</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16" y="-99392"/>
            <a:ext cx="7886700" cy="1325563"/>
          </a:xfrm>
        </p:spPr>
        <p:txBody>
          <a:bodyPr>
            <a:normAutofit/>
          </a:bodyPr>
          <a:lstStyle/>
          <a:p>
            <a:r>
              <a:rPr lang="el-GR" dirty="0">
                <a:latin typeface="Arial" panose="020B0604020202020204" pitchFamily="34" charset="0"/>
                <a:cs typeface="Arial" panose="020B0604020202020204" pitchFamily="34" charset="0"/>
              </a:rPr>
              <a:t>Αρχές χρήσης γεωθερμικής ενέργειας</a:t>
            </a:r>
          </a:p>
        </p:txBody>
      </p:sp>
      <p:sp>
        <p:nvSpPr>
          <p:cNvPr id="12" name="Content Placeholder 11">
            <a:extLst>
              <a:ext uri="{FF2B5EF4-FFF2-40B4-BE49-F238E27FC236}">
                <a16:creationId xmlns:a16="http://schemas.microsoft.com/office/drawing/2014/main" id="{4EE5A703-B4A1-4F29-8615-26DA1688874F}"/>
              </a:ext>
            </a:extLst>
          </p:cNvPr>
          <p:cNvSpPr>
            <a:spLocks noGrp="1"/>
          </p:cNvSpPr>
          <p:nvPr>
            <p:ph idx="1"/>
          </p:nvPr>
        </p:nvSpPr>
        <p:spPr>
          <a:xfrm>
            <a:off x="154687" y="1412776"/>
            <a:ext cx="6721569" cy="489654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err="1">
                <a:latin typeface="Arial" panose="020B0604020202020204" pitchFamily="34" charset="0"/>
                <a:cs typeface="Arial" panose="020B0604020202020204" pitchFamily="34" charset="0"/>
              </a:rPr>
              <a:t>Πετροθερμική</a:t>
            </a:r>
            <a:r>
              <a:rPr lang="el-GR" sz="1600" b="1" dirty="0">
                <a:latin typeface="Arial" panose="020B0604020202020204" pitchFamily="34" charset="0"/>
                <a:cs typeface="Arial" panose="020B0604020202020204" pitchFamily="34" charset="0"/>
              </a:rPr>
              <a:t> γεωθερμική ενέργεια</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κρυσταλλικά και πυκνά ιζηματογενή πετρώματα με αντίστοιχες υψηλές θερμοκρασίες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μεγαλύτερες των </a:t>
            </a:r>
            <a:r>
              <a:rPr lang="en-US" sz="1600" dirty="0">
                <a:latin typeface="Arial" panose="020B0604020202020204" pitchFamily="34" charset="0"/>
                <a:cs typeface="Arial" panose="020B0604020202020204" pitchFamily="34" charset="0"/>
              </a:rPr>
              <a:t>150 ° C) </a:t>
            </a:r>
            <a:r>
              <a:rPr lang="el-GR" sz="1600" dirty="0">
                <a:latin typeface="Arial" panose="020B0604020202020204" pitchFamily="34" charset="0"/>
                <a:cs typeface="Arial" panose="020B0604020202020204" pitchFamily="34" charset="0"/>
              </a:rPr>
              <a:t>μπορούν να χρησιμεύσουν ως σχηματισμοί δεξαμενών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ανάπτυξη πραγματοποιείται μέσα από δύο ή περισσότερες τρύπες.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εξαγωγή θερμότητας πραγματοποιείται μέσω της κυκλοφορίας του νερού, που τροφοδοτείται στο τεχνητά διογκωμένο ή </a:t>
            </a:r>
            <a:r>
              <a:rPr lang="el-GR" sz="1600" dirty="0" err="1">
                <a:latin typeface="Arial" panose="020B0604020202020204" pitchFamily="34" charset="0"/>
                <a:cs typeface="Arial" panose="020B0604020202020204" pitchFamily="34" charset="0"/>
              </a:rPr>
              <a:t>νεοκατασκευασμένο</a:t>
            </a:r>
            <a:r>
              <a:rPr lang="el-GR" sz="1600" dirty="0">
                <a:latin typeface="Arial" panose="020B0604020202020204" pitchFamily="34" charset="0"/>
                <a:cs typeface="Arial" panose="020B0604020202020204" pitchFamily="34" charset="0"/>
              </a:rPr>
              <a:t> σύστημα αναπήδησης του νερού, μέσω του φρεατίου έγχυσης, το οποίο απορροφά τη θερμότητα από το πέτρωμα.</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θερμό νερό εξάγεται στην επιφάνεια μέσω του φρεατίου παραγωγής, όπου χρησιμοποιείται για την παραγωγή ενέργειας και επανακυκλοφορεί μέσω του φρεατίου έγχυσης</a:t>
            </a:r>
            <a:r>
              <a:rPr lang="en-US" sz="1600" dirty="0">
                <a:latin typeface="Arial" panose="020B0604020202020204" pitchFamily="34" charset="0"/>
                <a:cs typeface="Arial" panose="020B0604020202020204" pitchFamily="34" charset="0"/>
              </a:rPr>
              <a:t>.</a:t>
            </a:r>
          </a:p>
        </p:txBody>
      </p:sp>
      <p:pic>
        <p:nvPicPr>
          <p:cNvPr id="10" name="Inhaltsplatzhalter 6">
            <a:extLst>
              <a:ext uri="{FF2B5EF4-FFF2-40B4-BE49-F238E27FC236}">
                <a16:creationId xmlns:a16="http://schemas.microsoft.com/office/drawing/2014/main" id="{EA99B3D1-4320-44C0-BDDA-160814A616E7}"/>
              </a:ext>
            </a:extLst>
          </p:cNvPr>
          <p:cNvPicPr>
            <a:picLocks noChangeAspect="1"/>
          </p:cNvPicPr>
          <p:nvPr/>
        </p:nvPicPr>
        <p:blipFill rotWithShape="1">
          <a:blip r:embed="rId3">
            <a:extLst>
              <a:ext uri="{28A0092B-C50C-407E-A947-70E740481C1C}">
                <a14:useLocalDpi xmlns:a14="http://schemas.microsoft.com/office/drawing/2010/main" val="0"/>
              </a:ext>
            </a:extLst>
          </a:blip>
          <a:srcRect r="6982" b="3"/>
          <a:stretch/>
        </p:blipFill>
        <p:spPr>
          <a:xfrm>
            <a:off x="6660232" y="2410842"/>
            <a:ext cx="2329081" cy="3180903"/>
          </a:xfrm>
          <a:prstGeom prst="rect">
            <a:avLst/>
          </a:prstGeom>
        </p:spPr>
      </p:pic>
    </p:spTree>
    <p:extLst>
      <p:ext uri="{BB962C8B-B14F-4D97-AF65-F5344CB8AC3E}">
        <p14:creationId xmlns:p14="http://schemas.microsoft.com/office/powerpoint/2010/main" val="298289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1304-443A-4FA9-8351-003C90BB4B5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Αρχές χρήσης γεωθερμικής ενέργειας</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09F3A381-4EBD-4F1E-9ABD-F7D7F0001B9A}"/>
              </a:ext>
            </a:extLst>
          </p:cNvPr>
          <p:cNvPicPr>
            <a:picLocks noGrp="1" noChangeAspect="1"/>
          </p:cNvPicPr>
          <p:nvPr>
            <p:ph idx="1"/>
          </p:nvPr>
        </p:nvPicPr>
        <p:blipFill rotWithShape="1">
          <a:blip r:embed="rId3"/>
          <a:srcRect l="38320" t="22906" r="37422" b="19818"/>
          <a:stretch/>
        </p:blipFill>
        <p:spPr>
          <a:xfrm>
            <a:off x="4788024" y="1484784"/>
            <a:ext cx="3662064" cy="4882753"/>
          </a:xfrm>
          <a:prstGeom prst="rect">
            <a:avLst/>
          </a:prstGeom>
        </p:spPr>
      </p:pic>
      <p:sp>
        <p:nvSpPr>
          <p:cNvPr id="5" name="Textfeld 4">
            <a:extLst>
              <a:ext uri="{FF2B5EF4-FFF2-40B4-BE49-F238E27FC236}">
                <a16:creationId xmlns:a16="http://schemas.microsoft.com/office/drawing/2014/main" id="{1D4E2A13-6B87-4350-B696-3BFD74489DEE}"/>
              </a:ext>
            </a:extLst>
          </p:cNvPr>
          <p:cNvSpPr txBox="1"/>
          <p:nvPr/>
        </p:nvSpPr>
        <p:spPr>
          <a:xfrm>
            <a:off x="323528" y="1340768"/>
            <a:ext cx="4608512" cy="4478662"/>
          </a:xfrm>
          <a:prstGeom prst="rect">
            <a:avLst/>
          </a:prstGeom>
          <a:noFill/>
        </p:spPr>
        <p:txBody>
          <a:bodyPr wrap="square" rtlCol="0">
            <a:spAutoFit/>
          </a:bodyPr>
          <a:lstStyle/>
          <a:p>
            <a:pPr>
              <a:lnSpc>
                <a:spcPct val="150000"/>
              </a:lnSpc>
            </a:pPr>
            <a:r>
              <a:rPr lang="el-GR" sz="1600" b="1" dirty="0">
                <a:latin typeface="Arial" panose="020B0604020202020204" pitchFamily="34" charset="0"/>
                <a:cs typeface="Arial" panose="020B0604020202020204" pitchFamily="34" charset="0"/>
              </a:rPr>
              <a:t>Διαδικασία θερμού-ξηρού -πετρώματος</a:t>
            </a:r>
            <a:endParaRPr lang="de-DE" sz="1600"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Φρεάτιο έγχυσης με αντλία έγχυσης</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Διεγερμένο σύστημα σχισμών</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Πηγάδια παραγωγής</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err="1">
                <a:latin typeface="Arial" panose="020B0604020202020204" pitchFamily="34" charset="0"/>
                <a:cs typeface="Arial" panose="020B0604020202020204" pitchFamily="34" charset="0"/>
              </a:rPr>
              <a:t>Εναλλάκτες</a:t>
            </a:r>
            <a:r>
              <a:rPr lang="el-GR" sz="1600" dirty="0">
                <a:latin typeface="Arial" panose="020B0604020202020204" pitchFamily="34" charset="0"/>
                <a:cs typeface="Arial" panose="020B0604020202020204" pitchFamily="34" charset="0"/>
              </a:rPr>
              <a:t> θερμότητας</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Οικίσκος </a:t>
            </a:r>
            <a:r>
              <a:rPr lang="el-GR" sz="1600" dirty="0" err="1">
                <a:latin typeface="Arial" panose="020B0604020202020204" pitchFamily="34" charset="0"/>
                <a:cs typeface="Arial" panose="020B0604020202020204" pitchFamily="34" charset="0"/>
              </a:rPr>
              <a:t>τουρμπίνων</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Ψύξη</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Υπόγεια αποθήκευση θερμότητας (περίσσια θερμότητας)</a:t>
            </a:r>
            <a:endParaRPr lang="en-US"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Φρεάτιο παρατήρησης</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l-GR" sz="1600" dirty="0">
                <a:latin typeface="Arial" panose="020B0604020202020204" pitchFamily="34" charset="0"/>
                <a:cs typeface="Arial" panose="020B0604020202020204" pitchFamily="34" charset="0"/>
              </a:rPr>
              <a:t>Καταναλωτής ηλεκτρισμού και θερμότητας</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4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p>
        </p:txBody>
      </p:sp>
      <p:sp>
        <p:nvSpPr>
          <p:cNvPr id="3" name="Content Placeholder 2"/>
          <p:cNvSpPr>
            <a:spLocks noGrp="1"/>
          </p:cNvSpPr>
          <p:nvPr>
            <p:ph idx="1"/>
          </p:nvPr>
        </p:nvSpPr>
        <p:spPr>
          <a:xfrm>
            <a:off x="457744" y="1412776"/>
            <a:ext cx="8434736"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Γεωθερμική ενέργεια κοντά στην επιφάνεια της γης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γεωθερμία κοντά στην επιφάνεια της γης χρησιμοποιεί φρεάτια μέχρι </a:t>
            </a:r>
            <a:r>
              <a:rPr lang="en-US" sz="1600" dirty="0">
                <a:latin typeface="Arial" panose="020B0604020202020204" pitchFamily="34" charset="0"/>
                <a:cs typeface="Arial" panose="020B0604020202020204" pitchFamily="34" charset="0"/>
              </a:rPr>
              <a:t> 400 </a:t>
            </a:r>
            <a:r>
              <a:rPr lang="el-GR" sz="1600" dirty="0">
                <a:latin typeface="Arial" panose="020B0604020202020204" pitchFamily="34" charset="0"/>
                <a:cs typeface="Arial" panose="020B0604020202020204" pitchFamily="34" charset="0"/>
              </a:rPr>
              <a:t>μέτρα βάθος και θερμοκρασίες μέχρι και </a:t>
            </a:r>
            <a:r>
              <a:rPr lang="en-US" sz="1600" dirty="0">
                <a:latin typeface="Arial" panose="020B0604020202020204" pitchFamily="34" charset="0"/>
                <a:cs typeface="Arial" panose="020B0604020202020204" pitchFamily="34" charset="0"/>
              </a:rPr>
              <a:t>25 ° C </a:t>
            </a:r>
            <a:r>
              <a:rPr lang="el-GR" sz="1600" dirty="0">
                <a:latin typeface="Arial" panose="020B0604020202020204" pitchFamily="34" charset="0"/>
                <a:cs typeface="Arial" panose="020B0604020202020204" pitchFamily="34" charset="0"/>
              </a:rPr>
              <a:t>για την θέρμανση και τον κλιματισμό κτιρίων.</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Αρχικά χρησιμοποιείται ένας </a:t>
            </a:r>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θερμότητας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Αυτό σημαίνει ότι νερό ή ένα υγρό μεταφοράς θερμότητας κυκλοφορεί σε ένα κλειστό υπόγειο σύστημα σωληνώσεων και απορροφά τη θερμότητα από το έδαφος.</a:t>
            </a:r>
            <a:endParaRPr lang="en-US"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Αυτή η θερμότητα μεταφέρεται στην επιφάνεια μέσω της αντλίας θερμότητας  και στην κατάλληλη θερμοκρασία   για θέρμανση. Το υπέδαφος μπορεί να χρησιμοποιηθεί επίσης  άμεσα σαν πηγή ψύξης, εξοικονομώντας και το κόστος του κλιματισμού.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67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1EFC1-F3ED-497E-B3BD-3AFB75A03DF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D5C3662-E6B3-40C8-AC57-0BC0472F62BE}"/>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err="1">
                <a:latin typeface="Arial" panose="020B0604020202020204" pitchFamily="34" charset="0"/>
                <a:cs typeface="Arial" panose="020B0604020202020204" pitchFamily="34" charset="0"/>
              </a:rPr>
              <a:t>Εναλλάκτης</a:t>
            </a:r>
            <a:r>
              <a:rPr lang="el-GR" sz="1600" b="1" dirty="0">
                <a:latin typeface="Arial" panose="020B0604020202020204" pitchFamily="34" charset="0"/>
                <a:cs typeface="Arial" panose="020B0604020202020204" pitchFamily="34" charset="0"/>
              </a:rPr>
              <a:t> θερμότητας</a:t>
            </a:r>
            <a:endParaRPr lang="de-DE" sz="1600" dirty="0">
              <a:latin typeface="Arial" panose="020B0604020202020204" pitchFamily="34" charset="0"/>
              <a:cs typeface="Arial" panose="020B0604020202020204" pitchFamily="34" charset="0"/>
            </a:endParaRPr>
          </a:p>
          <a:p>
            <a:pPr marL="400050" lvl="1" indent="0">
              <a:lnSpc>
                <a:spcPct val="150000"/>
              </a:lnSpc>
              <a:buNone/>
            </a:pPr>
            <a:r>
              <a:rPr lang="el-GR" sz="1600" i="1" dirty="0">
                <a:latin typeface="Arial" panose="020B0604020202020204" pitchFamily="34" charset="0"/>
                <a:cs typeface="Arial" panose="020B0604020202020204" pitchFamily="34" charset="0"/>
              </a:rPr>
              <a:t>Στα γεωθερμικά συστήματα κοντά στην επιφάνεια της γης, οι </a:t>
            </a:r>
            <a:r>
              <a:rPr lang="el-GR" sz="1600" i="1" dirty="0" err="1">
                <a:latin typeface="Arial" panose="020B0604020202020204" pitchFamily="34" charset="0"/>
                <a:cs typeface="Arial" panose="020B0604020202020204" pitchFamily="34" charset="0"/>
              </a:rPr>
              <a:t>εναλλάκτες</a:t>
            </a:r>
            <a:r>
              <a:rPr lang="el-GR" sz="1600" i="1" dirty="0">
                <a:latin typeface="Arial" panose="020B0604020202020204" pitchFamily="34" charset="0"/>
                <a:cs typeface="Arial" panose="020B0604020202020204" pitchFamily="34" charset="0"/>
              </a:rPr>
              <a:t> θερμότητας παίζουν σημαντικό ρόλο σε πολλά πεδία. </a:t>
            </a:r>
            <a:r>
              <a:rPr lang="en-US"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Υπέργειες εγκαταστάσεις</a:t>
            </a:r>
            <a:endParaRPr lang="de-DE"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a:t>
            </a:r>
            <a:r>
              <a:rPr lang="el-GR" sz="1600" dirty="0" err="1">
                <a:latin typeface="Arial" panose="020B0604020202020204" pitchFamily="34" charset="0"/>
                <a:cs typeface="Arial" panose="020B0604020202020204" pitchFamily="34" charset="0"/>
              </a:rPr>
              <a:t>εναλλάκτες</a:t>
            </a:r>
            <a:r>
              <a:rPr lang="el-GR" sz="1600" dirty="0">
                <a:latin typeface="Arial" panose="020B0604020202020204" pitchFamily="34" charset="0"/>
                <a:cs typeface="Arial" panose="020B0604020202020204" pitchFamily="34" charset="0"/>
              </a:rPr>
              <a:t> χρησιμοποιούνται να διαχωρίζουν κυκλώματα με διαφορετικό εξοπλισμό.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Σε μία αντλία θερμότητας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υγρό κυκλοφορίας από το έδαφος διαχωρίζεται από το κύκλωμα του χρήστη.  </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Τεχνολογικά</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κυρίως κατηγοριοποιούνται στους </a:t>
            </a:r>
            <a:r>
              <a:rPr lang="el-GR" sz="1600" dirty="0" err="1">
                <a:latin typeface="Arial" panose="020B0604020202020204" pitchFamily="34" charset="0"/>
                <a:cs typeface="Arial" panose="020B0604020202020204" pitchFamily="34" charset="0"/>
              </a:rPr>
              <a:t>εναλλάκτες</a:t>
            </a:r>
            <a:r>
              <a:rPr lang="el-GR" sz="1600" dirty="0">
                <a:latin typeface="Arial" panose="020B0604020202020204" pitchFamily="34" charset="0"/>
                <a:cs typeface="Arial" panose="020B0604020202020204" pitchFamily="34" charset="0"/>
              </a:rPr>
              <a:t> σε μορφή πλάκας και στους σωληνωτούς , αλλά υπάρχουν και άλλο σχεδιασμοί. </a:t>
            </a:r>
            <a:endParaRPr lang="de-DE" dirty="0"/>
          </a:p>
        </p:txBody>
      </p:sp>
    </p:spTree>
    <p:extLst>
      <p:ext uri="{BB962C8B-B14F-4D97-AF65-F5344CB8AC3E}">
        <p14:creationId xmlns:p14="http://schemas.microsoft.com/office/powerpoint/2010/main" val="65985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ED6F5-B678-4947-8949-40E22ECD147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436AE5-3A80-4294-8011-489927A26A4C}"/>
              </a:ext>
            </a:extLst>
          </p:cNvPr>
          <p:cNvSpPr>
            <a:spLocks noGrp="1"/>
          </p:cNvSpPr>
          <p:nvPr>
            <p:ph idx="1"/>
          </p:nvPr>
        </p:nvSpPr>
        <p:spPr>
          <a:xfrm>
            <a:off x="376246" y="1268760"/>
            <a:ext cx="8754144" cy="5112568"/>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err="1">
                <a:latin typeface="Arial" panose="020B0604020202020204" pitchFamily="34" charset="0"/>
                <a:cs typeface="Arial" panose="020B0604020202020204" pitchFamily="34" charset="0"/>
              </a:rPr>
              <a:t>Εναλλάκτης</a:t>
            </a:r>
            <a:r>
              <a:rPr lang="el-GR" sz="1600" b="1" dirty="0">
                <a:latin typeface="Arial" panose="020B0604020202020204" pitchFamily="34" charset="0"/>
                <a:cs typeface="Arial" panose="020B0604020202020204" pitchFamily="34" charset="0"/>
              </a:rPr>
              <a:t> σε μορφή πλάκας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Συχνά αναφέρεται και σαν πλάκα ψύξης-είναι μια ειδική σχεδίαση </a:t>
            </a:r>
            <a:r>
              <a:rPr lang="el-GR" sz="1600" dirty="0" err="1">
                <a:latin typeface="Arial" panose="020B0604020202020204" pitchFamily="34" charset="0"/>
                <a:cs typeface="Arial" panose="020B0604020202020204" pitchFamily="34" charset="0"/>
              </a:rPr>
              <a:t>εναλλάκτη</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Αποτελείται από κυματιστές  πλάκες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που συν θέτονται με τέτοιο τρόπο ώστε σε κάθε διαδοχικό ενδιάμεσο το μέσο μεταφοράς θερμότητας ( θέρμανση – ψύξη) να ρέει μόνο μία φορά</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πακέτο των πλακών είναι σφραγισμένο  προς τα έξω αλλά και μεταξύ των μέσων.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Εξαιτίας της ειδικής σχεδίασης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είναι εύκολα επεκτάσιμοι και πολύ ευέλικτοι σε σχέση με τη σχεδίαση του οδηγού ροής, ο οποίος καθορίζεται από τα θέση των σημείων μόνωσης/σφράγισης</a:t>
            </a:r>
            <a:r>
              <a:rPr lang="en-US" sz="1600" dirty="0">
                <a:latin typeface="Arial" panose="020B0604020202020204" pitchFamily="34" charset="0"/>
                <a:cs typeface="Arial" panose="020B0604020202020204" pitchFamily="34" charset="0"/>
              </a:rPr>
              <a:t>.</a:t>
            </a:r>
            <a:endParaRPr lang="de-DE" sz="1600" dirty="0"/>
          </a:p>
        </p:txBody>
      </p:sp>
    </p:spTree>
    <p:extLst>
      <p:ext uri="{BB962C8B-B14F-4D97-AF65-F5344CB8AC3E}">
        <p14:creationId xmlns:p14="http://schemas.microsoft.com/office/powerpoint/2010/main" val="234994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82E20-A60E-4C0C-BDAD-85BFE1F9E5FB}"/>
              </a:ext>
            </a:extLst>
          </p:cNvPr>
          <p:cNvSpPr>
            <a:spLocks noGrp="1"/>
          </p:cNvSpPr>
          <p:nvPr>
            <p:ph type="title"/>
          </p:nvPr>
        </p:nvSpPr>
        <p:spPr>
          <a:xfrm>
            <a:off x="1979712" y="0"/>
            <a:ext cx="7056784" cy="1124744"/>
          </a:xfrm>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9CB361BA-B535-4372-923D-E1F824680D46}"/>
              </a:ext>
            </a:extLst>
          </p:cNvPr>
          <p:cNvPicPr>
            <a:picLocks noGrp="1" noChangeAspect="1"/>
          </p:cNvPicPr>
          <p:nvPr>
            <p:ph idx="1"/>
          </p:nvPr>
        </p:nvPicPr>
        <p:blipFill rotWithShape="1">
          <a:blip r:embed="rId3"/>
          <a:srcRect l="40118" t="26088" r="41015" b="33995"/>
          <a:stretch/>
        </p:blipFill>
        <p:spPr>
          <a:xfrm>
            <a:off x="878273" y="2094642"/>
            <a:ext cx="3467359" cy="4142670"/>
          </a:xfrm>
          <a:prstGeom prst="rect">
            <a:avLst/>
          </a:prstGeom>
        </p:spPr>
      </p:pic>
      <p:sp>
        <p:nvSpPr>
          <p:cNvPr id="5" name="Textfeld 4">
            <a:extLst>
              <a:ext uri="{FF2B5EF4-FFF2-40B4-BE49-F238E27FC236}">
                <a16:creationId xmlns:a16="http://schemas.microsoft.com/office/drawing/2014/main" id="{CBAD297C-5E91-4971-9D7E-CF0F121596BF}"/>
              </a:ext>
            </a:extLst>
          </p:cNvPr>
          <p:cNvSpPr txBox="1"/>
          <p:nvPr/>
        </p:nvSpPr>
        <p:spPr>
          <a:xfrm>
            <a:off x="1403648" y="1412776"/>
            <a:ext cx="3816423" cy="785343"/>
          </a:xfrm>
          <a:prstGeom prst="rect">
            <a:avLst/>
          </a:prstGeom>
          <a:noFill/>
        </p:spPr>
        <p:txBody>
          <a:bodyPr wrap="square" rtlCol="0">
            <a:spAutoFit/>
          </a:bodyPr>
          <a:lstStyle/>
          <a:p>
            <a:pPr>
              <a:lnSpc>
                <a:spcPct val="150000"/>
              </a:lnSpc>
            </a:pPr>
            <a:r>
              <a:rPr lang="el-GR" sz="1600" dirty="0">
                <a:latin typeface="Arial" panose="020B0604020202020204" pitchFamily="34" charset="0"/>
                <a:cs typeface="Arial" panose="020B0604020202020204" pitchFamily="34" charset="0"/>
              </a:rPr>
              <a:t>Σχηματική απεικόνιση του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θερμότητας σε μορφή  πλάκας</a:t>
            </a:r>
            <a:endParaRPr lang="de-DE" sz="1600" dirty="0">
              <a:latin typeface="Arial" panose="020B0604020202020204" pitchFamily="34" charset="0"/>
              <a:cs typeface="Arial" panose="020B0604020202020204" pitchFamily="34" charset="0"/>
            </a:endParaRPr>
          </a:p>
        </p:txBody>
      </p:sp>
      <p:pic>
        <p:nvPicPr>
          <p:cNvPr id="1026" name="Picture 2" descr="https://upload.wikimedia.org/wikipedia/commons/8/8e/Plate_frame_2.png">
            <a:extLst>
              <a:ext uri="{FF2B5EF4-FFF2-40B4-BE49-F238E27FC236}">
                <a16:creationId xmlns:a16="http://schemas.microsoft.com/office/drawing/2014/main" id="{73181356-8AD7-4FBA-B00A-98C62C9AE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135" y="2814483"/>
            <a:ext cx="3829050"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6BD2BE8F-910A-4CBA-9CE7-73C0B8B1715B}"/>
              </a:ext>
            </a:extLst>
          </p:cNvPr>
          <p:cNvSpPr txBox="1"/>
          <p:nvPr/>
        </p:nvSpPr>
        <p:spPr>
          <a:xfrm>
            <a:off x="5508104" y="1484549"/>
            <a:ext cx="2808312" cy="416011"/>
          </a:xfrm>
          <a:prstGeom prst="rect">
            <a:avLst/>
          </a:prstGeom>
          <a:noFill/>
        </p:spPr>
        <p:txBody>
          <a:bodyPr wrap="square" rtlCol="0">
            <a:spAutoFit/>
          </a:bodyPr>
          <a:lstStyle/>
          <a:p>
            <a:pPr>
              <a:lnSpc>
                <a:spcPct val="150000"/>
              </a:lnSpc>
            </a:pPr>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μονής πλάκας</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68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6E293-BC1B-44C9-8F75-5AE65288A57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5253BBE-6EF5-4A0D-93E5-EC8075CD9314}"/>
              </a:ext>
            </a:extLst>
          </p:cNvPr>
          <p:cNvSpPr>
            <a:spLocks noGrp="1"/>
          </p:cNvSpPr>
          <p:nvPr>
            <p:ph idx="1"/>
          </p:nvPr>
        </p:nvSpPr>
        <p:spPr>
          <a:xfrm>
            <a:off x="457200" y="1412776"/>
            <a:ext cx="8229600" cy="5112568"/>
          </a:xfrm>
        </p:spPr>
        <p:txBody>
          <a:bodyPr>
            <a:normAutofit fontScale="92500" lnSpcReduction="10000"/>
          </a:bodyPr>
          <a:lstStyle/>
          <a:p>
            <a:pPr marL="0" indent="0">
              <a:lnSpc>
                <a:spcPct val="150000"/>
              </a:lnSpc>
              <a:buNone/>
            </a:pPr>
            <a:r>
              <a:rPr lang="de-DE" sz="1700" dirty="0">
                <a:latin typeface="Arial" panose="020B0604020202020204" pitchFamily="34" charset="0"/>
                <a:cs typeface="Arial" panose="020B0604020202020204" pitchFamily="34" charset="0"/>
              </a:rPr>
              <a:t>   </a:t>
            </a:r>
            <a:r>
              <a:rPr lang="el-GR" sz="1700" b="1" dirty="0" err="1">
                <a:latin typeface="Arial" panose="020B0604020202020204" pitchFamily="34" charset="0"/>
                <a:cs typeface="Arial" panose="020B0604020202020204" pitchFamily="34" charset="0"/>
              </a:rPr>
              <a:t>Εναλλάκτης</a:t>
            </a:r>
            <a:r>
              <a:rPr lang="el-GR" sz="1700" b="1" dirty="0">
                <a:latin typeface="Arial" panose="020B0604020202020204" pitchFamily="34" charset="0"/>
                <a:cs typeface="Arial" panose="020B0604020202020204" pitchFamily="34" charset="0"/>
              </a:rPr>
              <a:t> θερμότητας σωληνωτός και </a:t>
            </a:r>
            <a:r>
              <a:rPr lang="el-GR" sz="1700" b="1" dirty="0" err="1">
                <a:latin typeface="Arial" panose="020B0604020202020204" pitchFamily="34" charset="0"/>
                <a:cs typeface="Arial" panose="020B0604020202020204" pitchFamily="34" charset="0"/>
              </a:rPr>
              <a:t>κελυφωτός</a:t>
            </a:r>
            <a:endParaRPr lang="de-DE" sz="1700" b="1" dirty="0">
              <a:latin typeface="Arial" panose="020B0604020202020204" pitchFamily="34" charset="0"/>
              <a:cs typeface="Arial" panose="020B0604020202020204" pitchFamily="34" charset="0"/>
            </a:endParaRPr>
          </a:p>
          <a:p>
            <a:pPr>
              <a:lnSpc>
                <a:spcPct val="150000"/>
              </a:lnSpc>
            </a:pPr>
            <a:r>
              <a:rPr lang="el-GR" sz="1700" dirty="0">
                <a:latin typeface="Arial" panose="020B0604020202020204" pitchFamily="34" charset="0"/>
                <a:cs typeface="Arial" panose="020B0604020202020204" pitchFamily="34" charset="0"/>
              </a:rPr>
              <a:t>Είναι εξοπλισμός για την μεταφορά της θερμικής ενέργειας από ένα τμήμα σε ένα άλλο.</a:t>
            </a:r>
          </a:p>
          <a:p>
            <a:pPr>
              <a:lnSpc>
                <a:spcPct val="150000"/>
              </a:lnSpc>
            </a:pPr>
            <a:endParaRPr lang="de-DE" sz="1700" dirty="0">
              <a:latin typeface="Arial" panose="020B0604020202020204" pitchFamily="34" charset="0"/>
              <a:cs typeface="Arial" panose="020B0604020202020204" pitchFamily="34" charset="0"/>
            </a:endParaRPr>
          </a:p>
          <a:p>
            <a:pPr>
              <a:lnSpc>
                <a:spcPct val="150000"/>
              </a:lnSpc>
            </a:pPr>
            <a:r>
              <a:rPr lang="el-GR" sz="1700" dirty="0">
                <a:latin typeface="Arial" panose="020B0604020202020204" pitchFamily="34" charset="0"/>
                <a:cs typeface="Arial" panose="020B0604020202020204" pitchFamily="34" charset="0"/>
              </a:rPr>
              <a:t>Μεταφέρει τη θερμότητα χωρίς προσωρινή αποθήκευση</a:t>
            </a:r>
            <a:r>
              <a:rPr lang="en-US" sz="1700" dirty="0">
                <a:latin typeface="Arial" panose="020B0604020202020204" pitchFamily="34" charset="0"/>
                <a:cs typeface="Arial" panose="020B0604020202020204" pitchFamily="34" charset="0"/>
              </a:rPr>
              <a:t>.</a:t>
            </a:r>
          </a:p>
          <a:p>
            <a:pPr marL="0" indent="0">
              <a:lnSpc>
                <a:spcPct val="150000"/>
              </a:lnSpc>
              <a:buNone/>
            </a:pPr>
            <a:endParaRPr lang="de-DE" sz="1700" dirty="0">
              <a:latin typeface="Arial" panose="020B0604020202020204" pitchFamily="34" charset="0"/>
              <a:cs typeface="Arial" panose="020B0604020202020204" pitchFamily="34" charset="0"/>
            </a:endParaRPr>
          </a:p>
          <a:p>
            <a:pPr>
              <a:lnSpc>
                <a:spcPct val="150000"/>
              </a:lnSpc>
            </a:pPr>
            <a:r>
              <a:rPr lang="el-GR" sz="1700" dirty="0">
                <a:latin typeface="Arial" panose="020B0604020202020204" pitchFamily="34" charset="0"/>
                <a:cs typeface="Arial" panose="020B0604020202020204" pitchFamily="34" charset="0"/>
              </a:rPr>
              <a:t>Είναι έμμεσοι </a:t>
            </a:r>
            <a:r>
              <a:rPr lang="el-GR" sz="1700" dirty="0" err="1">
                <a:latin typeface="Arial" panose="020B0604020202020204" pitchFamily="34" charset="0"/>
                <a:cs typeface="Arial" panose="020B0604020202020204" pitchFamily="34" charset="0"/>
              </a:rPr>
              <a:t>εναλλάκτες</a:t>
            </a:r>
            <a:r>
              <a:rPr lang="el-GR" sz="1700" dirty="0">
                <a:latin typeface="Arial" panose="020B0604020202020204" pitchFamily="34" charset="0"/>
                <a:cs typeface="Arial" panose="020B0604020202020204" pitchFamily="34" charset="0"/>
              </a:rPr>
              <a:t> θερμότητας επειδή μεταφέρουν ενέργεια μέσω τοιχωμάτων και τα δύο μέσα διαχωρίζονται</a:t>
            </a:r>
            <a:r>
              <a:rPr lang="en-US" sz="1700" dirty="0">
                <a:latin typeface="Arial" panose="020B0604020202020204" pitchFamily="34" charset="0"/>
                <a:cs typeface="Arial" panose="020B0604020202020204" pitchFamily="34" charset="0"/>
              </a:rPr>
              <a:t>. </a:t>
            </a:r>
            <a:r>
              <a:rPr lang="el-GR" sz="1700" dirty="0">
                <a:latin typeface="Arial" panose="020B0604020202020204" pitchFamily="34" charset="0"/>
                <a:cs typeface="Arial" panose="020B0604020202020204" pitchFamily="34" charset="0"/>
              </a:rPr>
              <a:t>Μαζική μεταφορά επομένως δεν είναι εφικτή</a:t>
            </a:r>
            <a:r>
              <a:rPr lang="en-US" sz="1700" dirty="0">
                <a:latin typeface="Arial" panose="020B0604020202020204" pitchFamily="34" charset="0"/>
                <a:cs typeface="Arial" panose="020B0604020202020204" pitchFamily="34" charset="0"/>
              </a:rPr>
              <a:t>.</a:t>
            </a:r>
          </a:p>
          <a:p>
            <a:pPr marL="0" indent="0">
              <a:lnSpc>
                <a:spcPct val="150000"/>
              </a:lnSpc>
              <a:buNone/>
            </a:pPr>
            <a:endParaRPr lang="de-DE" sz="1700" dirty="0">
              <a:latin typeface="Arial" panose="020B0604020202020204" pitchFamily="34" charset="0"/>
              <a:cs typeface="Arial" panose="020B0604020202020204" pitchFamily="34" charset="0"/>
            </a:endParaRPr>
          </a:p>
          <a:p>
            <a:pPr>
              <a:lnSpc>
                <a:spcPct val="150000"/>
              </a:lnSpc>
            </a:pPr>
            <a:r>
              <a:rPr lang="el-GR" sz="1700" dirty="0">
                <a:latin typeface="Arial" panose="020B0604020202020204" pitchFamily="34" charset="0"/>
                <a:cs typeface="Arial" panose="020B0604020202020204" pitchFamily="34" charset="0"/>
              </a:rPr>
              <a:t>Συνήθως είναι κοίλοι κύλινδροι από χαλύβδινα φύλλα, μέσα στους οποίους υπάρχουν </a:t>
            </a:r>
            <a:r>
              <a:rPr lang="el-GR" sz="1700" dirty="0" err="1">
                <a:latin typeface="Arial" panose="020B0604020202020204" pitchFamily="34" charset="0"/>
                <a:cs typeface="Arial" panose="020B0604020202020204" pitchFamily="34" charset="0"/>
              </a:rPr>
              <a:t>εκατονταδές</a:t>
            </a:r>
            <a:r>
              <a:rPr lang="el-GR" sz="1700" dirty="0">
                <a:latin typeface="Arial" panose="020B0604020202020204" pitchFamily="34" charset="0"/>
                <a:cs typeface="Arial" panose="020B0604020202020204" pitchFamily="34" charset="0"/>
              </a:rPr>
              <a:t> ή χιλιάδες σωλήνες μικρής διαμέτρου.</a:t>
            </a:r>
            <a:r>
              <a:rPr lang="en-US" sz="1700" dirty="0">
                <a:latin typeface="Arial" panose="020B0604020202020204" pitchFamily="34" charset="0"/>
                <a:cs typeface="Arial" panose="020B0604020202020204" pitchFamily="34" charset="0"/>
              </a:rPr>
              <a:t> </a:t>
            </a:r>
            <a:r>
              <a:rPr lang="el-GR" sz="1700" dirty="0">
                <a:latin typeface="Arial" panose="020B0604020202020204" pitchFamily="34" charset="0"/>
                <a:cs typeface="Arial" panose="020B0604020202020204" pitchFamily="34" charset="0"/>
              </a:rPr>
              <a:t>Μέσα στο μεταλλικό κύλινδρο ρέει το πρώτο υγρό και μέσα στις σωληνώσεις το δεύτερο.</a:t>
            </a:r>
            <a:r>
              <a:rPr lang="en-US" sz="1700" dirty="0">
                <a:latin typeface="Arial" panose="020B0604020202020204" pitchFamily="34" charset="0"/>
                <a:cs typeface="Arial" panose="020B0604020202020204" pitchFamily="34" charset="0"/>
              </a:rPr>
              <a:t> </a:t>
            </a:r>
            <a:r>
              <a:rPr lang="el-GR" sz="1700" dirty="0">
                <a:latin typeface="Arial" panose="020B0604020202020204" pitchFamily="34" charset="0"/>
                <a:cs typeface="Arial" panose="020B0604020202020204" pitchFamily="34" charset="0"/>
              </a:rPr>
              <a:t>Μέσω αυτής της διαδικασίας το πιο ζεστό μέσο κρυώνει ενώ το πιο κρύο ζεσταίνεται. </a:t>
            </a:r>
            <a:endParaRPr lang="de-DE" dirty="0"/>
          </a:p>
        </p:txBody>
      </p:sp>
    </p:spTree>
    <p:extLst>
      <p:ext uri="{BB962C8B-B14F-4D97-AF65-F5344CB8AC3E}">
        <p14:creationId xmlns:p14="http://schemas.microsoft.com/office/powerpoint/2010/main" val="4907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FE01-4623-4D01-BCE5-42E78C962209}"/>
              </a:ext>
            </a:extLst>
          </p:cNvPr>
          <p:cNvSpPr>
            <a:spLocks noGrp="1"/>
          </p:cNvSpPr>
          <p:nvPr>
            <p:ph type="title"/>
          </p:nvPr>
        </p:nvSpPr>
        <p:spPr>
          <a:xfrm>
            <a:off x="1605133" y="62400"/>
            <a:ext cx="7182739" cy="1124744"/>
          </a:xfrm>
        </p:spPr>
        <p:txBody>
          <a:bodyPr/>
          <a:lstStyle/>
          <a:p>
            <a:r>
              <a:rPr lang="el-GR" dirty="0">
                <a:latin typeface="Arial" panose="020B0604020202020204" pitchFamily="34" charset="0"/>
                <a:cs typeface="Arial" panose="020B0604020202020204" pitchFamily="34" charset="0"/>
              </a:rPr>
              <a:t>Γεωθερμική ενέργεια κοντά στην επιφάνεια της γης</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25566836-AB0D-4778-A470-989ADEAFCFDD}"/>
              </a:ext>
            </a:extLst>
          </p:cNvPr>
          <p:cNvPicPr>
            <a:picLocks noGrp="1" noChangeAspect="1"/>
          </p:cNvPicPr>
          <p:nvPr>
            <p:ph idx="1"/>
          </p:nvPr>
        </p:nvPicPr>
        <p:blipFill rotWithShape="1">
          <a:blip r:embed="rId3"/>
          <a:srcRect l="32317" t="28130" r="32844" b="35295"/>
          <a:stretch/>
        </p:blipFill>
        <p:spPr>
          <a:xfrm>
            <a:off x="557177" y="1887299"/>
            <a:ext cx="4608512" cy="2731993"/>
          </a:xfrm>
          <a:prstGeom prst="rect">
            <a:avLst/>
          </a:prstGeom>
        </p:spPr>
      </p:pic>
      <p:pic>
        <p:nvPicPr>
          <p:cNvPr id="5" name="Grafik 4">
            <a:extLst>
              <a:ext uri="{FF2B5EF4-FFF2-40B4-BE49-F238E27FC236}">
                <a16:creationId xmlns:a16="http://schemas.microsoft.com/office/drawing/2014/main" id="{F180A664-E4CA-4BAF-8E17-653F5480092A}"/>
              </a:ext>
            </a:extLst>
          </p:cNvPr>
          <p:cNvPicPr>
            <a:picLocks noChangeAspect="1"/>
          </p:cNvPicPr>
          <p:nvPr/>
        </p:nvPicPr>
        <p:blipFill rotWithShape="1">
          <a:blip r:embed="rId4"/>
          <a:srcRect l="27950" t="10954" r="26651" b="23504"/>
          <a:stretch/>
        </p:blipFill>
        <p:spPr>
          <a:xfrm>
            <a:off x="5456277" y="3030191"/>
            <a:ext cx="3577193" cy="2916324"/>
          </a:xfrm>
          <a:prstGeom prst="rect">
            <a:avLst/>
          </a:prstGeom>
        </p:spPr>
      </p:pic>
      <p:sp>
        <p:nvSpPr>
          <p:cNvPr id="6" name="Textfeld 5">
            <a:extLst>
              <a:ext uri="{FF2B5EF4-FFF2-40B4-BE49-F238E27FC236}">
                <a16:creationId xmlns:a16="http://schemas.microsoft.com/office/drawing/2014/main" id="{699F3495-D7CF-47AB-815F-7DB500BDC78A}"/>
              </a:ext>
            </a:extLst>
          </p:cNvPr>
          <p:cNvSpPr txBox="1"/>
          <p:nvPr/>
        </p:nvSpPr>
        <p:spPr>
          <a:xfrm>
            <a:off x="5357161" y="2340749"/>
            <a:ext cx="3423785" cy="584775"/>
          </a:xfrm>
          <a:prstGeom prst="rect">
            <a:avLst/>
          </a:prstGeom>
          <a:noFill/>
        </p:spPr>
        <p:txBody>
          <a:bodyPr wrap="square" rtlCol="0">
            <a:spAutoFit/>
          </a:bodyPr>
          <a:lstStyle/>
          <a:p>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θερμότητας ανοιχτού σωλήνα</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ECB964AC-0C36-49EB-B1E0-2B709C7F7590}"/>
              </a:ext>
            </a:extLst>
          </p:cNvPr>
          <p:cNvSpPr txBox="1"/>
          <p:nvPr/>
        </p:nvSpPr>
        <p:spPr>
          <a:xfrm>
            <a:off x="755576" y="5018357"/>
            <a:ext cx="3248938" cy="830997"/>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Απεικόνιση ενός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κελύφους και σωληνώσεων</a:t>
            </a:r>
            <a:endParaRPr lang="de-DE" sz="16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C2D858E-1881-4DCF-812E-25F8C7B908CD}"/>
              </a:ext>
            </a:extLst>
          </p:cNvPr>
          <p:cNvSpPr txBox="1"/>
          <p:nvPr/>
        </p:nvSpPr>
        <p:spPr>
          <a:xfrm>
            <a:off x="1619672" y="1763524"/>
            <a:ext cx="3777015" cy="338554"/>
          </a:xfrm>
          <a:prstGeom prst="rect">
            <a:avLst/>
          </a:prstGeom>
          <a:solidFill>
            <a:schemeClr val="bg1"/>
          </a:solidFill>
        </p:spPr>
        <p:txBody>
          <a:bodyPr wrap="square" rtlCol="0">
            <a:spAutoFit/>
          </a:bodyPr>
          <a:lstStyle/>
          <a:p>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κελύφους και σωληνώσεων</a:t>
            </a:r>
            <a:endParaRPr lang="de-DE" sz="16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A6A2683A-E9A6-4AE8-BFFB-F1711BB1460B}"/>
              </a:ext>
            </a:extLst>
          </p:cNvPr>
          <p:cNvSpPr txBox="1"/>
          <p:nvPr/>
        </p:nvSpPr>
        <p:spPr>
          <a:xfrm>
            <a:off x="619719" y="2090115"/>
            <a:ext cx="1512168" cy="307777"/>
          </a:xfrm>
          <a:prstGeom prst="rect">
            <a:avLst/>
          </a:prstGeom>
          <a:solidFill>
            <a:schemeClr val="bg1"/>
          </a:solidFill>
        </p:spPr>
        <p:txBody>
          <a:bodyPr wrap="square" rtlCol="0">
            <a:spAutoFit/>
          </a:bodyPr>
          <a:lstStyle/>
          <a:p>
            <a:r>
              <a:rPr lang="el-GR" sz="1400" dirty="0">
                <a:latin typeface="Arial" panose="020B0604020202020204" pitchFamily="34" charset="0"/>
                <a:cs typeface="Arial" panose="020B0604020202020204" pitchFamily="34" charset="0"/>
              </a:rPr>
              <a:t>Κρύο υγρό</a:t>
            </a:r>
            <a:endParaRPr lang="de-DE" sz="14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EB7D3C6-A597-4824-B24F-09133A1A2AD0}"/>
              </a:ext>
            </a:extLst>
          </p:cNvPr>
          <p:cNvSpPr txBox="1"/>
          <p:nvPr/>
        </p:nvSpPr>
        <p:spPr>
          <a:xfrm>
            <a:off x="321720" y="2416705"/>
            <a:ext cx="1168156" cy="523220"/>
          </a:xfrm>
          <a:prstGeom prst="rect">
            <a:avLst/>
          </a:prstGeom>
          <a:solidFill>
            <a:schemeClr val="bg1"/>
          </a:solidFill>
        </p:spPr>
        <p:txBody>
          <a:bodyPr wrap="square" rtlCol="0">
            <a:spAutoFit/>
          </a:bodyPr>
          <a:lstStyle/>
          <a:p>
            <a:r>
              <a:rPr lang="el-GR" sz="1400" dirty="0">
                <a:latin typeface="Arial" panose="020B0604020202020204" pitchFamily="34" charset="0"/>
                <a:cs typeface="Arial" panose="020B0604020202020204" pitchFamily="34" charset="0"/>
              </a:rPr>
              <a:t>Πλευρά του μανδύα</a:t>
            </a:r>
            <a:endParaRPr lang="de-DE" sz="1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74B550D8-0837-47BA-B7EC-2D6EBCE76992}"/>
              </a:ext>
            </a:extLst>
          </p:cNvPr>
          <p:cNvSpPr txBox="1"/>
          <p:nvPr/>
        </p:nvSpPr>
        <p:spPr>
          <a:xfrm>
            <a:off x="557177" y="3993215"/>
            <a:ext cx="1368152" cy="584775"/>
          </a:xfrm>
          <a:prstGeom prst="rect">
            <a:avLst/>
          </a:prstGeom>
          <a:solidFill>
            <a:schemeClr val="bg1"/>
          </a:solidFill>
        </p:spPr>
        <p:txBody>
          <a:bodyPr wrap="square" rtlCol="0">
            <a:spAutoFit/>
          </a:bodyPr>
          <a:lstStyle/>
          <a:p>
            <a:r>
              <a:rPr lang="de-DE" sz="1600" dirty="0" err="1">
                <a:latin typeface="Arial" panose="020B0604020202020204" pitchFamily="34" charset="0"/>
                <a:cs typeface="Arial" panose="020B0604020202020204" pitchFamily="34" charset="0"/>
              </a:rPr>
              <a:t>Dished</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bottom</a:t>
            </a:r>
            <a:r>
              <a:rPr lang="de-DE" sz="1600" dirty="0">
                <a:latin typeface="Arial" panose="020B0604020202020204" pitchFamily="34" charset="0"/>
                <a:cs typeface="Arial" panose="020B0604020202020204" pitchFamily="34" charset="0"/>
              </a:rPr>
              <a:t> </a:t>
            </a:r>
          </a:p>
        </p:txBody>
      </p:sp>
      <p:sp>
        <p:nvSpPr>
          <p:cNvPr id="11" name="Textfeld 10">
            <a:extLst>
              <a:ext uri="{FF2B5EF4-FFF2-40B4-BE49-F238E27FC236}">
                <a16:creationId xmlns:a16="http://schemas.microsoft.com/office/drawing/2014/main" id="{572F3A69-EF84-47EA-8E88-073D2FCD9949}"/>
              </a:ext>
            </a:extLst>
          </p:cNvPr>
          <p:cNvSpPr txBox="1"/>
          <p:nvPr/>
        </p:nvSpPr>
        <p:spPr>
          <a:xfrm>
            <a:off x="1489876" y="4280077"/>
            <a:ext cx="1224136" cy="338554"/>
          </a:xfrm>
          <a:prstGeom prst="rect">
            <a:avLst/>
          </a:prstGeom>
          <a:solidFill>
            <a:schemeClr val="bg1"/>
          </a:solidFill>
        </p:spPr>
        <p:txBody>
          <a:bodyPr wrap="square" rtlCol="0">
            <a:spAutoFit/>
          </a:bodyPr>
          <a:lstStyle/>
          <a:p>
            <a:r>
              <a:rPr lang="el-GR" sz="1600" dirty="0" err="1">
                <a:latin typeface="Arial" panose="020B0604020202020204" pitchFamily="34" charset="0"/>
                <a:cs typeface="Arial" panose="020B0604020202020204" pitchFamily="34" charset="0"/>
              </a:rPr>
              <a:t>μειωτήρες</a:t>
            </a:r>
            <a:endParaRPr lang="de-DE" sz="16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090A9DB3-416E-44FA-8CCA-9596C2D59D83}"/>
              </a:ext>
            </a:extLst>
          </p:cNvPr>
          <p:cNvSpPr txBox="1"/>
          <p:nvPr/>
        </p:nvSpPr>
        <p:spPr>
          <a:xfrm>
            <a:off x="2714012" y="2455641"/>
            <a:ext cx="1168156" cy="338554"/>
          </a:xfrm>
          <a:prstGeom prst="rect">
            <a:avLst/>
          </a:prstGeom>
          <a:solidFill>
            <a:schemeClr val="bg1"/>
          </a:solidFill>
        </p:spPr>
        <p:txBody>
          <a:bodyPr wrap="square" rtlCol="0">
            <a:spAutoFit/>
          </a:bodyPr>
          <a:lstStyle/>
          <a:p>
            <a:r>
              <a:rPr lang="el-GR" sz="1400" dirty="0">
                <a:latin typeface="Arial" panose="020B0604020202020204" pitchFamily="34" charset="0"/>
                <a:cs typeface="Arial" panose="020B0604020202020204" pitchFamily="34" charset="0"/>
              </a:rPr>
              <a:t>Μανδύας</a:t>
            </a:r>
            <a:r>
              <a:rPr lang="de-DE" sz="1600" dirty="0">
                <a:latin typeface="Arial" panose="020B0604020202020204" pitchFamily="34" charset="0"/>
                <a:cs typeface="Arial" panose="020B0604020202020204" pitchFamily="34" charset="0"/>
              </a:rPr>
              <a:t> </a:t>
            </a:r>
          </a:p>
        </p:txBody>
      </p:sp>
      <p:sp>
        <p:nvSpPr>
          <p:cNvPr id="13" name="Textfeld 12">
            <a:extLst>
              <a:ext uri="{FF2B5EF4-FFF2-40B4-BE49-F238E27FC236}">
                <a16:creationId xmlns:a16="http://schemas.microsoft.com/office/drawing/2014/main" id="{4F3A6883-5275-4453-9EEA-D823B1C227DB}"/>
              </a:ext>
            </a:extLst>
          </p:cNvPr>
          <p:cNvSpPr txBox="1"/>
          <p:nvPr/>
        </p:nvSpPr>
        <p:spPr>
          <a:xfrm>
            <a:off x="3844050" y="2402304"/>
            <a:ext cx="1268121" cy="523220"/>
          </a:xfrm>
          <a:prstGeom prst="rect">
            <a:avLst/>
          </a:prstGeom>
          <a:solidFill>
            <a:schemeClr val="bg1"/>
          </a:solidFill>
        </p:spPr>
        <p:txBody>
          <a:bodyPr wrap="square" rtlCol="0">
            <a:spAutoFit/>
          </a:bodyPr>
          <a:lstStyle/>
          <a:p>
            <a:r>
              <a:rPr lang="el-GR" sz="1400" dirty="0">
                <a:latin typeface="Arial" panose="020B0604020202020204" pitchFamily="34" charset="0"/>
                <a:cs typeface="Arial" panose="020B0604020202020204" pitchFamily="34" charset="0"/>
              </a:rPr>
              <a:t>Φύλλο σωλήνα</a:t>
            </a:r>
            <a:endParaRPr lang="de-DE" sz="14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50B82459-6F05-4037-9F1F-98A94A1EC951}"/>
              </a:ext>
            </a:extLst>
          </p:cNvPr>
          <p:cNvSpPr txBox="1"/>
          <p:nvPr/>
        </p:nvSpPr>
        <p:spPr>
          <a:xfrm>
            <a:off x="4004514" y="3803202"/>
            <a:ext cx="1215558" cy="307777"/>
          </a:xfrm>
          <a:prstGeom prst="rect">
            <a:avLst/>
          </a:prstGeom>
          <a:solidFill>
            <a:schemeClr val="bg1"/>
          </a:solidFill>
        </p:spPr>
        <p:txBody>
          <a:bodyPr wrap="square" rtlCol="0">
            <a:spAutoFit/>
          </a:bodyPr>
          <a:lstStyle/>
          <a:p>
            <a:r>
              <a:rPr lang="el-GR" sz="1400" dirty="0">
                <a:latin typeface="Arial" panose="020B0604020202020204" pitchFamily="34" charset="0"/>
                <a:cs typeface="Arial" panose="020B0604020202020204" pitchFamily="34" charset="0"/>
              </a:rPr>
              <a:t>Ζεστό υγρό</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16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 Εφαρμογές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i="1" dirty="0">
              <a:latin typeface="Arial" panose="020B0604020202020204" pitchFamily="34" charset="0"/>
              <a:cs typeface="Arial" panose="020B0604020202020204" pitchFamily="34" charset="0"/>
            </a:endParaRPr>
          </a:p>
          <a:p>
            <a:pPr marL="400050" lvl="1" indent="0">
              <a:lnSpc>
                <a:spcPct val="150000"/>
              </a:lnSpc>
              <a:buNone/>
            </a:pPr>
            <a:r>
              <a:rPr lang="el-GR" sz="1600" i="1" dirty="0">
                <a:latin typeface="Arial" panose="020B0604020202020204" pitchFamily="34" charset="0"/>
                <a:cs typeface="Arial" panose="020B0604020202020204" pitchFamily="34" charset="0"/>
              </a:rPr>
              <a:t>Διαφορετικοί τρόποι χρήσης της γεωθερμικής ενέργειας στην επιφάνεια της γης</a:t>
            </a:r>
            <a:r>
              <a:rPr lang="en-US" sz="1600" i="1" dirty="0">
                <a:latin typeface="Arial" panose="020B0604020202020204" pitchFamily="34" charset="0"/>
                <a:cs typeface="Arial" panose="020B0604020202020204" pitchFamily="34" charset="0"/>
              </a:rPr>
              <a:t>.</a:t>
            </a:r>
            <a:r>
              <a:rPr lang="el-GR" sz="1600" i="1" dirty="0">
                <a:latin typeface="Arial" panose="020B0604020202020204" pitchFamily="34" charset="0"/>
                <a:cs typeface="Arial" panose="020B0604020202020204" pitchFamily="34" charset="0"/>
              </a:rPr>
              <a:t> Στο πλαίσιο αυτό διαχωρίζονται στις παρακάτω ομάδες :</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el-GR" sz="1600" dirty="0">
                <a:latin typeface="Arial" panose="020B0604020202020204" pitchFamily="34" charset="0"/>
                <a:cs typeface="Arial" panose="020B0604020202020204" pitchFamily="34" charset="0"/>
              </a:rPr>
              <a:t>Γεωθερμικοί συλλέκτες και καλάθια</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el-GR" sz="1600" dirty="0">
                <a:latin typeface="Arial" panose="020B0604020202020204" pitchFamily="34" charset="0"/>
                <a:cs typeface="Arial" panose="020B0604020202020204" pitchFamily="34" charset="0"/>
              </a:rPr>
              <a:t>Γεωθερμικοί αισθητήρες</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el-GR" sz="1600" dirty="0">
                <a:latin typeface="Arial" panose="020B0604020202020204" pitchFamily="34" charset="0"/>
                <a:cs typeface="Arial" panose="020B0604020202020204" pitchFamily="34" charset="0"/>
              </a:rPr>
              <a:t>Υποβρύχιες αντλίες θερμότητας</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el-GR" sz="1600" dirty="0">
                <a:latin typeface="Arial" panose="020B0604020202020204" pitchFamily="34" charset="0"/>
                <a:cs typeface="Arial" panose="020B0604020202020204" pitchFamily="34" charset="0"/>
              </a:rPr>
              <a:t>Στοιχεία σκυροδέματος σε επαφή με τη γη. </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el-GR" sz="1600" dirty="0">
                <a:latin typeface="Arial" panose="020B0604020202020204" pitchFamily="34" charset="0"/>
                <a:cs typeface="Arial" panose="020B0604020202020204" pitchFamily="34" charset="0"/>
              </a:rPr>
              <a:t>Συστήματα γεωτρήσεων</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3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Εφαρμογές</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Υπάρχουν δύο τρόποι για την ανάκτηση της ενέργειας</a:t>
            </a:r>
            <a:r>
              <a:rPr lang="de-DE" sz="1600" i="1" dirty="0">
                <a:latin typeface="Arial" panose="020B0604020202020204" pitchFamily="34" charset="0"/>
                <a:cs typeface="Arial" panose="020B0604020202020204" pitchFamily="34" charset="0"/>
              </a:rPr>
              <a:t>: </a:t>
            </a:r>
          </a:p>
          <a:p>
            <a:pPr>
              <a:lnSpc>
                <a:spcPct val="150000"/>
              </a:lnSpc>
            </a:pPr>
            <a:r>
              <a:rPr lang="el-GR" sz="1600" u="sng" dirty="0">
                <a:latin typeface="Arial" panose="020B0604020202020204" pitchFamily="34" charset="0"/>
                <a:cs typeface="Arial" panose="020B0604020202020204" pitchFamily="34" charset="0"/>
              </a:rPr>
              <a:t>Έδαφος και πετρώματα</a:t>
            </a:r>
            <a:endParaRPr lang="de-DE" sz="1600" u="sng"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Εκμετάλλευση της γεωθερμίας από το έδαφος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τα ιζήματα και τα στερεά πετρώματα. </a:t>
            </a:r>
            <a:endParaRPr lang="en-US"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Μέσω των γεωθερμικών αισθητήρων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συλλεκτών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καλαθιών (</a:t>
            </a:r>
            <a:r>
              <a:rPr lang="en-US" sz="1600" dirty="0">
                <a:solidFill>
                  <a:srgbClr val="FF0000"/>
                </a:solidFill>
                <a:latin typeface="Arial" panose="020B0604020202020204" pitchFamily="34" charset="0"/>
                <a:cs typeface="Arial" panose="020B0604020202020204" pitchFamily="34" charset="0"/>
              </a:rPr>
              <a:t>baskets</a:t>
            </a:r>
            <a:r>
              <a:rPr lang="el-GR" sz="1600" dirty="0">
                <a:solidFill>
                  <a:srgbClr val="FF0000"/>
                </a:solidFill>
                <a:latin typeface="Arial" panose="020B0604020202020204" pitchFamily="34" charset="0"/>
                <a:cs typeface="Arial" panose="020B0604020202020204" pitchFamily="34" charset="0"/>
              </a:rPr>
              <a:t>)</a:t>
            </a:r>
            <a:r>
              <a:rPr lang="en-US" sz="1600" dirty="0">
                <a:solidFill>
                  <a:srgbClr val="FF0000"/>
                </a:solidFill>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των στοιχείων σκυροδέματος που έρχεται σε επαφή με τη γη. </a:t>
            </a:r>
            <a:endParaRPr lang="de-DE" sz="1600" dirty="0">
              <a:latin typeface="Arial" panose="020B0604020202020204" pitchFamily="34" charset="0"/>
              <a:cs typeface="Arial" panose="020B0604020202020204" pitchFamily="34" charset="0"/>
            </a:endParaRPr>
          </a:p>
          <a:p>
            <a:pPr>
              <a:lnSpc>
                <a:spcPct val="150000"/>
              </a:lnSpc>
            </a:pPr>
            <a:r>
              <a:rPr lang="el-GR" sz="1600" u="sng" dirty="0" err="1">
                <a:latin typeface="Arial" panose="020B0604020202020204" pitchFamily="34" charset="0"/>
                <a:cs typeface="Arial" panose="020B0604020202020204" pitchFamily="34" charset="0"/>
              </a:rPr>
              <a:t>Υπόγεων</a:t>
            </a:r>
            <a:r>
              <a:rPr lang="el-GR" sz="1600" u="sng" dirty="0">
                <a:latin typeface="Arial" panose="020B0604020202020204" pitchFamily="34" charset="0"/>
                <a:cs typeface="Arial" panose="020B0604020202020204" pitchFamily="34" charset="0"/>
              </a:rPr>
              <a:t> υδάτων</a:t>
            </a:r>
            <a:endParaRPr lang="de-DE" sz="1600" u="sng"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Χρήση της θερμότητας των υπόγειων υδάτων</a:t>
            </a:r>
            <a:endParaRPr lang="en-US"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Απαραίτητο σύστημα γεωτρήσεων</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Πρέπει να κατασκευαστεί ένα πηγάδι απορρόφησης και ένα έγχυσης </a:t>
            </a:r>
          </a:p>
          <a:p>
            <a:pPr lvl="1">
              <a:lnSpc>
                <a:spcPct val="150000"/>
              </a:lnSpc>
            </a:pPr>
            <a:r>
              <a:rPr lang="el-GR" sz="1600" dirty="0">
                <a:latin typeface="Arial" panose="020B0604020202020204" pitchFamily="34" charset="0"/>
                <a:cs typeface="Arial" panose="020B0604020202020204" pitchFamily="34" charset="0"/>
              </a:rPr>
              <a:t>Οι γεωτρήσεις συνήθως φτάνουν μέχρι τα </a:t>
            </a:r>
            <a:r>
              <a:rPr lang="en-US" sz="1600" dirty="0">
                <a:latin typeface="Arial" panose="020B0604020202020204" pitchFamily="34" charset="0"/>
                <a:cs typeface="Arial" panose="020B0604020202020204" pitchFamily="34" charset="0"/>
              </a:rPr>
              <a:t>20 m </a:t>
            </a:r>
            <a:r>
              <a:rPr lang="el-GR" sz="1600" dirty="0">
                <a:latin typeface="Arial" panose="020B0604020202020204" pitchFamily="34" charset="0"/>
                <a:cs typeface="Arial" panose="020B0604020202020204" pitchFamily="34" charset="0"/>
              </a:rPr>
              <a:t>βάθος</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69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objectives</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579296" cy="4525963"/>
          </a:xfrm>
        </p:spPr>
        <p:txBody>
          <a:bodyPr/>
          <a:lstStyle/>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Με την ολοκλήρωση της ενότητας θα μπορείτε να</a:t>
            </a:r>
            <a:r>
              <a:rPr lang="en-US" sz="1600" dirty="0">
                <a:latin typeface="Arial" panose="020B0604020202020204" pitchFamily="34" charset="0"/>
                <a:cs typeface="Arial" panose="020B0604020202020204" pitchFamily="34" charset="0"/>
              </a:rPr>
              <a:t>: </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Αναγνωρίζετε τα χαρακτηριστικά και τις διαφορές μεταξύ των γεωθερμικών συστημάτων</a:t>
            </a: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Σχεδιάζετε ένα γεωθερμικό σύστημα</a:t>
            </a: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Να επιλέξετε το γεωθερμικό σύστημα βάσει των δεδομένων συνθηκών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0404" y="1412776"/>
            <a:ext cx="7643192"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Γεωθερμικοί συλλέκτες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Συνήθως τοποθετούνται οριζόντια σε βάθος </a:t>
            </a:r>
            <a:r>
              <a:rPr lang="en-US" sz="1600" dirty="0">
                <a:latin typeface="Arial" panose="020B0604020202020204" pitchFamily="34" charset="0"/>
                <a:cs typeface="Arial" panose="020B0604020202020204" pitchFamily="34" charset="0"/>
              </a:rPr>
              <a:t> 80 - 160 cm</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Χρειάζονται σχετικά μεγάλη επιφάνεια</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Κλειστό κύκλωμα σωληνώσεων υγρό κυκλοφορίας μεταφοράς θερμότητας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νερό- μίξη </a:t>
            </a:r>
            <a:r>
              <a:rPr lang="el-GR" sz="1600" dirty="0" err="1">
                <a:latin typeface="Arial" panose="020B0604020202020204" pitchFamily="34" charset="0"/>
                <a:cs typeface="Arial" panose="020B0604020202020204" pitchFamily="34" charset="0"/>
              </a:rPr>
              <a:t>γλυκόλης</a:t>
            </a:r>
            <a:r>
              <a:rPr lang="en-US"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Πρέπει να τοποθετείται σε υπέδαφος που διατηρεί την υγρασία του</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υπερβολικά μεγάλες εγκαταστάσεις πρέπει να αποφεύγονται</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9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C08B8-FA39-41B3-8E01-A852F537928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2E89D15-6666-457F-85F9-CB2D3F5CF290}"/>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Μέσο μεταφοράς θερμότητας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Ένα μέσο μεταφοράς είναι ένα μέσο μέσω του οποίου μεταφέρονται ουσίες, ενέργεια ή ακόμα και πληροφορίες.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Για τη μεταφορά της θερμότητας το μέσο συνήθως είναι το νερό</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Για τη μεταφορά ουσιών συνήθως είναι το νερό ή ο αέρας.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ποσότητα της θερμότητας που μπορεί να μεταφερθεί από ένα μέσο, </a:t>
            </a:r>
            <a:r>
              <a:rPr lang="el-GR" sz="1600" dirty="0" err="1">
                <a:latin typeface="Arial" panose="020B0604020202020204" pitchFamily="34" charset="0"/>
                <a:cs typeface="Arial" panose="020B0604020202020204" pitchFamily="34" charset="0"/>
              </a:rPr>
              <a:t>αξαρτάται</a:t>
            </a:r>
            <a:r>
              <a:rPr lang="el-GR" sz="1600" dirty="0">
                <a:latin typeface="Arial" panose="020B0604020202020204" pitchFamily="34" charset="0"/>
                <a:cs typeface="Arial" panose="020B0604020202020204" pitchFamily="34" charset="0"/>
              </a:rPr>
              <a:t> από τη θερμική χωρητικότητα του ιδίου του μέσου.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187C1BF8-5736-4161-95C0-F7B2DD363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936" y="1484784"/>
            <a:ext cx="7169968" cy="4879076"/>
          </a:xfrm>
          <a:prstGeom prst="rect">
            <a:avLst/>
          </a:prstGeom>
        </p:spPr>
      </p:pic>
      <p:sp>
        <p:nvSpPr>
          <p:cNvPr id="3" name="Textfeld 2">
            <a:extLst>
              <a:ext uri="{FF2B5EF4-FFF2-40B4-BE49-F238E27FC236}">
                <a16:creationId xmlns:a16="http://schemas.microsoft.com/office/drawing/2014/main" id="{522C36A4-E464-42F0-B3D9-43BACD909E99}"/>
              </a:ext>
            </a:extLst>
          </p:cNvPr>
          <p:cNvSpPr txBox="1"/>
          <p:nvPr/>
        </p:nvSpPr>
        <p:spPr>
          <a:xfrm>
            <a:off x="1564804" y="1513206"/>
            <a:ext cx="7060232" cy="307777"/>
          </a:xfrm>
          <a:prstGeom prst="rect">
            <a:avLst/>
          </a:prstGeom>
          <a:solidFill>
            <a:schemeClr val="accent5">
              <a:lumMod val="75000"/>
            </a:schemeClr>
          </a:solidFill>
        </p:spPr>
        <p:txBody>
          <a:bodyPr wrap="square" rtlCol="0">
            <a:spAutoFit/>
          </a:bodyPr>
          <a:lstStyle/>
          <a:p>
            <a:pPr algn="ctr"/>
            <a:r>
              <a:rPr lang="el-GR" sz="1400" dirty="0">
                <a:solidFill>
                  <a:schemeClr val="bg1"/>
                </a:solidFill>
                <a:latin typeface="Arial" panose="020B0604020202020204" pitchFamily="34" charset="0"/>
                <a:cs typeface="Arial" panose="020B0604020202020204" pitchFamily="34" charset="0"/>
              </a:rPr>
              <a:t>Θερμότητα από τη γη</a:t>
            </a:r>
            <a:r>
              <a:rPr lang="en-US" sz="1400" dirty="0">
                <a:solidFill>
                  <a:schemeClr val="bg1"/>
                </a:solidFill>
                <a:latin typeface="Arial" panose="020B0604020202020204" pitchFamily="34" charset="0"/>
                <a:cs typeface="Arial" panose="020B0604020202020204" pitchFamily="34" charset="0"/>
              </a:rPr>
              <a:t>; </a:t>
            </a:r>
            <a:r>
              <a:rPr lang="el-GR" sz="1400" dirty="0">
                <a:solidFill>
                  <a:schemeClr val="bg1"/>
                </a:solidFill>
                <a:latin typeface="Arial" panose="020B0604020202020204" pitchFamily="34" charset="0"/>
                <a:cs typeface="Arial" panose="020B0604020202020204" pitchFamily="34" charset="0"/>
              </a:rPr>
              <a:t>Πως θερμαίνουμε με ενέργεια κοντά στην επιφάνεια της γης </a:t>
            </a:r>
            <a:endParaRPr lang="de-DE" sz="1400"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6C2A0718-2014-497A-90AF-6EF42B6835A0}"/>
              </a:ext>
            </a:extLst>
          </p:cNvPr>
          <p:cNvSpPr txBox="1"/>
          <p:nvPr/>
        </p:nvSpPr>
        <p:spPr>
          <a:xfrm>
            <a:off x="1727684" y="1879665"/>
            <a:ext cx="1872208" cy="830997"/>
          </a:xfrm>
          <a:prstGeom prst="rect">
            <a:avLst/>
          </a:prstGeom>
          <a:solidFill>
            <a:schemeClr val="bg1"/>
          </a:solid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 </a:t>
            </a:r>
            <a:r>
              <a:rPr lang="el-GR" sz="1000" dirty="0">
                <a:latin typeface="Arial" panose="020B0604020202020204" pitchFamily="34" charset="0"/>
                <a:cs typeface="Arial" panose="020B0604020202020204" pitchFamily="34" charset="0"/>
              </a:rPr>
              <a:t>Η γη θερμαίνει το νερό που ρέει μέσω του συλλέκτη ή του αισθητήρα.</a:t>
            </a:r>
            <a:endParaRPr lang="de-DE" sz="1000"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A1F1C5B1-3879-4CD3-9722-3B97B35B7BA0}"/>
              </a:ext>
            </a:extLst>
          </p:cNvPr>
          <p:cNvSpPr/>
          <p:nvPr/>
        </p:nvSpPr>
        <p:spPr>
          <a:xfrm>
            <a:off x="1727684" y="4869160"/>
            <a:ext cx="1332148" cy="5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schemeClr val="tx1"/>
                </a:solidFill>
                <a:latin typeface="Arial" panose="020B0604020202020204" pitchFamily="34" charset="0"/>
                <a:cs typeface="Arial" panose="020B0604020202020204" pitchFamily="34" charset="0"/>
              </a:rPr>
              <a:t>Βάθος συλλέκτη </a:t>
            </a:r>
            <a:r>
              <a:rPr lang="en-US" sz="1000" dirty="0">
                <a:solidFill>
                  <a:schemeClr val="tx1"/>
                </a:solidFill>
                <a:latin typeface="Arial" panose="020B0604020202020204" pitchFamily="34" charset="0"/>
                <a:cs typeface="Arial" panose="020B0604020202020204" pitchFamily="34" charset="0"/>
              </a:rPr>
              <a:t>80-160cm, </a:t>
            </a:r>
            <a:r>
              <a:rPr lang="el-GR" sz="1000" dirty="0">
                <a:solidFill>
                  <a:schemeClr val="tx1"/>
                </a:solidFill>
                <a:latin typeface="Arial" panose="020B0604020202020204" pitchFamily="34" charset="0"/>
                <a:cs typeface="Arial" panose="020B0604020202020204" pitchFamily="34" charset="0"/>
              </a:rPr>
              <a:t>θερμοκρασία  στους </a:t>
            </a:r>
            <a:r>
              <a:rPr lang="en-US" sz="1000" dirty="0">
                <a:solidFill>
                  <a:schemeClr val="tx1"/>
                </a:solidFill>
                <a:latin typeface="Arial" panose="020B0604020202020204" pitchFamily="34" charset="0"/>
                <a:cs typeface="Arial" panose="020B0604020202020204" pitchFamily="34" charset="0"/>
              </a:rPr>
              <a:t> 10 </a:t>
            </a:r>
            <a:r>
              <a:rPr lang="el-GR" sz="1000" dirty="0">
                <a:solidFill>
                  <a:schemeClr val="tx1"/>
                </a:solidFill>
                <a:latin typeface="Arial" panose="020B0604020202020204" pitchFamily="34" charset="0"/>
                <a:cs typeface="Arial" panose="020B0604020202020204" pitchFamily="34" charset="0"/>
              </a:rPr>
              <a:t>βαθμούς</a:t>
            </a:r>
            <a:endParaRPr lang="de-DE" sz="10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E4E7598A-5C13-432E-A91E-821653BEAB5E}"/>
              </a:ext>
            </a:extLst>
          </p:cNvPr>
          <p:cNvSpPr/>
          <p:nvPr/>
        </p:nvSpPr>
        <p:spPr>
          <a:xfrm>
            <a:off x="1727684" y="2829157"/>
            <a:ext cx="2010751" cy="586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2. </a:t>
            </a:r>
            <a:r>
              <a:rPr lang="el-GR" sz="1000" dirty="0">
                <a:solidFill>
                  <a:schemeClr val="tx1"/>
                </a:solidFill>
                <a:latin typeface="Arial" panose="020B0604020202020204" pitchFamily="34" charset="0"/>
                <a:cs typeface="Arial" panose="020B0604020202020204" pitchFamily="34" charset="0"/>
              </a:rPr>
              <a:t>Μία αντλία θερμότητας απορροφά την θερμότητα από το νερό και τη συμπιέζει σε υψηλότερες θερμοκρασίες</a:t>
            </a:r>
            <a:endParaRPr lang="de-DE" sz="10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B1313F67-31E4-4BB3-BC19-5C08D8464523}"/>
              </a:ext>
            </a:extLst>
          </p:cNvPr>
          <p:cNvSpPr/>
          <p:nvPr/>
        </p:nvSpPr>
        <p:spPr>
          <a:xfrm>
            <a:off x="1691680" y="3501008"/>
            <a:ext cx="2010751" cy="5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3. </a:t>
            </a:r>
            <a:r>
              <a:rPr lang="el-GR" sz="1000" dirty="0">
                <a:solidFill>
                  <a:schemeClr val="tx1"/>
                </a:solidFill>
                <a:latin typeface="Arial" panose="020B0604020202020204" pitchFamily="34" charset="0"/>
                <a:cs typeface="Arial" panose="020B0604020202020204" pitchFamily="34" charset="0"/>
              </a:rPr>
              <a:t>Η γεωθερμική ενέργεια αποθηκεύεται και είναι διαθέσιμη για θέρμανση ή σαν ζεστό νερό χρήσης. </a:t>
            </a:r>
            <a:endParaRPr lang="de-DE" sz="1000" dirty="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17F89F73-9BA7-4290-BF84-C4CB49115C8C}"/>
              </a:ext>
            </a:extLst>
          </p:cNvPr>
          <p:cNvSpPr/>
          <p:nvPr/>
        </p:nvSpPr>
        <p:spPr>
          <a:xfrm>
            <a:off x="2305403"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1" name="Rechteck 10">
            <a:extLst>
              <a:ext uri="{FF2B5EF4-FFF2-40B4-BE49-F238E27FC236}">
                <a16:creationId xmlns:a16="http://schemas.microsoft.com/office/drawing/2014/main" id="{1036A267-0A2A-45BC-A737-50D331E012E5}"/>
              </a:ext>
            </a:extLst>
          </p:cNvPr>
          <p:cNvSpPr/>
          <p:nvPr/>
        </p:nvSpPr>
        <p:spPr>
          <a:xfrm>
            <a:off x="1691680" y="5661248"/>
            <a:ext cx="302433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schemeClr val="tx1"/>
                </a:solidFill>
                <a:latin typeface="Arial" panose="020B0604020202020204" pitchFamily="34" charset="0"/>
                <a:cs typeface="Arial" panose="020B0604020202020204" pitchFamily="34" charset="0"/>
              </a:rPr>
              <a:t>Η γεωθερμική ενέργεια είτε ανακτάται σε συλλέκτες κοντά στην επιφάνεια της γης</a:t>
            </a:r>
            <a:r>
              <a:rPr lang="en-US" sz="1000" dirty="0">
                <a:solidFill>
                  <a:schemeClr val="tx1"/>
                </a:solidFill>
                <a:latin typeface="Arial" panose="020B0604020202020204" pitchFamily="34" charset="0"/>
                <a:cs typeface="Arial" panose="020B0604020202020204" pitchFamily="34" charset="0"/>
              </a:rPr>
              <a:t> (A), </a:t>
            </a:r>
            <a:r>
              <a:rPr lang="el-GR" sz="1000" dirty="0">
                <a:solidFill>
                  <a:schemeClr val="tx1"/>
                </a:solidFill>
                <a:latin typeface="Arial" panose="020B0604020202020204" pitchFamily="34" charset="0"/>
                <a:cs typeface="Arial" panose="020B0604020202020204" pitchFamily="34" charset="0"/>
              </a:rPr>
              <a:t>είτε </a:t>
            </a:r>
            <a:r>
              <a:rPr lang="en-US" sz="1000" dirty="0">
                <a:solidFill>
                  <a:schemeClr val="tx1"/>
                </a:solidFill>
                <a:latin typeface="Arial" panose="020B0604020202020204" pitchFamily="34" charset="0"/>
                <a:cs typeface="Arial" panose="020B0604020202020204" pitchFamily="34" charset="0"/>
              </a:rPr>
              <a:t> </a:t>
            </a:r>
            <a:r>
              <a:rPr lang="el-GR" sz="1000" dirty="0">
                <a:solidFill>
                  <a:schemeClr val="tx1"/>
                </a:solidFill>
                <a:latin typeface="Arial" panose="020B0604020202020204" pitchFamily="34" charset="0"/>
                <a:cs typeface="Arial" panose="020B0604020202020204" pitchFamily="34" charset="0"/>
              </a:rPr>
              <a:t>εξάγεται από βαθύτερους γεωθερμικούς αισθητήρες/</a:t>
            </a:r>
            <a:r>
              <a:rPr lang="el-GR" sz="1000" dirty="0" err="1">
                <a:solidFill>
                  <a:schemeClr val="tx1"/>
                </a:solidFill>
                <a:latin typeface="Arial" panose="020B0604020202020204" pitchFamily="34" charset="0"/>
                <a:cs typeface="Arial" panose="020B0604020202020204" pitchFamily="34" charset="0"/>
              </a:rPr>
              <a:t>καθετηρες</a:t>
            </a:r>
            <a:r>
              <a:rPr lang="en-US" sz="1000" dirty="0">
                <a:solidFill>
                  <a:schemeClr val="tx1"/>
                </a:solidFill>
                <a:latin typeface="Arial" panose="020B0604020202020204" pitchFamily="34" charset="0"/>
                <a:cs typeface="Arial" panose="020B0604020202020204" pitchFamily="34" charset="0"/>
              </a:rPr>
              <a:t> (B)</a:t>
            </a:r>
            <a:endParaRPr lang="de-DE" sz="1000" dirty="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2F9199C2-7FB2-4B8C-8C31-2194D2436411}"/>
              </a:ext>
            </a:extLst>
          </p:cNvPr>
          <p:cNvSpPr/>
          <p:nvPr/>
        </p:nvSpPr>
        <p:spPr>
          <a:xfrm>
            <a:off x="5580112" y="2994044"/>
            <a:ext cx="100811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1"/>
                </a:solidFill>
                <a:latin typeface="Arial" panose="020B0604020202020204" pitchFamily="34" charset="0"/>
                <a:cs typeface="Arial" panose="020B0604020202020204" pitchFamily="34" charset="0"/>
              </a:rPr>
              <a:t>Ζεστό νερό</a:t>
            </a:r>
            <a:r>
              <a:rPr lang="de-DE" sz="1000" dirty="0">
                <a:solidFill>
                  <a:schemeClr val="tx1"/>
                </a:solidFill>
                <a:latin typeface="Arial" panose="020B0604020202020204" pitchFamily="34" charset="0"/>
                <a:cs typeface="Arial" panose="020B0604020202020204" pitchFamily="34" charset="0"/>
              </a:rPr>
              <a:t> </a:t>
            </a:r>
          </a:p>
        </p:txBody>
      </p:sp>
      <p:sp>
        <p:nvSpPr>
          <p:cNvPr id="13" name="Rechteck 12">
            <a:extLst>
              <a:ext uri="{FF2B5EF4-FFF2-40B4-BE49-F238E27FC236}">
                <a16:creationId xmlns:a16="http://schemas.microsoft.com/office/drawing/2014/main" id="{8CA9ACB9-DEA4-4151-951E-11002FBFCAC0}"/>
              </a:ext>
            </a:extLst>
          </p:cNvPr>
          <p:cNvSpPr/>
          <p:nvPr/>
        </p:nvSpPr>
        <p:spPr>
          <a:xfrm>
            <a:off x="7021996" y="3181228"/>
            <a:ext cx="122413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err="1">
                <a:solidFill>
                  <a:schemeClr val="tx1"/>
                </a:solidFill>
                <a:latin typeface="Arial" panose="020B0604020202020204" pitchFamily="34" charset="0"/>
                <a:cs typeface="Arial" panose="020B0604020202020204" pitchFamily="34" charset="0"/>
              </a:rPr>
              <a:t>Ενδοδαπέδια</a:t>
            </a:r>
            <a:r>
              <a:rPr lang="el-GR" sz="1000" dirty="0">
                <a:solidFill>
                  <a:schemeClr val="tx1"/>
                </a:solidFill>
                <a:latin typeface="Arial" panose="020B0604020202020204" pitchFamily="34" charset="0"/>
                <a:cs typeface="Arial" panose="020B0604020202020204" pitchFamily="34" charset="0"/>
              </a:rPr>
              <a:t> θέρμανση</a:t>
            </a:r>
            <a:endParaRPr lang="de-DE" sz="1000" dirty="0">
              <a:solidFill>
                <a:schemeClr val="tx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9540FF17-0FA7-4613-919D-1559B6CD9E72}"/>
              </a:ext>
            </a:extLst>
          </p:cNvPr>
          <p:cNvSpPr/>
          <p:nvPr/>
        </p:nvSpPr>
        <p:spPr>
          <a:xfrm>
            <a:off x="7437419" y="3876339"/>
            <a:ext cx="648072" cy="296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Buffer</a:t>
            </a:r>
          </a:p>
        </p:txBody>
      </p:sp>
      <p:sp>
        <p:nvSpPr>
          <p:cNvPr id="15" name="Rechteck 14">
            <a:extLst>
              <a:ext uri="{FF2B5EF4-FFF2-40B4-BE49-F238E27FC236}">
                <a16:creationId xmlns:a16="http://schemas.microsoft.com/office/drawing/2014/main" id="{5CD3DB97-3417-4DB9-88F2-9E729B0EBC71}"/>
              </a:ext>
            </a:extLst>
          </p:cNvPr>
          <p:cNvSpPr/>
          <p:nvPr/>
        </p:nvSpPr>
        <p:spPr>
          <a:xfrm>
            <a:off x="6020646" y="3768149"/>
            <a:ext cx="927618" cy="29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1"/>
                </a:solidFill>
                <a:latin typeface="Arial" panose="020B0604020202020204" pitchFamily="34" charset="0"/>
                <a:cs typeface="Arial" panose="020B0604020202020204" pitchFamily="34" charset="0"/>
              </a:rPr>
              <a:t>Πρόσθετος λέβητας</a:t>
            </a:r>
            <a:endParaRPr lang="de-DE" sz="1000" dirty="0">
              <a:solidFill>
                <a:schemeClr val="tx1"/>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FFDA2919-50A8-43C7-9D3F-C9C9AD4F51E0}"/>
              </a:ext>
            </a:extLst>
          </p:cNvPr>
          <p:cNvSpPr/>
          <p:nvPr/>
        </p:nvSpPr>
        <p:spPr>
          <a:xfrm>
            <a:off x="6588224" y="5020966"/>
            <a:ext cx="1045840" cy="2175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solidFill>
                  <a:schemeClr val="tx1"/>
                </a:solidFill>
                <a:latin typeface="Arial" panose="020B0604020202020204" pitchFamily="34" charset="0"/>
                <a:cs typeface="Arial" panose="020B0604020202020204" pitchFamily="34" charset="0"/>
              </a:rPr>
              <a:t>Παροχή νερού</a:t>
            </a:r>
            <a:endParaRPr lang="de-DE" sz="1000" dirty="0">
              <a:solidFill>
                <a:schemeClr val="tx1"/>
              </a:solidFill>
              <a:latin typeface="Arial" panose="020B0604020202020204" pitchFamily="34" charset="0"/>
              <a:cs typeface="Arial" panose="020B0604020202020204" pitchFamily="34" charset="0"/>
            </a:endParaRPr>
          </a:p>
        </p:txBody>
      </p:sp>
      <p:sp>
        <p:nvSpPr>
          <p:cNvPr id="17" name="Rechteck 16">
            <a:extLst>
              <a:ext uri="{FF2B5EF4-FFF2-40B4-BE49-F238E27FC236}">
                <a16:creationId xmlns:a16="http://schemas.microsoft.com/office/drawing/2014/main" id="{EB2EB774-982F-41CC-B7BF-1C8E3C09B309}"/>
              </a:ext>
            </a:extLst>
          </p:cNvPr>
          <p:cNvSpPr/>
          <p:nvPr/>
        </p:nvSpPr>
        <p:spPr>
          <a:xfrm rot="204930">
            <a:off x="5335951" y="5158887"/>
            <a:ext cx="688234" cy="111000"/>
          </a:xfrm>
          <a:prstGeom prst="rect">
            <a:avLst/>
          </a:prstGeom>
          <a:solidFill>
            <a:srgbClr val="DDCEB1"/>
          </a:solidFill>
          <a:ln>
            <a:solidFill>
              <a:srgbClr val="DD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solidFill>
                  <a:schemeClr val="tx1"/>
                </a:solidFill>
                <a:latin typeface="Arial" panose="020B0604020202020204" pitchFamily="34" charset="0"/>
                <a:cs typeface="Arial" panose="020B0604020202020204" pitchFamily="34" charset="0"/>
              </a:rPr>
              <a:t>Έδαφος</a:t>
            </a:r>
            <a:r>
              <a:rPr lang="de-DE" sz="1000" b="1" dirty="0">
                <a:solidFill>
                  <a:schemeClr val="tx1"/>
                </a:solidFill>
                <a:latin typeface="Arial" panose="020B0604020202020204" pitchFamily="34" charset="0"/>
                <a:cs typeface="Arial" panose="020B0604020202020204" pitchFamily="34" charset="0"/>
              </a:rPr>
              <a:t> </a:t>
            </a:r>
          </a:p>
        </p:txBody>
      </p:sp>
      <p:sp>
        <p:nvSpPr>
          <p:cNvPr id="18" name="Rechteck 17">
            <a:extLst>
              <a:ext uri="{FF2B5EF4-FFF2-40B4-BE49-F238E27FC236}">
                <a16:creationId xmlns:a16="http://schemas.microsoft.com/office/drawing/2014/main" id="{B094626C-B453-45EB-9A52-A52ADC9DC220}"/>
              </a:ext>
            </a:extLst>
          </p:cNvPr>
          <p:cNvSpPr/>
          <p:nvPr/>
        </p:nvSpPr>
        <p:spPr>
          <a:xfrm>
            <a:off x="4395346" y="3320607"/>
            <a:ext cx="2344871" cy="442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schemeClr val="tx1"/>
                </a:solidFill>
                <a:latin typeface="Arial" panose="020B0604020202020204" pitchFamily="34" charset="0"/>
                <a:cs typeface="Arial" panose="020B0604020202020204" pitchFamily="34" charset="0"/>
              </a:rPr>
              <a:t>Ενεργειακή σύνδεση</a:t>
            </a:r>
            <a:endParaRPr lang="en-US" sz="1000" dirty="0">
              <a:solidFill>
                <a:schemeClr val="tx1"/>
              </a:solidFill>
              <a:latin typeface="Arial" panose="020B0604020202020204" pitchFamily="34" charset="0"/>
              <a:cs typeface="Arial" panose="020B0604020202020204" pitchFamily="34" charset="0"/>
            </a:endParaRPr>
          </a:p>
          <a:p>
            <a:pPr algn="ctr"/>
            <a:r>
              <a:rPr lang="en-US" sz="1000" dirty="0">
                <a:solidFill>
                  <a:schemeClr val="tx1"/>
                </a:solidFill>
                <a:latin typeface="Arial" panose="020B0604020202020204" pitchFamily="34" charset="0"/>
                <a:cs typeface="Arial" panose="020B0604020202020204" pitchFamily="34" charset="0"/>
              </a:rPr>
              <a:t>1 k</a:t>
            </a:r>
            <a:r>
              <a:rPr lang="en-GB" sz="1000" dirty="0" err="1">
                <a:solidFill>
                  <a:schemeClr val="tx1"/>
                </a:solidFill>
                <a:latin typeface="Arial" panose="020B0604020202020204" pitchFamily="34" charset="0"/>
                <a:cs typeface="Arial" panose="020B0604020202020204" pitchFamily="34" charset="0"/>
              </a:rPr>
              <a:t>Wh</a:t>
            </a:r>
            <a:r>
              <a:rPr lang="en-US" sz="1000" dirty="0">
                <a:solidFill>
                  <a:schemeClr val="tx1"/>
                </a:solidFill>
                <a:latin typeface="Arial" panose="020B0604020202020204" pitchFamily="34" charset="0"/>
                <a:cs typeface="Arial" panose="020B0604020202020204" pitchFamily="34" charset="0"/>
              </a:rPr>
              <a:t> </a:t>
            </a:r>
            <a:r>
              <a:rPr lang="el-GR" sz="1000" dirty="0">
                <a:solidFill>
                  <a:schemeClr val="tx1"/>
                </a:solidFill>
                <a:latin typeface="Arial" panose="020B0604020202020204" pitchFamily="34" charset="0"/>
                <a:cs typeface="Arial" panose="020B0604020202020204" pitchFamily="34" charset="0"/>
              </a:rPr>
              <a:t>ηλεκτρικής ενέργειας τροφοδοτεί</a:t>
            </a:r>
            <a:r>
              <a:rPr lang="en-US" sz="1000" dirty="0">
                <a:solidFill>
                  <a:schemeClr val="tx1"/>
                </a:solidFill>
                <a:latin typeface="Arial" panose="020B0604020202020204" pitchFamily="34" charset="0"/>
                <a:cs typeface="Arial" panose="020B0604020202020204" pitchFamily="34" charset="0"/>
              </a:rPr>
              <a:t> 3-5 k</a:t>
            </a:r>
            <a:r>
              <a:rPr lang="en-GB" sz="1000" dirty="0" err="1">
                <a:solidFill>
                  <a:schemeClr val="tx1"/>
                </a:solidFill>
                <a:latin typeface="Arial" panose="020B0604020202020204" pitchFamily="34" charset="0"/>
                <a:cs typeface="Arial" panose="020B0604020202020204" pitchFamily="34" charset="0"/>
              </a:rPr>
              <a:t>Wh</a:t>
            </a:r>
            <a:r>
              <a:rPr lang="en-US" sz="1000" dirty="0">
                <a:solidFill>
                  <a:schemeClr val="tx1"/>
                </a:solidFill>
                <a:latin typeface="Arial" panose="020B0604020202020204" pitchFamily="34" charset="0"/>
                <a:cs typeface="Arial" panose="020B0604020202020204" pitchFamily="34" charset="0"/>
              </a:rPr>
              <a:t> </a:t>
            </a:r>
            <a:r>
              <a:rPr lang="el-GR" sz="1000" dirty="0">
                <a:solidFill>
                  <a:schemeClr val="tx1"/>
                </a:solidFill>
                <a:latin typeface="Arial" panose="020B0604020202020204" pitchFamily="34" charset="0"/>
                <a:cs typeface="Arial" panose="020B0604020202020204" pitchFamily="34" charset="0"/>
              </a:rPr>
              <a:t>γεωθερμικής ενέργειας</a:t>
            </a:r>
            <a:endParaRPr lang="de-DE" sz="1000" dirty="0">
              <a:solidFill>
                <a:schemeClr val="tx1"/>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9FDEDF-0215-42CF-ADFD-4984F31F5186}"/>
              </a:ext>
            </a:extLst>
          </p:cNvPr>
          <p:cNvSpPr/>
          <p:nvPr/>
        </p:nvSpPr>
        <p:spPr>
          <a:xfrm>
            <a:off x="5174662" y="3892904"/>
            <a:ext cx="927618" cy="187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solidFill>
                  <a:schemeClr val="tx1"/>
                </a:solidFill>
                <a:latin typeface="Arial" panose="020B0604020202020204" pitchFamily="34" charset="0"/>
                <a:cs typeface="Arial" panose="020B0604020202020204" pitchFamily="34" charset="0"/>
              </a:rPr>
              <a:t>Αντλία </a:t>
            </a:r>
            <a:r>
              <a:rPr lang="el-GR" sz="1000" b="1" dirty="0" err="1">
                <a:solidFill>
                  <a:schemeClr val="tx1"/>
                </a:solidFill>
                <a:latin typeface="Arial" panose="020B0604020202020204" pitchFamily="34" charset="0"/>
                <a:cs typeface="Arial" panose="020B0604020202020204" pitchFamily="34" charset="0"/>
              </a:rPr>
              <a:t>θερμοτητας</a:t>
            </a:r>
            <a:endParaRPr lang="de-DE" sz="1000" b="1"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B98696F4-48F4-41E4-AC3A-C02CA31F52C1}"/>
              </a:ext>
            </a:extLst>
          </p:cNvPr>
          <p:cNvSpPr/>
          <p:nvPr/>
        </p:nvSpPr>
        <p:spPr>
          <a:xfrm>
            <a:off x="5333255" y="5661248"/>
            <a:ext cx="1476031" cy="53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b="1" dirty="0">
                <a:solidFill>
                  <a:schemeClr val="tx1"/>
                </a:solidFill>
                <a:latin typeface="Arial" panose="020B0604020202020204" pitchFamily="34" charset="0"/>
                <a:cs typeface="Arial" panose="020B0604020202020204" pitchFamily="34" charset="0"/>
              </a:rPr>
              <a:t>Γεωθερμικός αισθητήρας</a:t>
            </a:r>
            <a:endParaRPr lang="en-US" sz="1000" b="1" dirty="0">
              <a:solidFill>
                <a:schemeClr val="tx1"/>
              </a:solidFill>
              <a:latin typeface="Arial" panose="020B0604020202020204" pitchFamily="34" charset="0"/>
              <a:cs typeface="Arial" panose="020B0604020202020204" pitchFamily="34" charset="0"/>
            </a:endParaRPr>
          </a:p>
          <a:p>
            <a:r>
              <a:rPr lang="el-GR" sz="1000" dirty="0">
                <a:solidFill>
                  <a:schemeClr val="tx1"/>
                </a:solidFill>
                <a:latin typeface="Arial" panose="020B0604020202020204" pitchFamily="34" charset="0"/>
                <a:cs typeface="Arial" panose="020B0604020202020204" pitchFamily="34" charset="0"/>
              </a:rPr>
              <a:t>Σε βάθος </a:t>
            </a:r>
            <a:r>
              <a:rPr lang="en-US" sz="1000" dirty="0">
                <a:solidFill>
                  <a:schemeClr val="tx1"/>
                </a:solidFill>
                <a:latin typeface="Arial" panose="020B0604020202020204" pitchFamily="34" charset="0"/>
                <a:cs typeface="Arial" panose="020B0604020202020204" pitchFamily="34" charset="0"/>
              </a:rPr>
              <a:t>100m </a:t>
            </a:r>
            <a:r>
              <a:rPr lang="el-GR" sz="1000" dirty="0">
                <a:solidFill>
                  <a:schemeClr val="tx1"/>
                </a:solidFill>
                <a:latin typeface="Arial" panose="020B0604020202020204" pitchFamily="34" charset="0"/>
                <a:cs typeface="Arial" panose="020B0604020202020204" pitchFamily="34" charset="0"/>
              </a:rPr>
              <a:t>θερμοκρασία </a:t>
            </a:r>
            <a:r>
              <a:rPr lang="en-US" sz="1000" dirty="0">
                <a:solidFill>
                  <a:schemeClr val="tx1"/>
                </a:solidFill>
                <a:latin typeface="Arial" panose="020B0604020202020204" pitchFamily="34" charset="0"/>
                <a:cs typeface="Arial" panose="020B0604020202020204" pitchFamily="34" charset="0"/>
              </a:rPr>
              <a:t>13</a:t>
            </a:r>
            <a:r>
              <a:rPr lang="el-GR" sz="1000" dirty="0">
                <a:solidFill>
                  <a:schemeClr val="tx1"/>
                </a:solidFill>
                <a:latin typeface="Arial" panose="020B0604020202020204" pitchFamily="34" charset="0"/>
                <a:cs typeface="Arial" panose="020B0604020202020204" pitchFamily="34" charset="0"/>
              </a:rPr>
              <a:t> βαθμούς</a:t>
            </a:r>
            <a:endParaRPr lang="de-DE"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85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7328" y="1412776"/>
            <a:ext cx="5564832" cy="4752528"/>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Γεωθερμικά καλάθια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Σπειροειδής συλλέκτες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τα λεγόμενα γεωθερμικά καλάθια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που τοποθετούνται σε κατάλληλα τμήματα στο έδαφος.</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Έχουν σημαντικά μικρότερη απαίτηση σε έκταση χώρου από τους επιφανειακούς συλλέκτες</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γι΄αυτό</a:t>
            </a:r>
            <a:r>
              <a:rPr lang="el-GR" sz="1600" dirty="0">
                <a:latin typeface="Arial" panose="020B0604020202020204" pitchFamily="34" charset="0"/>
                <a:cs typeface="Arial" panose="020B0604020202020204" pitchFamily="34" charset="0"/>
              </a:rPr>
              <a:t> τοποθετούνται σε μεγαλύτερο βάθος.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Κατάλληλα για σπίτια με μικρούς ελεύθερους χώρους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Ωστόσο</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οι γενικές συνθήκες όπως οι υγρές επιφάνειες ή το γεγονός ότι τα καλάθια δεν μπορούν να καλυφθούν , είναι επίσης σχετικές με αυτή την τεχνολογία.</a:t>
            </a:r>
            <a:endParaRPr lang="de-DE" sz="16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F6B85DB9-0A1B-46C4-AB6A-C27D3612D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585218"/>
            <a:ext cx="2893987" cy="2181078"/>
          </a:xfrm>
          <a:prstGeom prst="rect">
            <a:avLst/>
          </a:prstGeom>
        </p:spPr>
      </p:pic>
    </p:spTree>
    <p:extLst>
      <p:ext uri="{BB962C8B-B14F-4D97-AF65-F5344CB8AC3E}">
        <p14:creationId xmlns:p14="http://schemas.microsoft.com/office/powerpoint/2010/main" val="399917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de-DE" sz="1600" b="1">
                <a:latin typeface="Arial" panose="020B0604020202020204" pitchFamily="34" charset="0"/>
                <a:cs typeface="Arial" panose="020B0604020202020204" pitchFamily="34" charset="0"/>
              </a:rPr>
              <a:t>Brunnensysteme</a:t>
            </a:r>
          </a:p>
          <a:p>
            <a:pPr marL="0" indent="0">
              <a:buNone/>
            </a:pPr>
            <a:endParaRPr lang="de-DE" sz="1600" b="1">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Benötigen einen Entnahme- und einem Schluckbrunnen</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Förderhöhe spielt aus energetischen Gründen eine Rolle; Antriebsenergie der Pumpen beeinflusst Gesamtwirkungsgrad der Anlage</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Abkühlung des Grundwassers auf 4-5°C ist genehmigungsfähig</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In Trinkwasserschutzgebieten nicht genehmigungsfähig</a:t>
            </a:r>
          </a:p>
          <a:p>
            <a:endParaRPr lang="de-DE" sz="1600">
              <a:latin typeface="Arial" panose="020B0604020202020204" pitchFamily="34" charset="0"/>
              <a:cs typeface="Arial" panose="020B0604020202020204" pitchFamily="34" charset="0"/>
            </a:endParaRPr>
          </a:p>
          <a:p>
            <a:pPr marL="0" indent="0">
              <a:buNone/>
            </a:pPr>
            <a:endParaRPr lang="de-DE" sz="160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8C12E21-5578-46AF-96A9-7063D731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7" y="1547479"/>
            <a:ext cx="9099026" cy="4631404"/>
          </a:xfrm>
          <a:prstGeom prst="rect">
            <a:avLst/>
          </a:prstGeom>
        </p:spPr>
      </p:pic>
      <p:sp>
        <p:nvSpPr>
          <p:cNvPr id="4" name="Rechteck 3">
            <a:extLst>
              <a:ext uri="{FF2B5EF4-FFF2-40B4-BE49-F238E27FC236}">
                <a16:creationId xmlns:a16="http://schemas.microsoft.com/office/drawing/2014/main" id="{C613503E-28E0-4B30-8BB4-6EFB9BEE06D7}"/>
              </a:ext>
            </a:extLst>
          </p:cNvPr>
          <p:cNvSpPr/>
          <p:nvPr/>
        </p:nvSpPr>
        <p:spPr>
          <a:xfrm>
            <a:off x="107504" y="1772816"/>
            <a:ext cx="8928992" cy="360040"/>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anose="020B0604020202020204" pitchFamily="34" charset="0"/>
                <a:cs typeface="Arial" panose="020B0604020202020204" pitchFamily="34" charset="0"/>
              </a:rPr>
              <a:t>Σύγκριση γεωθερμικών συστημάτων κοντά την επιφάνεια της γης </a:t>
            </a:r>
            <a:endParaRPr lang="de-DE" sz="1600" dirty="0">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1FEEEF0C-4E74-4087-99B4-3CBE1986F875}"/>
              </a:ext>
            </a:extLst>
          </p:cNvPr>
          <p:cNvSpPr/>
          <p:nvPr/>
        </p:nvSpPr>
        <p:spPr>
          <a:xfrm>
            <a:off x="107504" y="2420888"/>
            <a:ext cx="1584176"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latin typeface="Arial" panose="020B0604020202020204" pitchFamily="34" charset="0"/>
                <a:cs typeface="Arial" panose="020B0604020202020204" pitchFamily="34" charset="0"/>
              </a:rPr>
              <a:t>Γεωθερμικοί συλλέκτες</a:t>
            </a:r>
            <a:endParaRPr lang="de-DE" sz="1100" dirty="0">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24EE22FC-9BEB-4AEE-9147-31CA010D5AD1}"/>
              </a:ext>
            </a:extLst>
          </p:cNvPr>
          <p:cNvSpPr/>
          <p:nvPr/>
        </p:nvSpPr>
        <p:spPr>
          <a:xfrm>
            <a:off x="2758770" y="2447579"/>
            <a:ext cx="1296144"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latin typeface="Arial" panose="020B0604020202020204" pitchFamily="34" charset="0"/>
                <a:cs typeface="Arial" panose="020B0604020202020204" pitchFamily="34" charset="0"/>
              </a:rPr>
              <a:t>Γεωθερμικά καλάθια</a:t>
            </a:r>
            <a:endParaRPr lang="de-DE" sz="1100"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29D670F7-DCDC-4EF5-B8FF-587CA2740349}"/>
              </a:ext>
            </a:extLst>
          </p:cNvPr>
          <p:cNvSpPr/>
          <p:nvPr/>
        </p:nvSpPr>
        <p:spPr>
          <a:xfrm>
            <a:off x="4572000" y="2420888"/>
            <a:ext cx="2088232"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latin typeface="Arial" panose="020B0604020202020204" pitchFamily="34" charset="0"/>
                <a:cs typeface="Arial" panose="020B0604020202020204" pitchFamily="34" charset="0"/>
              </a:rPr>
              <a:t>Υποβρύχια Αντλία θερμότητας </a:t>
            </a:r>
            <a:endParaRPr lang="de-DE" sz="1100"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4C7E33AE-3218-4E39-B9AA-33C2161395BA}"/>
              </a:ext>
            </a:extLst>
          </p:cNvPr>
          <p:cNvSpPr/>
          <p:nvPr/>
        </p:nvSpPr>
        <p:spPr>
          <a:xfrm>
            <a:off x="7164288" y="2420888"/>
            <a:ext cx="1296144" cy="216024"/>
          </a:xfrm>
          <a:prstGeom prst="rect">
            <a:avLst/>
          </a:prstGeom>
          <a:solidFill>
            <a:srgbClr val="7C9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latin typeface="Arial" panose="020B0604020202020204" pitchFamily="34" charset="0"/>
                <a:cs typeface="Arial" panose="020B0604020202020204" pitchFamily="34" charset="0"/>
              </a:rPr>
              <a:t>Γεωθερμικός αισθητήρας/καθετήρας</a:t>
            </a:r>
            <a:endParaRPr lang="de-DE" sz="1100" dirty="0">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0CB364A3-0276-40C9-B279-10201E69C099}"/>
              </a:ext>
            </a:extLst>
          </p:cNvPr>
          <p:cNvSpPr/>
          <p:nvPr/>
        </p:nvSpPr>
        <p:spPr>
          <a:xfrm>
            <a:off x="122500" y="5130501"/>
            <a:ext cx="4665524" cy="360040"/>
          </a:xfrm>
          <a:prstGeom prst="rect">
            <a:avLst/>
          </a:prstGeom>
          <a:solidFill>
            <a:srgbClr val="65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anose="020B0604020202020204" pitchFamily="34" charset="0"/>
                <a:cs typeface="Arial" panose="020B0604020202020204" pitchFamily="34" charset="0"/>
              </a:rPr>
              <a:t>Υπόγεια ύδατα κοντά στην επιφάνεια της γης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9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23093-D54A-42ED-BB15-CA21BD2EBD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NTS – </a:t>
            </a:r>
            <a:r>
              <a:rPr lang="el-GR" dirty="0">
                <a:latin typeface="Arial" panose="020B0604020202020204" pitchFamily="34" charset="0"/>
                <a:cs typeface="Arial" panose="020B0604020202020204" pitchFamily="34" charset="0"/>
              </a:rPr>
              <a:t>Συστήματα</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6DDC312-8181-4BD0-8F52-40CA45D946FC}"/>
              </a:ext>
            </a:extLst>
          </p:cNvPr>
          <p:cNvPicPr>
            <a:picLocks noGrp="1" noChangeAspect="1"/>
          </p:cNvPicPr>
          <p:nvPr>
            <p:ph idx="1"/>
          </p:nvPr>
        </p:nvPicPr>
        <p:blipFill rotWithShape="1">
          <a:blip r:embed="rId3"/>
          <a:srcRect l="25987" t="24496" r="26640" b="37319"/>
          <a:stretch/>
        </p:blipFill>
        <p:spPr>
          <a:xfrm>
            <a:off x="142458" y="2132856"/>
            <a:ext cx="8859083" cy="4032448"/>
          </a:xfrm>
          <a:prstGeom prst="rect">
            <a:avLst/>
          </a:prstGeom>
        </p:spPr>
      </p:pic>
      <p:sp>
        <p:nvSpPr>
          <p:cNvPr id="5" name="Textfeld 4">
            <a:extLst>
              <a:ext uri="{FF2B5EF4-FFF2-40B4-BE49-F238E27FC236}">
                <a16:creationId xmlns:a16="http://schemas.microsoft.com/office/drawing/2014/main" id="{4542443A-21DC-410B-B10E-9E52ED8A0BAB}"/>
              </a:ext>
            </a:extLst>
          </p:cNvPr>
          <p:cNvSpPr txBox="1"/>
          <p:nvPr/>
        </p:nvSpPr>
        <p:spPr>
          <a:xfrm>
            <a:off x="611560" y="1444134"/>
            <a:ext cx="6408712" cy="338554"/>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Δυνατότητες παραγωγής ενέργειας</a:t>
            </a:r>
            <a:endParaRPr lang="de-DE" sz="16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28540CE9-A2B1-4C88-9E2A-1CFE344F7DAF}"/>
              </a:ext>
            </a:extLst>
          </p:cNvPr>
          <p:cNvSpPr/>
          <p:nvPr/>
        </p:nvSpPr>
        <p:spPr>
          <a:xfrm>
            <a:off x="2267744" y="2099287"/>
            <a:ext cx="154308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Υδροθερμικό ζεύγος</a:t>
            </a:r>
            <a:endParaRPr lang="de-DE" sz="1200" b="1"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DBAAB801-984C-4E2E-81C3-A46B31411F32}"/>
              </a:ext>
            </a:extLst>
          </p:cNvPr>
          <p:cNvSpPr/>
          <p:nvPr/>
        </p:nvSpPr>
        <p:spPr>
          <a:xfrm>
            <a:off x="611560" y="2099287"/>
            <a:ext cx="146592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Ζεστά –ξηρά -πετρώματα</a:t>
            </a:r>
            <a:endParaRPr lang="de-DE" sz="1200" b="1"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F53AF551-B60D-4133-8D8C-48C1F3D75B53}"/>
              </a:ext>
            </a:extLst>
          </p:cNvPr>
          <p:cNvSpPr/>
          <p:nvPr/>
        </p:nvSpPr>
        <p:spPr>
          <a:xfrm>
            <a:off x="3815915" y="2216591"/>
            <a:ext cx="119588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Γεωθερμικός αισθητήρας σε βάθος</a:t>
            </a:r>
            <a:endParaRPr lang="de-DE" sz="1200" b="1"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8DB30DA2-BE5D-4552-9707-1D81C994B500}"/>
              </a:ext>
            </a:extLst>
          </p:cNvPr>
          <p:cNvSpPr/>
          <p:nvPr/>
        </p:nvSpPr>
        <p:spPr>
          <a:xfrm>
            <a:off x="4932039" y="2132856"/>
            <a:ext cx="119588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Επίπεδος γεωθερμικός αισθητήρας</a:t>
            </a:r>
            <a:endParaRPr lang="de-DE" sz="1200" b="1"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323CCFB1-4B02-45C6-8689-7307D9800CB2}"/>
              </a:ext>
            </a:extLst>
          </p:cNvPr>
          <p:cNvSpPr/>
          <p:nvPr/>
        </p:nvSpPr>
        <p:spPr>
          <a:xfrm>
            <a:off x="6048164" y="2132856"/>
            <a:ext cx="972108"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Σύστημα διπλού πηγαδιού</a:t>
            </a:r>
            <a:endParaRPr lang="de-DE" sz="1200" b="1" dirty="0">
              <a:solidFill>
                <a:schemeClr val="tx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7E18E4ED-747E-4214-8084-EB6321E40765}"/>
              </a:ext>
            </a:extLst>
          </p:cNvPr>
          <p:cNvSpPr/>
          <p:nvPr/>
        </p:nvSpPr>
        <p:spPr>
          <a:xfrm>
            <a:off x="6860780" y="2244056"/>
            <a:ext cx="13116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Γεωθερμικοί συλλέκτες</a:t>
            </a:r>
            <a:endParaRPr lang="de-DE"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64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45" y="1340768"/>
            <a:ext cx="6707088" cy="532859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Γεωθερμικοί αισθητήρες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 πιο κοινός τύπος γεωθερμικών εγκαταστάσεων στην κεντρική και βόρεια</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Τοποθετούνται κάθετα , </a:t>
            </a:r>
            <a:r>
              <a:rPr lang="el-GR" sz="1600" dirty="0" err="1">
                <a:latin typeface="Arial" panose="020B0604020202020204" pitchFamily="34" charset="0"/>
                <a:cs typeface="Arial" panose="020B0604020202020204" pitchFamily="34" charset="0"/>
              </a:rPr>
              <a:t>γι΄αυτό</a:t>
            </a:r>
            <a:r>
              <a:rPr lang="el-GR" sz="1600" dirty="0">
                <a:latin typeface="Arial" panose="020B0604020202020204" pitchFamily="34" charset="0"/>
                <a:cs typeface="Arial" panose="020B0604020202020204" pitchFamily="34" charset="0"/>
              </a:rPr>
              <a:t> και απαιτούν λιγότερο χώρο</a:t>
            </a:r>
            <a:endParaRPr lang="en-US"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Τοποθετούνται σε βάθη </a:t>
            </a:r>
            <a:r>
              <a:rPr lang="en-US" sz="1600" dirty="0">
                <a:latin typeface="Arial" panose="020B0604020202020204" pitchFamily="34" charset="0"/>
                <a:cs typeface="Arial" panose="020B0604020202020204" pitchFamily="34" charset="0"/>
              </a:rPr>
              <a:t>50 - 160 m</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Επωφελούνται από τα σταθερά επίπεδα της θερμοκρασίας.</a:t>
            </a:r>
            <a:endParaRPr lang="de-DE"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Μπορούν να τροφοδοτήσουν ανεξάρτητες κατοικίες ή ολόκληρες περιοχές με θερμική ενέργεια ή ψύξη. </a:t>
            </a:r>
            <a:endParaRPr lang="de-DE" sz="16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456E494-9DBD-4A2E-A394-78D8AD78E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21" y="1556792"/>
            <a:ext cx="2620679" cy="4525963"/>
          </a:xfrm>
          <a:prstGeom prst="rect">
            <a:avLst/>
          </a:prstGeom>
        </p:spPr>
      </p:pic>
    </p:spTree>
    <p:extLst>
      <p:ext uri="{BB962C8B-B14F-4D97-AF65-F5344CB8AC3E}">
        <p14:creationId xmlns:p14="http://schemas.microsoft.com/office/powerpoint/2010/main" val="416585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07DFC-A512-4A5B-A2BB-2E9DC28B6E5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0BCBC98-6B41-479A-B9B0-FE781B2C50B9}"/>
              </a:ext>
            </a:extLst>
          </p:cNvPr>
          <p:cNvSpPr>
            <a:spLocks noGrp="1"/>
          </p:cNvSpPr>
          <p:nvPr>
            <p:ph idx="1"/>
          </p:nvPr>
        </p:nvSpPr>
        <p:spPr>
          <a:xfrm>
            <a:off x="457200" y="1412776"/>
            <a:ext cx="8229600" cy="4896544"/>
          </a:xfrm>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Διπλό</a:t>
            </a:r>
            <a:r>
              <a:rPr lang="de-DE" sz="1600" b="1" dirty="0">
                <a:latin typeface="Arial" panose="020B0604020202020204" pitchFamily="34" charset="0"/>
                <a:cs typeface="Arial" panose="020B0604020202020204" pitchFamily="34" charset="0"/>
              </a:rPr>
              <a:t>-U </a:t>
            </a:r>
            <a:r>
              <a:rPr lang="el-GR" sz="1600" b="1" dirty="0">
                <a:latin typeface="Arial" panose="020B0604020202020204" pitchFamily="34" charset="0"/>
                <a:cs typeface="Arial" panose="020B0604020202020204" pitchFamily="34" charset="0"/>
              </a:rPr>
              <a:t>γεωθερμικός καθετήρας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Είναι ένας γεωθερμικός καθετήρας που περιλαμβάνει δύο ζεύγη σωληνώσεων που είναι εγκατεστημένα σε μία γεώτρηση( φρεάτιο)</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Σε σύγκριση με ένα απλό </a:t>
            </a:r>
            <a:r>
              <a:rPr lang="en-US" sz="1600" dirty="0">
                <a:latin typeface="Arial" panose="020B0604020202020204" pitchFamily="34" charset="0"/>
                <a:cs typeface="Arial" panose="020B0604020202020204" pitchFamily="34" charset="0"/>
              </a:rPr>
              <a:t>U-tube</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διπλό </a:t>
            </a:r>
            <a:r>
              <a:rPr lang="en-US" sz="1600" dirty="0">
                <a:latin typeface="Arial" panose="020B0604020202020204" pitchFamily="34" charset="0"/>
                <a:cs typeface="Arial" panose="020B0604020202020204" pitchFamily="34" charset="0"/>
              </a:rPr>
              <a:t>U-tube </a:t>
            </a:r>
            <a:r>
              <a:rPr lang="el-GR" sz="1600" dirty="0">
                <a:latin typeface="Arial" panose="020B0604020202020204" pitchFamily="34" charset="0"/>
                <a:cs typeface="Arial" panose="020B0604020202020204" pitchFamily="34" charset="0"/>
              </a:rPr>
              <a:t>χρησιμοποιεί καλύτερα τη διατομή της γεώτρησης και έχει καλύτερη απόδοση στην απορρόφηση.</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Επιπλέον, απαιτείται λιγότερο τσιμέντο για την κατασκευή του πηγαδιού ( τρύπας).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Σε σύγκριση με ένα ομοαξονικό σωλήνα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διπλό </a:t>
            </a:r>
            <a:r>
              <a:rPr lang="en-US" sz="1600" dirty="0">
                <a:latin typeface="Arial" panose="020B0604020202020204" pitchFamily="34" charset="0"/>
                <a:cs typeface="Arial" panose="020B0604020202020204" pitchFamily="34" charset="0"/>
              </a:rPr>
              <a:t>U-tube </a:t>
            </a:r>
            <a:r>
              <a:rPr lang="el-GR" sz="1600" dirty="0">
                <a:latin typeface="Arial" panose="020B0604020202020204" pitchFamily="34" charset="0"/>
                <a:cs typeface="Arial" panose="020B0604020202020204" pitchFamily="34" charset="0"/>
              </a:rPr>
              <a:t> έχει το πλεονέκτημα της ευκολότερης κατασκευής. Η ακριβής διαμόρφωση των σωληνώσεων των γεωθερμικών καθετήρων ( αισθητήρων) παίζει σημαντικό ρόλο στην απόδοση των υπόγειών </a:t>
            </a:r>
            <a:r>
              <a:rPr lang="el-GR" sz="1600" dirty="0" err="1">
                <a:latin typeface="Arial" panose="020B0604020202020204" pitchFamily="34" charset="0"/>
                <a:cs typeface="Arial" panose="020B0604020202020204" pitchFamily="34" charset="0"/>
              </a:rPr>
              <a:t>εναλλακτών</a:t>
            </a:r>
            <a:r>
              <a:rPr lang="el-GR" sz="1600" dirty="0">
                <a:latin typeface="Arial" panose="020B0604020202020204" pitchFamily="34" charset="0"/>
                <a:cs typeface="Arial" panose="020B0604020202020204" pitchFamily="34" charset="0"/>
              </a:rPr>
              <a:t> θερμότητας. Συνεχώς εξελίσσονται. </a:t>
            </a:r>
            <a:r>
              <a:rPr lang="en-US" sz="1600" dirty="0">
                <a:latin typeface="Arial" panose="020B0604020202020204" pitchFamily="34" charset="0"/>
                <a:cs typeface="Arial" panose="020B0604020202020204" pitchFamily="34" charset="0"/>
              </a:rPr>
              <a:t> </a:t>
            </a:r>
            <a:endParaRPr lang="de-DE" dirty="0"/>
          </a:p>
        </p:txBody>
      </p:sp>
    </p:spTree>
    <p:extLst>
      <p:ext uri="{BB962C8B-B14F-4D97-AF65-F5344CB8AC3E}">
        <p14:creationId xmlns:p14="http://schemas.microsoft.com/office/powerpoint/2010/main" val="104639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31A19-9637-43F6-BA60-DC99077883A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E759E8F-95A9-43FF-8908-2FD0953BC5CD}"/>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Ομοαξονικός καθετήρας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Ονομάζονται επίσης σωλήνας μέσα σε σωλήνας και χαρακτηρίζονται από το διάστημα που έχουν οι σωλήνες μεταξύ τους.</a:t>
            </a:r>
            <a:endParaRPr lang="en-US"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υγρό μεταφοράς θερμότητας αντλείται προς τα κάτω μέσω του κενού διαστήματος των σωληνώσεων και μεταφέρεται στην επιφάνεια από την κεντρική σωλήνα.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βάθος εγκατάστασης στα επιφανειακά συστήματα  είναι συνήθως κατά μέγιστο τα </a:t>
            </a:r>
            <a:r>
              <a:rPr lang="en-US" sz="1600" dirty="0">
                <a:latin typeface="Arial" panose="020B0604020202020204" pitchFamily="34" charset="0"/>
                <a:cs typeface="Arial" panose="020B0604020202020204" pitchFamily="34" charset="0"/>
              </a:rPr>
              <a:t> 60m</a:t>
            </a:r>
            <a:endParaRPr lang="de-DE" dirty="0"/>
          </a:p>
          <a:p>
            <a:pPr marL="0" indent="0">
              <a:buNone/>
            </a:pPr>
            <a:endParaRPr lang="de-DE" dirty="0"/>
          </a:p>
        </p:txBody>
      </p:sp>
    </p:spTree>
    <p:extLst>
      <p:ext uri="{BB962C8B-B14F-4D97-AF65-F5344CB8AC3E}">
        <p14:creationId xmlns:p14="http://schemas.microsoft.com/office/powerpoint/2010/main" val="152108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8611-384E-482B-9ECD-24E2C976ACE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C1F473CD-2D37-43B9-A3DE-ACF09A78EC1B}"/>
              </a:ext>
            </a:extLst>
          </p:cNvPr>
          <p:cNvPicPr>
            <a:picLocks noGrp="1" noChangeAspect="1"/>
          </p:cNvPicPr>
          <p:nvPr>
            <p:ph idx="1"/>
          </p:nvPr>
        </p:nvPicPr>
        <p:blipFill rotWithShape="1">
          <a:blip r:embed="rId3"/>
          <a:srcRect l="54492" t="56430" r="13164" b="21409"/>
          <a:stretch/>
        </p:blipFill>
        <p:spPr>
          <a:xfrm>
            <a:off x="1403648" y="2895068"/>
            <a:ext cx="6336704" cy="2451654"/>
          </a:xfrm>
          <a:prstGeom prst="rect">
            <a:avLst/>
          </a:prstGeom>
        </p:spPr>
      </p:pic>
      <p:sp>
        <p:nvSpPr>
          <p:cNvPr id="5" name="Textfeld 4">
            <a:extLst>
              <a:ext uri="{FF2B5EF4-FFF2-40B4-BE49-F238E27FC236}">
                <a16:creationId xmlns:a16="http://schemas.microsoft.com/office/drawing/2014/main" id="{CB2B475C-46D9-4311-B96A-67E61FE2440D}"/>
              </a:ext>
            </a:extLst>
          </p:cNvPr>
          <p:cNvSpPr txBox="1"/>
          <p:nvPr/>
        </p:nvSpPr>
        <p:spPr>
          <a:xfrm>
            <a:off x="3131840" y="1845603"/>
            <a:ext cx="4104456" cy="338554"/>
          </a:xfrm>
          <a:prstGeom prst="rect">
            <a:avLst/>
          </a:prstGeom>
          <a:noFill/>
        </p:spPr>
        <p:txBody>
          <a:bodyPr wrap="square" rtlCol="0">
            <a:spAutoFit/>
          </a:bodyPr>
          <a:lstStyle/>
          <a:p>
            <a:r>
              <a:rPr lang="el-GR" sz="1600" b="1" dirty="0">
                <a:latin typeface="Arial" panose="020B0604020202020204" pitchFamily="34" charset="0"/>
                <a:cs typeface="Arial" panose="020B0604020202020204" pitchFamily="34" charset="0"/>
              </a:rPr>
              <a:t>Τύποι γεωθερμικών καθετήρων</a:t>
            </a:r>
            <a:endParaRPr lang="de-DE" sz="1600" b="1"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03B40BD6-F985-46B7-8FB9-564AC15FE415}"/>
              </a:ext>
            </a:extLst>
          </p:cNvPr>
          <p:cNvSpPr/>
          <p:nvPr/>
        </p:nvSpPr>
        <p:spPr>
          <a:xfrm>
            <a:off x="1619672" y="3284984"/>
            <a:ext cx="18722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Μονή </a:t>
            </a:r>
            <a:r>
              <a:rPr lang="de-DE" sz="1600" dirty="0">
                <a:solidFill>
                  <a:schemeClr val="tx1"/>
                </a:solidFill>
                <a:latin typeface="Arial" panose="020B0604020202020204" pitchFamily="34" charset="0"/>
                <a:cs typeface="Arial" panose="020B0604020202020204" pitchFamily="34" charset="0"/>
              </a:rPr>
              <a:t> U-</a:t>
            </a:r>
            <a:r>
              <a:rPr lang="el-GR" sz="1600" dirty="0">
                <a:solidFill>
                  <a:schemeClr val="tx1"/>
                </a:solidFill>
                <a:latin typeface="Arial" panose="020B0604020202020204" pitchFamily="34" charset="0"/>
                <a:cs typeface="Arial" panose="020B0604020202020204" pitchFamily="34" charset="0"/>
              </a:rPr>
              <a:t>σωλήνα</a:t>
            </a:r>
            <a:r>
              <a:rPr lang="de-DE" sz="1600" dirty="0">
                <a:solidFill>
                  <a:schemeClr val="tx1"/>
                </a:solidFill>
                <a:latin typeface="Arial" panose="020B0604020202020204" pitchFamily="34" charset="0"/>
                <a:cs typeface="Arial" panose="020B0604020202020204" pitchFamily="34" charset="0"/>
              </a:rPr>
              <a:t>:</a:t>
            </a:r>
          </a:p>
        </p:txBody>
      </p:sp>
      <p:sp>
        <p:nvSpPr>
          <p:cNvPr id="6" name="Rechteck 5">
            <a:extLst>
              <a:ext uri="{FF2B5EF4-FFF2-40B4-BE49-F238E27FC236}">
                <a16:creationId xmlns:a16="http://schemas.microsoft.com/office/drawing/2014/main" id="{BD81866B-DFCC-42F5-A46D-138C3F6E1937}"/>
              </a:ext>
            </a:extLst>
          </p:cNvPr>
          <p:cNvSpPr/>
          <p:nvPr/>
        </p:nvSpPr>
        <p:spPr>
          <a:xfrm>
            <a:off x="3707904" y="3284984"/>
            <a:ext cx="18722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Ζεύγος </a:t>
            </a:r>
            <a:r>
              <a:rPr lang="de-DE" sz="1600" dirty="0">
                <a:solidFill>
                  <a:schemeClr val="tx1"/>
                </a:solidFill>
                <a:latin typeface="Arial" panose="020B0604020202020204" pitchFamily="34" charset="0"/>
                <a:cs typeface="Arial" panose="020B0604020202020204" pitchFamily="34" charset="0"/>
              </a:rPr>
              <a:t> U-</a:t>
            </a:r>
            <a:r>
              <a:rPr lang="el-GR" sz="1600" dirty="0">
                <a:solidFill>
                  <a:schemeClr val="tx1"/>
                </a:solidFill>
                <a:latin typeface="Arial" panose="020B0604020202020204" pitchFamily="34" charset="0"/>
                <a:cs typeface="Arial" panose="020B0604020202020204" pitchFamily="34" charset="0"/>
              </a:rPr>
              <a:t>σωλήνων</a:t>
            </a:r>
            <a:r>
              <a:rPr lang="de-DE" sz="1600" dirty="0">
                <a:solidFill>
                  <a:schemeClr val="tx1"/>
                </a:solidFill>
                <a:latin typeface="Arial" panose="020B0604020202020204" pitchFamily="34" charset="0"/>
                <a:cs typeface="Arial" panose="020B0604020202020204" pitchFamily="34" charset="0"/>
              </a:rPr>
              <a:t>:</a:t>
            </a:r>
          </a:p>
        </p:txBody>
      </p:sp>
      <p:sp>
        <p:nvSpPr>
          <p:cNvPr id="7" name="Rechteck 6">
            <a:extLst>
              <a:ext uri="{FF2B5EF4-FFF2-40B4-BE49-F238E27FC236}">
                <a16:creationId xmlns:a16="http://schemas.microsoft.com/office/drawing/2014/main" id="{2D982ACA-089D-46B3-9454-5A9C168AF920}"/>
              </a:ext>
            </a:extLst>
          </p:cNvPr>
          <p:cNvSpPr/>
          <p:nvPr/>
        </p:nvSpPr>
        <p:spPr>
          <a:xfrm>
            <a:off x="6012160" y="3284984"/>
            <a:ext cx="17281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Ομοαξονικός καθετήρας</a:t>
            </a:r>
            <a:r>
              <a:rPr lang="de-DE" sz="1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48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Content</a:t>
            </a:r>
            <a:r>
              <a:rPr lang="en-US" dirty="0"/>
              <a:t> </a:t>
            </a:r>
          </a:p>
        </p:txBody>
      </p:sp>
      <p:sp>
        <p:nvSpPr>
          <p:cNvPr id="3" name="Inhaltsplatzhalter 2"/>
          <p:cNvSpPr>
            <a:spLocks noGrp="1"/>
          </p:cNvSpPr>
          <p:nvPr>
            <p:ph idx="1"/>
          </p:nvPr>
        </p:nvSpPr>
        <p:spPr>
          <a:xfrm>
            <a:off x="457200" y="1340768"/>
            <a:ext cx="8229600" cy="5112568"/>
          </a:xfrm>
        </p:spPr>
        <p:txBody>
          <a:bodyPr>
            <a:normAutofit lnSpcReduction="10000"/>
          </a:bodyPr>
          <a:lstStyle/>
          <a:p>
            <a:pPr lvl="1" indent="-342900">
              <a:lnSpc>
                <a:spcPct val="160000"/>
              </a:lnSpc>
              <a:buFont typeface="+mj-lt"/>
              <a:buAutoNum type="arabicPeriod"/>
            </a:pPr>
            <a:r>
              <a:rPr lang="el-GR" sz="1600" b="1" dirty="0">
                <a:latin typeface="Arial" panose="020B0604020202020204" pitchFamily="34" charset="0"/>
                <a:cs typeface="Arial" panose="020B0604020202020204" pitchFamily="34" charset="0"/>
              </a:rPr>
              <a:t>Αρχές χρήσης της γεωθερμικής ενέργειας</a:t>
            </a:r>
            <a:endParaRPr lang="en-US" sz="1600" b="1" dirty="0">
              <a:latin typeface="Arial" panose="020B0604020202020204" pitchFamily="34" charset="0"/>
              <a:cs typeface="Arial" panose="020B0604020202020204" pitchFamily="34" charset="0"/>
            </a:endParaRPr>
          </a:p>
          <a:p>
            <a:pPr marL="685800" lvl="1">
              <a:lnSpc>
                <a:spcPct val="160000"/>
              </a:lnSpc>
            </a:pP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Επισκόπηση</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Προηγμένη γεωθερμική ενέργεια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υδροθερμία</a:t>
            </a:r>
            <a:r>
              <a:rPr lang="el-GR" sz="1600" dirty="0">
                <a:latin typeface="Arial" panose="020B0604020202020204" pitchFamily="34" charset="0"/>
                <a:cs typeface="Arial" panose="020B0604020202020204" pitchFamily="34" charset="0"/>
              </a:rPr>
              <a:t> και </a:t>
            </a:r>
            <a:r>
              <a:rPr lang="el-GR" sz="1600" dirty="0" err="1">
                <a:latin typeface="Arial" panose="020B0604020202020204" pitchFamily="34" charset="0"/>
                <a:cs typeface="Arial" panose="020B0604020202020204" pitchFamily="34" charset="0"/>
              </a:rPr>
              <a:t>πετροθερμία</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Γεωθερμική ενέργεια κοντά στην επιφάνεια</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θερμότητας</a:t>
            </a:r>
            <a:endParaRPr lang="en-US" sz="1600" dirty="0">
              <a:latin typeface="Arial" panose="020B0604020202020204" pitchFamily="34" charset="0"/>
              <a:cs typeface="Arial" panose="020B0604020202020204" pitchFamily="34" charset="0"/>
            </a:endParaRPr>
          </a:p>
          <a:p>
            <a:pPr marL="400050" lvl="1" indent="0">
              <a:lnSpc>
                <a:spcPct val="160000"/>
              </a:lnSpc>
              <a:buNone/>
            </a:pPr>
            <a:endParaRPr lang="en-US" sz="1600" dirty="0">
              <a:latin typeface="Arial" panose="020B0604020202020204" pitchFamily="34" charset="0"/>
              <a:cs typeface="Arial" panose="020B0604020202020204" pitchFamily="34" charset="0"/>
            </a:endParaRPr>
          </a:p>
          <a:p>
            <a:pPr lvl="1" indent="-342900">
              <a:lnSpc>
                <a:spcPct val="160000"/>
              </a:lnSpc>
              <a:buAutoNum type="arabicPeriod" startAt="2"/>
            </a:pPr>
            <a:r>
              <a:rPr lang="en-US" sz="1600" b="1" dirty="0">
                <a:solidFill>
                  <a:srgbClr val="FF0000"/>
                </a:solidFill>
                <a:latin typeface="Arial" panose="020B0604020202020204" pitchFamily="34" charset="0"/>
                <a:cs typeface="Arial" panose="020B0604020202020204" pitchFamily="34" charset="0"/>
              </a:rPr>
              <a:t>NTS – </a:t>
            </a:r>
            <a:r>
              <a:rPr lang="el-GR" sz="1600" b="1" dirty="0">
                <a:solidFill>
                  <a:srgbClr val="FF0000"/>
                </a:solidFill>
                <a:latin typeface="Arial" panose="020B0604020202020204" pitchFamily="34" charset="0"/>
                <a:cs typeface="Arial" panose="020B0604020202020204" pitchFamily="34" charset="0"/>
              </a:rPr>
              <a:t>Συστήματα</a:t>
            </a:r>
            <a:r>
              <a:rPr lang="en-US" sz="1600" b="1" dirty="0">
                <a:solidFill>
                  <a:srgbClr val="FF0000"/>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Χρήση</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Γεωθερμικοί συλλέκτες</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Μέσο μεταφοράς</a:t>
            </a:r>
            <a:endParaRPr lang="en-US"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Γεωθερμικά καλάθια </a:t>
            </a:r>
            <a:r>
              <a:rPr lang="el-GR" sz="1600" dirty="0">
                <a:solidFill>
                  <a:srgbClr val="FF0000"/>
                </a:solidFill>
                <a:latin typeface="Arial" panose="020B0604020202020204" pitchFamily="34" charset="0"/>
                <a:cs typeface="Arial" panose="020B0604020202020204" pitchFamily="34" charset="0"/>
              </a:rPr>
              <a:t>( </a:t>
            </a:r>
            <a:r>
              <a:rPr lang="en-GB" sz="1600" dirty="0">
                <a:solidFill>
                  <a:srgbClr val="FF0000"/>
                </a:solidFill>
                <a:latin typeface="Arial" panose="020B0604020202020204" pitchFamily="34" charset="0"/>
                <a:cs typeface="Arial" panose="020B0604020202020204" pitchFamily="34" charset="0"/>
              </a:rPr>
              <a:t>baskets)</a:t>
            </a:r>
            <a:endParaRPr lang="en-US" sz="1600" dirty="0">
              <a:solidFill>
                <a:srgbClr val="FF0000"/>
              </a:solidFill>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Σύγκριση γεωθερμικών συστημάτων</a:t>
            </a:r>
            <a:endParaRPr lang="en-US" sz="1600" dirty="0">
              <a:latin typeface="Arial" panose="020B0604020202020204" pitchFamily="34" charset="0"/>
              <a:cs typeface="Arial" panose="020B0604020202020204" pitchFamily="34" charset="0"/>
            </a:endParaRPr>
          </a:p>
          <a:p>
            <a:pPr marL="400050" lvl="1" indent="0">
              <a:buNone/>
            </a:pPr>
            <a:endParaRPr lang="en-US" sz="16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endParaRPr lang="en-US" dirty="0"/>
          </a:p>
        </p:txBody>
      </p:sp>
    </p:spTree>
    <p:extLst>
      <p:ext uri="{BB962C8B-B14F-4D97-AF65-F5344CB8AC3E}">
        <p14:creationId xmlns:p14="http://schemas.microsoft.com/office/powerpoint/2010/main" val="197942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EA06F-4806-4501-83D4-1F4F1444266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BFD853D-01F5-458B-9675-F682F0064238}"/>
              </a:ext>
            </a:extLst>
          </p:cNvPr>
          <p:cNvSpPr>
            <a:spLocks noGrp="1"/>
          </p:cNvSpPr>
          <p:nvPr>
            <p:ph idx="1"/>
          </p:nvPr>
        </p:nvSpPr>
        <p:spPr>
          <a:xfrm>
            <a:off x="457200" y="1412776"/>
            <a:ext cx="8579296" cy="5112568"/>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Αποστάτες και εξαρτήματα κεντραρίσματος</a:t>
            </a:r>
            <a:endParaRPr lang="de-DE" sz="1600" dirty="0">
              <a:latin typeface="Arial" panose="020B0604020202020204" pitchFamily="34" charset="0"/>
              <a:cs typeface="Arial" panose="020B0604020202020204" pitchFamily="34" charset="0"/>
            </a:endParaRPr>
          </a:p>
          <a:p>
            <a:pPr>
              <a:lnSpc>
                <a:spcPct val="150000"/>
              </a:lnSpc>
            </a:pPr>
            <a:r>
              <a:rPr lang="el-GR" sz="1600" b="1" dirty="0">
                <a:latin typeface="Arial" panose="020B0604020202020204" pitchFamily="34" charset="0"/>
                <a:cs typeface="Arial" panose="020B0604020202020204" pitchFamily="34" charset="0"/>
              </a:rPr>
              <a:t>Τα εξαρτήματα κεντραρίσματος </a:t>
            </a:r>
            <a:r>
              <a:rPr lang="el-GR" sz="1600" dirty="0">
                <a:latin typeface="Arial" panose="020B0604020202020204" pitchFamily="34" charset="0"/>
                <a:cs typeface="Arial" panose="020B0604020202020204" pitchFamily="34" charset="0"/>
              </a:rPr>
              <a:t>χρησιμοποιούνται ώστε οι σωλήνες των γεωθερμικών αισθητήρων /καθετήρων να μην ακουμπούν στα τοιχώματα του φρεατίου</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αλλά τοποθετούνται όσο κεντρικότερα γίνεται στο πηγάδι.</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Έτσι  οι σωληνώσεις περικλείονται από τις αναρτήσεις , που απαιτούνται για την σφράγιση.</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b="1" dirty="0">
                <a:latin typeface="Arial" panose="020B0604020202020204" pitchFamily="34" charset="0"/>
                <a:cs typeface="Arial" panose="020B0604020202020204" pitchFamily="34" charset="0"/>
              </a:rPr>
              <a:t>Οι </a:t>
            </a:r>
            <a:r>
              <a:rPr lang="el-GR" sz="1600" b="1" dirty="0" err="1">
                <a:latin typeface="Arial" panose="020B0604020202020204" pitchFamily="34" charset="0"/>
                <a:cs typeface="Arial" panose="020B0604020202020204" pitchFamily="34" charset="0"/>
              </a:rPr>
              <a:t>αποστάστες</a:t>
            </a:r>
            <a:r>
              <a:rPr lang="el-GR"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κρατούν τις σωλήνες μεταξύ τους σε απόσταση, για την απόκλιση του θερμικού βραχυκυκλώματος μεταξύ των κυκλωμάτων παροχής και επιστροφής</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αυξάνοντας την απόδοση</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Πρέπει να τοποθετηθούν σε διαστήματα του ενός μέτρου. </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Ωστόσο η χρήση κινούμενων μερών έγχυσης , μπορεί να γίνει μόνο χωρίς τη χρήση τέτοιων εξαρτημάτων .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89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8E90-A4FD-4E1B-A309-2B40243AEF0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91DB1C3A-4D6D-468E-A652-1198B8C14AED}"/>
              </a:ext>
            </a:extLst>
          </p:cNvPr>
          <p:cNvPicPr>
            <a:picLocks noGrp="1" noChangeAspect="1"/>
          </p:cNvPicPr>
          <p:nvPr>
            <p:ph idx="1"/>
          </p:nvPr>
        </p:nvPicPr>
        <p:blipFill>
          <a:blip r:embed="rId3"/>
          <a:stretch>
            <a:fillRect/>
          </a:stretch>
        </p:blipFill>
        <p:spPr>
          <a:xfrm>
            <a:off x="2483768" y="2276872"/>
            <a:ext cx="4512146" cy="3744616"/>
          </a:xfrm>
          <a:prstGeom prst="rect">
            <a:avLst/>
          </a:prstGeom>
        </p:spPr>
      </p:pic>
      <p:sp>
        <p:nvSpPr>
          <p:cNvPr id="5" name="Textfeld 4">
            <a:extLst>
              <a:ext uri="{FF2B5EF4-FFF2-40B4-BE49-F238E27FC236}">
                <a16:creationId xmlns:a16="http://schemas.microsoft.com/office/drawing/2014/main" id="{FFD53723-6E08-4D02-A34A-4C3C7FAA66B1}"/>
              </a:ext>
            </a:extLst>
          </p:cNvPr>
          <p:cNvSpPr txBox="1"/>
          <p:nvPr/>
        </p:nvSpPr>
        <p:spPr>
          <a:xfrm>
            <a:off x="323528" y="1422774"/>
            <a:ext cx="9227368" cy="584775"/>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Εξάρτημα κεντραρίσματος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επάνω</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αποστάτες </a:t>
            </a:r>
            <a:r>
              <a:rPr lang="en-US" sz="1600" dirty="0">
                <a:latin typeface="Arial" panose="020B0604020202020204" pitchFamily="34" charset="0"/>
                <a:cs typeface="Arial" panose="020B0604020202020204" pitchFamily="34" charset="0"/>
              </a:rPr>
              <a:t>(</a:t>
            </a:r>
            <a:r>
              <a:rPr lang="el-GR" sz="1600" dirty="0" err="1">
                <a:latin typeface="Arial" panose="020B0604020202020204" pitchFamily="34" charset="0"/>
                <a:cs typeface="Arial" panose="020B0604020202020204" pitchFamily="34" charset="0"/>
              </a:rPr>
              <a:t>αριστερα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δεξιά</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συνδυασμός και των δύο.</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69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C0B91-A4BC-443D-B74D-AABCD0D4957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7DB0D49-358E-41B7-9746-53E7ED3F51C5}"/>
              </a:ext>
            </a:extLst>
          </p:cNvPr>
          <p:cNvSpPr>
            <a:spLocks noGrp="1"/>
          </p:cNvSpPr>
          <p:nvPr>
            <p:ph idx="1"/>
          </p:nvPr>
        </p:nvSpPr>
        <p:spPr>
          <a:xfrm>
            <a:off x="457200" y="1412776"/>
            <a:ext cx="8229600" cy="4896544"/>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Εγκατάσταση του αισθητήρα/καθετήρα</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εγκατάσταση ξεκινάει με την εισαγωγή από επάνω των σωληνώσεων στο ανοιχτό ή στο βοηθητικό πηγάδι. </a:t>
            </a:r>
          </a:p>
          <a:p>
            <a:pPr>
              <a:lnSpc>
                <a:spcPct val="150000"/>
              </a:lnSpc>
            </a:pPr>
            <a:r>
              <a:rPr lang="el-GR" sz="1600" dirty="0">
                <a:latin typeface="Arial" panose="020B0604020202020204" pitchFamily="34" charset="0"/>
                <a:cs typeface="Arial" panose="020B0604020202020204" pitchFamily="34" charset="0"/>
              </a:rPr>
              <a:t>Η εγκατάσταση πρέπει να γίνεται πάντα με ένα </a:t>
            </a:r>
            <a:r>
              <a:rPr lang="el-GR" sz="1600" dirty="0" err="1">
                <a:latin typeface="Arial" panose="020B0604020202020204" pitchFamily="34" charset="0"/>
                <a:cs typeface="Arial" panose="020B0604020202020204" pitchFamily="34" charset="0"/>
              </a:rPr>
              <a:t>έλικτρο</a:t>
            </a:r>
            <a:r>
              <a:rPr lang="el-GR" sz="1600" dirty="0">
                <a:latin typeface="Arial" panose="020B0604020202020204" pitchFamily="34" charset="0"/>
                <a:cs typeface="Arial" panose="020B0604020202020204" pitchFamily="34" charset="0"/>
              </a:rPr>
              <a:t> και οι σωλήνες να είναι πλήρως καλυμμένοι. Οι σωλήνες δεν πρέπει να τοποθετηθούν κάτω.</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Πρέπει να προστατευτούν από οποιαδήποτε ζημιά κατά τη διάρκεια της εγκατάστασης. Αυτό συχνά γίνεται με τη χρήση ειδικών </a:t>
            </a:r>
            <a:r>
              <a:rPr lang="el-GR" sz="1600" dirty="0" err="1">
                <a:latin typeface="Arial" panose="020B0604020202020204" pitchFamily="34" charset="0"/>
                <a:cs typeface="Arial" panose="020B0604020202020204" pitchFamily="34" charset="0"/>
              </a:rPr>
              <a:t>τζελ</a:t>
            </a:r>
            <a:r>
              <a:rPr lang="el-GR" sz="1600" dirty="0">
                <a:latin typeface="Arial" panose="020B0604020202020204" pitchFamily="34" charset="0"/>
                <a:cs typeface="Arial" panose="020B0604020202020204" pitchFamily="34" charset="0"/>
              </a:rPr>
              <a:t> ή φρένων. </a:t>
            </a:r>
            <a:r>
              <a:rPr lang="en-US" sz="1600" dirty="0">
                <a:latin typeface="Arial" panose="020B0604020202020204" pitchFamily="34" charset="0"/>
                <a:cs typeface="Arial" panose="020B0604020202020204" pitchFamily="34" charset="0"/>
              </a:rPr>
              <a:t>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Μια μέση λύση  για τον άνθρωπο και το υλικό είναι η χρήση βοήθειας μέσω ώθησης. </a:t>
            </a:r>
            <a:endParaRPr lang="de-DE" dirty="0"/>
          </a:p>
          <a:p>
            <a:endParaRPr lang="de-DE" dirty="0"/>
          </a:p>
          <a:p>
            <a:endParaRPr lang="de-DE" dirty="0"/>
          </a:p>
          <a:p>
            <a:endParaRPr lang="de-DE" dirty="0"/>
          </a:p>
        </p:txBody>
      </p:sp>
    </p:spTree>
    <p:extLst>
      <p:ext uri="{BB962C8B-B14F-4D97-AF65-F5344CB8AC3E}">
        <p14:creationId xmlns:p14="http://schemas.microsoft.com/office/powerpoint/2010/main" val="334217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85898-765D-4756-B564-AEE8C6684A5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D5AAAB9-A130-40C6-B1DA-2C3BCA57D12E}"/>
              </a:ext>
            </a:extLst>
          </p:cNvPr>
          <p:cNvSpPr>
            <a:spLocks noGrp="1"/>
          </p:cNvSpPr>
          <p:nvPr>
            <p:ph idx="1"/>
          </p:nvPr>
        </p:nvSpPr>
        <p:spPr/>
        <p:txBody>
          <a:bodyPr/>
          <a:lstStyle/>
          <a:p>
            <a:pPr marL="0" indent="0">
              <a:buNone/>
            </a:pPr>
            <a:r>
              <a:rPr lang="de-DE" dirty="0"/>
              <a:t>                                                             </a:t>
            </a:r>
            <a:r>
              <a:rPr lang="el-GR" sz="1600" dirty="0">
                <a:latin typeface="Arial" panose="020B0604020202020204" pitchFamily="34" charset="0"/>
                <a:cs typeface="Arial" panose="020B0604020202020204" pitchFamily="34" charset="0"/>
              </a:rPr>
              <a:t>Φρένα καθετήρων</a:t>
            </a:r>
            <a:endParaRPr lang="de-DE" sz="16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4B41F438-DA10-4E37-A3DF-CCB2A90C781A}"/>
              </a:ext>
            </a:extLst>
          </p:cNvPr>
          <p:cNvPicPr>
            <a:picLocks noChangeAspect="1"/>
          </p:cNvPicPr>
          <p:nvPr/>
        </p:nvPicPr>
        <p:blipFill>
          <a:blip r:embed="rId3"/>
          <a:stretch>
            <a:fillRect/>
          </a:stretch>
        </p:blipFill>
        <p:spPr>
          <a:xfrm>
            <a:off x="2339752" y="2132856"/>
            <a:ext cx="5154149" cy="3865612"/>
          </a:xfrm>
          <a:prstGeom prst="rect">
            <a:avLst/>
          </a:prstGeom>
        </p:spPr>
      </p:pic>
    </p:spTree>
    <p:extLst>
      <p:ext uri="{BB962C8B-B14F-4D97-AF65-F5344CB8AC3E}">
        <p14:creationId xmlns:p14="http://schemas.microsoft.com/office/powerpoint/2010/main" val="150299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FA5F2-B63D-443B-AFAA-0FF0D1E7C0B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469596D-4896-4FC2-A737-C27FB63017FA}"/>
              </a:ext>
            </a:extLst>
          </p:cNvPr>
          <p:cNvSpPr>
            <a:spLocks noGrp="1"/>
          </p:cNvSpPr>
          <p:nvPr>
            <p:ph idx="1"/>
          </p:nvPr>
        </p:nvSpPr>
        <p:spPr>
          <a:xfrm>
            <a:off x="323528" y="1268760"/>
            <a:ext cx="8686800" cy="544522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err="1">
                <a:latin typeface="Arial" panose="020B0604020202020204" pitchFamily="34" charset="0"/>
                <a:cs typeface="Arial" panose="020B0604020202020204" pitchFamily="34" charset="0"/>
              </a:rPr>
              <a:t>Επανεπίχωση</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a:t>
            </a:r>
            <a:r>
              <a:rPr lang="el-GR" sz="1600" dirty="0" err="1">
                <a:latin typeface="Arial" panose="020B0604020202020204" pitchFamily="34" charset="0"/>
                <a:cs typeface="Arial" panose="020B0604020202020204" pitchFamily="34" charset="0"/>
              </a:rPr>
              <a:t>επανεπίχωση</a:t>
            </a:r>
            <a:r>
              <a:rPr lang="el-GR" sz="1600" dirty="0">
                <a:latin typeface="Arial" panose="020B0604020202020204" pitchFamily="34" charset="0"/>
                <a:cs typeface="Arial" panose="020B0604020202020204" pitchFamily="34" charset="0"/>
              </a:rPr>
              <a:t> σχετίζεται με την δημιουργία επαφής μεταξύ του εδάφους και του γεωθερμικού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και την ασφαλή  σφράγιση της γεώτρησης.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εισαγωγή του </a:t>
            </a:r>
            <a:r>
              <a:rPr lang="el-GR" sz="1600" dirty="0" err="1">
                <a:latin typeface="Arial" panose="020B0604020202020204" pitchFamily="34" charset="0"/>
                <a:cs typeface="Arial" panose="020B0604020202020204" pitchFamily="34" charset="0"/>
              </a:rPr>
              <a:t>ενέματος</a:t>
            </a:r>
            <a:r>
              <a:rPr lang="el-GR" sz="1600" dirty="0">
                <a:latin typeface="Arial" panose="020B0604020202020204" pitchFamily="34" charset="0"/>
                <a:cs typeface="Arial" panose="020B0604020202020204" pitchFamily="34" charset="0"/>
              </a:rPr>
              <a:t> στο στενό και συχνά ανομοιόμορφο δακτύλιο της γεώτρησης είναι μια τεχνική εργασία.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a:t>
            </a:r>
            <a:r>
              <a:rPr lang="el-GR" sz="1600" dirty="0" err="1">
                <a:latin typeface="Arial" panose="020B0604020202020204" pitchFamily="34" charset="0"/>
                <a:cs typeface="Arial" panose="020B0604020202020204" pitchFamily="34" charset="0"/>
              </a:rPr>
              <a:t>επίχωση</a:t>
            </a:r>
            <a:r>
              <a:rPr lang="el-GR" sz="1600" dirty="0">
                <a:latin typeface="Arial" panose="020B0604020202020204" pitchFamily="34" charset="0"/>
                <a:cs typeface="Arial" panose="020B0604020202020204" pitchFamily="34" charset="0"/>
              </a:rPr>
              <a:t> γίνεται από τον βυθό προς τα πάνω. Σε αυτή την περίπτωση ένας σωλήνας τοποθετείται στην άκρη ενός γεωτρύπανου για την εκκένωση του υλικού </a:t>
            </a:r>
            <a:r>
              <a:rPr lang="el-GR" sz="1600" dirty="0" err="1">
                <a:latin typeface="Arial" panose="020B0604020202020204" pitchFamily="34" charset="0"/>
                <a:cs typeface="Arial" panose="020B0604020202020204" pitchFamily="34" charset="0"/>
              </a:rPr>
              <a:t>ενέματος</a:t>
            </a:r>
            <a:r>
              <a:rPr lang="el-GR"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Λόγω της φυσικής πυκνότητας, το ενέσιμο  εναιώρημα ωθεί το νερό προς τα πάνω. Η σωλήνα </a:t>
            </a:r>
            <a:r>
              <a:rPr lang="el-GR" sz="1600" dirty="0" err="1">
                <a:latin typeface="Arial" panose="020B0604020202020204" pitchFamily="34" charset="0"/>
                <a:cs typeface="Arial" panose="020B0604020202020204" pitchFamily="34" charset="0"/>
              </a:rPr>
              <a:t>επίχωσης</a:t>
            </a:r>
            <a:r>
              <a:rPr lang="el-GR" sz="1600" dirty="0">
                <a:latin typeface="Arial" panose="020B0604020202020204" pitchFamily="34" charset="0"/>
                <a:cs typeface="Arial" panose="020B0604020202020204" pitchFamily="34" charset="0"/>
              </a:rPr>
              <a:t> παραμένει στην τρύπα ή τραβιέται προς τα πάνω σύμφωνα με τη εξέλιξη της </a:t>
            </a:r>
            <a:r>
              <a:rPr lang="el-GR" sz="1600" dirty="0" err="1">
                <a:latin typeface="Arial" panose="020B0604020202020204" pitchFamily="34" charset="0"/>
                <a:cs typeface="Arial" panose="020B0604020202020204" pitchFamily="34" charset="0"/>
              </a:rPr>
              <a:t>επίχωσης</a:t>
            </a:r>
            <a:r>
              <a:rPr lang="el-GR" sz="1600" dirty="0">
                <a:latin typeface="Arial" panose="020B0604020202020204" pitchFamily="34" charset="0"/>
                <a:cs typeface="Arial" panose="020B0604020202020204" pitchFamily="34" charset="0"/>
              </a:rPr>
              <a:t>. Μετά το τέλος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επίπεδο </a:t>
            </a:r>
            <a:r>
              <a:rPr lang="el-GR" sz="1600" dirty="0" err="1">
                <a:latin typeface="Arial" panose="020B0604020202020204" pitchFamily="34" charset="0"/>
                <a:cs typeface="Arial" panose="020B0604020202020204" pitchFamily="34" charset="0"/>
              </a:rPr>
              <a:t>επίχωσης</a:t>
            </a:r>
            <a:r>
              <a:rPr lang="el-GR" sz="1600" dirty="0">
                <a:latin typeface="Arial" panose="020B0604020202020204" pitchFamily="34" charset="0"/>
                <a:cs typeface="Arial" panose="020B0604020202020204" pitchFamily="34" charset="0"/>
              </a:rPr>
              <a:t> μπορεί να πέσει μερικά μέτρα , αυτό γεμίζεται χειρωνακτικά.</a:t>
            </a:r>
            <a:endParaRPr lang="de-DE" dirty="0"/>
          </a:p>
          <a:p>
            <a:endParaRPr lang="de-DE" dirty="0"/>
          </a:p>
        </p:txBody>
      </p:sp>
    </p:spTree>
    <p:extLst>
      <p:ext uri="{BB962C8B-B14F-4D97-AF65-F5344CB8AC3E}">
        <p14:creationId xmlns:p14="http://schemas.microsoft.com/office/powerpoint/2010/main" val="360104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645CF-E482-4870-8C8F-BE2591CD063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CCC02B1-D25C-4D16-B62E-A293AD5B6A80}"/>
              </a:ext>
            </a:extLst>
          </p:cNvPr>
          <p:cNvSpPr>
            <a:spLocks noGrp="1"/>
          </p:cNvSpPr>
          <p:nvPr>
            <p:ph idx="1"/>
          </p:nvPr>
        </p:nvSpPr>
        <p:spPr>
          <a:xfrm>
            <a:off x="457200" y="1412776"/>
            <a:ext cx="8229600" cy="4968552"/>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err="1">
                <a:latin typeface="Arial" panose="020B0604020202020204" pitchFamily="34" charset="0"/>
                <a:cs typeface="Arial" panose="020B0604020202020204" pitchFamily="34" charset="0"/>
              </a:rPr>
              <a:t>Επανεπίχωση</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i="1" dirty="0">
                <a:latin typeface="Arial" panose="020B0604020202020204" pitchFamily="34" charset="0"/>
                <a:cs typeface="Arial" panose="020B0604020202020204" pitchFamily="34" charset="0"/>
              </a:rPr>
              <a:t>Στα γεωθερμικά συστήματα επιφανείας η συμπίεση βοηθάει στη θερμική σύζευξη των </a:t>
            </a:r>
            <a:r>
              <a:rPr lang="el-GR" sz="1600" i="1" dirty="0" err="1">
                <a:latin typeface="Arial" panose="020B0604020202020204" pitchFamily="34" charset="0"/>
                <a:cs typeface="Arial" panose="020B0604020202020204" pitchFamily="34" charset="0"/>
              </a:rPr>
              <a:t>εναλλακτών</a:t>
            </a:r>
            <a:r>
              <a:rPr lang="el-GR" sz="1600" i="1" dirty="0">
                <a:latin typeface="Arial" panose="020B0604020202020204" pitchFamily="34" charset="0"/>
                <a:cs typeface="Arial" panose="020B0604020202020204" pitchFamily="34" charset="0"/>
              </a:rPr>
              <a:t> με το έδαφος.</a:t>
            </a:r>
            <a:r>
              <a:rPr lang="en-US"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Έχει τις ακόλουθες πρόσθετες εργασίες</a:t>
            </a:r>
            <a:r>
              <a:rPr lang="en-US"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Αποτροπή του υδραυλικού βραχυκυκλώματος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απομόνωση διαφόρων </a:t>
            </a:r>
            <a:r>
              <a:rPr lang="el-GR" sz="1600" dirty="0" err="1">
                <a:latin typeface="Arial" panose="020B0604020202020204" pitchFamily="34" charset="0"/>
                <a:cs typeface="Arial" panose="020B0604020202020204" pitchFamily="34" charset="0"/>
              </a:rPr>
              <a:t>υδροφορέων</a:t>
            </a:r>
            <a:r>
              <a:rPr lang="el-GR" sz="1600" dirty="0">
                <a:latin typeface="Arial" panose="020B0604020202020204" pitchFamily="34" charset="0"/>
                <a:cs typeface="Arial" panose="020B0604020202020204" pitchFamily="34" charset="0"/>
              </a:rPr>
              <a:t> μεταξύ τους.</a:t>
            </a:r>
            <a:endParaRPr lang="en-US"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Αποτροπή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της μόλυνσης των υπόγειων υδάτων</a:t>
            </a:r>
            <a:endParaRPr lang="en-US"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Η αποκατάσταση της σφράγισης επηρεάζει τη στασιμότητα των υπογείων υδάτων</a:t>
            </a:r>
            <a:endParaRPr lang="en-US"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Βέλτιστη θερμική σύνδεση μεταξύ του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και του εδάφους.</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Μόνιμη αποκατάσταση για την αποφυγή καθίζησης.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30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BA3C6-5ADC-4AAE-A774-63F4B668670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Γεωθερμικοί καθετήρες</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7" name="Inhaltsplatzhalter 6">
            <a:extLst>
              <a:ext uri="{FF2B5EF4-FFF2-40B4-BE49-F238E27FC236}">
                <a16:creationId xmlns:a16="http://schemas.microsoft.com/office/drawing/2014/main" id="{C0D3B3C8-D658-463A-869D-34EB3D560F72}"/>
              </a:ext>
            </a:extLst>
          </p:cNvPr>
          <p:cNvPicPr>
            <a:picLocks noGrp="1" noChangeAspect="1"/>
          </p:cNvPicPr>
          <p:nvPr>
            <p:ph idx="1"/>
          </p:nvPr>
        </p:nvPicPr>
        <p:blipFill rotWithShape="1">
          <a:blip r:embed="rId3"/>
          <a:srcRect l="28437" t="22906" r="23945" b="38910"/>
          <a:stretch/>
        </p:blipFill>
        <p:spPr>
          <a:xfrm>
            <a:off x="1184624" y="2564904"/>
            <a:ext cx="7502176" cy="3397214"/>
          </a:xfrm>
          <a:prstGeom prst="rect">
            <a:avLst/>
          </a:prstGeom>
        </p:spPr>
      </p:pic>
      <p:sp>
        <p:nvSpPr>
          <p:cNvPr id="8" name="Textfeld 7">
            <a:extLst>
              <a:ext uri="{FF2B5EF4-FFF2-40B4-BE49-F238E27FC236}">
                <a16:creationId xmlns:a16="http://schemas.microsoft.com/office/drawing/2014/main" id="{B753B208-4029-4CAB-961F-69C993FA5B28}"/>
              </a:ext>
            </a:extLst>
          </p:cNvPr>
          <p:cNvSpPr txBox="1"/>
          <p:nvPr/>
        </p:nvSpPr>
        <p:spPr>
          <a:xfrm>
            <a:off x="1979712" y="1550080"/>
            <a:ext cx="6707088" cy="615553"/>
          </a:xfrm>
          <a:prstGeom prst="rect">
            <a:avLst/>
          </a:prstGeom>
          <a:noFill/>
        </p:spPr>
        <p:txBody>
          <a:bodyPr wrap="square" rtlCol="0">
            <a:spAutoFit/>
          </a:bodyPr>
          <a:lstStyle/>
          <a:p>
            <a:endParaRPr lang="en-US" dirty="0"/>
          </a:p>
          <a:p>
            <a:r>
              <a:rPr lang="el-GR" sz="1600" dirty="0">
                <a:latin typeface="Arial" panose="020B0604020202020204" pitchFamily="34" charset="0"/>
                <a:cs typeface="Arial" panose="020B0604020202020204" pitchFamily="34" charset="0"/>
              </a:rPr>
              <a:t>Υδραυλική μονάδα έγχυσης με κολλοειδή ανάμιξη</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86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AB4FA-9854-4D42-954C-E506242F768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Θερμικά ενεργά εξαρτήματα</a:t>
            </a:r>
            <a:r>
              <a:rPr lang="de-DE" dirty="0">
                <a:latin typeface="Arial" panose="020B0604020202020204" pitchFamily="34" charset="0"/>
                <a:cs typeface="Arial" panose="020B0604020202020204" pitchFamily="34" charset="0"/>
              </a:rPr>
              <a:t>  </a:t>
            </a:r>
          </a:p>
        </p:txBody>
      </p:sp>
      <p:sp>
        <p:nvSpPr>
          <p:cNvPr id="3" name="Inhaltsplatzhalter 2">
            <a:extLst>
              <a:ext uri="{FF2B5EF4-FFF2-40B4-BE49-F238E27FC236}">
                <a16:creationId xmlns:a16="http://schemas.microsoft.com/office/drawing/2014/main" id="{83498910-1562-4A4C-BD45-27FF1BF0ED68}"/>
              </a:ext>
            </a:extLst>
          </p:cNvPr>
          <p:cNvSpPr>
            <a:spLocks noGrp="1"/>
          </p:cNvSpPr>
          <p:nvPr>
            <p:ph idx="1"/>
          </p:nvPr>
        </p:nvSpPr>
        <p:spPr>
          <a:xfrm>
            <a:off x="457200" y="1340768"/>
            <a:ext cx="8579296"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Πάσσαλοι ενέργειας</a:t>
            </a:r>
            <a:r>
              <a:rPr lang="en-US"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τμήματα από τσιμέντο σε επαφή με τη γη</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Εάν δεν υπάρχει ζωτικός χώρος στο υπέδαφος κοντά στην επιφάνεια, τα δομικά φορτία πρέπει να εισάγονται μέσω πασσάλων θεμελίωσης στα βαθύτερα φέροντα στρώματα.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ισχύς εξαρτάται από το μέγεθος του συστήματος και είναι </a:t>
            </a:r>
            <a:r>
              <a:rPr lang="en-US" sz="1600" dirty="0">
                <a:latin typeface="Arial" panose="020B0604020202020204" pitchFamily="34" charset="0"/>
                <a:cs typeface="Arial" panose="020B0604020202020204" pitchFamily="34" charset="0"/>
              </a:rPr>
              <a:t>10-800 kilowatts.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Σχετικό βάθος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μέχρι τα </a:t>
            </a:r>
            <a:r>
              <a:rPr lang="en-US" sz="1600" dirty="0">
                <a:latin typeface="Arial" panose="020B0604020202020204" pitchFamily="34" charset="0"/>
                <a:cs typeface="Arial" panose="020B0604020202020204" pitchFamily="34" charset="0"/>
              </a:rPr>
              <a:t>25 </a:t>
            </a:r>
            <a:r>
              <a:rPr lang="el-GR" sz="1600" dirty="0">
                <a:latin typeface="Arial" panose="020B0604020202020204" pitchFamily="34" charset="0"/>
                <a:cs typeface="Arial" panose="020B0604020202020204" pitchFamily="34" charset="0"/>
              </a:rPr>
              <a:t>μέτρα κάτω από το έδαφος </a:t>
            </a:r>
            <a:endParaRPr lang="en-US"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i="1" dirty="0">
                <a:latin typeface="Arial" panose="020B0604020202020204" pitchFamily="34" charset="0"/>
                <a:cs typeface="Arial" panose="020B0604020202020204" pitchFamily="34" charset="0"/>
              </a:rPr>
              <a:t>Ένας πάσσαλος πρέπει να κάνει δύο πράγματα</a:t>
            </a:r>
            <a:r>
              <a:rPr lang="en-US"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Μεταφορά του φορτίου στο υπέδαφος ( θεμελίωση) </a:t>
            </a:r>
            <a:r>
              <a:rPr lang="en-US" sz="1600" dirty="0">
                <a:latin typeface="Arial" panose="020B0604020202020204" pitchFamily="34" charset="0"/>
                <a:cs typeface="Arial" panose="020B0604020202020204" pitchFamily="34" charset="0"/>
              </a:rPr>
              <a:t>it is the load transfer to the subsoil (</a:t>
            </a:r>
            <a:r>
              <a:rPr lang="el-GR" sz="1600" dirty="0">
                <a:latin typeface="Arial" panose="020B0604020202020204" pitchFamily="34" charset="0"/>
                <a:cs typeface="Arial" panose="020B0604020202020204" pitchFamily="34" charset="0"/>
              </a:rPr>
              <a:t>κύρια λειτουργία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πάσσαλος θεμελίωσης</a:t>
            </a:r>
            <a:r>
              <a:rPr lang="en-US" sz="1600" dirty="0">
                <a:latin typeface="Arial" panose="020B0604020202020204" pitchFamily="34" charset="0"/>
                <a:cs typeface="Arial" panose="020B0604020202020204" pitchFamily="34" charset="0"/>
              </a:rPr>
              <a:t>).</a:t>
            </a: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Η μεταφορά της θερμικής ενέργειας που είναι αποθηκευμένη στο έδαφος.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δευτερεύουσα λειτουργία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ενεργειακός πάσσαλος</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endParaRPr lang="de-DE" dirty="0"/>
          </a:p>
        </p:txBody>
      </p:sp>
    </p:spTree>
    <p:extLst>
      <p:ext uri="{BB962C8B-B14F-4D97-AF65-F5344CB8AC3E}">
        <p14:creationId xmlns:p14="http://schemas.microsoft.com/office/powerpoint/2010/main" val="142266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Thermally activated components</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412776"/>
            <a:ext cx="8501481" cy="5040560"/>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Πάσσαλοι ενέργειας</a:t>
            </a:r>
            <a:r>
              <a:rPr lang="en-US"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τμήματα από τσιμέντο σε επαφή με τη γη</a:t>
            </a:r>
            <a:endParaRPr lang="de-DE" sz="1600" dirty="0">
              <a:latin typeface="Arial" panose="020B0604020202020204" pitchFamily="34" charset="0"/>
              <a:cs typeface="Arial" panose="020B0604020202020204" pitchFamily="34" charset="0"/>
            </a:endParaRPr>
          </a:p>
          <a:p>
            <a:pPr>
              <a:spcBef>
                <a:spcPts val="0"/>
              </a:spcBef>
            </a:pPr>
            <a:r>
              <a:rPr lang="el-GR" sz="1600" dirty="0">
                <a:latin typeface="Arial" panose="020B0604020202020204" pitchFamily="34" charset="0"/>
                <a:cs typeface="Arial" panose="020B0604020202020204" pitchFamily="34" charset="0"/>
              </a:rPr>
              <a:t>Οι ενεργειακοί πάσσαλοι λειτουργούν σαν τους γεωθερμικούς καθετήρες</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αλά</a:t>
            </a:r>
            <a:r>
              <a:rPr lang="el-GR" sz="1600" dirty="0">
                <a:latin typeface="Arial" panose="020B0604020202020204" pitchFamily="34" charset="0"/>
                <a:cs typeface="Arial" panose="020B0604020202020204" pitchFamily="34" charset="0"/>
              </a:rPr>
              <a:t> διαφέρουν σε</a:t>
            </a:r>
            <a:r>
              <a:rPr lang="en-US" sz="1600" dirty="0">
                <a:latin typeface="Arial" panose="020B0604020202020204" pitchFamily="34" charset="0"/>
                <a:cs typeface="Arial" panose="020B0604020202020204" pitchFamily="34" charset="0"/>
              </a:rPr>
              <a:t>:</a:t>
            </a:r>
          </a:p>
          <a:p>
            <a:pPr lvl="1">
              <a:spcBef>
                <a:spcPts val="0"/>
              </a:spcBef>
              <a:buFont typeface="Symbol" panose="05050102010706020507" pitchFamily="18" charset="2"/>
              <a:buChar char="-"/>
            </a:pPr>
            <a:r>
              <a:rPr lang="el-GR" sz="1600" dirty="0">
                <a:latin typeface="Arial" panose="020B0604020202020204" pitchFamily="34" charset="0"/>
                <a:cs typeface="Arial" panose="020B0604020202020204" pitchFamily="34" charset="0"/>
              </a:rPr>
              <a:t>Είναι μεγαλύτερης διάστασης</a:t>
            </a:r>
            <a:endParaRPr lang="de-DE"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Έχουν στατική λειτουργία</a:t>
            </a:r>
            <a:endParaRPr lang="de-DE"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Είναι μεγάλες κατασκευές </a:t>
            </a:r>
            <a:endParaRPr lang="de-DE"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Οι σωλήνες φυτεύονται σε σκυρόδεμα</a:t>
            </a:r>
            <a:endParaRPr lang="de-DE" sz="1600" dirty="0">
              <a:latin typeface="Arial" panose="020B0604020202020204" pitchFamily="34" charset="0"/>
              <a:cs typeface="Arial" panose="020B0604020202020204" pitchFamily="34" charset="0"/>
            </a:endParaRPr>
          </a:p>
          <a:p>
            <a:pPr>
              <a:spcBef>
                <a:spcPts val="0"/>
              </a:spcBef>
            </a:pPr>
            <a:r>
              <a:rPr lang="el-GR" sz="1600" dirty="0">
                <a:latin typeface="Arial" panose="020B0604020202020204" pitchFamily="34" charset="0"/>
                <a:cs typeface="Arial" panose="020B0604020202020204" pitchFamily="34" charset="0"/>
              </a:rPr>
              <a:t>Η θερμοκρασία πρέπει να παραμένει πάνω από το όριο ψύξης στα στατικώς συναφή τμήματα σκυροδέματος που έρχονται σε επαφή με τη γη   και των πασσάλων θεμελίωσης.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πάσσαλοι και τα σημεία επαφής του σκυροδέματος με τη γη , πολλές φορές χρησιμοποιούνται για θέρμανση και ψύξη.</a:t>
            </a:r>
            <a:endParaRPr lang="en-US" sz="1600" dirty="0">
              <a:latin typeface="Arial" panose="020B0604020202020204" pitchFamily="34" charset="0"/>
              <a:cs typeface="Arial" panose="020B0604020202020204" pitchFamily="34" charset="0"/>
            </a:endParaRPr>
          </a:p>
          <a:p>
            <a:pPr>
              <a:lnSpc>
                <a:spcPct val="150000"/>
              </a:lnSpc>
            </a:pPr>
            <a:r>
              <a:rPr lang="el-GR" sz="1600" dirty="0" err="1">
                <a:latin typeface="Arial" panose="020B0604020202020204" pitchFamily="34" charset="0"/>
                <a:cs typeface="Arial" panose="020B0604020202020204" pitchFamily="34" charset="0"/>
              </a:rPr>
              <a:t>Συνχά</a:t>
            </a:r>
            <a:r>
              <a:rPr lang="el-GR" sz="1600" dirty="0">
                <a:latin typeface="Arial" panose="020B0604020202020204" pitchFamily="34" charset="0"/>
                <a:cs typeface="Arial" panose="020B0604020202020204" pitchFamily="34" charset="0"/>
              </a:rPr>
              <a:t> χρησιμοποιούντα σε συνδυασμό με άλλες εγκαταστάσεις παραγωγής.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 όρος ενεργειακός πάσσαλος έχει γίνει η λέξη κλειδί για αυτή την τεχνολογία.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5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43C7-ADF8-4F32-82C8-D1A069969B3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Θερμικά ενεργά εξαρτήματα</a:t>
            </a:r>
            <a:r>
              <a:rPr lang="de-DE" dirty="0">
                <a:latin typeface="Arial" panose="020B0604020202020204" pitchFamily="34" charset="0"/>
                <a:cs typeface="Arial" panose="020B0604020202020204" pitchFamily="34" charset="0"/>
              </a:rPr>
              <a:t> </a:t>
            </a:r>
          </a:p>
        </p:txBody>
      </p:sp>
      <p:pic>
        <p:nvPicPr>
          <p:cNvPr id="4" name="Inhaltsplatzhalter 3">
            <a:extLst>
              <a:ext uri="{FF2B5EF4-FFF2-40B4-BE49-F238E27FC236}">
                <a16:creationId xmlns:a16="http://schemas.microsoft.com/office/drawing/2014/main" id="{77CE94AB-782E-49A9-A4E5-DA6BB9DFCAC3}"/>
              </a:ext>
            </a:extLst>
          </p:cNvPr>
          <p:cNvPicPr>
            <a:picLocks noGrp="1" noChangeAspect="1"/>
          </p:cNvPicPr>
          <p:nvPr>
            <p:ph idx="1"/>
          </p:nvPr>
        </p:nvPicPr>
        <p:blipFill rotWithShape="1">
          <a:blip r:embed="rId3"/>
          <a:srcRect l="9570" t="35634" r="65274" b="11863"/>
          <a:stretch/>
        </p:blipFill>
        <p:spPr>
          <a:xfrm>
            <a:off x="3245024" y="1450518"/>
            <a:ext cx="4176464" cy="4922263"/>
          </a:xfrm>
          <a:prstGeom prst="rect">
            <a:avLst/>
          </a:prstGeom>
        </p:spPr>
      </p:pic>
      <p:sp>
        <p:nvSpPr>
          <p:cNvPr id="5" name="Textfeld 4">
            <a:extLst>
              <a:ext uri="{FF2B5EF4-FFF2-40B4-BE49-F238E27FC236}">
                <a16:creationId xmlns:a16="http://schemas.microsoft.com/office/drawing/2014/main" id="{65750E16-CF50-453E-91C6-974531BD8F6D}"/>
              </a:ext>
            </a:extLst>
          </p:cNvPr>
          <p:cNvSpPr txBox="1"/>
          <p:nvPr/>
        </p:nvSpPr>
        <p:spPr>
          <a:xfrm>
            <a:off x="1223628" y="3244334"/>
            <a:ext cx="1512168" cy="584775"/>
          </a:xfrm>
          <a:prstGeom prst="rect">
            <a:avLst/>
          </a:prstGeom>
          <a:noFill/>
        </p:spPr>
        <p:txBody>
          <a:bodyPr wrap="square" rtlCol="0">
            <a:spAutoFit/>
          </a:bodyPr>
          <a:lstStyle/>
          <a:p>
            <a:r>
              <a:rPr lang="el-GR" sz="1600" b="1" dirty="0">
                <a:latin typeface="Arial" panose="020B0604020202020204" pitchFamily="34" charset="0"/>
                <a:cs typeface="Arial" panose="020B0604020202020204" pitchFamily="34" charset="0"/>
              </a:rPr>
              <a:t>Ενεργειακός πάσσαλος</a:t>
            </a:r>
            <a:endParaRPr lang="de-DE" sz="1600" b="1"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FEEB0DFB-9FE6-4134-AAE0-F09292161D91}"/>
              </a:ext>
            </a:extLst>
          </p:cNvPr>
          <p:cNvSpPr/>
          <p:nvPr/>
        </p:nvSpPr>
        <p:spPr>
          <a:xfrm>
            <a:off x="2627784" y="1700808"/>
            <a:ext cx="194421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Επιστροφή του υγρού μεταφοράς θερμότητας </a:t>
            </a:r>
            <a:endParaRPr lang="de-DE" sz="16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B0AC4758-3FEA-4AD2-8F27-35181DBDC572}"/>
              </a:ext>
            </a:extLst>
          </p:cNvPr>
          <p:cNvSpPr/>
          <p:nvPr/>
        </p:nvSpPr>
        <p:spPr>
          <a:xfrm>
            <a:off x="3419872" y="2852936"/>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Πάσσαλος</a:t>
            </a:r>
            <a:endParaRPr lang="de-DE" sz="16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32FDC2B9-3F0B-4447-9874-B028C999197E}"/>
              </a:ext>
            </a:extLst>
          </p:cNvPr>
          <p:cNvSpPr/>
          <p:nvPr/>
        </p:nvSpPr>
        <p:spPr>
          <a:xfrm>
            <a:off x="5940152" y="1700808"/>
            <a:ext cx="12241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Ροή του υγρού μεταφοράς θερμότητας </a:t>
            </a:r>
            <a:endParaRPr lang="de-DE" sz="16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39D684F-448C-4B6C-98BB-E0B6180FE085}"/>
              </a:ext>
            </a:extLst>
          </p:cNvPr>
          <p:cNvSpPr/>
          <p:nvPr/>
        </p:nvSpPr>
        <p:spPr>
          <a:xfrm>
            <a:off x="5940152" y="3613666"/>
            <a:ext cx="1368152" cy="247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Κλουβί ενίσχυσης </a:t>
            </a:r>
            <a:endParaRPr lang="de-DE" sz="1600"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659D2711-2E7B-4E7F-AB81-2C86C7EB895A}"/>
              </a:ext>
            </a:extLst>
          </p:cNvPr>
          <p:cNvSpPr/>
          <p:nvPr/>
        </p:nvSpPr>
        <p:spPr>
          <a:xfrm>
            <a:off x="5940152" y="4869160"/>
            <a:ext cx="14813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panose="020B0604020202020204" pitchFamily="34" charset="0"/>
                <a:cs typeface="Arial" panose="020B0604020202020204" pitchFamily="34" charset="0"/>
              </a:rPr>
              <a:t>Σωλήνες </a:t>
            </a:r>
            <a:r>
              <a:rPr lang="el-GR" sz="1600" dirty="0" err="1">
                <a:solidFill>
                  <a:schemeClr val="tx1"/>
                </a:solidFill>
                <a:latin typeface="Arial" panose="020B0604020202020204" pitchFamily="34" charset="0"/>
                <a:cs typeface="Arial" panose="020B0604020202020204" pitchFamily="34" charset="0"/>
              </a:rPr>
              <a:t>εναλλάκτη</a:t>
            </a:r>
            <a:r>
              <a:rPr lang="el-GR" sz="1600" dirty="0">
                <a:solidFill>
                  <a:schemeClr val="tx1"/>
                </a:solidFill>
                <a:latin typeface="Arial" panose="020B0604020202020204" pitchFamily="34" charset="0"/>
                <a:cs typeface="Arial" panose="020B0604020202020204" pitchFamily="34" charset="0"/>
              </a:rPr>
              <a:t> θερμότητας</a:t>
            </a:r>
            <a:endParaRPr lang="de-DE"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3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80862-9D2A-428F-BD0D-336FB25CF38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Content</a:t>
            </a:r>
          </a:p>
        </p:txBody>
      </p:sp>
      <p:sp>
        <p:nvSpPr>
          <p:cNvPr id="3" name="Inhaltsplatzhalter 2">
            <a:extLst>
              <a:ext uri="{FF2B5EF4-FFF2-40B4-BE49-F238E27FC236}">
                <a16:creationId xmlns:a16="http://schemas.microsoft.com/office/drawing/2014/main" id="{48DA3728-9E0E-4036-98BD-070D1B503850}"/>
              </a:ext>
            </a:extLst>
          </p:cNvPr>
          <p:cNvSpPr>
            <a:spLocks noGrp="1"/>
          </p:cNvSpPr>
          <p:nvPr>
            <p:ph idx="1"/>
          </p:nvPr>
        </p:nvSpPr>
        <p:spPr>
          <a:xfrm>
            <a:off x="457200" y="1340768"/>
            <a:ext cx="8229600" cy="5040560"/>
          </a:xfrm>
        </p:spPr>
        <p:txBody>
          <a:bodyPr>
            <a:normAutofit/>
          </a:bodyPr>
          <a:lstStyle/>
          <a:p>
            <a:pPr lvl="1">
              <a:lnSpc>
                <a:spcPct val="150000"/>
              </a:lnSpc>
              <a:buAutoNum type="arabicPeriod" startAt="3"/>
            </a:pPr>
            <a:r>
              <a:rPr lang="el-GR" sz="1600" b="1" dirty="0">
                <a:latin typeface="Arial" panose="020B0604020202020204" pitchFamily="34" charset="0"/>
                <a:cs typeface="Arial" panose="020B0604020202020204" pitchFamily="34" charset="0"/>
              </a:rPr>
              <a:t>Αισθητήρες γεωθερμίας</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Διπλό</a:t>
            </a:r>
            <a:r>
              <a:rPr lang="de-DE" sz="1600" dirty="0">
                <a:latin typeface="Arial" panose="020B0604020202020204" pitchFamily="34" charset="0"/>
                <a:cs typeface="Arial" panose="020B0604020202020204" pitchFamily="34" charset="0"/>
              </a:rPr>
              <a:t>-U </a:t>
            </a:r>
            <a:r>
              <a:rPr lang="el-GR" sz="1600" dirty="0" err="1">
                <a:latin typeface="Arial" panose="020B0604020202020204" pitchFamily="34" charset="0"/>
                <a:cs typeface="Arial" panose="020B0604020202020204" pitchFamily="34" charset="0"/>
              </a:rPr>
              <a:t>γεωθερμικοι</a:t>
            </a:r>
            <a:r>
              <a:rPr lang="el-GR" sz="1600" dirty="0">
                <a:latin typeface="Arial" panose="020B0604020202020204" pitchFamily="34" charset="0"/>
                <a:cs typeface="Arial" panose="020B0604020202020204" pitchFamily="34" charset="0"/>
              </a:rPr>
              <a:t> αισθητήρες</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Ομοαξονικοί αισθητήρες</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Διαχωριστικά </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εξαρτήματα </a:t>
            </a:r>
            <a:r>
              <a:rPr lang="el-GR" sz="1600" dirty="0" err="1">
                <a:latin typeface="Arial" panose="020B0604020202020204" pitchFamily="34" charset="0"/>
                <a:cs typeface="Arial" panose="020B0604020202020204" pitchFamily="34" charset="0"/>
              </a:rPr>
              <a:t>κεντραρίσματτος</a:t>
            </a:r>
            <a:r>
              <a:rPr lang="el-GR" sz="1600" dirty="0">
                <a:latin typeface="Arial" panose="020B0604020202020204" pitchFamily="34" charset="0"/>
                <a:cs typeface="Arial" panose="020B0604020202020204" pitchFamily="34" charset="0"/>
              </a:rPr>
              <a:t> (</a:t>
            </a:r>
            <a:r>
              <a:rPr lang="de-DE" sz="1600" dirty="0" err="1">
                <a:solidFill>
                  <a:srgbClr val="FF0000"/>
                </a:solidFill>
                <a:latin typeface="Arial" panose="020B0604020202020204" pitchFamily="34" charset="0"/>
                <a:cs typeface="Arial" panose="020B0604020202020204" pitchFamily="34" charset="0"/>
              </a:rPr>
              <a:t>centerings</a:t>
            </a:r>
            <a:r>
              <a:rPr lang="de-DE" sz="1600" dirty="0">
                <a:solidFill>
                  <a:srgbClr val="FF0000"/>
                </a:solidFill>
                <a:latin typeface="Arial" panose="020B0604020202020204" pitchFamily="34" charset="0"/>
                <a:cs typeface="Arial" panose="020B0604020202020204" pitchFamily="34" charset="0"/>
              </a:rPr>
              <a:t> </a:t>
            </a:r>
            <a:r>
              <a:rPr lang="el-GR" sz="16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Εγκατάσταση αισθητήρων</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err="1">
                <a:latin typeface="Arial" panose="020B0604020202020204" pitchFamily="34" charset="0"/>
                <a:cs typeface="Arial" panose="020B0604020202020204" pitchFamily="34" charset="0"/>
              </a:rPr>
              <a:t>Επανεπίχωση</a:t>
            </a:r>
            <a:r>
              <a:rPr lang="el-GR" sz="1600" dirty="0">
                <a:latin typeface="Arial" panose="020B0604020202020204" pitchFamily="34" charset="0"/>
                <a:cs typeface="Arial" panose="020B0604020202020204" pitchFamily="34" charset="0"/>
              </a:rPr>
              <a:t> </a:t>
            </a:r>
            <a:r>
              <a:rPr lang="el-GR" sz="1600" dirty="0">
                <a:solidFill>
                  <a:srgbClr val="FF0000"/>
                </a:solidFill>
                <a:latin typeface="Arial" panose="020B0604020202020204" pitchFamily="34" charset="0"/>
                <a:cs typeface="Arial" panose="020B0604020202020204" pitchFamily="34" charset="0"/>
              </a:rPr>
              <a:t>(</a:t>
            </a:r>
            <a:r>
              <a:rPr lang="de-DE" sz="1600" dirty="0">
                <a:solidFill>
                  <a:srgbClr val="FF0000"/>
                </a:solidFill>
                <a:latin typeface="Arial" panose="020B0604020202020204" pitchFamily="34" charset="0"/>
                <a:cs typeface="Arial" panose="020B0604020202020204" pitchFamily="34" charset="0"/>
              </a:rPr>
              <a:t>Annulus </a:t>
            </a:r>
            <a:r>
              <a:rPr lang="de-DE" sz="1600" dirty="0" err="1">
                <a:solidFill>
                  <a:srgbClr val="FF0000"/>
                </a:solidFill>
                <a:latin typeface="Arial" panose="020B0604020202020204" pitchFamily="34" charset="0"/>
                <a:cs typeface="Arial" panose="020B0604020202020204" pitchFamily="34" charset="0"/>
              </a:rPr>
              <a:t>backfilling</a:t>
            </a:r>
            <a:r>
              <a:rPr lang="el-GR" sz="1600" dirty="0">
                <a:solidFill>
                  <a:srgbClr val="FF0000"/>
                </a:solidFill>
                <a:latin typeface="Arial" panose="020B0604020202020204" pitchFamily="34" charset="0"/>
                <a:cs typeface="Arial" panose="020B0604020202020204" pitchFamily="34" charset="0"/>
              </a:rPr>
              <a:t>)</a:t>
            </a:r>
            <a:r>
              <a:rPr lang="de-DE" sz="1600" dirty="0">
                <a:solidFill>
                  <a:srgbClr val="FF0000"/>
                </a:solidFill>
                <a:latin typeface="Arial" panose="020B0604020202020204" pitchFamily="34" charset="0"/>
                <a:cs typeface="Arial" panose="020B0604020202020204" pitchFamily="34" charset="0"/>
              </a:rPr>
              <a:t> </a:t>
            </a:r>
          </a:p>
          <a:p>
            <a:pPr lvl="1">
              <a:lnSpc>
                <a:spcPct val="150000"/>
              </a:lnSpc>
              <a:buAutoNum type="arabicPeriod" startAt="4"/>
            </a:pPr>
            <a:r>
              <a:rPr lang="el-GR" sz="1600" b="1" dirty="0">
                <a:latin typeface="Arial" panose="020B0604020202020204" pitchFamily="34" charset="0"/>
                <a:cs typeface="Arial" panose="020B0604020202020204" pitchFamily="34" charset="0"/>
              </a:rPr>
              <a:t>Θερμικά ενεργά εξαρτήματα</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Πάσσαλοι ενέργειας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μέρη σκυροδέματος που έρχονται σε επαφή με τη γη.</a:t>
            </a:r>
            <a:endParaRPr lang="en-US"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Τούνελ</a:t>
            </a:r>
            <a:endParaRPr lang="de-DE" sz="1600" dirty="0">
              <a:latin typeface="Arial" panose="020B0604020202020204" pitchFamily="34" charset="0"/>
              <a:cs typeface="Arial" panose="020B0604020202020204" pitchFamily="34" charset="0"/>
            </a:endParaRPr>
          </a:p>
          <a:p>
            <a:pPr lvl="1">
              <a:lnSpc>
                <a:spcPct val="150000"/>
              </a:lnSpc>
              <a:buAutoNum type="arabicPeriod" startAt="5"/>
            </a:pPr>
            <a:r>
              <a:rPr lang="el-GR" sz="1600" b="1" dirty="0">
                <a:latin typeface="Arial" panose="020B0604020202020204" pitchFamily="34" charset="0"/>
                <a:cs typeface="Arial" panose="020B0604020202020204" pitchFamily="34" charset="0"/>
              </a:rPr>
              <a:t>Ανοιχτά συστήματα</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Γεωθερμικές πηγές</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Συστήματα πηγαδιών</a:t>
            </a:r>
            <a:endParaRPr lang="de-DE" dirty="0"/>
          </a:p>
        </p:txBody>
      </p:sp>
    </p:spTree>
    <p:extLst>
      <p:ext uri="{BB962C8B-B14F-4D97-AF65-F5344CB8AC3E}">
        <p14:creationId xmlns:p14="http://schemas.microsoft.com/office/powerpoint/2010/main" val="50613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0FD7B-EB0C-4C4B-91BD-38F8BBF203F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Θερμικά ενεργά εξαρτήματα</a:t>
            </a:r>
            <a:r>
              <a:rPr lang="de-DE" dirty="0">
                <a:latin typeface="Arial" panose="020B0604020202020204" pitchFamily="34" charset="0"/>
                <a:cs typeface="Arial" panose="020B0604020202020204" pitchFamily="34" charset="0"/>
              </a:rPr>
              <a:t> </a:t>
            </a:r>
          </a:p>
        </p:txBody>
      </p:sp>
      <p:sp>
        <p:nvSpPr>
          <p:cNvPr id="3" name="Inhaltsplatzhalter 2">
            <a:extLst>
              <a:ext uri="{FF2B5EF4-FFF2-40B4-BE49-F238E27FC236}">
                <a16:creationId xmlns:a16="http://schemas.microsoft.com/office/drawing/2014/main" id="{0FC6A1F6-ECB5-4DA2-96A6-547B585AECBC}"/>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Τούνελ</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χρήση των τούνελ προσφέρει το πλεονέκτημα, ότι μια μεγάλη ποσότητα εδάφους μπορεί να ενεργοποιηθεί εξαιτίας της μεγάλης επιφάνειας επαφής. </a:t>
            </a:r>
          </a:p>
          <a:p>
            <a:pPr>
              <a:lnSpc>
                <a:spcPct val="150000"/>
              </a:lnSpc>
            </a:pPr>
            <a:r>
              <a:rPr lang="el-GR" sz="1600" dirty="0">
                <a:latin typeface="Arial" panose="020B0604020202020204" pitchFamily="34" charset="0"/>
                <a:cs typeface="Arial" panose="020B0604020202020204" pitchFamily="34" charset="0"/>
              </a:rPr>
              <a:t>Λόγω της χαμηλής τους θέσης</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τα τούνελ χαρακτηρίζονται από σταθερή θερμοκρασία στο </a:t>
            </a:r>
            <a:r>
              <a:rPr lang="el-GR" sz="1600" dirty="0" err="1">
                <a:latin typeface="Arial" panose="020B0604020202020204" pitchFamily="34" charset="0"/>
                <a:cs typeface="Arial" panose="020B0604020202020204" pitchFamily="34" charset="0"/>
              </a:rPr>
              <a:t>υπεδάφιο</a:t>
            </a:r>
            <a:r>
              <a:rPr lang="el-GR" sz="1600" dirty="0">
                <a:latin typeface="Arial" panose="020B0604020202020204" pitchFamily="34" charset="0"/>
                <a:cs typeface="Arial" panose="020B0604020202020204" pitchFamily="34" charset="0"/>
              </a:rPr>
              <a:t> περιβάλλον.</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Μπορούν να χρησιμοποιηθούν εσωτερικές  πηγές θερμότητας</a:t>
            </a:r>
          </a:p>
          <a:p>
            <a:pPr>
              <a:lnSpc>
                <a:spcPct val="150000"/>
              </a:lnSpc>
            </a:pPr>
            <a:r>
              <a:rPr lang="el-GR" sz="1600" dirty="0">
                <a:latin typeface="Arial" panose="020B0604020202020204" pitchFamily="34" charset="0"/>
                <a:cs typeface="Arial" panose="020B0604020202020204" pitchFamily="34" charset="0"/>
              </a:rPr>
              <a:t>Το ενεργειακό κέρδος μπορεί να χρησιμοποιηθεί για την κάλυψη των αναγκών θέρμανσης – ψύξης ή την αποτροπή του παγώματος.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Επίσης μπορεί να πουληθεί.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όριο κερδοφορίας βρίσκεται σε μήκος σήραγγας 500μ.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669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40108-E348-4675-9A15-E26D0780800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Θερμικά ενεργά εξαρτήματα</a:t>
            </a:r>
            <a:r>
              <a:rPr lang="de-DE" dirty="0">
                <a:latin typeface="Arial" panose="020B0604020202020204" pitchFamily="34" charset="0"/>
                <a:cs typeface="Arial" panose="020B0604020202020204" pitchFamily="34" charset="0"/>
              </a:rPr>
              <a:t> </a:t>
            </a:r>
          </a:p>
        </p:txBody>
      </p:sp>
      <p:sp>
        <p:nvSpPr>
          <p:cNvPr id="3" name="Inhaltsplatzhalter 2">
            <a:extLst>
              <a:ext uri="{FF2B5EF4-FFF2-40B4-BE49-F238E27FC236}">
                <a16:creationId xmlns:a16="http://schemas.microsoft.com/office/drawing/2014/main" id="{2B8DFC0F-54EA-445D-9E9E-DDE57D6DFA80}"/>
              </a:ext>
            </a:extLst>
          </p:cNvPr>
          <p:cNvSpPr>
            <a:spLocks noGrp="1"/>
          </p:cNvSpPr>
          <p:nvPr>
            <p:ph idx="1"/>
          </p:nvPr>
        </p:nvSpPr>
        <p:spPr>
          <a:xfrm>
            <a:off x="5624174" y="1486507"/>
            <a:ext cx="3492896" cy="4241697"/>
          </a:xfrm>
        </p:spPr>
        <p:txBody>
          <a:bodyPr>
            <a:normAutofit fontScale="92500" lnSpcReduction="10000"/>
          </a:bodyPr>
          <a:lstStyle/>
          <a:p>
            <a:pPr marL="0" indent="0">
              <a:buNone/>
            </a:pPr>
            <a:endParaRPr lang="de-DE" sz="1600" b="1" dirty="0">
              <a:latin typeface="Arial" panose="020B0604020202020204" pitchFamily="34" charset="0"/>
              <a:cs typeface="Arial" panose="020B0604020202020204" pitchFamily="34" charset="0"/>
            </a:endParaRPr>
          </a:p>
          <a:p>
            <a:pPr marL="0" indent="0">
              <a:buNone/>
            </a:pPr>
            <a:r>
              <a:rPr lang="el-GR" sz="1600" b="1" dirty="0">
                <a:latin typeface="Arial" panose="020B0604020202020204" pitchFamily="34" charset="0"/>
                <a:cs typeface="Arial" panose="020B0604020202020204" pitchFamily="34" charset="0"/>
              </a:rPr>
              <a:t>Τα τούνελ σε ανοιχτή κατασκευή</a:t>
            </a:r>
            <a:endParaRPr lang="de-DE" sz="1600" b="1" dirty="0">
              <a:latin typeface="Arial" panose="020B0604020202020204" pitchFamily="34" charset="0"/>
              <a:cs typeface="Arial" panose="020B0604020202020204" pitchFamily="34" charset="0"/>
            </a:endParaRPr>
          </a:p>
          <a:p>
            <a:pPr marL="0" indent="0">
              <a:buNone/>
            </a:pPr>
            <a:r>
              <a:rPr lang="de-DE" sz="1600" b="1" dirty="0">
                <a:latin typeface="Arial" panose="020B0604020202020204" pitchFamily="34" charset="0"/>
                <a:cs typeface="Arial" panose="020B0604020202020204" pitchFamily="34" charset="0"/>
              </a:rPr>
              <a:t> </a:t>
            </a:r>
          </a:p>
          <a:p>
            <a:pPr marL="0" indent="0">
              <a:buNone/>
            </a:pPr>
            <a:endParaRPr lang="de-DE" sz="1600" b="1" dirty="0">
              <a:latin typeface="Arial" panose="020B0604020202020204" pitchFamily="34" charset="0"/>
              <a:cs typeface="Arial" panose="020B0604020202020204" pitchFamily="34" charset="0"/>
            </a:endParaRPr>
          </a:p>
          <a:p>
            <a:pPr marL="0" indent="0">
              <a:buNone/>
            </a:pP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Για τα τούνελ με ανοιχτή δομή, τα στοιχεία θεμελίωσης, οι πλάκες δαπέδου, οι διαφραγματικοί τοίχοι και τα οι πάσσαλοι των τοιχωμάτων των γεωτρήσεων μπορούν να χρησιμοποιηθούν καθώς αυτά τα στοιχεία να ήταν μέρος του τούνελ.   </a:t>
            </a: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endParaRPr lang="de-DE" dirty="0"/>
          </a:p>
          <a:p>
            <a:endParaRPr lang="de-DE" dirty="0"/>
          </a:p>
          <a:p>
            <a:endParaRPr lang="de-DE" dirty="0"/>
          </a:p>
        </p:txBody>
      </p:sp>
      <p:pic>
        <p:nvPicPr>
          <p:cNvPr id="4" name="Grafik 3">
            <a:extLst>
              <a:ext uri="{FF2B5EF4-FFF2-40B4-BE49-F238E27FC236}">
                <a16:creationId xmlns:a16="http://schemas.microsoft.com/office/drawing/2014/main" id="{019A93BF-3434-48BB-96C9-0E5AF88EF50B}"/>
              </a:ext>
            </a:extLst>
          </p:cNvPr>
          <p:cNvPicPr>
            <a:picLocks noChangeAspect="1"/>
          </p:cNvPicPr>
          <p:nvPr/>
        </p:nvPicPr>
        <p:blipFill rotWithShape="1">
          <a:blip r:embed="rId3"/>
          <a:srcRect l="43701" t="38844" r="25587" b="26293"/>
          <a:stretch/>
        </p:blipFill>
        <p:spPr>
          <a:xfrm>
            <a:off x="24303" y="1844824"/>
            <a:ext cx="5529927" cy="3544827"/>
          </a:xfrm>
          <a:prstGeom prst="rect">
            <a:avLst/>
          </a:prstGeom>
        </p:spPr>
      </p:pic>
      <p:sp>
        <p:nvSpPr>
          <p:cNvPr id="5" name="Textfeld 4">
            <a:extLst>
              <a:ext uri="{FF2B5EF4-FFF2-40B4-BE49-F238E27FC236}">
                <a16:creationId xmlns:a16="http://schemas.microsoft.com/office/drawing/2014/main" id="{A6784D24-7038-4EF1-8C92-3AB06D7B08E2}"/>
              </a:ext>
            </a:extLst>
          </p:cNvPr>
          <p:cNvSpPr txBox="1"/>
          <p:nvPr/>
        </p:nvSpPr>
        <p:spPr>
          <a:xfrm>
            <a:off x="489000" y="5389650"/>
            <a:ext cx="5379144" cy="338554"/>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Εδώ</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Θερμική ενεργοποίηση των τούνελ με ανοιχτή δομή</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08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DC96-9F74-46AF-A4A2-DDE9504115F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Ανοιχτά συστήματα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5E882CB-075D-4B33-AB4D-34B061083A50}"/>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Γεωθερμικές πηγές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γεωθερμικές πηγές μπορούν να είναι είτε ανοιχτά συστήματα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πηγάδια ή λεκάνες που χρησιμοποιούν τα υπόγεια ύδατα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είτε κλειστά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χρησιμοποιούν γεωθερμικούς αισθητήρες</a:t>
            </a:r>
            <a:r>
              <a:rPr lang="en-US"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σύστημα θέρμανσης του κτιρίου καθορίζει την ισχύ της γεωθερμικής πηγής. </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a:t>
            </a:r>
            <a:r>
              <a:rPr lang="el-GR" sz="1600" dirty="0" err="1">
                <a:latin typeface="Arial" panose="020B0604020202020204" pitchFamily="34" charset="0"/>
                <a:cs typeface="Arial" panose="020B0604020202020204" pitchFamily="34" charset="0"/>
              </a:rPr>
              <a:t>διαστασιολόγηση</a:t>
            </a:r>
            <a:r>
              <a:rPr lang="el-GR" sz="1600" dirty="0">
                <a:latin typeface="Arial" panose="020B0604020202020204" pitchFamily="34" charset="0"/>
                <a:cs typeface="Arial" panose="020B0604020202020204" pitchFamily="34" charset="0"/>
              </a:rPr>
              <a:t> και η εκτέλεση τους εξαρτάται από τη γεωλογική σύνθεση του υπεδάφους.</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77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Ανοιχτά συστήματα</a:t>
            </a:r>
          </a:p>
        </p:txBody>
      </p:sp>
      <p:sp>
        <p:nvSpPr>
          <p:cNvPr id="3" name="Content Placeholder 2"/>
          <p:cNvSpPr>
            <a:spLocks noGrp="1"/>
          </p:cNvSpPr>
          <p:nvPr>
            <p:ph idx="1"/>
          </p:nvPr>
        </p:nvSpPr>
        <p:spPr>
          <a:xfrm>
            <a:off x="457200" y="1412776"/>
            <a:ext cx="8229600" cy="5040560"/>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Συστήματα πηγαδιών </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a:lnSpc>
                <a:spcPct val="150000"/>
              </a:lnSpc>
            </a:pPr>
            <a:r>
              <a:rPr lang="el-GR" sz="1600" dirty="0">
                <a:solidFill>
                  <a:srgbClr val="FF0000"/>
                </a:solidFill>
                <a:latin typeface="Arial" panose="020B0604020202020204" pitchFamily="34" charset="0"/>
                <a:cs typeface="Arial" panose="020B0604020202020204" pitchFamily="34" charset="0"/>
              </a:rPr>
              <a:t>Απαιτείται ένα πηγάδι απόσυρσης και ένα κατάποσης - </a:t>
            </a:r>
            <a:r>
              <a:rPr lang="en-US" sz="1600" dirty="0">
                <a:solidFill>
                  <a:srgbClr val="FF0000"/>
                </a:solidFill>
                <a:latin typeface="Arial" panose="020B0604020202020204" pitchFamily="34" charset="0"/>
                <a:cs typeface="Arial" panose="020B0604020202020204" pitchFamily="34" charset="0"/>
              </a:rPr>
              <a:t>Need a withdrawal and a swallow well</a:t>
            </a:r>
          </a:p>
          <a:p>
            <a:pPr>
              <a:lnSpc>
                <a:spcPct val="150000"/>
              </a:lnSpc>
            </a:pPr>
            <a:r>
              <a:rPr lang="el-GR" sz="1600" dirty="0">
                <a:latin typeface="Arial" panose="020B0604020202020204" pitchFamily="34" charset="0"/>
                <a:cs typeface="Arial" panose="020B0604020202020204" pitchFamily="34" charset="0"/>
              </a:rPr>
              <a:t>Το ύψος της χρηματοδότησης επηρεάζει το ενεργειακό σύστημα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οδήγηση των αντλιών επηρεάζει  την συνολική απόδοση του συστήματος.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υφή του νερού είναι σημαντική </a:t>
            </a:r>
            <a:endParaRPr lang="de-DE" sz="1600" dirty="0">
              <a:latin typeface="Arial" panose="020B0604020202020204" pitchFamily="34" charset="0"/>
              <a:cs typeface="Arial" panose="020B0604020202020204" pitchFamily="34" charset="0"/>
            </a:endParaRPr>
          </a:p>
          <a:p>
            <a:pPr>
              <a:lnSpc>
                <a:spcPct val="150000"/>
              </a:lnSpc>
            </a:pPr>
            <a:r>
              <a:rPr lang="el-GR" sz="1600" dirty="0">
                <a:solidFill>
                  <a:srgbClr val="FF0000"/>
                </a:solidFill>
                <a:latin typeface="Arial" panose="020B0604020202020204" pitchFamily="34" charset="0"/>
                <a:cs typeface="Arial" panose="020B0604020202020204" pitchFamily="34" charset="0"/>
              </a:rPr>
              <a:t>Η μεταφορά υπόγειων υδάτων στο σύστημα δεν πρέπει να μετριάζεται. </a:t>
            </a:r>
            <a:r>
              <a:rPr lang="en-US" sz="1600" dirty="0">
                <a:solidFill>
                  <a:srgbClr val="FF0000"/>
                </a:solidFill>
                <a:latin typeface="Arial" panose="020B0604020202020204" pitchFamily="34" charset="0"/>
                <a:cs typeface="Arial" panose="020B0604020202020204" pitchFamily="34" charset="0"/>
              </a:rPr>
              <a:t>Conveying groundwater within the well system should not be relieved</a:t>
            </a:r>
          </a:p>
          <a:p>
            <a:pPr>
              <a:lnSpc>
                <a:spcPct val="150000"/>
              </a:lnSpc>
            </a:pPr>
            <a:r>
              <a:rPr lang="el-GR" sz="1600" dirty="0">
                <a:latin typeface="Arial" panose="020B0604020202020204" pitchFamily="34" charset="0"/>
                <a:cs typeface="Arial" panose="020B0604020202020204" pitchFamily="34" charset="0"/>
              </a:rPr>
              <a:t>Η εισροή οξυγόνου δεν μπορεί να αποφευχθεί τελείως  με την αλλαγή των αντλιών, μπορεί επομένως να οδηγήσει στην καθίζηση σιδήρου , μαγγανίου και άλλων ενώσεων.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Δεν επιτρέπεται στις προστατευμένες περιοχές πόσιμου νερού .</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933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7B003-6ED4-440B-940E-CBCA357706E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Ανοιχτά συστήματα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5CAE3D-D29A-43A0-964B-B320C63CAFB9}"/>
              </a:ext>
            </a:extLst>
          </p:cNvPr>
          <p:cNvSpPr>
            <a:spLocks noGrp="1"/>
          </p:cNvSpPr>
          <p:nvPr>
            <p:ph idx="1"/>
          </p:nvPr>
        </p:nvSpPr>
        <p:spPr>
          <a:xfrm>
            <a:off x="457200" y="1412776"/>
            <a:ext cx="8229600" cy="5040560"/>
          </a:xfrm>
        </p:spPr>
        <p:txBody>
          <a:bodyPr>
            <a:normAutofit/>
          </a:bodyPr>
          <a:lstStyle/>
          <a:p>
            <a:pPr marL="0" indent="0">
              <a:lnSpc>
                <a:spcPct val="150000"/>
              </a:lnSpc>
              <a:buNone/>
            </a:pPr>
            <a:r>
              <a:rPr lang="de-DE" b="1" dirty="0"/>
              <a:t>       </a:t>
            </a:r>
            <a:r>
              <a:rPr lang="el-GR" sz="1600" b="1" dirty="0">
                <a:latin typeface="Arial" panose="020B0604020202020204" pitchFamily="34" charset="0"/>
                <a:cs typeface="Arial" panose="020B0604020202020204" pitchFamily="34" charset="0"/>
              </a:rPr>
              <a:t>Πηγάδια έγχυσης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πηγάδια έγχυσης εισάγουν νερό μέσα στο έδαφος, αυξάνοντας τα επίπεδα των υπόγειων υδάτων.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Μη μολυσμένα βρόχινα νερά </a:t>
            </a:r>
            <a:r>
              <a:rPr lang="el-GR" sz="1600" dirty="0" err="1">
                <a:latin typeface="Arial" panose="020B0604020202020204" pitchFamily="34" charset="0"/>
                <a:cs typeface="Arial" panose="020B0604020202020204" pitchFamily="34" charset="0"/>
              </a:rPr>
              <a:t>π.χ</a:t>
            </a:r>
            <a:r>
              <a:rPr lang="el-GR" sz="1600" dirty="0">
                <a:latin typeface="Arial" panose="020B0604020202020204" pitchFamily="34" charset="0"/>
                <a:cs typeface="Arial" panose="020B0604020202020204" pitchFamily="34" charset="0"/>
              </a:rPr>
              <a:t> από τις ταράτσες , μπορούν να τροφοδοτηθούν στον </a:t>
            </a:r>
            <a:r>
              <a:rPr lang="el-GR" sz="1600" dirty="0" err="1">
                <a:latin typeface="Arial" panose="020B0604020202020204" pitchFamily="34" charset="0"/>
                <a:cs typeface="Arial" panose="020B0604020202020204" pitchFamily="34" charset="0"/>
              </a:rPr>
              <a:t>υδροφορέα</a:t>
            </a:r>
            <a:r>
              <a:rPr lang="el-GR" sz="1600" dirty="0">
                <a:latin typeface="Arial" panose="020B0604020202020204" pitchFamily="34" charset="0"/>
                <a:cs typeface="Arial" panose="020B0604020202020204" pitchFamily="34" charset="0"/>
              </a:rPr>
              <a:t> μέσω της γεώτρησης</a:t>
            </a:r>
          </a:p>
          <a:p>
            <a:pPr>
              <a:lnSpc>
                <a:spcPct val="150000"/>
              </a:lnSpc>
            </a:pPr>
            <a:r>
              <a:rPr lang="el-GR" sz="1600" dirty="0">
                <a:latin typeface="Arial" panose="020B0604020202020204" pitchFamily="34" charset="0"/>
                <a:cs typeface="Arial" panose="020B0604020202020204" pitchFamily="34" charset="0"/>
              </a:rPr>
              <a:t>Χρησιμοποιούνται για την </a:t>
            </a:r>
            <a:r>
              <a:rPr lang="el-GR" sz="1600" dirty="0" err="1">
                <a:latin typeface="Arial" panose="020B0604020202020204" pitchFamily="34" charset="0"/>
                <a:cs typeface="Arial" panose="020B0604020202020204" pitchFamily="34" charset="0"/>
              </a:rPr>
              <a:t>ανακυκλοφορία</a:t>
            </a:r>
            <a:r>
              <a:rPr lang="el-GR" sz="1600" dirty="0">
                <a:latin typeface="Arial" panose="020B0604020202020204" pitchFamily="34" charset="0"/>
                <a:cs typeface="Arial" panose="020B0604020202020204" pitchFamily="34" charset="0"/>
              </a:rPr>
              <a:t> του νερού που χρησιμοποιείται για την εξαγωγή της θερμότητας (αντλίες θερμότητας)από τα  υπόγεια ύδατα.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πηγάδι έγχυσης τοποθετείται στην κατεύθυνση της ροής των υπόγειων υδάτων από το φρεάτιο εκχύλισης κα είναι σε απόσταση  τουλάχιστον </a:t>
            </a:r>
            <a:r>
              <a:rPr lang="en-US" sz="1600" dirty="0">
                <a:latin typeface="Arial" panose="020B0604020202020204" pitchFamily="34" charset="0"/>
                <a:cs typeface="Arial" panose="020B0604020202020204" pitchFamily="34" charset="0"/>
              </a:rPr>
              <a:t> 10-15 m </a:t>
            </a:r>
            <a:r>
              <a:rPr lang="el-GR" sz="1600" dirty="0">
                <a:latin typeface="Arial" panose="020B0604020202020204" pitchFamily="34" charset="0"/>
                <a:cs typeface="Arial" panose="020B0604020202020204" pitchFamily="34" charset="0"/>
              </a:rPr>
              <a:t> για την αποφυγή βραχυκύκλωσης στη ροή του νερού των πηγαδιών</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30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E6E99-98EB-4234-88BE-5CD863A9EDC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Ανοιχτά συστήματα</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FE9A5DF7-619B-4943-9784-7D5638CAF3E5}"/>
              </a:ext>
            </a:extLst>
          </p:cNvPr>
          <p:cNvPicPr>
            <a:picLocks noGrp="1" noChangeAspect="1"/>
          </p:cNvPicPr>
          <p:nvPr>
            <p:ph idx="1"/>
          </p:nvPr>
        </p:nvPicPr>
        <p:blipFill rotWithShape="1">
          <a:blip r:embed="rId3"/>
          <a:srcRect l="56471" t="41298" r="18941" b="18000"/>
          <a:stretch/>
        </p:blipFill>
        <p:spPr>
          <a:xfrm>
            <a:off x="3275856" y="1492460"/>
            <a:ext cx="5054490" cy="4724758"/>
          </a:xfrm>
          <a:prstGeom prst="rect">
            <a:avLst/>
          </a:prstGeom>
        </p:spPr>
      </p:pic>
      <p:sp>
        <p:nvSpPr>
          <p:cNvPr id="5" name="Textfeld 4">
            <a:extLst>
              <a:ext uri="{FF2B5EF4-FFF2-40B4-BE49-F238E27FC236}">
                <a16:creationId xmlns:a16="http://schemas.microsoft.com/office/drawing/2014/main" id="{D7D8CCEC-3BA6-44C6-BDF9-4B7E99CA5B87}"/>
              </a:ext>
            </a:extLst>
          </p:cNvPr>
          <p:cNvSpPr txBox="1"/>
          <p:nvPr/>
        </p:nvSpPr>
        <p:spPr>
          <a:xfrm>
            <a:off x="1064196" y="1492460"/>
            <a:ext cx="4423320" cy="584775"/>
          </a:xfrm>
          <a:prstGeom prst="rect">
            <a:avLst/>
          </a:prstGeom>
          <a:noFill/>
        </p:spPr>
        <p:txBody>
          <a:bodyPr wrap="square" rtlCol="0">
            <a:spAutoFit/>
          </a:bodyPr>
          <a:lstStyle/>
          <a:p>
            <a:r>
              <a:rPr lang="el-GR" sz="1600" b="1" dirty="0">
                <a:latin typeface="Arial" panose="020B0604020202020204" pitchFamily="34" charset="0"/>
                <a:cs typeface="Arial" panose="020B0604020202020204" pitchFamily="34" charset="0"/>
              </a:rPr>
              <a:t>Απεικόνιση του νερού – νερού</a:t>
            </a:r>
            <a:r>
              <a:rPr lang="en-GB"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εγκατάσταση </a:t>
            </a:r>
            <a:endParaRPr lang="de-DE" sz="16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57429A5-C37B-415C-946C-92D48AB9F457}"/>
              </a:ext>
            </a:extLst>
          </p:cNvPr>
          <p:cNvSpPr txBox="1"/>
          <p:nvPr/>
        </p:nvSpPr>
        <p:spPr>
          <a:xfrm>
            <a:off x="747831" y="2623732"/>
            <a:ext cx="2418467" cy="317009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1600" dirty="0">
                <a:latin typeface="Arial" panose="020B0604020202020204" pitchFamily="34" charset="0"/>
                <a:cs typeface="Arial" panose="020B0604020202020204" pitchFamily="34" charset="0"/>
              </a:rPr>
              <a:t>Συστήματα νερού- νερού είναι συστήματα που αποτελούνται από φρεάτια παραγωγής ή παράδοσης –και φρεάτια έγχυσης</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42463750-C933-46F9-BB70-6CBDC3275B26}"/>
              </a:ext>
            </a:extLst>
          </p:cNvPr>
          <p:cNvSpPr/>
          <p:nvPr/>
        </p:nvSpPr>
        <p:spPr>
          <a:xfrm>
            <a:off x="3142924" y="3362396"/>
            <a:ext cx="11410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latin typeface="Arial" panose="020B0604020202020204" pitchFamily="34" charset="0"/>
                <a:cs typeface="Arial" panose="020B0604020202020204" pitchFamily="34" charset="0"/>
              </a:rPr>
              <a:t>Φρεάτιο παραγωγής</a:t>
            </a:r>
            <a:endParaRPr lang="de-DE" sz="13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5C59CE36-282F-4A03-91E2-106356090629}"/>
              </a:ext>
            </a:extLst>
          </p:cNvPr>
          <p:cNvSpPr/>
          <p:nvPr/>
        </p:nvSpPr>
        <p:spPr>
          <a:xfrm>
            <a:off x="4572000" y="3362396"/>
            <a:ext cx="858412"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latin typeface="Arial" panose="020B0604020202020204" pitchFamily="34" charset="0"/>
                <a:cs typeface="Arial" panose="020B0604020202020204" pitchFamily="34" charset="0"/>
              </a:rPr>
              <a:t>Πηγάδι έγχυσης </a:t>
            </a:r>
            <a:endParaRPr lang="de-DE" sz="13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C94AE0D4-A752-4A56-B284-03AF38FBD60F}"/>
              </a:ext>
            </a:extLst>
          </p:cNvPr>
          <p:cNvSpPr/>
          <p:nvPr/>
        </p:nvSpPr>
        <p:spPr>
          <a:xfrm>
            <a:off x="5694323" y="2780928"/>
            <a:ext cx="26393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err="1">
                <a:solidFill>
                  <a:schemeClr val="tx1"/>
                </a:solidFill>
                <a:latin typeface="Arial" panose="020B0604020202020204" pitchFamily="34" charset="0"/>
                <a:cs typeface="Arial" panose="020B0604020202020204" pitchFamily="34" charset="0"/>
              </a:rPr>
              <a:t>Επίδαπέδια</a:t>
            </a:r>
            <a:r>
              <a:rPr lang="el-GR" sz="1300" dirty="0">
                <a:solidFill>
                  <a:schemeClr val="tx1"/>
                </a:solidFill>
                <a:latin typeface="Arial" panose="020B0604020202020204" pitchFamily="34" charset="0"/>
                <a:cs typeface="Arial" panose="020B0604020202020204" pitchFamily="34" charset="0"/>
              </a:rPr>
              <a:t> θέρμανση ζεστού νερού</a:t>
            </a:r>
            <a:endParaRPr lang="de-DE" sz="1300"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C3B940F3-C56F-4A4B-AA1C-D2DED8D04EF0}"/>
              </a:ext>
            </a:extLst>
          </p:cNvPr>
          <p:cNvSpPr/>
          <p:nvPr/>
        </p:nvSpPr>
        <p:spPr>
          <a:xfrm>
            <a:off x="6516216" y="3933056"/>
            <a:ext cx="130380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latin typeface="Arial" panose="020B0604020202020204" pitchFamily="34" charset="0"/>
                <a:cs typeface="Arial" panose="020B0604020202020204" pitchFamily="34" charset="0"/>
              </a:rPr>
              <a:t>Αντλία θερμότητας</a:t>
            </a:r>
            <a:endParaRPr lang="de-DE"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85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E23FB-1C77-4401-BC9E-0BA50873D58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Ανοιχτά συστήματα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74E8605-BE53-4A8A-98FA-D4E1D046EABE}"/>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Φρεάτιο παράδοσης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Γεωτρήσεις με επίπεδα νερού πολύ κοντά στην επιφάνεια του εδάφους μπορούν να σχεδιαστούν σαν φρεάτια παράδοσης.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υπόβαθρο είναι ότι το νερό μπορεί να αναρροφηθεί μόνο από ένα συγκεκριμένο ύψος.</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 Θεωρητικά</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τιμή αυτή είναι τα 10μ. Όμως, οι πιο κοινές  αντλίες και γραμμές δεν μπορούν να φτάσουν περισσότερο από τα 7 μ.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741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Συστήματα άντλησης</a:t>
            </a:r>
          </a:p>
        </p:txBody>
      </p:sp>
      <p:sp>
        <p:nvSpPr>
          <p:cNvPr id="3" name="Content Placeholder 2"/>
          <p:cNvSpPr>
            <a:spLocks noGrp="1"/>
          </p:cNvSpPr>
          <p:nvPr>
            <p:ph idx="1"/>
          </p:nvPr>
        </p:nvSpPr>
        <p:spPr>
          <a:xfrm>
            <a:off x="457200" y="1412776"/>
            <a:ext cx="8579296" cy="4968552"/>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Συστήματα άντλησης</a:t>
            </a:r>
            <a:endParaRPr lang="de-DE"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απόδοση των </a:t>
            </a:r>
            <a:r>
              <a:rPr lang="el-GR" sz="1600" dirty="0" err="1">
                <a:latin typeface="Arial" panose="020B0604020202020204" pitchFamily="34" charset="0"/>
                <a:cs typeface="Arial" panose="020B0604020202020204" pitchFamily="34" charset="0"/>
              </a:rPr>
              <a:t>γεωθερμιικών</a:t>
            </a:r>
            <a:r>
              <a:rPr lang="el-GR" sz="1600" dirty="0">
                <a:latin typeface="Arial" panose="020B0604020202020204" pitchFamily="34" charset="0"/>
                <a:cs typeface="Arial" panose="020B0604020202020204" pitchFamily="34" charset="0"/>
              </a:rPr>
              <a:t> αντλιών θερμότητας είναι αποτέλεσμα της ετήσιου φορτίου τους. Αυτό φαίνεται στην αντλία σαν μία μονάδα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χρήσιμης ενέργειας</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π.χ</a:t>
            </a:r>
            <a:r>
              <a:rPr lang="el-GR" sz="1600" dirty="0">
                <a:latin typeface="Arial" panose="020B0604020202020204" pitchFamily="34" charset="0"/>
                <a:cs typeface="Arial" panose="020B0604020202020204" pitchFamily="34" charset="0"/>
              </a:rPr>
              <a:t> ηλεκτρισμός που μπορεί να παραχθεί μέσα σε ένα χρόνο. Σήμερα</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 τα επίγεια συστήματα στα νέα κτίρια , επιτυγχάνονται μέχρι 4 ετήσιες μονάδες εργασίας</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αντλία θερμότητας περιέχει υγρό το οποίο εξατμίζεται σε πολύ χαμηλές θερμοκρασίες και γίνεται αέριο. </a:t>
            </a:r>
          </a:p>
          <a:p>
            <a:pPr>
              <a:lnSpc>
                <a:spcPct val="150000"/>
              </a:lnSpc>
            </a:pPr>
            <a:r>
              <a:rPr lang="el-GR" sz="1600" dirty="0">
                <a:latin typeface="Arial" panose="020B0604020202020204" pitchFamily="34" charset="0"/>
                <a:cs typeface="Arial" panose="020B0604020202020204" pitchFamily="34" charset="0"/>
              </a:rPr>
              <a:t>Αυτό το αέριο αντικαθίσταται από ένα ηλεκτρικό συμπιεστή.  Αυτό αυξάνει την πίεση και την θερμοκρασία. Ένας </a:t>
            </a:r>
            <a:r>
              <a:rPr lang="el-GR" sz="1600" dirty="0" err="1">
                <a:latin typeface="Arial" panose="020B0604020202020204" pitchFamily="34" charset="0"/>
                <a:cs typeface="Arial" panose="020B0604020202020204" pitchFamily="34" charset="0"/>
              </a:rPr>
              <a:t>εναλλάκτης</a:t>
            </a:r>
            <a:r>
              <a:rPr lang="el-GR" sz="1600" dirty="0">
                <a:latin typeface="Arial" panose="020B0604020202020204" pitchFamily="34" charset="0"/>
                <a:cs typeface="Arial" panose="020B0604020202020204" pitchFamily="34" charset="0"/>
              </a:rPr>
              <a:t> θερμότητας απορροφά τη θερμότητα και τη στέλνει το σύστημα θέρμανσης. </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αέριο με αυτό τον τρόπο ψύχεται πάλι. Η πίεση πέφτει μέσω μια βαλβίδας εκτόνωσης. Ένα ψυγείο λειτουργεί με τον ίδιο τρόπο εκτός από το ότι χρησιμοποιεί την κρύα πλευρά.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692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9B947-0BD9-43EA-AA9E-D23410F16AA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5B2BA3F1-1ED5-4B44-82E2-E8F261F92FFD}"/>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Ορισμός της ενεργειακής απόδοσης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Ενεργειακή απόδοση είναι ένα μέτρο για την ενέργεια που απαιτείται για να επιτευχθεί ένα συγκεκριμένο κέρδος. </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Μία διαδικασία είναι αποδοτική όταν επιτυγχάνεται ένα συγκεκριμένο κέρδος με την ελάχιστη ενεργειακή κατανάλωση. Όσο αποτελεσματικότερα χρησιμοποιούμαι τη διαθέσιμη ενέργεια τόσο ανακουφίζουμε το περιβάλλον και το πορτοφόλι μας.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εκτίμηση της απόδοσης ενός κτιρίου αναφέρεται στην απαίτηση του σε πρωτογενή ενέργεια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ενεργειακή δαπάνη για την εξόρυξη, επεξεργασία και  μεταφορά της ενεργειακής πηγής.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139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26898-98E3-4FB0-A6E3-33370A84B68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7454D3A-E95D-43CD-BD9B-D444C7EBB3FA}"/>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Ενεργειακή απόδοση των αντλιών θερμότητας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i="1" dirty="0">
                <a:latin typeface="Arial" panose="020B0604020202020204" pitchFamily="34" charset="0"/>
                <a:cs typeface="Arial" panose="020B0604020202020204" pitchFamily="34" charset="0"/>
              </a:rPr>
              <a:t>Σύγκριση τεχνολογιών που χρησιμοποιούν διαφορετικές ενεργειακές πηγές, σε όρους πρωτογενούς  ενέργειας, δύο μεταβλητές είναι κύριας σημασίας:</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 συντελεστής πρωτογενούς ενέργειας που ορίζει  πόσες κιλοβατώρες απαιτούνται  , για την κάθε κιλοβατώρα που καταναλώνεται στο κτίριο.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ετήσια απόδοση. Η αναλογία μεταξύ της ενέργειας του χρησιμοποιήθηκε και της ενέργειας που τροφοδοτήθηκε μέσα σε ένα χρόνο.</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Σχετικά με τις αντλίες θερμότητας μιλάμε για τον ετήσιο αριθμό απασχόλησης. </a:t>
            </a:r>
            <a:endParaRPr lang="de-DE" dirty="0"/>
          </a:p>
        </p:txBody>
      </p:sp>
    </p:spTree>
    <p:extLst>
      <p:ext uri="{BB962C8B-B14F-4D97-AF65-F5344CB8AC3E}">
        <p14:creationId xmlns:p14="http://schemas.microsoft.com/office/powerpoint/2010/main" val="95565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AFCC2-717B-4032-B3A4-0ED1F9BA79E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Πηγές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32723EC-B517-4108-8257-DF83F6BB4082}"/>
              </a:ext>
            </a:extLst>
          </p:cNvPr>
          <p:cNvSpPr>
            <a:spLocks noGrp="1"/>
          </p:cNvSpPr>
          <p:nvPr>
            <p:ph idx="1"/>
          </p:nvPr>
        </p:nvSpPr>
        <p:spPr>
          <a:xfrm>
            <a:off x="457200" y="1412776"/>
            <a:ext cx="8229600" cy="5256584"/>
          </a:xfrm>
        </p:spPr>
        <p:txBody>
          <a:bodyPr>
            <a:normAutofit lnSpcReduction="10000"/>
          </a:bodyPr>
          <a:lstStyle/>
          <a:p>
            <a:pPr lvl="1">
              <a:lnSpc>
                <a:spcPct val="160000"/>
              </a:lnSpc>
              <a:buAutoNum type="arabicPeriod" startAt="7"/>
            </a:pPr>
            <a:r>
              <a:rPr lang="el-GR" sz="1600" b="1" dirty="0">
                <a:latin typeface="Arial" panose="020B0604020202020204" pitchFamily="34" charset="0"/>
                <a:cs typeface="Arial" panose="020B0604020202020204" pitchFamily="34" charset="0"/>
              </a:rPr>
              <a:t>Δυναμική για ακίνητα</a:t>
            </a:r>
            <a:endParaRPr lang="de-DE" sz="1600" b="1"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Ενεργειακή απόδοση</a:t>
            </a:r>
            <a:endParaRPr lang="de-DE" sz="1600"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Δυνατά σημεία</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αδυναμίες</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ευκαιρίες</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ρίσκα</a:t>
            </a:r>
            <a:endParaRPr lang="de-DE" sz="1600"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Βασικοί τύποι κτιρίων και κατηγορίες</a:t>
            </a:r>
            <a:endParaRPr lang="de-DE" sz="1600" dirty="0">
              <a:latin typeface="Arial" panose="020B0604020202020204" pitchFamily="34" charset="0"/>
              <a:cs typeface="Arial" panose="020B0604020202020204" pitchFamily="34" charset="0"/>
            </a:endParaRPr>
          </a:p>
          <a:p>
            <a:pPr lvl="1">
              <a:lnSpc>
                <a:spcPct val="160000"/>
              </a:lnSpc>
              <a:buAutoNum type="arabicPeriod" startAt="8"/>
            </a:pPr>
            <a:r>
              <a:rPr lang="el-GR" sz="1600" b="1" dirty="0">
                <a:latin typeface="Arial" panose="020B0604020202020204" pitchFamily="34" charset="0"/>
                <a:cs typeface="Arial" panose="020B0604020202020204" pitchFamily="34" charset="0"/>
              </a:rPr>
              <a:t>Ποιότητα νερού</a:t>
            </a:r>
            <a:endParaRPr lang="de-DE" sz="1600" b="1"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Επίδραση στην κατασκευή και στη λειτουργία</a:t>
            </a:r>
            <a:r>
              <a:rPr lang="de-DE" sz="1600" dirty="0">
                <a:latin typeface="Arial" panose="020B0604020202020204" pitchFamily="34" charset="0"/>
                <a:cs typeface="Arial" panose="020B0604020202020204" pitchFamily="34" charset="0"/>
              </a:rPr>
              <a:t> </a:t>
            </a: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Ανοιχτά και κλειστά συστήματα</a:t>
            </a:r>
            <a:endParaRPr lang="de-DE" sz="1600"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Υπόγεια και </a:t>
            </a:r>
            <a:r>
              <a:rPr lang="el-GR" sz="1600" dirty="0" err="1">
                <a:latin typeface="Arial" panose="020B0604020202020204" pitchFamily="34" charset="0"/>
                <a:cs typeface="Arial" panose="020B0604020202020204" pitchFamily="34" charset="0"/>
              </a:rPr>
              <a:t>υπεργεια</a:t>
            </a:r>
            <a:endParaRPr lang="de-DE" sz="1600" dirty="0">
              <a:latin typeface="Arial" panose="020B0604020202020204" pitchFamily="34" charset="0"/>
              <a:cs typeface="Arial" panose="020B0604020202020204" pitchFamily="34" charset="0"/>
            </a:endParaRPr>
          </a:p>
          <a:p>
            <a:pPr lvl="1">
              <a:lnSpc>
                <a:spcPct val="160000"/>
              </a:lnSpc>
              <a:buAutoNum type="arabicPeriod" startAt="9"/>
            </a:pPr>
            <a:r>
              <a:rPr lang="el-GR" sz="1600" b="1" dirty="0">
                <a:latin typeface="Arial" panose="020B0604020202020204" pitchFamily="34" charset="0"/>
                <a:cs typeface="Arial" panose="020B0604020202020204" pitchFamily="34" charset="0"/>
              </a:rPr>
              <a:t>Περίληψη</a:t>
            </a:r>
            <a:endParaRPr lang="de-DE" sz="1600" b="1"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Ποιοτικός έλεγχος </a:t>
            </a:r>
            <a:endParaRPr lang="de-DE" sz="1600"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l-GR" sz="1600" dirty="0">
                <a:latin typeface="Arial" panose="020B0604020202020204" pitchFamily="34" charset="0"/>
                <a:cs typeface="Arial" panose="020B0604020202020204" pitchFamily="34" charset="0"/>
              </a:rPr>
              <a:t>Πλεονεκτήματα και μειονεκτήματα</a:t>
            </a:r>
            <a:endParaRPr lang="de-DE" sz="1600" dirty="0">
              <a:latin typeface="Arial" panose="020B0604020202020204" pitchFamily="34" charset="0"/>
              <a:cs typeface="Arial" panose="020B0604020202020204" pitchFamily="34" charset="0"/>
            </a:endParaRPr>
          </a:p>
          <a:p>
            <a:pPr>
              <a:buFont typeface="Symbol" panose="05050102010706020507" pitchFamily="18" charset="2"/>
              <a:buChar char="-"/>
            </a:pPr>
            <a:endParaRPr lang="de-DE" dirty="0"/>
          </a:p>
          <a:p>
            <a:pPr marL="0" indent="0">
              <a:buNone/>
            </a:pPr>
            <a:r>
              <a:rPr lang="de-DE" dirty="0"/>
              <a:t> </a:t>
            </a:r>
          </a:p>
          <a:p>
            <a:pPr>
              <a:buFont typeface="Symbol" panose="05050102010706020507" pitchFamily="18" charset="2"/>
              <a:buChar char="-"/>
            </a:pPr>
            <a:endParaRPr lang="de-DE" dirty="0"/>
          </a:p>
        </p:txBody>
      </p:sp>
    </p:spTree>
    <p:extLst>
      <p:ext uri="{BB962C8B-B14F-4D97-AF65-F5344CB8AC3E}">
        <p14:creationId xmlns:p14="http://schemas.microsoft.com/office/powerpoint/2010/main" val="564018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DB451-34DE-4AD9-B536-5F4692114E9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B77392F-98EA-45D5-8FBE-B23CD7D14838}"/>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Ενεργειακή απόδοση  στα κτίρια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Η ενεργειακή απόδοση του κτιρίου εξαρτάται από πολλούς παράγοντες:</a:t>
            </a:r>
            <a:endParaRPr lang="de-DE" sz="1600" i="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Ένας σημαντικός παράγοντας είναι η γεωμετρία του κτιρίου με την αναλογία επιφανείας και όγκου. </a:t>
            </a:r>
          </a:p>
          <a:p>
            <a:pPr>
              <a:lnSpc>
                <a:spcPct val="150000"/>
              </a:lnSpc>
            </a:pPr>
            <a:r>
              <a:rPr lang="el-GR" sz="1600" dirty="0">
                <a:latin typeface="Arial" panose="020B0604020202020204" pitchFamily="34" charset="0"/>
                <a:cs typeface="Arial" panose="020B0604020202020204" pitchFamily="34" charset="0"/>
              </a:rPr>
              <a:t>Η ηλικία χαρακτηρίζει την αναλογία των επιφανειών των  παραθύρων και των εξωτερικών τοίχων</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μεταξύ άλλων παραγόντων που επηρεάζουν όπως η αρχή σχεδίασης και οι προτιμήσεις της περιφέρειας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οι συντελεστές μεταφοράς θερμότητας των στοιχείων.</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Συντελεστής μεταφοράς θερμότητας</a:t>
            </a:r>
            <a:r>
              <a:rPr lang="de-DE"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Είναι το μέτρο μεταφοράς θερμότητας  μέσω ενός στερεού σώματος εξαιτίας της θερμοκρασιακής διαφοράς μεταξύ δύο γειτονικών υγρών. </a:t>
            </a:r>
            <a:r>
              <a:rPr lang="el-GR" sz="1600" dirty="0" err="1">
                <a:latin typeface="Arial" panose="020B0604020202020204" pitchFamily="34" charset="0"/>
                <a:cs typeface="Arial" panose="020B0604020202020204" pitchFamily="34" charset="0"/>
              </a:rPr>
              <a:t>Π.χ</a:t>
            </a:r>
            <a:r>
              <a:rPr lang="el-GR" sz="1600" dirty="0">
                <a:latin typeface="Arial" panose="020B0604020202020204" pitchFamily="34" charset="0"/>
                <a:cs typeface="Arial" panose="020B0604020202020204" pitchFamily="34" charset="0"/>
              </a:rPr>
              <a:t> νερό ή αέρας.</a:t>
            </a:r>
            <a:endParaRPr lang="de-DE" dirty="0"/>
          </a:p>
        </p:txBody>
      </p:sp>
    </p:spTree>
    <p:extLst>
      <p:ext uri="{BB962C8B-B14F-4D97-AF65-F5344CB8AC3E}">
        <p14:creationId xmlns:p14="http://schemas.microsoft.com/office/powerpoint/2010/main" val="211623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FACED-3BA5-4A15-A83F-8502F23B86A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1B402F98-48F1-4200-98E4-DDAB5B6373F8}"/>
              </a:ext>
            </a:extLst>
          </p:cNvPr>
          <p:cNvPicPr>
            <a:picLocks noChangeAspect="1"/>
          </p:cNvPicPr>
          <p:nvPr/>
        </p:nvPicPr>
        <p:blipFill rotWithShape="1">
          <a:blip r:embed="rId3"/>
          <a:srcRect l="40550" t="33926" r="22148" b="13759"/>
          <a:stretch/>
        </p:blipFill>
        <p:spPr>
          <a:xfrm>
            <a:off x="1619672" y="1412776"/>
            <a:ext cx="6881936" cy="4698478"/>
          </a:xfrm>
          <a:prstGeom prst="rect">
            <a:avLst/>
          </a:prstGeom>
        </p:spPr>
      </p:pic>
      <p:sp>
        <p:nvSpPr>
          <p:cNvPr id="3" name="Rechteck 2">
            <a:extLst>
              <a:ext uri="{FF2B5EF4-FFF2-40B4-BE49-F238E27FC236}">
                <a16:creationId xmlns:a16="http://schemas.microsoft.com/office/drawing/2014/main" id="{0FB4959D-48D1-4DF4-9D70-FDB87D031C49}"/>
              </a:ext>
            </a:extLst>
          </p:cNvPr>
          <p:cNvSpPr/>
          <p:nvPr/>
        </p:nvSpPr>
        <p:spPr>
          <a:xfrm>
            <a:off x="4788024" y="1412776"/>
            <a:ext cx="417646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solidFill>
                  <a:schemeClr val="tx1"/>
                </a:solidFill>
                <a:latin typeface="Arial" panose="020B0604020202020204" pitchFamily="34" charset="0"/>
                <a:cs typeface="Arial" panose="020B0604020202020204" pitchFamily="34" charset="0"/>
              </a:rPr>
              <a:t>Τυπικά μία ή δύο</a:t>
            </a:r>
            <a:r>
              <a:rPr lang="en-GB" sz="1200"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πατώματα με στέγη </a:t>
            </a:r>
            <a:r>
              <a:rPr lang="en-US" sz="1200"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Η σοφίτα συχνά μη επεκτάσιμη , ξύλινο ταβάνι, συχνά τοιχοποιία από τούβλο ή φυσικές πέτρες</a:t>
            </a:r>
            <a:r>
              <a:rPr lang="en-US" sz="1200"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μερικές φορές με διατηρημένη πρόσοψη, </a:t>
            </a:r>
            <a:r>
              <a:rPr lang="en-US" sz="1200" dirty="0">
                <a:solidFill>
                  <a:schemeClr val="tx1"/>
                </a:solidFill>
                <a:latin typeface="Arial" panose="020B0604020202020204" pitchFamily="34" charset="0"/>
                <a:cs typeface="Arial" panose="020B0604020202020204" pitchFamily="34" charset="0"/>
              </a:rPr>
              <a:t> basement ceiling as a cap vault or cap ceiling, in rural areas as a wooden beam ceiling</a:t>
            </a:r>
            <a:endParaRPr lang="de-DE" sz="1200" dirty="0">
              <a:solidFill>
                <a:schemeClr val="tx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11EB5BA-21F1-45EE-B515-E735F3B5AECB}"/>
              </a:ext>
            </a:extLst>
          </p:cNvPr>
          <p:cNvSpPr/>
          <p:nvPr/>
        </p:nvSpPr>
        <p:spPr>
          <a:xfrm>
            <a:off x="4783974" y="2671548"/>
            <a:ext cx="3902826" cy="1224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Typically one or two stories, with gable roof; Attic often expanded, rafter space sometimes bricked, wooden beams or solid ceilings, one or double-walled masonry made of solid bricks, rubble hollow blocks, etc., in northern Germany clinker shell, basement ceiling solid (reinforced concrete or similar)</a:t>
            </a:r>
            <a:endParaRPr lang="de-DE" sz="12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43E19DF0-624A-465F-8DCE-15F68F5C8EBA}"/>
              </a:ext>
            </a:extLst>
          </p:cNvPr>
          <p:cNvSpPr/>
          <p:nvPr/>
        </p:nvSpPr>
        <p:spPr>
          <a:xfrm>
            <a:off x="4783974" y="4005064"/>
            <a:ext cx="403649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Typically one or two-stories, with saddle or flat roof; Concrete ceilings, masonry of plastered lattice bricks, lime sandstone bricks, etc., sometimes panel construction with lightweight or concrete sandwich elements (prefabricated house), in North Germany mostly clinker prefabricated shell</a:t>
            </a:r>
            <a:endParaRPr lang="de-DE" sz="12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676EF83F-EC29-4761-A381-7434FCBFDD95}"/>
              </a:ext>
            </a:extLst>
          </p:cNvPr>
          <p:cNvSpPr/>
          <p:nvPr/>
        </p:nvSpPr>
        <p:spPr>
          <a:xfrm>
            <a:off x="4783974" y="5122558"/>
            <a:ext cx="4036498" cy="1098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Typically one or two stories, with gable roof; Masonry monolithic (porous brick, aerated concrete or the like with light mortar), or solid (for example, sand-lime brick) with thermal insulation composite system, in northern Germany usually clinker facing shell, sometimes lightweight wood construction</a:t>
            </a:r>
            <a:endParaRPr lang="de-DE"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545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en-US"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57200" y="1412776"/>
            <a:ext cx="8507288" cy="4525963"/>
          </a:xfrm>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Δυνατότητες της γεωθερμικής ενέργειας κοντά στην επιφάνεια του εδάφους για τα ακίνητα.</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δυνατότητες των αντλιών θερμότητας σε κτίρια  που χρησιμοποιούν   γεωθερμική ενέργεια επιφανείας , μπορούν να  προβληθούν με όρους όπως πλεονεκτήματα , μειονεκτήματα, ευκαιρίες και ρίσκα.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Αυτή η ομαδοποίηση παρέχει μια ανάλυση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SWOT  </a:t>
            </a:r>
            <a:r>
              <a:rPr lang="el-GR" sz="1600" dirty="0">
                <a:latin typeface="Arial" panose="020B0604020202020204" pitchFamily="34" charset="0"/>
                <a:cs typeface="Arial" panose="020B0604020202020204" pitchFamily="34" charset="0"/>
              </a:rPr>
              <a:t>-Πλεονεκτήματα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Μειονεκτήματα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Ευκαιρίες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Ρίσκα</a:t>
            </a:r>
            <a:r>
              <a:rPr lang="en-US"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Αυτό υποδιαιρείται σε τεχνική</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οικονομική και άλλη ανάλυση (</a:t>
            </a:r>
            <a:r>
              <a:rPr lang="en-US" sz="1600" dirty="0">
                <a:latin typeface="Arial" panose="020B0604020202020204" pitchFamily="34" charset="0"/>
                <a:cs typeface="Arial" panose="020B0604020202020204" pitchFamily="34" charset="0"/>
              </a:rPr>
              <a:t> SWOTs</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685800" lvl="1">
              <a:buFontTx/>
              <a:buChar char="-"/>
            </a:pPr>
            <a:endParaRPr lang="de-DE" dirty="0"/>
          </a:p>
          <a:p>
            <a:endParaRPr lang="de-DE" dirty="0"/>
          </a:p>
        </p:txBody>
      </p:sp>
    </p:spTree>
    <p:extLst>
      <p:ext uri="{BB962C8B-B14F-4D97-AF65-F5344CB8AC3E}">
        <p14:creationId xmlns:p14="http://schemas.microsoft.com/office/powerpoint/2010/main" val="12501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en-US"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161625346"/>
              </p:ext>
            </p:extLst>
          </p:nvPr>
        </p:nvGraphicFramePr>
        <p:xfrm>
          <a:off x="0" y="1556792"/>
          <a:ext cx="9144000" cy="4248472"/>
        </p:xfrm>
        <a:graphic>
          <a:graphicData uri="http://schemas.openxmlformats.org/drawingml/2006/table">
            <a:tbl>
              <a:tblPr firstRow="1" bandRow="1">
                <a:tableStyleId>{5C22544A-7EE6-4342-B048-85BDC9FD1C3A}</a:tableStyleId>
              </a:tblPr>
              <a:tblGrid>
                <a:gridCol w="4244303">
                  <a:extLst>
                    <a:ext uri="{9D8B030D-6E8A-4147-A177-3AD203B41FA5}">
                      <a16:colId xmlns:a16="http://schemas.microsoft.com/office/drawing/2014/main" val="20000"/>
                    </a:ext>
                  </a:extLst>
                </a:gridCol>
                <a:gridCol w="4899697">
                  <a:extLst>
                    <a:ext uri="{9D8B030D-6E8A-4147-A177-3AD203B41FA5}">
                      <a16:colId xmlns:a16="http://schemas.microsoft.com/office/drawing/2014/main" val="20001"/>
                    </a:ext>
                  </a:extLst>
                </a:gridCol>
              </a:tblGrid>
              <a:tr h="586611">
                <a:tc>
                  <a:txBody>
                    <a:bodyPr/>
                    <a:lstStyle/>
                    <a:p>
                      <a:pPr>
                        <a:lnSpc>
                          <a:spcPct val="150000"/>
                        </a:lnSpc>
                      </a:pPr>
                      <a:r>
                        <a:rPr lang="el-GR" sz="1600" dirty="0">
                          <a:latin typeface="Arial" panose="020B0604020202020204" pitchFamily="34" charset="0"/>
                          <a:cs typeface="Arial" panose="020B0604020202020204" pitchFamily="34" charset="0"/>
                        </a:rPr>
                        <a:t>Πλεονεκτήματα</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Μειονεκτήματα</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44045">
                <a:tc>
                  <a:txBody>
                    <a:bodyPr/>
                    <a:lstStyle/>
                    <a:p>
                      <a:pPr>
                        <a:lnSpc>
                          <a:spcPct val="150000"/>
                        </a:lnSpc>
                      </a:pPr>
                      <a:r>
                        <a:rPr lang="el-GR" sz="1600" dirty="0">
                          <a:latin typeface="Arial" panose="020B0604020202020204" pitchFamily="34" charset="0"/>
                          <a:cs typeface="Arial" panose="020B0604020202020204" pitchFamily="34" charset="0"/>
                        </a:rPr>
                        <a:t>Σχεδόν πλήρης διαθεσιμότητα</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Απαίτηση χώρου για τους συλλέκτες</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74306">
                <a:tc>
                  <a:txBody>
                    <a:bodyPr/>
                    <a:lstStyle/>
                    <a:p>
                      <a:pPr>
                        <a:lnSpc>
                          <a:spcPct val="150000"/>
                        </a:lnSpc>
                      </a:pPr>
                      <a:r>
                        <a:rPr lang="el-GR" sz="1600" dirty="0">
                          <a:latin typeface="Arial" panose="020B0604020202020204" pitchFamily="34" charset="0"/>
                          <a:cs typeface="Arial" panose="020B0604020202020204" pitchFamily="34" charset="0"/>
                        </a:rPr>
                        <a:t>Περιφερειακή προστιθέμενη αξία</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Χαμηλή απόδοση των συλλεκτών</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74306">
                <a:tc>
                  <a:txBody>
                    <a:bodyPr/>
                    <a:lstStyle/>
                    <a:p>
                      <a:pPr>
                        <a:lnSpc>
                          <a:spcPct val="150000"/>
                        </a:lnSpc>
                      </a:pPr>
                      <a:r>
                        <a:rPr lang="el-GR" sz="1600" dirty="0">
                          <a:latin typeface="Arial" panose="020B0604020202020204" pitchFamily="34" charset="0"/>
                          <a:cs typeface="Arial" panose="020B0604020202020204" pitchFamily="34" charset="0"/>
                        </a:rPr>
                        <a:t>Σταθερή απόδοση</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Απαιτήσεις για τους κατοίκους</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φάση κατασκευής</a:t>
                      </a:r>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3"/>
                  </a:ext>
                </a:extLst>
              </a:tr>
              <a:tr h="656349">
                <a:tc>
                  <a:txBody>
                    <a:bodyPr/>
                    <a:lstStyle/>
                    <a:p>
                      <a:pPr>
                        <a:lnSpc>
                          <a:spcPct val="150000"/>
                        </a:lnSpc>
                      </a:pPr>
                      <a:r>
                        <a:rPr lang="el-GR" sz="1600" dirty="0">
                          <a:latin typeface="Arial" panose="020B0604020202020204" pitchFamily="34" charset="0"/>
                          <a:cs typeface="Arial" panose="020B0604020202020204" pitchFamily="34" charset="0"/>
                        </a:rPr>
                        <a:t>Χαμηλό κόστος λειτουργίας</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Κόστος επένδυσης</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74306">
                <a:tc>
                  <a:txBody>
                    <a:bodyPr/>
                    <a:lstStyle/>
                    <a:p>
                      <a:pPr>
                        <a:lnSpc>
                          <a:spcPct val="150000"/>
                        </a:lnSpc>
                      </a:pPr>
                      <a:r>
                        <a:rPr lang="el-GR" sz="1600" dirty="0">
                          <a:latin typeface="Arial" panose="020B0604020202020204" pitchFamily="34" charset="0"/>
                          <a:cs typeface="Arial" panose="020B0604020202020204" pitchFamily="34" charset="0"/>
                        </a:rPr>
                        <a:t>Μόνο ένα δίκτυο σύνδεσης</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38549">
                <a:tc>
                  <a:txBody>
                    <a:bodyPr/>
                    <a:lstStyle/>
                    <a:p>
                      <a:pPr>
                        <a:lnSpc>
                          <a:spcPct val="150000"/>
                        </a:lnSpc>
                      </a:pPr>
                      <a:r>
                        <a:rPr lang="el-GR" sz="1600" dirty="0">
                          <a:latin typeface="Arial" panose="020B0604020202020204" pitchFamily="34" charset="0"/>
                          <a:cs typeface="Arial" panose="020B0604020202020204" pitchFamily="34" charset="0"/>
                        </a:rPr>
                        <a:t>Δεν απαιτείται χώρος στο κτίριο</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8443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en-US" dirty="0">
              <a:latin typeface="Arial" panose="020B0604020202020204" pitchFamily="34" charset="0"/>
              <a:cs typeface="Arial" panose="020B060402020202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33381403"/>
              </p:ext>
            </p:extLst>
          </p:nvPr>
        </p:nvGraphicFramePr>
        <p:xfrm>
          <a:off x="0" y="1412776"/>
          <a:ext cx="9144000" cy="495413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81007">
                <a:tc>
                  <a:txBody>
                    <a:bodyPr/>
                    <a:lstStyle/>
                    <a:p>
                      <a:pPr>
                        <a:lnSpc>
                          <a:spcPct val="150000"/>
                        </a:lnSpc>
                      </a:pPr>
                      <a:r>
                        <a:rPr lang="el-GR" sz="1600" dirty="0">
                          <a:latin typeface="Arial" panose="020B0604020202020204" pitchFamily="34" charset="0"/>
                          <a:cs typeface="Arial" panose="020B0604020202020204" pitchFamily="34" charset="0"/>
                        </a:rPr>
                        <a:t>Ευκαιρίες </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dirty="0">
                          <a:latin typeface="Arial" panose="020B0604020202020204" pitchFamily="34" charset="0"/>
                          <a:cs typeface="Arial" panose="020B0604020202020204" pitchFamily="34" charset="0"/>
                        </a:rPr>
                        <a:t>Ρίσκα</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31689">
                <a:tc>
                  <a:txBody>
                    <a:bodyPr/>
                    <a:lstStyle/>
                    <a:p>
                      <a:pPr>
                        <a:lnSpc>
                          <a:spcPct val="150000"/>
                        </a:lnSpc>
                      </a:pPr>
                      <a:r>
                        <a:rPr lang="el-GR" sz="1600" noProof="0" dirty="0">
                          <a:latin typeface="Arial" panose="020B0604020202020204" pitchFamily="34" charset="0"/>
                          <a:cs typeface="Arial" panose="020B0604020202020204" pitchFamily="34" charset="0"/>
                        </a:rPr>
                        <a:t>Αυτάρκεια </a:t>
                      </a:r>
                      <a:r>
                        <a:rPr lang="de-DE" sz="1600" noProof="0" dirty="0">
                          <a:latin typeface="Arial" panose="020B0604020202020204" pitchFamily="34" charset="0"/>
                          <a:cs typeface="Arial" panose="020B0604020202020204" pitchFamily="34" charset="0"/>
                        </a:rPr>
                        <a:t> (</a:t>
                      </a:r>
                      <a:r>
                        <a:rPr lang="el-GR" sz="1600" noProof="0" dirty="0">
                          <a:latin typeface="Arial" panose="020B0604020202020204" pitchFamily="34" charset="0"/>
                          <a:cs typeface="Arial" panose="020B0604020202020204" pitchFamily="34" charset="0"/>
                        </a:rPr>
                        <a:t>ανεξαρτησία από εξωτερικές επιρροές</a:t>
                      </a:r>
                      <a:r>
                        <a:rPr lang="de-DE" sz="1600" noProof="0" dirty="0">
                          <a:latin typeface="Arial" panose="020B0604020202020204" pitchFamily="34" charset="0"/>
                          <a:cs typeface="Arial" panose="020B0604020202020204" pitchFamily="34" charset="0"/>
                        </a:rPr>
                        <a:t>)</a:t>
                      </a: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Συμπεριφορά του χρήστη</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31689">
                <a:tc>
                  <a:txBody>
                    <a:bodyPr/>
                    <a:lstStyle/>
                    <a:p>
                      <a:pPr>
                        <a:lnSpc>
                          <a:spcPct val="150000"/>
                        </a:lnSpc>
                      </a:pPr>
                      <a:r>
                        <a:rPr lang="el-GR" sz="1600" noProof="0" dirty="0">
                          <a:latin typeface="Arial" panose="020B0604020202020204" pitchFamily="34" charset="0"/>
                          <a:cs typeface="Arial" panose="020B0604020202020204" pitchFamily="34" charset="0"/>
                        </a:rPr>
                        <a:t>Συνδυασμένα συστήματα</a:t>
                      </a:r>
                      <a:endParaRPr lang="de-DE" sz="1600" noProof="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Διάθεση για συνεργασία</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76503">
                <a:tc>
                  <a:txBody>
                    <a:bodyPr/>
                    <a:lstStyle/>
                    <a:p>
                      <a:pPr>
                        <a:lnSpc>
                          <a:spcPct val="150000"/>
                        </a:lnSpc>
                      </a:pPr>
                      <a:r>
                        <a:rPr lang="el-GR" sz="1600" noProof="0" dirty="0">
                          <a:latin typeface="Arial" panose="020B0604020202020204" pitchFamily="34" charset="0"/>
                          <a:cs typeface="Arial" panose="020B0604020202020204" pitchFamily="34" charset="0"/>
                        </a:rPr>
                        <a:t>Ανακούφιση του δικτύου ηλεκτρικής ενέργειας</a:t>
                      </a:r>
                      <a:endParaRPr lang="de-DE" sz="1600" noProof="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Προστασία του νερού</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31689">
                <a:tc>
                  <a:txBody>
                    <a:bodyPr/>
                    <a:lstStyle/>
                    <a:p>
                      <a:pPr>
                        <a:lnSpc>
                          <a:spcPct val="150000"/>
                        </a:lnSpc>
                      </a:pPr>
                      <a:r>
                        <a:rPr lang="el-GR" sz="1600" noProof="0" dirty="0">
                          <a:latin typeface="Arial" panose="020B0604020202020204" pitchFamily="34" charset="0"/>
                          <a:cs typeface="Arial" panose="020B0604020202020204" pitchFamily="34" charset="0"/>
                        </a:rPr>
                        <a:t>Ψύξη</a:t>
                      </a:r>
                      <a:r>
                        <a:rPr lang="en-US" sz="1600" noProof="0" dirty="0">
                          <a:latin typeface="Arial" panose="020B0604020202020204" pitchFamily="34" charset="0"/>
                          <a:cs typeface="Arial" panose="020B0604020202020204" pitchFamily="34" charset="0"/>
                        </a:rPr>
                        <a:t> (</a:t>
                      </a:r>
                      <a:r>
                        <a:rPr lang="el-GR" sz="1600" noProof="0" dirty="0">
                          <a:latin typeface="Arial" panose="020B0604020202020204" pitchFamily="34" charset="0"/>
                          <a:cs typeface="Arial" panose="020B0604020202020204" pitchFamily="34" charset="0"/>
                        </a:rPr>
                        <a:t>Αν απαιτείται μπορεί να χρησιμοποιηθούν οι αντλίες θερμότητας και για την ψύξη</a:t>
                      </a:r>
                      <a:r>
                        <a:rPr lang="en-US" sz="1600" noProof="0" dirty="0">
                          <a:latin typeface="Arial" panose="020B0604020202020204" pitchFamily="34" charset="0"/>
                          <a:cs typeface="Arial" panose="020B0604020202020204" pitchFamily="34" charset="0"/>
                        </a:rPr>
                        <a:t>)</a:t>
                      </a:r>
                      <a:endParaRPr lang="de-DE" sz="1600" noProof="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Ρίσκα γεωτρήσεων και εγκρίσεις</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631689">
                <a:tc>
                  <a:txBody>
                    <a:bodyPr/>
                    <a:lstStyle/>
                    <a:p>
                      <a:pPr>
                        <a:lnSpc>
                          <a:spcPct val="150000"/>
                        </a:lnSpc>
                      </a:pPr>
                      <a:r>
                        <a:rPr lang="el-GR" sz="1600" noProof="0" dirty="0">
                          <a:latin typeface="Arial" panose="020B0604020202020204" pitchFamily="34" charset="0"/>
                          <a:cs typeface="Arial" panose="020B0604020202020204" pitchFamily="34" charset="0"/>
                        </a:rPr>
                        <a:t>Προστασία περιβάλλοντος </a:t>
                      </a:r>
                      <a:r>
                        <a:rPr lang="en-US" sz="1600" noProof="0" dirty="0">
                          <a:latin typeface="Arial" panose="020B0604020202020204" pitchFamily="34" charset="0"/>
                          <a:cs typeface="Arial" panose="020B0604020202020204" pitchFamily="34" charset="0"/>
                        </a:rPr>
                        <a:t>(</a:t>
                      </a:r>
                      <a:r>
                        <a:rPr lang="el-GR" sz="1600" noProof="0" dirty="0">
                          <a:latin typeface="Arial" panose="020B0604020202020204" pitchFamily="34" charset="0"/>
                          <a:cs typeface="Arial" panose="020B0604020202020204" pitchFamily="34" charset="0"/>
                        </a:rPr>
                        <a:t>χαμηλές </a:t>
                      </a:r>
                      <a:r>
                        <a:rPr lang="el-GR" sz="1600" noProof="0" dirty="0" err="1">
                          <a:latin typeface="Arial" panose="020B0604020202020204" pitchFamily="34" charset="0"/>
                          <a:cs typeface="Arial" panose="020B0604020202020204" pitchFamily="34" charset="0"/>
                        </a:rPr>
                        <a:t>εκμπομπές</a:t>
                      </a:r>
                      <a:r>
                        <a:rPr lang="en-US" sz="1600" noProof="0" dirty="0">
                          <a:latin typeface="Arial" panose="020B0604020202020204" pitchFamily="34" charset="0"/>
                          <a:cs typeface="Arial" panose="020B0604020202020204" pitchFamily="34" charset="0"/>
                        </a:rPr>
                        <a:t> CO2)</a:t>
                      </a:r>
                      <a:endParaRPr lang="de-DE" sz="1600" noProof="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Αναστολή</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31689">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el-GR" sz="1600" noProof="0" dirty="0">
                          <a:latin typeface="Arial" panose="020B0604020202020204" pitchFamily="34" charset="0"/>
                          <a:cs typeface="Arial" panose="020B0604020202020204" pitchFamily="34" charset="0"/>
                        </a:rPr>
                        <a:t>Κόστος ηλεκτρικού ρεύματος </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28220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7A3E3-93FC-4DB9-A2E7-05F749DCF1C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8433D5D-020F-4BD1-9F40-BB31B702ECC1}"/>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Τύποι κτιρίων και κατηγορίες</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κτίρια διαχωρίζονται στις κατοικίες και στις μη κατοικίες σύμφωνα με τη σχετική διάταξη εξοικονόμησης ενέργειας</a:t>
            </a:r>
            <a:r>
              <a:rPr lang="en-US" sz="1600" i="1" dirty="0">
                <a:latin typeface="Arial" panose="020B0604020202020204" pitchFamily="34" charset="0"/>
                <a:cs typeface="Arial" panose="020B0604020202020204" pitchFamily="34" charset="0"/>
              </a:rPr>
              <a:t>.</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διάταξη εφαρμόζεται σε όλα τα κτίρια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εφόσον αυτά θερμαίνονται ή ψύχονται με τη χρήση ενέργειας</a:t>
            </a:r>
            <a:r>
              <a:rPr lang="en-US"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κτιριακό απόθεμα στη Γερμανία περιλαμβάνει </a:t>
            </a:r>
            <a:r>
              <a:rPr lang="en-US" sz="1600" dirty="0">
                <a:latin typeface="Arial" panose="020B0604020202020204" pitchFamily="34" charset="0"/>
                <a:cs typeface="Arial" panose="020B0604020202020204" pitchFamily="34" charset="0"/>
              </a:rPr>
              <a:t>18.2 </a:t>
            </a:r>
            <a:r>
              <a:rPr lang="el-GR" sz="1600" dirty="0">
                <a:latin typeface="Arial" panose="020B0604020202020204" pitchFamily="34" charset="0"/>
                <a:cs typeface="Arial" panose="020B0604020202020204" pitchFamily="34" charset="0"/>
              </a:rPr>
              <a:t> εκ. κατοικίες </a:t>
            </a:r>
            <a:r>
              <a:rPr lang="en-US" sz="1600" dirty="0">
                <a:latin typeface="Arial" panose="020B0604020202020204" pitchFamily="34" charset="0"/>
                <a:cs typeface="Arial" panose="020B0604020202020204" pitchFamily="34" charset="0"/>
              </a:rPr>
              <a:t>(91.5%) and 1.7 </a:t>
            </a:r>
            <a:r>
              <a:rPr lang="el-GR" sz="1600" dirty="0">
                <a:latin typeface="Arial" panose="020B0604020202020204" pitchFamily="34" charset="0"/>
                <a:cs typeface="Arial" panose="020B0604020202020204" pitchFamily="34" charset="0"/>
              </a:rPr>
              <a:t>εκ μη κατοικίες </a:t>
            </a:r>
            <a:r>
              <a:rPr lang="en-US" sz="1600" dirty="0">
                <a:latin typeface="Arial" panose="020B0604020202020204" pitchFamily="34" charset="0"/>
                <a:cs typeface="Arial" panose="020B0604020202020204" pitchFamily="34" charset="0"/>
              </a:rPr>
              <a:t>(8.5%)</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917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9F0CD-56A5-4E2B-92DF-189F16A693F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Δυνατότητα για τα ακίνητα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DD8371F-BBAE-43D8-8F7A-074C0F20B9F6}"/>
              </a:ext>
            </a:extLst>
          </p:cNvPr>
          <p:cNvSpPr>
            <a:spLocks noGrp="1"/>
          </p:cNvSpPr>
          <p:nvPr>
            <p:ph idx="1"/>
          </p:nvPr>
        </p:nvSpPr>
        <p:spPr>
          <a:xfrm>
            <a:off x="457200" y="1412776"/>
            <a:ext cx="8229600" cy="5112568"/>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Τύποι κτιρίων και κατηγορίες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Κατοικίες </a:t>
            </a:r>
            <a:r>
              <a:rPr lang="de-DE" sz="1600" i="1" dirty="0">
                <a:latin typeface="Arial" panose="020B0604020202020204" pitchFamily="34" charset="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κτίρια κατοικιών είναι ακίνητα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που είναι </a:t>
            </a:r>
            <a:r>
              <a:rPr lang="el-GR" sz="1600" dirty="0" err="1">
                <a:latin typeface="Arial" panose="020B0604020202020204" pitchFamily="34" charset="0"/>
                <a:cs typeface="Arial" panose="020B0604020202020204" pitchFamily="34" charset="0"/>
              </a:rPr>
              <a:t>κύριως</a:t>
            </a:r>
            <a:r>
              <a:rPr lang="el-GR" sz="1600" dirty="0">
                <a:latin typeface="Arial" panose="020B0604020202020204" pitchFamily="34" charset="0"/>
                <a:cs typeface="Arial" panose="020B0604020202020204" pitchFamily="34" charset="0"/>
              </a:rPr>
              <a:t> κατοικίες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κτίρια νοσηλείας ή </a:t>
            </a:r>
            <a:r>
              <a:rPr lang="el-GR" sz="1600" dirty="0" err="1">
                <a:latin typeface="Arial" panose="020B0604020202020204" pitchFamily="34" charset="0"/>
                <a:cs typeface="Arial" panose="020B0604020202020204" pitchFamily="34" charset="0"/>
              </a:rPr>
              <a:t>οίοι</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ευγηρείας</a:t>
            </a:r>
            <a:r>
              <a:rPr lang="el-GR" sz="1600" dirty="0">
                <a:latin typeface="Arial" panose="020B0604020202020204" pitchFamily="34" charset="0"/>
                <a:cs typeface="Arial" panose="020B0604020202020204" pitchFamily="34" charset="0"/>
              </a:rPr>
              <a:t> και παρόμοιες εγκαταστάσεις</a:t>
            </a: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(ESO). </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Μη κατοικίες</a:t>
            </a:r>
            <a:r>
              <a:rPr lang="de-DE"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Περιλαμβάνουν</a:t>
            </a:r>
            <a:r>
              <a:rPr lang="en-GB"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ινστιτούτα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γραφεία και κτίρια διοίκησης,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αγροτικές και μη  επαγγελματικές εγκαταστάσεις και άλλη κτίρια, όπως πανεπιστήμια ,θέατρα , αθλητικές εγκαταστάσεις κλπ.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632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85E6F-3293-4C8F-B284-BA7B87D7C36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Ποιότητα υπόγειων υδάτων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09EF902-C7E1-4D4F-8AC2-BB5BA38422A0}"/>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Επίδραση της ποιότητας των υπόγειων υδάτων στην κατασκευή και στη λειτουργία.</a:t>
            </a:r>
            <a:r>
              <a:rPr lang="en-US" sz="1600" b="1" dirty="0">
                <a:latin typeface="Arial" panose="020B0604020202020204" pitchFamily="34" charset="0"/>
                <a:cs typeface="Arial" panose="020B0604020202020204" pitchFamily="34" charset="0"/>
              </a:rPr>
              <a:t> </a:t>
            </a:r>
            <a:endParaRPr lang="el-GR"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Αναλόγως του συστήματος–ανοιχτό ή κλειστό-υπάρχουν διαφορετικές απαιτήσεις στη φύση του μέσου του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θερμότητας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ποιότητα των υπόγειων υδάτων παίζει σημαντικό ρόλο</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ειδικά στα ανοιχτά συστήματα.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επηρεάζει την κατασκευή , τη λειτουργία και το χρόνο ζωής του συστήματος των πηγαδιών .</a:t>
            </a:r>
            <a:r>
              <a:rPr lang="en-US" sz="1600" dirty="0">
                <a:latin typeface="Arial" panose="020B0604020202020204" pitchFamily="34" charset="0"/>
                <a:cs typeface="Arial" panose="020B0604020202020204" pitchFamily="34" charset="0"/>
              </a:rPr>
              <a:t>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συγκεντρώσεις των σχετικών με το νερό στοιχείων πρέπει να είναι γνωστές.</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56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749B4-06F8-4A3F-A43C-69949899442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Ποιότητα υπόγειων υδάτων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D2C2BDE-9EE4-4E03-962C-628246CE3C5B}"/>
              </a:ext>
            </a:extLst>
          </p:cNvPr>
          <p:cNvSpPr>
            <a:spLocks noGrp="1"/>
          </p:cNvSpPr>
          <p:nvPr>
            <p:ph idx="1"/>
          </p:nvPr>
        </p:nvSpPr>
        <p:spPr>
          <a:xfrm>
            <a:off x="282352" y="1412776"/>
            <a:ext cx="8579296" cy="5256584"/>
          </a:xfrm>
        </p:spPr>
        <p:txBody>
          <a:bodyPr>
            <a:normAutofit/>
          </a:bodyPr>
          <a:lstStyle/>
          <a:p>
            <a:pPr marL="0" indent="0">
              <a:lnSpc>
                <a:spcPct val="150000"/>
              </a:lnSpc>
              <a:buNone/>
            </a:pPr>
            <a:r>
              <a:rPr lang="el-GR" sz="1600" b="1" dirty="0">
                <a:latin typeface="Arial" panose="020B0604020202020204" pitchFamily="34" charset="0"/>
                <a:cs typeface="Arial" panose="020B0604020202020204" pitchFamily="34" charset="0"/>
              </a:rPr>
              <a:t>Ανοιχτά συστήματα</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ανοιχτά συστήματα χρησιμοποιούν άμεσα το  μέσο μεταφοράς θερμότητας, κυρίως υπόγεια ύδατα, από το οποίο εξάγεται η θερμότητα.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Αυτά μπορεί να είναι στάσιμα αποθέματα από  υπόγεια ύδατα, όπως πηγάδια , όπως πηγάδια υπόγειων υδάτων σε ιδιαίτερα διαπερατούς υδροφόρους ορίζοντες.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Για παράδειγμα υπάρχουν ένα ή περισσότερα πηγάδια υπόγειων υδάτων σε ένα υδροφόρο ορίζοντα, από τον οποίο μπορεί να εξαχθεί νερό και επιστρέφει πίσω στο υπόγειο σύστημα μέσω ενός ή πολλαπλών άλλων πηγαδιών</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σύστημα χρησιμοποιεί ένα φυσικό μέσω μεταφοράς θερμότητας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όπου η σύνθεση του καθορίζεται από τη γεωλογία της περιοχής και τις αλληλεπιδράσεις νερού –αερίου-πετρώματος.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42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C2954-21FE-4BEA-B6A7-4D537DADB4C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Ποιότητα υπόγειων υδάτων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F96D222-737F-47D9-934F-643FD38BEDE6}"/>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Κλειστά συστήματα</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Κλειστά συστήματα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συνήθως γεωθερμικοί καθετήρες ή συλλέκτες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κυκλοφορούν σε ένα σφραγισμένο κύκλωμα υγρό ή μερικών αεριώδους μέσου μεταφοράς θερμότητας , το οποίο θερμαίνεται κατά την κυκλοφορία στο έδαφος και μεταφέρει τη θερμότητα στην </a:t>
            </a:r>
            <a:r>
              <a:rPr lang="el-GR" sz="1600" dirty="0" err="1">
                <a:latin typeface="Arial" panose="020B0604020202020204" pitchFamily="34" charset="0"/>
                <a:cs typeface="Arial" panose="020B0604020202020204" pitchFamily="34" charset="0"/>
              </a:rPr>
              <a:t>αντλια</a:t>
            </a:r>
            <a:r>
              <a:rPr lang="el-GR" sz="1600" dirty="0">
                <a:latin typeface="Arial" panose="020B0604020202020204" pitchFamily="34" charset="0"/>
                <a:cs typeface="Arial" panose="020B0604020202020204" pitchFamily="34" charset="0"/>
              </a:rPr>
              <a:t> θερμότητας στην  επιφάνεια μέσω ενός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θερμότητας. </a:t>
            </a:r>
          </a:p>
          <a:p>
            <a:pPr>
              <a:lnSpc>
                <a:spcPct val="150000"/>
              </a:lnSpc>
            </a:pPr>
            <a:r>
              <a:rPr lang="el-GR" sz="1600" dirty="0">
                <a:latin typeface="Arial" panose="020B0604020202020204" pitchFamily="34" charset="0"/>
                <a:cs typeface="Arial" panose="020B0604020202020204" pitchFamily="34" charset="0"/>
              </a:rPr>
              <a:t>Εφόσον το μέσο δεν είναι σε άμεση επαφή με το περιβάλλον, δεν πρέπει να υπάρχει νερό στις γεωτρήσεις.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Συνήθως χρησιμοποιούν ένα συνθετικό μέσο μεταφοράς θερμότητας</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Αρχές χρήσης γεωθερμικής ενέργειας</a:t>
            </a: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Σύνοψη</a:t>
            </a:r>
            <a:r>
              <a:rPr lang="en-US"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Γεωθερμική ενέργεια στην επιφάνεια της γης και σε βάθος</a:t>
            </a: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Υπάρχουν δύο τύποι γεωθερμικής ενέργειας σε σχέση με το βάθος της </a:t>
            </a:r>
            <a:r>
              <a:rPr lang="el-GR" sz="1600" i="1" dirty="0" err="1">
                <a:latin typeface="Arial" panose="020B0604020202020204" pitchFamily="34" charset="0"/>
                <a:cs typeface="Arial" panose="020B0604020202020204" pitchFamily="34" charset="0"/>
              </a:rPr>
              <a:t>γεωτρησης</a:t>
            </a:r>
            <a:r>
              <a:rPr lang="en-US" sz="1600" i="1" dirty="0">
                <a:latin typeface="Arial" panose="020B0604020202020204" pitchFamily="34" charset="0"/>
                <a:cs typeface="Arial" panose="020B0604020202020204" pitchFamily="34" charset="0"/>
              </a:rPr>
              <a:t>:</a:t>
            </a:r>
          </a:p>
          <a:p>
            <a:pPr marL="0" indent="0">
              <a:lnSpc>
                <a:spcPct val="150000"/>
              </a:lnSpc>
              <a:buNone/>
            </a:pPr>
            <a:endParaRPr lang="en-US" sz="1600" i="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Στην επιφάνεια της γης</a:t>
            </a:r>
            <a:endParaRPr lang="de-DE" sz="1600" dirty="0">
              <a:latin typeface="Arial" panose="020B0604020202020204" pitchFamily="34" charset="0"/>
              <a:cs typeface="Arial" panose="020B0604020202020204" pitchFamily="34" charset="0"/>
            </a:endParaRPr>
          </a:p>
          <a:p>
            <a:pPr lvl="1">
              <a:lnSpc>
                <a:spcPct val="150000"/>
              </a:lnSpc>
            </a:pPr>
            <a:r>
              <a:rPr lang="el-GR" sz="1600" dirty="0">
                <a:latin typeface="Arial" panose="020B0604020202020204" pitchFamily="34" charset="0"/>
                <a:cs typeface="Arial" panose="020B0604020202020204" pitchFamily="34" charset="0"/>
              </a:rPr>
              <a:t>Χρησιμοποιεί γεωτρήσεις μέχρι περίπου </a:t>
            </a:r>
            <a:r>
              <a:rPr lang="en-US" sz="1600" dirty="0">
                <a:latin typeface="Arial" panose="020B0604020202020204" pitchFamily="34" charset="0"/>
                <a:cs typeface="Arial" panose="020B0604020202020204" pitchFamily="34" charset="0"/>
              </a:rPr>
              <a:t> 400 </a:t>
            </a:r>
            <a:r>
              <a:rPr lang="el-GR" sz="1600" dirty="0">
                <a:latin typeface="Arial" panose="020B0604020202020204" pitchFamily="34" charset="0"/>
                <a:cs typeface="Arial" panose="020B0604020202020204" pitchFamily="34" charset="0"/>
              </a:rPr>
              <a:t>μέτρων βάθους και θερμοκρασίες μέχρι </a:t>
            </a:r>
            <a:r>
              <a:rPr lang="en-US" sz="1600" dirty="0">
                <a:latin typeface="Arial" panose="020B0604020202020204" pitchFamily="34" charset="0"/>
                <a:cs typeface="Arial" panose="020B0604020202020204" pitchFamily="34" charset="0"/>
              </a:rPr>
              <a:t> 25 ° C </a:t>
            </a:r>
            <a:r>
              <a:rPr lang="el-GR" sz="1600" dirty="0">
                <a:latin typeface="Arial" panose="020B0604020202020204" pitchFamily="34" charset="0"/>
                <a:cs typeface="Arial" panose="020B0604020202020204" pitchFamily="34" charset="0"/>
              </a:rPr>
              <a:t>για θέρμανση και ψύξη κτιρίων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τεχνικές εγκαταστάσεις ή υποδομές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Σε βάθος</a:t>
            </a:r>
            <a:r>
              <a:rPr lang="de-DE" sz="1600" dirty="0">
                <a:latin typeface="Arial" panose="020B0604020202020204" pitchFamily="34" charset="0"/>
                <a:cs typeface="Arial" panose="020B0604020202020204" pitchFamily="34" charset="0"/>
              </a:rPr>
              <a:t>:</a:t>
            </a:r>
          </a:p>
          <a:p>
            <a:pPr lvl="1">
              <a:lnSpc>
                <a:spcPct val="150000"/>
              </a:lnSpc>
            </a:pPr>
            <a:r>
              <a:rPr lang="el-GR" sz="1600" dirty="0">
                <a:latin typeface="Arial" panose="020B0604020202020204" pitchFamily="34" charset="0"/>
                <a:cs typeface="Arial" panose="020B0604020202020204" pitchFamily="34" charset="0"/>
              </a:rPr>
              <a:t>Ξεκινάει με γεωτρήσεις στα </a:t>
            </a:r>
            <a:r>
              <a:rPr lang="en-US" sz="1600" dirty="0">
                <a:latin typeface="Arial" panose="020B0604020202020204" pitchFamily="34" charset="0"/>
                <a:cs typeface="Arial" panose="020B0604020202020204" pitchFamily="34" charset="0"/>
              </a:rPr>
              <a:t>400 </a:t>
            </a:r>
            <a:r>
              <a:rPr lang="el-GR" sz="1600" dirty="0">
                <a:latin typeface="Arial" panose="020B0604020202020204" pitchFamily="34" charset="0"/>
                <a:cs typeface="Arial" panose="020B0604020202020204" pitchFamily="34" charset="0"/>
              </a:rPr>
              <a:t>μέτρα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Υπάρχει διαχωρισμός μεταξύ υδροθερμικό και </a:t>
            </a:r>
            <a:r>
              <a:rPr lang="el-GR" sz="1600" dirty="0" err="1">
                <a:latin typeface="Arial" panose="020B0604020202020204" pitchFamily="34" charset="0"/>
                <a:cs typeface="Arial" panose="020B0604020202020204" pitchFamily="34" charset="0"/>
              </a:rPr>
              <a:t>πετροθερμικών</a:t>
            </a:r>
            <a:r>
              <a:rPr lang="el-GR" sz="1600" dirty="0">
                <a:latin typeface="Arial" panose="020B0604020202020204" pitchFamily="34" charset="0"/>
                <a:cs typeface="Arial" panose="020B0604020202020204" pitchFamily="34" charset="0"/>
              </a:rPr>
              <a:t> συστημάτων.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18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4B876-BA73-4385-AB06-F8ACAF1C5F3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Ποιότητα υπόγειων υδάτων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DDFB8A1-B00B-4A22-9FBD-36404FB65742}"/>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Υπόγεια και υπέργεια  </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Στη γλώσσα των ανθρακωρύχων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οτιδήποτε είναι κάτω από την επιφάνεια της γης είναι ή παίζει υπόγεια. </a:t>
            </a:r>
            <a:endParaRPr lang="en-US"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αντίθετο του υπόγειου είναι το υπέργειο  και καθορίζει οτιδήποτε στην ημερήσια επιφάνεια.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503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50FB-D32E-40C5-A041-098D5F2CCAB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Περίληψη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507543-07AC-4B57-965B-0A62D255F8EF}"/>
              </a:ext>
            </a:extLst>
          </p:cNvPr>
          <p:cNvSpPr>
            <a:spLocks noGrp="1"/>
          </p:cNvSpPr>
          <p:nvPr>
            <p:ph idx="1"/>
          </p:nvPr>
        </p:nvSpPr>
        <p:spPr>
          <a:xfrm>
            <a:off x="228600" y="1412776"/>
            <a:ext cx="8807896"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Ποιοτικός έλεγχος των γεωθερμικών καθετήρων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Τα θέματα που πρέπει να αξιολογηθούν περιλαμβάνουν</a:t>
            </a:r>
            <a:r>
              <a:rPr lang="en-US" sz="1600" i="1"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Έχει γίνει η κατασκευή όπως αυτή ανατέθηκε; Αυτό κυρίως αφορά το βάθος ,η σωστή τοποθέτηση των σωληνώσεων στις τρύπες και η ποιότητα των </a:t>
            </a:r>
            <a:r>
              <a:rPr lang="el-GR" sz="1600" dirty="0" err="1">
                <a:latin typeface="Arial" panose="020B0604020202020204" pitchFamily="34" charset="0"/>
                <a:cs typeface="Arial" panose="020B0604020202020204" pitchFamily="34" charset="0"/>
              </a:rPr>
              <a:t>τσιμεντοειδών</a:t>
            </a:r>
            <a:r>
              <a:rPr lang="el-GR"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Επιτεύχθηκε ο ρυθμός ανάληψης; Είναι αυτός διαθέσιμος για μεγαλύτερες περιόδους; </a:t>
            </a:r>
          </a:p>
          <a:p>
            <a:pPr>
              <a:lnSpc>
                <a:spcPct val="150000"/>
              </a:lnSpc>
            </a:pP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Έχει εξασφαλιστεί η προστασία των υδάτων από πιθανή μόλυνση;</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55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Περίληψη</a:t>
            </a:r>
          </a:p>
        </p:txBody>
      </p:sp>
      <p:sp>
        <p:nvSpPr>
          <p:cNvPr id="3" name="Content Placeholder 2"/>
          <p:cNvSpPr>
            <a:spLocks noGrp="1"/>
          </p:cNvSpPr>
          <p:nvPr>
            <p:ph idx="1"/>
          </p:nvPr>
        </p:nvSpPr>
        <p:spPr>
          <a:xfrm>
            <a:off x="457200" y="1412776"/>
            <a:ext cx="843528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Κέρδη από την γεωθερμική ενέργεια κοντά στην επιφάνεια του εδάφους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Είναι φιλική στο τοπίο, χαμηλής εκπομπής διοξειδίου και θεωρείται ανεξάντλητη.</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Μπορεί να χρησιμοποιηθεί για θέρμανση και ψύξη</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Αξιόπιστο και σε σταθερή τιμή </a:t>
            </a:r>
          </a:p>
          <a:p>
            <a:pPr>
              <a:lnSpc>
                <a:spcPct val="150000"/>
              </a:lnSpc>
            </a:pPr>
            <a:r>
              <a:rPr lang="el-GR" sz="1600" dirty="0">
                <a:latin typeface="Arial" panose="020B0604020202020204" pitchFamily="34" charset="0"/>
                <a:cs typeface="Arial" panose="020B0604020202020204" pitchFamily="34" charset="0"/>
              </a:rPr>
              <a:t>Οι καταναλωτές είναι ανεξάρτητοι από τις τιμές των αγαθών</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Πάντα διαθέσιμη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όλη τη μέρα</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ανεξάρτητη από τον καιρό και την εποχή</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Εξοικονόμηση σε χώρο , δεν επηρεάζεται ο περιβάλλοντας χώρος.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Χρηματοδοτείται από το δημόσιο.</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60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Περίληψη</a:t>
            </a: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Μειονεκτήματα της γεωθερμικής ενέργειας στην επιφάνεια του εδάφους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Συγκριτικά υψηλό κόστος αγοράς</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αντλίες θερμότητας πρέπει να τροφοδοτηθούν με ενέργεια που δεν μπορεί να εγγυηθεί η γεωθερμική ενέργεια</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χειμώνα</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όπου υπάρχει η μεγαλύτερη απαίτηση θέρμανσης, το έδαφος  κρυώνει. Αυτό μπορεί να είναι πρόβλημα κυρίως για τους συλλέκτες , αλλά  οι καθετήρες δεν επηρεάζονται από αυτό το πρόβλημα. </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002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Συμπεράσματα</a:t>
            </a:r>
          </a:p>
        </p:txBody>
      </p:sp>
      <p:sp>
        <p:nvSpPr>
          <p:cNvPr id="3" name="Content Placeholder 2"/>
          <p:cNvSpPr>
            <a:spLocks noGrp="1"/>
          </p:cNvSpPr>
          <p:nvPr>
            <p:ph idx="1"/>
          </p:nvPr>
        </p:nvSpPr>
        <p:spPr>
          <a:xfrm>
            <a:off x="457200" y="1484784"/>
            <a:ext cx="8229600" cy="4525963"/>
          </a:xfrm>
        </p:spPr>
        <p:txBody>
          <a:bodyPr>
            <a:normAutofit/>
          </a:bodyPr>
          <a:lstStyle/>
          <a:p>
            <a:pPr marL="0" indent="0">
              <a:lnSpc>
                <a:spcPct val="150000"/>
              </a:lnSpc>
              <a:buNone/>
            </a:pPr>
            <a:r>
              <a:rPr lang="el-GR" sz="1600" i="1" dirty="0">
                <a:latin typeface="Arial" panose="020B0604020202020204" pitchFamily="34" charset="0"/>
                <a:cs typeface="Arial" panose="020B0604020202020204" pitchFamily="34" charset="0"/>
              </a:rPr>
              <a:t>Έχει ολοκληρωθεί η ενότητα και μπορείτε να:</a:t>
            </a:r>
            <a:endParaRPr lang="en-US" sz="1600" i="1"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Αναγνωρίσετε τα χαρακτηριστικά και τις διαφορές μεταξύ των γεωθερμικών συστημάτων</a:t>
            </a: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Σχεδιάσετε μια γεωθερμική εγκατάσταση</a:t>
            </a: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l-GR" sz="1600" dirty="0">
                <a:latin typeface="Arial" panose="020B0604020202020204" pitchFamily="34" charset="0"/>
                <a:cs typeface="Arial" panose="020B0604020202020204" pitchFamily="34" charset="0"/>
              </a:rPr>
              <a:t>Επιλέξετε το κατάλληλο σύστημα αναλόγως των συνθηκών.</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239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latin typeface="Arial" panose="020B0604020202020204" pitchFamily="34" charset="0"/>
                <a:cs typeface="Arial" panose="020B0604020202020204" pitchFamily="34" charset="0"/>
              </a:rPr>
              <a:t>Τέλος ενότητας</a:t>
            </a:r>
          </a:p>
        </p:txBody>
      </p:sp>
      <p:sp>
        <p:nvSpPr>
          <p:cNvPr id="5" name="Subtitle 4"/>
          <p:cNvSpPr>
            <a:spLocks noGrp="1"/>
          </p:cNvSpPr>
          <p:nvPr>
            <p:ph type="subTitle" idx="1"/>
          </p:nvPr>
        </p:nvSpPr>
        <p:spPr/>
        <p:txBody>
          <a:bodyPr/>
          <a:lstStyle/>
          <a:p>
            <a:r>
              <a:rPr lang="el-GR" dirty="0">
                <a:latin typeface="Arial" panose="020B0604020202020204" pitchFamily="34" charset="0"/>
                <a:cs typeface="Arial" panose="020B0604020202020204" pitchFamily="34" charset="0"/>
              </a:rPr>
              <a:t>Επιλογή βέλτιστης αρχιτεκτονικής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Αρχές χρήσης γεωθερμικής ενέργειας</a:t>
            </a: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Γεωθερμική ενέργεια σε βάθος</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u="sng"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Υδροθερμική γεωθερμική ενέργεια</a:t>
            </a:r>
            <a:r>
              <a:rPr lang="de-DE" sz="1600" i="1" dirty="0">
                <a:latin typeface="Arial" panose="020B0604020202020204" pitchFamily="34" charset="0"/>
                <a:cs typeface="Arial" panose="020B0604020202020204" pitchFamily="34" charset="0"/>
              </a:rPr>
              <a:t>:</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υδροθερμικά συστήματα ξεκινούν στους </a:t>
            </a:r>
            <a:r>
              <a:rPr lang="el-GR" sz="1600" dirty="0" err="1">
                <a:latin typeface="Arial" panose="020B0604020202020204" pitchFamily="34" charset="0"/>
                <a:cs typeface="Arial" panose="020B0604020202020204" pitchFamily="34" charset="0"/>
              </a:rPr>
              <a:t>υδροφορείς</a:t>
            </a:r>
            <a:r>
              <a:rPr lang="el-GR" sz="1600" dirty="0">
                <a:latin typeface="Arial" panose="020B0604020202020204" pitchFamily="34" charset="0"/>
                <a:cs typeface="Arial" panose="020B0604020202020204" pitchFamily="34" charset="0"/>
              </a:rPr>
              <a:t> του υπεδάφους και χρησιμοποιούν αυτό το θερμό νερό για την παραγωγή ενέργειας. </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Πετροθερμική</a:t>
            </a:r>
            <a:r>
              <a:rPr lang="el-GR"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γεωθερμική ενέργεια</a:t>
            </a:r>
            <a:r>
              <a:rPr lang="de-DE" sz="1600" i="1" dirty="0">
                <a:latin typeface="Arial" panose="020B0604020202020204" pitchFamily="34" charset="0"/>
                <a:cs typeface="Arial" panose="020B0604020202020204" pitchFamily="34" charset="0"/>
              </a:rPr>
              <a:t>:</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 όρος </a:t>
            </a:r>
            <a:r>
              <a:rPr lang="el-GR" sz="1600" dirty="0" err="1">
                <a:latin typeface="Arial" panose="020B0604020202020204" pitchFamily="34" charset="0"/>
                <a:cs typeface="Arial" panose="020B0604020202020204" pitchFamily="34" charset="0"/>
              </a:rPr>
              <a:t>πετροθερμικό</a:t>
            </a:r>
            <a:r>
              <a:rPr lang="el-GR" sz="1600" dirty="0">
                <a:latin typeface="Arial" panose="020B0604020202020204" pitchFamily="34" charset="0"/>
                <a:cs typeface="Arial" panose="020B0604020202020204" pitchFamily="34" charset="0"/>
              </a:rPr>
              <a:t> σύστημα σημαίνει τη χρήση του θερμού πλουτωνικού βραχώδους εδάφους, το οποίο είναι απαλλαγμένο από θερμά (ιαματικά) νερά.</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60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Αρχές χρήσης γεωθερμικής ενέργειας</a:t>
            </a:r>
          </a:p>
        </p:txBody>
      </p:sp>
      <p:sp>
        <p:nvSpPr>
          <p:cNvPr id="3" name="Content Placeholder 2"/>
          <p:cNvSpPr>
            <a:spLocks noGrp="1"/>
          </p:cNvSpPr>
          <p:nvPr>
            <p:ph idx="1"/>
          </p:nvPr>
        </p:nvSpPr>
        <p:spPr>
          <a:xfrm>
            <a:off x="457200" y="1412776"/>
            <a:ext cx="8229600" cy="4896544"/>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Υδροθερμική γεωθερμική ενέργεια </a:t>
            </a:r>
          </a:p>
          <a:p>
            <a:pPr marL="0" indent="0">
              <a:lnSpc>
                <a:spcPct val="150000"/>
              </a:lnSpc>
              <a:buNone/>
            </a:pPr>
            <a:r>
              <a:rPr lang="el-GR" sz="1600" dirty="0">
                <a:latin typeface="Arial" panose="020B0604020202020204" pitchFamily="34" charset="0"/>
                <a:cs typeface="Arial" panose="020B0604020202020204" pitchFamily="34" charset="0"/>
              </a:rPr>
              <a:t>Προ απαίτηση για ένα υδροθερμικό σύστημα είναι η παρουσία ενός βραχώδους στρώματος πλούσιου σε νερό.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υδροθερμικά αποθέματα παράγονται με τουλάχιστον μία γεώτρηση</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συνήθως κατασκευάζεται και ένα φρεάτιο έγχυσης για την επιστροφή του εκχυλισμένου νερού στη δεξαμενή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γνωστό ως ζεύγος</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Στην περίπτωση που δεν επιστρέφεται</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το ζεστό νερό χρησιμοποιείται όχι μόνο για θέρμανση αλλά και σε άλλες χρήσεις, όπως στην παροχή πόσιμου νερού ή για μπάνιο</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Το ζεύγος μπορεί να διαμορφωθεί σε τριπλό σύστημα με τη δημιουργία άλλη μιας γεώτρησης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Όμως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δημιουργία περισσότερων των 4 ανοιγμάτων ( πηγαδιών) σε μια περιοχή  </a:t>
            </a:r>
            <a:r>
              <a:rPr lang="el-GR" sz="1600" dirty="0" err="1">
                <a:latin typeface="Arial" panose="020B0604020202020204" pitchFamily="34" charset="0"/>
                <a:cs typeface="Arial" panose="020B0604020202020204" pitchFamily="34" charset="0"/>
              </a:rPr>
              <a:t>γεώτρησεων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δεν είναι λογική. </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30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Αρχές χρήσης γεωθερμικής ενέργειας</a:t>
            </a:r>
          </a:p>
        </p:txBody>
      </p:sp>
      <p:pic>
        <p:nvPicPr>
          <p:cNvPr id="5" name="Inhaltsplatzhalter 4">
            <a:extLst>
              <a:ext uri="{FF2B5EF4-FFF2-40B4-BE49-F238E27FC236}">
                <a16:creationId xmlns:a16="http://schemas.microsoft.com/office/drawing/2014/main" id="{CD7528AD-5025-4AE1-990D-65A39CB856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750" y="1656652"/>
            <a:ext cx="7810500" cy="4524375"/>
          </a:xfrm>
        </p:spPr>
      </p:pic>
      <p:sp>
        <p:nvSpPr>
          <p:cNvPr id="3" name="Textfeld 2"/>
          <p:cNvSpPr txBox="1"/>
          <p:nvPr/>
        </p:nvSpPr>
        <p:spPr>
          <a:xfrm>
            <a:off x="971600" y="1484784"/>
            <a:ext cx="2088232" cy="785343"/>
          </a:xfrm>
          <a:prstGeom prst="rect">
            <a:avLst/>
          </a:prstGeom>
          <a:noFill/>
        </p:spPr>
        <p:txBody>
          <a:bodyPr wrap="square" rtlCol="0">
            <a:spAutoFit/>
          </a:bodyPr>
          <a:lstStyle/>
          <a:p>
            <a:pPr>
              <a:lnSpc>
                <a:spcPct val="150000"/>
              </a:lnSpc>
            </a:pPr>
            <a:r>
              <a:rPr lang="el-GR" sz="1600" b="1" dirty="0" err="1">
                <a:latin typeface="Arial" panose="020B0604020202020204" pitchFamily="34" charset="0"/>
                <a:cs typeface="Arial" panose="020B0604020202020204" pitchFamily="34" charset="0"/>
              </a:rPr>
              <a:t>Υγροθερμία</a:t>
            </a:r>
            <a:r>
              <a:rPr lang="en-US" sz="1600" b="1" dirty="0">
                <a:latin typeface="Arial" panose="020B0604020202020204" pitchFamily="34" charset="0"/>
                <a:cs typeface="Arial" panose="020B0604020202020204" pitchFamily="34" charset="0"/>
              </a:rPr>
              <a:t>: </a:t>
            </a:r>
            <a:endParaRPr lang="el-GR"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Διπλό σύστημα</a:t>
            </a:r>
            <a:endParaRPr lang="en-US" sz="16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3D3E0768-22AB-4805-B17C-3545636DAC72}"/>
              </a:ext>
            </a:extLst>
          </p:cNvPr>
          <p:cNvSpPr txBox="1"/>
          <p:nvPr/>
        </p:nvSpPr>
        <p:spPr>
          <a:xfrm>
            <a:off x="3153546" y="1656652"/>
            <a:ext cx="2952328" cy="584775"/>
          </a:xfrm>
          <a:prstGeom prst="rect">
            <a:avLst/>
          </a:prstGeom>
          <a:solidFill>
            <a:schemeClr val="bg2"/>
          </a:solidFill>
          <a:ln>
            <a:solidFill>
              <a:schemeClr val="bg1">
                <a:lumMod val="65000"/>
              </a:schemeClr>
            </a:solidFill>
          </a:ln>
        </p:spPr>
        <p:txBody>
          <a:bodyPr wrap="square" rtlCol="0">
            <a:spAutoFit/>
          </a:bodyPr>
          <a:lstStyle/>
          <a:p>
            <a:pPr algn="ctr"/>
            <a:r>
              <a:rPr lang="el-GR" sz="1600" dirty="0">
                <a:latin typeface="Arial" panose="020B0604020202020204" pitchFamily="34" charset="0"/>
                <a:cs typeface="Arial" panose="020B0604020202020204" pitchFamily="34" charset="0"/>
              </a:rPr>
              <a:t>Παροχή ενέργειας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θέρμανση</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ηλεκτρισμός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ψύξη</a:t>
            </a: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9582BF56-9911-44A0-8308-EF4C0A279DE4}"/>
              </a:ext>
            </a:extLst>
          </p:cNvPr>
          <p:cNvSpPr txBox="1"/>
          <p:nvPr/>
        </p:nvSpPr>
        <p:spPr>
          <a:xfrm>
            <a:off x="1547664" y="2306030"/>
            <a:ext cx="2448272" cy="307777"/>
          </a:xfrm>
          <a:prstGeom prst="rect">
            <a:avLst/>
          </a:prstGeom>
          <a:solidFill>
            <a:schemeClr val="bg1"/>
          </a:solidFill>
          <a:ln>
            <a:noFill/>
          </a:ln>
        </p:spPr>
        <p:txBody>
          <a:bodyPr wrap="square" rtlCol="0">
            <a:spAutoFit/>
          </a:bodyPr>
          <a:lstStyle/>
          <a:p>
            <a:r>
              <a:rPr lang="el-GR" sz="1400" dirty="0">
                <a:latin typeface="Arial" panose="020B0604020202020204" pitchFamily="34" charset="0"/>
                <a:cs typeface="Arial" panose="020B0604020202020204" pitchFamily="34" charset="0"/>
              </a:rPr>
              <a:t>Θερμικός κύκλος του νερού</a:t>
            </a:r>
            <a:endParaRPr lang="de-DE" sz="1400" dirty="0">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7DDD3BF1-B6CF-4366-AD7D-CABFA048442A}"/>
              </a:ext>
            </a:extLst>
          </p:cNvPr>
          <p:cNvSpPr/>
          <p:nvPr/>
        </p:nvSpPr>
        <p:spPr>
          <a:xfrm>
            <a:off x="2010760" y="2602000"/>
            <a:ext cx="1008112" cy="297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96E9F2A-87BC-47A0-AB45-1DDDDD57B78B}"/>
              </a:ext>
            </a:extLst>
          </p:cNvPr>
          <p:cNvSpPr txBox="1"/>
          <p:nvPr/>
        </p:nvSpPr>
        <p:spPr>
          <a:xfrm>
            <a:off x="6516216" y="3497133"/>
            <a:ext cx="1584176" cy="307777"/>
          </a:xfrm>
          <a:prstGeom prst="rect">
            <a:avLst/>
          </a:prstGeom>
          <a:solidFill>
            <a:srgbClr val="E1C910"/>
          </a:solidFill>
        </p:spPr>
        <p:txBody>
          <a:bodyPr wrap="square" rtlCol="0">
            <a:spAutoFit/>
          </a:bodyPr>
          <a:lstStyle/>
          <a:p>
            <a:r>
              <a:rPr lang="el-GR" sz="1400" dirty="0">
                <a:latin typeface="Arial" panose="020B0604020202020204" pitchFamily="34" charset="0"/>
                <a:cs typeface="Arial" panose="020B0604020202020204" pitchFamily="34" charset="0"/>
              </a:rPr>
              <a:t>Πηγάδι έγχυσης</a:t>
            </a:r>
            <a:endParaRPr lang="de-DE" sz="14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935E4189-87A8-45BB-974C-E733F843FF09}"/>
              </a:ext>
            </a:extLst>
          </p:cNvPr>
          <p:cNvSpPr txBox="1"/>
          <p:nvPr/>
        </p:nvSpPr>
        <p:spPr>
          <a:xfrm>
            <a:off x="1277634" y="3422334"/>
            <a:ext cx="1476164" cy="523220"/>
          </a:xfrm>
          <a:prstGeom prst="rect">
            <a:avLst/>
          </a:prstGeom>
          <a:solidFill>
            <a:srgbClr val="E1C910"/>
          </a:solidFill>
          <a:ln>
            <a:noFill/>
          </a:ln>
        </p:spPr>
        <p:txBody>
          <a:bodyPr wrap="square" rtlCol="0">
            <a:spAutoFit/>
          </a:bodyPr>
          <a:lstStyle/>
          <a:p>
            <a:r>
              <a:rPr lang="el-GR" sz="1400" dirty="0">
                <a:latin typeface="Arial" panose="020B0604020202020204" pitchFamily="34" charset="0"/>
                <a:cs typeface="Arial" panose="020B0604020202020204" pitchFamily="34" charset="0"/>
              </a:rPr>
              <a:t>Πηγάδι παραγωγής</a:t>
            </a:r>
            <a:endParaRPr lang="de-DE" sz="1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3DC1CC61-AD61-40AE-9C78-8C80E6318DC9}"/>
              </a:ext>
            </a:extLst>
          </p:cNvPr>
          <p:cNvSpPr txBox="1"/>
          <p:nvPr/>
        </p:nvSpPr>
        <p:spPr>
          <a:xfrm>
            <a:off x="1793478" y="3919903"/>
            <a:ext cx="1014326" cy="307777"/>
          </a:xfrm>
          <a:prstGeom prst="rect">
            <a:avLst/>
          </a:prstGeom>
          <a:solidFill>
            <a:srgbClr val="D1A533"/>
          </a:solidFill>
        </p:spPr>
        <p:txBody>
          <a:bodyPr wrap="square" rtlCol="0">
            <a:spAutoFit/>
          </a:bodyPr>
          <a:lstStyle/>
          <a:p>
            <a:r>
              <a:rPr lang="el-GR" sz="1400" dirty="0">
                <a:latin typeface="Arial" panose="020B0604020202020204" pitchFamily="34" charset="0"/>
                <a:cs typeface="Arial" panose="020B0604020202020204" pitchFamily="34" charset="0"/>
              </a:rPr>
              <a:t>Αντλία</a:t>
            </a:r>
            <a:endParaRPr lang="de-DE" sz="14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32D11CE2-C5FA-4805-A0F4-F0F944650500}"/>
              </a:ext>
            </a:extLst>
          </p:cNvPr>
          <p:cNvSpPr txBox="1"/>
          <p:nvPr/>
        </p:nvSpPr>
        <p:spPr>
          <a:xfrm>
            <a:off x="3508698" y="5085184"/>
            <a:ext cx="2215430" cy="307777"/>
          </a:xfrm>
          <a:prstGeom prst="rect">
            <a:avLst/>
          </a:prstGeom>
          <a:solidFill>
            <a:srgbClr val="976D35"/>
          </a:solidFill>
        </p:spPr>
        <p:txBody>
          <a:bodyPr wrap="square" rtlCol="0">
            <a:spAutoFit/>
          </a:bodyPr>
          <a:lstStyle/>
          <a:p>
            <a:r>
              <a:rPr lang="el-GR" sz="1400" dirty="0">
                <a:latin typeface="Arial" panose="020B0604020202020204" pitchFamily="34" charset="0"/>
                <a:cs typeface="Arial" panose="020B0604020202020204" pitchFamily="34" charset="0"/>
              </a:rPr>
              <a:t>Γεωθερμικά αποθέματα</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294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13156</TotalTime>
  <Words>5012</Words>
  <Application>Microsoft Office PowerPoint</Application>
  <PresentationFormat>Προβολή στην οθόνη (4:3)</PresentationFormat>
  <Paragraphs>614</Paragraphs>
  <Slides>65</Slides>
  <Notes>42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65</vt:i4>
      </vt:variant>
    </vt:vector>
  </HeadingPairs>
  <TitlesOfParts>
    <vt:vector size="70" baseType="lpstr">
      <vt:lpstr>Arial</vt:lpstr>
      <vt:lpstr>Calibri</vt:lpstr>
      <vt:lpstr>Symbol</vt:lpstr>
      <vt:lpstr>Wingdings</vt:lpstr>
      <vt:lpstr>2_Office Theme</vt:lpstr>
      <vt:lpstr>Επιλογή βέλτιστης αρχιτεκτονικής</vt:lpstr>
      <vt:lpstr>Module objectives</vt:lpstr>
      <vt:lpstr>Content </vt:lpstr>
      <vt:lpstr>Content</vt:lpstr>
      <vt:lpstr>Πηγές</vt:lpstr>
      <vt:lpstr>Αρχές χρήσης γεωθερμικής ενέργειας</vt:lpstr>
      <vt:lpstr>Αρχές χρήσης γεωθερμικής ενέργειας</vt:lpstr>
      <vt:lpstr>Αρχές χρήσης γεωθερμικής ενέργειας</vt:lpstr>
      <vt:lpstr>Αρχές χρήσης γεωθερμικής ενέργειας</vt:lpstr>
      <vt:lpstr>Αρχές χρήσης γεωθερμικής ενέργειας</vt:lpstr>
      <vt:lpstr>Αρχές χρήσης γεωθερμικής ενέργειας</vt:lpstr>
      <vt:lpstr>Γεωθερμική ενέργεια κοντά στην επιφάνεια της γης</vt:lpstr>
      <vt:lpstr>Γεωθερμική ενέργεια κοντά στην επιφάνεια της γης</vt:lpstr>
      <vt:lpstr>Γεωθερμική ενέργεια κοντά στην επιφάνεια της γης</vt:lpstr>
      <vt:lpstr>Γεωθερμική ενέργεια κοντά στην επιφάνεια της γης</vt:lpstr>
      <vt:lpstr>Γεωθερμική ενέργεια κοντά στην επιφάνεια της γης</vt:lpstr>
      <vt:lpstr>Γεωθερμική ενέργεια κοντά στην επιφάνεια της γης</vt:lpstr>
      <vt:lpstr>NTS – Συστήματα </vt:lpstr>
      <vt:lpstr>NTS – Συστήματα </vt:lpstr>
      <vt:lpstr>NTS – Συστήματα </vt:lpstr>
      <vt:lpstr>NTS – Συστήματα </vt:lpstr>
      <vt:lpstr>NTS – Συστήματα </vt:lpstr>
      <vt:lpstr>NTS – Συστήματα </vt:lpstr>
      <vt:lpstr>NTS – Συστήματα </vt:lpstr>
      <vt:lpstr>NTS – Συστήματα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Γεωθερμικοί καθετήρες </vt:lpstr>
      <vt:lpstr>Θερμικά ενεργά εξαρτήματα  </vt:lpstr>
      <vt:lpstr>Thermally activated components</vt:lpstr>
      <vt:lpstr>Θερμικά ενεργά εξαρτήματα </vt:lpstr>
      <vt:lpstr>Θερμικά ενεργά εξαρτήματα </vt:lpstr>
      <vt:lpstr>Θερμικά ενεργά εξαρτήματα </vt:lpstr>
      <vt:lpstr>Ανοιχτά συστήματα</vt:lpstr>
      <vt:lpstr>Ανοιχτά συστήματα</vt:lpstr>
      <vt:lpstr>Ανοιχτά συστήματα</vt:lpstr>
      <vt:lpstr>Ανοιχτά συστήματα</vt:lpstr>
      <vt:lpstr>Ανοιχτά συστήματα</vt:lpstr>
      <vt:lpstr>Συστήματα άντλησης</vt:lpstr>
      <vt:lpstr>Δυνατότητα για τα ακίνητα</vt:lpstr>
      <vt:lpstr>Δυνατότητα για τα ακίνητα</vt:lpstr>
      <vt:lpstr>Δυνατότητα για τα ακίνητα</vt:lpstr>
      <vt:lpstr>Δυνατότητα για τα ακίνητα</vt:lpstr>
      <vt:lpstr>Δυνατότητα για τα ακίνητα</vt:lpstr>
      <vt:lpstr>Δυνατότητα για τα ακίνητα</vt:lpstr>
      <vt:lpstr>Δυνατότητα για τα ακίνητα</vt:lpstr>
      <vt:lpstr>Δυνατότητα για τα ακίνητα</vt:lpstr>
      <vt:lpstr>Δυνατότητα για τα ακίνητα</vt:lpstr>
      <vt:lpstr>Ποιότητα υπόγειων υδάτων </vt:lpstr>
      <vt:lpstr>Ποιότητα υπόγειων υδάτων </vt:lpstr>
      <vt:lpstr>Ποιότητα υπόγειων υδάτων </vt:lpstr>
      <vt:lpstr>Ποιότητα υπόγειων υδάτων </vt:lpstr>
      <vt:lpstr>Περίληψη</vt:lpstr>
      <vt:lpstr>Περίληψη</vt:lpstr>
      <vt:lpstr>Περίληψη</vt:lpstr>
      <vt:lpstr>Συμπεράσματα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 </cp:lastModifiedBy>
  <cp:revision>438</cp:revision>
  <dcterms:created xsi:type="dcterms:W3CDTF">2017-12-11T10:59:29Z</dcterms:created>
  <dcterms:modified xsi:type="dcterms:W3CDTF">2019-12-07T18:09:41Z</dcterms:modified>
</cp:coreProperties>
</file>