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7" r:id="rId3"/>
    <p:sldId id="261" r:id="rId4"/>
    <p:sldId id="268" r:id="rId5"/>
    <p:sldId id="269" r:id="rId6"/>
    <p:sldId id="271" r:id="rId7"/>
    <p:sldId id="274" r:id="rId8"/>
    <p:sldId id="275" r:id="rId9"/>
    <p:sldId id="281" r:id="rId10"/>
    <p:sldId id="282" r:id="rId11"/>
    <p:sldId id="283" r:id="rId12"/>
    <p:sldId id="284" r:id="rId13"/>
    <p:sldId id="288" r:id="rId14"/>
    <p:sldId id="264" r:id="rId15"/>
    <p:sldId id="291" r:id="rId16"/>
    <p:sldId id="293" r:id="rId17"/>
    <p:sldId id="295" r:id="rId18"/>
    <p:sldId id="294" r:id="rId19"/>
    <p:sldId id="296" r:id="rId20"/>
    <p:sldId id="299" r:id="rId21"/>
    <p:sldId id="303" r:id="rId22"/>
    <p:sldId id="263" r:id="rId23"/>
    <p:sldId id="307" r:id="rId24"/>
    <p:sldId id="308" r:id="rId25"/>
    <p:sldId id="310" r:id="rId26"/>
    <p:sldId id="313" r:id="rId27"/>
    <p:sldId id="314" r:id="rId28"/>
    <p:sldId id="315" r:id="rId29"/>
    <p:sldId id="316" r:id="rId30"/>
    <p:sldId id="302" r:id="rId31"/>
    <p:sldId id="266" r:id="rId32"/>
    <p:sldId id="319" r:id="rId33"/>
    <p:sldId id="318" r:id="rId34"/>
    <p:sldId id="259" r:id="rId35"/>
    <p:sldId id="260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7" autoAdjust="0"/>
  </p:normalViewPr>
  <p:slideViewPr>
    <p:cSldViewPr>
      <p:cViewPr>
        <p:scale>
          <a:sx n="78" d="100"/>
          <a:sy n="78" d="100"/>
        </p:scale>
        <p:origin x="-114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2/10/2019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Спомагателна система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bg-BG" b="1" dirty="0"/>
              <a:t>Блок</a:t>
            </a:r>
            <a:r>
              <a:rPr lang="en-US" b="1" dirty="0"/>
              <a:t> </a:t>
            </a:r>
            <a:r>
              <a:rPr lang="en-US" b="1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Соларни енергийни системи за еднофамилни къщи</a:t>
            </a:r>
            <a:endParaRPr lang="en-US" dirty="0"/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енергият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Видове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топлообменници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топлообменник (усвояване на слънчевата топлина)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Външните </a:t>
            </a:r>
            <a:r>
              <a:rPr lang="bg-BG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топлообменници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тръбни. Монтирани са в изолирани,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сглобяеми топлоизолационни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корпуси.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Предимства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външните топлообменници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топлинният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преносен капацитет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по-висок,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отколкото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вътрешните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топлообменници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няма намаляване на производителността от натрупване на котлен камък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няколко системи могат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се зарежда от един единствен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Недостатъците на външните топлообменници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те са по-скъпи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вътрешните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топлообменници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в повечето случаи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изисква допълнителна помпа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вторичната страна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8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637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Видове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топлообменници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Слънчева топлообменник (усвояване на слънчевата топлина)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3851262"/>
            <a:ext cx="247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Тръбен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762" y="2276872"/>
            <a:ext cx="2762603" cy="381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03" y="2780928"/>
            <a:ext cx="4680520" cy="1070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8349" y="5832021"/>
            <a:ext cx="2413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Плосък топлообменник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4186808" cy="4656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Видове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топлообменници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 битова гореща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два топлообменника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два източници на топлина (бивалентна):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топлообменник и допълнителен топлообменник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подгряване на бойлера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директна връзка към студена вода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налягане в резервоара: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 – 6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налягане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резервоар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помощен топлообменник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3145"/>
            <a:ext cx="438145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0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1148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Видове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топлообменници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Комбинирана система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Комбинираната система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произведе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топлина директно в системата за отопление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(допълващо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отопление) или алтернативно да 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достави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системата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битова гореща вода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чрез вътрешен или външен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19942"/>
            <a:ext cx="4146046" cy="48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7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инсталации за съхраняване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1.3.1.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Съхранение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топлата вода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Бойлерите/резервоарите се предлагат: от неръждаема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стомана, емайлирани 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стоманени, медни и с пластмасово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покритие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Съдове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неръждаема стомана са сравнително леки и без поддръжка, но значително по-скъпи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емайлираните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стоманени резервоари.  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Емайлираните резервоари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бъдат оборудвани с магнезий или външни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галванични аноди за антикорозионна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Предлагат се и по-евтини стоманени резервоари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пластмасово покритие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  Вентилираните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пластмасови резервоари 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чувствителни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към по-високи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141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Материали и инсталации за съхраняване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Монтаж на инсталацията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573325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Връзки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топлоизолация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слънчевата инсталация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64904"/>
            <a:ext cx="3397575" cy="283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43" y="2587774"/>
            <a:ext cx="3397575" cy="28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3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141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Материали и инсталации за съхраняване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Монтаж на инсталацията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5733256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Връзки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топлоизолация на слънчевата инсталация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64904"/>
            <a:ext cx="3397575" cy="283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554707"/>
            <a:ext cx="3397575" cy="28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7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141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Материали и инсталации за съхраняване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Монтаж на инсталацията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5733256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Връзки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топлоизолация на слънчевата инсталация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61372"/>
            <a:ext cx="3397575" cy="283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200" y="2661372"/>
            <a:ext cx="3397575" cy="28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0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141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Материали и инсталации за съхраняване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Монтаж на инсталацията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5733256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Връзки и топлоизолация на слънчевата инсталация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20888"/>
            <a:ext cx="3397575" cy="283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200" y="2420888"/>
            <a:ext cx="3397575" cy="28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10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dirty="0" smtClean="0"/>
              <a:t>.</a:t>
            </a:r>
            <a:r>
              <a:rPr lang="bg-BG" dirty="0"/>
              <a:t> 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енергията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141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Материали и инсталации за съхраняване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Монтаж на инсталацията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5733256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Връзки и топлоизолация на слънчевата инсталация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564904"/>
            <a:ext cx="3397575" cy="283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564904"/>
            <a:ext cx="3397575" cy="28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9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Цел на модула</a:t>
            </a:r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в модула: «Спомагателна система».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края на този модул вие ще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изграждане на различни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топлообменници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съхраняване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топлинната енергия.</a:t>
            </a:r>
          </a:p>
          <a:p>
            <a:pPr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инсталирате различни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топлообменници,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използвайки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фитинги.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Материали и инсталации за съхраняване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Монтаж на инсталацията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Видове връзки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слънчевата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верига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642" y="5500682"/>
            <a:ext cx="4243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Тръбен топлообменник с ребра, извит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976" y="4488544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Тръбен топлообменник с ребра, хоризонтален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04374"/>
            <a:ext cx="3456384" cy="1305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165734"/>
            <a:ext cx="3462357" cy="219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4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45184"/>
            <a:ext cx="8229600" cy="3301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Материали и инсталации за съхраняване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Монтаж на инсталацията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Връзка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 топла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5589240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 за топла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всички принадлежности и вторични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циркулации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595" y="1628800"/>
            <a:ext cx="3155822" cy="435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59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r>
              <a:rPr lang="bg-BG" dirty="0"/>
              <a:t> Монтаж на </a:t>
            </a:r>
            <a:r>
              <a:rPr lang="bg-BG" dirty="0" smtClean="0"/>
              <a:t>фитинги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33947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Монтаж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фитинга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видове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фитинги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Арматура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на слънчевата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верига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412776"/>
            <a:ext cx="5032858" cy="48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38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r>
              <a:rPr lang="bg-BG" dirty="0" smtClean="0"/>
              <a:t> </a:t>
            </a:r>
            <a:r>
              <a:rPr lang="bg-BG" dirty="0"/>
              <a:t>Монтаж на фитинги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видове фитинги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Предотвратяване връщането на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поток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(възвратна клапа)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предотврати обръщането на посоката на потока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слънчевата верига, когато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циркулационната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 е изключен,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ще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отнеме топлината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ще го върне в околната среда чрез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полето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колектора, слънчевата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верига е снабден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със специална клапа за  предотвратяванене връщането на  потока.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2976"/>
            <a:ext cx="442257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bg-BG" dirty="0"/>
              <a:t>Монтаж на фитинги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52669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видове фитинги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Разширителен съд (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МЕВ)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Целта на разширителния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съд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абсорбира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увеличаването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обема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слънчевата течност при нагряване и да го върне отново към системата,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където тя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охлажда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80928"/>
            <a:ext cx="3073524" cy="3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38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1988840"/>
            <a:ext cx="3781352" cy="417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bg-BG" dirty="0"/>
              <a:t>Монтаж на </a:t>
            </a:r>
            <a:r>
              <a:rPr lang="bg-BG" dirty="0" smtClean="0"/>
              <a:t>фитинги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6548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видове фитинги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Обезопасителна клапа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редотвратява недопустимото увеличение на   налягането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слънчевата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верига.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74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r>
              <a:rPr lang="bg-BG" dirty="0"/>
              <a:t> Монтаж на </a:t>
            </a:r>
            <a:r>
              <a:rPr lang="bg-BG" dirty="0" smtClean="0"/>
              <a:t>фитинги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39707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видове фитинги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Въздушни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сепаратори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 повишават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напречното сечение на потока,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като по този начин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намаляват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скоростта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позволяват броя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въздушните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мехурчета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20916"/>
            <a:ext cx="4313312" cy="43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32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bg-BG" dirty="0"/>
              <a:t>Монтаж на фитинги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видове фитинги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Измерителни уреди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(термометри,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манометри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дебитомери)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57" y="3789040"/>
            <a:ext cx="2105125" cy="21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64" y="3278336"/>
            <a:ext cx="2886968" cy="2886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2" y="3971143"/>
            <a:ext cx="2624499" cy="17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6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bg-BG" dirty="0"/>
              <a:t>Монтаж на фитинги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47484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видове фитинги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Спирателни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арматури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Съществуват различни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версии на спирателни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арматури 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включително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ъгълови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 седящи кранове, сферични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кранове, вентили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крилчати кранове.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инсталирането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крановете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важно 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спазва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посоката на потока.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Сферичните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кранове притежават ниска устойчивост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4874"/>
            <a:ext cx="1368152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8" y="1384272"/>
            <a:ext cx="2468047" cy="2081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812" y="4111067"/>
            <a:ext cx="1749186" cy="1749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04049" y="1854806"/>
            <a:ext cx="2116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ъглов седящ кран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417" y="5826750"/>
            <a:ext cx="1843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правоседящ кран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9813" y="5826750"/>
            <a:ext cx="1749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сферичен кран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98" y="4174229"/>
            <a:ext cx="2481238" cy="12800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3256" y="5607907"/>
            <a:ext cx="849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вентил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929" y="3682090"/>
            <a:ext cx="1829063" cy="18290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20236" y="5780003"/>
            <a:ext cx="1508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крилчат кран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64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bg-BG" dirty="0"/>
              <a:t>Монтаж на фитинги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5468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видове фитинги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Филтър за почистване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Използването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филтър за почистване не е необходим за малки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07168"/>
            <a:ext cx="407707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3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видове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топлообменници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съхраняване на енергията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Спомагателни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елементи на слънчевата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верига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Различни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топлообменници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инсталиране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Монтаж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фитинги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видове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фитинги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Студена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връзки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Фитинги за топла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вода, тръби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8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bg-BG" dirty="0"/>
              <a:t>Монтаж на фитинги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3373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Връзки студена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639341"/>
            <a:ext cx="3802488" cy="4233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206084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Връзката студена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инсталирана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дъното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бойлера, като е в комбинация със спирателен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вентил,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възвратен вентил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предпазен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клапан.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е необходимо трябва да се инсталира допълнителен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редуктор. Обезопасителната клапа трябва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бъде инсталиран така, че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 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 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изключвана.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42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bg-BG" dirty="0"/>
              <a:t>Монтаж на фитинги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Фитинги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Канелка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Служи за изпразване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време на поддръжка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ремонти. Този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кран трябва да бъде инсталиран на най-ниската точка на студена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захранваща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343" y="3068960"/>
            <a:ext cx="2832348" cy="2832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744416" cy="27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bg-BG" dirty="0"/>
              <a:t>Монтаж на фитинги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Фитинги за топлата вода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Термостатичен смесителен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вентил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28704"/>
            <a:ext cx="4788024" cy="304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2" y="2276872"/>
            <a:ext cx="3793604" cy="37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6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bg-BG" dirty="0"/>
              <a:t>Монтаж на фитинги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53389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Фитинги за топлата вода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Филтър за почистване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Функцията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термостатичния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смесителен вентил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редуктора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налягането може да бъде нарушена от малки частици. Поради това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препоръчва филтъра за почистване да бъде инсталиран във веригата на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студена вода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по посока на потока.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28" y="1519205"/>
            <a:ext cx="2448272" cy="46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74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Заключение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Вече сте завършили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модула "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Спомагателни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": </a:t>
            </a:r>
          </a:p>
          <a:p>
            <a:pPr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видовете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изграждането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различни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топлообменници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съхраняването на топлата вода. </a:t>
            </a:r>
          </a:p>
          <a:p>
            <a:pPr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 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инсталирате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различните топлообменници и съдове за съхранение на топла вода 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използвайки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фитинги.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Край на </a:t>
            </a:r>
            <a:r>
              <a:rPr lang="bg-BG" dirty="0" smtClean="0"/>
              <a:t>модула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Спомагателна </a:t>
            </a:r>
            <a:r>
              <a:rPr lang="bg-BG" dirty="0" smtClean="0"/>
              <a:t>система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 smtClean="0"/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идове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топлообменници и съхраняване на 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Спомагателни елементи на слънчевата верига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Слънчевата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течност/топлоносител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Слънчевата течност транспортира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топлоенергията,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произведена в колектора на слънчевата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Водата е най-подходящата среда за това, тъй като тя има някои много добри свойства: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високо топлинната мощност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висока топлопроводимост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нисък вискозитет. 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Освен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това, водата 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■  незапалима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нетоксична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■ евтина.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7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Спомагателни елементи на слънчевата верига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връщане на потока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Важно е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инсталират клапани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гравитациони спирачки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потока на връщане между помпата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колектора.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068960"/>
            <a:ext cx="75200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0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5482952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Спомагателни елементи на слънчевата верига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Бързо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изпускане на въздуха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най-високата точка на всяка слънчева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енергийна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има автоматичен изпускателен спирателен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вентил, 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трябва да се предвиди ръчно изпускане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въздуха.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6056" y="5727723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Лош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изпускателен въздушен вентил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204864"/>
            <a:ext cx="3491880" cy="3384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5897000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Добър изпускателен спирателен вентил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66" y="3789040"/>
            <a:ext cx="3044778" cy="19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3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енергията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540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Спомагателни елементи на слънчевата верига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Разходомери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Малки механични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устройства, позволяващи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 на обемния поток.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някои разходомери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този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поток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бъдат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намален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определени граници чрез клапан за контрол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2780928"/>
            <a:ext cx="21705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2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39707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Спомагателни елементи на слънчевата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вери</a:t>
            </a:r>
            <a:r>
              <a:rPr lang="bg-BG" sz="1600" smtClean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Устройства за безопасност в слънчевата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верига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Според Европейския стандарт EN 12976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всяко отделно поле на колектора, което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 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изключвано,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бъде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оборудвани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най-малко с един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предпазен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/обезопасителен клапан.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700807"/>
            <a:ext cx="4347495" cy="3888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0192" y="5589240"/>
            <a:ext cx="3660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Обезопасителен клапан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6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/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идове топлообменници и съхраняване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топлообменници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топлообменник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(усвояване на слънчевата топлина)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Вертикалната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топлообменна инсталация 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по-благоприятни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удобна,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защото тя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спомага за ефекта на наслояване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системата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40" y="3616648"/>
            <a:ext cx="3893850" cy="1382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580" y="3356992"/>
            <a:ext cx="3893850" cy="228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624" y="5175024"/>
            <a:ext cx="3195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Тръбен топлообменник с ребра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3" y="5826750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Обикновен тръбен топлообменник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8208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1667</Words>
  <Application>Microsoft Office PowerPoint</Application>
  <PresentationFormat>On-screen Show (4:3)</PresentationFormat>
  <Paragraphs>236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2_Office Theme</vt:lpstr>
      <vt:lpstr>Част 2.5.   Спомагателна система  </vt:lpstr>
      <vt:lpstr>Цел на модула</vt:lpstr>
      <vt:lpstr>Съдържание</vt:lpstr>
      <vt:lpstr>1. Видове топлообменници и съхраняване на енергията </vt:lpstr>
      <vt:lpstr>1. Видове топлообменници и съхраняване на енергията </vt:lpstr>
      <vt:lpstr>1. Видове топлообменници и съхраняване на енергията </vt:lpstr>
      <vt:lpstr>1. Видове топлообменници и съхраняване на енергията </vt:lpstr>
      <vt:lpstr>1. Видове топлообменници и съхраняване на енергият</vt:lpstr>
      <vt:lpstr>1. Видове топлообменници и съхраняване на енергият</vt:lpstr>
      <vt:lpstr>1. Видове топлообменници и съхраняване на енергият </vt:lpstr>
      <vt:lpstr>1. Видове топлообменници и съхраняване на енергията </vt:lpstr>
      <vt:lpstr>1. Видове топлообменници и съхраняване на енергията </vt:lpstr>
      <vt:lpstr>1. Видове топлообменници и съхраняване на енергията </vt:lpstr>
      <vt:lpstr>1. Видове топлообменници и съхраняване на енергията </vt:lpstr>
      <vt:lpstr>1. Видове топлообменници и съхраняване на енергията </vt:lpstr>
      <vt:lpstr>1. Видове топлообменници и съхраняване на енергията </vt:lpstr>
      <vt:lpstr>1. Видове топлообменници и съхраняване на енергията </vt:lpstr>
      <vt:lpstr>1. Видове топлообменници и съхраняване на енергията </vt:lpstr>
      <vt:lpstr>1. Видове топлообменници и съхраняване на енергията</vt:lpstr>
      <vt:lpstr>1. Видове топлообменници и съхраняване на енергията </vt:lpstr>
      <vt:lpstr>1. Видове топлообменници и съхраняване на енергията </vt:lpstr>
      <vt:lpstr>2. Монтаж на фитинги</vt:lpstr>
      <vt:lpstr>2. Монтаж на фитинги </vt:lpstr>
      <vt:lpstr>2. Монтаж на фитинги </vt:lpstr>
      <vt:lpstr>2. Монтаж на фитинги</vt:lpstr>
      <vt:lpstr>2. Монтаж на фитинги</vt:lpstr>
      <vt:lpstr>2. Монтаж на фитинги </vt:lpstr>
      <vt:lpstr>2. Монтаж на фитинги </vt:lpstr>
      <vt:lpstr>2. Монтаж на фитинги </vt:lpstr>
      <vt:lpstr>2. Монтаж на фитинги </vt:lpstr>
      <vt:lpstr>2. Монтаж на фитинги </vt:lpstr>
      <vt:lpstr>2. Монтаж на фитинги </vt:lpstr>
      <vt:lpstr>2. Монтаж на фитинги </vt:lpstr>
      <vt:lpstr>Заключение</vt:lpstr>
      <vt:lpstr>Край на модула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151</cp:revision>
  <dcterms:created xsi:type="dcterms:W3CDTF">2017-12-11T10:59:29Z</dcterms:created>
  <dcterms:modified xsi:type="dcterms:W3CDTF">2019-10-02T13:47:18Z</dcterms:modified>
</cp:coreProperties>
</file>