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6"/>
  </p:notesMasterIdLst>
  <p:sldIdLst>
    <p:sldId id="256" r:id="rId2"/>
    <p:sldId id="257" r:id="rId3"/>
    <p:sldId id="261" r:id="rId4"/>
    <p:sldId id="271" r:id="rId5"/>
    <p:sldId id="318" r:id="rId6"/>
    <p:sldId id="319" r:id="rId7"/>
    <p:sldId id="320" r:id="rId8"/>
    <p:sldId id="274" r:id="rId9"/>
    <p:sldId id="270" r:id="rId10"/>
    <p:sldId id="273" r:id="rId11"/>
    <p:sldId id="264" r:id="rId12"/>
    <p:sldId id="293" r:id="rId13"/>
    <p:sldId id="294" r:id="rId14"/>
    <p:sldId id="296" r:id="rId15"/>
    <p:sldId id="286" r:id="rId16"/>
    <p:sldId id="288" r:id="rId17"/>
    <p:sldId id="290" r:id="rId18"/>
    <p:sldId id="291" r:id="rId19"/>
    <p:sldId id="302" r:id="rId20"/>
    <p:sldId id="305" r:id="rId21"/>
    <p:sldId id="304" r:id="rId22"/>
    <p:sldId id="307" r:id="rId23"/>
    <p:sldId id="313" r:id="rId24"/>
    <p:sldId id="316" r:id="rId25"/>
    <p:sldId id="312" r:id="rId26"/>
    <p:sldId id="299" r:id="rId27"/>
    <p:sldId id="268" r:id="rId28"/>
    <p:sldId id="266" r:id="rId29"/>
    <p:sldId id="322" r:id="rId30"/>
    <p:sldId id="321" r:id="rId31"/>
    <p:sldId id="323" r:id="rId32"/>
    <p:sldId id="324" r:id="rId33"/>
    <p:sldId id="325" r:id="rId34"/>
    <p:sldId id="326" r:id="rId35"/>
    <p:sldId id="327" r:id="rId36"/>
    <p:sldId id="328" r:id="rId37"/>
    <p:sldId id="329" r:id="rId38"/>
    <p:sldId id="269" r:id="rId39"/>
    <p:sldId id="333" r:id="rId40"/>
    <p:sldId id="330" r:id="rId41"/>
    <p:sldId id="334" r:id="rId42"/>
    <p:sldId id="331" r:id="rId43"/>
    <p:sldId id="259" r:id="rId44"/>
    <p:sldId id="260" r:id="rId4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4319">
          <p15:clr>
            <a:srgbClr val="A4A3A4"/>
          </p15:clr>
        </p15:guide>
        <p15:guide id="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6437" autoAdjust="0"/>
  </p:normalViewPr>
  <p:slideViewPr>
    <p:cSldViewPr>
      <p:cViewPr varScale="1">
        <p:scale>
          <a:sx n="110" d="100"/>
          <a:sy n="110" d="100"/>
        </p:scale>
        <p:origin x="1956" y="108"/>
      </p:cViewPr>
      <p:guideLst>
        <p:guide orient="horz" pos="2160"/>
        <p:guide pos="2880"/>
        <p:guide orient="horz" pos="4319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6/2/2020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1765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Guidelines for the Trainer</a:t>
            </a: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is a template to be used from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VET providers in order for them to prepare the training material. </a:t>
            </a: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suggest 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up to 40 .</a:t>
            </a:r>
            <a:r>
              <a:rPr lang="en-US" sz="1200" b="1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one (1</a:t>
            </a:r>
            <a:r>
              <a:rPr lang="en-US" sz="12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hour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the training program.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3 </a:t>
            </a:r>
            <a:r>
              <a:rPr lang="en-US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 slides 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be filled in by you, entitled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Module Objectives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Conclusion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”, “</a:t>
            </a:r>
            <a:r>
              <a:rPr lang="en-US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 of module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”.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Material should be sent in editable format.</a:t>
            </a:r>
            <a:r>
              <a:rPr lang="en-US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font: Arial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Required font size: 16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Suggested line spacing: 1,5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 should have a clear structure and defined units and unique slide titles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slide contents should not exceed the predefined margins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Images, diagrams etc should be accompanied with a description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pptx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file.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>
              <a:buFont typeface="Wingdings" pitchFamily="2" charset="2"/>
              <a:buChar char="§"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Questions that will be used for self assessment and final assessment quizzes should follow a predefined format that will be sent from SQLearn in an .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xls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file</a:t>
            </a:r>
            <a:endParaRPr lang="el-GR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43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6/2/2020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el-GR" dirty="0"/>
              <a:t>Εγκαταστάσεις </a:t>
            </a:r>
            <a:r>
              <a:rPr lang="el-GR" dirty="0" err="1"/>
              <a:t>ηλιοθερμικών</a:t>
            </a:r>
            <a:r>
              <a:rPr lang="el-GR" dirty="0"/>
              <a:t> συστημάτων για ΖΝΧ και θέρμανση σε μονοκατοικία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To </a:t>
            </a:r>
            <a:r>
              <a:rPr lang="el-GR" dirty="0"/>
              <a:t>σύστημα ρύθμισης και ελέγχου</a:t>
            </a:r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Τύποι  και επισκόπηση των ηλιακών ελεγκτών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Βασικές ρυθμίσεις και τεχνικά στοιχεία των ηλιακών ελεγκτών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Υποδειγματικό σύστημα με αυτόματο ελεγκτή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DeltaSol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BII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3738" y="5539254"/>
            <a:ext cx="2592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Ηλιακό σύστημα με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2132856"/>
            <a:ext cx="5712531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78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Τύποι  και επισκόπηση των ηλιακών ελεγκτών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Αρχές ελέγχου θερμοκρασιακής  διαφοράς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τον διαφορικό έλεγχο απαιτούνται δύο αισθητήρες θερμοκρασίας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ένας μετράει τη θερμοκρασία στο θερμότερο σημείο του ηλιακού κυκλώματος πριν την έξοδο του συλλέκτη. Ο άλλος μετράει τη θερμοκρασία στο δοχείο αποθήκευσης , στο ύψος του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εναλλάκτη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του ηλιακού κυκλώματος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Οι θερμοκρασίες συγκρίνονται σε μια μονάδα ελέγχου. Η αντλία εκκινεί μέσω ενός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ρελέ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 όταν επιτευχθεί η θερμοκρασία εκκίνησης.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2944" y="3450952"/>
            <a:ext cx="5579284" cy="249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5103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Τύποι  και επισκόπηση των ηλιακών ελεγκτών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απόδοσης και ανάλυσης σφαλμάτων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Έλεγχος απόδοσης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απόδοση μπορεί η μετρηθεί από ένα ή περισσότερους μετρητές θερμότητας 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Ένας μετρητής θερμότητας αποτελείται από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ένα ροόμετρο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ένα θερμοκρασιακό αισθητήρα και στις δύο γραμμές (παροχής και επιστροφής)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■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ηλεκτρονικά συστήματα για τον υπολογισμό της απόδοσης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896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Τύποι  και επισκόπηση των ηλιακών ελεγκτών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απόδοσης και ανάλυσης σφαλμάτων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Έλεγχος απόδοσης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624" y="4896309"/>
            <a:ext cx="1936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Ροόμετρο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63074" y="2013411"/>
            <a:ext cx="5160875" cy="17561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38337" y="3949678"/>
            <a:ext cx="3970784" cy="21571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1664" y="3212976"/>
            <a:ext cx="3256095" cy="168333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353516" y="3306470"/>
            <a:ext cx="2180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Αισθητήρας  θερμοκρασίας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731444" y="5890237"/>
            <a:ext cx="12241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Μετρητής θερμότητας </a:t>
            </a:r>
            <a:endParaRPr lang="bg-BG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632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Τύποι  και επισκόπηση των ηλιακών ελεγκτών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απόδοσης και ανάλυσης σφαλμάτων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Έλεγχος απόδοσης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Στοιχεία του μετρητή θερμότητας στο κύκλωμα του συλλέκτη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2276872"/>
            <a:ext cx="4267354" cy="308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705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Τύποι  και επισκόπηση των ηλιακών ελεγκτών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απόδοσης και ανάλυσης σφαλμάτων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Ελεγκτής εισόδου/εξόδου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(IOC)</a:t>
            </a: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Διάγραμμα στοιχείων παρακολούθησης από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IOC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του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RESOL</a:t>
            </a: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87724" y="2492896"/>
            <a:ext cx="4968552" cy="296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695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Τύποι  και επισκόπηση των ηλιακών ελεγκτών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απόδοσης και ανάλυσης σφαλμάτων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Ελεγκτής εισόδου/εξόδου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(IOC)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IO-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διάγραμμα των στοιχείων παρακολούθησης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2420888"/>
            <a:ext cx="5832648" cy="3172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94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Τύποι  και επισκόπηση των ηλιακών ελεγκτών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41202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απόδοσης και ανάλυσης σφαλμάτων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Ελεγκτής εισόδου/εξόδου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(IOC)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67564" y="2132856"/>
            <a:ext cx="5201660" cy="41309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2378828"/>
            <a:ext cx="28534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Παρουσίαση δεδομένων που μετρήθηκαν σε δεδομένο χρόνο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2128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Τύποι  και επισκόπηση των ηλιακών ελεγκτών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913" y="155679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απόδοσης και ανάλυσης σφαλμάτων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Ελεγκτής εισόδου/εξόδου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(IOC)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2204864"/>
            <a:ext cx="5904656" cy="397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22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>
                <a:latin typeface="+mn-lt"/>
                <a:cs typeface="Arial" panose="020B0604020202020204" pitchFamily="34" charset="0"/>
              </a:rPr>
              <a:t>Αισθητήρες θερμοκρασίας και ροής </a:t>
            </a:r>
            <a:endParaRPr lang="el-GR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Βασική θεωρία της ανίχνευσης θερμοκρασίας και τύποι αισθητήρων θερμοκρασίας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Ανιχνευτές αντίστασης θερμοκρασίας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(RTD)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343125"/>
            <a:ext cx="4642649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pt1000 RTD Sensor Solar Water Heater Collector Temperature Sensing Controller Syste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51721"/>
            <a:ext cx="3511396" cy="1818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536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Στόχοι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Μέχρι το τέλος της ενότητας θα :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του τύπους και τις παραμέτρους από διαφορετικούς ελεγκτές για τα ηλιακά ενεργειακά συστήματα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Κατανοήσετε τη λειτουργία και τα τεχνικά χαρακτηριστικά των αισθητήρων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τις αρχές ελέγχου και ρύθμισης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>
                <a:latin typeface="+mn-lt"/>
                <a:cs typeface="Arial" panose="020B0604020202020204" pitchFamily="34" charset="0"/>
              </a:rPr>
              <a:t>Αισθητήρες θερμοκρασίας και ροής </a:t>
            </a:r>
            <a:endParaRPr lang="el-GR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Βασική θεωρία της ανίχνευσης θερμοκρασίας και τύποι αισθητήρων θερμοκρασίας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Αρνητικός ανιχνευτής θερμοκρασίας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(NTC) </a:t>
            </a: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θερμίστορ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https://www.picclickimg.com/d/w1600/pict/181779523834_/Solar-Temperature-Sensor-Sas-10-Sb-10-Goldline-Heliotrop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960" y="2564904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9512" y="5193636"/>
            <a:ext cx="38164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Solar Temperature Sensor Sas-10 Sb-10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Goldline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Heliotrope</a:t>
            </a:r>
          </a:p>
        </p:txBody>
      </p:sp>
    </p:spTree>
    <p:extLst>
      <p:ext uri="{BB962C8B-B14F-4D97-AF65-F5344CB8AC3E}">
        <p14:creationId xmlns:p14="http://schemas.microsoft.com/office/powerpoint/2010/main" val="3716055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>
                <a:latin typeface="+mn-lt"/>
                <a:cs typeface="Arial" panose="020B0604020202020204" pitchFamily="34" charset="0"/>
              </a:rPr>
              <a:t>Αισθητήρες θερμοκρασίας και ροής </a:t>
            </a:r>
            <a:endParaRPr lang="el-GR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Βασική θεωρία της ανίχνευσης θερμοκρασίας και τύποι αισθητήρων θερμοκρασίας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Θερμοζεύγος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αισθητήρας αποτελείται από δύο καλώδια από διαφορετικό μέταλλο που συνδέονται σε δύο σημεία. Η μεταβαλλόμενη τάση μεταξύ των δύο σημείων ανταποκρίνονται σε αναλογικά σε μεταβολές της θερμοκρασίας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pic>
        <p:nvPicPr>
          <p:cNvPr id="4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005064"/>
            <a:ext cx="3643280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06703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>
                <a:cs typeface="Arial" panose="020B0604020202020204" pitchFamily="34" charset="0"/>
              </a:rPr>
              <a:t>Αισθητήρες θερμοκρασίας και ροής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41487"/>
            <a:ext cx="468052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Αισθητήρες ροής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ροόμετρο γραμμής εξισορρόπησης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Βαλβίδα εξισορρόπησης με ροόμετρο για </a:t>
            </a: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ηλιοθερμικά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 συστήματα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Αρχή λειτουργίας</a:t>
            </a:r>
            <a:endParaRPr lang="en-US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βαλβίδα εξισορρόπησης είναι μια υδραυλική συσκευή που ρυθμίζει τη ροή που περνάει.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ρυθμιστής είναι μία μπάλα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(1),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λειτουργεί από ένα στέλεχος ελέγχου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(2).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ρυθμός ροής  ελέγχεται μέσω ενός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ροομέτρου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(3)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τοποθετημένο σε ένα κύκλωμα παράκαμψης, που μπορεί να απενεργοποιηθεί κατά την κανονική  λειτουργία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ρυθμός ροής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υποδεικνύεται από μία μεταλλική σφαίρα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(4),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μέσα σε ένα διάφανο οδηγό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(5),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 βαθμονομημένη κλίμακα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(6).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44824"/>
            <a:ext cx="4000748" cy="415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23806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>
                <a:cs typeface="Arial" panose="020B0604020202020204" pitchFamily="34" charset="0"/>
              </a:rPr>
              <a:t>Αισθητήρες θερμοκρασίας και ροής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43528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Αισθητήρες ροής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ροόμετρο γραμμής εξισορρόπησης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Βαλβίδα εξισορρόπησης με ροόμετρο για </a:t>
            </a: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ηλιοθερμικά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 συστήματα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Ρύθμιση ροής </a:t>
            </a:r>
            <a:endParaRPr lang="en-US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ροή ρυθμίζεται με τις ακόλουθες λειτουργίες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 τη βοήθεια ενός εν δείκτη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(1),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σημαδεύοντας την αναφερόμενη ροή στην οποία η βαλβίδα πρέπει να  ρυθμιστή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Χρησιμοποιώντας το δαχτυλίδι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(2)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να ανοίξεις τη βαλβίδα που διακόπτει τη ροή του μέσου στο ροόμετρο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(3)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κάτω από κανονικές συνθήκες λειτουργίας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013246"/>
            <a:ext cx="1728192" cy="2110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22948"/>
            <a:ext cx="1728192" cy="209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5204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>
                <a:cs typeface="Arial" panose="020B0604020202020204" pitchFamily="34" charset="0"/>
              </a:rPr>
              <a:t>Αισθητήρες θερμοκρασίας και ροής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43528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Αισθητήρες ροής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ροόμετρο γραμμής εξισορρόπησης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Βαλβίδα εξισορρόπησης με ροόμετρο για </a:t>
            </a: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ηλιοθερμικά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 συστήματα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Ρύθμιση ροής </a:t>
            </a:r>
            <a:endParaRPr lang="en-US" sz="1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Διατηρώντας ανοιχτή τη ροή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εφαρμόστε ένα κατσαβίδι στο στέλεχος ελέγχου της βαλβίδας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(4)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για τη ρύθμιση της ροής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Μετά την εξισορρόπηση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απελευθερώστε το δακτύλιο του μετρητή ώστε να επανέλθει στη κλειστή θέση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58037"/>
            <a:ext cx="1584176" cy="1916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59976"/>
            <a:ext cx="1296144" cy="1916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03764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>
                <a:cs typeface="Arial" panose="020B0604020202020204" pitchFamily="34" charset="0"/>
              </a:rPr>
              <a:t>Αισθητήρες θερμοκρασίας και ροής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484784"/>
            <a:ext cx="821925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Αισθητήρες ροής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ροόμετρο γραμμής εξισορρόπησης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Βαλβίδα εξισορρόπησης με ροόμετρο για </a:t>
            </a:r>
            <a:r>
              <a:rPr lang="el-G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ηλιοθερμικά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 συστήματα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Διάγραμμα εφαρμογής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l-G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Ρύθμιση ροής σε ένα ηλιακό δίκτυο 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64904"/>
            <a:ext cx="7416824" cy="361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1091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>
                <a:cs typeface="Arial" panose="020B0604020202020204" pitchFamily="34" charset="0"/>
              </a:rPr>
              <a:t>Αισθητήρες θερμοκρασίας και ροής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Μέτρηση ηλιακής ακτινοβολίας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RESOL CS10 Solar Cel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934" y="2480008"/>
            <a:ext cx="3316213" cy="331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5536" y="2064510"/>
            <a:ext cx="51845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Για τους μετρητές των οποίων ο προγραμματισμός εξαρτάται από τη μέτρηση της ηλιακής ακτινοβολίας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χρησιμοποιούνται </a:t>
            </a:r>
            <a:r>
              <a:rPr lang="el-GR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φωτοβολταικά</a:t>
            </a:r>
            <a:r>
              <a:rPr lang="el-GR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στοιχεία  σε κλειστές μονάδες.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10441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l-GR" dirty="0">
                <a:cs typeface="Arial" panose="020B0604020202020204" pitchFamily="34" charset="0"/>
              </a:rPr>
              <a:t>Αισθητήρες θερμοκρασίας και ροής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880" y="1628800"/>
            <a:ext cx="828092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Αισθητήρες θερμοκρασίας και ροής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2.4.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και τοποθέτηση αισθητήρων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κάλυψη των αισθητήρων τους προστατεύει από την καταστροφή, τις καιρικές συνθήκες, και πρέπει να αντέχουν στη θερμοκρασία και τη διάβρωση. 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 καλώδια είναι συνήθως από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PVC-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ή σιλικόνης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 προστατευτικό κάλυμμα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Στις υψηλές θερμοκρασίες χρησιμοποιούνται και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PTFE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καλώδια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Στο εξωτερικό περιβάλλον τα καλώδια προστατεύονται από μεταλλικούς σωλήνες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3289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3. </a:t>
            </a:r>
            <a:r>
              <a:rPr lang="el-GR" dirty="0">
                <a:latin typeface="+mn-lt"/>
                <a:cs typeface="Arial" panose="020B0604020202020204" pitchFamily="34" charset="0"/>
              </a:rPr>
              <a:t>Μέθοδοι ρύθμισης θερμοκρασίας και ελέγχου</a:t>
            </a:r>
            <a:br>
              <a:rPr lang="en-US" dirty="0">
                <a:latin typeface="+mn-lt"/>
                <a:cs typeface="Arial" panose="020B0604020202020204" pitchFamily="34" charset="0"/>
              </a:rPr>
            </a:br>
            <a:endParaRPr lang="el-GR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925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Μέθοδοι ρύθμισης θερμοκρασίας και ελέγχου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Διάγραμμα  λειτουργίας με σύστημα ελέγχου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420888"/>
            <a:ext cx="829532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l-GR" dirty="0">
                <a:cs typeface="Arial" panose="020B0604020202020204" pitchFamily="34" charset="0"/>
              </a:rPr>
              <a:t>Μέθοδοι ρύθμισης θερμοκρασίας και ελέγχου</a:t>
            </a:r>
            <a:br>
              <a:rPr lang="en-US" dirty="0">
                <a:cs typeface="Arial" panose="020B0604020202020204" pitchFamily="34" charset="0"/>
              </a:rPr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13576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Μέθοδοι ρύθμισης θερμοκρασίας και ελέγχου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Διαφορετικοί τύποι ανατροφοδότησης ελέγχου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On-Off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απλούστερη μορφή ελέγχου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3688" y="2924944"/>
            <a:ext cx="5216624" cy="29731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Τύποι  και επισκόπηση των ηλιακών ελεγκτών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Βασικές ρυθμίσεις και τεχνικά στοιχεία των ηλιακών ελεγκτών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Αρχές ελέγχου θερμοκρασιακής  διαφοράς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απόδοσης και ανάλυσης σφαλμάτων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Αισθητήρες θερμοκρασίας και ροής 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Βασική θεωρία της ανίχνευσης θερμοκρασίας και τύποι αισθητήρων θερμοκρασίας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Αισθητήρες ροής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Μέτρηση ηλιακής ακτινοβολίας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2.4.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Σύνδεση και τοποθέτηση αισθητήρων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Μέθοδοι ρύθμισης θερμοκρασίας και ελέγχου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PID 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ασαφούς λογικής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0840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l-GR" dirty="0">
                <a:cs typeface="Arial" panose="020B0604020202020204" pitchFamily="34" charset="0"/>
              </a:rPr>
              <a:t>Μέθοδοι ρύθμισης θερμοκρασίας και ελέγχου</a:t>
            </a:r>
            <a:br>
              <a:rPr lang="en-US" dirty="0">
                <a:cs typeface="Arial" panose="020B0604020202020204" pitchFamily="34" charset="0"/>
              </a:rPr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634306"/>
            <a:ext cx="3826768" cy="20056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3.1. PID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PID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ελεγκτής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Ένας αναλογικός –ολοκληρωμένος –ελεγκτής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(PID controller)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είναι ένας μηχανισμός ελέγχου ανάδρασης βρόχου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Όπως αναφέρει και το όνομα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αλγόριθμός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PID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αποτελείται από τρεις βασικούς συντελεστές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αναλογικός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ολοκληρωμένος και παράγωγος οι οποίες μεταβάλλονται για τη βέλτιστη ανταπόκριση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132856"/>
            <a:ext cx="4596338" cy="30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l-GR" dirty="0">
                <a:cs typeface="Arial" panose="020B0604020202020204" pitchFamily="34" charset="0"/>
              </a:rPr>
              <a:t>Μέθοδοι ρύθμισης θερμοκρασίας και ελέγχου</a:t>
            </a:r>
            <a:br>
              <a:rPr lang="en-US" dirty="0">
                <a:cs typeface="Arial" panose="020B0604020202020204" pitchFamily="34" charset="0"/>
              </a:rPr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363272" cy="33018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3.1. PID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γενική ιδέα του αλγορίθμου είναι ο χειρισμός του λάθους.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λάθος είναι η διαφορά μεταξύ της μεταβλητής λειτουργίας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(PV)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και του σημείου ρύθμισης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(SP).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		ERROR = PV - SP</a:t>
            </a: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τρεις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μεταβλήτες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–(P), (I)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και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(D) 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χρησιμοποιούνται σε διαφορετικούς συνδυασμούς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● P –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μερικές φορές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● PI –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συνήθως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● PID –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μερικές φορές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● PD –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πολύ σπάνια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συνήθως σε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σερβοκινητήρες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l-GR" dirty="0">
                <a:cs typeface="Arial" panose="020B0604020202020204" pitchFamily="34" charset="0"/>
              </a:rPr>
              <a:t>Μέθοδοι ρύθμισης θερμοκρασίας και ελέγχου</a:t>
            </a:r>
            <a:br>
              <a:rPr lang="en-US" dirty="0">
                <a:cs typeface="Arial" panose="020B0604020202020204" pitchFamily="34" charset="0"/>
              </a:rPr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3538736" cy="3877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3.1.1 P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ελεγκτής απλά πολλαπλασιάζει το σφάλμα με το αναλογικό κέρδος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για να επιτύχει την έξοδο ελέγχου.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αναλογικό κέρδος είναι η ρύθμιση που ορίζουμε για την επιθυμητή συμπεριφορά του ελεγκτή.</a:t>
            </a: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αναλογική σταθερά που χρησιμοποιείται στον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P-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ελεγκτή είναι η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56792"/>
            <a:ext cx="3549774" cy="2211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789040"/>
            <a:ext cx="4197719" cy="24879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l-GR" dirty="0">
                <a:cs typeface="Arial" panose="020B0604020202020204" pitchFamily="34" charset="0"/>
              </a:rPr>
              <a:t>Μέθοδοι ρύθμισης θερμοκρασίας και ελέγχου</a:t>
            </a:r>
            <a:br>
              <a:rPr lang="en-US" dirty="0">
                <a:cs typeface="Arial" panose="020B0604020202020204" pitchFamily="34" charset="0"/>
              </a:rPr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7931224" cy="3877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3.1.1 P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Μειονεκτήματα του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P-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●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Υψηλή τιμή του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θα οδηγήσει στην ταλάντωση του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PV.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● 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Επίσης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P-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ελεγκτής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τήνει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να παράγει μια τιμή μετατόπισης.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● 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Οι αναλογικοί ελεγκτές επίσης αυξάνουν το μέγιστο της υπέρβασης του συστήματος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l-GR" dirty="0">
                <a:cs typeface="Arial" panose="020B0604020202020204" pitchFamily="34" charset="0"/>
              </a:rPr>
              <a:t>Μέθοδοι ρύθμισης θερμοκρασίας και ελέγχου</a:t>
            </a:r>
            <a:br>
              <a:rPr lang="en-US" dirty="0">
                <a:cs typeface="Arial" panose="020B0604020202020204" pitchFamily="34" charset="0"/>
              </a:rPr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4114800" cy="3877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3.1.2 PI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Όσο το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αφάλμα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αυξάνεται ή μειώνεται, η ποσότητα που προστίθεται στον ελεγκτή αυξάνεται και μειώνεται αναλογικά.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Εξαλείφει τη μετατόπιση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412776"/>
            <a:ext cx="4104456" cy="269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429000"/>
            <a:ext cx="302895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l-GR" dirty="0">
                <a:cs typeface="Arial" panose="020B0604020202020204" pitchFamily="34" charset="0"/>
              </a:rPr>
              <a:t>Μέθοδοι ρύθμισης θερμοκρασίας και ελέγχου</a:t>
            </a:r>
            <a:br>
              <a:rPr lang="en-US" dirty="0">
                <a:cs typeface="Arial" panose="020B0604020202020204" pitchFamily="34" charset="0"/>
              </a:rPr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91264" cy="43819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3.1.3 PID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PID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ελεγκτής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καλύτερος όλων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Ο αναλογικός διορθώνει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στιγμαιία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σφάλματα , ο ολοκληρωμένος τα σωρευτικά, και ο παραγωγικός διορθώνει το παρόν σφάλμα σε σχέση με το τελευταίο που ελέγχθηκε.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028156"/>
            <a:ext cx="6057900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l-GR" dirty="0">
                <a:cs typeface="Arial" panose="020B0604020202020204" pitchFamily="34" charset="0"/>
              </a:rPr>
              <a:t>Μέθοδοι ρύθμισης θερμοκρασίας και ελέγχου</a:t>
            </a:r>
            <a:br>
              <a:rPr lang="en-US" dirty="0">
                <a:cs typeface="Arial" panose="020B0604020202020204" pitchFamily="34" charset="0"/>
              </a:rPr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91264" cy="43819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3.1.3 PID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επίδραση της παραγώγου είναι η αντίδραση στην υπέρβαση που προκαλείται από το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την αναλογική και ολοκληρωμένη ανάδραση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Όταν το σφάλμα είναι μεγάλο, η αναλογική και ολοκληρωμένη ανάδραση ωθήσει τον ελεγκτή να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βγεί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εκτός.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029" descr="PID control graph (4kB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212976"/>
            <a:ext cx="4996408" cy="29226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l-GR" dirty="0">
                <a:cs typeface="Arial" panose="020B0604020202020204" pitchFamily="34" charset="0"/>
              </a:rPr>
              <a:t>Μέθοδοι ρύθμισης θερμοκρασίας και ελέγχου</a:t>
            </a:r>
            <a:br>
              <a:rPr lang="en-US" dirty="0">
                <a:cs typeface="Arial" panose="020B0604020202020204" pitchFamily="34" charset="0"/>
              </a:rPr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91264" cy="43819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3.1.4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Ρύθμιση ενός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PID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ελεγκτή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Ρυθμίζοντας ένα βρόγχο ελέγχου  είναι η προσαρμογή των παραμέτρων ελέγχου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κέρδος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αναλογικό εύρος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κέρδος ολοκλήρωσης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επαναφορά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παράγωγο κέρδος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ρυθμό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στις βέλτιστες τιμές για ένα στόχο αντίδρασης. 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●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Δοκιμή και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μοντελοποίηση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Bump Test and Modelling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Manual Control)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●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Ρύθμιση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●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Προσομοίωση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Πολύ υψηλό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θα οδηγήσει στην ταλάντωση σε τιμές θα τείνει να οδηγήσει σε μία μετατόπιση.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θα αντιδράσει στην μετατόπιση. Υψηλές τιμές στο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l-GR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σημαίνει ότι το σημείο ρύθμισης θα φτάσει στο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PV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πολύ γρήγορα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μεταβλητή αυτή είναι επιρρεπής στην αστάθεια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600" baseline="-25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τα κρατάει υπό έλεγχο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9446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l-GR" dirty="0">
                <a:cs typeface="Arial" panose="020B0604020202020204" pitchFamily="34" charset="0"/>
              </a:rPr>
              <a:t>Μέθοδοι ρύθμισης θερμοκρασίας και ελέγχου</a:t>
            </a:r>
            <a:br>
              <a:rPr lang="en-US" dirty="0">
                <a:cs typeface="Arial" panose="020B0604020202020204" pitchFamily="34" charset="0"/>
              </a:rPr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Μέθοδοι ρύθμισης θερμοκρασίας και ελέγχου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Ελεγκτής ασαφούς λογικής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Είδη ασάφειας και </a:t>
            </a:r>
            <a:r>
              <a:rPr lang="el-GR" sz="1600" dirty="0" err="1">
                <a:latin typeface="Arial" panose="020B0604020202020204" pitchFamily="34" charset="0"/>
                <a:cs typeface="Arial" panose="020B0604020202020204" pitchFamily="34" charset="0"/>
              </a:rPr>
              <a:t>μοντελοποίηση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 τους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Στοχαστική ασάφεια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πιθανότητα να βρεθεί ο στόχος είναι 0,8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Λεκτική ασάφεια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«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Ψηλός άνδρας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", «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Καυτές μέρες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",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ή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Σταθερά νομίσματα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Πιθανόν να έχουμε μια επιτυχημένη επαγγελματική χρονιά.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Η εμπειρία του ειδικού Α δείχνει ότι το Β είναι πιθανό να συμβεί. Όμως , ο ειδικός Γ είναι πεισμένος ότι αυτό δεν ισχύει.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ΟΙ περισσότερες λέξεις που χρησιμοποιούμε στην καθημερινότητα μας δεν είναι ξεκάθαρες με μαθηματικούς όρους.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Αυτό επιτρέπει στους ανθρώπους να έχουν λόγο σε ένα αφηρημένο επίπεδο. 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7962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l-GR" dirty="0">
                <a:cs typeface="Arial" panose="020B0604020202020204" pitchFamily="34" charset="0"/>
              </a:rPr>
              <a:t>Μέθοδοι ρύθμισης θερμοκρασίας και ελέγχου</a:t>
            </a:r>
            <a:br>
              <a:rPr lang="en-US" dirty="0">
                <a:cs typeface="Arial" panose="020B0604020202020204" pitchFamily="34" charset="0"/>
              </a:rPr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Μέθοδοι ρύθμισης θερμοκρασίας και ελέγχου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Ελεγκτής ασαφούς λογικής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Πλεονεκτήματα της ασαφούς λογικής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Πολύ ισχυρή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Προσαρμόζεται εύκολα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Χρησιμοποιεί πολλαπλές εισόδους και εξόδους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Απλούστερη από τους προκατόχους της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lvl="1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Πολύ γρήγορη και οικονομική εφαρμογή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796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Τύποι  και επισκόπηση των ηλιακών ελεγκτών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338" y="1556792"/>
            <a:ext cx="8229600" cy="8535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Βασικές ρυθμίσεις και τεχνικά στοιχεία των ηλιακών ελεγκτών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Επισκόπηση ελεγκτών για εγκαταστάσεις ηλιακών για ζεστό νερό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657750"/>
              </p:ext>
            </p:extLst>
          </p:nvPr>
        </p:nvGraphicFramePr>
        <p:xfrm>
          <a:off x="422338" y="2348880"/>
          <a:ext cx="8363273" cy="30845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2382">
                  <a:extLst>
                    <a:ext uri="{9D8B030D-6E8A-4147-A177-3AD203B41FA5}">
                      <a16:colId xmlns:a16="http://schemas.microsoft.com/office/drawing/2014/main" val="251707360"/>
                    </a:ext>
                  </a:extLst>
                </a:gridCol>
                <a:gridCol w="1013064">
                  <a:extLst>
                    <a:ext uri="{9D8B030D-6E8A-4147-A177-3AD203B41FA5}">
                      <a16:colId xmlns:a16="http://schemas.microsoft.com/office/drawing/2014/main" val="1425527912"/>
                    </a:ext>
                  </a:extLst>
                </a:gridCol>
                <a:gridCol w="397187">
                  <a:extLst>
                    <a:ext uri="{9D8B030D-6E8A-4147-A177-3AD203B41FA5}">
                      <a16:colId xmlns:a16="http://schemas.microsoft.com/office/drawing/2014/main" val="393780797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47949615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472804486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66638522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178863967"/>
                    </a:ext>
                  </a:extLst>
                </a:gridCol>
                <a:gridCol w="533965">
                  <a:extLst>
                    <a:ext uri="{9D8B030D-6E8A-4147-A177-3AD203B41FA5}">
                      <a16:colId xmlns:a16="http://schemas.microsoft.com/office/drawing/2014/main" val="4228859498"/>
                    </a:ext>
                  </a:extLst>
                </a:gridCol>
                <a:gridCol w="618163">
                  <a:extLst>
                    <a:ext uri="{9D8B030D-6E8A-4147-A177-3AD203B41FA5}">
                      <a16:colId xmlns:a16="http://schemas.microsoft.com/office/drawing/2014/main" val="2897115957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4290293385"/>
                    </a:ext>
                  </a:extLst>
                </a:gridCol>
              </a:tblGrid>
              <a:tr h="2979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Manufacturer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Type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In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Out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Display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Consum-ption (W)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Hydraulic systems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Heat meter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Data logger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Interfaces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139898"/>
                  </a:ext>
                </a:extLst>
              </a:tr>
              <a:tr h="2979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Allsun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T80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LCD</a:t>
                      </a:r>
                      <a:r>
                        <a:rPr lang="en-US" sz="1000" baseline="30000" dirty="0">
                          <a:effectLst/>
                        </a:rPr>
                        <a:t>1)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 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customer request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optional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no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3998264"/>
                  </a:ext>
                </a:extLst>
              </a:tr>
              <a:tr h="2979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Bosch (Buderus)</a:t>
                      </a:r>
                      <a:r>
                        <a:rPr lang="en-US" sz="1000" baseline="30000">
                          <a:effectLst/>
                        </a:rPr>
                        <a:t>2)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Logamatic SC20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 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8426143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Consolar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Control 300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 + LED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no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bus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696215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Dolder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Sora-WL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3)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93290713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IMC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Basis-Mini 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&lt; 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RS232 extensible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8447793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Prozeda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Basic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6024683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Resol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Deltasol</a:t>
                      </a:r>
                      <a:r>
                        <a:rPr lang="en-US" sz="1000" dirty="0">
                          <a:effectLst/>
                        </a:rPr>
                        <a:t> BS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3)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r>
                        <a:rPr lang="en-US" sz="1000" baseline="30000">
                          <a:effectLst/>
                        </a:rPr>
                        <a:t>4)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Resol V Bus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4136215"/>
                  </a:ext>
                </a:extLst>
              </a:tr>
              <a:tr h="1958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Sorel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TDC2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1)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yes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USB, Ethernet optional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1088356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Steca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TR 0301sc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3)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1811008"/>
                  </a:ext>
                </a:extLst>
              </a:tr>
              <a:tr h="2979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Technische Alternative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ESR 21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r>
                        <a:rPr lang="en-US" sz="1000" baseline="30000">
                          <a:effectLst/>
                        </a:rPr>
                        <a:t>5)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997853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Tem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ES 5910S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eBus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6573749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Wagner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Sungo 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≤ 0.5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9388340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Watts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Advanced Solar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3)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optional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optional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8375618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Vaillant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Auromatic 560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vrDialog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5105462"/>
                  </a:ext>
                </a:extLst>
              </a:tr>
              <a:tr h="148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Varmeco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Vario fresch-pur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r>
                        <a:rPr lang="en-US" sz="1000" baseline="30000">
                          <a:effectLst/>
                        </a:rPr>
                        <a:t>6)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yes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220604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39552" y="5527504"/>
            <a:ext cx="741682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aseline="30000" dirty="0">
                <a:latin typeface="+mj-lt"/>
                <a:ea typeface="Calibri" panose="020F0502020204030204" pitchFamily="34" charset="0"/>
              </a:rPr>
              <a:t>1)</a:t>
            </a:r>
            <a:r>
              <a:rPr lang="en-US" sz="1000" dirty="0">
                <a:latin typeface="+mj-lt"/>
                <a:ea typeface="Calibri" panose="020F0502020204030204" pitchFamily="34" charset="0"/>
              </a:rPr>
              <a:t> graphic display		</a:t>
            </a:r>
            <a:r>
              <a:rPr lang="en-US" sz="1000" baseline="30000" dirty="0">
                <a:latin typeface="+mj-lt"/>
                <a:ea typeface="Calibri" panose="020F0502020204030204" pitchFamily="34" charset="0"/>
              </a:rPr>
              <a:t>2)</a:t>
            </a:r>
            <a:r>
              <a:rPr lang="en-US" sz="1000" dirty="0">
                <a:latin typeface="+mj-lt"/>
                <a:ea typeface="Calibri" panose="020F0502020204030204" pitchFamily="34" charset="0"/>
              </a:rPr>
              <a:t> similar models also with Bosch brand Junkers</a:t>
            </a:r>
            <a:endParaRPr lang="bg-BG" sz="1000" dirty="0">
              <a:latin typeface="+mj-lt"/>
              <a:ea typeface="Calibri" panose="020F0502020204030204" pitchFamily="34" charset="0"/>
            </a:endParaRPr>
          </a:p>
          <a:p>
            <a:r>
              <a:rPr lang="en-US" sz="1000" baseline="30000" dirty="0">
                <a:latin typeface="+mj-lt"/>
                <a:ea typeface="Calibri" panose="020F0502020204030204" pitchFamily="34" charset="0"/>
              </a:rPr>
              <a:t>3)</a:t>
            </a:r>
            <a:r>
              <a:rPr lang="en-US" sz="1000" dirty="0">
                <a:latin typeface="+mj-lt"/>
                <a:ea typeface="Calibri" panose="020F0502020204030204" pitchFamily="34" charset="0"/>
              </a:rPr>
              <a:t> back-lit dot-matrix	</a:t>
            </a:r>
            <a:r>
              <a:rPr lang="en-US" sz="1000" baseline="30000" dirty="0">
                <a:latin typeface="+mj-lt"/>
                <a:ea typeface="Calibri" panose="020F0502020204030204" pitchFamily="34" charset="0"/>
              </a:rPr>
              <a:t>4)</a:t>
            </a:r>
            <a:r>
              <a:rPr lang="en-US" sz="1000" dirty="0">
                <a:latin typeface="+mj-lt"/>
                <a:ea typeface="Calibri" panose="020F0502020204030204" pitchFamily="34" charset="0"/>
              </a:rPr>
              <a:t> externally connectable over intersection</a:t>
            </a:r>
            <a:endParaRPr lang="bg-BG" sz="1000" dirty="0">
              <a:latin typeface="+mj-lt"/>
              <a:ea typeface="Calibri" panose="020F0502020204030204" pitchFamily="34" charset="0"/>
            </a:endParaRPr>
          </a:p>
          <a:p>
            <a:r>
              <a:rPr lang="en-US" sz="1000" baseline="30000" dirty="0">
                <a:latin typeface="+mj-lt"/>
                <a:ea typeface="Calibri" panose="020F0502020204030204" pitchFamily="34" charset="0"/>
              </a:rPr>
              <a:t>5)</a:t>
            </a:r>
            <a:r>
              <a:rPr lang="en-US" sz="1000" dirty="0">
                <a:latin typeface="+mj-lt"/>
                <a:ea typeface="Calibri" panose="020F0502020204030204" pitchFamily="34" charset="0"/>
              </a:rPr>
              <a:t> with 10 different programs	</a:t>
            </a:r>
            <a:r>
              <a:rPr lang="en-US" sz="1000" baseline="30000" dirty="0">
                <a:latin typeface="+mj-lt"/>
                <a:ea typeface="Calibri" panose="020F0502020204030204" pitchFamily="34" charset="0"/>
              </a:rPr>
              <a:t>6)</a:t>
            </a:r>
            <a:r>
              <a:rPr lang="en-US" sz="1000" dirty="0">
                <a:latin typeface="+mj-lt"/>
                <a:ea typeface="Calibri" panose="020F0502020204030204" pitchFamily="34" charset="0"/>
              </a:rPr>
              <a:t> expandable</a:t>
            </a:r>
            <a:endParaRPr lang="bg-BG" sz="1000" dirty="0">
              <a:effectLst/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868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l-GR" dirty="0">
                <a:cs typeface="Arial" panose="020B0604020202020204" pitchFamily="34" charset="0"/>
              </a:rPr>
              <a:t>Μέθοδοι ρύθμισης θερμοκρασίας και ελέγχου</a:t>
            </a:r>
            <a:br>
              <a:rPr lang="en-US" dirty="0">
                <a:cs typeface="Arial" panose="020B0604020202020204" pitchFamily="34" charset="0"/>
              </a:rPr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10695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Μέθοδοι ρύθμισης θερμοκρασίας και ελέγχου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Ελεγκτής ασαφούς λογικής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“More-or-Less” Rather Than “Either-Or” !</a:t>
            </a:r>
          </a:p>
          <a:p>
            <a:pPr marL="0" indent="0">
              <a:buNone/>
            </a:pP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04800" y="2708920"/>
            <a:ext cx="4267200" cy="2514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12"/>
          <p:cNvGrpSpPr>
            <a:grpSpLocks/>
          </p:cNvGrpSpPr>
          <p:nvPr/>
        </p:nvGrpSpPr>
        <p:grpSpPr bwMode="auto">
          <a:xfrm>
            <a:off x="387350" y="3020070"/>
            <a:ext cx="4025900" cy="2073275"/>
            <a:chOff x="196" y="1684"/>
            <a:chExt cx="2536" cy="1306"/>
          </a:xfrm>
        </p:grpSpPr>
        <p:sp>
          <p:nvSpPr>
            <p:cNvPr id="9" name="Oval 10"/>
            <p:cNvSpPr>
              <a:spLocks noChangeArrowheads="1"/>
            </p:cNvSpPr>
            <p:nvPr/>
          </p:nvSpPr>
          <p:spPr bwMode="auto">
            <a:xfrm>
              <a:off x="196" y="1684"/>
              <a:ext cx="2536" cy="1144"/>
            </a:xfrm>
            <a:prstGeom prst="ellipse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624" y="2593"/>
              <a:ext cx="1632" cy="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 marL="288925" indent="-288925" algn="ctr" defTabSz="762000" eaLnBrk="0" hangingPunct="0">
                <a:spcBef>
                  <a:spcPct val="20000"/>
                </a:spcBef>
              </a:pPr>
              <a:r>
                <a:rPr lang="en-US" sz="1600" b="1">
                  <a:solidFill>
                    <a:srgbClr val="99FFFF"/>
                  </a:solidFill>
                  <a:effectLst/>
                  <a:latin typeface="Arial" charset="0"/>
                </a:rPr>
                <a:t>“Strong Fever”</a:t>
              </a:r>
            </a:p>
            <a:p>
              <a:pPr marL="288925" indent="-288925" algn="ctr" defTabSz="762000" eaLnBrk="0" hangingPunct="0">
                <a:spcBef>
                  <a:spcPct val="20000"/>
                </a:spcBef>
              </a:pPr>
              <a:endParaRPr lang="en-US" sz="1600" b="1">
                <a:solidFill>
                  <a:srgbClr val="99FFFF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1447800" y="339472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/>
                <a:latin typeface="Arial" charset="0"/>
              </a:rPr>
              <a:t>40.1°C</a:t>
            </a: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1828800" y="400432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/>
                <a:latin typeface="Arial" charset="0"/>
              </a:rPr>
              <a:t>42°C</a:t>
            </a: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2819400" y="347092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/>
                <a:latin typeface="Arial" charset="0"/>
              </a:rPr>
              <a:t>41.4°C</a:t>
            </a: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533400" y="415672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/>
                <a:latin typeface="Arial" charset="0"/>
              </a:rPr>
              <a:t>39.3°C</a:t>
            </a: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3276600" y="286132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38.7°C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381000" y="476632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37.2°C</a:t>
            </a: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304800" y="301372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4D4D4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38°C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7584" y="5445224"/>
            <a:ext cx="32239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8925" indent="-288925" defTabSz="762000" eaLnBrk="0" hangingPunct="0">
              <a:spcBef>
                <a:spcPct val="20000"/>
              </a:spcBef>
            </a:pPr>
            <a:r>
              <a:rPr lang="en-US" sz="1400" b="1" dirty="0">
                <a:latin typeface="Arial" charset="0"/>
              </a:rPr>
              <a:t>Conventional (Boolean) Set Theory</a:t>
            </a: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4724400" y="2657872"/>
            <a:ext cx="4267200" cy="25146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Oval 3"/>
          <p:cNvSpPr>
            <a:spLocks noChangeArrowheads="1"/>
          </p:cNvSpPr>
          <p:nvPr/>
        </p:nvSpPr>
        <p:spPr bwMode="auto">
          <a:xfrm>
            <a:off x="4876800" y="2962672"/>
            <a:ext cx="4025900" cy="1816100"/>
          </a:xfrm>
          <a:prstGeom prst="ellipse">
            <a:avLst/>
          </a:prstGeom>
          <a:gradFill rotWithShape="0">
            <a:gsLst>
              <a:gs pos="0">
                <a:schemeClr val="tx2"/>
              </a:gs>
              <a:gs pos="100000">
                <a:schemeClr val="tx2">
                  <a:gamma/>
                  <a:tint val="0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6096000" y="3419872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/>
                <a:latin typeface="Arial" charset="0"/>
              </a:rPr>
              <a:t>40.1°C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6477000" y="4029472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/>
                <a:latin typeface="Arial" charset="0"/>
              </a:rPr>
              <a:t>42°C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7467600" y="3496072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/>
                <a:latin typeface="Arial" charset="0"/>
              </a:rPr>
              <a:t>41.4°C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5181600" y="4181872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FFFF00"/>
                </a:solidFill>
                <a:effectLst/>
                <a:latin typeface="Arial" charset="0"/>
              </a:rPr>
              <a:t>39.3°C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7924800" y="2886472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4D4D4D"/>
                </a:solidFill>
                <a:effectLst/>
                <a:latin typeface="Arial" charset="0"/>
              </a:rPr>
              <a:t>38.7°C</a:t>
            </a: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5029200" y="4791472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4D4D4D"/>
                </a:solidFill>
                <a:effectLst/>
                <a:latin typeface="Arial" charset="0"/>
              </a:rPr>
              <a:t>37.2°C</a:t>
            </a: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4953000" y="3038872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en-US" sz="1800">
                <a:solidFill>
                  <a:srgbClr val="4D4D4D"/>
                </a:solidFill>
                <a:effectLst/>
                <a:latin typeface="Arial" charset="0"/>
              </a:rPr>
              <a:t>38°C</a:t>
            </a:r>
          </a:p>
        </p:txBody>
      </p:sp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5556250" y="4405710"/>
            <a:ext cx="2590800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 marL="288925" indent="-288925" algn="ctr" defTabSz="762000" eaLnBrk="0" hangingPunct="0">
              <a:spcBef>
                <a:spcPct val="20000"/>
              </a:spcBef>
            </a:pPr>
            <a:r>
              <a:rPr lang="en-US" sz="1600" b="1">
                <a:solidFill>
                  <a:srgbClr val="003399"/>
                </a:solidFill>
                <a:effectLst/>
                <a:latin typeface="Arial" charset="0"/>
              </a:rPr>
              <a:t>“Strong Fever”</a:t>
            </a:r>
          </a:p>
          <a:p>
            <a:pPr marL="288925" indent="-288925" algn="ctr" defTabSz="762000" eaLnBrk="0" hangingPunct="0">
              <a:spcBef>
                <a:spcPct val="20000"/>
              </a:spcBef>
            </a:pPr>
            <a:endParaRPr lang="en-US" sz="1600" b="1">
              <a:solidFill>
                <a:srgbClr val="003399"/>
              </a:solidFill>
              <a:effectLst/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940152" y="5445224"/>
            <a:ext cx="16562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8925" indent="-288925" defTabSz="762000" eaLnBrk="0" hangingPunct="0">
              <a:spcBef>
                <a:spcPct val="20000"/>
              </a:spcBef>
            </a:pPr>
            <a:r>
              <a:rPr lang="en-US" sz="1400" b="1" dirty="0">
                <a:latin typeface="Arial" charset="0"/>
              </a:rPr>
              <a:t>Fuzzy Set Theory</a:t>
            </a:r>
          </a:p>
        </p:txBody>
      </p:sp>
    </p:spTree>
    <p:extLst>
      <p:ext uri="{BB962C8B-B14F-4D97-AF65-F5344CB8AC3E}">
        <p14:creationId xmlns:p14="http://schemas.microsoft.com/office/powerpoint/2010/main" val="135779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12" grpId="0" autoUpdateAnimBg="0"/>
      <p:bldP spid="13" grpId="0" autoUpdateAnimBg="0"/>
      <p:bldP spid="14" grpId="0" autoUpdateAnimBg="0"/>
      <p:bldP spid="15" grpId="0" autoUpdateAnimBg="0"/>
      <p:bldP spid="16" grpId="0" autoUpdateAnimBg="0"/>
      <p:bldP spid="17" grpId="0" autoUpdateAnimBg="0"/>
      <p:bldP spid="20" grpId="0" animBg="1"/>
      <p:bldP spid="22" grpId="0" autoUpdateAnimBg="0"/>
      <p:bldP spid="23" grpId="0" autoUpdateAnimBg="0"/>
      <p:bldP spid="24" grpId="0" autoUpdateAnimBg="0"/>
      <p:bldP spid="25" grpId="0" autoUpdateAnimBg="0"/>
      <p:bldP spid="26" grpId="0" autoUpdateAnimBg="0"/>
      <p:bldP spid="27" grpId="0" autoUpdateAnimBg="0"/>
      <p:bldP spid="28" grpId="0" autoUpdateAnimBg="0"/>
      <p:bldP spid="29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l-GR" dirty="0">
                <a:cs typeface="Arial" panose="020B0604020202020204" pitchFamily="34" charset="0"/>
              </a:rPr>
              <a:t>Μέθοδοι ρύθμισης θερμοκρασίας και ελέγχου</a:t>
            </a:r>
            <a:br>
              <a:rPr lang="en-US" dirty="0">
                <a:cs typeface="Arial" panose="020B0604020202020204" pitchFamily="34" charset="0"/>
              </a:rPr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7095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Μέθοδοι ρύθμισης θερμοκρασίας και ελέγχου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ασαφούς λογικής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058" name="Picture 2" descr="Резултат с изображение за Fuzzy controller block diagr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2276872"/>
            <a:ext cx="8136904" cy="32243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77962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l-GR" dirty="0">
                <a:cs typeface="Arial" panose="020B0604020202020204" pitchFamily="34" charset="0"/>
              </a:rPr>
              <a:t>Μέθοδοι ρύθμισης θερμοκρασίας και ελέγχου</a:t>
            </a:r>
            <a:br>
              <a:rPr lang="en-US" dirty="0">
                <a:cs typeface="Arial" panose="020B0604020202020204" pitchFamily="34" charset="0"/>
              </a:rPr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21496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Μέθοδοι ρύθμισης θερμοκρασίας και ελέγχου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Έλεγχος ασαφούς λογικής </a:t>
            </a:r>
          </a:p>
          <a:p>
            <a:pPr marL="0" indent="0">
              <a:buNone/>
            </a:pPr>
            <a:r>
              <a:rPr lang="el-GR" sz="1600" b="1" dirty="0">
                <a:latin typeface="Arial" charset="0"/>
              </a:rPr>
              <a:t>Κατασκευάζοντας ένα ελεγκτή ασαφούς λογικής</a:t>
            </a:r>
            <a:endParaRPr lang="en-US" sz="1600" b="1" dirty="0">
              <a:latin typeface="Arial" charset="0"/>
            </a:endParaRPr>
          </a:p>
          <a:p>
            <a:pPr marL="400050" lvl="1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Δημιουργώ τις τιμές των μελών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fuzzify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400050" lvl="1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Συγκεκριμενοποιώ το πλαίσιο των κανόνων </a:t>
            </a:r>
          </a:p>
          <a:p>
            <a:pPr marL="400050" lvl="1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Καθορίζω κατάλληλη διαδικασία για την αποσαφήνιση του αποτελέσματος.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7962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Συμπεράσματα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Πλέον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l-G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του τύπους και τις παραμέτρους από διαφορετικούς ελεγκτές για τα ηλιακά ενεργειακά συστήματα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Κατανοήσετε τη λειτουργία και τα τεχνικά χαρακτηριστικά των αισθητήρων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Γνωρίζετε τις αρχές ελέγχου και ρύθμισης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2397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Τέλος  Ενότητας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Το σύστημα ρύθμισης και ελέγχου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Τύποι  και επισκόπηση των ηλιακών ελεγκτών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338" y="1556792"/>
            <a:ext cx="8229600" cy="8535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Βασικές ρυθμίσεις και τεχνικά στοιχεία των ηλιακών ελεγκτών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Επισκόπηση ελεγκτών για συστήματα θέρμανσης χώρου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3568" y="4836293"/>
            <a:ext cx="741682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aseline="30000" dirty="0">
                <a:ea typeface="Calibri" panose="020F0502020204030204" pitchFamily="34" charset="0"/>
              </a:rPr>
              <a:t>1) </a:t>
            </a:r>
            <a:r>
              <a:rPr lang="en-US" sz="1000" dirty="0">
                <a:ea typeface="Calibri" panose="020F0502020204030204" pitchFamily="34" charset="0"/>
              </a:rPr>
              <a:t>expandable		</a:t>
            </a:r>
            <a:r>
              <a:rPr lang="en-US" sz="1000" baseline="30000" dirty="0">
                <a:ea typeface="Calibri" panose="020F0502020204030204" pitchFamily="34" charset="0"/>
              </a:rPr>
              <a:t>2)</a:t>
            </a:r>
            <a:r>
              <a:rPr lang="en-US" sz="1000" dirty="0">
                <a:ea typeface="Calibri" panose="020F0502020204030204" pitchFamily="34" charset="0"/>
              </a:rPr>
              <a:t> back-lit dot-matrix</a:t>
            </a:r>
            <a:endParaRPr lang="bg-BG" sz="1000" dirty="0">
              <a:ea typeface="Calibri" panose="020F0502020204030204" pitchFamily="34" charset="0"/>
            </a:endParaRPr>
          </a:p>
          <a:p>
            <a:r>
              <a:rPr lang="en-US" sz="1000" baseline="30000" dirty="0">
                <a:ea typeface="Calibri" panose="020F0502020204030204" pitchFamily="34" charset="0"/>
              </a:rPr>
              <a:t>3)</a:t>
            </a:r>
            <a:r>
              <a:rPr lang="en-US" sz="1000" dirty="0">
                <a:ea typeface="Calibri" panose="020F0502020204030204" pitchFamily="34" charset="0"/>
              </a:rPr>
              <a:t> up to 2 energy </a:t>
            </a:r>
            <a:r>
              <a:rPr lang="en-US" sz="1000" dirty="0" err="1">
                <a:ea typeface="Calibri" panose="020F0502020204030204" pitchFamily="34" charset="0"/>
              </a:rPr>
              <a:t>metres</a:t>
            </a:r>
            <a:r>
              <a:rPr lang="en-US" sz="1000" dirty="0">
                <a:ea typeface="Calibri" panose="020F0502020204030204" pitchFamily="34" charset="0"/>
              </a:rPr>
              <a:t>	</a:t>
            </a:r>
            <a:r>
              <a:rPr lang="en-US" sz="1000" baseline="30000" dirty="0">
                <a:ea typeface="Calibri" panose="020F0502020204030204" pitchFamily="34" charset="0"/>
              </a:rPr>
              <a:t>4)</a:t>
            </a:r>
            <a:r>
              <a:rPr lang="en-US" sz="1000" dirty="0">
                <a:ea typeface="Calibri" panose="020F0502020204030204" pitchFamily="34" charset="0"/>
              </a:rPr>
              <a:t> fault signal as display and acoustically by beep signal</a:t>
            </a:r>
            <a:endParaRPr lang="bg-BG" sz="1000" dirty="0">
              <a:ea typeface="Calibri" panose="020F0502020204030204" pitchFamily="34" charset="0"/>
            </a:endParaRPr>
          </a:p>
          <a:p>
            <a:r>
              <a:rPr lang="en-US" sz="1000" baseline="30000" dirty="0">
                <a:ea typeface="Calibri" panose="020F0502020204030204" pitchFamily="34" charset="0"/>
              </a:rPr>
              <a:t>5)</a:t>
            </a:r>
            <a:r>
              <a:rPr lang="en-US" sz="1000" dirty="0">
                <a:ea typeface="Calibri" panose="020F0502020204030204" pitchFamily="34" charset="0"/>
              </a:rPr>
              <a:t> built-in error memory	</a:t>
            </a:r>
            <a:r>
              <a:rPr lang="en-US" sz="1000" baseline="30000" dirty="0">
                <a:ea typeface="Calibri" panose="020F0502020204030204" pitchFamily="34" charset="0"/>
              </a:rPr>
              <a:t>6)</a:t>
            </a:r>
            <a:r>
              <a:rPr lang="en-US" sz="1000" dirty="0">
                <a:ea typeface="Calibri" panose="020F0502020204030204" pitchFamily="34" charset="0"/>
              </a:rPr>
              <a:t> externally connectable over intersection</a:t>
            </a:r>
            <a:endParaRPr lang="bg-BG" sz="1000" dirty="0">
              <a:ea typeface="Calibri" panose="020F0502020204030204" pitchFamily="34" charset="0"/>
            </a:endParaRPr>
          </a:p>
          <a:p>
            <a:r>
              <a:rPr lang="en-US" sz="1000" baseline="30000" dirty="0">
                <a:ea typeface="Calibri" panose="020F0502020204030204" pitchFamily="34" charset="0"/>
              </a:rPr>
              <a:t>7)</a:t>
            </a:r>
            <a:r>
              <a:rPr lang="en-US" sz="1000" dirty="0">
                <a:ea typeface="Calibri" panose="020F0502020204030204" pitchFamily="34" charset="0"/>
              </a:rPr>
              <a:t> graphic display</a:t>
            </a:r>
            <a:endParaRPr lang="bg-BG" sz="1000" dirty="0">
              <a:ea typeface="Calibri" panose="020F0502020204030204" pitchFamily="34" charset="0"/>
            </a:endParaRPr>
          </a:p>
          <a:p>
            <a:endParaRPr lang="bg-BG" sz="1000" dirty="0">
              <a:effectLst/>
              <a:ea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673225"/>
              </p:ext>
            </p:extLst>
          </p:nvPr>
        </p:nvGraphicFramePr>
        <p:xfrm>
          <a:off x="540694" y="2708920"/>
          <a:ext cx="7992888" cy="1828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4962">
                  <a:extLst>
                    <a:ext uri="{9D8B030D-6E8A-4147-A177-3AD203B41FA5}">
                      <a16:colId xmlns:a16="http://schemas.microsoft.com/office/drawing/2014/main" val="703902689"/>
                    </a:ext>
                  </a:extLst>
                </a:gridCol>
                <a:gridCol w="1094313">
                  <a:extLst>
                    <a:ext uri="{9D8B030D-6E8A-4147-A177-3AD203B41FA5}">
                      <a16:colId xmlns:a16="http://schemas.microsoft.com/office/drawing/2014/main" val="748985853"/>
                    </a:ext>
                  </a:extLst>
                </a:gridCol>
                <a:gridCol w="398073">
                  <a:extLst>
                    <a:ext uri="{9D8B030D-6E8A-4147-A177-3AD203B41FA5}">
                      <a16:colId xmlns:a16="http://schemas.microsoft.com/office/drawing/2014/main" val="531720618"/>
                    </a:ext>
                  </a:extLst>
                </a:gridCol>
                <a:gridCol w="380964">
                  <a:extLst>
                    <a:ext uri="{9D8B030D-6E8A-4147-A177-3AD203B41FA5}">
                      <a16:colId xmlns:a16="http://schemas.microsoft.com/office/drawing/2014/main" val="3222786261"/>
                    </a:ext>
                  </a:extLst>
                </a:gridCol>
                <a:gridCol w="718938">
                  <a:extLst>
                    <a:ext uri="{9D8B030D-6E8A-4147-A177-3AD203B41FA5}">
                      <a16:colId xmlns:a16="http://schemas.microsoft.com/office/drawing/2014/main" val="42121765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14657295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501252410"/>
                    </a:ext>
                  </a:extLst>
                </a:gridCol>
                <a:gridCol w="649214">
                  <a:extLst>
                    <a:ext uri="{9D8B030D-6E8A-4147-A177-3AD203B41FA5}">
                      <a16:colId xmlns:a16="http://schemas.microsoft.com/office/drawing/2014/main" val="708433729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908543818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8609485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Manufacturer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Type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In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Out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Display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Consum-ption</a:t>
                      </a:r>
                      <a:r>
                        <a:rPr lang="en-US" sz="1000" dirty="0">
                          <a:effectLst/>
                        </a:rPr>
                        <a:t> (W)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Hydraulic systems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Heat meter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Data logger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Interfaces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73307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Allsun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T100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&lt; 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freely programmable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RS232, Ethernet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6533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Consolar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Control 601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 + LED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r>
                        <a:rPr lang="en-US" sz="1000" baseline="30000">
                          <a:effectLst/>
                        </a:rPr>
                        <a:t>1)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Bus, RS232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96467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Dolder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Sora-WX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2)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3.8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</a:t>
                      </a:r>
                      <a:r>
                        <a:rPr lang="en-US" sz="1000" baseline="30000">
                          <a:effectLst/>
                        </a:rPr>
                        <a:t>1)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r>
                        <a:rPr lang="en-US" sz="1000" baseline="30000">
                          <a:effectLst/>
                        </a:rPr>
                        <a:t>3)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RS232, RS485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42849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IMC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Basis-10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&lt; 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21</a:t>
                      </a:r>
                      <a:r>
                        <a:rPr lang="en-US" sz="1000" baseline="30000">
                          <a:effectLst/>
                        </a:rPr>
                        <a:t>1)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RS232 optional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76525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Paradigma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Systa Solar/Systa Solar Aqua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4)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r>
                        <a:rPr lang="en-US" sz="1000" baseline="30000">
                          <a:effectLst/>
                        </a:rPr>
                        <a:t>5)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1509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Prozeda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Vision plus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≥ 25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optional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SPI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52904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Resol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Deltasol BS Plus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2)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r>
                        <a:rPr lang="en-US" sz="1000" baseline="30000">
                          <a:effectLst/>
                        </a:rPr>
                        <a:t>6)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Resol V Bus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758729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Sorel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TDC 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7)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USB, Ethernet optional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73767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165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Τύποι  και επισκόπηση των ηλιακών ελεγκτών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338" y="1556792"/>
            <a:ext cx="8229600" cy="8535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Βασικές ρυθμίσεις και τεχνικά στοιχεία των ηλιακών ελεγκτών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Επισκόπηση ελεγκτών για συστήματα θέρμανσης χώρου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4653136"/>
            <a:ext cx="7416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aseline="30000" dirty="0">
                <a:ea typeface="Calibri" panose="020F0502020204030204" pitchFamily="34" charset="0"/>
              </a:rPr>
              <a:t>1)</a:t>
            </a:r>
            <a:r>
              <a:rPr lang="en-US" sz="1000" dirty="0">
                <a:ea typeface="Calibri" panose="020F0502020204030204" pitchFamily="34" charset="0"/>
              </a:rPr>
              <a:t> back-lit dot-matrix</a:t>
            </a:r>
          </a:p>
          <a:p>
            <a:r>
              <a:rPr lang="en-US" sz="1000" baseline="30000" dirty="0">
                <a:ea typeface="Calibri" panose="020F0502020204030204" pitchFamily="34" charset="0"/>
              </a:rPr>
              <a:t>2)</a:t>
            </a:r>
            <a:r>
              <a:rPr lang="en-US" sz="1000" dirty="0">
                <a:ea typeface="Calibri" panose="020F0502020204030204" pitchFamily="34" charset="0"/>
              </a:rPr>
              <a:t> with approximately 520 programs</a:t>
            </a:r>
          </a:p>
          <a:p>
            <a:r>
              <a:rPr lang="en-US" sz="1000" baseline="30000" dirty="0">
                <a:ea typeface="Calibri" panose="020F0502020204030204" pitchFamily="34" charset="0"/>
              </a:rPr>
              <a:t>3)</a:t>
            </a:r>
            <a:r>
              <a:rPr lang="en-US" sz="1000" dirty="0">
                <a:ea typeface="Calibri" panose="020F0502020204030204" pitchFamily="34" charset="0"/>
              </a:rPr>
              <a:t> LCD display with operating </a:t>
            </a:r>
            <a:r>
              <a:rPr lang="en-US" sz="1000" dirty="0" err="1">
                <a:ea typeface="Calibri" panose="020F0502020204030204" pitchFamily="34" charset="0"/>
              </a:rPr>
              <a:t>modul</a:t>
            </a:r>
            <a:r>
              <a:rPr lang="en-US" sz="1000" dirty="0">
                <a:ea typeface="Calibri" panose="020F0502020204030204" pitchFamily="34" charset="0"/>
              </a:rPr>
              <a:t> BM-Solar</a:t>
            </a:r>
          </a:p>
          <a:p>
            <a:r>
              <a:rPr lang="en-US" sz="1000" baseline="30000" dirty="0">
                <a:ea typeface="Calibri" panose="020F0502020204030204" pitchFamily="34" charset="0"/>
              </a:rPr>
              <a:t>4) </a:t>
            </a:r>
            <a:r>
              <a:rPr lang="en-US" sz="1000" dirty="0">
                <a:ea typeface="Calibri" panose="020F0502020204030204" pitchFamily="34" charset="0"/>
              </a:rPr>
              <a:t>externally connectable over intersection</a:t>
            </a:r>
          </a:p>
          <a:p>
            <a:r>
              <a:rPr lang="en-US" sz="1000" baseline="30000" dirty="0">
                <a:ea typeface="Calibri" panose="020F0502020204030204" pitchFamily="34" charset="0"/>
              </a:rPr>
              <a:t>5)</a:t>
            </a:r>
            <a:r>
              <a:rPr lang="en-US" sz="1000" dirty="0">
                <a:ea typeface="Calibri" panose="020F0502020204030204" pitchFamily="34" charset="0"/>
              </a:rPr>
              <a:t> graphic display</a:t>
            </a:r>
          </a:p>
          <a:p>
            <a:r>
              <a:rPr lang="en-US" sz="1000" baseline="30000" dirty="0">
                <a:ea typeface="Calibri" panose="020F0502020204030204" pitchFamily="34" charset="0"/>
              </a:rPr>
              <a:t>6)</a:t>
            </a:r>
            <a:r>
              <a:rPr lang="en-US" sz="1000" dirty="0">
                <a:ea typeface="Calibri" panose="020F0502020204030204" pitchFamily="34" charset="0"/>
              </a:rPr>
              <a:t> plus 2 inlet temperature sensors for </a:t>
            </a:r>
            <a:r>
              <a:rPr lang="en-US" sz="1000" dirty="0" err="1">
                <a:ea typeface="Calibri" panose="020F0502020204030204" pitchFamily="34" charset="0"/>
              </a:rPr>
              <a:t>Solaroption</a:t>
            </a:r>
            <a:endParaRPr lang="en-US" sz="1000" dirty="0">
              <a:ea typeface="Calibri" panose="020F0502020204030204" pitchFamily="34" charset="0"/>
            </a:endParaRPr>
          </a:p>
          <a:p>
            <a:r>
              <a:rPr lang="en-US" sz="1000" baseline="30000" dirty="0">
                <a:ea typeface="Calibri" panose="020F0502020204030204" pitchFamily="34" charset="0"/>
              </a:rPr>
              <a:t>7) </a:t>
            </a:r>
            <a:r>
              <a:rPr lang="en-US" sz="1000" dirty="0">
                <a:ea typeface="Calibri" panose="020F0502020204030204" pitchFamily="34" charset="0"/>
              </a:rPr>
              <a:t>plus one for rev speed controller for solar option</a:t>
            </a:r>
          </a:p>
          <a:p>
            <a:endParaRPr lang="bg-BG" sz="1000" dirty="0">
              <a:ea typeface="Calibri" panose="020F0502020204030204" pitchFamily="34" charset="0"/>
            </a:endParaRPr>
          </a:p>
          <a:p>
            <a:endParaRPr lang="bg-BG" sz="1000" dirty="0">
              <a:effectLst/>
              <a:ea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349903"/>
              </p:ext>
            </p:extLst>
          </p:nvPr>
        </p:nvGraphicFramePr>
        <p:xfrm>
          <a:off x="395536" y="2376597"/>
          <a:ext cx="8424936" cy="1981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68152">
                  <a:extLst>
                    <a:ext uri="{9D8B030D-6E8A-4147-A177-3AD203B41FA5}">
                      <a16:colId xmlns:a16="http://schemas.microsoft.com/office/drawing/2014/main" val="1679331285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354214697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98370280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08487398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6778834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24027912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419805051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74307516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913005452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16095997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Manufacturer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Type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In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Out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Display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Consum-ption</a:t>
                      </a:r>
                      <a:r>
                        <a:rPr lang="en-US" sz="1000" dirty="0">
                          <a:effectLst/>
                        </a:rPr>
                        <a:t> (W)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Hydraulic systems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Heat meter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Data logger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Interfaces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30459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Steca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TR 0603 mc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1)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≤ 3.0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RS232, SD-Karte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80222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Technische</a:t>
                      </a:r>
                      <a:r>
                        <a:rPr lang="en-US" sz="1000" dirty="0">
                          <a:effectLst/>
                        </a:rPr>
                        <a:t> Alternative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UVR 61-3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42</a:t>
                      </a:r>
                      <a:r>
                        <a:rPr lang="en-US" sz="1000" baseline="30000">
                          <a:effectLst/>
                        </a:rPr>
                        <a:t>2)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36206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Tem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PS 5512 SZ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79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optional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eBus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91756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Wagner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Sungo</a:t>
                      </a:r>
                      <a:r>
                        <a:rPr lang="en-US" sz="1000" dirty="0">
                          <a:effectLst/>
                        </a:rPr>
                        <a:t> SL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≤ 1.5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83738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Wolf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SM1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LED</a:t>
                      </a:r>
                      <a:r>
                        <a:rPr lang="en-US" sz="1000" baseline="30000">
                          <a:effectLst/>
                        </a:rPr>
                        <a:t>3)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1.7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eBus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89627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Vaillant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Auromatic 620/2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effectLst/>
                        </a:rPr>
                        <a:t>eBUS</a:t>
                      </a:r>
                      <a:r>
                        <a:rPr lang="en-US" sz="1000" dirty="0">
                          <a:effectLst/>
                        </a:rPr>
                        <a:t>, </a:t>
                      </a:r>
                      <a:r>
                        <a:rPr lang="en-US" sz="1000" dirty="0" err="1">
                          <a:effectLst/>
                        </a:rPr>
                        <a:t>vrDIALOG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377043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Prozeda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Genius FWR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1.5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SPI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13178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Resol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Friwa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1)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r>
                        <a:rPr lang="en-US" sz="1000" baseline="30000">
                          <a:effectLst/>
                        </a:rPr>
                        <a:t>4)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Resol V Bus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51305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Sorel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FWC 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5)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USB, Ethernet optional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98845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Steca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FW 0603 mc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r>
                        <a:rPr lang="en-US" sz="1000" baseline="30000">
                          <a:effectLst/>
                        </a:rPr>
                        <a:t>1)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≤ 3.0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yes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S232, SD-Karte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3861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Varmeco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Varcon 201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r>
                        <a:rPr lang="en-US" sz="1000" baseline="30000">
                          <a:effectLst/>
                        </a:rPr>
                        <a:t>6)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r>
                        <a:rPr lang="en-US" sz="1000" baseline="30000">
                          <a:effectLst/>
                        </a:rPr>
                        <a:t>7)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LCD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n.a.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no</a:t>
                      </a:r>
                      <a:endParaRPr lang="bg-BG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optional</a:t>
                      </a:r>
                      <a:endParaRPr lang="bg-BG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8415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5630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Τύποι  και επισκόπηση των ηλιακών ελεγκτών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8535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Βασικές ρυθμίσεις και τεχνικά στοιχεία των ηλιακών ελεγκτών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Επισκόπηση ελεγκτών πολλαπλών λειτουργιών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43608" y="5085184"/>
            <a:ext cx="66079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aseline="30000" dirty="0">
                <a:ea typeface="Calibri" panose="020F0502020204030204" pitchFamily="34" charset="0"/>
              </a:rPr>
              <a:t>1)</a:t>
            </a:r>
            <a:r>
              <a:rPr lang="en-US" sz="1000" dirty="0">
                <a:ea typeface="Calibri" panose="020F0502020204030204" pitchFamily="34" charset="0"/>
              </a:rPr>
              <a:t> graphic display			</a:t>
            </a:r>
            <a:r>
              <a:rPr lang="en-US" sz="1000" baseline="30000" dirty="0">
                <a:ea typeface="Calibri" panose="020F0502020204030204" pitchFamily="34" charset="0"/>
              </a:rPr>
              <a:t>2)</a:t>
            </a:r>
            <a:r>
              <a:rPr lang="en-US" sz="1000" dirty="0">
                <a:ea typeface="Calibri" panose="020F0502020204030204" pitchFamily="34" charset="0"/>
              </a:rPr>
              <a:t> freely configurable</a:t>
            </a:r>
          </a:p>
          <a:p>
            <a:r>
              <a:rPr lang="en-US" sz="1000" baseline="30000" dirty="0">
                <a:ea typeface="Calibri" panose="020F0502020204030204" pitchFamily="34" charset="0"/>
              </a:rPr>
              <a:t>3)</a:t>
            </a:r>
            <a:r>
              <a:rPr lang="en-US" sz="1000" dirty="0">
                <a:ea typeface="Calibri" panose="020F0502020204030204" pitchFamily="34" charset="0"/>
              </a:rPr>
              <a:t> back-lit dot-matrix		</a:t>
            </a:r>
            <a:r>
              <a:rPr lang="en-US" sz="1000" baseline="30000" dirty="0">
                <a:ea typeface="Calibri" panose="020F0502020204030204" pitchFamily="34" charset="0"/>
              </a:rPr>
              <a:t>4)</a:t>
            </a:r>
            <a:r>
              <a:rPr lang="en-US" sz="1000" dirty="0">
                <a:ea typeface="Calibri" panose="020F0502020204030204" pitchFamily="34" charset="0"/>
              </a:rPr>
              <a:t> similar models also with Bosch brand Junkers</a:t>
            </a:r>
          </a:p>
          <a:p>
            <a:r>
              <a:rPr lang="en-US" sz="1000" baseline="30000" dirty="0">
                <a:ea typeface="Calibri" panose="020F0502020204030204" pitchFamily="34" charset="0"/>
              </a:rPr>
              <a:t>5)</a:t>
            </a:r>
            <a:r>
              <a:rPr lang="en-US" sz="1000" dirty="0">
                <a:ea typeface="Calibri" panose="020F0502020204030204" pitchFamily="34" charset="0"/>
              </a:rPr>
              <a:t> Expandable			</a:t>
            </a:r>
            <a:r>
              <a:rPr lang="en-US" sz="1000" baseline="30000" dirty="0">
                <a:ea typeface="Calibri" panose="020F0502020204030204" pitchFamily="34" charset="0"/>
              </a:rPr>
              <a:t>6)</a:t>
            </a:r>
            <a:r>
              <a:rPr lang="en-US" sz="1000" dirty="0">
                <a:ea typeface="Calibri" panose="020F0502020204030204" pitchFamily="34" charset="0"/>
              </a:rPr>
              <a:t> up to 2 energy </a:t>
            </a:r>
            <a:r>
              <a:rPr lang="en-US" sz="1000" dirty="0" err="1">
                <a:ea typeface="Calibri" panose="020F0502020204030204" pitchFamily="34" charset="0"/>
              </a:rPr>
              <a:t>metres</a:t>
            </a:r>
            <a:endParaRPr lang="en-US" sz="1000" dirty="0">
              <a:ea typeface="Calibri" panose="020F0502020204030204" pitchFamily="34" charset="0"/>
            </a:endParaRPr>
          </a:p>
          <a:p>
            <a:r>
              <a:rPr lang="en-US" sz="1000" baseline="30000" dirty="0">
                <a:ea typeface="Calibri" panose="020F0502020204030204" pitchFamily="34" charset="0"/>
              </a:rPr>
              <a:t>7) </a:t>
            </a:r>
            <a:r>
              <a:rPr lang="en-US" sz="1000" dirty="0">
                <a:ea typeface="Calibri" panose="020F0502020204030204" pitchFamily="34" charset="0"/>
              </a:rPr>
              <a:t>externally connectable over intersection	</a:t>
            </a:r>
            <a:r>
              <a:rPr lang="en-US" sz="1000" baseline="30000" dirty="0">
                <a:ea typeface="Calibri" panose="020F0502020204030204" pitchFamily="34" charset="0"/>
              </a:rPr>
              <a:t>8)</a:t>
            </a:r>
            <a:r>
              <a:rPr lang="en-US" sz="1000" dirty="0">
                <a:ea typeface="Calibri" panose="020F0502020204030204" pitchFamily="34" charset="0"/>
              </a:rPr>
              <a:t> touch screen</a:t>
            </a:r>
          </a:p>
          <a:p>
            <a:r>
              <a:rPr lang="en-US" sz="1000" baseline="30000" dirty="0">
                <a:ea typeface="Calibri" panose="020F0502020204030204" pitchFamily="34" charset="0"/>
              </a:rPr>
              <a:t>9) </a:t>
            </a:r>
            <a:r>
              <a:rPr lang="en-US" sz="1000" dirty="0">
                <a:ea typeface="Calibri" panose="020F0502020204030204" pitchFamily="34" charset="0"/>
              </a:rPr>
              <a:t>extendable up to 23		</a:t>
            </a:r>
            <a:r>
              <a:rPr lang="en-US" sz="1000" baseline="30000" dirty="0">
                <a:ea typeface="Calibri" panose="020F0502020204030204" pitchFamily="34" charset="0"/>
              </a:rPr>
              <a:t>10) </a:t>
            </a:r>
            <a:r>
              <a:rPr lang="en-US" sz="1000" dirty="0">
                <a:ea typeface="Calibri" panose="020F0502020204030204" pitchFamily="34" charset="0"/>
              </a:rPr>
              <a:t>extendable up to 16</a:t>
            </a:r>
          </a:p>
          <a:p>
            <a:r>
              <a:rPr lang="en-US" sz="1000" baseline="30000" dirty="0">
                <a:ea typeface="Calibri" panose="020F0502020204030204" pitchFamily="34" charset="0"/>
              </a:rPr>
              <a:t>11) </a:t>
            </a:r>
            <a:r>
              <a:rPr lang="en-US" sz="1000" dirty="0">
                <a:ea typeface="Calibri" panose="020F0502020204030204" pitchFamily="34" charset="0"/>
              </a:rPr>
              <a:t>LCD display with operating </a:t>
            </a:r>
            <a:r>
              <a:rPr lang="en-US" sz="1000" dirty="0" err="1">
                <a:ea typeface="Calibri" panose="020F0502020204030204" pitchFamily="34" charset="0"/>
              </a:rPr>
              <a:t>modul</a:t>
            </a:r>
            <a:r>
              <a:rPr lang="en-US" sz="1000" dirty="0">
                <a:ea typeface="Calibri" panose="020F0502020204030204" pitchFamily="34" charset="0"/>
              </a:rPr>
              <a:t> BM-Solar	</a:t>
            </a:r>
            <a:r>
              <a:rPr lang="en-US" sz="1000" baseline="30000" dirty="0">
                <a:ea typeface="Calibri" panose="020F0502020204030204" pitchFamily="34" charset="0"/>
              </a:rPr>
              <a:t>12)</a:t>
            </a:r>
            <a:r>
              <a:rPr lang="en-US" sz="1000" dirty="0">
                <a:ea typeface="Calibri" panose="020F0502020204030204" pitchFamily="34" charset="0"/>
              </a:rPr>
              <a:t> consumption of solar panel VR68</a:t>
            </a:r>
            <a:endParaRPr lang="bg-BG" sz="1000" dirty="0">
              <a:effectLst/>
              <a:ea typeface="Calibri" panose="020F050202020403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0850014"/>
              </p:ext>
            </p:extLst>
          </p:nvPr>
        </p:nvGraphicFramePr>
        <p:xfrm>
          <a:off x="484298" y="2204864"/>
          <a:ext cx="8136903" cy="27742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4135">
                  <a:extLst>
                    <a:ext uri="{9D8B030D-6E8A-4147-A177-3AD203B41FA5}">
                      <a16:colId xmlns:a16="http://schemas.microsoft.com/office/drawing/2014/main" val="323928656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289686008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371296718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36061430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233290693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3210233915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4106254567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86950983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44613645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214141110"/>
                    </a:ext>
                  </a:extLst>
                </a:gridCol>
              </a:tblGrid>
              <a:tr h="282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Manufacturer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Type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In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Out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Display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Consumption (W)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Hydraulic systems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Heat meter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Data logger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Interfaces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2621230281"/>
                  </a:ext>
                </a:extLst>
              </a:tr>
              <a:tr h="173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Allsun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T300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18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18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1)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&lt; 4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freely programmable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 optional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RS232, Ethernet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2219522717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Brötje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ISR-SSR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r>
                        <a:rPr lang="en-US" sz="900" baseline="30000">
                          <a:effectLst/>
                        </a:rPr>
                        <a:t>2)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</a:t>
                      </a:r>
                      <a:r>
                        <a:rPr lang="en-US" sz="900" baseline="30000">
                          <a:effectLst/>
                        </a:rPr>
                        <a:t>2)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3)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individually configurable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LPB-Bus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3165683280"/>
                  </a:ext>
                </a:extLst>
              </a:tr>
              <a:tr h="1311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Bosch (Buderus)</a:t>
                      </a:r>
                      <a:r>
                        <a:rPr lang="en-US" sz="900" baseline="30000">
                          <a:effectLst/>
                        </a:rPr>
                        <a:t>4)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Logamatic SC40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8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n.a.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27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S232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20767187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Consolar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Control 701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22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16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 + LED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r>
                        <a:rPr lang="en-US" sz="900" baseline="30000">
                          <a:effectLst/>
                        </a:rPr>
                        <a:t>5)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Bus, RS232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4197984012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Dolder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Sora-W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3)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3.8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19</a:t>
                      </a:r>
                      <a:r>
                        <a:rPr lang="en-US" sz="900" baseline="30000">
                          <a:effectLst/>
                        </a:rPr>
                        <a:t>5)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r>
                        <a:rPr lang="en-US" sz="900" baseline="30000">
                          <a:effectLst/>
                        </a:rPr>
                        <a:t>6)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RS232, RS485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1583440193"/>
                  </a:ext>
                </a:extLst>
              </a:tr>
              <a:tr h="1414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Prozeda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Genuis plus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≥ 100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SPI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668480053"/>
                  </a:ext>
                </a:extLst>
              </a:tr>
              <a:tr h="1414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Resol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Deltasol E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3)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30</a:t>
                      </a:r>
                      <a:r>
                        <a:rPr lang="en-US" sz="900" baseline="30000">
                          <a:effectLst/>
                        </a:rPr>
                        <a:t>5)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</a:t>
                      </a:r>
                      <a:r>
                        <a:rPr lang="en-US" sz="900" baseline="30000">
                          <a:effectLst/>
                        </a:rPr>
                        <a:t>7)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Resol V Bus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1554794828"/>
                  </a:ext>
                </a:extLst>
              </a:tr>
              <a:tr h="1491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Solvis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Solvis</a:t>
                      </a:r>
                      <a:r>
                        <a:rPr lang="en-US" sz="900" dirty="0">
                          <a:effectLst/>
                        </a:rPr>
                        <a:t> Control 2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18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8)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16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in preparation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1794171325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Sorel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TDC5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1)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n.a.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USB, Ethernet optional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1333617375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Steca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TR 0704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r>
                        <a:rPr lang="en-US" sz="900" baseline="30000">
                          <a:effectLst/>
                        </a:rPr>
                        <a:t>9)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r>
                        <a:rPr lang="en-US" sz="900" baseline="30000">
                          <a:effectLst/>
                        </a:rPr>
                        <a:t>10)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1)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≤ 3.0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74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three times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RS232, IS-Bus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1207932161"/>
                  </a:ext>
                </a:extLst>
              </a:tr>
              <a:tr h="1774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</a:rPr>
                        <a:t>Technische</a:t>
                      </a:r>
                      <a:r>
                        <a:rPr lang="en-US" sz="900" dirty="0">
                          <a:effectLst/>
                        </a:rPr>
                        <a:t> Alternative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UVR 1611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16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1)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freely programmable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257265701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Tem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PM 2975 OGZ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n.a.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Individually configurable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eBus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2323886052"/>
                  </a:ext>
                </a:extLst>
              </a:tr>
              <a:tr h="1414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Wagner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Sungo SXL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r>
                        <a:rPr lang="en-US" sz="900" baseline="30000">
                          <a:effectLst/>
                        </a:rPr>
                        <a:t>3)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≤ 1.5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</a:t>
                      </a:r>
                      <a:r>
                        <a:rPr lang="en-US" sz="900" baseline="30000">
                          <a:effectLst/>
                        </a:rPr>
                        <a:t>5)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3381760671"/>
                  </a:ext>
                </a:extLst>
              </a:tr>
              <a:tr h="1414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Wolf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SM2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LED</a:t>
                      </a:r>
                      <a:r>
                        <a:rPr lang="en-US" sz="900" baseline="30000">
                          <a:effectLst/>
                        </a:rPr>
                        <a:t>11)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1.7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eBus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1978578324"/>
                  </a:ext>
                </a:extLst>
              </a:tr>
              <a:tr h="2828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Vaillant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calorMATIC 430 mit VR 68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r>
                        <a:rPr lang="en-US" sz="900" baseline="30000">
                          <a:effectLst/>
                        </a:rPr>
                        <a:t>12)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yes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eBus, vrDIALOG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3676815628"/>
                  </a:ext>
                </a:extLst>
              </a:tr>
              <a:tr h="1414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Varmeco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System 014-2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25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19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LCD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r>
                        <a:rPr lang="en-US" sz="900" baseline="30000">
                          <a:effectLst/>
                        </a:rPr>
                        <a:t>5)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no</a:t>
                      </a:r>
                      <a:endParaRPr lang="bg-BG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yes</a:t>
                      </a:r>
                      <a:endParaRPr lang="bg-BG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3646" marR="63646" marT="0" marB="0"/>
                </a:tc>
                <a:extLst>
                  <a:ext uri="{0D108BD9-81ED-4DB2-BD59-A6C34878D82A}">
                    <a16:rowId xmlns:a16="http://schemas.microsoft.com/office/drawing/2014/main" val="1797236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572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Τύποι  και επισκόπηση των ηλιακών ελεγκτών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7419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Βασικές ρυθμίσεις και τεχνικά στοιχεία των ηλιακών ελεγκτών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Υποδειγματικό σύστημα με αυτόματο ελεγκτή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DeltaSol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BII (Manufacturer: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Resol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81152" y="3068956"/>
            <a:ext cx="1963857" cy="28387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996949"/>
            <a:ext cx="2982731" cy="298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98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Τύποι  και επισκόπηση των ηλιακών ελεγκτών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04380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1.1. </a:t>
            </a:r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Βασικές ρυθμίσεις και τεχνικά στοιχεία των ηλιακών ελεγκτών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l-GR" sz="1600" b="1" dirty="0">
                <a:latin typeface="Arial" panose="020B0604020202020204" pitchFamily="34" charset="0"/>
                <a:cs typeface="Arial" panose="020B0604020202020204" pitchFamily="34" charset="0"/>
              </a:rPr>
              <a:t>Υποδειγματικό σύστημα με αυτόματο ελεγκτή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DeltaSol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BII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91880" y="5944800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latin typeface="Arial" panose="020B0604020202020204" pitchFamily="34" charset="0"/>
                <a:cs typeface="Arial" panose="020B0604020202020204" pitchFamily="34" charset="0"/>
              </a:rPr>
              <a:t>Τυπικό σύστημα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71700" y="2319559"/>
            <a:ext cx="6048672" cy="362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711979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1706</TotalTime>
  <Words>3213</Words>
  <Application>Microsoft Office PowerPoint</Application>
  <PresentationFormat>Προβολή στην οθόνη (4:3)</PresentationFormat>
  <Paragraphs>878</Paragraphs>
  <Slides>44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44</vt:i4>
      </vt:variant>
    </vt:vector>
  </HeadingPairs>
  <TitlesOfParts>
    <vt:vector size="49" baseType="lpstr">
      <vt:lpstr>Arial</vt:lpstr>
      <vt:lpstr>Calibri</vt:lpstr>
      <vt:lpstr>Times New Roman</vt:lpstr>
      <vt:lpstr>Wingdings</vt:lpstr>
      <vt:lpstr>2_Office Theme</vt:lpstr>
      <vt:lpstr>Εγκαταστάσεις ηλιοθερμικών συστημάτων για ΖΝΧ και θέρμανση σε μονοκατοικία</vt:lpstr>
      <vt:lpstr>Στόχοι</vt:lpstr>
      <vt:lpstr>Περιεχόμενα</vt:lpstr>
      <vt:lpstr>1. Τύποι  και επισκόπηση των ηλιακών ελεγκτών</vt:lpstr>
      <vt:lpstr>1. Τύποι  και επισκόπηση των ηλιακών ελεγκτών</vt:lpstr>
      <vt:lpstr>1. Τύποι  και επισκόπηση των ηλιακών ελεγκτών</vt:lpstr>
      <vt:lpstr>1. Τύποι  και επισκόπηση των ηλιακών ελεγκτών</vt:lpstr>
      <vt:lpstr>1. Τύποι  και επισκόπηση των ηλιακών ελεγκτών</vt:lpstr>
      <vt:lpstr>1. Τύποι  και επισκόπηση των ηλιακών ελεγκτών</vt:lpstr>
      <vt:lpstr>1. Τύποι  και επισκόπηση των ηλιακών ελεγκτών</vt:lpstr>
      <vt:lpstr>1. Τύποι  και επισκόπηση των ηλιακών ελεγκτών</vt:lpstr>
      <vt:lpstr>1. Τύποι  και επισκόπηση των ηλιακών ελεγκτών</vt:lpstr>
      <vt:lpstr>1. Τύποι  και επισκόπηση των ηλιακών ελεγκτών</vt:lpstr>
      <vt:lpstr>1. Τύποι  και επισκόπηση των ηλιακών ελεγκτών</vt:lpstr>
      <vt:lpstr>1. Τύποι  και επισκόπηση των ηλιακών ελεγκτών</vt:lpstr>
      <vt:lpstr>1. Τύποι  και επισκόπηση των ηλιακών ελεγκτών</vt:lpstr>
      <vt:lpstr>1. Τύποι  και επισκόπηση των ηλιακών ελεγκτών</vt:lpstr>
      <vt:lpstr>1. Τύποι  και επισκόπηση των ηλιακών ελεγκτών</vt:lpstr>
      <vt:lpstr>2. Αισθητήρες θερμοκρασίας και ροής </vt:lpstr>
      <vt:lpstr>2. Αισθητήρες θερμοκρασίας και ροής </vt:lpstr>
      <vt:lpstr>2. Αισθητήρες θερμοκρασίας και ροής </vt:lpstr>
      <vt:lpstr>2. Αισθητήρες θερμοκρασίας και ροής </vt:lpstr>
      <vt:lpstr>2. Αισθητήρες θερμοκρασίας και ροής </vt:lpstr>
      <vt:lpstr>2. Αισθητήρες θερμοκρασίας και ροής </vt:lpstr>
      <vt:lpstr>2. Αισθητήρες θερμοκρασίας και ροής </vt:lpstr>
      <vt:lpstr>2. Αισθητήρες θερμοκρασίας και ροής </vt:lpstr>
      <vt:lpstr>2. Αισθητήρες θερμοκρασίας και ροής </vt:lpstr>
      <vt:lpstr>3. Μέθοδοι ρύθμισης θερμοκρασίας και ελέγχου </vt:lpstr>
      <vt:lpstr>3. Μέθοδοι ρύθμισης θερμοκρασίας και ελέγχου </vt:lpstr>
      <vt:lpstr>3. Μέθοδοι ρύθμισης θερμοκρασίας και ελέγχου </vt:lpstr>
      <vt:lpstr>3. Μέθοδοι ρύθμισης θερμοκρασίας και ελέγχου </vt:lpstr>
      <vt:lpstr>3. Μέθοδοι ρύθμισης θερμοκρασίας και ελέγχου </vt:lpstr>
      <vt:lpstr>3. Μέθοδοι ρύθμισης θερμοκρασίας και ελέγχου </vt:lpstr>
      <vt:lpstr>3. Μέθοδοι ρύθμισης θερμοκρασίας και ελέγχου </vt:lpstr>
      <vt:lpstr>3. Μέθοδοι ρύθμισης θερμοκρασίας και ελέγχου </vt:lpstr>
      <vt:lpstr>3. Μέθοδοι ρύθμισης θερμοκρασίας και ελέγχου </vt:lpstr>
      <vt:lpstr>3. Μέθοδοι ρύθμισης θερμοκρασίας και ελέγχου </vt:lpstr>
      <vt:lpstr>3. Μέθοδοι ρύθμισης θερμοκρασίας και ελέγχου </vt:lpstr>
      <vt:lpstr>3. Μέθοδοι ρύθμισης θερμοκρασίας και ελέγχου </vt:lpstr>
      <vt:lpstr>3. Μέθοδοι ρύθμισης θερμοκρασίας και ελέγχου </vt:lpstr>
      <vt:lpstr>3. Μέθοδοι ρύθμισης θερμοκρασίας και ελέγχου </vt:lpstr>
      <vt:lpstr>3. Μέθοδοι ρύθμισης θερμοκρασίας και ελέγχου </vt:lpstr>
      <vt:lpstr>Συμπεράσματα</vt:lpstr>
      <vt:lpstr>Τέλος 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 </cp:lastModifiedBy>
  <cp:revision>139</cp:revision>
  <dcterms:created xsi:type="dcterms:W3CDTF">2017-12-11T10:59:29Z</dcterms:created>
  <dcterms:modified xsi:type="dcterms:W3CDTF">2020-02-06T10:31:54Z</dcterms:modified>
</cp:coreProperties>
</file>