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75" r:id="rId18"/>
    <p:sldId id="276" r:id="rId19"/>
    <p:sldId id="277" r:id="rId20"/>
    <p:sldId id="279" r:id="rId21"/>
    <p:sldId id="280" r:id="rId22"/>
    <p:sldId id="281" r:id="rId23"/>
    <p:sldId id="282" r:id="rId24"/>
    <p:sldId id="283" r:id="rId25"/>
    <p:sldId id="284" r:id="rId26"/>
    <p:sldId id="285"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3" r:id="rId43"/>
    <p:sldId id="304" r:id="rId44"/>
    <p:sldId id="302" r:id="rId45"/>
    <p:sldId id="305" r:id="rId46"/>
    <p:sldId id="308" r:id="rId47"/>
    <p:sldId id="309" r:id="rId48"/>
    <p:sldId id="310" r:id="rId49"/>
    <p:sldId id="311" r:id="rId50"/>
    <p:sldId id="312" r:id="rId51"/>
    <p:sldId id="306" r:id="rId52"/>
    <p:sldId id="313" r:id="rId53"/>
    <p:sldId id="314" r:id="rId54"/>
    <p:sldId id="315" r:id="rId55"/>
    <p:sldId id="316" r:id="rId56"/>
    <p:sldId id="318" r:id="rId57"/>
    <p:sldId id="317" r:id="rId58"/>
    <p:sldId id="260"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E7E7E7"/>
    <a:srgbClr val="CBCBCB"/>
    <a:srgbClr val="E0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30/3/2020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figure</a:t>
            </a:r>
            <a:r>
              <a:rPr lang="de-DE" dirty="0"/>
              <a:t> </a:t>
            </a:r>
            <a:r>
              <a:rPr lang="de-DE" dirty="0" err="1"/>
              <a:t>should</a:t>
            </a:r>
            <a:r>
              <a:rPr lang="de-DE" dirty="0"/>
              <a:t> </a:t>
            </a:r>
            <a:r>
              <a:rPr lang="de-DE" dirty="0" err="1"/>
              <a:t>be</a:t>
            </a:r>
            <a:r>
              <a:rPr lang="de-DE" dirty="0"/>
              <a:t> </a:t>
            </a:r>
            <a:r>
              <a:rPr lang="de-DE" dirty="0" err="1"/>
              <a:t>enlarged</a:t>
            </a:r>
            <a:r>
              <a:rPr lang="de-DE" dirty="0"/>
              <a:t> </a:t>
            </a:r>
            <a:r>
              <a:rPr lang="de-DE" dirty="0" err="1"/>
              <a:t>by</a:t>
            </a:r>
            <a:r>
              <a:rPr lang="de-DE" dirty="0"/>
              <a:t> </a:t>
            </a:r>
            <a:r>
              <a:rPr lang="de-DE" dirty="0" err="1"/>
              <a:t>click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331211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194250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190303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224505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336716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28847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39692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3913353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15173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42285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a:t>
            </a:r>
            <a:r>
              <a:rPr lang="de-DE" baseline="0" dirty="0"/>
              <a:t> https://de.wikipedia.org/wiki/Carl_von_Linde#/media/File:Carl_von_Linde_1868.jpg - in </a:t>
            </a:r>
            <a:r>
              <a:rPr lang="de-DE" baseline="0" dirty="0" err="1"/>
              <a:t>public</a:t>
            </a:r>
            <a:r>
              <a:rPr lang="de-DE" baseline="0" dirty="0"/>
              <a:t> </a:t>
            </a:r>
            <a:r>
              <a:rPr lang="de-DE" baseline="0" dirty="0" err="1"/>
              <a:t>domain</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60336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3802318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292431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108777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2029817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Picture: </a:t>
            </a:r>
            <a:r>
              <a:rPr lang="de-DE" dirty="0" err="1"/>
              <a:t>shutterstock</a:t>
            </a:r>
            <a:endParaRPr lang="de-DE" dirty="0"/>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649700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german</a:t>
            </a:r>
            <a:r>
              <a:rPr lang="de-DE" dirty="0"/>
              <a:t> https://www.bs-klima.de/images/kaeltemittel-diagramme/Kaeltemittel_R410A_38__20090428_.pdf</a:t>
            </a:r>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405952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3583415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1720939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706080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274939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3462147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33334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3849335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126196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3607236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39</a:t>
            </a:fld>
            <a:endParaRPr lang="el-GR"/>
          </a:p>
        </p:txBody>
      </p:sp>
    </p:spTree>
    <p:extLst>
      <p:ext uri="{BB962C8B-B14F-4D97-AF65-F5344CB8AC3E}">
        <p14:creationId xmlns:p14="http://schemas.microsoft.com/office/powerpoint/2010/main" val="3292899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40</a:t>
            </a:fld>
            <a:endParaRPr lang="el-GR"/>
          </a:p>
        </p:txBody>
      </p:sp>
    </p:spTree>
    <p:extLst>
      <p:ext uri="{BB962C8B-B14F-4D97-AF65-F5344CB8AC3E}">
        <p14:creationId xmlns:p14="http://schemas.microsoft.com/office/powerpoint/2010/main" val="295413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41</a:t>
            </a:fld>
            <a:endParaRPr lang="el-GR"/>
          </a:p>
        </p:txBody>
      </p:sp>
    </p:spTree>
    <p:extLst>
      <p:ext uri="{BB962C8B-B14F-4D97-AF65-F5344CB8AC3E}">
        <p14:creationId xmlns:p14="http://schemas.microsoft.com/office/powerpoint/2010/main" val="2009305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42</a:t>
            </a:fld>
            <a:endParaRPr lang="el-GR"/>
          </a:p>
        </p:txBody>
      </p:sp>
    </p:spTree>
    <p:extLst>
      <p:ext uri="{BB962C8B-B14F-4D97-AF65-F5344CB8AC3E}">
        <p14:creationId xmlns:p14="http://schemas.microsoft.com/office/powerpoint/2010/main" val="920715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1324228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Safty</a:t>
            </a:r>
            <a:r>
              <a:rPr lang="de-DE" dirty="0"/>
              <a:t> in </a:t>
            </a:r>
            <a:r>
              <a:rPr lang="de-DE" dirty="0" err="1"/>
              <a:t>germ,an</a:t>
            </a:r>
            <a:r>
              <a:rPr lang="de-DE" dirty="0"/>
              <a:t> https://www.glysofor.de/pdf/SDB_MPG.pdf</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Spezification</a:t>
            </a:r>
            <a:r>
              <a:rPr lang="de-DE" dirty="0"/>
              <a:t> </a:t>
            </a:r>
            <a:r>
              <a:rPr lang="de-DE" dirty="0" err="1"/>
              <a:t>ingerman</a:t>
            </a:r>
            <a:r>
              <a:rPr lang="de-DE" dirty="0"/>
              <a:t> https://www.glysofor.de/pdf/Glysofor-N-Spezifikation-D.pdf</a:t>
            </a:r>
          </a:p>
        </p:txBody>
      </p:sp>
      <p:sp>
        <p:nvSpPr>
          <p:cNvPr id="4" name="Foliennummernplatzhalter 3"/>
          <p:cNvSpPr>
            <a:spLocks noGrp="1"/>
          </p:cNvSpPr>
          <p:nvPr>
            <p:ph type="sldNum" sz="quarter" idx="10"/>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261899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Picture:</a:t>
            </a:r>
            <a:r>
              <a:rPr lang="de-DE" baseline="0" dirty="0"/>
              <a:t> https://upload.wikimedia.org/wikipedia/commons/e/ea/NASA_and_NOAA_Announce_Ozone_Hole_is_a_Double_Record_Breaker.png- </a:t>
            </a:r>
            <a:r>
              <a:rPr lang="en-US" baseline="0" dirty="0"/>
              <a:t>This file is in the public domain in the United States because it was solely created by NASA. NASA copyright policy states that "NASA material is not protected by copyright unless noted</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996658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Saf</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45</a:t>
            </a:fld>
            <a:endParaRPr lang="el-GR"/>
          </a:p>
        </p:txBody>
      </p:sp>
    </p:spTree>
    <p:extLst>
      <p:ext uri="{BB962C8B-B14F-4D97-AF65-F5344CB8AC3E}">
        <p14:creationId xmlns:p14="http://schemas.microsoft.com/office/powerpoint/2010/main" val="3321929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Picture</a:t>
            </a:r>
            <a:r>
              <a:rPr lang="de-DE" baseline="0" dirty="0"/>
              <a:t>: </a:t>
            </a:r>
            <a:r>
              <a:rPr lang="de-DE" baseline="0" dirty="0" err="1"/>
              <a:t>shuttertsock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46</a:t>
            </a:fld>
            <a:endParaRPr lang="el-GR"/>
          </a:p>
        </p:txBody>
      </p:sp>
    </p:spTree>
    <p:extLst>
      <p:ext uri="{BB962C8B-B14F-4D97-AF65-F5344CB8AC3E}">
        <p14:creationId xmlns:p14="http://schemas.microsoft.com/office/powerpoint/2010/main" val="4194220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47</a:t>
            </a:fld>
            <a:endParaRPr lang="el-GR"/>
          </a:p>
        </p:txBody>
      </p:sp>
    </p:spTree>
    <p:extLst>
      <p:ext uri="{BB962C8B-B14F-4D97-AF65-F5344CB8AC3E}">
        <p14:creationId xmlns:p14="http://schemas.microsoft.com/office/powerpoint/2010/main" val="567396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picture</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48</a:t>
            </a:fld>
            <a:endParaRPr lang="el-GR"/>
          </a:p>
        </p:txBody>
      </p:sp>
    </p:spTree>
    <p:extLst>
      <p:ext uri="{BB962C8B-B14F-4D97-AF65-F5344CB8AC3E}">
        <p14:creationId xmlns:p14="http://schemas.microsoft.com/office/powerpoint/2010/main" val="3982716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49</a:t>
            </a:fld>
            <a:endParaRPr lang="el-GR"/>
          </a:p>
        </p:txBody>
      </p:sp>
    </p:spTree>
    <p:extLst>
      <p:ext uri="{BB962C8B-B14F-4D97-AF65-F5344CB8AC3E}">
        <p14:creationId xmlns:p14="http://schemas.microsoft.com/office/powerpoint/2010/main" val="1497751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50</a:t>
            </a:fld>
            <a:endParaRPr lang="el-GR"/>
          </a:p>
        </p:txBody>
      </p:sp>
    </p:spTree>
    <p:extLst>
      <p:ext uri="{BB962C8B-B14F-4D97-AF65-F5344CB8AC3E}">
        <p14:creationId xmlns:p14="http://schemas.microsoft.com/office/powerpoint/2010/main" val="4094566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Picture: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51</a:t>
            </a:fld>
            <a:endParaRPr lang="el-GR"/>
          </a:p>
        </p:txBody>
      </p:sp>
    </p:spTree>
    <p:extLst>
      <p:ext uri="{BB962C8B-B14F-4D97-AF65-F5344CB8AC3E}">
        <p14:creationId xmlns:p14="http://schemas.microsoft.com/office/powerpoint/2010/main" val="72154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52</a:t>
            </a:fld>
            <a:endParaRPr lang="el-GR"/>
          </a:p>
        </p:txBody>
      </p:sp>
    </p:spTree>
    <p:extLst>
      <p:ext uri="{BB962C8B-B14F-4D97-AF65-F5344CB8AC3E}">
        <p14:creationId xmlns:p14="http://schemas.microsoft.com/office/powerpoint/2010/main" val="1349707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53</a:t>
            </a:fld>
            <a:endParaRPr lang="el-GR"/>
          </a:p>
        </p:txBody>
      </p:sp>
    </p:spTree>
    <p:extLst>
      <p:ext uri="{BB962C8B-B14F-4D97-AF65-F5344CB8AC3E}">
        <p14:creationId xmlns:p14="http://schemas.microsoft.com/office/powerpoint/2010/main" val="3050543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54</a:t>
            </a:fld>
            <a:endParaRPr lang="el-GR"/>
          </a:p>
        </p:txBody>
      </p:sp>
    </p:spTree>
    <p:extLst>
      <p:ext uri="{BB962C8B-B14F-4D97-AF65-F5344CB8AC3E}">
        <p14:creationId xmlns:p14="http://schemas.microsoft.com/office/powerpoint/2010/main" val="281881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3075495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55</a:t>
            </a:fld>
            <a:endParaRPr lang="el-GR"/>
          </a:p>
        </p:txBody>
      </p:sp>
    </p:spTree>
    <p:extLst>
      <p:ext uri="{BB962C8B-B14F-4D97-AF65-F5344CB8AC3E}">
        <p14:creationId xmlns:p14="http://schemas.microsoft.com/office/powerpoint/2010/main" val="193586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56</a:t>
            </a:fld>
            <a:endParaRPr lang="el-GR"/>
          </a:p>
        </p:txBody>
      </p:sp>
    </p:spTree>
    <p:extLst>
      <p:ext uri="{BB962C8B-B14F-4D97-AF65-F5344CB8AC3E}">
        <p14:creationId xmlns:p14="http://schemas.microsoft.com/office/powerpoint/2010/main" val="363245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57</a:t>
            </a:fld>
            <a:endParaRPr lang="el-GR"/>
          </a:p>
        </p:txBody>
      </p:sp>
    </p:spTree>
    <p:extLst>
      <p:ext uri="{BB962C8B-B14F-4D97-AF65-F5344CB8AC3E}">
        <p14:creationId xmlns:p14="http://schemas.microsoft.com/office/powerpoint/2010/main" val="4166511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58</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316765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334941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3280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figure</a:t>
            </a:r>
            <a:r>
              <a:rPr lang="de-DE" dirty="0"/>
              <a:t> </a:t>
            </a:r>
            <a:r>
              <a:rPr lang="de-DE" dirty="0" err="1"/>
              <a:t>should</a:t>
            </a:r>
            <a:r>
              <a:rPr lang="de-DE" dirty="0"/>
              <a:t> </a:t>
            </a:r>
            <a:r>
              <a:rPr lang="de-DE" dirty="0" err="1"/>
              <a:t>be</a:t>
            </a:r>
            <a:r>
              <a:rPr lang="de-DE" dirty="0"/>
              <a:t> </a:t>
            </a:r>
            <a:r>
              <a:rPr lang="de-DE" dirty="0" err="1"/>
              <a:t>enlarged</a:t>
            </a:r>
            <a:r>
              <a:rPr lang="de-DE" dirty="0"/>
              <a:t> </a:t>
            </a:r>
            <a:r>
              <a:rPr lang="de-DE" dirty="0" err="1"/>
              <a:t>by</a:t>
            </a:r>
            <a:r>
              <a:rPr lang="de-DE" dirty="0"/>
              <a:t> </a:t>
            </a:r>
            <a:r>
              <a:rPr lang="de-DE" dirty="0" err="1"/>
              <a:t>click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4183967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30/3/2020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a:latin typeface="Arial" panose="020B0604020202020204" pitchFamily="34" charset="0"/>
                <a:cs typeface="Arial" panose="020B0604020202020204" pitchFamily="34" charset="0"/>
              </a:rPr>
              <a:t>2.3 </a:t>
            </a:r>
            <a:r>
              <a:rPr lang="bg-BG" dirty="0" smtClean="0">
                <a:latin typeface="Arial" panose="020B0604020202020204" pitchFamily="34" charset="0"/>
                <a:cs typeface="Arial" panose="020B0604020202020204" pitchFamily="34" charset="0"/>
              </a:rPr>
              <a:t>Химикали</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ru-RU" dirty="0">
                <a:latin typeface="Arial" panose="020B0604020202020204" pitchFamily="34" charset="0"/>
                <a:cs typeface="Arial" panose="020B0604020202020204" pitchFamily="34" charset="0"/>
              </a:rPr>
              <a:t>БЛОК 2: Инсталиране на геотермални </a:t>
            </a:r>
            <a:r>
              <a:rPr lang="ru-RU" dirty="0" smtClean="0">
                <a:latin typeface="Arial" panose="020B0604020202020204" pitchFamily="34" charset="0"/>
                <a:cs typeface="Arial" panose="020B0604020202020204" pitchFamily="34" charset="0"/>
              </a:rPr>
              <a:t>системи</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1987 г. „Монреалският протокол за вещества, които нарушават озоновия слой“ е проектиран за защита на озоновия слой на атмосферата.</a:t>
            </a:r>
          </a:p>
          <a:p>
            <a:pPr marL="0" indent="0">
              <a:lnSpc>
                <a:spcPct val="150000"/>
              </a:lnSpc>
              <a:buNone/>
            </a:pPr>
            <a:r>
              <a:rPr lang="ru-RU" sz="1600" dirty="0">
                <a:latin typeface="Arial" panose="020B0604020202020204" pitchFamily="34" charset="0"/>
                <a:cs typeface="Arial" panose="020B0604020202020204" pitchFamily="34" charset="0"/>
              </a:rPr>
              <a:t>Така че в следващите </a:t>
            </a:r>
            <a:r>
              <a:rPr lang="ru-RU" sz="1600" dirty="0" smtClean="0">
                <a:latin typeface="Arial" panose="020B0604020202020204" pitchFamily="34" charset="0"/>
                <a:cs typeface="Arial" panose="020B0604020202020204" pitchFamily="34" charset="0"/>
              </a:rPr>
              <a:t>години </a:t>
            </a:r>
            <a:r>
              <a:rPr lang="ru-RU" sz="1600" dirty="0">
                <a:latin typeface="Arial" panose="020B0604020202020204" pitchFamily="34" charset="0"/>
                <a:cs typeface="Arial" panose="020B0604020202020204" pitchFamily="34" charset="0"/>
              </a:rPr>
              <a:t>производството на много вещества трябва да бъде прекратено.</a:t>
            </a:r>
          </a:p>
          <a:p>
            <a:pPr marL="0" indent="0">
              <a:lnSpc>
                <a:spcPct val="150000"/>
              </a:lnSpc>
              <a:buNone/>
            </a:pPr>
            <a:r>
              <a:rPr lang="ru-RU" sz="1600" dirty="0">
                <a:latin typeface="Arial" panose="020B0604020202020204" pitchFamily="34" charset="0"/>
                <a:cs typeface="Arial" panose="020B0604020202020204" pitchFamily="34" charset="0"/>
              </a:rPr>
              <a:t>Всички обикновени хладилни агенти бяха част от протокола от Монреал.</a:t>
            </a:r>
          </a:p>
          <a:p>
            <a:pPr marL="0" indent="0">
              <a:lnSpc>
                <a:spcPct val="150000"/>
              </a:lnSpc>
              <a:buNone/>
            </a:pPr>
            <a:r>
              <a:rPr lang="ru-RU" sz="1600" dirty="0">
                <a:latin typeface="Arial" panose="020B0604020202020204" pitchFamily="34" charset="0"/>
                <a:cs typeface="Arial" panose="020B0604020202020204" pitchFamily="34" charset="0"/>
              </a:rPr>
              <a:t>Днес повече от 195 държави се съгласиха с Монреалския протокол</a:t>
            </a:r>
            <a:r>
              <a:rPr lang="ru-RU"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37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Потенциал за изчерпване на озона (ODP)</a:t>
            </a:r>
          </a:p>
          <a:p>
            <a:pPr marL="0" indent="0">
              <a:lnSpc>
                <a:spcPct val="150000"/>
              </a:lnSpc>
              <a:buNone/>
            </a:pPr>
            <a:r>
              <a:rPr lang="ru-RU" sz="1600" dirty="0" smtClean="0">
                <a:latin typeface="Arial" panose="020B0604020202020204" pitchFamily="34" charset="0"/>
                <a:cs typeface="Arial" panose="020B0604020202020204" pitchFamily="34" charset="0"/>
              </a:rPr>
              <a:t>Потенциалът </a:t>
            </a:r>
            <a:r>
              <a:rPr lang="ru-RU" sz="1600" dirty="0">
                <a:latin typeface="Arial" panose="020B0604020202020204" pitchFamily="34" charset="0"/>
                <a:cs typeface="Arial" panose="020B0604020202020204" pitchFamily="34" charset="0"/>
              </a:rPr>
              <a:t>за озоново изчерпване (ODP) на химично съединение е относителното количество разграждане спрямо озоновия слой, което може да причини, с трихлорфлуорометан (R11 или CFC11)</a:t>
            </a:r>
          </a:p>
          <a:p>
            <a:pPr marL="0" indent="0">
              <a:lnSpc>
                <a:spcPct val="150000"/>
              </a:lnSpc>
              <a:buNone/>
            </a:pPr>
            <a:r>
              <a:rPr lang="ru-RU" sz="1600" dirty="0">
                <a:latin typeface="Arial" panose="020B0604020202020204" pitchFamily="34" charset="0"/>
                <a:cs typeface="Arial" panose="020B0604020202020204" pitchFamily="34" charset="0"/>
              </a:rPr>
              <a:t>ODP на R11 е дефиниран като ODP от </a:t>
            </a:r>
            <a:r>
              <a:rPr lang="ru-RU" sz="1600" dirty="0" smtClean="0">
                <a:latin typeface="Arial" panose="020B0604020202020204" pitchFamily="34" charset="0"/>
                <a:cs typeface="Arial" panose="020B0604020202020204" pitchFamily="34" charset="0"/>
              </a:rPr>
              <a:t>1.0.</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3358074921"/>
              </p:ext>
            </p:extLst>
          </p:nvPr>
        </p:nvGraphicFramePr>
        <p:xfrm>
          <a:off x="755576" y="3978040"/>
          <a:ext cx="4680521" cy="2133600"/>
        </p:xfrm>
        <a:graphic>
          <a:graphicData uri="http://schemas.openxmlformats.org/drawingml/2006/table">
            <a:tbl>
              <a:tblPr/>
              <a:tblGrid>
                <a:gridCol w="1139490">
                  <a:extLst>
                    <a:ext uri="{9D8B030D-6E8A-4147-A177-3AD203B41FA5}">
                      <a16:colId xmlns:a16="http://schemas.microsoft.com/office/drawing/2014/main" xmlns="" val="2524481040"/>
                    </a:ext>
                  </a:extLst>
                </a:gridCol>
                <a:gridCol w="1139490">
                  <a:extLst>
                    <a:ext uri="{9D8B030D-6E8A-4147-A177-3AD203B41FA5}">
                      <a16:colId xmlns:a16="http://schemas.microsoft.com/office/drawing/2014/main" xmlns="" val="1421945570"/>
                    </a:ext>
                  </a:extLst>
                </a:gridCol>
                <a:gridCol w="1139490">
                  <a:extLst>
                    <a:ext uri="{9D8B030D-6E8A-4147-A177-3AD203B41FA5}">
                      <a16:colId xmlns:a16="http://schemas.microsoft.com/office/drawing/2014/main" xmlns="" val="2587397009"/>
                    </a:ext>
                  </a:extLst>
                </a:gridCol>
                <a:gridCol w="1262051">
                  <a:extLst>
                    <a:ext uri="{9D8B030D-6E8A-4147-A177-3AD203B41FA5}">
                      <a16:colId xmlns:a16="http://schemas.microsoft.com/office/drawing/2014/main" xmlns="" val="174652677"/>
                    </a:ext>
                  </a:extLst>
                </a:gridCol>
              </a:tblGrid>
              <a:tr h="533400">
                <a:tc>
                  <a:txBody>
                    <a:bodyPr/>
                    <a:lstStyle/>
                    <a:p>
                      <a:pPr algn="ctr" fontAlgn="ctr"/>
                      <a:r>
                        <a:rPr lang="bg-BG" sz="1600" b="1" i="0" u="none" strike="noStrike" dirty="0" smtClean="0">
                          <a:solidFill>
                            <a:srgbClr val="000000"/>
                          </a:solidFill>
                          <a:effectLst/>
                          <a:latin typeface="Arial" panose="020B0604020202020204" pitchFamily="34" charset="0"/>
                          <a:cs typeface="Arial" panose="020B0604020202020204" pitchFamily="34" charset="0"/>
                        </a:rPr>
                        <a:t>Охладител</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bg-BG" sz="1600" b="1" i="0" u="none" strike="noStrike" dirty="0" smtClean="0">
                          <a:solidFill>
                            <a:srgbClr val="000000"/>
                          </a:solidFill>
                          <a:effectLst/>
                          <a:latin typeface="Arial" panose="020B0604020202020204" pitchFamily="34" charset="0"/>
                          <a:cs typeface="Arial" panose="020B0604020202020204" pitchFamily="34" charset="0"/>
                        </a:rPr>
                        <a:t>Категория</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de-DE" sz="1600" b="1" i="0" u="none" strike="noStrike">
                          <a:solidFill>
                            <a:srgbClr val="000000"/>
                          </a:solidFill>
                          <a:effectLst/>
                          <a:latin typeface="Arial" panose="020B0604020202020204" pitchFamily="34" charset="0"/>
                          <a:cs typeface="Arial" panose="020B0604020202020204" pitchFamily="34" charset="0"/>
                        </a:rPr>
                        <a:t>ODP</a:t>
                      </a:r>
                    </a:p>
                  </a:txBody>
                  <a:tcPr marL="9525" marR="9525" marT="9525" marB="0" anchor="ctr">
                    <a:lnL>
                      <a:noFill/>
                    </a:lnL>
                    <a:lnR>
                      <a:noFill/>
                    </a:lnR>
                    <a:lnT>
                      <a:noFill/>
                    </a:lnT>
                    <a:lnB>
                      <a:noFill/>
                    </a:lnB>
                  </a:tcPr>
                </a:tc>
                <a:tc>
                  <a:txBody>
                    <a:bodyPr/>
                    <a:lstStyle/>
                    <a:p>
                      <a:pPr algn="ctr" fontAlgn="ctr"/>
                      <a:r>
                        <a:rPr lang="bg-BG" sz="1600" b="1" i="0" u="none" strike="noStrike" dirty="0" smtClean="0">
                          <a:solidFill>
                            <a:srgbClr val="000000"/>
                          </a:solidFill>
                          <a:effectLst/>
                          <a:latin typeface="Arial" panose="020B0604020202020204" pitchFamily="34" charset="0"/>
                          <a:cs typeface="Arial" panose="020B0604020202020204" pitchFamily="34" charset="0"/>
                        </a:rPr>
                        <a:t>Живот в атмосфера</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xmlns="" val="271467310"/>
                  </a:ext>
                </a:extLst>
              </a:tr>
              <a:tr h="266700">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64629961"/>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698529369"/>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31508770"/>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R113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dirty="0">
                          <a:solidFill>
                            <a:srgbClr val="000000"/>
                          </a:solidFill>
                          <a:effectLst/>
                          <a:latin typeface="Arial" panose="020B0604020202020204" pitchFamily="34" charset="0"/>
                          <a:cs typeface="Arial" panose="020B060402020202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907376316"/>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R22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HCFC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3196534"/>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R123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HCFC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1199446627"/>
                  </a:ext>
                </a:extLst>
              </a:tr>
            </a:tbl>
          </a:graphicData>
        </a:graphic>
      </p:graphicFrame>
    </p:spTree>
    <p:extLst>
      <p:ext uri="{BB962C8B-B14F-4D97-AF65-F5344CB8AC3E}">
        <p14:creationId xmlns:p14="http://schemas.microsoft.com/office/powerpoint/2010/main" val="90937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За заместване на CFC и HCFC през следващите години перфлуоровъглеводороди (FC) и хидрофлуоровъглеводороди (HFC) се използват като хладилни агенти за термопомпи.</a:t>
            </a:r>
          </a:p>
          <a:p>
            <a:pPr marL="0" indent="0">
              <a:lnSpc>
                <a:spcPct val="150000"/>
              </a:lnSpc>
              <a:buNone/>
            </a:pPr>
            <a:r>
              <a:rPr lang="ru-RU" sz="1600" dirty="0">
                <a:latin typeface="Arial" panose="020B0604020202020204" pitchFamily="34" charset="0"/>
                <a:cs typeface="Arial" panose="020B0604020202020204" pitchFamily="34" charset="0"/>
              </a:rPr>
              <a:t>Например флуорираните въглеводороди: R134a, R407C, R410A</a:t>
            </a:r>
          </a:p>
          <a:p>
            <a:pPr marL="0" indent="0">
              <a:lnSpc>
                <a:spcPct val="150000"/>
              </a:lnSpc>
              <a:buNone/>
            </a:pPr>
            <a:r>
              <a:rPr lang="ru-RU" sz="1600" dirty="0">
                <a:latin typeface="Arial" panose="020B0604020202020204" pitchFamily="34" charset="0"/>
                <a:cs typeface="Arial" panose="020B0604020202020204" pitchFamily="34" charset="0"/>
              </a:rPr>
              <a:t>Всички те нямат ODP (тъй като не съдържат хлор), но друг аспект попадна във фокуса.</a:t>
            </a:r>
          </a:p>
          <a:p>
            <a:pPr marL="0" indent="0">
              <a:lnSpc>
                <a:spcPct val="150000"/>
              </a:lnSpc>
              <a:buNone/>
            </a:pP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Това поколение хладилни агенти има огромен потенциал за </a:t>
            </a:r>
            <a:r>
              <a:rPr lang="ru-RU" sz="1600" dirty="0" smtClean="0">
                <a:latin typeface="Arial" panose="020B0604020202020204" pitchFamily="34" charset="0"/>
                <a:cs typeface="Arial" panose="020B0604020202020204" pitchFamily="34" charset="0"/>
              </a:rPr>
              <a:t>глобалното </a:t>
            </a:r>
            <a:r>
              <a:rPr lang="ru-RU" sz="1600" dirty="0">
                <a:latin typeface="Arial" panose="020B0604020202020204" pitchFamily="34" charset="0"/>
                <a:cs typeface="Arial" panose="020B0604020202020204" pitchFamily="34" charset="0"/>
              </a:rPr>
              <a:t>затопляне (GWP</a:t>
            </a:r>
            <a:r>
              <a:rPr lang="ru-RU"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07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5626968"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Потенциал за глобално затопляне (GWP)</a:t>
            </a:r>
          </a:p>
          <a:p>
            <a:pPr marL="0" indent="0">
              <a:lnSpc>
                <a:spcPct val="150000"/>
              </a:lnSpc>
              <a:buNone/>
            </a:pPr>
            <a:r>
              <a:rPr lang="ru-RU" sz="1600" dirty="0">
                <a:latin typeface="Arial" panose="020B0604020202020204" pitchFamily="34" charset="0"/>
                <a:cs typeface="Arial" panose="020B0604020202020204" pitchFamily="34" charset="0"/>
              </a:rPr>
              <a:t>Потенциалът за глобално затопляне (GWP) е мярка за това колко топлина задържа парникови газове в атмосферата. Това е по отношение на въглеродния диоксид, чийто GWP е стандартизиран на 1.</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GWP на R407C - 1774</a:t>
            </a:r>
          </a:p>
          <a:p>
            <a:pPr marL="0" indent="0">
              <a:lnSpc>
                <a:spcPct val="150000"/>
              </a:lnSpc>
              <a:buNone/>
            </a:pPr>
            <a:r>
              <a:rPr lang="ru-RU" sz="1600" dirty="0">
                <a:latin typeface="Arial" panose="020B0604020202020204" pitchFamily="34" charset="0"/>
                <a:cs typeface="Arial" panose="020B0604020202020204" pitchFamily="34" charset="0"/>
              </a:rPr>
              <a:t>GWP </a:t>
            </a:r>
            <a:r>
              <a:rPr lang="ru-RU" sz="1600" dirty="0" smtClean="0">
                <a:latin typeface="Arial" panose="020B0604020202020204" pitchFamily="34" charset="0"/>
                <a:cs typeface="Arial" panose="020B0604020202020204" pitchFamily="34" charset="0"/>
              </a:rPr>
              <a:t>на </a:t>
            </a:r>
            <a:r>
              <a:rPr lang="ru-RU" sz="1600" dirty="0">
                <a:latin typeface="Arial" panose="020B0604020202020204" pitchFamily="34" charset="0"/>
                <a:cs typeface="Arial" panose="020B0604020202020204" pitchFamily="34" charset="0"/>
              </a:rPr>
              <a:t>R410A-- </a:t>
            </a:r>
            <a:r>
              <a:rPr lang="ru-RU" sz="1600" dirty="0" smtClean="0">
                <a:latin typeface="Arial" panose="020B0604020202020204" pitchFamily="34" charset="0"/>
                <a:cs typeface="Arial" panose="020B0604020202020204" pitchFamily="34" charset="0"/>
              </a:rPr>
              <a:t>2088</a:t>
            </a:r>
            <a:endParaRPr lang="en-US" sz="1600" dirty="0">
              <a:latin typeface="Arial" panose="020B0604020202020204" pitchFamily="34" charset="0"/>
              <a:cs typeface="Arial" panose="020B0604020202020204" pitchFamily="34" charset="0"/>
            </a:endParaRPr>
          </a:p>
          <a:p>
            <a:pPr marL="0" indent="0">
              <a:lnSpc>
                <a:spcPct val="150000"/>
              </a:lnSpc>
              <a:buNone/>
            </a:pPr>
            <a:endParaRPr lang="pt-BR"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44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В </a:t>
            </a:r>
            <a:r>
              <a:rPr lang="ru-RU" sz="1600" dirty="0">
                <a:latin typeface="Arial" panose="020B0604020202020204" pitchFamily="34" charset="0"/>
                <a:cs typeface="Arial" panose="020B0604020202020204" pitchFamily="34" charset="0"/>
              </a:rPr>
              <a:t>случай на GWP имаше допълнение към протокола от Монреал,</a:t>
            </a:r>
          </a:p>
          <a:p>
            <a:pPr marL="0" indent="0">
              <a:lnSpc>
                <a:spcPct val="150000"/>
              </a:lnSpc>
              <a:buNone/>
            </a:pPr>
            <a:r>
              <a:rPr lang="ru-RU" sz="1600" dirty="0">
                <a:latin typeface="Arial" panose="020B0604020202020204" pitchFamily="34" charset="0"/>
                <a:cs typeface="Arial" panose="020B0604020202020204" pitchFamily="34" charset="0"/>
              </a:rPr>
              <a:t>„Поправка в Кигали към Протокола от Монреал“ (2016). Използването на хидрофлуоровъглеводороди (HFC) трябва да бъде намалено с повече от 80% през следващите 30 години. 65 държави са ратифицирали поправката от Кигали.</a:t>
            </a:r>
          </a:p>
          <a:p>
            <a:pPr marL="0" indent="0">
              <a:lnSpc>
                <a:spcPct val="150000"/>
              </a:lnSpc>
              <a:buNone/>
            </a:pPr>
            <a:r>
              <a:rPr lang="ru-RU" sz="1600" dirty="0">
                <a:latin typeface="Arial" panose="020B0604020202020204" pitchFamily="34" charset="0"/>
                <a:cs typeface="Arial" panose="020B0604020202020204" pitchFamily="34" charset="0"/>
              </a:rPr>
              <a:t>Със съответна цел ЕС въведе Регламента за F-газа от 2015 г</a:t>
            </a:r>
            <a:r>
              <a:rPr lang="ru-RU"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22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268760"/>
            <a:ext cx="8435280"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r>
              <a:rPr lang="ru-RU" sz="1600" i="1" dirty="0" smtClean="0">
                <a:latin typeface="Arial" panose="020B0604020202020204" pitchFamily="34" charset="0"/>
                <a:cs typeface="Arial" panose="020B0604020202020204" pitchFamily="34" charset="0"/>
              </a:rPr>
              <a:t>Регламент </a:t>
            </a:r>
            <a:r>
              <a:rPr lang="ru-RU" sz="1600" i="1" dirty="0">
                <a:latin typeface="Arial" panose="020B0604020202020204" pitchFamily="34" charset="0"/>
                <a:cs typeface="Arial" panose="020B0604020202020204" pitchFamily="34" charset="0"/>
              </a:rPr>
              <a:t>за емисиите на газове </a:t>
            </a:r>
            <a:r>
              <a:rPr lang="ru-RU" sz="1600" dirty="0">
                <a:latin typeface="Arial" panose="020B0604020202020204" pitchFamily="34" charset="0"/>
                <a:cs typeface="Arial" panose="020B0604020202020204" pitchFamily="34" charset="0"/>
              </a:rPr>
              <a:t>(http://eur-lex.europa.eu/legal-content/EN/TXT/?uri=uriserv:OJ.L_.2014.150.01.0195.01.BG)</a:t>
            </a:r>
          </a:p>
          <a:p>
            <a:pPr marL="0" indent="0">
              <a:lnSpc>
                <a:spcPct val="150000"/>
              </a:lnSpc>
              <a:buNone/>
            </a:pPr>
            <a:r>
              <a:rPr lang="ru-RU" sz="1600" i="1" dirty="0">
                <a:latin typeface="Arial" panose="020B0604020202020204" pitchFamily="34" charset="0"/>
                <a:cs typeface="Arial" panose="020B0604020202020204" pitchFamily="34" charset="0"/>
              </a:rPr>
              <a:t>Ограничаване на общото количество на най-важните F-газове, които могат да се продават в ЕС от 2015 г. нататък, и постепенно да се намалят </a:t>
            </a:r>
            <a:r>
              <a:rPr lang="ru-RU" sz="1600" i="1" dirty="0" smtClean="0">
                <a:latin typeface="Arial" panose="020B0604020202020204" pitchFamily="34" charset="0"/>
                <a:cs typeface="Arial" panose="020B0604020202020204" pitchFamily="34" charset="0"/>
              </a:rPr>
              <a:t> до 2030г.до </a:t>
            </a:r>
            <a:r>
              <a:rPr lang="ru-RU" sz="1600" i="1" dirty="0">
                <a:latin typeface="Arial" panose="020B0604020202020204" pitchFamily="34" charset="0"/>
                <a:cs typeface="Arial" panose="020B0604020202020204" pitchFamily="34" charset="0"/>
              </a:rPr>
              <a:t>една пета от продажбите през 2014 г. </a:t>
            </a:r>
            <a:r>
              <a:rPr lang="ru-RU" sz="1600" i="1" dirty="0" smtClean="0">
                <a:latin typeface="Arial" panose="020B0604020202020204" pitchFamily="34" charset="0"/>
                <a:cs typeface="Arial" panose="020B0604020202020204" pitchFamily="34" charset="0"/>
              </a:rPr>
              <a:t> </a:t>
            </a:r>
            <a:r>
              <a:rPr lang="ru-RU" sz="1600" i="1" dirty="0">
                <a:latin typeface="Arial" panose="020B0604020202020204" pitchFamily="34" charset="0"/>
                <a:cs typeface="Arial" panose="020B0604020202020204" pitchFamily="34" charset="0"/>
              </a:rPr>
              <a:t>Това ще бъде основният двигател за преминаването към повече климат - </a:t>
            </a:r>
            <a:r>
              <a:rPr lang="ru-RU" sz="1600" i="1" dirty="0" smtClean="0">
                <a:latin typeface="Arial" panose="020B0604020202020204" pitchFamily="34" charset="0"/>
                <a:cs typeface="Arial" panose="020B0604020202020204" pitchFamily="34" charset="0"/>
              </a:rPr>
              <a:t>щадящи технологии.</a:t>
            </a:r>
            <a:endParaRPr lang="ru-RU" sz="1600" i="1" dirty="0">
              <a:latin typeface="Arial" panose="020B0604020202020204" pitchFamily="34" charset="0"/>
              <a:cs typeface="Arial" panose="020B0604020202020204" pitchFamily="34" charset="0"/>
            </a:endParaRPr>
          </a:p>
          <a:p>
            <a:pPr marL="0" indent="0">
              <a:lnSpc>
                <a:spcPct val="150000"/>
              </a:lnSpc>
              <a:buNone/>
            </a:pPr>
            <a:r>
              <a:rPr lang="ru-RU" sz="1600" i="1" dirty="0">
                <a:latin typeface="Arial" panose="020B0604020202020204" pitchFamily="34" charset="0"/>
                <a:cs typeface="Arial" panose="020B0604020202020204" pitchFamily="34" charset="0"/>
              </a:rPr>
              <a:t>Забраняване на използването на F-газове в много нови видове оборудване, където има по-малко вредни алтернативи, като например хладилници в домове или супермаркети, климатици и </a:t>
            </a:r>
            <a:r>
              <a:rPr lang="ru-RU" sz="1600" i="1" dirty="0" smtClean="0">
                <a:latin typeface="Arial" panose="020B0604020202020204" pitchFamily="34" charset="0"/>
                <a:cs typeface="Arial" panose="020B0604020202020204" pitchFamily="34" charset="0"/>
              </a:rPr>
              <a:t>аерозоли.</a:t>
            </a:r>
            <a:endParaRPr lang="ru-RU" sz="1600" i="1" dirty="0">
              <a:latin typeface="Arial" panose="020B0604020202020204" pitchFamily="34" charset="0"/>
              <a:cs typeface="Arial" panose="020B0604020202020204" pitchFamily="34" charset="0"/>
            </a:endParaRPr>
          </a:p>
          <a:p>
            <a:pPr marL="0" indent="0">
              <a:lnSpc>
                <a:spcPct val="150000"/>
              </a:lnSpc>
              <a:buNone/>
            </a:pPr>
            <a:r>
              <a:rPr lang="ru-RU" sz="1600" i="1" dirty="0">
                <a:latin typeface="Arial" panose="020B0604020202020204" pitchFamily="34" charset="0"/>
                <a:cs typeface="Arial" panose="020B0604020202020204" pitchFamily="34" charset="0"/>
              </a:rPr>
              <a:t>Предотвратяване на емисиите на F-газове от съществуващо оборудване чрез изискване за проверки, правилно обслужване и оползотворяване на газовете в края на живота на оборудването</a:t>
            </a:r>
            <a:r>
              <a:rPr lang="ru-RU" sz="1600" i="1" dirty="0" smtClean="0">
                <a:latin typeface="Arial" panose="020B0604020202020204" pitchFamily="34" charset="0"/>
                <a:cs typeface="Arial" panose="020B0604020202020204" pitchFamily="34" charset="0"/>
              </a:rPr>
              <a:t>.</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07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r>
              <a:rPr lang="ru-RU" sz="1600" dirty="0" smtClean="0">
                <a:latin typeface="Arial" panose="020B0604020202020204" pitchFamily="34" charset="0"/>
                <a:cs typeface="Arial" panose="020B0604020202020204" pitchFamily="34" charset="0"/>
              </a:rPr>
              <a:t>Последици </a:t>
            </a:r>
            <a:r>
              <a:rPr lang="ru-RU" sz="1600" dirty="0">
                <a:latin typeface="Arial" panose="020B0604020202020204" pitchFamily="34" charset="0"/>
                <a:cs typeface="Arial" panose="020B0604020202020204" pitchFamily="34" charset="0"/>
              </a:rPr>
              <a:t>от Регламента за F-газа</a:t>
            </a:r>
          </a:p>
          <a:p>
            <a:pPr marL="0" indent="0">
              <a:lnSpc>
                <a:spcPct val="150000"/>
              </a:lnSpc>
              <a:buNone/>
            </a:pPr>
            <a:r>
              <a:rPr lang="ru-RU" sz="1600" dirty="0" smtClean="0">
                <a:latin typeface="Arial" panose="020B0604020202020204" pitchFamily="34" charset="0"/>
                <a:cs typeface="Arial" panose="020B0604020202020204" pitchFamily="34" charset="0"/>
              </a:rPr>
              <a:t>Топлинните </a:t>
            </a:r>
            <a:r>
              <a:rPr lang="ru-RU" sz="1600" dirty="0">
                <a:latin typeface="Arial" panose="020B0604020202020204" pitchFamily="34" charset="0"/>
                <a:cs typeface="Arial" panose="020B0604020202020204" pitchFamily="34" charset="0"/>
              </a:rPr>
              <a:t>помпи трябва да използват друг тип хладилни агенти през следващите години</a:t>
            </a:r>
          </a:p>
          <a:p>
            <a:pPr marL="0" indent="0">
              <a:lnSpc>
                <a:spcPct val="150000"/>
              </a:lnSpc>
              <a:buNone/>
            </a:pPr>
            <a:r>
              <a:rPr lang="ru-RU" sz="1600" dirty="0" smtClean="0">
                <a:latin typeface="Arial" panose="020B0604020202020204" pitchFamily="34" charset="0"/>
                <a:cs typeface="Arial" panose="020B0604020202020204" pitchFamily="34" charset="0"/>
              </a:rPr>
              <a:t>Прекратяването </a:t>
            </a:r>
            <a:r>
              <a:rPr lang="ru-RU" sz="1600" dirty="0">
                <a:latin typeface="Arial" panose="020B0604020202020204" pitchFamily="34" charset="0"/>
                <a:cs typeface="Arial" panose="020B0604020202020204" pitchFamily="34" charset="0"/>
              </a:rPr>
              <a:t>на FC и HFC току-що започна </a:t>
            </a:r>
            <a:endParaRPr lang="ru-RU" sz="1600" dirty="0" smtClean="0">
              <a:latin typeface="Arial" panose="020B0604020202020204" pitchFamily="34" charset="0"/>
              <a:cs typeface="Arial" panose="020B0604020202020204" pitchFamily="34" charset="0"/>
            </a:endParaRPr>
          </a:p>
          <a:p>
            <a:pPr>
              <a:lnSpc>
                <a:spcPct val="150000"/>
              </a:lnSpc>
              <a:buFontTx/>
              <a:buChar char="-"/>
            </a:pPr>
            <a:r>
              <a:rPr lang="ru-RU" sz="1600" dirty="0" smtClean="0">
                <a:latin typeface="Arial" panose="020B0604020202020204" pitchFamily="34" charset="0"/>
                <a:cs typeface="Arial" panose="020B0604020202020204" pitchFamily="34" charset="0"/>
              </a:rPr>
              <a:t>наличният </a:t>
            </a:r>
            <a:r>
              <a:rPr lang="ru-RU" sz="1600" dirty="0">
                <a:latin typeface="Arial" panose="020B0604020202020204" pitchFamily="34" charset="0"/>
                <a:cs typeface="Arial" panose="020B0604020202020204" pitchFamily="34" charset="0"/>
              </a:rPr>
              <a:t>пазарен обем е ограничен </a:t>
            </a:r>
            <a:endParaRPr lang="ru-RU" sz="1600" dirty="0" smtClean="0">
              <a:latin typeface="Arial" panose="020B0604020202020204" pitchFamily="34" charset="0"/>
              <a:cs typeface="Arial" panose="020B0604020202020204" pitchFamily="34" charset="0"/>
            </a:endParaRPr>
          </a:p>
          <a:p>
            <a:pPr>
              <a:lnSpc>
                <a:spcPct val="150000"/>
              </a:lnSpc>
              <a:buFontTx/>
              <a:buChar char="-"/>
            </a:pPr>
            <a:r>
              <a:rPr lang="ru-RU" sz="1600" dirty="0" smtClean="0">
                <a:latin typeface="Arial" panose="020B0604020202020204" pitchFamily="34" charset="0"/>
                <a:cs typeface="Arial" panose="020B0604020202020204" pitchFamily="34" charset="0"/>
              </a:rPr>
              <a:t>цената </a:t>
            </a:r>
            <a:r>
              <a:rPr lang="ru-RU" sz="1600" dirty="0">
                <a:latin typeface="Arial" panose="020B0604020202020204" pitchFamily="34" charset="0"/>
                <a:cs typeface="Arial" panose="020B0604020202020204" pitchFamily="34" charset="0"/>
              </a:rPr>
              <a:t>се </a:t>
            </a:r>
            <a:r>
              <a:rPr lang="ru-RU" sz="1600" dirty="0" smtClean="0">
                <a:latin typeface="Arial" panose="020B0604020202020204" pitchFamily="34" charset="0"/>
                <a:cs typeface="Arial" panose="020B0604020202020204" pitchFamily="34" charset="0"/>
              </a:rPr>
              <a:t>увеличава</a:t>
            </a:r>
            <a:endParaRPr lang="ru-RU" sz="160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817454"/>
            <a:ext cx="7560840" cy="1152128"/>
          </a:xfrm>
          <a:prstGeom prst="rect">
            <a:avLst/>
          </a:prstGeom>
        </p:spPr>
      </p:pic>
    </p:spTree>
    <p:extLst>
      <p:ext uri="{BB962C8B-B14F-4D97-AF65-F5344CB8AC3E}">
        <p14:creationId xmlns:p14="http://schemas.microsoft.com/office/powerpoint/2010/main" val="46640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Последици от Регламента за газа и допълнителни тенденции</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В </a:t>
            </a:r>
            <a:r>
              <a:rPr lang="ru-RU" sz="1600" dirty="0">
                <a:latin typeface="Arial" panose="020B0604020202020204" pitchFamily="34" charset="0"/>
                <a:cs typeface="Arial" panose="020B0604020202020204" pitchFamily="34" charset="0"/>
              </a:rPr>
              <a:t>момента FC и HFC са </a:t>
            </a:r>
            <a:r>
              <a:rPr lang="ru-RU" sz="1600" dirty="0" smtClean="0">
                <a:latin typeface="Arial" panose="020B0604020202020204" pitchFamily="34" charset="0"/>
                <a:cs typeface="Arial" panose="020B0604020202020204" pitchFamily="34" charset="0"/>
              </a:rPr>
              <a:t>най-много използвани</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Опциите </a:t>
            </a:r>
            <a:r>
              <a:rPr lang="ru-RU" sz="1600" dirty="0">
                <a:latin typeface="Arial" panose="020B0604020202020204" pitchFamily="34" charset="0"/>
                <a:cs typeface="Arial" panose="020B0604020202020204" pitchFamily="34" charset="0"/>
              </a:rPr>
              <a:t>са в ход</a:t>
            </a:r>
          </a:p>
          <a:p>
            <a:pPr marL="0" indent="0">
              <a:lnSpc>
                <a:spcPct val="150000"/>
              </a:lnSpc>
              <a:buNone/>
            </a:pP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       - Въглеводороди</a:t>
            </a:r>
            <a:r>
              <a:rPr lang="ru-RU" sz="1600" dirty="0">
                <a:latin typeface="Arial" panose="020B0604020202020204" pitchFamily="34" charset="0"/>
                <a:cs typeface="Arial" panose="020B0604020202020204" pitchFamily="34" charset="0"/>
              </a:rPr>
              <a:t>: R290 (пропан), R600a (изобутан)</a:t>
            </a:r>
          </a:p>
          <a:p>
            <a:pPr marL="0" indent="0">
              <a:lnSpc>
                <a:spcPct val="150000"/>
              </a:lnSpc>
              <a:buNone/>
            </a:pPr>
            <a:r>
              <a:rPr lang="ru-RU" sz="1600" dirty="0" smtClean="0">
                <a:latin typeface="Arial" panose="020B0604020202020204" pitchFamily="34" charset="0"/>
                <a:cs typeface="Arial" panose="020B0604020202020204" pitchFamily="34" charset="0"/>
              </a:rPr>
              <a:t>        - Естествени </a:t>
            </a:r>
            <a:r>
              <a:rPr lang="ru-RU" sz="1600" dirty="0">
                <a:latin typeface="Arial" panose="020B0604020202020204" pitchFamily="34" charset="0"/>
                <a:cs typeface="Arial" panose="020B0604020202020204" pitchFamily="34" charset="0"/>
              </a:rPr>
              <a:t>хладилни агенти: R717 (амоняк), R744 (CO2)</a:t>
            </a:r>
          </a:p>
          <a:p>
            <a:pPr marL="0" indent="0">
              <a:lnSpc>
                <a:spcPct val="150000"/>
              </a:lnSpc>
              <a:buNone/>
            </a:pPr>
            <a:r>
              <a:rPr lang="ru-RU" sz="1600" dirty="0" smtClean="0">
                <a:latin typeface="Arial" panose="020B0604020202020204" pitchFamily="34" charset="0"/>
                <a:cs typeface="Arial" panose="020B0604020202020204" pitchFamily="34" charset="0"/>
              </a:rPr>
              <a:t>         ....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24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Но всички тези опции са проблематични ...</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Въглеводороди</a:t>
            </a:r>
            <a:r>
              <a:rPr lang="ru-RU" sz="1600" dirty="0">
                <a:latin typeface="Arial" panose="020B0604020202020204" pitchFamily="34" charset="0"/>
                <a:cs typeface="Arial" panose="020B0604020202020204" pitchFamily="34" charset="0"/>
              </a:rPr>
              <a:t>: R290 (пропан), R600a (изобутан)</a:t>
            </a:r>
          </a:p>
          <a:p>
            <a:pPr marL="0" indent="0">
              <a:lnSpc>
                <a:spcPct val="150000"/>
              </a:lnSpc>
              <a:buNone/>
            </a:pPr>
            <a:r>
              <a:rPr lang="ru-RU" sz="1600" dirty="0" smtClean="0">
                <a:latin typeface="Arial" panose="020B0604020202020204" pitchFamily="34" charset="0"/>
                <a:cs typeface="Arial" panose="020B0604020202020204" pitchFamily="34" charset="0"/>
              </a:rPr>
              <a:t>- Нетоксичен</a:t>
            </a:r>
            <a:r>
              <a:rPr lang="ru-RU" sz="1600" dirty="0">
                <a:latin typeface="Arial" panose="020B0604020202020204" pitchFamily="34" charset="0"/>
                <a:cs typeface="Arial" panose="020B0604020202020204" pitchFamily="34" charset="0"/>
              </a:rPr>
              <a:t>, без ODP, ниско GWP (3), но запалима или дори експлозивна атмосфера</a:t>
            </a:r>
          </a:p>
          <a:p>
            <a:pPr marL="0" indent="0">
              <a:lnSpc>
                <a:spcPct val="150000"/>
              </a:lnSpc>
              <a:buNone/>
            </a:pPr>
            <a:r>
              <a:rPr lang="ru-RU" sz="1600" dirty="0" smtClean="0">
                <a:latin typeface="Arial" panose="020B0604020202020204" pitchFamily="34" charset="0"/>
                <a:cs typeface="Arial" panose="020B0604020202020204" pitchFamily="34" charset="0"/>
              </a:rPr>
              <a:t>- Изобутан </a:t>
            </a:r>
            <a:r>
              <a:rPr lang="ru-RU" sz="1600" dirty="0">
                <a:latin typeface="Arial" panose="020B0604020202020204" pitchFamily="34" charset="0"/>
                <a:cs typeface="Arial" panose="020B0604020202020204" pitchFamily="34" charset="0"/>
              </a:rPr>
              <a:t>(R600a) се използва в хладилници, но с много по-нисък капацитет за пълнене, отколкото в термопомпите</a:t>
            </a:r>
          </a:p>
          <a:p>
            <a:pPr marL="0" indent="0">
              <a:lnSpc>
                <a:spcPct val="150000"/>
              </a:lnSpc>
              <a:buNone/>
            </a:pPr>
            <a:r>
              <a:rPr lang="ru-RU" sz="1600" dirty="0" smtClean="0">
                <a:latin typeface="Arial" panose="020B0604020202020204" pitchFamily="34" charset="0"/>
                <a:cs typeface="Arial" panose="020B0604020202020204" pitchFamily="34" charset="0"/>
              </a:rPr>
              <a:t>- По обясними </a:t>
            </a:r>
            <a:r>
              <a:rPr lang="ru-RU" sz="1600" dirty="0">
                <a:latin typeface="Arial" panose="020B0604020202020204" pitchFamily="34" charset="0"/>
                <a:cs typeface="Arial" panose="020B0604020202020204" pitchFamily="34" charset="0"/>
              </a:rPr>
              <a:t>причини е разрешен само външен монтаж за термопомпи, използващи </a:t>
            </a:r>
            <a:r>
              <a:rPr lang="ru-RU" sz="1600" dirty="0" smtClean="0">
                <a:latin typeface="Arial" panose="020B0604020202020204" pitchFamily="34" charset="0"/>
                <a:cs typeface="Arial" panose="020B0604020202020204" pitchFamily="34" charset="0"/>
              </a:rPr>
              <a:t>въглеводороди</a:t>
            </a:r>
          </a:p>
          <a:p>
            <a:pPr>
              <a:lnSpc>
                <a:spcPct val="150000"/>
              </a:lnSpc>
              <a:buFontTx/>
              <a:buChar char="-"/>
            </a:pP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70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r>
              <a:rPr lang="ru-RU" sz="1600" dirty="0">
                <a:latin typeface="Arial" panose="020B0604020202020204" pitchFamily="34" charset="0"/>
                <a:cs typeface="Arial" panose="020B0604020202020204" pitchFamily="34" charset="0"/>
              </a:rPr>
              <a:t>Но всички тези опции са проблематични ...</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 R717 (амоняк),</a:t>
            </a:r>
          </a:p>
          <a:p>
            <a:pPr marL="0" indent="0">
              <a:lnSpc>
                <a:spcPct val="150000"/>
              </a:lnSpc>
              <a:buNone/>
            </a:pPr>
            <a:r>
              <a:rPr lang="ru-RU" sz="1600" dirty="0" smtClean="0">
                <a:latin typeface="Arial" panose="020B0604020202020204" pitchFamily="34" charset="0"/>
                <a:cs typeface="Arial" panose="020B0604020202020204" pitchFamily="34" charset="0"/>
              </a:rPr>
              <a:t>- без </a:t>
            </a:r>
            <a:r>
              <a:rPr lang="ru-RU" sz="1600" dirty="0">
                <a:latin typeface="Arial" panose="020B0604020202020204" pitchFamily="34" charset="0"/>
                <a:cs typeface="Arial" panose="020B0604020202020204" pitchFamily="34" charset="0"/>
              </a:rPr>
              <a:t>ODP, без GWP, но токсичен и леко запалим</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R744 (CO2)</a:t>
            </a:r>
          </a:p>
          <a:p>
            <a:pPr marL="0" indent="0">
              <a:lnSpc>
                <a:spcPct val="150000"/>
              </a:lnSpc>
              <a:buNone/>
            </a:pPr>
            <a:r>
              <a:rPr lang="ru-RU" sz="1600" dirty="0" smtClean="0">
                <a:latin typeface="Arial" panose="020B0604020202020204" pitchFamily="34" charset="0"/>
                <a:cs typeface="Arial" panose="020B0604020202020204" pitchFamily="34" charset="0"/>
              </a:rPr>
              <a:t>- без </a:t>
            </a:r>
            <a:r>
              <a:rPr lang="ru-RU" sz="1600" dirty="0">
                <a:latin typeface="Arial" panose="020B0604020202020204" pitchFamily="34" charset="0"/>
                <a:cs typeface="Arial" panose="020B0604020202020204" pitchFamily="34" charset="0"/>
              </a:rPr>
              <a:t>ODP, много нисък GWP, нетоксичен, незапалим, евтин, но </a:t>
            </a:r>
            <a:r>
              <a:rPr lang="ru-RU" sz="1600" dirty="0" smtClean="0">
                <a:latin typeface="Arial" panose="020B0604020202020204" pitchFamily="34" charset="0"/>
                <a:cs typeface="Arial" panose="020B0604020202020204" pitchFamily="34" charset="0"/>
              </a:rPr>
              <a:t>от термодинамичн гледна точка </a:t>
            </a:r>
            <a:r>
              <a:rPr lang="ru-RU" sz="1600" dirty="0">
                <a:latin typeface="Arial" panose="020B0604020202020204" pitchFamily="34" charset="0"/>
                <a:cs typeface="Arial" panose="020B0604020202020204" pitchFamily="34" charset="0"/>
              </a:rPr>
              <a:t>високото работно налягане според работните точки е проблем за </a:t>
            </a:r>
            <a:r>
              <a:rPr lang="ru-RU" sz="1600" dirty="0" smtClean="0">
                <a:latin typeface="Arial" panose="020B0604020202020204" pitchFamily="34" charset="0"/>
                <a:cs typeface="Arial" panose="020B0604020202020204" pitchFamily="34" charset="0"/>
              </a:rPr>
              <a:t>изпълнението </a:t>
            </a:r>
            <a:r>
              <a:rPr lang="ru-RU" sz="1600" dirty="0">
                <a:latin typeface="Arial" panose="020B0604020202020204" pitchFamily="34" charset="0"/>
                <a:cs typeface="Arial" panose="020B0604020202020204" pitchFamily="34" charset="0"/>
              </a:rPr>
              <a:t>на </a:t>
            </a:r>
            <a:r>
              <a:rPr lang="ru-RU" sz="1600" dirty="0" smtClean="0">
                <a:latin typeface="Arial" panose="020B0604020202020204" pitchFamily="34" charset="0"/>
                <a:cs typeface="Arial" panose="020B0604020202020204" pitchFamily="34" charset="0"/>
              </a:rPr>
              <a:t>термопомпата</a:t>
            </a:r>
            <a:endParaRPr lang="de-DE" dirty="0"/>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23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dirty="0">
                <a:latin typeface="Arial" panose="020B0604020202020204" pitchFamily="34" charset="0"/>
                <a:cs typeface="Arial" panose="020B0604020202020204" pitchFamily="34" charset="0"/>
              </a:rPr>
              <a:t>Цели на </a:t>
            </a:r>
            <a:r>
              <a:rPr lang="bg-BG" dirty="0" smtClean="0">
                <a:latin typeface="Arial" panose="020B0604020202020204" pitchFamily="34" charset="0"/>
                <a:cs typeface="Arial" panose="020B0604020202020204" pitchFamily="34" charset="0"/>
              </a:rPr>
              <a:t>модула</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rmAutofit/>
          </a:bodyPr>
          <a:lstStyle/>
          <a:p>
            <a:pPr marL="0" indent="0">
              <a:lnSpc>
                <a:spcPct val="150000"/>
              </a:lnSpc>
              <a:buNone/>
            </a:pPr>
            <a:r>
              <a:rPr lang="ru-RU" sz="1600" dirty="0">
                <a:latin typeface="Arial" panose="020B0604020202020204" pitchFamily="34" charset="0"/>
                <a:cs typeface="Arial" panose="020B0604020202020204" pitchFamily="34" charset="0"/>
              </a:rPr>
              <a:t>Добре дошли в модула: „Химикали“</a:t>
            </a:r>
          </a:p>
          <a:p>
            <a:pPr marL="0" indent="0">
              <a:lnSpc>
                <a:spcPct val="150000"/>
              </a:lnSpc>
              <a:buNone/>
            </a:pPr>
            <a:r>
              <a:rPr lang="ru-RU" sz="1600" dirty="0">
                <a:latin typeface="Arial" panose="020B0604020202020204" pitchFamily="34" charset="0"/>
                <a:cs typeface="Arial" panose="020B0604020202020204" pitchFamily="34" charset="0"/>
              </a:rPr>
              <a:t>До края на този модул ще знаете: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1. Всички </a:t>
            </a:r>
            <a:r>
              <a:rPr lang="ru-RU" sz="1600" dirty="0">
                <a:latin typeface="Arial" panose="020B0604020202020204" pitchFamily="34" charset="0"/>
                <a:cs typeface="Arial" panose="020B0604020202020204" pitchFamily="34" charset="0"/>
              </a:rPr>
              <a:t>химикали и вещества, използвани за системата</a:t>
            </a:r>
          </a:p>
          <a:p>
            <a:pPr marL="0" indent="0">
              <a:lnSpc>
                <a:spcPct val="150000"/>
              </a:lnSpc>
              <a:buNone/>
            </a:pPr>
            <a:r>
              <a:rPr lang="ru-RU" sz="1600" dirty="0" smtClean="0">
                <a:latin typeface="Arial" panose="020B0604020202020204" pitchFamily="34" charset="0"/>
                <a:cs typeface="Arial" panose="020B0604020202020204" pitchFamily="34" charset="0"/>
              </a:rPr>
              <a:t>2. Правилната </a:t>
            </a:r>
            <a:r>
              <a:rPr lang="ru-RU" sz="1600" dirty="0">
                <a:latin typeface="Arial" panose="020B0604020202020204" pitchFamily="34" charset="0"/>
                <a:cs typeface="Arial" panose="020B0604020202020204" pitchFamily="34" charset="0"/>
              </a:rPr>
              <a:t>оценка на риска и </a:t>
            </a:r>
            <a:r>
              <a:rPr lang="ru-RU" sz="1600" dirty="0" smtClean="0">
                <a:latin typeface="Arial" panose="020B0604020202020204" pitchFamily="34" charset="0"/>
                <a:cs typeface="Arial" panose="020B0604020202020204" pitchFamily="34" charset="0"/>
              </a:rPr>
              <a:t>изисквания за </a:t>
            </a:r>
            <a:r>
              <a:rPr lang="ru-RU" sz="1600" dirty="0">
                <a:latin typeface="Arial" panose="020B0604020202020204" pitchFamily="34" charset="0"/>
                <a:cs typeface="Arial" panose="020B0604020202020204" pitchFamily="34" charset="0"/>
              </a:rPr>
              <a:t>безопасност</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И вие ще можете: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1. Да идентифицирате </a:t>
            </a:r>
            <a:r>
              <a:rPr lang="ru-RU" sz="1600" dirty="0">
                <a:latin typeface="Arial" panose="020B0604020202020204" pitchFamily="34" charset="0"/>
                <a:cs typeface="Arial" panose="020B0604020202020204" pitchFamily="34" charset="0"/>
              </a:rPr>
              <a:t>рисковете и </a:t>
            </a:r>
            <a:r>
              <a:rPr lang="ru-RU" sz="1600" dirty="0" smtClean="0">
                <a:latin typeface="Arial" panose="020B0604020202020204" pitchFamily="34" charset="0"/>
                <a:cs typeface="Arial" panose="020B0604020202020204" pitchFamily="34" charset="0"/>
              </a:rPr>
              <a:t>да знаете </a:t>
            </a:r>
            <a:r>
              <a:rPr lang="ru-RU" sz="1600" dirty="0">
                <a:latin typeface="Arial" panose="020B0604020202020204" pitchFamily="34" charset="0"/>
                <a:cs typeface="Arial" panose="020B0604020202020204" pitchFamily="34" charset="0"/>
              </a:rPr>
              <a:t>как да ги </a:t>
            </a:r>
            <a:r>
              <a:rPr lang="ru-RU" sz="1600" dirty="0" smtClean="0">
                <a:latin typeface="Arial" panose="020B0604020202020204" pitchFamily="34" charset="0"/>
                <a:cs typeface="Arial" panose="020B0604020202020204" pitchFamily="34" charset="0"/>
              </a:rPr>
              <a:t>избегнете</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2. Да предложите </a:t>
            </a:r>
            <a:r>
              <a:rPr lang="ru-RU" sz="1600" dirty="0">
                <a:latin typeface="Arial" panose="020B0604020202020204" pitchFamily="34" charset="0"/>
                <a:cs typeface="Arial" panose="020B0604020202020204" pitchFamily="34" charset="0"/>
              </a:rPr>
              <a:t>подходящи </a:t>
            </a:r>
            <a:r>
              <a:rPr lang="ru-RU" sz="1600" dirty="0" smtClean="0">
                <a:latin typeface="Arial" panose="020B0604020202020204" pitchFamily="34" charset="0"/>
                <a:cs typeface="Arial" panose="020B0604020202020204" pitchFamily="34" charset="0"/>
              </a:rPr>
              <a:t>изисквания </a:t>
            </a:r>
            <a:r>
              <a:rPr lang="ru-RU" sz="1600" dirty="0">
                <a:latin typeface="Arial" panose="020B0604020202020204" pitchFamily="34" charset="0"/>
                <a:cs typeface="Arial" panose="020B0604020202020204" pitchFamily="34" charset="0"/>
              </a:rPr>
              <a:t>за </a:t>
            </a:r>
            <a:r>
              <a:rPr lang="ru-RU" sz="1600" dirty="0" smtClean="0">
                <a:latin typeface="Arial" panose="020B0604020202020204" pitchFamily="34" charset="0"/>
                <a:cs typeface="Arial" panose="020B0604020202020204" pitchFamily="34" charset="0"/>
              </a:rPr>
              <a:t>безопасност</a:t>
            </a:r>
            <a:endParaRPr lang="el-GR"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Номенклатура на хладилни </a:t>
            </a:r>
            <a:r>
              <a:rPr lang="bg-BG" dirty="0" smtClean="0">
                <a:latin typeface="Arial" panose="020B0604020202020204" pitchFamily="34" charset="0"/>
                <a:cs typeface="Arial" panose="020B0604020202020204" pitchFamily="34" charset="0"/>
              </a:rPr>
              <a:t>агенти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762872"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Номенклатура на хладилни </a:t>
            </a:r>
            <a:r>
              <a:rPr lang="bg-BG" sz="1600" b="1" dirty="0" smtClean="0">
                <a:latin typeface="Arial" panose="020B0604020202020204" pitchFamily="34" charset="0"/>
                <a:cs typeface="Arial" panose="020B0604020202020204" pitchFamily="34" charset="0"/>
              </a:rPr>
              <a:t>агенти</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lvl="2" indent="0">
              <a:lnSpc>
                <a:spcPct val="150000"/>
              </a:lnSpc>
              <a:buNone/>
            </a:pPr>
            <a:r>
              <a:rPr lang="ru-RU" sz="1600" dirty="0">
                <a:latin typeface="Arial" panose="020B0604020202020204" pitchFamily="34" charset="0"/>
                <a:cs typeface="Arial" panose="020B0604020202020204" pitchFamily="34" charset="0"/>
              </a:rPr>
              <a:t>Какво означава R290, R410A,….</a:t>
            </a:r>
          </a:p>
          <a:p>
            <a:pPr marL="0" lvl="2" indent="0">
              <a:lnSpc>
                <a:spcPct val="150000"/>
              </a:lnSpc>
              <a:buNone/>
            </a:pPr>
            <a:r>
              <a:rPr lang="ru-RU" sz="1600" dirty="0">
                <a:latin typeface="Arial" panose="020B0604020202020204" pitchFamily="34" charset="0"/>
                <a:cs typeface="Arial" panose="020B0604020202020204" pitchFamily="34" charset="0"/>
              </a:rPr>
              <a:t>Как е номенклатурата на хладилните агенти?</a:t>
            </a:r>
          </a:p>
          <a:p>
            <a:pPr marL="0" lvl="2" indent="0">
              <a:lnSpc>
                <a:spcPct val="150000"/>
              </a:lnSpc>
              <a:buNone/>
            </a:pPr>
            <a:endParaRPr lang="ru-RU" sz="1600" dirty="0">
              <a:latin typeface="Arial" panose="020B0604020202020204" pitchFamily="34" charset="0"/>
              <a:cs typeface="Arial" panose="020B0604020202020204" pitchFamily="34" charset="0"/>
            </a:endParaRPr>
          </a:p>
          <a:p>
            <a:pPr marL="0" lvl="2" indent="0">
              <a:lnSpc>
                <a:spcPct val="150000"/>
              </a:lnSpc>
              <a:buNone/>
            </a:pPr>
            <a:r>
              <a:rPr lang="ru-RU" sz="1600" dirty="0">
                <a:latin typeface="Arial" panose="020B0604020202020204" pitchFamily="34" charset="0"/>
                <a:cs typeface="Arial" panose="020B0604020202020204" pitchFamily="34" charset="0"/>
              </a:rPr>
              <a:t>На първо място, добавката (R) за Хладилен агент.</a:t>
            </a:r>
          </a:p>
          <a:p>
            <a:pPr marL="0" lvl="2" indent="0">
              <a:lnSpc>
                <a:spcPct val="150000"/>
              </a:lnSpc>
              <a:buNone/>
            </a:pPr>
            <a:r>
              <a:rPr lang="ru-RU" sz="1600" dirty="0">
                <a:latin typeface="Arial" panose="020B0604020202020204" pitchFamily="34" charset="0"/>
                <a:cs typeface="Arial" panose="020B0604020202020204" pitchFamily="34" charset="0"/>
              </a:rPr>
              <a:t>Можете да разпознаете всеки вид хладилен агент от водещия </a:t>
            </a:r>
            <a:r>
              <a:rPr lang="ru-RU" sz="1600" dirty="0" smtClean="0">
                <a:latin typeface="Arial" panose="020B0604020202020204" pitchFamily="34" charset="0"/>
                <a:cs typeface="Arial" panose="020B0604020202020204" pitchFamily="34" charset="0"/>
              </a:rPr>
              <a:t>R</a:t>
            </a:r>
            <a:endParaRPr lang="en-US" sz="1600" b="1" dirty="0">
              <a:latin typeface="Arial" panose="020B0604020202020204" pitchFamily="34" charset="0"/>
              <a:cs typeface="Arial" panose="020B0604020202020204" pitchFamily="34" charset="0"/>
            </a:endParaRPr>
          </a:p>
        </p:txBody>
      </p:sp>
      <p:pic>
        <p:nvPicPr>
          <p:cNvPr id="15362" name="Picture 2" descr="Methane, ethane, propane molecule models and chemical formulas. Organic chemical compounds. Natural gas. Ball-and-stick model, geometric structure, structural formula. Illustration over whit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404" y="1916832"/>
            <a:ext cx="3668092"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4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Номенклатура на хладилни </a:t>
            </a:r>
            <a:r>
              <a:rPr lang="bg-BG" dirty="0" smtClean="0">
                <a:latin typeface="Arial" panose="020B0604020202020204" pitchFamily="34" charset="0"/>
                <a:cs typeface="Arial" panose="020B0604020202020204" pitchFamily="34" charset="0"/>
              </a:rPr>
              <a:t>агенти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Номенклатура на хладилни </a:t>
            </a:r>
            <a:r>
              <a:rPr lang="bg-BG" sz="1600" b="1" dirty="0" smtClean="0">
                <a:latin typeface="Arial" panose="020B0604020202020204" pitchFamily="34" charset="0"/>
                <a:cs typeface="Arial" panose="020B0604020202020204" pitchFamily="34" charset="0"/>
              </a:rPr>
              <a:t>агенти</a:t>
            </a:r>
            <a:endParaRPr lang="en-GB" sz="1600" b="1" dirty="0" smtClean="0">
              <a:latin typeface="Arial" panose="020B0604020202020204" pitchFamily="34" charset="0"/>
              <a:cs typeface="Arial" panose="020B0604020202020204" pitchFamily="34" charset="0"/>
            </a:endParaRPr>
          </a:p>
          <a:p>
            <a:pPr marL="0" indent="0">
              <a:lnSpc>
                <a:spcPct val="150000"/>
              </a:lnSpc>
              <a:buNone/>
            </a:pPr>
            <a:endParaRPr lang="en-GB" sz="1600" b="1" dirty="0" smtClean="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Наситените въглеводороди и техните производни се означават с трицифрени числа</a:t>
            </a:r>
          </a:p>
          <a:p>
            <a:pPr marL="0" indent="0">
              <a:lnSpc>
                <a:spcPct val="150000"/>
              </a:lnSpc>
              <a:buNone/>
            </a:pPr>
            <a:r>
              <a:rPr lang="ru-RU" sz="1600" dirty="0">
                <a:latin typeface="Arial" panose="020B0604020202020204" pitchFamily="34" charset="0"/>
                <a:cs typeface="Arial" panose="020B0604020202020204" pitchFamily="34" charset="0"/>
              </a:rPr>
              <a:t>първата цифра е „общ брой въглерод - 1</a:t>
            </a:r>
          </a:p>
          <a:p>
            <a:pPr marL="0" indent="0">
              <a:lnSpc>
                <a:spcPct val="150000"/>
              </a:lnSpc>
              <a:buNone/>
            </a:pPr>
            <a:r>
              <a:rPr lang="ru-RU" sz="1600" dirty="0">
                <a:latin typeface="Arial" panose="020B0604020202020204" pitchFamily="34" charset="0"/>
                <a:cs typeface="Arial" panose="020B0604020202020204" pitchFamily="34" charset="0"/>
              </a:rPr>
              <a:t>втората цифра е „общ брой на водород + 1“</a:t>
            </a:r>
          </a:p>
          <a:p>
            <a:pPr marL="0" indent="0">
              <a:lnSpc>
                <a:spcPct val="150000"/>
              </a:lnSpc>
              <a:buNone/>
            </a:pPr>
            <a:r>
              <a:rPr lang="ru-RU" sz="1600" dirty="0">
                <a:latin typeface="Arial" panose="020B0604020202020204" pitchFamily="34" charset="0"/>
                <a:cs typeface="Arial" panose="020B0604020202020204" pitchFamily="34" charset="0"/>
              </a:rPr>
              <a:t>третата цифра е „брой флуорни атоми</a:t>
            </a:r>
            <a:r>
              <a:rPr lang="ru-RU"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34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Номенклатура на хладилни </a:t>
            </a:r>
            <a:r>
              <a:rPr lang="bg-BG" dirty="0" smtClean="0">
                <a:latin typeface="Arial" panose="020B0604020202020204" pitchFamily="34" charset="0"/>
                <a:cs typeface="Arial" panose="020B0604020202020204" pitchFamily="34" charset="0"/>
              </a:rPr>
              <a:t>агенти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Номенклатура на хладилни </a:t>
            </a:r>
            <a:r>
              <a:rPr lang="bg-BG" sz="1600" b="1" dirty="0" smtClean="0">
                <a:latin typeface="Arial" panose="020B0604020202020204" pitchFamily="34" charset="0"/>
                <a:cs typeface="Arial" panose="020B0604020202020204" pitchFamily="34" charset="0"/>
              </a:rPr>
              <a:t>агенти</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Пример: пропан</a:t>
            </a:r>
          </a:p>
          <a:p>
            <a:pPr marL="0" indent="0">
              <a:lnSpc>
                <a:spcPct val="150000"/>
              </a:lnSpc>
              <a:buNone/>
            </a:pPr>
            <a:r>
              <a:rPr lang="ru-RU" sz="1600" dirty="0">
                <a:latin typeface="Arial" panose="020B0604020202020204" pitchFamily="34" charset="0"/>
                <a:cs typeface="Arial" panose="020B0604020202020204" pitchFamily="34" charset="0"/>
              </a:rPr>
              <a:t>брой въглерод: 3 // -1 = 2</a:t>
            </a:r>
          </a:p>
          <a:p>
            <a:pPr marL="0" indent="0">
              <a:lnSpc>
                <a:spcPct val="150000"/>
              </a:lnSpc>
              <a:buNone/>
            </a:pPr>
            <a:r>
              <a:rPr lang="ru-RU" sz="1600" dirty="0">
                <a:latin typeface="Arial" panose="020B0604020202020204" pitchFamily="34" charset="0"/>
                <a:cs typeface="Arial" panose="020B0604020202020204" pitchFamily="34" charset="0"/>
              </a:rPr>
              <a:t>брой водород: 8 // +1 = 9</a:t>
            </a:r>
          </a:p>
          <a:p>
            <a:pPr marL="0" indent="0">
              <a:lnSpc>
                <a:spcPct val="150000"/>
              </a:lnSpc>
              <a:buNone/>
            </a:pPr>
            <a:r>
              <a:rPr lang="ru-RU" sz="1600" dirty="0">
                <a:latin typeface="Arial" panose="020B0604020202020204" pitchFamily="34" charset="0"/>
                <a:cs typeface="Arial" panose="020B0604020202020204" pitchFamily="34" charset="0"/>
              </a:rPr>
              <a:t>брой флуор: </a:t>
            </a:r>
            <a:r>
              <a:rPr lang="ru-RU" sz="1600" dirty="0" smtClean="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sym typeface="Wingdings" panose="05000000000000000000" pitchFamily="2" charset="2"/>
              </a:rPr>
              <a:t> R290</a:t>
            </a:r>
            <a:endParaRPr lang="en-US" sz="1600" b="1" dirty="0">
              <a:latin typeface="Arial" panose="020B0604020202020204" pitchFamily="34" charset="0"/>
              <a:cs typeface="Arial" panose="020B0604020202020204" pitchFamily="34" charset="0"/>
            </a:endParaRPr>
          </a:p>
        </p:txBody>
      </p:sp>
      <p:pic>
        <p:nvPicPr>
          <p:cNvPr id="6" name="Picture 2" descr="Methane, ethane, propane molecule models and chemical formulas. Organic chemical compounds. Natural gas. Ball-and-stick model, geometric structure, structural formula. Illustration over whit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62280" r="3526"/>
          <a:stretch/>
        </p:blipFill>
        <p:spPr bwMode="auto">
          <a:xfrm>
            <a:off x="5333256" y="1412776"/>
            <a:ext cx="2479024" cy="515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27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Номенклатура на хладилни </a:t>
            </a:r>
            <a:r>
              <a:rPr lang="bg-BG" dirty="0" smtClean="0">
                <a:latin typeface="Arial" panose="020B0604020202020204" pitchFamily="34" charset="0"/>
                <a:cs typeface="Arial" panose="020B0604020202020204" pitchFamily="34" charset="0"/>
              </a:rPr>
              <a:t>агенти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Номенклатура на хладилни </a:t>
            </a:r>
            <a:r>
              <a:rPr lang="bg-BG" sz="1600" b="1" dirty="0" smtClean="0">
                <a:latin typeface="Arial" panose="020B0604020202020204" pitchFamily="34" charset="0"/>
                <a:cs typeface="Arial" panose="020B0604020202020204" pitchFamily="34" charset="0"/>
              </a:rPr>
              <a:t>агенти</a:t>
            </a:r>
            <a:endParaRPr lang="en-GB" sz="1600" b="1" dirty="0" smtClean="0">
              <a:latin typeface="Arial" panose="020B0604020202020204" pitchFamily="34" charset="0"/>
              <a:cs typeface="Arial" panose="020B0604020202020204" pitchFamily="34" charset="0"/>
            </a:endParaRPr>
          </a:p>
          <a:p>
            <a:pPr marL="0" indent="0">
              <a:lnSpc>
                <a:spcPct val="150000"/>
              </a:lnSpc>
              <a:buNone/>
            </a:pPr>
            <a:endParaRPr lang="en-GB" sz="1600" b="1" dirty="0" smtClean="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Ненаситените въглеводороди и техните производни се означават с четирицифрени числа</a:t>
            </a:r>
          </a:p>
          <a:p>
            <a:pPr marL="0" indent="0">
              <a:lnSpc>
                <a:spcPct val="150000"/>
              </a:lnSpc>
              <a:buNone/>
            </a:pPr>
            <a:r>
              <a:rPr lang="ru-RU" sz="1600" dirty="0">
                <a:latin typeface="Arial" panose="020B0604020202020204" pitchFamily="34" charset="0"/>
                <a:cs typeface="Arial" panose="020B0604020202020204" pitchFamily="34" charset="0"/>
              </a:rPr>
              <a:t>първа цифра: брой двойни или тройни връзки</a:t>
            </a:r>
          </a:p>
          <a:p>
            <a:pPr marL="0" indent="0">
              <a:lnSpc>
                <a:spcPct val="150000"/>
              </a:lnSpc>
              <a:buNone/>
            </a:pPr>
            <a:r>
              <a:rPr lang="ru-RU" sz="1600" dirty="0">
                <a:latin typeface="Arial" panose="020B0604020202020204" pitchFamily="34" charset="0"/>
                <a:cs typeface="Arial" panose="020B0604020202020204" pitchFamily="34" charset="0"/>
              </a:rPr>
              <a:t>втората цифра е „общ брой въглерод - 1</a:t>
            </a:r>
          </a:p>
          <a:p>
            <a:pPr marL="0" indent="0">
              <a:lnSpc>
                <a:spcPct val="150000"/>
              </a:lnSpc>
              <a:buNone/>
            </a:pPr>
            <a:r>
              <a:rPr lang="ru-RU" sz="1600" dirty="0">
                <a:latin typeface="Arial" panose="020B0604020202020204" pitchFamily="34" charset="0"/>
                <a:cs typeface="Arial" panose="020B0604020202020204" pitchFamily="34" charset="0"/>
              </a:rPr>
              <a:t>третата цифра е „общ брой на водород + 1“</a:t>
            </a:r>
          </a:p>
          <a:p>
            <a:pPr marL="0" indent="0">
              <a:lnSpc>
                <a:spcPct val="150000"/>
              </a:lnSpc>
              <a:buNone/>
            </a:pPr>
            <a:r>
              <a:rPr lang="ru-RU" sz="1600" dirty="0">
                <a:latin typeface="Arial" panose="020B0604020202020204" pitchFamily="34" charset="0"/>
                <a:cs typeface="Arial" panose="020B0604020202020204" pitchFamily="34" charset="0"/>
              </a:rPr>
              <a:t>четвъртата цифра е „брой флуорни атоми</a:t>
            </a:r>
            <a:r>
              <a:rPr lang="ru-RU"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11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Номенклатура на хладилни </a:t>
            </a:r>
            <a:r>
              <a:rPr lang="bg-BG" dirty="0" smtClean="0">
                <a:latin typeface="Arial" panose="020B0604020202020204" pitchFamily="34" charset="0"/>
                <a:cs typeface="Arial" panose="020B0604020202020204" pitchFamily="34" charset="0"/>
              </a:rPr>
              <a:t>агенти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Номенклатура на хладилни </a:t>
            </a:r>
            <a:r>
              <a:rPr lang="bg-BG" sz="1600" b="1" dirty="0" smtClean="0">
                <a:latin typeface="Arial" panose="020B0604020202020204" pitchFamily="34" charset="0"/>
                <a:cs typeface="Arial" panose="020B0604020202020204" pitchFamily="34" charset="0"/>
              </a:rPr>
              <a:t>агенти</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Неорганичните </a:t>
            </a:r>
            <a:r>
              <a:rPr lang="ru-RU" sz="1600" dirty="0">
                <a:latin typeface="Arial" panose="020B0604020202020204" pitchFamily="34" charset="0"/>
                <a:cs typeface="Arial" panose="020B0604020202020204" pitchFamily="34" charset="0"/>
              </a:rPr>
              <a:t>съединения се означават с</a:t>
            </a:r>
          </a:p>
          <a:p>
            <a:pPr marL="0" indent="0">
              <a:lnSpc>
                <a:spcPct val="150000"/>
              </a:lnSpc>
              <a:buNone/>
            </a:pPr>
            <a:r>
              <a:rPr lang="ru-RU" sz="1600" dirty="0">
                <a:latin typeface="Arial" panose="020B0604020202020204" pitchFamily="34" charset="0"/>
                <a:cs typeface="Arial" panose="020B0604020202020204" pitchFamily="34" charset="0"/>
              </a:rPr>
              <a:t>700 + молекулно тегло</a:t>
            </a:r>
          </a:p>
          <a:p>
            <a:pPr marL="0" indent="0">
              <a:lnSpc>
                <a:spcPct val="150000"/>
              </a:lnSpc>
              <a:buNone/>
            </a:pPr>
            <a:r>
              <a:rPr lang="ru-RU" sz="1600" dirty="0">
                <a:latin typeface="Arial" panose="020B0604020202020204" pitchFamily="34" charset="0"/>
                <a:cs typeface="Arial" panose="020B0604020202020204" pitchFamily="34" charset="0"/>
              </a:rPr>
              <a:t>Пример NH3 / амонякът има молекулно тегло = </a:t>
            </a:r>
            <a:r>
              <a:rPr lang="ru-RU" sz="1600" dirty="0" smtClean="0">
                <a:latin typeface="Arial" panose="020B0604020202020204" pitchFamily="34" charset="0"/>
                <a:cs typeface="Arial" panose="020B0604020202020204" pitchFamily="34" charset="0"/>
              </a:rPr>
              <a:t>17</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sym typeface="Wingdings" panose="05000000000000000000" pitchFamily="2" charset="2"/>
              </a:rPr>
              <a:t> </a:t>
            </a:r>
            <a:r>
              <a:rPr lang="en-US" sz="1600" b="1" dirty="0">
                <a:latin typeface="Arial" panose="020B0604020202020204" pitchFamily="34" charset="0"/>
                <a:cs typeface="Arial" panose="020B0604020202020204" pitchFamily="34" charset="0"/>
              </a:rPr>
              <a:t>R717</a:t>
            </a:r>
          </a:p>
        </p:txBody>
      </p:sp>
    </p:spTree>
    <p:extLst>
      <p:ext uri="{BB962C8B-B14F-4D97-AF65-F5344CB8AC3E}">
        <p14:creationId xmlns:p14="http://schemas.microsoft.com/office/powerpoint/2010/main" val="92523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Номенклатура на хладилни </a:t>
            </a:r>
            <a:r>
              <a:rPr lang="bg-BG" dirty="0" smtClean="0">
                <a:latin typeface="Arial" panose="020B0604020202020204" pitchFamily="34" charset="0"/>
                <a:cs typeface="Arial" panose="020B0604020202020204" pitchFamily="34" charset="0"/>
              </a:rPr>
              <a:t>агенти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Номенклатура на хладилни </a:t>
            </a:r>
            <a:r>
              <a:rPr lang="bg-BG" sz="1600" b="1" dirty="0" smtClean="0">
                <a:latin typeface="Arial" panose="020B0604020202020204" pitchFamily="34" charset="0"/>
                <a:cs typeface="Arial" panose="020B0604020202020204" pitchFamily="34" charset="0"/>
              </a:rPr>
              <a:t>агенти</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bg-BG" sz="1600" dirty="0">
                <a:latin typeface="Arial" panose="020B0604020202020204" pitchFamily="34" charset="0"/>
                <a:cs typeface="Arial" panose="020B0604020202020204" pitchFamily="34" charset="0"/>
              </a:rPr>
              <a:t>Азеотропите са обозначени със серия </a:t>
            </a:r>
            <a:r>
              <a:rPr lang="en-US" sz="1600" dirty="0">
                <a:latin typeface="Arial" panose="020B0604020202020204" pitchFamily="34" charset="0"/>
                <a:cs typeface="Arial" panose="020B0604020202020204" pitchFamily="34" charset="0"/>
              </a:rPr>
              <a:t>R-500</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bg-BG" sz="1600" dirty="0">
                <a:latin typeface="Arial" panose="020B0604020202020204" pitchFamily="34" charset="0"/>
                <a:cs typeface="Arial" panose="020B0604020202020204" pitchFamily="34" charset="0"/>
              </a:rPr>
              <a:t>Смесените хладилни агенти Азеотропите са обозначени със серия </a:t>
            </a:r>
            <a:r>
              <a:rPr lang="en-US" sz="1600" dirty="0">
                <a:latin typeface="Arial" panose="020B0604020202020204" pitchFamily="34" charset="0"/>
                <a:cs typeface="Arial" panose="020B0604020202020204" pitchFamily="34" charset="0"/>
              </a:rPr>
              <a:t>R-400, </a:t>
            </a:r>
            <a:r>
              <a:rPr lang="bg-BG" sz="1600" dirty="0">
                <a:latin typeface="Arial" panose="020B0604020202020204" pitchFamily="34" charset="0"/>
                <a:cs typeface="Arial" panose="020B0604020202020204" pitchFamily="34" charset="0"/>
              </a:rPr>
              <a:t>като </a:t>
            </a:r>
            <a:r>
              <a:rPr lang="en-US" sz="1600" dirty="0">
                <a:latin typeface="Arial" panose="020B0604020202020204" pitchFamily="34" charset="0"/>
                <a:cs typeface="Arial" panose="020B0604020202020204" pitchFamily="34" charset="0"/>
              </a:rPr>
              <a:t>R401A, R404A </a:t>
            </a:r>
            <a:r>
              <a:rPr lang="bg-BG" sz="1600" dirty="0">
                <a:latin typeface="Arial" panose="020B0604020202020204" pitchFamily="34" charset="0"/>
                <a:cs typeface="Arial" panose="020B0604020202020204" pitchFamily="34" charset="0"/>
              </a:rPr>
              <a:t>и т.н.</a:t>
            </a:r>
          </a:p>
          <a:p>
            <a:pPr>
              <a:lnSpc>
                <a:spcPct val="150000"/>
              </a:lnSpc>
            </a:pPr>
            <a:endParaRPr lang="bg-BG" sz="1600" dirty="0">
              <a:latin typeface="Arial" panose="020B0604020202020204" pitchFamily="34" charset="0"/>
              <a:cs typeface="Arial" panose="020B0604020202020204" pitchFamily="34" charset="0"/>
            </a:endParaRPr>
          </a:p>
          <a:p>
            <a:pPr marL="0" indent="0">
              <a:lnSpc>
                <a:spcPct val="150000"/>
              </a:lnSpc>
              <a:buNone/>
            </a:pPr>
            <a:r>
              <a:rPr lang="bg-BG" sz="1600" dirty="0" smtClean="0">
                <a:latin typeface="Arial" panose="020B0604020202020204" pitchFamily="34" charset="0"/>
                <a:cs typeface="Arial" panose="020B0604020202020204" pitchFamily="34" charset="0"/>
              </a:rPr>
              <a:t>      Пример </a:t>
            </a:r>
            <a:r>
              <a:rPr lang="en-US" sz="1600" b="1" dirty="0">
                <a:latin typeface="Arial" panose="020B0604020202020204" pitchFamily="34" charset="0"/>
                <a:cs typeface="Arial" panose="020B0604020202020204" pitchFamily="34" charset="0"/>
              </a:rPr>
              <a:t>R410A</a:t>
            </a:r>
          </a:p>
          <a:p>
            <a:pPr marL="0" indent="0">
              <a:lnSpc>
                <a:spcPct val="150000"/>
              </a:lnSpc>
              <a:buNone/>
            </a:pPr>
            <a:r>
              <a:rPr lang="bg-BG"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50</a:t>
            </a:r>
            <a:r>
              <a:rPr lang="en-US" sz="1600" dirty="0">
                <a:latin typeface="Arial" panose="020B0604020202020204" pitchFamily="34" charset="0"/>
                <a:cs typeface="Arial" panose="020B0604020202020204" pitchFamily="34" charset="0"/>
              </a:rPr>
              <a:t>% R-32 </a:t>
            </a:r>
            <a:r>
              <a:rPr lang="en-US" sz="1600" dirty="0" smtClean="0">
                <a:latin typeface="Arial" panose="020B0604020202020204" pitchFamily="34" charset="0"/>
                <a:cs typeface="Arial" panose="020B0604020202020204" pitchFamily="34" charset="0"/>
              </a:rPr>
              <a:t>(</a:t>
            </a:r>
            <a:r>
              <a:rPr lang="bg-BG" sz="1600" dirty="0" smtClean="0">
                <a:latin typeface="Arial" panose="020B0604020202020204" pitchFamily="34" charset="0"/>
                <a:cs typeface="Arial" panose="020B0604020202020204" pitchFamily="34" charset="0"/>
              </a:rPr>
              <a:t>Дифлуорметан</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r>
              <a:rPr lang="bg-BG"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50</a:t>
            </a:r>
            <a:r>
              <a:rPr lang="en-US" sz="1600" dirty="0">
                <a:latin typeface="Arial" panose="020B0604020202020204" pitchFamily="34" charset="0"/>
                <a:cs typeface="Arial" panose="020B0604020202020204" pitchFamily="34" charset="0"/>
              </a:rPr>
              <a:t>% R-125 (</a:t>
            </a:r>
            <a:r>
              <a:rPr lang="bg-BG" sz="1600" dirty="0">
                <a:latin typeface="Arial" panose="020B0604020202020204" pitchFamily="34" charset="0"/>
                <a:cs typeface="Arial" panose="020B0604020202020204" pitchFamily="34" charset="0"/>
              </a:rPr>
              <a:t>Пентафлуоретан</a:t>
            </a:r>
            <a:r>
              <a:rPr lang="bg-BG"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68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088" cy="1124744"/>
          </a:xfrm>
        </p:spPr>
        <p:txBody>
          <a:bodyPr>
            <a:normAutofit/>
          </a:bodyPr>
          <a:lstStyle/>
          <a:p>
            <a:pPr>
              <a:lnSpc>
                <a:spcPct val="150000"/>
              </a:lnSpc>
            </a:pPr>
            <a:r>
              <a:rPr lang="bg-BG" dirty="0">
                <a:latin typeface="Arial" panose="020B0604020202020204" pitchFamily="34" charset="0"/>
                <a:cs typeface="Arial" panose="020B0604020202020204" pitchFamily="34" charset="0"/>
              </a:rPr>
              <a:t>Номенклатура на хладилни </a:t>
            </a:r>
            <a:r>
              <a:rPr lang="bg-BG" dirty="0" smtClean="0">
                <a:latin typeface="Arial" panose="020B0604020202020204" pitchFamily="34" charset="0"/>
                <a:cs typeface="Arial" panose="020B0604020202020204" pitchFamily="34" charset="0"/>
              </a:rPr>
              <a:t>агенти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Номенклатура на хладилни </a:t>
            </a:r>
            <a:r>
              <a:rPr lang="bg-BG" sz="1600" b="1" dirty="0" smtClean="0">
                <a:latin typeface="Arial" panose="020B0604020202020204" pitchFamily="34" charset="0"/>
                <a:cs typeface="Arial" panose="020B0604020202020204" pitchFamily="34" charset="0"/>
              </a:rPr>
              <a:t>агенти</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ru-RU" sz="1600" dirty="0">
                <a:latin typeface="Arial" panose="020B0604020202020204" pitchFamily="34" charset="0"/>
                <a:cs typeface="Arial" panose="020B0604020202020204" pitchFamily="34" charset="0"/>
              </a:rPr>
              <a:t>Суфиксът с малка буква (а) показва несиметричните изомери</a:t>
            </a:r>
          </a:p>
          <a:p>
            <a:pPr>
              <a:lnSpc>
                <a:spcPct val="150000"/>
              </a:lnSpc>
            </a:pPr>
            <a:endParaRPr lang="ru-RU" sz="1600" dirty="0">
              <a:latin typeface="Arial" panose="020B0604020202020204" pitchFamily="34" charset="0"/>
              <a:cs typeface="Arial" panose="020B0604020202020204" pitchFamily="34" charset="0"/>
            </a:endParaRPr>
          </a:p>
          <a:p>
            <a:pPr>
              <a:lnSpc>
                <a:spcPct val="150000"/>
              </a:lnSpc>
            </a:pPr>
            <a:r>
              <a:rPr lang="ru-RU" sz="1600" dirty="0">
                <a:latin typeface="Arial" panose="020B0604020202020204" pitchFamily="34" charset="0"/>
                <a:cs typeface="Arial" panose="020B0604020202020204" pitchFamily="34" charset="0"/>
              </a:rPr>
              <a:t>Суфиксът с големи букви (А) показва различна молекулна </a:t>
            </a:r>
            <a:r>
              <a:rPr lang="ru-RU" sz="1600" dirty="0" smtClean="0">
                <a:latin typeface="Arial" panose="020B0604020202020204" pitchFamily="34" charset="0"/>
                <a:cs typeface="Arial" panose="020B0604020202020204" pitchFamily="34" charset="0"/>
              </a:rPr>
              <a:t>маса</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50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ru-RU" dirty="0">
                <a:latin typeface="Arial" panose="020B0604020202020204" pitchFamily="34" charset="0"/>
                <a:cs typeface="Arial" panose="020B0604020202020204" pitchFamily="34" charset="0"/>
              </a:rPr>
              <a:t>Хладилен </a:t>
            </a:r>
            <a:r>
              <a:rPr lang="ru-RU" dirty="0" smtClean="0">
                <a:latin typeface="Arial" panose="020B0604020202020204" pitchFamily="34" charset="0"/>
                <a:cs typeface="Arial" panose="020B0604020202020204" pitchFamily="34" charset="0"/>
              </a:rPr>
              <a:t>цикъл </a:t>
            </a:r>
            <a:r>
              <a:rPr lang="ru-RU" dirty="0">
                <a:latin typeface="Arial" panose="020B0604020202020204" pitchFamily="34" charset="0"/>
                <a:cs typeface="Arial" panose="020B0604020202020204" pitchFamily="34" charset="0"/>
              </a:rPr>
              <a:t>на </a:t>
            </a:r>
            <a:r>
              <a:rPr lang="ru-RU" dirty="0" smtClean="0">
                <a:latin typeface="Arial" panose="020B0604020202020204" pitchFamily="34" charset="0"/>
                <a:cs typeface="Arial" panose="020B0604020202020204" pitchFamily="34" charset="0"/>
              </a:rPr>
              <a:t>термопомпата</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12776"/>
            <a:ext cx="8507288"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Хладилен цикъл на </a:t>
            </a:r>
            <a:r>
              <a:rPr lang="bg-BG" sz="1600" b="1" dirty="0" smtClean="0">
                <a:latin typeface="Arial" panose="020B0604020202020204" pitchFamily="34" charset="0"/>
                <a:cs typeface="Arial" panose="020B0604020202020204" pitchFamily="34" charset="0"/>
              </a:rPr>
              <a:t>термопомпата</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В нормалния случай цикълът на хладилния агент в термопомпата е затворен кръг. Това означава, че </a:t>
            </a:r>
            <a:r>
              <a:rPr lang="ru-RU" sz="1600" dirty="0" smtClean="0">
                <a:latin typeface="Arial" panose="020B0604020202020204" pitchFamily="34" charset="0"/>
                <a:cs typeface="Arial" panose="020B0604020202020204" pitchFamily="34" charset="0"/>
              </a:rPr>
              <a:t>нито инсталаторът, </a:t>
            </a:r>
            <a:r>
              <a:rPr lang="ru-RU" sz="1600" dirty="0">
                <a:latin typeface="Arial" panose="020B0604020202020204" pitchFamily="34" charset="0"/>
                <a:cs typeface="Arial" panose="020B0604020202020204" pitchFamily="34" charset="0"/>
              </a:rPr>
              <a:t>нито потребителят не трябва да се </a:t>
            </a:r>
            <a:r>
              <a:rPr lang="ru-RU" sz="1600" dirty="0" smtClean="0">
                <a:latin typeface="Arial" panose="020B0604020202020204" pitchFamily="34" charset="0"/>
                <a:cs typeface="Arial" panose="020B0604020202020204" pitchFamily="34" charset="0"/>
              </a:rPr>
              <a:t>свързват и </a:t>
            </a:r>
            <a:r>
              <a:rPr lang="ru-RU" sz="1600" dirty="0">
                <a:latin typeface="Arial" panose="020B0604020202020204" pitchFamily="34" charset="0"/>
                <a:cs typeface="Arial" panose="020B0604020202020204" pitchFamily="34" charset="0"/>
              </a:rPr>
              <a:t>да </a:t>
            </a:r>
            <a:r>
              <a:rPr lang="ru-RU" sz="1600" dirty="0" smtClean="0">
                <a:latin typeface="Arial" panose="020B0604020202020204" pitchFamily="34" charset="0"/>
                <a:cs typeface="Arial" panose="020B0604020202020204" pitchFamily="34" charset="0"/>
              </a:rPr>
              <a:t>контактуват </a:t>
            </a:r>
            <a:r>
              <a:rPr lang="ru-RU" sz="1600" dirty="0">
                <a:latin typeface="Arial" panose="020B0604020202020204" pitchFamily="34" charset="0"/>
                <a:cs typeface="Arial" panose="020B0604020202020204" pitchFamily="34" charset="0"/>
              </a:rPr>
              <a:t>с хладилните агенти.</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Хората, които работят в цикъла на хладилния агент - дори да отворят цикъла - се нуждаят от определено доказателство за компетентност, което НЕ може да бъде част от този курс на обучение.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Преди да работите с хладилни агенти, бъдете сигурни, че </a:t>
            </a:r>
            <a:r>
              <a:rPr lang="ru-RU" sz="1600" dirty="0" smtClean="0">
                <a:latin typeface="Arial" panose="020B0604020202020204" pitchFamily="34" charset="0"/>
                <a:cs typeface="Arial" panose="020B0604020202020204" pitchFamily="34" charset="0"/>
              </a:rPr>
              <a:t>трябва да </a:t>
            </a:r>
            <a:r>
              <a:rPr lang="ru-RU" sz="1600" dirty="0">
                <a:latin typeface="Arial" panose="020B0604020202020204" pitchFamily="34" charset="0"/>
                <a:cs typeface="Arial" panose="020B0604020202020204" pitchFamily="34" charset="0"/>
              </a:rPr>
              <a:t>спазвате закона и разпоредбите </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82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Хладилен цикъл на </a:t>
            </a:r>
            <a:r>
              <a:rPr lang="bg-BG" dirty="0" smtClean="0">
                <a:latin typeface="Arial" panose="020B0604020202020204" pitchFamily="34" charset="0"/>
                <a:cs typeface="Arial" panose="020B0604020202020204" pitchFamily="34" charset="0"/>
              </a:rPr>
              <a:t>термопомпата</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Възстановяване и рециклиране</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В зависимост от свойствата на хладилните агенти (виж по-горе) всеки хладилен агент трябва да бъде</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smtClean="0">
                <a:latin typeface="Arial" panose="020B0604020202020204" pitchFamily="34" charset="0"/>
                <a:cs typeface="Arial" panose="020B0604020202020204" pitchFamily="34" charset="0"/>
              </a:rPr>
              <a:t>Възстановен</a:t>
            </a: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и</a:t>
            </a:r>
          </a:p>
          <a:p>
            <a:pPr marL="0" indent="0">
              <a:lnSpc>
                <a:spcPct val="150000"/>
              </a:lnSpc>
              <a:buNone/>
            </a:pPr>
            <a:r>
              <a:rPr lang="ru-RU" sz="1600" b="1" dirty="0">
                <a:latin typeface="Arial" panose="020B0604020202020204" pitchFamily="34" charset="0"/>
                <a:cs typeface="Arial" panose="020B0604020202020204" pitchFamily="34" charset="0"/>
              </a:rPr>
              <a:t>Рециклирана</a:t>
            </a:r>
          </a:p>
          <a:p>
            <a:pPr marL="0" indent="0">
              <a:lnSpc>
                <a:spcPct val="150000"/>
              </a:lnSpc>
              <a:buNone/>
            </a:pPr>
            <a:r>
              <a:rPr lang="ru-RU" sz="1600" dirty="0">
                <a:latin typeface="Arial" panose="020B0604020202020204" pitchFamily="34" charset="0"/>
                <a:cs typeface="Arial" panose="020B0604020202020204" pitchFamily="34" charset="0"/>
              </a:rPr>
              <a:t>По правилен начин.</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Категорично е забранено изпускането му в околната среда</a:t>
            </a:r>
            <a:r>
              <a:rPr lang="ru-RU" sz="1600" b="1"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013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HMIS safety data sheets checklist training hazardous products pictograms white red symbols workplace health and safety employee supervision compliance legislation"/>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1000"/>
                    </a14:imgEffect>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457200" y="1412776"/>
            <a:ext cx="8363272"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Хладилни агенти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Безопасен информационен лист</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Ако ще се свържете с хладилен агент - например има теч в системата ви - има някои изисквания за безопасност според вида на хладилния агент.</a:t>
            </a:r>
          </a:p>
          <a:p>
            <a:pPr marL="0" indent="0">
              <a:lnSpc>
                <a:spcPct val="150000"/>
              </a:lnSpc>
              <a:buNone/>
            </a:pPr>
            <a:r>
              <a:rPr lang="ru-RU" sz="1600" dirty="0">
                <a:latin typeface="Arial" panose="020B0604020202020204" pitchFamily="34" charset="0"/>
                <a:cs typeface="Arial" panose="020B0604020202020204" pitchFamily="34" charset="0"/>
              </a:rPr>
              <a:t>Както виждате по-горе различните хладилни агенти имат различни свойства и различни проблеми.</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За всеки хладилен агент производството осигурява "информационен лист за </a:t>
            </a:r>
            <a:r>
              <a:rPr lang="ru-RU" sz="1600" dirty="0" smtClean="0">
                <a:latin typeface="Arial" panose="020B0604020202020204" pitchFamily="34" charset="0"/>
                <a:cs typeface="Arial" panose="020B0604020202020204" pitchFamily="34" charset="0"/>
              </a:rPr>
              <a:t>безопасност"</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65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latin typeface="Arial" panose="020B0604020202020204" pitchFamily="34" charset="0"/>
                <a:cs typeface="Arial" panose="020B0604020202020204" pitchFamily="34" charset="0"/>
              </a:rPr>
              <a:t>Въведение</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ru-RU" sz="1600" dirty="0">
                <a:latin typeface="Arial" panose="020B0604020202020204" pitchFamily="34" charset="0"/>
                <a:cs typeface="Arial" panose="020B0604020202020204" pitchFamily="34" charset="0"/>
              </a:rPr>
              <a:t>По време на инсталирането и работата на геотермалните системи </a:t>
            </a:r>
            <a:r>
              <a:rPr lang="ru-RU" sz="1600" dirty="0" smtClean="0">
                <a:latin typeface="Arial" panose="020B0604020202020204" pitchFamily="34" charset="0"/>
                <a:cs typeface="Arial" panose="020B0604020202020204" pitchFamily="34" charset="0"/>
              </a:rPr>
              <a:t>с </a:t>
            </a:r>
            <a:r>
              <a:rPr lang="ru-RU" sz="1600" dirty="0">
                <a:latin typeface="Arial" panose="020B0604020202020204" pitchFamily="34" charset="0"/>
                <a:cs typeface="Arial" panose="020B0604020202020204" pitchFamily="34" charset="0"/>
              </a:rPr>
              <a:t>термопомпи има два различни химични агента, за които трябва да се грижите.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1. </a:t>
            </a:r>
            <a:r>
              <a:rPr lang="ru-RU" sz="1600" b="1" dirty="0" smtClean="0">
                <a:latin typeface="Arial" panose="020B0604020202020204" pitchFamily="34" charset="0"/>
                <a:cs typeface="Arial" panose="020B0604020202020204" pitchFamily="34" charset="0"/>
              </a:rPr>
              <a:t>Хладилният </a:t>
            </a:r>
            <a:r>
              <a:rPr lang="ru-RU" sz="1600" b="1" dirty="0">
                <a:latin typeface="Arial" panose="020B0604020202020204" pitchFamily="34" charset="0"/>
                <a:cs typeface="Arial" panose="020B0604020202020204" pitchFamily="34" charset="0"/>
              </a:rPr>
              <a:t>агент </a:t>
            </a:r>
            <a:r>
              <a:rPr lang="ru-RU" sz="1600" dirty="0">
                <a:latin typeface="Arial" panose="020B0604020202020204" pitchFamily="34" charset="0"/>
                <a:cs typeface="Arial" panose="020B0604020202020204" pitchFamily="34" charset="0"/>
              </a:rPr>
              <a:t>като вътрешната работна течност в термопомпата</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2. </a:t>
            </a:r>
            <a:r>
              <a:rPr lang="ru-RU" sz="1600" b="1" dirty="0" smtClean="0">
                <a:latin typeface="Arial" panose="020B0604020202020204" pitchFamily="34" charset="0"/>
                <a:cs typeface="Arial" panose="020B0604020202020204" pitchFamily="34" charset="0"/>
              </a:rPr>
              <a:t>Соленият </a:t>
            </a:r>
            <a:r>
              <a:rPr lang="ru-RU" sz="1600" b="1" dirty="0">
                <a:latin typeface="Arial" panose="020B0604020202020204" pitchFamily="34" charset="0"/>
                <a:cs typeface="Arial" panose="020B0604020202020204" pitchFamily="34" charset="0"/>
              </a:rPr>
              <a:t>разтвор </a:t>
            </a:r>
            <a:r>
              <a:rPr lang="ru-RU" sz="1600" dirty="0">
                <a:latin typeface="Arial" panose="020B0604020202020204" pitchFamily="34" charset="0"/>
                <a:cs typeface="Arial" panose="020B0604020202020204" pitchFamily="34" charset="0"/>
              </a:rPr>
              <a:t>като течност за пренос на топлина в топлообменниците на </a:t>
            </a:r>
            <a:r>
              <a:rPr lang="ru-RU" sz="1600" dirty="0" smtClean="0">
                <a:latin typeface="Arial" panose="020B0604020202020204" pitchFamily="34" charset="0"/>
                <a:cs typeface="Arial" panose="020B0604020202020204" pitchFamily="34" charset="0"/>
              </a:rPr>
              <a:t>сондажа</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Хладилни агенти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Безопасен информационен лист</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Тук можете да намерите </a:t>
            </a:r>
            <a:r>
              <a:rPr lang="ru-RU" sz="1600" dirty="0" smtClean="0">
                <a:latin typeface="Arial" panose="020B0604020202020204" pitchFamily="34" charset="0"/>
                <a:cs typeface="Arial" panose="020B0604020202020204" pitchFamily="34" charset="0"/>
              </a:rPr>
              <a:t>информация с </a:t>
            </a:r>
            <a:r>
              <a:rPr lang="ru-RU" sz="1600" dirty="0">
                <a:latin typeface="Arial" panose="020B0604020202020204" pitchFamily="34" charset="0"/>
                <a:cs typeface="Arial" panose="020B0604020202020204" pitchFamily="34" charset="0"/>
              </a:rPr>
              <a:t>данни за R410</a:t>
            </a:r>
          </a:p>
          <a:p>
            <a:pPr marL="0" indent="0">
              <a:lnSpc>
                <a:spcPct val="150000"/>
              </a:lnSpc>
              <a:buNone/>
            </a:pPr>
            <a:r>
              <a:rPr lang="ru-RU" sz="1600" dirty="0">
                <a:latin typeface="Arial" panose="020B0604020202020204" pitchFamily="34" charset="0"/>
                <a:cs typeface="Arial" panose="020B0604020202020204" pitchFamily="34" charset="0"/>
              </a:rPr>
              <a:t>http://www.refrigerants.com/pdf/SDS%20R410A.pdf</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Най-важните факти и директиви са</a:t>
            </a:r>
            <a:r>
              <a:rPr lang="ru-RU"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453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Хладилни агенти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МЕРКИ ЗА ПЪРВА ПОМОЩ</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КОЖА: </a:t>
            </a:r>
            <a:r>
              <a:rPr lang="ru-RU" sz="1600" dirty="0">
                <a:latin typeface="Arial" panose="020B0604020202020204" pitchFamily="34" charset="0"/>
                <a:cs typeface="Arial" panose="020B0604020202020204" pitchFamily="34" charset="0"/>
              </a:rPr>
              <a:t>Незабавно промийте кожата с вода, докато всички химикали бъдат отстранени. Ако има данни за измръзване, къпете се (не търкайте) с хладка (не гореща) вода. Ако няма вода, покрийте с чиста, мека кърпа или подобно покритие. Потърсете медицинска помощ, ако симптомите продължат.</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ОЧИ: </a:t>
            </a:r>
            <a:r>
              <a:rPr lang="ru-RU" sz="1600" dirty="0">
                <a:latin typeface="Arial" panose="020B0604020202020204" pitchFamily="34" charset="0"/>
                <a:cs typeface="Arial" panose="020B0604020202020204" pitchFamily="34" charset="0"/>
              </a:rPr>
              <a:t>Незабавно промийте очите с големи количества вода за най-малко 15 минути (в случай на измръзване водата трябва да е хладка, а не гореща) повдигайте клепачите от време на време, за да улесните напояването. Потърсете медицинска помощ, ако симптомите продължат</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052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Хладилни агенти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МЕРКИ ЗА ПЪРВА ПОМОЩ</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smtClean="0">
                <a:latin typeface="Arial" panose="020B0604020202020204" pitchFamily="34" charset="0"/>
                <a:cs typeface="Arial" panose="020B0604020202020204" pitchFamily="34" charset="0"/>
              </a:rPr>
              <a:t>ДИШАНЕ: </a:t>
            </a:r>
            <a:r>
              <a:rPr lang="ru-RU" sz="1600" dirty="0">
                <a:latin typeface="Arial" panose="020B0604020202020204" pitchFamily="34" charset="0"/>
                <a:cs typeface="Arial" panose="020B0604020202020204" pitchFamily="34" charset="0"/>
              </a:rPr>
              <a:t>Незабавно </a:t>
            </a:r>
            <a:r>
              <a:rPr lang="ru-RU" sz="1600" dirty="0" smtClean="0">
                <a:latin typeface="Arial" panose="020B0604020202020204" pitchFamily="34" charset="0"/>
                <a:cs typeface="Arial" panose="020B0604020202020204" pitchFamily="34" charset="0"/>
              </a:rPr>
              <a:t>излезте </a:t>
            </a:r>
            <a:r>
              <a:rPr lang="ru-RU" sz="1600" dirty="0">
                <a:latin typeface="Arial" panose="020B0604020202020204" pitchFamily="34" charset="0"/>
                <a:cs typeface="Arial" panose="020B0604020202020204" pitchFamily="34" charset="0"/>
              </a:rPr>
              <a:t>на чист въздух. Ако дишането е спряло, дайте изкуствено дишане. Използвайте кислород според нуждите, при условие че е наличен квалифициран оператор. Потърсете медицинска помощ. Не давайте епинефрин (адреналин</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233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Хладилни агенти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ЛИЧНИ ПРЕДПАЗНИ СРЕДСТВА</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ЗАЩИТА НА КОЖАТА:</a:t>
            </a:r>
          </a:p>
          <a:p>
            <a:pPr marL="0" indent="0">
              <a:lnSpc>
                <a:spcPct val="150000"/>
              </a:lnSpc>
              <a:buNone/>
            </a:pPr>
            <a:r>
              <a:rPr lang="ru-RU" sz="1600" dirty="0">
                <a:latin typeface="Arial" panose="020B0604020202020204" pitchFamily="34" charset="0"/>
                <a:cs typeface="Arial" panose="020B0604020202020204" pitchFamily="34" charset="0"/>
              </a:rPr>
              <a:t>Контактът с кожата с хладилен агент може да причини измръзване. Общото работно облекло и ръкавици (кожени) трябва да осигуряват адекватна защита. Ако се очаква продължителен контакт с течност или газ, трябва да се използват изолирани ръкавици, изработени от PVA, неопрен или бутилова гума. Всяко замърсено облекло трябва да бъде незабавно отстранено и измито преди повторна употреба.</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ЗАЩИТА НА ОЧИТЕ:</a:t>
            </a:r>
          </a:p>
          <a:p>
            <a:pPr marL="0" indent="0">
              <a:lnSpc>
                <a:spcPct val="150000"/>
              </a:lnSpc>
              <a:buNone/>
            </a:pPr>
            <a:r>
              <a:rPr lang="ru-RU" sz="1600" dirty="0">
                <a:latin typeface="Arial" panose="020B0604020202020204" pitchFamily="34" charset="0"/>
                <a:cs typeface="Arial" panose="020B0604020202020204" pitchFamily="34" charset="0"/>
              </a:rPr>
              <a:t>За нормални условия носете предпазни очила. Когато има разумна вероятност от контакт с течност, носете химически защитни очила</a:t>
            </a:r>
            <a:r>
              <a:rPr lang="ru-RU"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483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Хладилни агенти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ЛИЧНИ ПРЕДПАЗНИ СРЕДСТВА</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smtClean="0">
                <a:latin typeface="Arial" panose="020B0604020202020204" pitchFamily="34" charset="0"/>
                <a:cs typeface="Arial" panose="020B0604020202020204" pitchFamily="34" charset="0"/>
              </a:rPr>
              <a:t>ДИХАТЕЛНА ЗАЩИТА :</a:t>
            </a: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Обикновено не се изисква за адекватно проветриви работни ситуации. За случайно освобождаване или непроветриви ситуации или изпускане в затворено пространство, където концентрацията може да бъде над PEL от 1000 ppm, използвайте самостоятелен, одобрен от NIOSH дихателен апарат или доставен въздушен респиратор. За бягство: използвайте бившата или одобрена от NIOSH газова маска с контейнер за органични пари</a:t>
            </a:r>
            <a:r>
              <a:rPr lang="ru-RU"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04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Хладилни агенти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ЛИЧНО ЗАЩИТНО ОБОРУДВАНЕ</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ДОПЪЛНИТЕЛНИ ПРЕПОРЪКИ:</a:t>
            </a:r>
          </a:p>
          <a:p>
            <a:pPr marL="0" indent="0">
              <a:lnSpc>
                <a:spcPct val="150000"/>
              </a:lnSpc>
              <a:buNone/>
            </a:pPr>
            <a:r>
              <a:rPr lang="ru-RU" sz="1600" dirty="0">
                <a:latin typeface="Arial" panose="020B0604020202020204" pitchFamily="34" charset="0"/>
                <a:cs typeface="Arial" panose="020B0604020202020204" pitchFamily="34" charset="0"/>
              </a:rPr>
              <a:t>Когато е възможен контакт с течност, например при разлив или теч, трябва да се носят непроницаеми ботуши и дрехи. Препоръчващите се предупредителни знаци за високо ниво на дозата се препоръчват за райони с </a:t>
            </a:r>
            <a:r>
              <a:rPr lang="ru-RU" sz="1600" dirty="0" smtClean="0">
                <a:latin typeface="Arial" panose="020B0604020202020204" pitchFamily="34" charset="0"/>
                <a:cs typeface="Arial" panose="020B0604020202020204" pitchFamily="34" charset="0"/>
              </a:rPr>
              <a:t>възможно изтичане. </a:t>
            </a:r>
            <a:r>
              <a:rPr lang="ru-RU" sz="1600" dirty="0">
                <a:latin typeface="Arial" panose="020B0604020202020204" pitchFamily="34" charset="0"/>
                <a:cs typeface="Arial" panose="020B0604020202020204" pitchFamily="34" charset="0"/>
              </a:rPr>
              <a:t>Осигурете станции за миене на очи и съоръжения за бърз душ на удобни места</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339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Хладилни агенти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8356" y="1484784"/>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В случай на опасни ситуации се </a:t>
            </a:r>
            <a:endParaRPr lang="ru-RU" sz="1600" b="1" dirty="0" smtClean="0">
              <a:latin typeface="Arial" panose="020B0604020202020204" pitchFamily="34" charset="0"/>
              <a:cs typeface="Arial" panose="020B0604020202020204" pitchFamily="34" charset="0"/>
            </a:endParaRPr>
          </a:p>
          <a:p>
            <a:pPr marL="0" indent="0">
              <a:lnSpc>
                <a:spcPct val="150000"/>
              </a:lnSpc>
              <a:buNone/>
            </a:pPr>
            <a:r>
              <a:rPr lang="ru-RU" sz="1600" b="1" dirty="0" smtClean="0">
                <a:latin typeface="Arial" panose="020B0604020202020204" pitchFamily="34" charset="0"/>
                <a:cs typeface="Arial" panose="020B0604020202020204" pitchFamily="34" charset="0"/>
              </a:rPr>
              <a:t>обадете </a:t>
            </a:r>
            <a:r>
              <a:rPr lang="ru-RU" sz="1600" b="1" dirty="0">
                <a:latin typeface="Arial" panose="020B0604020202020204" pitchFamily="34" charset="0"/>
                <a:cs typeface="Arial" panose="020B0604020202020204" pitchFamily="34" charset="0"/>
              </a:rPr>
              <a:t>на телефон </a:t>
            </a:r>
            <a:r>
              <a:rPr lang="ru-RU" sz="1600" b="1" dirty="0" smtClean="0">
                <a:latin typeface="Arial" panose="020B0604020202020204" pitchFamily="34" charset="0"/>
                <a:cs typeface="Arial" panose="020B0604020202020204" pitchFamily="34" charset="0"/>
              </a:rPr>
              <a:t>112</a:t>
            </a:r>
            <a:r>
              <a:rPr lang="en-US" sz="1600" b="1" dirty="0" smtClean="0">
                <a:latin typeface="Arial" panose="020B0604020202020204" pitchFamily="34" charset="0"/>
                <a:cs typeface="Arial" panose="020B0604020202020204" pitchFamily="34" charset="0"/>
              </a:rPr>
              <a:t>ns </a:t>
            </a:r>
            <a:r>
              <a:rPr lang="en-US" sz="1600" b="1" dirty="0">
                <a:latin typeface="Arial" panose="020B0604020202020204" pitchFamily="34" charset="0"/>
                <a:cs typeface="Arial" panose="020B0604020202020204" pitchFamily="34" charset="0"/>
              </a:rPr>
              <a:t>call 112</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2772" name="Picture 4" descr="112 Emergency Call N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490182"/>
            <a:ext cx="4372060" cy="466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97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smtClean="0">
                <a:latin typeface="Arial" panose="020B0604020202020204" pitchFamily="34" charset="0"/>
                <a:cs typeface="Arial" panose="020B0604020202020204" pitchFamily="34" charset="0"/>
              </a:rPr>
              <a:t>Солев разтвор</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412776"/>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Какво означава </a:t>
            </a:r>
            <a:r>
              <a:rPr lang="ru-RU" sz="1600" b="1" dirty="0" smtClean="0">
                <a:latin typeface="Arial" panose="020B0604020202020204" pitchFamily="34" charset="0"/>
                <a:cs typeface="Arial" panose="020B0604020202020204" pitchFamily="34" charset="0"/>
              </a:rPr>
              <a:t>солев разтвор?</a:t>
            </a: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Течността за пренос на топлина в топлообменниците на сондажа се нарича </a:t>
            </a:r>
            <a:r>
              <a:rPr lang="ru-RU" sz="1600" dirty="0" smtClean="0">
                <a:latin typeface="Arial" panose="020B0604020202020204" pitchFamily="34" charset="0"/>
                <a:cs typeface="Arial" panose="020B0604020202020204" pitchFamily="34" charset="0"/>
              </a:rPr>
              <a:t>солев разтвор.</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Солевия разтвор </a:t>
            </a:r>
            <a:r>
              <a:rPr lang="ru-RU" sz="1600" dirty="0">
                <a:latin typeface="Arial" panose="020B0604020202020204" pitchFamily="34" charset="0"/>
                <a:cs typeface="Arial" panose="020B0604020202020204" pitchFamily="34" charset="0"/>
              </a:rPr>
              <a:t>обикновено е разтвор на сол във висока концентрация на </a:t>
            </a:r>
            <a:r>
              <a:rPr lang="ru-RU" sz="1600" dirty="0" smtClean="0">
                <a:latin typeface="Arial" panose="020B0604020202020204" pitchFamily="34" charset="0"/>
                <a:cs typeface="Arial" panose="020B0604020202020204" pitchFamily="34" charset="0"/>
              </a:rPr>
              <a:t>вода- от </a:t>
            </a:r>
            <a:r>
              <a:rPr lang="ru-RU" sz="1600" dirty="0">
                <a:latin typeface="Arial" panose="020B0604020202020204" pitchFamily="34" charset="0"/>
                <a:cs typeface="Arial" panose="020B0604020202020204" pitchFamily="34" charset="0"/>
              </a:rPr>
              <a:t>3,5% (морска вода) до около 26% (типично наситен разтвор)</a:t>
            </a:r>
          </a:p>
          <a:p>
            <a:pPr marL="0" indent="0">
              <a:lnSpc>
                <a:spcPct val="150000"/>
              </a:lnSpc>
              <a:buNone/>
            </a:pPr>
            <a:r>
              <a:rPr lang="ru-RU" sz="1600" dirty="0" smtClean="0">
                <a:latin typeface="Arial" panose="020B0604020202020204" pitchFamily="34" charset="0"/>
                <a:cs typeface="Arial" panose="020B0604020202020204" pitchFamily="34" charset="0"/>
              </a:rPr>
              <a:t>Това </a:t>
            </a:r>
            <a:r>
              <a:rPr lang="ru-RU" sz="1600" dirty="0">
                <a:latin typeface="Arial" panose="020B0604020202020204" pitchFamily="34" charset="0"/>
                <a:cs typeface="Arial" panose="020B0604020202020204" pitchFamily="34" charset="0"/>
              </a:rPr>
              <a:t>значение няма нищо общо с </a:t>
            </a:r>
            <a:r>
              <a:rPr lang="ru-RU" sz="1600" dirty="0" smtClean="0">
                <a:latin typeface="Arial" panose="020B0604020202020204" pitchFamily="34" charset="0"/>
                <a:cs typeface="Arial" panose="020B0604020202020204" pitchFamily="34" charset="0"/>
              </a:rPr>
              <a:t>солевия разтвор </a:t>
            </a:r>
            <a:r>
              <a:rPr lang="ru-RU" sz="1600" dirty="0">
                <a:latin typeface="Arial" panose="020B0604020202020204" pitchFamily="34" charset="0"/>
                <a:cs typeface="Arial" panose="020B0604020202020204" pitchFamily="34" charset="0"/>
              </a:rPr>
              <a:t>в случай на термопомпи.</a:t>
            </a:r>
          </a:p>
          <a:p>
            <a:pPr marL="0" indent="0">
              <a:lnSpc>
                <a:spcPct val="150000"/>
              </a:lnSpc>
              <a:buNone/>
            </a:pPr>
            <a:r>
              <a:rPr lang="ru-RU" sz="1600" dirty="0" smtClean="0">
                <a:latin typeface="Arial" panose="020B0604020202020204" pitchFamily="34" charset="0"/>
                <a:cs typeface="Arial" panose="020B0604020202020204" pitchFamily="34" charset="0"/>
              </a:rPr>
              <a:t>В </a:t>
            </a:r>
            <a:r>
              <a:rPr lang="ru-RU" sz="1600" dirty="0">
                <a:latin typeface="Arial" panose="020B0604020202020204" pitchFamily="34" charset="0"/>
                <a:cs typeface="Arial" panose="020B0604020202020204" pitchFamily="34" charset="0"/>
              </a:rPr>
              <a:t>нашия случай </a:t>
            </a:r>
            <a:r>
              <a:rPr lang="ru-RU" sz="1600" dirty="0" smtClean="0">
                <a:latin typeface="Arial" panose="020B0604020202020204" pitchFamily="34" charset="0"/>
                <a:cs typeface="Arial" panose="020B0604020202020204" pitchFamily="34" charset="0"/>
              </a:rPr>
              <a:t>солевия разтвор </a:t>
            </a:r>
            <a:r>
              <a:rPr lang="ru-RU" sz="1600" dirty="0">
                <a:latin typeface="Arial" panose="020B0604020202020204" pitchFamily="34" charset="0"/>
                <a:cs typeface="Arial" panose="020B0604020202020204" pitchFamily="34" charset="0"/>
              </a:rPr>
              <a:t>е смес от вода (~ 75%) и антифриз (~ 25%, например етилен гликол)</a:t>
            </a:r>
          </a:p>
          <a:p>
            <a:pPr marL="0" indent="0">
              <a:lnSpc>
                <a:spcPct val="150000"/>
              </a:lnSpc>
              <a:buNone/>
            </a:pPr>
            <a:r>
              <a:rPr lang="ru-RU" sz="1600" dirty="0" smtClean="0">
                <a:latin typeface="Arial" panose="020B0604020202020204" pitchFamily="34" charset="0"/>
                <a:cs typeface="Arial" panose="020B0604020202020204" pitchFamily="34" charset="0"/>
              </a:rPr>
              <a:t>Антифризът </a:t>
            </a:r>
            <a:r>
              <a:rPr lang="ru-RU" sz="1600" dirty="0">
                <a:latin typeface="Arial" panose="020B0604020202020204" pitchFamily="34" charset="0"/>
                <a:cs typeface="Arial" panose="020B0604020202020204" pitchFamily="34" charset="0"/>
              </a:rPr>
              <a:t>предпазва от замръзване в работни точки при температури под 0 ° C, което може да причини големи повреди</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25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smtClean="0">
                <a:latin typeface="Arial" panose="020B0604020202020204" pitchFamily="34" charset="0"/>
                <a:cs typeface="Arial" panose="020B0604020202020204" pitchFamily="34" charset="0"/>
              </a:rPr>
              <a:t>Антифриз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Само антифриз?</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Най-важното свойство на </a:t>
            </a:r>
            <a:r>
              <a:rPr lang="ru-RU" sz="1600" dirty="0" smtClean="0">
                <a:latin typeface="Arial" panose="020B0604020202020204" pitchFamily="34" charset="0"/>
                <a:cs typeface="Arial" panose="020B0604020202020204" pitchFamily="34" charset="0"/>
              </a:rPr>
              <a:t>солевия разтвор </a:t>
            </a:r>
            <a:r>
              <a:rPr lang="ru-RU" sz="1600" dirty="0">
                <a:latin typeface="Arial" panose="020B0604020202020204" pitchFamily="34" charset="0"/>
                <a:cs typeface="Arial" panose="020B0604020202020204" pitchFamily="34" charset="0"/>
              </a:rPr>
              <a:t>е да достигне по-ниска точка на замръзване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етилен гликол). В допълнение, солевия разтвор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е </a:t>
            </a:r>
            <a:r>
              <a:rPr lang="ru-RU" sz="1600" dirty="0" smtClean="0">
                <a:latin typeface="Arial" panose="020B0604020202020204" pitchFamily="34" charset="0"/>
                <a:cs typeface="Arial" panose="020B0604020202020204" pitchFamily="34" charset="0"/>
              </a:rPr>
              <a:t>проектиран </a:t>
            </a:r>
            <a:r>
              <a:rPr lang="ru-RU" sz="1600" dirty="0">
                <a:latin typeface="Arial" panose="020B0604020202020204" pitchFamily="34" charset="0"/>
                <a:cs typeface="Arial" panose="020B0604020202020204" pitchFamily="34" charset="0"/>
              </a:rPr>
              <a:t>да предотврати корозия, стареене и </a:t>
            </a:r>
            <a:r>
              <a:rPr lang="ru-RU" sz="1600" dirty="0" smtClean="0">
                <a:latin typeface="Arial" panose="020B0604020202020204" pitchFamily="34" charset="0"/>
                <a:cs typeface="Arial" panose="020B0604020202020204" pitchFamily="34" charset="0"/>
              </a:rPr>
              <a:t>изменения </a:t>
            </a:r>
            <a:r>
              <a:rPr lang="ru-RU" sz="1600" dirty="0">
                <a:latin typeface="Arial" panose="020B0604020202020204" pitchFamily="34" charset="0"/>
                <a:cs typeface="Arial" panose="020B0604020202020204" pitchFamily="34" charset="0"/>
              </a:rPr>
              <a:t>в системата.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вижте глава xx.yyy - солевия разтвор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е в пряк контакт с топлообменника на термопомпата / изпарителя).</a:t>
            </a:r>
          </a:p>
          <a:p>
            <a:pPr marL="0" indent="0">
              <a:lnSpc>
                <a:spcPct val="150000"/>
              </a:lnSpc>
              <a:buNone/>
            </a:pPr>
            <a:r>
              <a:rPr lang="ru-RU" sz="1600" dirty="0">
                <a:latin typeface="Arial" panose="020B0604020202020204" pitchFamily="34" charset="0"/>
                <a:cs typeface="Arial" panose="020B0604020202020204" pitchFamily="34" charset="0"/>
              </a:rPr>
              <a:t>За това към солевия разтвор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се добавят инхибитори, които са част от готовия смесен антифриз.</a:t>
            </a:r>
          </a:p>
          <a:p>
            <a:pPr marL="0" indent="0">
              <a:lnSpc>
                <a:spcPct val="150000"/>
              </a:lnSpc>
              <a:buNone/>
            </a:pPr>
            <a:r>
              <a:rPr lang="ru-RU" sz="1600" dirty="0">
                <a:latin typeface="Arial" panose="020B0604020202020204" pitchFamily="34" charset="0"/>
                <a:cs typeface="Arial" panose="020B0604020202020204" pitchFamily="34" charset="0"/>
              </a:rPr>
              <a:t>Докато гликолът е сравнително безвреден, инхибиторите могат да бъдат опасни за здравето и околната среда</a:t>
            </a:r>
            <a:r>
              <a:rPr lang="ru-RU" sz="1600" dirty="0" smtClean="0">
                <a:latin typeface="Arial" panose="020B0604020202020204" pitchFamily="34" charset="0"/>
                <a:cs typeface="Arial" panose="020B0604020202020204" pitchFamily="34" charset="0"/>
              </a:rPr>
              <a:t>.</a:t>
            </a:r>
            <a:r>
              <a:rPr lang="en-US" sz="1600" dirty="0"/>
              <a:t/>
            </a:r>
            <a:br>
              <a:rPr lang="en-US" sz="1600" dirty="0"/>
            </a:b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13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smtClean="0">
                <a:latin typeface="Arial" panose="020B0604020202020204" pitchFamily="34" charset="0"/>
                <a:cs typeface="Arial" panose="020B0604020202020204" pitchFamily="34" charset="0"/>
              </a:rPr>
              <a:t>Антифриз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6288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Инхибиторите</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За съжаление отделните компоненти на инхибиторите не са посочени от производителите.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В спецификациите те са наименувани само като "Съвременни инхибитори" или "антикорозионни агенти". Целта на всички тях е да осигурят оптимална защита срещу корозия, дори в комбинирани системи </a:t>
            </a:r>
            <a:r>
              <a:rPr lang="ru-RU" sz="1600" dirty="0" smtClean="0">
                <a:latin typeface="Arial" panose="020B0604020202020204" pitchFamily="34" charset="0"/>
                <a:cs typeface="Arial" panose="020B0604020202020204" pitchFamily="34" charset="0"/>
              </a:rPr>
              <a:t>/мулти-инсталации</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10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bg-BG" dirty="0" smtClean="0"/>
              <a:t>Хладилен 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Хладилен агент е течност, използвана в термопомпата и хладилния цикъл. По време на работния цикъл в термопомпата претърпява фазови преходи от течност в газ и обратно.</a:t>
            </a:r>
          </a:p>
          <a:p>
            <a:pPr marL="0" indent="0">
              <a:lnSpc>
                <a:spcPct val="150000"/>
              </a:lnSpc>
              <a:buNone/>
            </a:pPr>
            <a:r>
              <a:rPr lang="ru-RU" sz="1600" dirty="0" smtClean="0">
                <a:latin typeface="Arial" panose="020B0604020202020204" pitchFamily="34" charset="0"/>
                <a:cs typeface="Arial" panose="020B0604020202020204" pitchFamily="34" charset="0"/>
              </a:rPr>
              <a:t>- Обикновено </a:t>
            </a:r>
            <a:r>
              <a:rPr lang="ru-RU" sz="1600" dirty="0">
                <a:latin typeface="Arial" panose="020B0604020202020204" pitchFamily="34" charset="0"/>
                <a:cs typeface="Arial" panose="020B0604020202020204" pitchFamily="34" charset="0"/>
              </a:rPr>
              <a:t>хладилният агент е част от затворения цикъл на термопомпата и няма </a:t>
            </a:r>
            <a:r>
              <a:rPr lang="ru-RU" sz="1600" dirty="0" smtClean="0">
                <a:latin typeface="Arial" panose="020B0604020202020204" pitchFamily="34" charset="0"/>
                <a:cs typeface="Arial" panose="020B0604020202020204" pitchFamily="34" charset="0"/>
              </a:rPr>
              <a:t>връзка с </a:t>
            </a:r>
            <a:r>
              <a:rPr lang="ru-RU" sz="1600" dirty="0">
                <a:latin typeface="Arial" panose="020B0604020202020204" pitchFamily="34" charset="0"/>
                <a:cs typeface="Arial" panose="020B0604020202020204" pitchFamily="34" charset="0"/>
              </a:rPr>
              <a:t>веществата</a:t>
            </a:r>
          </a:p>
          <a:p>
            <a:pPr marL="0" indent="0">
              <a:lnSpc>
                <a:spcPct val="150000"/>
              </a:lnSpc>
              <a:buNone/>
            </a:pPr>
            <a:r>
              <a:rPr lang="ru-RU" sz="1600" b="1" dirty="0" smtClean="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Предпочита се </a:t>
            </a:r>
            <a:r>
              <a:rPr lang="ru-RU" sz="1600" b="1" dirty="0" smtClean="0">
                <a:latin typeface="Arial" panose="020B0604020202020204" pitchFamily="34" charset="0"/>
                <a:cs typeface="Arial" panose="020B0604020202020204" pitchFamily="34" charset="0"/>
              </a:rPr>
              <a:t>хладилния агент да има:</a:t>
            </a: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1. Термодинамични </a:t>
            </a:r>
            <a:r>
              <a:rPr lang="ru-RU" sz="1600" dirty="0">
                <a:latin typeface="Arial" panose="020B0604020202020204" pitchFamily="34" charset="0"/>
                <a:cs typeface="Arial" panose="020B0604020202020204" pitchFamily="34" charset="0"/>
              </a:rPr>
              <a:t>свойства</a:t>
            </a:r>
          </a:p>
          <a:p>
            <a:pPr marL="0" indent="0">
              <a:lnSpc>
                <a:spcPct val="150000"/>
              </a:lnSpc>
              <a:buNone/>
            </a:pPr>
            <a:r>
              <a:rPr lang="ru-RU" sz="1600" dirty="0" smtClean="0">
                <a:latin typeface="Arial" panose="020B0604020202020204" pitchFamily="34" charset="0"/>
                <a:cs typeface="Arial" panose="020B0604020202020204" pitchFamily="34" charset="0"/>
              </a:rPr>
              <a:t>2. Свойства </a:t>
            </a:r>
            <a:r>
              <a:rPr lang="ru-RU" sz="1600" dirty="0">
                <a:latin typeface="Arial" panose="020B0604020202020204" pitchFamily="34" charset="0"/>
                <a:cs typeface="Arial" panose="020B0604020202020204" pitchFamily="34" charset="0"/>
              </a:rPr>
              <a:t>за околната среда и </a:t>
            </a:r>
            <a:r>
              <a:rPr lang="ru-RU" sz="1600" dirty="0" smtClean="0">
                <a:latin typeface="Arial" panose="020B0604020202020204" pitchFamily="34" charset="0"/>
                <a:cs typeface="Arial" panose="020B0604020202020204" pitchFamily="34" charset="0"/>
              </a:rPr>
              <a:t>безопасността</a:t>
            </a:r>
          </a:p>
          <a:p>
            <a:pPr marL="0" indent="0">
              <a:lnSpc>
                <a:spcPct val="150000"/>
              </a:lnSpc>
              <a:buNone/>
            </a:pP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713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smtClean="0">
                <a:latin typeface="Arial" panose="020B0604020202020204" pitchFamily="34" charset="0"/>
                <a:cs typeface="Arial" panose="020B0604020202020204" pitchFamily="34" charset="0"/>
              </a:rPr>
              <a:t>Антифриз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368637"/>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Инхибиторите</a:t>
            </a:r>
          </a:p>
          <a:p>
            <a:pPr marL="0" indent="0">
              <a:lnSpc>
                <a:spcPct val="150000"/>
              </a:lnSpc>
              <a:buNone/>
            </a:pPr>
            <a:r>
              <a:rPr lang="ru-RU" sz="1600" dirty="0">
                <a:latin typeface="Arial" panose="020B0604020202020204" pitchFamily="34" charset="0"/>
                <a:cs typeface="Arial" panose="020B0604020202020204" pitchFamily="34" charset="0"/>
              </a:rPr>
              <a:t>Например, </a:t>
            </a:r>
            <a:r>
              <a:rPr lang="ru-RU" sz="1600" dirty="0" smtClean="0">
                <a:latin typeface="Arial" panose="020B0604020202020204" pitchFamily="34" charset="0"/>
                <a:cs typeface="Arial" panose="020B0604020202020204" pitchFamily="34" charset="0"/>
              </a:rPr>
              <a:t>Terra </a:t>
            </a:r>
            <a:r>
              <a:rPr lang="ru-RU" sz="1600" dirty="0">
                <a:latin typeface="Arial" panose="020B0604020202020204" pitchFamily="34" charset="0"/>
                <a:cs typeface="Arial" panose="020B0604020202020204" pitchFamily="34" charset="0"/>
              </a:rPr>
              <a:t>calidius за техния продукт</a:t>
            </a:r>
          </a:p>
          <a:p>
            <a:pPr marL="0" indent="0">
              <a:lnSpc>
                <a:spcPct val="150000"/>
              </a:lnSpc>
              <a:buNone/>
            </a:pPr>
            <a:r>
              <a:rPr lang="pt-BR" sz="1600" dirty="0" smtClean="0">
                <a:latin typeface="Arial" panose="020B0604020202020204" pitchFamily="34" charset="0"/>
                <a:cs typeface="Arial" panose="020B0604020202020204" pitchFamily="34" charset="0"/>
              </a:rPr>
              <a:t>TERRA </a:t>
            </a:r>
            <a:r>
              <a:rPr lang="pt-BR" sz="1600" dirty="0">
                <a:latin typeface="Arial" panose="020B0604020202020204" pitchFamily="34" charset="0"/>
                <a:cs typeface="Arial" panose="020B0604020202020204" pitchFamily="34" charset="0"/>
              </a:rPr>
              <a:t>GELU HEAT TRANSFER FLUID N</a:t>
            </a:r>
            <a:r>
              <a:rPr lang="en-US"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bg-BG" sz="1600" dirty="0">
                <a:latin typeface="Arial" panose="020B0604020202020204" pitchFamily="34" charset="0"/>
                <a:cs typeface="Arial" panose="020B0604020202020204" pitchFamily="34" charset="0"/>
              </a:rPr>
              <a:t>Следните </a:t>
            </a:r>
            <a:r>
              <a:rPr lang="bg-BG" sz="1600" dirty="0" smtClean="0">
                <a:latin typeface="Arial" panose="020B0604020202020204" pitchFamily="34" charset="0"/>
                <a:cs typeface="Arial" panose="020B0604020202020204" pitchFamily="34" charset="0"/>
              </a:rPr>
              <a:t>свойства</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2762857" y="3063250"/>
            <a:ext cx="6381143" cy="3606110"/>
          </a:xfrm>
          <a:prstGeom prst="rect">
            <a:avLst/>
          </a:prstGeom>
        </p:spPr>
      </p:pic>
      <p:sp>
        <p:nvSpPr>
          <p:cNvPr id="6" name="Rechteck 5"/>
          <p:cNvSpPr/>
          <p:nvPr/>
        </p:nvSpPr>
        <p:spPr>
          <a:xfrm>
            <a:off x="2914952" y="3420649"/>
            <a:ext cx="2088232"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2915816" y="3359125"/>
            <a:ext cx="1055674" cy="307777"/>
          </a:xfrm>
          <a:prstGeom prst="rect">
            <a:avLst/>
          </a:prstGeom>
          <a:noFill/>
        </p:spPr>
        <p:txBody>
          <a:bodyPr wrap="none" rtlCol="0">
            <a:spAutoFit/>
          </a:bodyPr>
          <a:lstStyle/>
          <a:p>
            <a:r>
              <a:rPr lang="bg-BG" sz="1400" b="1" dirty="0" smtClean="0">
                <a:latin typeface="Arial" panose="020B0604020202020204" pitchFamily="34" charset="0"/>
                <a:cs typeface="Arial" panose="020B0604020202020204" pitchFamily="34" charset="0"/>
              </a:rPr>
              <a:t>Материал</a:t>
            </a:r>
            <a:endParaRPr lang="de-DE" sz="1400" b="1" dirty="0">
              <a:latin typeface="Arial" panose="020B0604020202020204" pitchFamily="34" charset="0"/>
              <a:cs typeface="Arial" panose="020B0604020202020204" pitchFamily="34" charset="0"/>
            </a:endParaRPr>
          </a:p>
        </p:txBody>
      </p:sp>
      <p:sp>
        <p:nvSpPr>
          <p:cNvPr id="7" name="Rechteck 6"/>
          <p:cNvSpPr/>
          <p:nvPr/>
        </p:nvSpPr>
        <p:spPr>
          <a:xfrm>
            <a:off x="5080149" y="3394967"/>
            <a:ext cx="1260000"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6372000" y="3384000"/>
            <a:ext cx="1278000"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697396" y="3383999"/>
            <a:ext cx="1132677"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5080149" y="3394967"/>
            <a:ext cx="1259999" cy="738664"/>
          </a:xfrm>
          <a:prstGeom prst="rect">
            <a:avLst/>
          </a:prstGeom>
          <a:noFill/>
        </p:spPr>
        <p:txBody>
          <a:bodyPr wrap="square" rtlCol="0">
            <a:spAutoFit/>
          </a:bodyPr>
          <a:lstStyle/>
          <a:p>
            <a:pPr algn="ctr"/>
            <a:r>
              <a:rPr lang="de-DE" sz="1400" b="1" dirty="0">
                <a:latin typeface="Arial" panose="020B0604020202020204" pitchFamily="34" charset="0"/>
                <a:cs typeface="Arial" panose="020B0604020202020204" pitchFamily="34" charset="0"/>
              </a:rPr>
              <a:t>MEG </a:t>
            </a:r>
            <a:r>
              <a:rPr lang="bg-BG" sz="1400" b="1" dirty="0">
                <a:latin typeface="Arial" panose="020B0604020202020204" pitchFamily="34" charset="0"/>
                <a:cs typeface="Arial" panose="020B0604020202020204" pitchFamily="34" charset="0"/>
              </a:rPr>
              <a:t>без защита от </a:t>
            </a:r>
            <a:r>
              <a:rPr lang="bg-BG" sz="1400" b="1" dirty="0" smtClean="0">
                <a:latin typeface="Arial" panose="020B0604020202020204" pitchFamily="34" charset="0"/>
                <a:cs typeface="Arial" panose="020B0604020202020204" pitchFamily="34" charset="0"/>
              </a:rPr>
              <a:t>корозия</a:t>
            </a:r>
            <a:endParaRPr lang="de-DE" sz="1400" b="1" dirty="0">
              <a:latin typeface="Arial" panose="020B0604020202020204" pitchFamily="34" charset="0"/>
              <a:cs typeface="Arial" panose="020B0604020202020204" pitchFamily="34" charset="0"/>
            </a:endParaRPr>
          </a:p>
        </p:txBody>
      </p:sp>
      <p:sp>
        <p:nvSpPr>
          <p:cNvPr id="11" name="Textfeld 10"/>
          <p:cNvSpPr txBox="1"/>
          <p:nvPr/>
        </p:nvSpPr>
        <p:spPr>
          <a:xfrm>
            <a:off x="6382361" y="3395379"/>
            <a:ext cx="1259999" cy="738664"/>
          </a:xfrm>
          <a:prstGeom prst="rect">
            <a:avLst/>
          </a:prstGeom>
          <a:noFill/>
        </p:spPr>
        <p:txBody>
          <a:bodyPr wrap="square" rtlCol="0">
            <a:spAutoFit/>
          </a:bodyPr>
          <a:lstStyle/>
          <a:p>
            <a:pPr algn="ctr"/>
            <a:r>
              <a:rPr lang="de-DE" sz="1400" b="1" dirty="0" smtClean="0">
                <a:latin typeface="Arial" panose="020B0604020202020204" pitchFamily="34" charset="0"/>
                <a:cs typeface="Arial" panose="020B0604020202020204" pitchFamily="34" charset="0"/>
              </a:rPr>
              <a:t>TERRA</a:t>
            </a:r>
          </a:p>
          <a:p>
            <a:pPr algn="ctr"/>
            <a:r>
              <a:rPr lang="de-DE" sz="1400" b="1" dirty="0" smtClean="0">
                <a:latin typeface="Arial" panose="020B0604020202020204" pitchFamily="34" charset="0"/>
                <a:cs typeface="Arial" panose="020B0604020202020204" pitchFamily="34" charset="0"/>
              </a:rPr>
              <a:t>GELU N</a:t>
            </a:r>
          </a:p>
          <a:p>
            <a:pPr algn="ctr"/>
            <a:r>
              <a:rPr lang="de-DE" sz="1400" b="1" dirty="0" smtClean="0">
                <a:latin typeface="Arial" panose="020B0604020202020204" pitchFamily="34" charset="0"/>
                <a:cs typeface="Arial" panose="020B0604020202020204" pitchFamily="34" charset="0"/>
              </a:rPr>
              <a:t>(1000h)</a:t>
            </a:r>
            <a:endParaRPr lang="de-DE" sz="1400" b="1" dirty="0">
              <a:latin typeface="Arial" panose="020B0604020202020204" pitchFamily="34" charset="0"/>
              <a:cs typeface="Arial" panose="020B0604020202020204" pitchFamily="34" charset="0"/>
            </a:endParaRPr>
          </a:p>
        </p:txBody>
      </p:sp>
      <p:sp>
        <p:nvSpPr>
          <p:cNvPr id="14" name="Textfeld 13"/>
          <p:cNvSpPr txBox="1"/>
          <p:nvPr/>
        </p:nvSpPr>
        <p:spPr>
          <a:xfrm>
            <a:off x="3037804" y="4411626"/>
            <a:ext cx="1214628" cy="307777"/>
          </a:xfrm>
          <a:prstGeom prst="rect">
            <a:avLst/>
          </a:prstGeom>
          <a:solidFill>
            <a:srgbClr val="CBCBCB"/>
          </a:solidFill>
        </p:spPr>
        <p:txBody>
          <a:bodyPr wrap="none" rtlCol="0">
            <a:spAutoFit/>
          </a:bodyPr>
          <a:lstStyle/>
          <a:p>
            <a:r>
              <a:rPr lang="bg-BG" sz="1400" dirty="0" smtClean="0">
                <a:latin typeface="Arial" panose="020B0604020202020204" pitchFamily="34" charset="0"/>
                <a:cs typeface="Arial" panose="020B0604020202020204" pitchFamily="34" charset="0"/>
              </a:rPr>
              <a:t>мед</a:t>
            </a:r>
            <a:r>
              <a:rPr lang="de-DE" sz="1400"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(SF CU)</a:t>
            </a:r>
            <a:endParaRPr lang="de-DE" sz="1400" dirty="0">
              <a:latin typeface="Arial" panose="020B0604020202020204" pitchFamily="34" charset="0"/>
              <a:cs typeface="Arial" panose="020B0604020202020204" pitchFamily="34" charset="0"/>
            </a:endParaRPr>
          </a:p>
        </p:txBody>
      </p:sp>
      <p:sp>
        <p:nvSpPr>
          <p:cNvPr id="13" name="Textfeld 12"/>
          <p:cNvSpPr txBox="1"/>
          <p:nvPr/>
        </p:nvSpPr>
        <p:spPr>
          <a:xfrm>
            <a:off x="7632897" y="3394967"/>
            <a:ext cx="1403599" cy="523220"/>
          </a:xfrm>
          <a:prstGeom prst="rect">
            <a:avLst/>
          </a:prstGeom>
          <a:noFill/>
        </p:spPr>
        <p:txBody>
          <a:bodyPr wrap="square" rtlCol="0">
            <a:spAutoFit/>
          </a:bodyPr>
          <a:lstStyle/>
          <a:p>
            <a:pPr algn="ctr"/>
            <a:r>
              <a:rPr lang="bg-BG" sz="1400" b="1" dirty="0">
                <a:latin typeface="Arial" panose="020B0604020202020204" pitchFamily="34" charset="0"/>
                <a:cs typeface="Arial" panose="020B0604020202020204" pitchFamily="34" charset="0"/>
              </a:rPr>
              <a:t>Максимално </a:t>
            </a:r>
            <a:r>
              <a:rPr lang="bg-BG" sz="1400" b="1" dirty="0" smtClean="0">
                <a:latin typeface="Arial" panose="020B0604020202020204" pitchFamily="34" charset="0"/>
                <a:cs typeface="Arial" panose="020B0604020202020204" pitchFamily="34" charset="0"/>
              </a:rPr>
              <a:t> пълнене</a:t>
            </a:r>
            <a:r>
              <a:rPr lang="en-US" sz="1400" b="1"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g/m²</a:t>
            </a:r>
            <a:endParaRPr lang="en-US" sz="1400" b="1" dirty="0">
              <a:latin typeface="Arial" panose="020B0604020202020204" pitchFamily="34" charset="0"/>
              <a:cs typeface="Arial" panose="020B0604020202020204" pitchFamily="34" charset="0"/>
            </a:endParaRPr>
          </a:p>
        </p:txBody>
      </p:sp>
      <p:sp>
        <p:nvSpPr>
          <p:cNvPr id="15" name="Textfeld 14"/>
          <p:cNvSpPr txBox="1"/>
          <p:nvPr/>
        </p:nvSpPr>
        <p:spPr>
          <a:xfrm>
            <a:off x="3034392" y="4802091"/>
            <a:ext cx="2074671" cy="307777"/>
          </a:xfrm>
          <a:prstGeom prst="rect">
            <a:avLst/>
          </a:prstGeom>
          <a:solidFill>
            <a:srgbClr val="E7E7E7"/>
          </a:solidFill>
        </p:spPr>
        <p:txBody>
          <a:bodyPr wrap="none" rtlCol="0">
            <a:spAutoFit/>
          </a:bodyPr>
          <a:lstStyle/>
          <a:p>
            <a:r>
              <a:rPr lang="bg-BG" sz="1400" dirty="0">
                <a:latin typeface="Arial" panose="020B0604020202020204" pitchFamily="34" charset="0"/>
                <a:cs typeface="Arial" panose="020B0604020202020204" pitchFamily="34" charset="0"/>
              </a:rPr>
              <a:t>Мека </a:t>
            </a:r>
            <a:r>
              <a:rPr lang="bg-BG" sz="1400" dirty="0" smtClean="0">
                <a:latin typeface="Arial" panose="020B0604020202020204" pitchFamily="34" charset="0"/>
                <a:cs typeface="Arial" panose="020B0604020202020204" pitchFamily="34" charset="0"/>
              </a:rPr>
              <a:t>спойка</a:t>
            </a:r>
            <a:r>
              <a:rPr lang="de-DE" sz="1400"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(L Sn 30)</a:t>
            </a:r>
            <a:endParaRPr lang="de-DE" sz="1400" dirty="0">
              <a:latin typeface="Arial" panose="020B0604020202020204" pitchFamily="34" charset="0"/>
              <a:cs typeface="Arial" panose="020B0604020202020204" pitchFamily="34" charset="0"/>
            </a:endParaRPr>
          </a:p>
        </p:txBody>
      </p:sp>
      <p:sp>
        <p:nvSpPr>
          <p:cNvPr id="16" name="Textfeld 15"/>
          <p:cNvSpPr txBox="1"/>
          <p:nvPr/>
        </p:nvSpPr>
        <p:spPr>
          <a:xfrm>
            <a:off x="3030611" y="5192556"/>
            <a:ext cx="1598515" cy="307777"/>
          </a:xfrm>
          <a:prstGeom prst="rect">
            <a:avLst/>
          </a:prstGeom>
          <a:solidFill>
            <a:srgbClr val="CBCBCB"/>
          </a:solidFill>
        </p:spPr>
        <p:txBody>
          <a:bodyPr wrap="none" rtlCol="0">
            <a:spAutoFit/>
          </a:bodyPr>
          <a:lstStyle/>
          <a:p>
            <a:r>
              <a:rPr lang="bg-BG" sz="1400" dirty="0" smtClean="0">
                <a:latin typeface="Arial" panose="020B0604020202020204" pitchFamily="34" charset="0"/>
                <a:cs typeface="Arial" panose="020B0604020202020204" pitchFamily="34" charset="0"/>
              </a:rPr>
              <a:t>месинг</a:t>
            </a:r>
            <a:r>
              <a:rPr lang="de-DE" sz="1400"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(MS 63)   </a:t>
            </a:r>
            <a:endParaRPr lang="de-DE" sz="1400" dirty="0">
              <a:latin typeface="Arial" panose="020B0604020202020204" pitchFamily="34" charset="0"/>
              <a:cs typeface="Arial" panose="020B0604020202020204" pitchFamily="34" charset="0"/>
            </a:endParaRPr>
          </a:p>
        </p:txBody>
      </p:sp>
      <p:sp>
        <p:nvSpPr>
          <p:cNvPr id="17" name="Textfeld 16"/>
          <p:cNvSpPr txBox="1"/>
          <p:nvPr/>
        </p:nvSpPr>
        <p:spPr>
          <a:xfrm>
            <a:off x="3037804" y="5580582"/>
            <a:ext cx="1263103" cy="261610"/>
          </a:xfrm>
          <a:prstGeom prst="rect">
            <a:avLst/>
          </a:prstGeom>
          <a:solidFill>
            <a:srgbClr val="E7E7E7"/>
          </a:solidFill>
        </p:spPr>
        <p:txBody>
          <a:bodyPr wrap="none" bIns="0" rtlCol="0">
            <a:spAutoFit/>
          </a:bodyPr>
          <a:lstStyle/>
          <a:p>
            <a:r>
              <a:rPr lang="bg-BG" sz="1400" dirty="0" smtClean="0">
                <a:latin typeface="Arial" panose="020B0604020202020204" pitchFamily="34" charset="0"/>
                <a:cs typeface="Arial" panose="020B0604020202020204" pitchFamily="34" charset="0"/>
              </a:rPr>
              <a:t>стомана</a:t>
            </a:r>
            <a:r>
              <a:rPr lang="de-DE" sz="1400"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(HI)</a:t>
            </a:r>
            <a:endParaRPr lang="de-DE" sz="1400" dirty="0">
              <a:latin typeface="Arial" panose="020B0604020202020204" pitchFamily="34" charset="0"/>
              <a:cs typeface="Arial" panose="020B0604020202020204" pitchFamily="34" charset="0"/>
            </a:endParaRPr>
          </a:p>
        </p:txBody>
      </p:sp>
      <p:sp>
        <p:nvSpPr>
          <p:cNvPr id="18" name="Textfeld 17"/>
          <p:cNvSpPr txBox="1"/>
          <p:nvPr/>
        </p:nvSpPr>
        <p:spPr>
          <a:xfrm>
            <a:off x="3037804" y="5927175"/>
            <a:ext cx="1972573" cy="307777"/>
          </a:xfrm>
          <a:prstGeom prst="rect">
            <a:avLst/>
          </a:prstGeom>
          <a:solidFill>
            <a:srgbClr val="CBCBCB"/>
          </a:solidFill>
        </p:spPr>
        <p:txBody>
          <a:bodyPr wrap="square" rIns="0" rtlCol="0">
            <a:spAutoFit/>
          </a:bodyPr>
          <a:lstStyle/>
          <a:p>
            <a:r>
              <a:rPr lang="bg-BG" sz="1400" dirty="0">
                <a:latin typeface="Arial" panose="020B0604020202020204" pitchFamily="34" charset="0"/>
                <a:cs typeface="Arial" panose="020B0604020202020204" pitchFamily="34" charset="0"/>
              </a:rPr>
              <a:t>Сив </a:t>
            </a:r>
            <a:r>
              <a:rPr lang="bg-BG" sz="1400" dirty="0" smtClean="0">
                <a:latin typeface="Arial" panose="020B0604020202020204" pitchFamily="34" charset="0"/>
                <a:cs typeface="Arial" panose="020B0604020202020204" pitchFamily="34" charset="0"/>
              </a:rPr>
              <a:t>чугун</a:t>
            </a:r>
            <a:r>
              <a:rPr lang="de-DE" sz="1400" dirty="0" smtClean="0">
                <a:latin typeface="Arial" panose="020B0604020202020204" pitchFamily="34" charset="0"/>
                <a:cs typeface="Arial" panose="020B0604020202020204" pitchFamily="34" charset="0"/>
              </a:rPr>
              <a:t>(GG </a:t>
            </a:r>
            <a:r>
              <a:rPr lang="de-DE" sz="1400" dirty="0" smtClean="0">
                <a:latin typeface="Arial" panose="020B0604020202020204" pitchFamily="34" charset="0"/>
                <a:cs typeface="Arial" panose="020B0604020202020204" pitchFamily="34" charset="0"/>
              </a:rPr>
              <a:t>26)   </a:t>
            </a:r>
            <a:endParaRPr lang="de-DE" sz="1400" dirty="0">
              <a:latin typeface="Arial" panose="020B0604020202020204" pitchFamily="34" charset="0"/>
              <a:cs typeface="Arial" panose="020B0604020202020204" pitchFamily="34" charset="0"/>
            </a:endParaRPr>
          </a:p>
        </p:txBody>
      </p:sp>
      <p:sp>
        <p:nvSpPr>
          <p:cNvPr id="19" name="Textfeld 18"/>
          <p:cNvSpPr txBox="1"/>
          <p:nvPr/>
        </p:nvSpPr>
        <p:spPr>
          <a:xfrm>
            <a:off x="2646982" y="6283865"/>
            <a:ext cx="2257729" cy="307777"/>
          </a:xfrm>
          <a:prstGeom prst="rect">
            <a:avLst/>
          </a:prstGeom>
          <a:solidFill>
            <a:srgbClr val="E7E7E7"/>
          </a:solidFill>
        </p:spPr>
        <p:txBody>
          <a:bodyPr wrap="none" lIns="36000" rIns="0" rtlCol="0">
            <a:spAutoFit/>
          </a:bodyPr>
          <a:lstStyle/>
          <a:p>
            <a:r>
              <a:rPr lang="bg-BG" sz="1400" dirty="0" smtClean="0">
                <a:latin typeface="Arial" panose="020B0604020202020204" pitchFamily="34" charset="0"/>
                <a:cs typeface="Arial" panose="020B0604020202020204" pitchFamily="34" charset="0"/>
              </a:rPr>
              <a:t>Лят алуминий</a:t>
            </a:r>
            <a:r>
              <a:rPr lang="de-DE" sz="1400"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(GAlSi6Cu4)</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968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smtClean="0">
                <a:latin typeface="Arial" panose="020B0604020202020204" pitchFamily="34" charset="0"/>
                <a:cs typeface="Arial" panose="020B0604020202020204" pitchFamily="34" charset="0"/>
              </a:rPr>
              <a:t>Антифриз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Както е показано в глава xx.yy, ще се свържете директно с продукти против замръзване, защото сте ги смесили с вода.</a:t>
            </a:r>
          </a:p>
          <a:p>
            <a:pPr marL="0" indent="0">
              <a:lnSpc>
                <a:spcPct val="150000"/>
              </a:lnSpc>
              <a:buNone/>
            </a:pPr>
            <a:r>
              <a:rPr lang="ru-RU" sz="1600" dirty="0" smtClean="0">
                <a:latin typeface="Arial" panose="020B0604020202020204" pitchFamily="34" charset="0"/>
                <a:cs typeface="Arial" panose="020B0604020202020204" pitchFamily="34" charset="0"/>
              </a:rPr>
              <a:t>Химия </a:t>
            </a:r>
            <a:r>
              <a:rPr lang="ru-RU" sz="1600" dirty="0">
                <a:latin typeface="Arial" panose="020B0604020202020204" pitchFamily="34" charset="0"/>
                <a:cs typeface="Arial" panose="020B0604020202020204" pitchFamily="34" charset="0"/>
              </a:rPr>
              <a:t>на околната среда Wittig ви дава следния преглед на продукта </a:t>
            </a:r>
            <a:r>
              <a:rPr lang="ru-RU" sz="1600" b="1" dirty="0">
                <a:latin typeface="Arial" panose="020B0604020202020204" pitchFamily="34" charset="0"/>
                <a:cs typeface="Arial" panose="020B0604020202020204" pitchFamily="34" charset="0"/>
              </a:rPr>
              <a:t>Glysofor </a:t>
            </a:r>
            <a:r>
              <a:rPr lang="ru-RU" sz="1600" b="1" dirty="0" smtClean="0">
                <a:latin typeface="Arial" panose="020B0604020202020204" pitchFamily="34" charset="0"/>
                <a:cs typeface="Arial" panose="020B0604020202020204" pitchFamily="34" charset="0"/>
              </a:rPr>
              <a:t>N:</a:t>
            </a:r>
            <a:endParaRPr lang="de-DE" sz="1600" b="1"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t/>
            </a: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303583"/>
            <a:ext cx="7164324" cy="2788920"/>
          </a:xfrm>
          <a:prstGeom prst="rect">
            <a:avLst/>
          </a:prstGeom>
        </p:spPr>
      </p:pic>
      <p:sp>
        <p:nvSpPr>
          <p:cNvPr id="4" name="Textfeld 3"/>
          <p:cNvSpPr txBox="1"/>
          <p:nvPr/>
        </p:nvSpPr>
        <p:spPr>
          <a:xfrm>
            <a:off x="1331640" y="3456000"/>
            <a:ext cx="2741456" cy="234286"/>
          </a:xfrm>
          <a:prstGeom prst="rect">
            <a:avLst/>
          </a:prstGeom>
          <a:solidFill>
            <a:srgbClr val="E1E1E1"/>
          </a:solidFill>
        </p:spPr>
        <p:txBody>
          <a:bodyPr wrap="none" tIns="36000" bIns="36000" rtlCol="0">
            <a:spAutoFit/>
          </a:bodyPr>
          <a:lstStyle/>
          <a:p>
            <a:r>
              <a:rPr lang="ru-RU" sz="1050" dirty="0">
                <a:latin typeface="Arial" panose="020B0604020202020204" pitchFamily="34" charset="0"/>
                <a:cs typeface="Arial" panose="020B0604020202020204" pitchFamily="34" charset="0"/>
              </a:rPr>
              <a:t>Glysofor N - активно съдържание (</a:t>
            </a:r>
            <a:r>
              <a:rPr lang="ru-RU" sz="1050" dirty="0" smtClean="0">
                <a:latin typeface="Arial" panose="020B0604020202020204" pitchFamily="34" charset="0"/>
                <a:cs typeface="Arial" panose="020B0604020202020204" pitchFamily="34" charset="0"/>
              </a:rPr>
              <a:t>обем)</a:t>
            </a:r>
            <a:endParaRPr lang="de-DE" sz="1050" dirty="0">
              <a:latin typeface="Arial" panose="020B0604020202020204" pitchFamily="34" charset="0"/>
              <a:cs typeface="Arial" panose="020B0604020202020204" pitchFamily="34" charset="0"/>
            </a:endParaRPr>
          </a:p>
        </p:txBody>
      </p:sp>
      <p:sp>
        <p:nvSpPr>
          <p:cNvPr id="7" name="Textfeld 6"/>
          <p:cNvSpPr txBox="1"/>
          <p:nvPr/>
        </p:nvSpPr>
        <p:spPr>
          <a:xfrm>
            <a:off x="5148064" y="3460140"/>
            <a:ext cx="2040943" cy="234286"/>
          </a:xfrm>
          <a:prstGeom prst="rect">
            <a:avLst/>
          </a:prstGeom>
          <a:solidFill>
            <a:srgbClr val="E1E1E1"/>
          </a:solidFill>
        </p:spPr>
        <p:txBody>
          <a:bodyPr wrap="none" tIns="36000" bIns="36000" rtlCol="0">
            <a:spAutoFit/>
          </a:bodyPr>
          <a:lstStyle/>
          <a:p>
            <a:r>
              <a:rPr lang="ru-RU" sz="1050" dirty="0">
                <a:latin typeface="Arial" panose="020B0604020202020204" pitchFamily="34" charset="0"/>
                <a:cs typeface="Arial" panose="020B0604020202020204" pitchFamily="34" charset="0"/>
              </a:rPr>
              <a:t>Защита от замръзване до ° </a:t>
            </a:r>
            <a:r>
              <a:rPr lang="ru-RU" sz="1050" dirty="0" smtClean="0">
                <a:latin typeface="Arial" panose="020B0604020202020204" pitchFamily="34" charset="0"/>
                <a:cs typeface="Arial" panose="020B0604020202020204" pitchFamily="34" charset="0"/>
              </a:rPr>
              <a:t>C</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992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smtClean="0">
                <a:latin typeface="Arial" panose="020B0604020202020204" pitchFamily="34" charset="0"/>
                <a:cs typeface="Arial" panose="020B0604020202020204" pitchFamily="34" charset="0"/>
              </a:rPr>
              <a:t>Антифриз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За да регулирате защитата от замръзване на </a:t>
            </a:r>
            <a:r>
              <a:rPr lang="ru-RU" sz="1600" dirty="0" smtClean="0">
                <a:latin typeface="Arial" panose="020B0604020202020204" pitchFamily="34" charset="0"/>
                <a:cs typeface="Arial" panose="020B0604020202020204" pitchFamily="34" charset="0"/>
              </a:rPr>
              <a:t>солевия разтвор, </a:t>
            </a:r>
            <a:r>
              <a:rPr lang="ru-RU" sz="1600" dirty="0">
                <a:latin typeface="Arial" panose="020B0604020202020204" pitchFamily="34" charset="0"/>
                <a:cs typeface="Arial" panose="020B0604020202020204" pitchFamily="34" charset="0"/>
              </a:rPr>
              <a:t>трябва да смесите продукта против замръзване с вода.</a:t>
            </a:r>
          </a:p>
          <a:p>
            <a:pPr marL="0" indent="0">
              <a:lnSpc>
                <a:spcPct val="150000"/>
              </a:lnSpc>
              <a:buNone/>
            </a:pPr>
            <a:r>
              <a:rPr lang="ru-RU" sz="1600" dirty="0">
                <a:latin typeface="Arial" panose="020B0604020202020204" pitchFamily="34" charset="0"/>
                <a:cs typeface="Arial" panose="020B0604020202020204" pitchFamily="34" charset="0"/>
              </a:rPr>
              <a:t>Според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делът на </a:t>
            </a:r>
            <a:r>
              <a:rPr lang="ru-RU" sz="1600" dirty="0" smtClean="0">
                <a:latin typeface="Arial" panose="020B0604020202020204" pitchFamily="34" charset="0"/>
                <a:cs typeface="Arial" panose="020B0604020202020204" pitchFamily="34" charset="0"/>
              </a:rPr>
              <a:t>антифриза </a:t>
            </a:r>
            <a:r>
              <a:rPr lang="ru-RU" sz="1600" dirty="0">
                <a:latin typeface="Arial" panose="020B0604020202020204" pitchFamily="34" charset="0"/>
                <a:cs typeface="Arial" panose="020B0604020202020204" pitchFamily="34" charset="0"/>
              </a:rPr>
              <a:t>ще получите различни точки на защита от замръзване. (както се вижда от таблицата преди)</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Обичайна смес 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25% от антифриза</a:t>
            </a:r>
          </a:p>
          <a:p>
            <a:pPr marL="0" indent="0">
              <a:lnSpc>
                <a:spcPct val="150000"/>
              </a:lnSpc>
              <a:buNone/>
            </a:pPr>
            <a:r>
              <a:rPr lang="ru-RU" sz="1600" dirty="0">
                <a:latin typeface="Arial" panose="020B0604020202020204" pitchFamily="34" charset="0"/>
                <a:cs typeface="Arial" panose="020B0604020202020204" pitchFamily="34" charset="0"/>
              </a:rPr>
              <a:t>75% </a:t>
            </a:r>
            <a:r>
              <a:rPr lang="ru-RU" sz="1600" dirty="0" smtClean="0">
                <a:latin typeface="Arial" panose="020B0604020202020204" pitchFamily="34" charset="0"/>
                <a:cs typeface="Arial" panose="020B0604020202020204" pitchFamily="34" charset="0"/>
              </a:rPr>
              <a:t>вода</a:t>
            </a: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684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smtClean="0">
                <a:latin typeface="Arial" panose="020B0604020202020204" pitchFamily="34" charset="0"/>
                <a:cs typeface="Arial" panose="020B0604020202020204" pitchFamily="34" charset="0"/>
              </a:rPr>
              <a:t>Антифриз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smtClean="0">
                <a:latin typeface="Arial" panose="020B0604020202020204" pitchFamily="34" charset="0"/>
                <a:cs typeface="Arial" panose="020B0604020202020204" pitchFamily="34" charset="0"/>
              </a:rPr>
              <a:t>Забележка: </a:t>
            </a:r>
            <a:r>
              <a:rPr lang="ru-RU" sz="1600" dirty="0">
                <a:latin typeface="Arial" panose="020B0604020202020204" pitchFamily="34" charset="0"/>
                <a:cs typeface="Arial" panose="020B0604020202020204" pitchFamily="34" charset="0"/>
              </a:rPr>
              <a:t>Не използвайте повече антифриза, отколкото е необходимо.</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Топлинният </a:t>
            </a:r>
            <a:r>
              <a:rPr lang="ru-RU" sz="1600" dirty="0">
                <a:latin typeface="Arial" panose="020B0604020202020204" pitchFamily="34" charset="0"/>
                <a:cs typeface="Arial" panose="020B0604020202020204" pitchFamily="34" charset="0"/>
              </a:rPr>
              <a:t>капацитет на гликола е по-нисък от този на водата. Следователно преносът на топлина към термопомпата се </a:t>
            </a:r>
            <a:r>
              <a:rPr lang="ru-RU" sz="1600" dirty="0" smtClean="0">
                <a:latin typeface="Arial" panose="020B0604020202020204" pitchFamily="34" charset="0"/>
                <a:cs typeface="Arial" panose="020B0604020202020204" pitchFamily="34" charset="0"/>
              </a:rPr>
              <a:t>намалява</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Гликолът </a:t>
            </a:r>
            <a:r>
              <a:rPr lang="ru-RU" sz="1600" dirty="0">
                <a:latin typeface="Arial" panose="020B0604020202020204" pitchFamily="34" charset="0"/>
                <a:cs typeface="Arial" panose="020B0604020202020204" pitchFamily="34" charset="0"/>
              </a:rPr>
              <a:t>е по-вискозен от водата. Следователно трябва да увеличите мощността на помпата.</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И най-малкото, Glycol е по-експанзивен от водата</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29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smtClean="0">
                <a:latin typeface="Arial" panose="020B0604020202020204" pitchFamily="34" charset="0"/>
                <a:cs typeface="Arial" panose="020B0604020202020204" pitchFamily="34" charset="0"/>
              </a:rPr>
              <a:t>Антифриз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Така в сравнение с хладилния агент трябва да сте по-внимателни по време на работа с антифриза и по време на смесване на </a:t>
            </a:r>
            <a:r>
              <a:rPr lang="ru-RU" sz="1600" dirty="0" smtClean="0">
                <a:latin typeface="Arial" panose="020B0604020202020204" pitchFamily="34" charset="0"/>
                <a:cs typeface="Arial" panose="020B0604020202020204" pitchFamily="34" charset="0"/>
              </a:rPr>
              <a:t>солевия разтвор.</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Обикновено производителят </a:t>
            </a:r>
            <a:r>
              <a:rPr lang="ru-RU" sz="1600" dirty="0" smtClean="0">
                <a:latin typeface="Arial" panose="020B0604020202020204" pitchFamily="34" charset="0"/>
                <a:cs typeface="Arial" panose="020B0604020202020204" pitchFamily="34" charset="0"/>
              </a:rPr>
              <a:t>осигурява:</a:t>
            </a:r>
            <a:endParaRPr lang="ru-RU" sz="1600" dirty="0">
              <a:latin typeface="Arial" panose="020B0604020202020204" pitchFamily="34" charset="0"/>
              <a:cs typeface="Arial" panose="020B0604020202020204" pitchFamily="34" charset="0"/>
            </a:endParaRP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ЛИСТ ЗА БЕЗОПАСНОСТ</a:t>
            </a:r>
          </a:p>
          <a:p>
            <a:pPr marL="0" indent="0">
              <a:lnSpc>
                <a:spcPct val="150000"/>
              </a:lnSpc>
              <a:buNone/>
            </a:pPr>
            <a:r>
              <a:rPr lang="ru-RU" sz="1600" b="1" dirty="0" smtClean="0">
                <a:latin typeface="Arial" panose="020B0604020202020204" pitchFamily="34" charset="0"/>
                <a:cs typeface="Arial" panose="020B0604020202020204" pitchFamily="34" charset="0"/>
              </a:rPr>
              <a:t>СПЕЦИФИКАЦИИ</a:t>
            </a:r>
            <a:endParaRPr lang="ru-RU" sz="1600" b="1" dirty="0">
              <a:latin typeface="Arial" panose="020B0604020202020204" pitchFamily="34" charset="0"/>
              <a:cs typeface="Arial" panose="020B0604020202020204" pitchFamily="34" charset="0"/>
            </a:endParaRP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ЛИСТ ЗА БЕЗОПАСНОСТ: https://www.glysofor.de/en/pdf/SDS_MPG.pdf</a:t>
            </a:r>
          </a:p>
          <a:p>
            <a:pPr marL="0" indent="0">
              <a:lnSpc>
                <a:spcPct val="150000"/>
              </a:lnSpc>
              <a:buNone/>
            </a:pPr>
            <a:r>
              <a:rPr lang="ru-RU" sz="1600" dirty="0">
                <a:latin typeface="Arial" panose="020B0604020202020204" pitchFamily="34" charset="0"/>
                <a:cs typeface="Arial" panose="020B0604020202020204" pitchFamily="34" charset="0"/>
              </a:rPr>
              <a:t>СПЕЦИФИКАЦИИ: https://</a:t>
            </a:r>
            <a:r>
              <a:rPr lang="ru-RU" sz="1600" dirty="0" smtClean="0">
                <a:latin typeface="Arial" panose="020B0604020202020204" pitchFamily="34" charset="0"/>
                <a:cs typeface="Arial" panose="020B0604020202020204" pitchFamily="34" charset="0"/>
              </a:rPr>
              <a:t>www.glysofor.de/en/pdf/Glysofor-N-Specification-EN.pdf</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72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МЕРКИ ЗА ПЪРВА ПОМОЩ</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Общи съвети: Консултирайте се с лекар.</a:t>
            </a:r>
          </a:p>
          <a:p>
            <a:pPr marL="0" indent="0">
              <a:lnSpc>
                <a:spcPct val="150000"/>
              </a:lnSpc>
              <a:buNone/>
            </a:pPr>
            <a:r>
              <a:rPr lang="ru-RU" sz="1600" dirty="0">
                <a:latin typeface="Arial" panose="020B0604020202020204" pitchFamily="34" charset="0"/>
                <a:cs typeface="Arial" panose="020B0604020202020204" pitchFamily="34" charset="0"/>
              </a:rPr>
              <a:t>При вдишване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преместете човек на чист въздух.</a:t>
            </a:r>
          </a:p>
          <a:p>
            <a:pPr marL="0" indent="0">
              <a:lnSpc>
                <a:spcPct val="150000"/>
              </a:lnSpc>
              <a:buNone/>
            </a:pPr>
            <a:r>
              <a:rPr lang="ru-RU" sz="1600" dirty="0">
                <a:latin typeface="Arial" panose="020B0604020202020204" pitchFamily="34" charset="0"/>
                <a:cs typeface="Arial" panose="020B0604020202020204" pitchFamily="34" charset="0"/>
              </a:rPr>
              <a:t>В случай на контакт с кожата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Измийте със сапун и много вода.</a:t>
            </a:r>
          </a:p>
          <a:p>
            <a:pPr marL="0" indent="0">
              <a:lnSpc>
                <a:spcPct val="150000"/>
              </a:lnSpc>
              <a:buNone/>
            </a:pPr>
            <a:r>
              <a:rPr lang="ru-RU" sz="1600" dirty="0">
                <a:latin typeface="Arial" panose="020B0604020202020204" pitchFamily="34" charset="0"/>
                <a:cs typeface="Arial" panose="020B0604020202020204" pitchFamily="34" charset="0"/>
              </a:rPr>
              <a:t>В случай на контакт с очите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Изплакнете обилно с много вода най-малко </a:t>
            </a:r>
            <a:r>
              <a:rPr lang="ru-RU" sz="1600" dirty="0" smtClean="0">
                <a:latin typeface="Arial" panose="020B0604020202020204" pitchFamily="34" charset="0"/>
                <a:cs typeface="Arial" panose="020B0604020202020204" pitchFamily="34" charset="0"/>
              </a:rPr>
              <a:t>15 мин.</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При поглъщане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Никога не давайте нищо през устата на човек в безсъзнание. Изплакнете устата с вода</a:t>
            </a:r>
            <a:r>
              <a:rPr lang="ru-RU"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t/>
            </a:r>
            <a:br>
              <a:rPr lang="en-GB" sz="1600" dirty="0"/>
            </a:b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440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Противопожарни мерки</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Подходящи средства за гасене:</a:t>
            </a:r>
          </a:p>
          <a:p>
            <a:pPr marL="0" indent="0">
              <a:lnSpc>
                <a:spcPct val="150000"/>
              </a:lnSpc>
              <a:buNone/>
            </a:pPr>
            <a:r>
              <a:rPr lang="ru-RU" sz="1600" dirty="0" smtClean="0">
                <a:latin typeface="Arial" panose="020B0604020202020204" pitchFamily="34" charset="0"/>
                <a:cs typeface="Arial" panose="020B0604020202020204" pitchFamily="34" charset="0"/>
              </a:rPr>
              <a:t>- воден </a:t>
            </a:r>
            <a:r>
              <a:rPr lang="ru-RU" sz="1600" dirty="0">
                <a:latin typeface="Arial" panose="020B0604020202020204" pitchFamily="34" charset="0"/>
                <a:cs typeface="Arial" panose="020B0604020202020204" pitchFamily="34" charset="0"/>
              </a:rPr>
              <a:t>спрей</a:t>
            </a:r>
          </a:p>
          <a:p>
            <a:pPr marL="0" indent="0">
              <a:lnSpc>
                <a:spcPct val="150000"/>
              </a:lnSpc>
              <a:buNone/>
            </a:pPr>
            <a:r>
              <a:rPr lang="ru-RU" sz="1600" dirty="0" smtClean="0">
                <a:latin typeface="Arial" panose="020B0604020202020204" pitchFamily="34" charset="0"/>
                <a:cs typeface="Arial" panose="020B0604020202020204" pitchFamily="34" charset="0"/>
              </a:rPr>
              <a:t>- устойчива </a:t>
            </a:r>
            <a:r>
              <a:rPr lang="ru-RU" sz="1600" dirty="0">
                <a:latin typeface="Arial" panose="020B0604020202020204" pitchFamily="34" charset="0"/>
                <a:cs typeface="Arial" panose="020B0604020202020204" pitchFamily="34" charset="0"/>
              </a:rPr>
              <a:t>на алкохол пяна</a:t>
            </a:r>
          </a:p>
          <a:p>
            <a:pPr marL="0" indent="0">
              <a:lnSpc>
                <a:spcPct val="150000"/>
              </a:lnSpc>
              <a:buNone/>
            </a:pPr>
            <a:r>
              <a:rPr lang="ru-RU" sz="1600" dirty="0" smtClean="0">
                <a:latin typeface="Arial" panose="020B0604020202020204" pitchFamily="34" charset="0"/>
                <a:cs typeface="Arial" panose="020B0604020202020204" pitchFamily="34" charset="0"/>
              </a:rPr>
              <a:t>- сух </a:t>
            </a:r>
            <a:r>
              <a:rPr lang="ru-RU" sz="1600" dirty="0">
                <a:latin typeface="Arial" panose="020B0604020202020204" pitchFamily="34" charset="0"/>
                <a:cs typeface="Arial" panose="020B0604020202020204" pitchFamily="34" charset="0"/>
              </a:rPr>
              <a:t>химикал</a:t>
            </a:r>
          </a:p>
          <a:p>
            <a:pPr marL="0" indent="0">
              <a:lnSpc>
                <a:spcPct val="150000"/>
              </a:lnSpc>
              <a:buNone/>
            </a:pPr>
            <a:r>
              <a:rPr lang="ru-RU" sz="1600" dirty="0" smtClean="0">
                <a:latin typeface="Arial" panose="020B0604020202020204" pitchFamily="34" charset="0"/>
                <a:cs typeface="Arial" panose="020B0604020202020204" pitchFamily="34" charset="0"/>
              </a:rPr>
              <a:t>- въглероден </a:t>
            </a:r>
            <a:r>
              <a:rPr lang="ru-RU" sz="1600" dirty="0">
                <a:latin typeface="Arial" panose="020B0604020202020204" pitchFamily="34" charset="0"/>
                <a:cs typeface="Arial" panose="020B0604020202020204" pitchFamily="34" charset="0"/>
              </a:rPr>
              <a:t>диоксид</a:t>
            </a:r>
            <a:r>
              <a:rPr lang="ru-RU" sz="1600" dirty="0" smtClean="0">
                <a:latin typeface="Arial" panose="020B0604020202020204" pitchFamily="34" charset="0"/>
                <a:cs typeface="Arial" panose="020B0604020202020204" pitchFamily="34" charset="0"/>
              </a:rPr>
              <a:t>.</a:t>
            </a:r>
            <a:r>
              <a:rPr lang="en-GB" sz="1600" dirty="0"/>
              <a:t/>
            </a:r>
            <a:br>
              <a:rPr lang="en-GB" sz="1600" dirty="0"/>
            </a:br>
            <a:r>
              <a:rPr lang="en-GB" sz="1600" dirty="0"/>
              <a:t>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1026" name="Picture 2" descr="Fire logo. Red, yellow fire -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73306"/>
            <a:ext cx="42862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2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Работа и съхранение</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Безопасна работа</a:t>
            </a:r>
          </a:p>
          <a:p>
            <a:pPr marL="0" indent="0">
              <a:lnSpc>
                <a:spcPct val="150000"/>
              </a:lnSpc>
              <a:buNone/>
            </a:pPr>
            <a:r>
              <a:rPr lang="ru-RU" sz="1600" dirty="0">
                <a:latin typeface="Arial" panose="020B0604020202020204" pitchFamily="34" charset="0"/>
                <a:cs typeface="Arial" panose="020B0604020202020204" pitchFamily="34" charset="0"/>
              </a:rPr>
              <a:t>Избягвайте контакт с кожата и очите. Избягвайте вдишването на пари или мъгла.</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Безопасно съхранение</a:t>
            </a:r>
          </a:p>
          <a:p>
            <a:pPr marL="0" indent="0">
              <a:lnSpc>
                <a:spcPct val="150000"/>
              </a:lnSpc>
              <a:buNone/>
            </a:pPr>
            <a:r>
              <a:rPr lang="ru-RU" sz="1600" dirty="0">
                <a:latin typeface="Arial" panose="020B0604020202020204" pitchFamily="34" charset="0"/>
                <a:cs typeface="Arial" panose="020B0604020202020204" pitchFamily="34" charset="0"/>
              </a:rPr>
              <a:t>Съхранявайте на хладно място. Съхранявайте контейнера плътно затворен на сухо и добре проветриво място</a:t>
            </a:r>
            <a:r>
              <a:rPr lang="ru-RU"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975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84784"/>
            <a:ext cx="3898776" cy="4525963"/>
          </a:xfrm>
        </p:spPr>
        <p:txBody>
          <a:bodyPr>
            <a:noAutofit/>
          </a:bodyPr>
          <a:lstStyle/>
          <a:p>
            <a:pPr marL="0" indent="0">
              <a:lnSpc>
                <a:spcPct val="150000"/>
              </a:lnSpc>
              <a:buNone/>
            </a:pPr>
            <a:r>
              <a:rPr lang="ru-RU" sz="1400" b="1" dirty="0" smtClean="0">
                <a:latin typeface="Arial" panose="020B0604020202020204" pitchFamily="34" charset="0"/>
                <a:cs typeface="Arial" panose="020B0604020202020204" pitchFamily="34" charset="0"/>
              </a:rPr>
              <a:t>Лични </a:t>
            </a:r>
            <a:r>
              <a:rPr lang="ru-RU" sz="1400" b="1" dirty="0">
                <a:latin typeface="Arial" panose="020B0604020202020204" pitchFamily="34" charset="0"/>
                <a:cs typeface="Arial" panose="020B0604020202020204" pitchFamily="34" charset="0"/>
              </a:rPr>
              <a:t>предпазни средства</a:t>
            </a:r>
          </a:p>
          <a:p>
            <a:pPr marL="0" indent="0">
              <a:lnSpc>
                <a:spcPct val="150000"/>
              </a:lnSpc>
              <a:buNone/>
            </a:pPr>
            <a:r>
              <a:rPr lang="ru-RU" sz="1400" b="1" dirty="0" smtClean="0">
                <a:latin typeface="Arial" panose="020B0604020202020204" pitchFamily="34" charset="0"/>
                <a:cs typeface="Arial" panose="020B0604020202020204" pitchFamily="34" charset="0"/>
              </a:rPr>
              <a:t>Защита </a:t>
            </a:r>
            <a:r>
              <a:rPr lang="ru-RU" sz="1400" b="1" dirty="0">
                <a:latin typeface="Arial" panose="020B0604020202020204" pitchFamily="34" charset="0"/>
                <a:cs typeface="Arial" panose="020B0604020202020204" pitchFamily="34" charset="0"/>
              </a:rPr>
              <a:t>на очите / лицето: </a:t>
            </a:r>
            <a:r>
              <a:rPr lang="ru-RU" sz="1400" dirty="0">
                <a:latin typeface="Arial" panose="020B0604020202020204" pitchFamily="34" charset="0"/>
                <a:cs typeface="Arial" panose="020B0604020202020204" pitchFamily="34" charset="0"/>
              </a:rPr>
              <a:t>Предпазни очила със странични щитове, отговарящи на EN166</a:t>
            </a:r>
          </a:p>
          <a:p>
            <a:pPr marL="0" indent="0">
              <a:lnSpc>
                <a:spcPct val="150000"/>
              </a:lnSpc>
              <a:buNone/>
            </a:pPr>
            <a:r>
              <a:rPr lang="ru-RU" sz="1400" b="1" dirty="0">
                <a:latin typeface="Arial" panose="020B0604020202020204" pitchFamily="34" charset="0"/>
                <a:cs typeface="Arial" panose="020B0604020202020204" pitchFamily="34" charset="0"/>
              </a:rPr>
              <a:t>Защита на кожата: </a:t>
            </a:r>
            <a:r>
              <a:rPr lang="ru-RU" sz="1400" dirty="0">
                <a:latin typeface="Arial" panose="020B0604020202020204" pitchFamily="34" charset="0"/>
                <a:cs typeface="Arial" panose="020B0604020202020204" pitchFamily="34" charset="0"/>
              </a:rPr>
              <a:t>Работете с ръкавици. Използвайте подходяща техника за премахване на ръкавици (без да докосвате външната повърхност на ръкавицата), за да избегнете контакт с кожата с този продукт</a:t>
            </a:r>
          </a:p>
          <a:p>
            <a:pPr marL="0" indent="0">
              <a:lnSpc>
                <a:spcPct val="150000"/>
              </a:lnSpc>
              <a:buNone/>
            </a:pPr>
            <a:r>
              <a:rPr lang="ru-RU" sz="1400" dirty="0">
                <a:latin typeface="Arial" panose="020B0604020202020204" pitchFamily="34" charset="0"/>
                <a:cs typeface="Arial" panose="020B0604020202020204" pitchFamily="34" charset="0"/>
              </a:rPr>
              <a:t>Избраните защитни ръкавици трябва да отговарят на спецификациите на Директива 89/686 / ЕИО на ЕС и на стандарт EN 374, получени от нея</a:t>
            </a:r>
            <a:r>
              <a:rPr lang="ru-RU"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2050" name="Picture 2" descr="Worker with Personal Protective Equipment and Safety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844824"/>
            <a:ext cx="42862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77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Лични предпазни средства</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Защита на тялото: </a:t>
            </a:r>
            <a:r>
              <a:rPr lang="ru-RU" sz="1600" dirty="0">
                <a:latin typeface="Arial" panose="020B0604020202020204" pitchFamily="34" charset="0"/>
                <a:cs typeface="Arial" panose="020B0604020202020204" pitchFamily="34" charset="0"/>
              </a:rPr>
              <a:t>Видът на защитното оборудване трябва да бъде избран според концентрацията и количеството на опасното вещество на конкретното работно място. Дихателна </a:t>
            </a:r>
            <a:r>
              <a:rPr lang="ru-RU" sz="1600" dirty="0" smtClean="0">
                <a:latin typeface="Arial" panose="020B0604020202020204" pitchFamily="34" charset="0"/>
                <a:cs typeface="Arial" panose="020B0604020202020204" pitchFamily="34" charset="0"/>
              </a:rPr>
              <a:t>защита</a:t>
            </a: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03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Свойства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Предпочитани свойства на хладилния агент - термодинамични свойства</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Подходящият хладилен агент трябва да отговаря на следните свойства:</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Точка </a:t>
            </a:r>
            <a:r>
              <a:rPr lang="ru-RU" sz="1600" dirty="0">
                <a:latin typeface="Arial" panose="020B0604020202020204" pitchFamily="34" charset="0"/>
                <a:cs typeface="Arial" panose="020B0604020202020204" pitchFamily="34" charset="0"/>
              </a:rPr>
              <a:t>на кипене под целевата температура</a:t>
            </a:r>
          </a:p>
          <a:p>
            <a:pPr marL="0" indent="0">
              <a:lnSpc>
                <a:spcPct val="150000"/>
              </a:lnSpc>
              <a:buNone/>
            </a:pPr>
            <a:r>
              <a:rPr lang="ru-RU" sz="1600" dirty="0" smtClean="0">
                <a:latin typeface="Arial" panose="020B0604020202020204" pitchFamily="34" charset="0"/>
                <a:cs typeface="Arial" panose="020B0604020202020204" pitchFamily="34" charset="0"/>
              </a:rPr>
              <a:t>- Висока </a:t>
            </a:r>
            <a:r>
              <a:rPr lang="ru-RU" sz="1600" dirty="0">
                <a:latin typeface="Arial" panose="020B0604020202020204" pitchFamily="34" charset="0"/>
                <a:cs typeface="Arial" panose="020B0604020202020204" pitchFamily="34" charset="0"/>
              </a:rPr>
              <a:t>топлина на изпаряване</a:t>
            </a:r>
          </a:p>
          <a:p>
            <a:pPr marL="0" indent="0">
              <a:lnSpc>
                <a:spcPct val="150000"/>
              </a:lnSpc>
              <a:buNone/>
            </a:pPr>
            <a:r>
              <a:rPr lang="ru-RU" sz="1600" dirty="0" smtClean="0">
                <a:latin typeface="Arial" panose="020B0604020202020204" pitchFamily="34" charset="0"/>
                <a:cs typeface="Arial" panose="020B0604020202020204" pitchFamily="34" charset="0"/>
              </a:rPr>
              <a:t>- Умерена </a:t>
            </a:r>
            <a:r>
              <a:rPr lang="ru-RU" sz="1600" dirty="0">
                <a:latin typeface="Arial" panose="020B0604020202020204" pitchFamily="34" charset="0"/>
                <a:cs typeface="Arial" panose="020B0604020202020204" pitchFamily="34" charset="0"/>
              </a:rPr>
              <a:t>плътност в течна форма, комбинирана с висока плътност в газообразна форма</a:t>
            </a:r>
          </a:p>
          <a:p>
            <a:pPr marL="0" indent="0">
              <a:lnSpc>
                <a:spcPct val="150000"/>
              </a:lnSpc>
              <a:buNone/>
            </a:pPr>
            <a:r>
              <a:rPr lang="ru-RU" sz="1600" dirty="0" smtClean="0">
                <a:latin typeface="Arial" panose="020B0604020202020204" pitchFamily="34" charset="0"/>
                <a:cs typeface="Arial" panose="020B0604020202020204" pitchFamily="34" charset="0"/>
              </a:rPr>
              <a:t>- Ниско </a:t>
            </a:r>
            <a:r>
              <a:rPr lang="ru-RU" sz="1600" dirty="0">
                <a:latin typeface="Arial" panose="020B0604020202020204" pitchFamily="34" charset="0"/>
                <a:cs typeface="Arial" panose="020B0604020202020204" pitchFamily="34" charset="0"/>
              </a:rPr>
              <a:t>работно налягане по време на цикъла</a:t>
            </a:r>
          </a:p>
          <a:p>
            <a:pPr marL="0" indent="0">
              <a:lnSpc>
                <a:spcPct val="150000"/>
              </a:lnSpc>
              <a:buNone/>
            </a:pPr>
            <a:r>
              <a:rPr lang="ru-RU" sz="1600" dirty="0" smtClean="0">
                <a:latin typeface="Arial" panose="020B0604020202020204" pitchFamily="34" charset="0"/>
                <a:cs typeface="Arial" panose="020B0604020202020204" pitchFamily="34" charset="0"/>
              </a:rPr>
              <a:t>- Химически стабилен</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717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a:latin typeface="Arial" panose="020B0604020202020204" pitchFamily="34" charset="0"/>
                <a:cs typeface="Arial" panose="020B0604020202020204" pitchFamily="34" charset="0"/>
              </a:rPr>
              <a:t>Антифриз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Забележка: </a:t>
            </a:r>
            <a:r>
              <a:rPr lang="ru-RU" sz="1600" dirty="0">
                <a:latin typeface="Arial" panose="020B0604020202020204" pitchFamily="34" charset="0"/>
                <a:cs typeface="Arial" panose="020B0604020202020204" pitchFamily="34" charset="0"/>
              </a:rPr>
              <a:t>Прочетете внимателно информационния лист за безопасност</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Всяко </a:t>
            </a:r>
            <a:r>
              <a:rPr lang="ru-RU" sz="1600" dirty="0">
                <a:latin typeface="Arial" panose="020B0604020202020204" pitchFamily="34" charset="0"/>
                <a:cs typeface="Arial" panose="020B0604020202020204" pitchFamily="34" charset="0"/>
              </a:rPr>
              <a:t>производство и / или всеки продукт може да има различни рискове, спецификации и инструкции за безопасност.</a:t>
            </a:r>
          </a:p>
          <a:p>
            <a:pPr marL="0" indent="0">
              <a:lnSpc>
                <a:spcPct val="150000"/>
              </a:lnSpc>
              <a:buNone/>
            </a:pPr>
            <a:r>
              <a:rPr lang="ru-RU" sz="1600" dirty="0" smtClean="0">
                <a:latin typeface="Arial" panose="020B0604020202020204" pitchFamily="34" charset="0"/>
                <a:cs typeface="Arial" panose="020B0604020202020204" pitchFamily="34" charset="0"/>
              </a:rPr>
              <a:t>- Уверете </a:t>
            </a:r>
            <a:r>
              <a:rPr lang="ru-RU" sz="1600" dirty="0">
                <a:latin typeface="Arial" panose="020B0604020202020204" pitchFamily="34" charset="0"/>
                <a:cs typeface="Arial" panose="020B0604020202020204" pitchFamily="34" charset="0"/>
              </a:rPr>
              <a:t>се, че съответното оборудване е налично</a:t>
            </a:r>
          </a:p>
          <a:p>
            <a:pPr marL="0" indent="0">
              <a:lnSpc>
                <a:spcPct val="150000"/>
              </a:lnSpc>
              <a:buNone/>
            </a:pPr>
            <a:r>
              <a:rPr lang="ru-RU" sz="1600" dirty="0" smtClean="0">
                <a:latin typeface="Arial" panose="020B0604020202020204" pitchFamily="34" charset="0"/>
                <a:cs typeface="Arial" panose="020B0604020202020204" pitchFamily="34" charset="0"/>
              </a:rPr>
              <a:t>- Винаги </a:t>
            </a:r>
            <a:r>
              <a:rPr lang="ru-RU" sz="1600" dirty="0">
                <a:latin typeface="Arial" panose="020B0604020202020204" pitchFamily="34" charset="0"/>
                <a:cs typeface="Arial" panose="020B0604020202020204" pitchFamily="34" charset="0"/>
              </a:rPr>
              <a:t>следвайте инструкциите за </a:t>
            </a:r>
            <a:r>
              <a:rPr lang="ru-RU" sz="1600" dirty="0" smtClean="0">
                <a:latin typeface="Arial" panose="020B0604020202020204" pitchFamily="34" charset="0"/>
                <a:cs typeface="Arial" panose="020B0604020202020204" pitchFamily="34" charset="0"/>
              </a:rPr>
              <a:t>безопасност</a:t>
            </a: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77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безопасност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smtClean="0">
                <a:latin typeface="Arial" panose="020B0604020202020204" pitchFamily="34" charset="0"/>
                <a:cs typeface="Arial" panose="020B0604020202020204" pitchFamily="34" charset="0"/>
              </a:rPr>
              <a:t>В </a:t>
            </a:r>
            <a:r>
              <a:rPr lang="ru-RU" sz="1600" b="1" dirty="0">
                <a:latin typeface="Arial" panose="020B0604020202020204" pitchFamily="34" charset="0"/>
                <a:cs typeface="Arial" panose="020B0604020202020204" pitchFamily="34" charset="0"/>
              </a:rPr>
              <a:t>случай на опасни ситуации се </a:t>
            </a:r>
            <a:endParaRPr lang="ru-RU" sz="1600" b="1" dirty="0" smtClean="0">
              <a:latin typeface="Arial" panose="020B0604020202020204" pitchFamily="34" charset="0"/>
              <a:cs typeface="Arial" panose="020B0604020202020204" pitchFamily="34" charset="0"/>
            </a:endParaRPr>
          </a:p>
          <a:p>
            <a:pPr marL="0" indent="0">
              <a:lnSpc>
                <a:spcPct val="150000"/>
              </a:lnSpc>
              <a:buNone/>
            </a:pPr>
            <a:r>
              <a:rPr lang="ru-RU" sz="1600" b="1" dirty="0" smtClean="0">
                <a:latin typeface="Arial" panose="020B0604020202020204" pitchFamily="34" charset="0"/>
                <a:cs typeface="Arial" panose="020B0604020202020204" pitchFamily="34" charset="0"/>
              </a:rPr>
              <a:t>обадете </a:t>
            </a:r>
            <a:r>
              <a:rPr lang="ru-RU" sz="1600" b="1" dirty="0">
                <a:latin typeface="Arial" panose="020B0604020202020204" pitchFamily="34" charset="0"/>
                <a:cs typeface="Arial" panose="020B0604020202020204" pitchFamily="34" charset="0"/>
              </a:rPr>
              <a:t>на телефон </a:t>
            </a:r>
            <a:r>
              <a:rPr lang="ru-RU" sz="1600" b="1" dirty="0" smtClean="0">
                <a:latin typeface="Arial" panose="020B0604020202020204" pitchFamily="34" charset="0"/>
                <a:cs typeface="Arial" panose="020B0604020202020204" pitchFamily="34" charset="0"/>
              </a:rPr>
              <a:t>112</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2772" name="Picture 4" descr="112 Emergency Call N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590" y="1479413"/>
            <a:ext cx="4469565" cy="476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18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спецификации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smtClean="0">
                <a:latin typeface="Arial" panose="020B0604020202020204" pitchFamily="34" charset="0"/>
                <a:cs typeface="Arial" panose="020B0604020202020204" pitchFamily="34" charset="0"/>
              </a:rPr>
              <a:t>Спецификации</a:t>
            </a:r>
            <a:endParaRPr lang="ru-RU" sz="1600" b="1" dirty="0">
              <a:latin typeface="Arial" panose="020B0604020202020204" pitchFamily="34" charset="0"/>
              <a:cs typeface="Arial" panose="020B0604020202020204" pitchFamily="34" charset="0"/>
            </a:endParaRP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Информационният лист със спецификации ви дава информация </a:t>
            </a:r>
            <a:r>
              <a:rPr lang="ru-RU" sz="1600" dirty="0" smtClean="0">
                <a:latin typeface="Arial" panose="020B0604020202020204" pitchFamily="34" charset="0"/>
                <a:cs typeface="Arial" panose="020B0604020202020204" pitchFamily="34" charset="0"/>
              </a:rPr>
              <a:t>за:</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Технически </a:t>
            </a:r>
            <a:r>
              <a:rPr lang="ru-RU" sz="1600" dirty="0">
                <a:latin typeface="Arial" panose="020B0604020202020204" pitchFamily="34" charset="0"/>
                <a:cs typeface="Arial" panose="020B0604020202020204" pitchFamily="34" charset="0"/>
              </a:rPr>
              <a:t>данни за продукта</a:t>
            </a:r>
          </a:p>
          <a:p>
            <a:pPr marL="0" indent="0">
              <a:lnSpc>
                <a:spcPct val="150000"/>
              </a:lnSpc>
              <a:buNone/>
            </a:pPr>
            <a:r>
              <a:rPr lang="ru-RU" sz="1600" dirty="0" smtClean="0">
                <a:latin typeface="Arial" panose="020B0604020202020204" pitchFamily="34" charset="0"/>
                <a:cs typeface="Arial" panose="020B0604020202020204" pitchFamily="34" charset="0"/>
              </a:rPr>
              <a:t>- Приложението </a:t>
            </a:r>
            <a:r>
              <a:rPr lang="ru-RU" sz="1600" dirty="0">
                <a:latin typeface="Arial" panose="020B0604020202020204" pitchFamily="34" charset="0"/>
                <a:cs typeface="Arial" panose="020B0604020202020204" pitchFamily="34" charset="0"/>
              </a:rPr>
              <a:t>на продукта</a:t>
            </a:r>
          </a:p>
          <a:p>
            <a:pPr marL="0" indent="0">
              <a:lnSpc>
                <a:spcPct val="150000"/>
              </a:lnSpc>
              <a:buNone/>
            </a:pPr>
            <a:r>
              <a:rPr lang="ru-RU" sz="1600" dirty="0" smtClean="0">
                <a:latin typeface="Arial" panose="020B0604020202020204" pitchFamily="34" charset="0"/>
                <a:cs typeface="Arial" panose="020B0604020202020204" pitchFamily="34" charset="0"/>
              </a:rPr>
              <a:t>- Размери </a:t>
            </a:r>
            <a:r>
              <a:rPr lang="ru-RU" sz="1600" dirty="0">
                <a:latin typeface="Arial" panose="020B0604020202020204" pitchFamily="34" charset="0"/>
                <a:cs typeface="Arial" panose="020B0604020202020204" pitchFamily="34" charset="0"/>
              </a:rPr>
              <a:t>на опаковката</a:t>
            </a:r>
          </a:p>
          <a:p>
            <a:pPr marL="0" indent="0">
              <a:lnSpc>
                <a:spcPct val="150000"/>
              </a:lnSpc>
              <a:buNone/>
            </a:pPr>
            <a:r>
              <a:rPr lang="ru-RU" sz="1600" dirty="0" smtClean="0">
                <a:latin typeface="Arial" panose="020B0604020202020204" pitchFamily="34" charset="0"/>
                <a:cs typeface="Arial" panose="020B0604020202020204" pitchFamily="34" charset="0"/>
              </a:rPr>
              <a:t>- Друга информация</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508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спецификации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Нашият пример</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СПЕЦИФИКАЦИИ: https://www.glysofor.de/en/pdf/Glysofor-N-Specification-EN.pdf</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Можете да </a:t>
            </a:r>
            <a:r>
              <a:rPr lang="ru-RU" sz="1600" dirty="0" smtClean="0">
                <a:latin typeface="Arial" panose="020B0604020202020204" pitchFamily="34" charset="0"/>
                <a:cs typeface="Arial" panose="020B0604020202020204" pitchFamily="34" charset="0"/>
              </a:rPr>
              <a:t>видите:</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Делът </a:t>
            </a:r>
            <a:r>
              <a:rPr lang="ru-RU" sz="1600" dirty="0">
                <a:latin typeface="Arial" panose="020B0604020202020204" pitchFamily="34" charset="0"/>
                <a:cs typeface="Arial" panose="020B0604020202020204" pitchFamily="34" charset="0"/>
              </a:rPr>
              <a:t>на антифриза и защитата от замръзване</a:t>
            </a:r>
          </a:p>
          <a:p>
            <a:pPr marL="0" indent="0">
              <a:lnSpc>
                <a:spcPct val="150000"/>
              </a:lnSpc>
              <a:buNone/>
            </a:pPr>
            <a:r>
              <a:rPr lang="ru-RU" sz="1600" dirty="0" smtClean="0">
                <a:latin typeface="Arial" panose="020B0604020202020204" pitchFamily="34" charset="0"/>
                <a:cs typeface="Arial" panose="020B0604020202020204" pitchFamily="34" charset="0"/>
              </a:rPr>
              <a:t>-Някои </a:t>
            </a:r>
            <a:r>
              <a:rPr lang="ru-RU" sz="1600" dirty="0">
                <a:latin typeface="Arial" panose="020B0604020202020204" pitchFamily="34" charset="0"/>
                <a:cs typeface="Arial" panose="020B0604020202020204" pitchFamily="34" charset="0"/>
              </a:rPr>
              <a:t>технически данни като "Топлопроводимост", "Топлоемкост" или </a:t>
            </a:r>
            <a:r>
              <a:rPr lang="ru-RU" sz="1600" dirty="0" smtClean="0">
                <a:latin typeface="Arial" panose="020B0604020202020204" pitchFamily="34" charset="0"/>
                <a:cs typeface="Arial" panose="020B0604020202020204" pitchFamily="34" charset="0"/>
              </a:rPr>
              <a:t>«Плътност</a:t>
            </a:r>
            <a:r>
              <a:rPr lang="ru-RU" sz="1600" dirty="0">
                <a:latin typeface="Arial" panose="020B0604020202020204" pitchFamily="34" charset="0"/>
                <a:cs typeface="Arial" panose="020B0604020202020204" pitchFamily="34" charset="0"/>
              </a:rPr>
              <a:t>"</a:t>
            </a:r>
          </a:p>
          <a:p>
            <a:pPr marL="0" indent="0">
              <a:lnSpc>
                <a:spcPct val="150000"/>
              </a:lnSpc>
              <a:buNone/>
            </a:pPr>
            <a:r>
              <a:rPr lang="ru-RU" sz="1600" dirty="0" smtClean="0">
                <a:latin typeface="Arial" panose="020B0604020202020204" pitchFamily="34" charset="0"/>
                <a:cs typeface="Arial" panose="020B0604020202020204" pitchFamily="34" charset="0"/>
              </a:rPr>
              <a:t>- Насока </a:t>
            </a:r>
            <a:r>
              <a:rPr lang="ru-RU" sz="1600" dirty="0">
                <a:latin typeface="Arial" panose="020B0604020202020204" pitchFamily="34" charset="0"/>
                <a:cs typeface="Arial" panose="020B0604020202020204" pitchFamily="34" charset="0"/>
              </a:rPr>
              <a:t>за </a:t>
            </a:r>
            <a:r>
              <a:rPr lang="ru-RU" sz="1600" dirty="0" smtClean="0">
                <a:latin typeface="Arial" panose="020B0604020202020204" pitchFamily="34" charset="0"/>
                <a:cs typeface="Arial" panose="020B0604020202020204" pitchFamily="34" charset="0"/>
              </a:rPr>
              <a:t>приложението</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455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спецификации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Нашият пример</a:t>
            </a:r>
          </a:p>
          <a:p>
            <a:pPr marL="0" indent="0">
              <a:lnSpc>
                <a:spcPct val="150000"/>
              </a:lnSpc>
              <a:buNone/>
            </a:pPr>
            <a:r>
              <a:rPr lang="ru-RU" sz="1600" dirty="0" smtClean="0">
                <a:latin typeface="Arial" panose="020B0604020202020204" pitchFamily="34" charset="0"/>
                <a:cs typeface="Arial" panose="020B0604020202020204" pitchFamily="34" charset="0"/>
              </a:rPr>
              <a:t>За </a:t>
            </a:r>
            <a:r>
              <a:rPr lang="ru-RU" sz="1600" dirty="0">
                <a:latin typeface="Arial" panose="020B0604020202020204" pitchFamily="34" charset="0"/>
                <a:cs typeface="Arial" panose="020B0604020202020204" pitchFamily="34" charset="0"/>
              </a:rPr>
              <a:t>да сте сигурни, че разбирате спецификациите, намирате следната информация - можете да намерите правилните отговори на </a:t>
            </a:r>
            <a:r>
              <a:rPr lang="ru-RU" sz="1600" dirty="0" smtClean="0">
                <a:latin typeface="Arial" panose="020B0604020202020204" pitchFamily="34" charset="0"/>
                <a:cs typeface="Arial" panose="020B0604020202020204" pitchFamily="34" charset="0"/>
              </a:rPr>
              <a:t>горния </a:t>
            </a:r>
            <a:r>
              <a:rPr lang="ru-RU" sz="1600" dirty="0">
                <a:latin typeface="Arial" panose="020B0604020202020204" pitchFamily="34" charset="0"/>
                <a:cs typeface="Arial" panose="020B0604020202020204" pitchFamily="34" charset="0"/>
              </a:rPr>
              <a:t>сайт:</a:t>
            </a:r>
          </a:p>
          <a:p>
            <a:pPr marL="0" indent="0">
              <a:lnSpc>
                <a:spcPct val="150000"/>
              </a:lnSpc>
              <a:buNone/>
            </a:pPr>
            <a:r>
              <a:rPr lang="ru-RU" sz="1600" dirty="0" smtClean="0">
                <a:latin typeface="Arial" panose="020B0604020202020204" pitchFamily="34" charset="0"/>
                <a:cs typeface="Arial" panose="020B0604020202020204" pitchFamily="34" charset="0"/>
              </a:rPr>
              <a:t>- Ако </a:t>
            </a:r>
            <a:r>
              <a:rPr lang="ru-RU" sz="1600" dirty="0">
                <a:latin typeface="Arial" panose="020B0604020202020204" pitchFamily="34" charset="0"/>
                <a:cs typeface="Arial" panose="020B0604020202020204" pitchFamily="34" charset="0"/>
              </a:rPr>
              <a:t>имате смес от 60% вода и 40% антифриз, колко висока е защитата от замръзване</a:t>
            </a:r>
          </a:p>
          <a:p>
            <a:pPr marL="0" indent="0">
              <a:lnSpc>
                <a:spcPct val="150000"/>
              </a:lnSpc>
              <a:buNone/>
            </a:pPr>
            <a:r>
              <a:rPr lang="ru-RU" sz="1600" dirty="0" smtClean="0">
                <a:latin typeface="Arial" panose="020B0604020202020204" pitchFamily="34" charset="0"/>
                <a:cs typeface="Arial" panose="020B0604020202020204" pitchFamily="34" charset="0"/>
              </a:rPr>
              <a:t>- Ако </a:t>
            </a:r>
            <a:r>
              <a:rPr lang="ru-RU" sz="1600" dirty="0">
                <a:latin typeface="Arial" panose="020B0604020202020204" pitchFamily="34" charset="0"/>
                <a:cs typeface="Arial" panose="020B0604020202020204" pitchFamily="34" charset="0"/>
              </a:rPr>
              <a:t>имате смес от 25% антифриз и 75% вода, каква е плътността при 0 ° C</a:t>
            </a:r>
          </a:p>
          <a:p>
            <a:pPr marL="0" indent="0">
              <a:lnSpc>
                <a:spcPct val="150000"/>
              </a:lnSpc>
              <a:buNone/>
            </a:pPr>
            <a:r>
              <a:rPr lang="ru-RU" sz="1600" dirty="0" smtClean="0">
                <a:latin typeface="Arial" panose="020B0604020202020204" pitchFamily="34" charset="0"/>
                <a:cs typeface="Arial" panose="020B0604020202020204" pitchFamily="34" charset="0"/>
              </a:rPr>
              <a:t>- Как </a:t>
            </a:r>
            <a:r>
              <a:rPr lang="ru-RU" sz="1600" dirty="0">
                <a:latin typeface="Arial" panose="020B0604020202020204" pitchFamily="34" charset="0"/>
                <a:cs typeface="Arial" panose="020B0604020202020204" pitchFamily="34" charset="0"/>
              </a:rPr>
              <a:t>е диапазонът на работната температура на продукта?</a:t>
            </a:r>
          </a:p>
          <a:p>
            <a:pPr marL="0" indent="0">
              <a:lnSpc>
                <a:spcPct val="150000"/>
              </a:lnSpc>
              <a:buNone/>
            </a:pPr>
            <a:r>
              <a:rPr lang="ru-RU" sz="1600" dirty="0" smtClean="0">
                <a:latin typeface="Arial" panose="020B0604020202020204" pitchFamily="34" charset="0"/>
                <a:cs typeface="Arial" panose="020B0604020202020204" pitchFamily="34" charset="0"/>
              </a:rPr>
              <a:t>- Колко </a:t>
            </a:r>
            <a:r>
              <a:rPr lang="ru-RU" sz="1600" dirty="0">
                <a:latin typeface="Arial" panose="020B0604020202020204" pitchFamily="34" charset="0"/>
                <a:cs typeface="Arial" panose="020B0604020202020204" pitchFamily="34" charset="0"/>
              </a:rPr>
              <a:t>различни опаковки са налични?</a:t>
            </a:r>
          </a:p>
          <a:p>
            <a:pPr marL="0" indent="0">
              <a:lnSpc>
                <a:spcPct val="150000"/>
              </a:lnSpc>
              <a:buNone/>
            </a:pPr>
            <a:r>
              <a:rPr lang="ru-RU" sz="1600" dirty="0" smtClean="0">
                <a:latin typeface="Arial" panose="020B0604020202020204" pitchFamily="34" charset="0"/>
                <a:cs typeface="Arial" panose="020B0604020202020204" pitchFamily="34" charset="0"/>
              </a:rPr>
              <a:t>- Как </a:t>
            </a:r>
            <a:r>
              <a:rPr lang="ru-RU" sz="1600" dirty="0">
                <a:latin typeface="Arial" panose="020B0604020202020204" pitchFamily="34" charset="0"/>
                <a:cs typeface="Arial" panose="020B0604020202020204" pitchFamily="34" charset="0"/>
              </a:rPr>
              <a:t>се променя топлопроводимостта при 40 ° C, ако увеличите дела на антифриза от 30% до 50</a:t>
            </a:r>
            <a:r>
              <a:rPr lang="ru-RU"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902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Антифриз и </a:t>
            </a:r>
            <a:r>
              <a:rPr lang="bg-BG" dirty="0" smtClean="0">
                <a:latin typeface="Arial" panose="020B0604020202020204" pitchFamily="34" charset="0"/>
                <a:cs typeface="Arial" panose="020B0604020202020204" pitchFamily="34" charset="0"/>
              </a:rPr>
              <a:t>спецификации</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Нашият пример</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b="1" dirty="0">
                <a:latin typeface="Arial" panose="020B0604020202020204" pitchFamily="34" charset="0"/>
                <a:cs typeface="Arial" panose="020B0604020202020204" pitchFamily="34" charset="0"/>
              </a:rPr>
              <a:t>Правилни отговори</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 </a:t>
            </a:r>
            <a:r>
              <a:rPr lang="ru-RU" sz="1600" dirty="0">
                <a:latin typeface="Arial" panose="020B0604020202020204" pitchFamily="34" charset="0"/>
                <a:cs typeface="Arial" panose="020B0604020202020204" pitchFamily="34" charset="0"/>
              </a:rPr>
              <a:t>25 ° C</a:t>
            </a:r>
          </a:p>
          <a:p>
            <a:pPr marL="0" indent="0">
              <a:lnSpc>
                <a:spcPct val="150000"/>
              </a:lnSpc>
              <a:buNone/>
            </a:pPr>
            <a:r>
              <a:rPr lang="ru-RU" sz="1600" dirty="0" smtClean="0">
                <a:latin typeface="Arial" panose="020B0604020202020204" pitchFamily="34" charset="0"/>
                <a:cs typeface="Arial" panose="020B0604020202020204" pitchFamily="34" charset="0"/>
              </a:rPr>
              <a:t>         - 1,044 </a:t>
            </a:r>
            <a:r>
              <a:rPr lang="ru-RU" sz="1600" dirty="0">
                <a:latin typeface="Arial" panose="020B0604020202020204" pitchFamily="34" charset="0"/>
                <a:cs typeface="Arial" panose="020B0604020202020204" pitchFamily="34" charset="0"/>
              </a:rPr>
              <a:t>g / cm³</a:t>
            </a:r>
          </a:p>
          <a:p>
            <a:pPr marL="0" indent="0">
              <a:lnSpc>
                <a:spcPct val="150000"/>
              </a:lnSpc>
              <a:buNone/>
            </a:pPr>
            <a:r>
              <a:rPr lang="ru-RU" sz="1600" dirty="0" smtClean="0">
                <a:latin typeface="Arial" panose="020B0604020202020204" pitchFamily="34" charset="0"/>
                <a:cs typeface="Arial" panose="020B0604020202020204" pitchFamily="34" charset="0"/>
              </a:rPr>
              <a:t>         - </a:t>
            </a:r>
            <a:r>
              <a:rPr lang="ru-RU" sz="1600" dirty="0">
                <a:latin typeface="Arial" panose="020B0604020202020204" pitchFamily="34" charset="0"/>
                <a:cs typeface="Arial" panose="020B0604020202020204" pitchFamily="34" charset="0"/>
              </a:rPr>
              <a:t>50 ° C до + 150 ° C</a:t>
            </a:r>
          </a:p>
          <a:p>
            <a:pPr marL="0" indent="0">
              <a:lnSpc>
                <a:spcPct val="150000"/>
              </a:lnSpc>
              <a:buNone/>
            </a:pPr>
            <a:r>
              <a:rPr lang="ru-RU" sz="1600" dirty="0" smtClean="0">
                <a:latin typeface="Arial" panose="020B0604020202020204" pitchFamily="34" charset="0"/>
                <a:cs typeface="Arial" panose="020B0604020202020204" pitchFamily="34" charset="0"/>
              </a:rPr>
              <a:t>         - 6</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 от </a:t>
            </a:r>
            <a:r>
              <a:rPr lang="ru-RU" sz="1600" dirty="0">
                <a:latin typeface="Arial" panose="020B0604020202020204" pitchFamily="34" charset="0"/>
                <a:cs typeface="Arial" panose="020B0604020202020204" pitchFamily="34" charset="0"/>
              </a:rPr>
              <a:t>0,489 W / m * K до 0,405 W / m * </a:t>
            </a:r>
            <a:r>
              <a:rPr lang="ru-RU" sz="1600" dirty="0" smtClean="0">
                <a:latin typeface="Arial" panose="020B0604020202020204" pitchFamily="34" charset="0"/>
                <a:cs typeface="Arial" panose="020B0604020202020204" pitchFamily="34" charset="0"/>
              </a:rPr>
              <a:t>K</a:t>
            </a: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028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bg-BG" dirty="0">
                <a:latin typeface="Arial" panose="020B0604020202020204" pitchFamily="34" charset="0"/>
                <a:cs typeface="Arial" panose="020B0604020202020204" pitchFamily="34" charset="0"/>
              </a:rPr>
              <a:t>Практическа работа: </a:t>
            </a:r>
            <a:r>
              <a:rPr lang="bg-BG" dirty="0" smtClean="0">
                <a:latin typeface="Arial" panose="020B0604020202020204" pitchFamily="34" charset="0"/>
                <a:cs typeface="Arial" panose="020B0604020202020204" pitchFamily="34" charset="0"/>
              </a:rPr>
              <a:t>Антифриз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Практическа работа с антифриз</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По време на уроците в класната стая и практическата работа в работилницата ще </a:t>
            </a:r>
            <a:r>
              <a:rPr lang="ru-RU" sz="1600" dirty="0" smtClean="0">
                <a:latin typeface="Arial" panose="020B0604020202020204" pitchFamily="34" charset="0"/>
                <a:cs typeface="Arial" panose="020B0604020202020204" pitchFamily="34" charset="0"/>
              </a:rPr>
              <a:t>научите:</a:t>
            </a:r>
            <a:endParaRPr lang="ru-RU" sz="1600" dirty="0">
              <a:latin typeface="Arial" panose="020B0604020202020204" pitchFamily="34" charset="0"/>
              <a:cs typeface="Arial" panose="020B0604020202020204" pitchFamily="34" charset="0"/>
            </a:endParaRP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Как </a:t>
            </a:r>
            <a:r>
              <a:rPr lang="ru-RU" sz="1600" dirty="0">
                <a:latin typeface="Arial" panose="020B0604020202020204" pitchFamily="34" charset="0"/>
                <a:cs typeface="Arial" panose="020B0604020202020204" pitchFamily="34" charset="0"/>
              </a:rPr>
              <a:t>да смесите </a:t>
            </a:r>
            <a:r>
              <a:rPr lang="ru-RU" sz="1600" dirty="0" smtClean="0">
                <a:latin typeface="Arial" panose="020B0604020202020204" pitchFamily="34" charset="0"/>
                <a:cs typeface="Arial" panose="020B0604020202020204" pitchFamily="34" charset="0"/>
              </a:rPr>
              <a:t>солевия разтвор </a:t>
            </a:r>
            <a:r>
              <a:rPr lang="ru-RU" sz="1600" dirty="0">
                <a:latin typeface="Arial" panose="020B0604020202020204" pitchFamily="34" charset="0"/>
                <a:cs typeface="Arial" panose="020B0604020202020204" pitchFamily="34" charset="0"/>
              </a:rPr>
              <a:t>(антифриз и вода)</a:t>
            </a:r>
          </a:p>
          <a:p>
            <a:pPr marL="0" indent="0">
              <a:lnSpc>
                <a:spcPct val="150000"/>
              </a:lnSpc>
              <a:buNone/>
            </a:pPr>
            <a:r>
              <a:rPr lang="ru-RU" sz="1600" dirty="0" smtClean="0">
                <a:latin typeface="Arial" panose="020B0604020202020204" pitchFamily="34" charset="0"/>
                <a:cs typeface="Arial" panose="020B0604020202020204" pitchFamily="34" charset="0"/>
              </a:rPr>
              <a:t>- Как </a:t>
            </a:r>
            <a:r>
              <a:rPr lang="ru-RU" sz="1600" dirty="0">
                <a:latin typeface="Arial" panose="020B0604020202020204" pitchFamily="34" charset="0"/>
                <a:cs typeface="Arial" panose="020B0604020202020204" pitchFamily="34" charset="0"/>
              </a:rPr>
              <a:t>да се справим с разлив и да абсорбираме антифриза</a:t>
            </a:r>
          </a:p>
          <a:p>
            <a:pPr marL="0" indent="0">
              <a:lnSpc>
                <a:spcPct val="150000"/>
              </a:lnSpc>
              <a:buNone/>
            </a:pPr>
            <a:r>
              <a:rPr lang="ru-RU" sz="1600" dirty="0" smtClean="0">
                <a:latin typeface="Arial" panose="020B0604020202020204" pitchFamily="34" charset="0"/>
                <a:cs typeface="Arial" panose="020B0604020202020204" pitchFamily="34" charset="0"/>
              </a:rPr>
              <a:t>- Как </a:t>
            </a:r>
            <a:r>
              <a:rPr lang="ru-RU" sz="1600" dirty="0">
                <a:latin typeface="Arial" panose="020B0604020202020204" pitchFamily="34" charset="0"/>
                <a:cs typeface="Arial" panose="020B0604020202020204" pitchFamily="34" charset="0"/>
              </a:rPr>
              <a:t>да се измери делът на антифриз в солевия разтвор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 защита от замръзване на </a:t>
            </a:r>
            <a:r>
              <a:rPr lang="ru-RU" sz="1600" dirty="0" smtClean="0">
                <a:latin typeface="Arial" panose="020B0604020202020204" pitchFamily="34" charset="0"/>
                <a:cs typeface="Arial" panose="020B0604020202020204" pitchFamily="34" charset="0"/>
              </a:rPr>
              <a:t>сместа</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185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dirty="0" smtClean="0">
                <a:latin typeface="Arial" panose="020B0604020202020204" pitchFamily="34" charset="0"/>
                <a:cs typeface="Arial" panose="020B0604020202020204" pitchFamily="34" charset="0"/>
              </a:rPr>
              <a:t>Край на модула</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412776"/>
            <a:ext cx="8229600" cy="4896544"/>
          </a:xfrm>
        </p:spPr>
        <p:txBody>
          <a:bodyPr>
            <a:normAutofit/>
          </a:bodyPr>
          <a:lstStyle/>
          <a:p>
            <a:pPr marL="0" indent="0">
              <a:lnSpc>
                <a:spcPct val="150000"/>
              </a:lnSpc>
              <a:buNone/>
            </a:pPr>
            <a:r>
              <a:rPr lang="ru-RU" sz="1600" dirty="0">
                <a:latin typeface="Arial" panose="020B0604020202020204" pitchFamily="34" charset="0"/>
                <a:cs typeface="Arial" panose="020B0604020202020204" pitchFamily="34" charset="0"/>
              </a:rPr>
              <a:t>Това е краят на модула.</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Сега знаете: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1. Всички </a:t>
            </a:r>
            <a:r>
              <a:rPr lang="ru-RU" sz="1600" dirty="0">
                <a:latin typeface="Arial" panose="020B0604020202020204" pitchFamily="34" charset="0"/>
                <a:cs typeface="Arial" panose="020B0604020202020204" pitchFamily="34" charset="0"/>
              </a:rPr>
              <a:t>химикали и вещества, използвани за системата</a:t>
            </a:r>
          </a:p>
          <a:p>
            <a:pPr marL="0" indent="0">
              <a:lnSpc>
                <a:spcPct val="150000"/>
              </a:lnSpc>
              <a:buNone/>
            </a:pPr>
            <a:r>
              <a:rPr lang="ru-RU" sz="1600" dirty="0" smtClean="0">
                <a:latin typeface="Arial" panose="020B0604020202020204" pitchFamily="34" charset="0"/>
                <a:cs typeface="Arial" panose="020B0604020202020204" pitchFamily="34" charset="0"/>
              </a:rPr>
              <a:t>2. Правилна </a:t>
            </a:r>
            <a:r>
              <a:rPr lang="ru-RU" sz="1600" dirty="0">
                <a:latin typeface="Arial" panose="020B0604020202020204" pitchFamily="34" charset="0"/>
                <a:cs typeface="Arial" panose="020B0604020202020204" pitchFamily="34" charset="0"/>
              </a:rPr>
              <a:t>оценка на риска и </a:t>
            </a:r>
            <a:r>
              <a:rPr lang="ru-RU" sz="1600" dirty="0" smtClean="0">
                <a:latin typeface="Arial" panose="020B0604020202020204" pitchFamily="34" charset="0"/>
                <a:cs typeface="Arial" panose="020B0604020202020204" pitchFamily="34" charset="0"/>
              </a:rPr>
              <a:t>мерки </a:t>
            </a:r>
            <a:r>
              <a:rPr lang="ru-RU" sz="1600" dirty="0">
                <a:latin typeface="Arial" panose="020B0604020202020204" pitchFamily="34" charset="0"/>
                <a:cs typeface="Arial" panose="020B0604020202020204" pitchFamily="34" charset="0"/>
              </a:rPr>
              <a:t>за безопасност</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Вие сте в състояние: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1. Да </a:t>
            </a:r>
            <a:r>
              <a:rPr lang="ru-RU" sz="1600" dirty="0">
                <a:latin typeface="Arial" panose="020B0604020202020204" pitchFamily="34" charset="0"/>
                <a:cs typeface="Arial" panose="020B0604020202020204" pitchFamily="34" charset="0"/>
              </a:rPr>
              <a:t>идентифицира рисковете и </a:t>
            </a:r>
            <a:r>
              <a:rPr lang="ru-RU" sz="1600" dirty="0" smtClean="0">
                <a:latin typeface="Arial" panose="020B0604020202020204" pitchFamily="34" charset="0"/>
                <a:cs typeface="Arial" panose="020B0604020202020204" pitchFamily="34" charset="0"/>
              </a:rPr>
              <a:t>знаете </a:t>
            </a:r>
            <a:r>
              <a:rPr lang="ru-RU" sz="1600" dirty="0">
                <a:latin typeface="Arial" panose="020B0604020202020204" pitchFamily="34" charset="0"/>
                <a:cs typeface="Arial" panose="020B0604020202020204" pitchFamily="34" charset="0"/>
              </a:rPr>
              <a:t>как да ги </a:t>
            </a:r>
            <a:r>
              <a:rPr lang="ru-RU" sz="1600" dirty="0" smtClean="0">
                <a:latin typeface="Arial" panose="020B0604020202020204" pitchFamily="34" charset="0"/>
                <a:cs typeface="Arial" panose="020B0604020202020204" pitchFamily="34" charset="0"/>
              </a:rPr>
              <a:t>избегнете</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2. Да предложите </a:t>
            </a:r>
            <a:r>
              <a:rPr lang="ru-RU" sz="1600" dirty="0">
                <a:latin typeface="Arial" panose="020B0604020202020204" pitchFamily="34" charset="0"/>
                <a:cs typeface="Arial" panose="020B0604020202020204" pitchFamily="34" charset="0"/>
              </a:rPr>
              <a:t>подходящи </a:t>
            </a:r>
            <a:r>
              <a:rPr lang="ru-RU" sz="1600" dirty="0" smtClean="0">
                <a:latin typeface="Arial" panose="020B0604020202020204" pitchFamily="34" charset="0"/>
                <a:cs typeface="Arial" panose="020B0604020202020204" pitchFamily="34" charset="0"/>
              </a:rPr>
              <a:t>мерки </a:t>
            </a:r>
            <a:r>
              <a:rPr lang="ru-RU" sz="1600" dirty="0">
                <a:latin typeface="Arial" panose="020B0604020202020204" pitchFamily="34" charset="0"/>
                <a:cs typeface="Arial" panose="020B0604020202020204" pitchFamily="34" charset="0"/>
              </a:rPr>
              <a:t>за </a:t>
            </a:r>
            <a:r>
              <a:rPr lang="ru-RU" sz="1600" dirty="0" smtClean="0">
                <a:latin typeface="Arial" panose="020B0604020202020204" pitchFamily="34" charset="0"/>
                <a:cs typeface="Arial" panose="020B0604020202020204" pitchFamily="34" charset="0"/>
              </a:rPr>
              <a:t>безопасност</a:t>
            </a:r>
            <a:endParaRPr lang="el-GR" dirty="0"/>
          </a:p>
        </p:txBody>
      </p:sp>
    </p:spTree>
    <p:extLst>
      <p:ext uri="{BB962C8B-B14F-4D97-AF65-F5344CB8AC3E}">
        <p14:creationId xmlns:p14="http://schemas.microsoft.com/office/powerpoint/2010/main" val="3905655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bg-BG" dirty="0" smtClean="0">
                <a:latin typeface="Arial" panose="020B0604020202020204" pitchFamily="34" charset="0"/>
                <a:cs typeface="Arial" panose="020B0604020202020204" pitchFamily="34" charset="0"/>
              </a:rPr>
              <a:t>Край на Частта</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2.3 </a:t>
            </a:r>
            <a:r>
              <a:rPr lang="bg-BG" dirty="0" smtClean="0">
                <a:latin typeface="Arial" panose="020B0604020202020204" pitchFamily="34" charset="0"/>
                <a:cs typeface="Arial" panose="020B0604020202020204" pitchFamily="34" charset="0"/>
              </a:rPr>
              <a:t>Химикали</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Свойства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Предпочитани свойства на хладилния агент - свойства за околната среда и безопасност</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От друга страна хладилният агент </a:t>
            </a:r>
            <a:r>
              <a:rPr lang="ru-RU" sz="1600" dirty="0" smtClean="0">
                <a:latin typeface="Arial" panose="020B0604020202020204" pitchFamily="34" charset="0"/>
                <a:cs typeface="Arial" panose="020B0604020202020204" pitchFamily="34" charset="0"/>
              </a:rPr>
              <a:t>трябва:</a:t>
            </a:r>
            <a:endParaRPr lang="ru-RU" sz="1600" dirty="0">
              <a:latin typeface="Arial" panose="020B0604020202020204" pitchFamily="34" charset="0"/>
              <a:cs typeface="Arial" panose="020B0604020202020204" pitchFamily="34" charset="0"/>
            </a:endParaRP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Да бъде незапалим и неексплозивен</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Да бъде нетоксичен</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Да </a:t>
            </a:r>
            <a:r>
              <a:rPr lang="ru-RU" sz="1600" dirty="0">
                <a:latin typeface="Arial" panose="020B0604020202020204" pitchFamily="34" charset="0"/>
                <a:cs typeface="Arial" panose="020B0604020202020204" pitchFamily="34" charset="0"/>
              </a:rPr>
              <a:t>има нисък GWP (потенциал за глобално затопляне)</a:t>
            </a:r>
          </a:p>
          <a:p>
            <a:pPr marL="0" indent="0">
              <a:lnSpc>
                <a:spcPct val="150000"/>
              </a:lnSpc>
              <a:buNone/>
            </a:pPr>
            <a:r>
              <a:rPr lang="ru-RU" sz="1600" dirty="0" smtClean="0">
                <a:latin typeface="Arial" panose="020B0604020202020204" pitchFamily="34" charset="0"/>
                <a:cs typeface="Arial" panose="020B0604020202020204" pitchFamily="34" charset="0"/>
              </a:rPr>
              <a:t>- Да </a:t>
            </a:r>
            <a:r>
              <a:rPr lang="ru-RU" sz="1600" dirty="0">
                <a:latin typeface="Arial" panose="020B0604020202020204" pitchFamily="34" charset="0"/>
                <a:cs typeface="Arial" panose="020B0604020202020204" pitchFamily="34" charset="0"/>
              </a:rPr>
              <a:t>няма ODP (потенциал за изчерпване на озона)</a:t>
            </a:r>
          </a:p>
          <a:p>
            <a:pPr marL="0" indent="0">
              <a:lnSpc>
                <a:spcPct val="150000"/>
              </a:lnSpc>
              <a:buNone/>
            </a:pPr>
            <a:r>
              <a:rPr lang="ru-RU" sz="1600" dirty="0" smtClean="0">
                <a:latin typeface="Arial" panose="020B0604020202020204" pitchFamily="34" charset="0"/>
                <a:cs typeface="Arial" panose="020B0604020202020204" pitchFamily="34" charset="0"/>
              </a:rPr>
              <a:t>- Да бъде некорозионен </a:t>
            </a:r>
            <a:r>
              <a:rPr lang="ru-RU" sz="1600" dirty="0">
                <a:latin typeface="Arial" panose="020B0604020202020204" pitchFamily="34" charset="0"/>
                <a:cs typeface="Arial" panose="020B0604020202020204" pitchFamily="34" charset="0"/>
              </a:rPr>
              <a:t>и </a:t>
            </a:r>
            <a:r>
              <a:rPr lang="ru-RU" sz="1600" dirty="0" smtClean="0">
                <a:latin typeface="Arial" panose="020B0604020202020204" pitchFamily="34" charset="0"/>
                <a:cs typeface="Arial" panose="020B0604020202020204" pitchFamily="34" charset="0"/>
              </a:rPr>
              <a:t>некиселинен </a:t>
            </a:r>
            <a:r>
              <a:rPr lang="ru-RU" sz="1600" dirty="0">
                <a:latin typeface="Arial" panose="020B0604020202020204" pitchFamily="34" charset="0"/>
                <a:cs typeface="Arial" panose="020B0604020202020204" pitchFamily="34" charset="0"/>
              </a:rPr>
              <a:t>към компонентите на </a:t>
            </a:r>
            <a:r>
              <a:rPr lang="ru-RU" sz="1600" dirty="0" smtClean="0">
                <a:latin typeface="Arial" panose="020B0604020202020204" pitchFamily="34" charset="0"/>
                <a:cs typeface="Arial" panose="020B0604020202020204" pitchFamily="34" charset="0"/>
              </a:rPr>
              <a:t>системата</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81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a:t>
            </a:r>
            <a:r>
              <a:rPr lang="bg-BG" dirty="0" smtClean="0">
                <a:latin typeface="Arial" panose="020B0604020202020204" pitchFamily="34" charset="0"/>
                <a:cs typeface="Arial" panose="020B0604020202020204" pitchFamily="34" charset="0"/>
              </a:rPr>
              <a:t>на хладилния 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618856"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История на </a:t>
            </a:r>
            <a:r>
              <a:rPr lang="ru-RU" sz="1600" b="1" dirty="0" smtClean="0">
                <a:latin typeface="Arial" panose="020B0604020202020204" pitchFamily="34" charset="0"/>
                <a:cs typeface="Arial" panose="020B0604020202020204" pitchFamily="34" charset="0"/>
              </a:rPr>
              <a:t>хладилния агент</a:t>
            </a:r>
            <a:endParaRPr lang="ru-RU" sz="1600" b="1" dirty="0">
              <a:latin typeface="Arial" panose="020B0604020202020204" pitchFamily="34" charset="0"/>
              <a:cs typeface="Arial" panose="020B0604020202020204" pitchFamily="34" charset="0"/>
            </a:endParaRP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До 1920 г. първите използвани хладилни агенти са запалими и / или токсични. Карл Линде използва диметилов етер и амоняк за първите си хладилни системи.</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Диметилов </a:t>
            </a:r>
            <a:r>
              <a:rPr lang="ru-RU" sz="1600" dirty="0">
                <a:latin typeface="Arial" panose="020B0604020202020204" pitchFamily="34" charset="0"/>
                <a:cs typeface="Arial" panose="020B0604020202020204" pitchFamily="34" charset="0"/>
              </a:rPr>
              <a:t>етер - лесно запалим</a:t>
            </a:r>
          </a:p>
          <a:p>
            <a:pPr marL="0" indent="0">
              <a:lnSpc>
                <a:spcPct val="150000"/>
              </a:lnSpc>
              <a:buNone/>
            </a:pPr>
            <a:r>
              <a:rPr lang="ru-RU" sz="1600" dirty="0" smtClean="0">
                <a:latin typeface="Arial" panose="020B0604020202020204" pitchFamily="34" charset="0"/>
                <a:cs typeface="Arial" panose="020B0604020202020204" pitchFamily="34" charset="0"/>
              </a:rPr>
              <a:t>- Амоняк </a:t>
            </a:r>
            <a:r>
              <a:rPr lang="ru-RU" sz="1600" dirty="0">
                <a:latin typeface="Arial" panose="020B0604020202020204" pitchFamily="34" charset="0"/>
                <a:cs typeface="Arial" panose="020B0604020202020204" pitchFamily="34" charset="0"/>
              </a:rPr>
              <a:t>- токсичен и опасен за околната </a:t>
            </a:r>
            <a:r>
              <a:rPr lang="ru-RU" sz="1600" dirty="0" smtClean="0">
                <a:latin typeface="Arial" panose="020B0604020202020204" pitchFamily="34" charset="0"/>
                <a:cs typeface="Arial" panose="020B0604020202020204" pitchFamily="34" charset="0"/>
              </a:rPr>
              <a:t>среда</a:t>
            </a:r>
            <a:endParaRPr lang="en-GB" sz="1600" dirty="0">
              <a:latin typeface="Arial" panose="020B0604020202020204" pitchFamily="34" charset="0"/>
              <a:cs typeface="Arial" panose="020B0604020202020204" pitchFamily="34" charset="0"/>
            </a:endParaRPr>
          </a:p>
        </p:txBody>
      </p:sp>
      <p:pic>
        <p:nvPicPr>
          <p:cNvPr id="3078" name="Picture 6" descr="https://upload.wikimedia.org/wikipedia/commons/thumb/5/50/Carl_von_Linde_1868.jpg/800px-Carl_von_Linde_18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872" y="1772815"/>
            <a:ext cx="3161536" cy="410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64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История на </a:t>
            </a:r>
            <a:r>
              <a:rPr lang="ru-RU" sz="1600" b="1" dirty="0" smtClean="0">
                <a:latin typeface="Arial" panose="020B0604020202020204" pitchFamily="34" charset="0"/>
                <a:cs typeface="Arial" panose="020B0604020202020204" pitchFamily="34" charset="0"/>
              </a:rPr>
              <a:t>хладилния агент</a:t>
            </a:r>
            <a:endParaRPr lang="ru-RU" sz="1600" b="1" dirty="0">
              <a:latin typeface="Arial" panose="020B0604020202020204" pitchFamily="34" charset="0"/>
              <a:cs typeface="Arial" panose="020B0604020202020204" pitchFamily="34" charset="0"/>
            </a:endParaRP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В следващия етап хлорофлуоровъглеводороди (CFCs) и хидрохлорофлуоровъглеводороди (HCFCs) са използвани като хладилни агенти.</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Тези вещества имат добри термодинамични </a:t>
            </a:r>
            <a:r>
              <a:rPr lang="ru-RU" sz="1600" dirty="0" smtClean="0">
                <a:latin typeface="Arial" panose="020B0604020202020204" pitchFamily="34" charset="0"/>
                <a:cs typeface="Arial" panose="020B0604020202020204" pitchFamily="34" charset="0"/>
              </a:rPr>
              <a:t>свойства </a:t>
            </a:r>
            <a:r>
              <a:rPr lang="ru-RU" sz="1600" dirty="0">
                <a:latin typeface="Arial" panose="020B0604020202020204" pitchFamily="34" charset="0"/>
                <a:cs typeface="Arial" panose="020B0604020202020204" pitchFamily="34" charset="0"/>
              </a:rPr>
              <a:t>и са стабилни, незапалими и </a:t>
            </a:r>
            <a:r>
              <a:rPr lang="ru-RU" sz="1600" dirty="0" smtClean="0">
                <a:latin typeface="Arial" panose="020B0604020202020204" pitchFamily="34" charset="0"/>
                <a:cs typeface="Arial" panose="020B0604020202020204" pitchFamily="34" charset="0"/>
              </a:rPr>
              <a:t>най-важното-  </a:t>
            </a:r>
            <a:r>
              <a:rPr lang="ru-RU" sz="1600" dirty="0">
                <a:latin typeface="Arial" panose="020B0604020202020204" pitchFamily="34" charset="0"/>
                <a:cs typeface="Arial" panose="020B0604020202020204" pitchFamily="34" charset="0"/>
              </a:rPr>
              <a:t>умерено токсични.</a:t>
            </a:r>
          </a:p>
          <a:p>
            <a:pPr marL="0" indent="0">
              <a:lnSpc>
                <a:spcPct val="150000"/>
              </a:lnSpc>
              <a:buNone/>
            </a:pPr>
            <a:r>
              <a:rPr lang="ru-RU" sz="1600" dirty="0">
                <a:latin typeface="Arial" panose="020B0604020202020204" pitchFamily="34" charset="0"/>
                <a:cs typeface="Arial" panose="020B0604020202020204" pitchFamily="34" charset="0"/>
              </a:rPr>
              <a:t>От 1930 R12 R22 се произвежда и използва под търговското наименование </a:t>
            </a:r>
            <a:r>
              <a:rPr lang="ru-RU" sz="1600" dirty="0" smtClean="0">
                <a:latin typeface="Arial" panose="020B0604020202020204" pitchFamily="34" charset="0"/>
                <a:cs typeface="Arial" panose="020B0604020202020204" pitchFamily="34" charset="0"/>
              </a:rPr>
              <a:t>Freon</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2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История на хладилния </a:t>
            </a:r>
            <a:r>
              <a:rPr lang="bg-BG" dirty="0" smtClean="0">
                <a:latin typeface="Arial" panose="020B0604020202020204" pitchFamily="34" charset="0"/>
                <a:cs typeface="Arial" panose="020B0604020202020204" pitchFamily="34" charset="0"/>
              </a:rPr>
              <a:t>агент</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114800" cy="4525963"/>
          </a:xfrm>
        </p:spPr>
        <p:txBody>
          <a:bodyPr>
            <a:noAutofit/>
          </a:bodyPr>
          <a:lstStyle/>
          <a:p>
            <a:pPr marL="0" indent="0">
              <a:lnSpc>
                <a:spcPct val="150000"/>
              </a:lnSpc>
              <a:buNone/>
            </a:pPr>
            <a:r>
              <a:rPr lang="bg-BG" sz="1600" b="1" dirty="0">
                <a:latin typeface="Arial" panose="020B0604020202020204" pitchFamily="34" charset="0"/>
                <a:cs typeface="Arial" panose="020B0604020202020204" pitchFamily="34" charset="0"/>
              </a:rPr>
              <a:t>История на хладилния агент</a:t>
            </a:r>
          </a:p>
          <a:p>
            <a:pPr marL="0" indent="0">
              <a:lnSpc>
                <a:spcPct val="150000"/>
              </a:lnSpc>
              <a:buNone/>
            </a:pPr>
            <a:endParaRPr lang="en-GB" sz="1600" b="1" dirty="0" smtClean="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CFC &amp; HCFC и озоновата дупка</a:t>
            </a:r>
          </a:p>
          <a:p>
            <a:pPr marL="0" indent="0">
              <a:lnSpc>
                <a:spcPct val="150000"/>
              </a:lnSpc>
              <a:buNone/>
            </a:pPr>
            <a:r>
              <a:rPr lang="ru-RU" sz="1600" dirty="0" smtClean="0">
                <a:latin typeface="Arial" panose="020B0604020202020204" pitchFamily="34" charset="0"/>
                <a:cs typeface="Arial" panose="020B0604020202020204" pitchFamily="34" charset="0"/>
              </a:rPr>
              <a:t>CFC </a:t>
            </a:r>
            <a:r>
              <a:rPr lang="ru-RU" sz="1600" dirty="0">
                <a:latin typeface="Arial" panose="020B0604020202020204" pitchFamily="34" charset="0"/>
                <a:cs typeface="Arial" panose="020B0604020202020204" pitchFamily="34" charset="0"/>
              </a:rPr>
              <a:t>и HCFC причиняват изчерпване на озона в озоновия слой на атмосферата. Така че всички вещества от това семейство имат ODP (потенциал за изчерпване на озона). Изчерпването на озона и озоновата дупка причинява увеличаващ се риск от рак и други негативни </a:t>
            </a:r>
            <a:r>
              <a:rPr lang="ru-RU" sz="1600" dirty="0" smtClean="0">
                <a:latin typeface="Arial" panose="020B0604020202020204" pitchFamily="34" charset="0"/>
                <a:cs typeface="Arial" panose="020B0604020202020204" pitchFamily="34" charset="0"/>
              </a:rPr>
              <a:t>ефекти</a:t>
            </a:r>
            <a:endParaRPr lang="en-GB" sz="1600" dirty="0">
              <a:latin typeface="Arial" panose="020B0604020202020204" pitchFamily="34" charset="0"/>
              <a:cs typeface="Arial" panose="020B0604020202020204" pitchFamily="34" charset="0"/>
            </a:endParaRPr>
          </a:p>
        </p:txBody>
      </p:sp>
      <p:pic>
        <p:nvPicPr>
          <p:cNvPr id="6146" name="Picture 2" descr="https://upload.wikimedia.org/wikipedia/commons/e/ea/NASA_and_NOAA_Announce_Ozone_Hole_is_a_Double_Record_Brea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12776"/>
            <a:ext cx="3744415"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96759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3823</Words>
  <Application>Microsoft Office PowerPoint</Application>
  <PresentationFormat>On-screen Show (4:3)</PresentationFormat>
  <Paragraphs>595</Paragraphs>
  <Slides>58</Slides>
  <Notes>53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2_Office Theme</vt:lpstr>
      <vt:lpstr>2.3 Химикали</vt:lpstr>
      <vt:lpstr>Цели на модула</vt:lpstr>
      <vt:lpstr>Въведение</vt:lpstr>
      <vt:lpstr> Хладилен агент</vt:lpstr>
      <vt:lpstr>Свойства на хладилния агент</vt:lpstr>
      <vt:lpstr>Свойства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История на хладилния агент</vt:lpstr>
      <vt:lpstr>Номенклатура на хладилни агенти</vt:lpstr>
      <vt:lpstr>Номенклатура на хладилни агенти</vt:lpstr>
      <vt:lpstr>Номенклатура на хладилни агенти</vt:lpstr>
      <vt:lpstr>Номенклатура на хладилни агенти</vt:lpstr>
      <vt:lpstr>Номенклатура на хладилни агенти</vt:lpstr>
      <vt:lpstr>Номенклатура на хладилни агенти</vt:lpstr>
      <vt:lpstr>Номенклатура на хладилни агенти</vt:lpstr>
      <vt:lpstr>Хладилен цикъл на термопомпата</vt:lpstr>
      <vt:lpstr>Хладилен цикъл на термопомпата</vt:lpstr>
      <vt:lpstr>Хладилни агенти и безопасност</vt:lpstr>
      <vt:lpstr>Хладилни агенти и безопасност</vt:lpstr>
      <vt:lpstr>Хладилни агенти и безопасност</vt:lpstr>
      <vt:lpstr>Хладилни агенти и безопасност</vt:lpstr>
      <vt:lpstr>Хладилни агенти и безопасност</vt:lpstr>
      <vt:lpstr>Хладилни агенти и безопасност</vt:lpstr>
      <vt:lpstr>Хладилни агенти и безопасност</vt:lpstr>
      <vt:lpstr>Хладилни агенти и безопасност</vt:lpstr>
      <vt:lpstr>Солев разтвор</vt:lpstr>
      <vt:lpstr>Антифриз</vt:lpstr>
      <vt:lpstr>Антифриз</vt:lpstr>
      <vt:lpstr>Антифриз</vt:lpstr>
      <vt:lpstr>Антифриз</vt:lpstr>
      <vt:lpstr>Антифриз</vt:lpstr>
      <vt:lpstr>Антифриз</vt:lpstr>
      <vt:lpstr>Антифриз</vt:lpstr>
      <vt:lpstr>Антифриз и безопасност</vt:lpstr>
      <vt:lpstr>Антифриз и безопасност</vt:lpstr>
      <vt:lpstr>Антифриз и безопасност</vt:lpstr>
      <vt:lpstr>Антифриз и безопасност</vt:lpstr>
      <vt:lpstr>Антифриз и безопасност</vt:lpstr>
      <vt:lpstr>Антифриз </vt:lpstr>
      <vt:lpstr>Антифриз и безопасност</vt:lpstr>
      <vt:lpstr>Антифриз и спецификации</vt:lpstr>
      <vt:lpstr>Антифриз и спецификации</vt:lpstr>
      <vt:lpstr>Антифриз и спецификации</vt:lpstr>
      <vt:lpstr>Антифриз и спецификации</vt:lpstr>
      <vt:lpstr>Практическа работа: Антифриз</vt:lpstr>
      <vt:lpstr>Край на модула</vt:lpstr>
      <vt:lpstr>Край на Частта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PC Home</cp:lastModifiedBy>
  <cp:revision>132</cp:revision>
  <dcterms:created xsi:type="dcterms:W3CDTF">2017-12-11T10:59:29Z</dcterms:created>
  <dcterms:modified xsi:type="dcterms:W3CDTF">2020-03-30T14:10:58Z</dcterms:modified>
</cp:coreProperties>
</file>