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59"/>
  </p:notesMasterIdLst>
  <p:sldIdLst>
    <p:sldId id="256" r:id="rId2"/>
    <p:sldId id="257" r:id="rId3"/>
    <p:sldId id="297" r:id="rId4"/>
    <p:sldId id="398" r:id="rId5"/>
    <p:sldId id="409" r:id="rId6"/>
    <p:sldId id="413" r:id="rId7"/>
    <p:sldId id="410" r:id="rId8"/>
    <p:sldId id="414" r:id="rId9"/>
    <p:sldId id="415" r:id="rId10"/>
    <p:sldId id="416" r:id="rId11"/>
    <p:sldId id="411" r:id="rId12"/>
    <p:sldId id="412" r:id="rId13"/>
    <p:sldId id="417" r:id="rId14"/>
    <p:sldId id="434" r:id="rId15"/>
    <p:sldId id="435" r:id="rId16"/>
    <p:sldId id="399" r:id="rId17"/>
    <p:sldId id="400" r:id="rId18"/>
    <p:sldId id="401" r:id="rId19"/>
    <p:sldId id="408" r:id="rId20"/>
    <p:sldId id="406" r:id="rId21"/>
    <p:sldId id="407" r:id="rId22"/>
    <p:sldId id="404" r:id="rId23"/>
    <p:sldId id="405" r:id="rId24"/>
    <p:sldId id="395" r:id="rId25"/>
    <p:sldId id="436" r:id="rId26"/>
    <p:sldId id="420" r:id="rId27"/>
    <p:sldId id="421" r:id="rId28"/>
    <p:sldId id="422" r:id="rId29"/>
    <p:sldId id="424" r:id="rId30"/>
    <p:sldId id="423" r:id="rId31"/>
    <p:sldId id="426" r:id="rId32"/>
    <p:sldId id="427" r:id="rId33"/>
    <p:sldId id="429" r:id="rId34"/>
    <p:sldId id="428" r:id="rId35"/>
    <p:sldId id="430" r:id="rId36"/>
    <p:sldId id="431" r:id="rId37"/>
    <p:sldId id="425" r:id="rId38"/>
    <p:sldId id="432" r:id="rId39"/>
    <p:sldId id="437" r:id="rId40"/>
    <p:sldId id="433" r:id="rId41"/>
    <p:sldId id="403" r:id="rId42"/>
    <p:sldId id="418" r:id="rId43"/>
    <p:sldId id="419" r:id="rId44"/>
    <p:sldId id="438" r:id="rId45"/>
    <p:sldId id="444" r:id="rId46"/>
    <p:sldId id="439" r:id="rId47"/>
    <p:sldId id="448" r:id="rId48"/>
    <p:sldId id="440" r:id="rId49"/>
    <p:sldId id="441" r:id="rId50"/>
    <p:sldId id="446" r:id="rId51"/>
    <p:sldId id="442" r:id="rId52"/>
    <p:sldId id="447" r:id="rId53"/>
    <p:sldId id="443" r:id="rId54"/>
    <p:sldId id="445" r:id="rId55"/>
    <p:sldId id="449" r:id="rId56"/>
    <p:sldId id="334" r:id="rId57"/>
    <p:sldId id="260" r:id="rId58"/>
  </p:sldIdLst>
  <p:sldSz cx="9144000" cy="6858000" type="screen4x3"/>
  <p:notesSz cx="6797675" cy="9926638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974" userDrawn="1">
          <p15:clr>
            <a:srgbClr val="A4A3A4"/>
          </p15:clr>
        </p15:guide>
        <p15:guide id="2" pos="546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sús Rosel Martínez" initials="JRM" lastIdx="2" clrIdx="0">
    <p:extLst>
      <p:ext uri="{19B8F6BF-5375-455C-9EA6-DF929625EA0E}">
        <p15:presenceInfo xmlns:p15="http://schemas.microsoft.com/office/powerpoint/2012/main" xmlns="" userId="f1f0e823a184ee9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6120" autoAdjust="0"/>
  </p:normalViewPr>
  <p:slideViewPr>
    <p:cSldViewPr>
      <p:cViewPr>
        <p:scale>
          <a:sx n="100" d="100"/>
          <a:sy n="100" d="100"/>
        </p:scale>
        <p:origin x="-540" y="870"/>
      </p:cViewPr>
      <p:guideLst>
        <p:guide orient="horz" pos="3974"/>
        <p:guide pos="5465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0" cy="72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8" y="0"/>
            <a:ext cx="2945659" cy="496332"/>
          </a:xfrm>
          <a:prstGeom prst="rect">
            <a:avLst/>
          </a:prstGeom>
        </p:spPr>
        <p:txBody>
          <a:bodyPr vert="horz" lIns="91360" tIns="45688" rIns="91360" bIns="45688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50451" y="0"/>
            <a:ext cx="2945659" cy="496332"/>
          </a:xfrm>
          <a:prstGeom prst="rect">
            <a:avLst/>
          </a:prstGeom>
        </p:spPr>
        <p:txBody>
          <a:bodyPr vert="horz" lIns="91360" tIns="45688" rIns="91360" bIns="45688" rtlCol="0"/>
          <a:lstStyle>
            <a:lvl1pPr algn="r">
              <a:defRPr sz="1200"/>
            </a:lvl1pPr>
          </a:lstStyle>
          <a:p>
            <a:fld id="{E62C10A0-F87B-4BFF-AD3A-8310E448460F}" type="datetimeFigureOut">
              <a:rPr lang="el-GR" smtClean="0"/>
              <a:pPr/>
              <a:t>2/10/2019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60" tIns="45688" rIns="91360" bIns="45688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360" tIns="45688" rIns="91360" bIns="45688" rtlCol="0">
            <a:normAutofit/>
          </a:bodyPr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8" y="9428584"/>
            <a:ext cx="2945659" cy="496332"/>
          </a:xfrm>
          <a:prstGeom prst="rect">
            <a:avLst/>
          </a:prstGeom>
        </p:spPr>
        <p:txBody>
          <a:bodyPr vert="horz" lIns="91360" tIns="45688" rIns="91360" bIns="45688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50451" y="9428584"/>
            <a:ext cx="2945659" cy="496332"/>
          </a:xfrm>
          <a:prstGeom prst="rect">
            <a:avLst/>
          </a:prstGeom>
        </p:spPr>
        <p:txBody>
          <a:bodyPr vert="horz" lIns="91360" tIns="45688" rIns="91360" bIns="45688" rtlCol="0" anchor="b"/>
          <a:lstStyle>
            <a:lvl1pPr algn="r">
              <a:defRPr sz="1200"/>
            </a:lvl1pPr>
          </a:lstStyle>
          <a:p>
            <a:fld id="{D51933F7-9C1D-42A8-B27F-F697341C8CB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98066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933F7-9C1D-42A8-B27F-F697341C8CBF}" type="slidenum">
              <a:rPr lang="el-GR" smtClean="0"/>
              <a:pPr/>
              <a:t>1</a:t>
            </a:fld>
            <a:endParaRPr lang="el-G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u="sng" dirty="0"/>
              <a:t>Guidelines for the Trainer</a:t>
            </a:r>
          </a:p>
          <a:p>
            <a:endParaRPr lang="el-GR" dirty="0"/>
          </a:p>
          <a:p>
            <a:r>
              <a:rPr lang="en-US" dirty="0"/>
              <a:t>This .</a:t>
            </a:r>
            <a:r>
              <a:rPr lang="en-US" dirty="0" err="1"/>
              <a:t>ppt</a:t>
            </a:r>
            <a:r>
              <a:rPr lang="en-US" dirty="0"/>
              <a:t> file is a template to be used from VET providers in order for them to prepare the training material. </a:t>
            </a:r>
          </a:p>
          <a:p>
            <a:endParaRPr lang="el-GR" dirty="0"/>
          </a:p>
          <a:p>
            <a:r>
              <a:rPr lang="en-US" dirty="0"/>
              <a:t>We suggest </a:t>
            </a:r>
            <a:r>
              <a:rPr lang="en-US" b="1" dirty="0"/>
              <a:t>30 up to 40 .</a:t>
            </a:r>
            <a:r>
              <a:rPr lang="en-US" b="1" dirty="0" err="1"/>
              <a:t>ppt</a:t>
            </a:r>
            <a:r>
              <a:rPr lang="en-US" b="1" dirty="0"/>
              <a:t> slides </a:t>
            </a:r>
            <a:r>
              <a:rPr lang="en-US" dirty="0"/>
              <a:t>for one (1) hour of the training program. </a:t>
            </a:r>
            <a:endParaRPr lang="el-GR" dirty="0"/>
          </a:p>
          <a:p>
            <a:endParaRPr lang="en-US" dirty="0"/>
          </a:p>
          <a:p>
            <a:r>
              <a:rPr lang="en-US" dirty="0"/>
              <a:t>There are 3 </a:t>
            </a:r>
            <a:r>
              <a:rPr lang="en-US" u="sng" dirty="0"/>
              <a:t>predefined slides </a:t>
            </a:r>
            <a:r>
              <a:rPr lang="en-US" dirty="0"/>
              <a:t>to be filled in by you, entitled “</a:t>
            </a:r>
            <a:r>
              <a:rPr lang="en-US" b="1" dirty="0"/>
              <a:t>Module Objectives</a:t>
            </a:r>
            <a:r>
              <a:rPr lang="en-US" dirty="0"/>
              <a:t>”, “</a:t>
            </a:r>
            <a:r>
              <a:rPr lang="en-US" b="1" dirty="0"/>
              <a:t>Conclusion</a:t>
            </a:r>
            <a:r>
              <a:rPr lang="en-US" dirty="0"/>
              <a:t>”, “</a:t>
            </a:r>
            <a:r>
              <a:rPr lang="en-US" b="1" dirty="0"/>
              <a:t>End of module</a:t>
            </a:r>
            <a:r>
              <a:rPr lang="en-US" dirty="0"/>
              <a:t>”. </a:t>
            </a:r>
            <a:endParaRPr lang="el-GR" dirty="0"/>
          </a:p>
          <a:p>
            <a:endParaRPr lang="en-US" dirty="0"/>
          </a:p>
          <a:p>
            <a:pPr lvl="0"/>
            <a:r>
              <a:rPr lang="en-US" dirty="0"/>
              <a:t>Material should be sent in editable format. </a:t>
            </a:r>
            <a:endParaRPr lang="el-GR" dirty="0"/>
          </a:p>
          <a:p>
            <a:pPr lvl="0"/>
            <a:endParaRPr lang="en-US" dirty="0"/>
          </a:p>
          <a:p>
            <a:pPr lvl="0">
              <a:buFont typeface="Wingdings" pitchFamily="2" charset="2"/>
              <a:buChar char="§"/>
            </a:pPr>
            <a:r>
              <a:rPr lang="en-US" dirty="0"/>
              <a:t>Suggested font: Arial</a:t>
            </a:r>
            <a:endParaRPr lang="el-GR" dirty="0"/>
          </a:p>
          <a:p>
            <a:pPr lvl="0">
              <a:buFont typeface="Wingdings" pitchFamily="2" charset="2"/>
              <a:buChar char="§"/>
            </a:pPr>
            <a:r>
              <a:rPr lang="en-US" dirty="0"/>
              <a:t>Required font size: 16</a:t>
            </a:r>
            <a:endParaRPr lang="el-GR" dirty="0"/>
          </a:p>
          <a:p>
            <a:pPr lvl="0">
              <a:buFont typeface="Wingdings" pitchFamily="2" charset="2"/>
              <a:buChar char="§"/>
            </a:pPr>
            <a:r>
              <a:rPr lang="en-US" dirty="0"/>
              <a:t>Suggested line spacing: 1,5</a:t>
            </a:r>
            <a:endParaRPr lang="el-GR" dirty="0"/>
          </a:p>
          <a:p>
            <a:pPr lvl="0">
              <a:buFont typeface="Wingdings" pitchFamily="2" charset="2"/>
              <a:buChar char="§"/>
            </a:pPr>
            <a:r>
              <a:rPr lang="en-US" dirty="0" err="1"/>
              <a:t>ppt</a:t>
            </a:r>
            <a:r>
              <a:rPr lang="en-US" dirty="0"/>
              <a:t>/</a:t>
            </a:r>
            <a:r>
              <a:rPr lang="en-US" dirty="0" err="1"/>
              <a:t>pptx</a:t>
            </a:r>
            <a:r>
              <a:rPr lang="en-US" dirty="0"/>
              <a:t> file should have a clear structure and defined units and unique slide titles</a:t>
            </a:r>
            <a:endParaRPr lang="el-GR" dirty="0"/>
          </a:p>
          <a:p>
            <a:pPr lvl="0">
              <a:buFont typeface="Wingdings" pitchFamily="2" charset="2"/>
              <a:buChar char="§"/>
            </a:pPr>
            <a:r>
              <a:rPr lang="en-US" dirty="0" err="1"/>
              <a:t>ppt</a:t>
            </a:r>
            <a:r>
              <a:rPr lang="en-US" dirty="0"/>
              <a:t>/</a:t>
            </a:r>
            <a:r>
              <a:rPr lang="en-US" dirty="0" err="1"/>
              <a:t>pptx</a:t>
            </a:r>
            <a:r>
              <a:rPr lang="en-US" dirty="0"/>
              <a:t> slide contents should not exceed the predefined margins</a:t>
            </a:r>
            <a:endParaRPr lang="el-GR" dirty="0"/>
          </a:p>
          <a:p>
            <a:pPr lvl="0">
              <a:buFont typeface="Wingdings" pitchFamily="2" charset="2"/>
              <a:buChar char="§"/>
            </a:pPr>
            <a:r>
              <a:rPr lang="en-US" dirty="0"/>
              <a:t>Images, diagrams etc should be accompanied with a description</a:t>
            </a:r>
            <a:endParaRPr lang="el-GR" dirty="0"/>
          </a:p>
          <a:p>
            <a:pPr lvl="0">
              <a:buFont typeface="Wingdings" pitchFamily="2" charset="2"/>
              <a:buChar char="§"/>
            </a:pPr>
            <a:r>
              <a:rPr lang="en-US" dirty="0"/>
              <a:t>If you want to include comprehension questions (multiple choice, multiple responses, true/false, matching etc.) to enhance users’ understanding of the theory, you should embody them in the </a:t>
            </a:r>
            <a:r>
              <a:rPr lang="en-US" dirty="0" err="1"/>
              <a:t>ppt</a:t>
            </a:r>
            <a:r>
              <a:rPr lang="en-US" dirty="0"/>
              <a:t>/</a:t>
            </a:r>
            <a:r>
              <a:rPr lang="en-US" dirty="0" err="1"/>
              <a:t>pptx</a:t>
            </a:r>
            <a:r>
              <a:rPr lang="en-US" dirty="0"/>
              <a:t> file.</a:t>
            </a:r>
            <a:endParaRPr lang="el-GR" dirty="0"/>
          </a:p>
          <a:p>
            <a:pPr lvl="0">
              <a:buFont typeface="Wingdings" pitchFamily="2" charset="2"/>
              <a:buChar char="§"/>
            </a:pPr>
            <a:r>
              <a:rPr lang="en-US" dirty="0"/>
              <a:t>Questions that will be used for self assessment and final assessment quizzes should follow a predefined format that will be sent from SQLearn in an .</a:t>
            </a:r>
            <a:r>
              <a:rPr lang="en-US" dirty="0" err="1"/>
              <a:t>xls</a:t>
            </a:r>
            <a:r>
              <a:rPr lang="en-US" dirty="0"/>
              <a:t> file</a:t>
            </a:r>
            <a:endParaRPr lang="el-GR" dirty="0"/>
          </a:p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933F7-9C1D-42A8-B27F-F697341C8CBF}" type="slidenum">
              <a:rPr lang="el-GR" smtClean="0"/>
              <a:pPr/>
              <a:t>2</a:t>
            </a:fld>
            <a:endParaRPr 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95936" y="1988840"/>
            <a:ext cx="4822304" cy="1470025"/>
          </a:xfrm>
        </p:spPr>
        <p:txBody>
          <a:bodyPr anchor="b">
            <a:normAutofit/>
          </a:bodyPr>
          <a:lstStyle>
            <a:lvl1pPr algn="r">
              <a:defRPr sz="2800"/>
            </a:lvl1pPr>
          </a:lstStyle>
          <a:p>
            <a:r>
              <a:rPr lang="en-US" dirty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3573016"/>
            <a:ext cx="4248472" cy="1752600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26138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9712" y="0"/>
            <a:ext cx="6707088" cy="1124744"/>
          </a:xfrm>
        </p:spPr>
        <p:txBody>
          <a:bodyPr>
            <a:normAutofit/>
          </a:bodyPr>
          <a:lstStyle>
            <a:lvl1pPr algn="r">
              <a:defRPr sz="2400"/>
            </a:lvl1pPr>
          </a:lstStyle>
          <a:p>
            <a:r>
              <a:rPr lang="en-US" dirty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71127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0A6221-E4EE-4882-A7E2-5D7E7229B80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35590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agsolar.com/" TargetMode="External"/><Relationship Id="rId13" Type="http://schemas.openxmlformats.org/officeDocument/2006/relationships/hyperlink" Target="http://www.pecomark.com/" TargetMode="External"/><Relationship Id="rId3" Type="http://schemas.openxmlformats.org/officeDocument/2006/relationships/hyperlink" Target="http://www.grundfos.com/inline" TargetMode="External"/><Relationship Id="rId7" Type="http://schemas.openxmlformats.org/officeDocument/2006/relationships/hyperlink" Target="http://www.termicol.es/" TargetMode="External"/><Relationship Id="rId12" Type="http://schemas.openxmlformats.org/officeDocument/2006/relationships/hyperlink" Target="http://www.distribucioningusa.com/p/tuberia-de-cobre-rigida/" TargetMode="External"/><Relationship Id="rId2" Type="http://schemas.openxmlformats.org/officeDocument/2006/relationships/hyperlink" Target="http://www.chromagen.es/" TargetMode="External"/><Relationship Id="rId16" Type="http://schemas.openxmlformats.org/officeDocument/2006/relationships/hyperlink" Target="http://www.valvestockist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alvadorescoda.com/" TargetMode="External"/><Relationship Id="rId11" Type="http://schemas.openxmlformats.org/officeDocument/2006/relationships/hyperlink" Target="http://www.sedical.com/web/inicio.aspx" TargetMode="External"/><Relationship Id="rId5" Type="http://schemas.openxmlformats.org/officeDocument/2006/relationships/hyperlink" Target="http://www.viessmann.com/com/en" TargetMode="External"/><Relationship Id="rId15" Type="http://schemas.openxmlformats.org/officeDocument/2006/relationships/hyperlink" Target="http://www.swagelok.com.mx/" TargetMode="External"/><Relationship Id="rId10" Type="http://schemas.openxmlformats.org/officeDocument/2006/relationships/hyperlink" Target="http://www.waow.net/Centrifugas.htm" TargetMode="External"/><Relationship Id="rId4" Type="http://schemas.openxmlformats.org/officeDocument/2006/relationships/hyperlink" Target="http://www.suner.es/" TargetMode="External"/><Relationship Id="rId9" Type="http://schemas.openxmlformats.org/officeDocument/2006/relationships/hyperlink" Target="http://www.becoal.es/Tarifas/Isopipe%20UV.pdf" TargetMode="External"/><Relationship Id="rId14" Type="http://schemas.openxmlformats.org/officeDocument/2006/relationships/hyperlink" Target="http://www.aguamarket.com/" TargetMode="Externa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80000" y="1773000"/>
            <a:ext cx="5038240" cy="1685865"/>
          </a:xfrm>
        </p:spPr>
        <p:txBody>
          <a:bodyPr anchor="b">
            <a:normAutofit/>
          </a:bodyPr>
          <a:lstStyle/>
          <a:p>
            <a:r>
              <a:rPr lang="bg-BG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Част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3.2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ВИДОВЕ МОНТАЖИ И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СХЕМИ</a:t>
            </a:r>
            <a:endParaRPr lang="el-G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3573016"/>
            <a:ext cx="4103688" cy="1752600"/>
          </a:xfrm>
        </p:spPr>
        <p:txBody>
          <a:bodyPr/>
          <a:lstStyle/>
          <a:p>
            <a:pPr algn="l"/>
            <a:r>
              <a:rPr lang="ru-RU" dirty="0"/>
              <a:t>Блок </a:t>
            </a:r>
            <a:r>
              <a:rPr lang="ru-RU" dirty="0" smtClean="0"/>
              <a:t>3</a:t>
            </a:r>
            <a:endParaRPr lang="en-US" dirty="0" smtClean="0"/>
          </a:p>
          <a:p>
            <a:pPr algn="l"/>
            <a:r>
              <a:rPr lang="ru-RU" dirty="0" smtClean="0"/>
              <a:t> </a:t>
            </a:r>
            <a:r>
              <a:rPr lang="ru-RU" dirty="0"/>
              <a:t>Системи за слънчева топлинна енергия за </a:t>
            </a:r>
            <a:r>
              <a:rPr lang="ru-RU" dirty="0" smtClean="0"/>
              <a:t>сгради</a:t>
            </a:r>
            <a:endParaRPr lang="en-US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721796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CFE67E-2AAE-4133-96AA-E1043A990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1. </a:t>
            </a:r>
            <a:r>
              <a:rPr lang="ru-RU" b="1" dirty="0"/>
              <a:t>Подходящи широкомащабни приложения за слънчевата </a:t>
            </a:r>
            <a:r>
              <a:rPr lang="ru-RU" b="1" dirty="0" smtClean="0"/>
              <a:t>топлина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C7E1C52-7FDB-4A11-A2FA-C25BAE40C5AA}"/>
              </a:ext>
            </a:extLst>
          </p:cNvPr>
          <p:cNvSpPr/>
          <p:nvPr/>
        </p:nvSpPr>
        <p:spPr>
          <a:xfrm>
            <a:off x="432916" y="1557000"/>
            <a:ext cx="7091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/>
              <a:t>Търговски и производствени SWH </a:t>
            </a:r>
            <a:r>
              <a:rPr lang="ru-RU" b="1" dirty="0" smtClean="0"/>
              <a:t>системи</a:t>
            </a:r>
            <a:endParaRPr lang="ru-RU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DAF6DF4-AB27-4DD5-B0E5-8F3F31D69BEC}"/>
              </a:ext>
            </a:extLst>
          </p:cNvPr>
          <p:cNvSpPr/>
          <p:nvPr/>
        </p:nvSpPr>
        <p:spPr>
          <a:xfrm>
            <a:off x="717606" y="1958906"/>
            <a:ext cx="52223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bg-BG" sz="1600" b="1" dirty="0"/>
              <a:t>Компоненти. Слънчеви </a:t>
            </a:r>
            <a:r>
              <a:rPr lang="bg-BG" sz="1600" b="1" dirty="0" smtClean="0"/>
              <a:t>колектори</a:t>
            </a:r>
            <a:r>
              <a:rPr lang="en-US" sz="1600" b="1" dirty="0" smtClean="0"/>
              <a:t>.</a:t>
            </a:r>
            <a:endParaRPr lang="en-US" sz="16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DDFCB4F-17F1-4082-9F43-3F09A93A3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000" y="2256975"/>
            <a:ext cx="8028000" cy="414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103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2A51FC-4A61-4E30-80D4-3144C1C93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1. </a:t>
            </a:r>
            <a:r>
              <a:rPr lang="ru-RU" b="1" dirty="0"/>
              <a:t>Подходящи широкомащабни приложения за слънчевата </a:t>
            </a:r>
            <a:r>
              <a:rPr lang="ru-RU" b="1" dirty="0" smtClean="0"/>
              <a:t>топлина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3B8128E-A7CA-402E-9502-D75652B695B5}"/>
              </a:ext>
            </a:extLst>
          </p:cNvPr>
          <p:cNvSpPr/>
          <p:nvPr/>
        </p:nvSpPr>
        <p:spPr>
          <a:xfrm>
            <a:off x="432916" y="1372334"/>
            <a:ext cx="6011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/>
              <a:t>Търговски и производствени SWH </a:t>
            </a:r>
            <a:r>
              <a:rPr lang="ru-RU" b="1" dirty="0" smtClean="0"/>
              <a:t>системи</a:t>
            </a:r>
            <a:endParaRPr lang="ru-RU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C74195F-3569-4C20-8485-8514E8F21D2E}"/>
              </a:ext>
            </a:extLst>
          </p:cNvPr>
          <p:cNvSpPr/>
          <p:nvPr/>
        </p:nvSpPr>
        <p:spPr>
          <a:xfrm>
            <a:off x="717606" y="1620352"/>
            <a:ext cx="76703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/>
              <a:t>Компоненти. Търговски соларни резервоари за съхранение на гореща </a:t>
            </a:r>
            <a:r>
              <a:rPr lang="ru-RU" sz="1600" b="1" dirty="0" smtClean="0"/>
              <a:t>вода</a:t>
            </a:r>
            <a:r>
              <a:rPr lang="en-US" sz="1600" b="1" dirty="0" smtClean="0"/>
              <a:t>.</a:t>
            </a:r>
            <a:endParaRPr lang="en-US" sz="16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1DA4919-F2E0-48C2-91F6-DF8B18749613}"/>
              </a:ext>
            </a:extLst>
          </p:cNvPr>
          <p:cNvSpPr/>
          <p:nvPr/>
        </p:nvSpPr>
        <p:spPr>
          <a:xfrm>
            <a:off x="432916" y="1958906"/>
            <a:ext cx="622708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1338" lvl="1" indent="-285750">
              <a:buFont typeface="Calibri" panose="020F0502020204030204" pitchFamily="34" charset="0"/>
              <a:buChar char="–"/>
            </a:pPr>
            <a:r>
              <a:rPr lang="ru-RU" sz="1600" dirty="0"/>
              <a:t>Големите SWH </a:t>
            </a:r>
            <a:r>
              <a:rPr lang="ru-RU" sz="1600" dirty="0" smtClean="0"/>
              <a:t>са </a:t>
            </a:r>
            <a:r>
              <a:rPr lang="ru-RU" sz="1600" dirty="0"/>
              <a:t>направени за доставяне на огромни обеми гореща вода, когато е необходимо. Оттук търговските соларни отоплителни системи ще изискват много по-голям капацитет за съхранение. Една форма за постигане на това е използването на големи слънчеви </a:t>
            </a:r>
            <a:r>
              <a:rPr lang="ru-RU" sz="1600" dirty="0" smtClean="0"/>
              <a:t>резервоари.</a:t>
            </a:r>
            <a:endParaRPr lang="en-US" sz="1600" dirty="0"/>
          </a:p>
          <a:p>
            <a:pPr marL="541338" lvl="1" indent="-285750">
              <a:buFont typeface="Calibri" panose="020F0502020204030204" pitchFamily="34" charset="0"/>
              <a:buChar char="–"/>
            </a:pPr>
            <a:r>
              <a:rPr lang="ru-RU" sz="1600" b="1" dirty="0"/>
              <a:t>Някои характеристики на тези големи резервоари са</a:t>
            </a:r>
            <a:r>
              <a:rPr lang="ru-RU" sz="1600" dirty="0"/>
              <a:t>:</a:t>
            </a:r>
          </a:p>
          <a:p>
            <a:pPr marL="255588" lvl="1"/>
            <a:r>
              <a:rPr lang="ru-RU" sz="1600" dirty="0" smtClean="0"/>
              <a:t>- Големи </a:t>
            </a:r>
            <a:r>
              <a:rPr lang="ru-RU" sz="1600" dirty="0"/>
              <a:t>мощности (пример: 20000 литра).</a:t>
            </a:r>
          </a:p>
          <a:p>
            <a:pPr marL="255588" lvl="1"/>
            <a:r>
              <a:rPr lang="ru-RU" sz="1600" dirty="0" smtClean="0"/>
              <a:t>- За </a:t>
            </a:r>
            <a:r>
              <a:rPr lang="ru-RU" sz="1600" dirty="0"/>
              <a:t>използване в директни и косвени системи.</a:t>
            </a:r>
          </a:p>
          <a:p>
            <a:pPr marL="255588" lvl="1"/>
            <a:r>
              <a:rPr lang="ru-RU" sz="1600" dirty="0" smtClean="0"/>
              <a:t>- Алуминиеви </a:t>
            </a:r>
            <a:r>
              <a:rPr lang="ru-RU" sz="1600" dirty="0"/>
              <a:t>или други метални листове плътно изолирани.</a:t>
            </a:r>
          </a:p>
          <a:p>
            <a:pPr marL="255588" lvl="1"/>
            <a:r>
              <a:rPr lang="ru-RU" sz="1600" dirty="0" smtClean="0"/>
              <a:t>- Отворено </a:t>
            </a:r>
            <a:r>
              <a:rPr lang="ru-RU" sz="1600" dirty="0"/>
              <a:t>за атмосферно налягане (по-евтино, тъй като не се нуждаят от специални сертификати и дебели метални листове).</a:t>
            </a:r>
          </a:p>
          <a:p>
            <a:pPr marL="255588" lvl="1"/>
            <a:r>
              <a:rPr lang="ru-RU" sz="1600" dirty="0" smtClean="0"/>
              <a:t>- Множество </a:t>
            </a:r>
            <a:r>
              <a:rPr lang="ru-RU" sz="1600" dirty="0"/>
              <a:t>хидравлични </a:t>
            </a:r>
            <a:r>
              <a:rPr lang="ru-RU" sz="1600" dirty="0" smtClean="0"/>
              <a:t>отвори </a:t>
            </a:r>
            <a:r>
              <a:rPr lang="ru-RU" sz="1600" dirty="0"/>
              <a:t>за гъвкавост и буфериране, както и </a:t>
            </a:r>
            <a:r>
              <a:rPr lang="ru-RU" sz="1600" dirty="0" smtClean="0"/>
              <a:t>отвори </a:t>
            </a:r>
            <a:r>
              <a:rPr lang="ru-RU" sz="1600" dirty="0"/>
              <a:t>за термично </a:t>
            </a:r>
            <a:r>
              <a:rPr lang="ru-RU" sz="1600" dirty="0" smtClean="0"/>
              <a:t>измерване.</a:t>
            </a:r>
            <a:endParaRPr lang="ru-RU" sz="1600" dirty="0"/>
          </a:p>
          <a:p>
            <a:pPr marL="255588" lvl="1"/>
            <a:r>
              <a:rPr lang="ru-RU" sz="1600" dirty="0" smtClean="0"/>
              <a:t>- Монтаж </a:t>
            </a:r>
            <a:r>
              <a:rPr lang="ru-RU" sz="1600" dirty="0"/>
              <a:t>на място, за да се побере през всяка врата и да улесни транспортирането.</a:t>
            </a:r>
          </a:p>
          <a:p>
            <a:pPr marL="255588" lvl="1"/>
            <a:r>
              <a:rPr lang="ru-RU" sz="1600" dirty="0" smtClean="0"/>
              <a:t>- Да </a:t>
            </a:r>
            <a:r>
              <a:rPr lang="ru-RU" sz="1600" dirty="0"/>
              <a:t>побира множество намотки за топлообменник</a:t>
            </a:r>
            <a:r>
              <a:rPr lang="ru-RU" sz="1600" dirty="0" smtClean="0"/>
              <a:t>.</a:t>
            </a:r>
            <a:endParaRPr lang="en-US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3589CDF-580A-4D65-8CF5-5AF4B850D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2000" y="2492999"/>
            <a:ext cx="2022788" cy="383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093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B2BA9AF-235D-4659-81F8-1C4B8938A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1. </a:t>
            </a:r>
            <a:r>
              <a:rPr lang="ru-RU" b="1" dirty="0"/>
              <a:t>Подходящи широкомащабни приложения за слънчевата </a:t>
            </a:r>
            <a:r>
              <a:rPr lang="ru-RU" b="1" dirty="0" smtClean="0"/>
              <a:t>топлина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E0EC712-1F2D-4F31-952D-12E949A01333}"/>
              </a:ext>
            </a:extLst>
          </p:cNvPr>
          <p:cNvSpPr/>
          <p:nvPr/>
        </p:nvSpPr>
        <p:spPr>
          <a:xfrm>
            <a:off x="682737" y="1666518"/>
            <a:ext cx="47183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/>
              <a:t>Компоненти. Търговски соларни резервоари за съхранение на гореща </a:t>
            </a:r>
            <a:r>
              <a:rPr lang="ru-RU" sz="1600" b="1" dirty="0" smtClean="0"/>
              <a:t>вода.</a:t>
            </a:r>
            <a:endParaRPr lang="en-US" sz="16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1D682F3-188B-4E4E-B9BB-A17F47143A6B}"/>
              </a:ext>
            </a:extLst>
          </p:cNvPr>
          <p:cNvSpPr/>
          <p:nvPr/>
        </p:nvSpPr>
        <p:spPr>
          <a:xfrm>
            <a:off x="449041" y="1372334"/>
            <a:ext cx="5003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/>
              <a:t>Търговски и производствени SWH </a:t>
            </a:r>
            <a:r>
              <a:rPr lang="ru-RU" b="1" dirty="0" smtClean="0"/>
              <a:t>системи</a:t>
            </a:r>
            <a:endParaRPr lang="ru-RU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AA1E555-9665-4DCC-A730-D34FD018C63D}"/>
              </a:ext>
            </a:extLst>
          </p:cNvPr>
          <p:cNvSpPr/>
          <p:nvPr/>
        </p:nvSpPr>
        <p:spPr>
          <a:xfrm>
            <a:off x="733730" y="2197358"/>
            <a:ext cx="527826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1338" lvl="1" indent="-285750">
              <a:buFont typeface="Calibri" panose="020F0502020204030204" pitchFamily="34" charset="0"/>
              <a:buChar char="–"/>
            </a:pPr>
            <a:r>
              <a:rPr lang="ru-RU" sz="1600" dirty="0" smtClean="0"/>
              <a:t>Слънчевите </a:t>
            </a:r>
            <a:r>
              <a:rPr lang="ru-RU" sz="1600" dirty="0"/>
              <a:t>резервоари за топла вода </a:t>
            </a:r>
            <a:r>
              <a:rPr lang="ru-RU" sz="1600" dirty="0" smtClean="0"/>
              <a:t>са тип водопроводи </a:t>
            </a:r>
            <a:r>
              <a:rPr lang="ru-RU" sz="1600" dirty="0"/>
              <a:t>в съответствие с множество конфигурации, търсещи по-голям капацитет.</a:t>
            </a:r>
          </a:p>
          <a:p>
            <a:pPr marL="541338" lvl="1" indent="-285750">
              <a:buFont typeface="Calibri" panose="020F0502020204030204" pitchFamily="34" charset="0"/>
              <a:buChar char="–"/>
            </a:pPr>
            <a:r>
              <a:rPr lang="ru-RU" sz="1600" dirty="0"/>
              <a:t>Серийните връзки са често срещани, защото са по-достъпни (по-малко тръби </a:t>
            </a:r>
            <a:r>
              <a:rPr lang="ru-RU" sz="1600" dirty="0" smtClean="0"/>
              <a:t>). </a:t>
            </a:r>
            <a:r>
              <a:rPr lang="ru-RU" sz="1600" dirty="0"/>
              <a:t>Паралелните връзки имат по-добра производителност.</a:t>
            </a:r>
          </a:p>
          <a:p>
            <a:pPr marL="541338" lvl="1" indent="-285750">
              <a:buFont typeface="Calibri" panose="020F0502020204030204" pitchFamily="34" charset="0"/>
              <a:buChar char="–"/>
            </a:pPr>
            <a:r>
              <a:rPr lang="ru-RU" sz="1600" dirty="0"/>
              <a:t>Балансиращите потоци и съвпадащите температури са ключови цели, улеснени от </a:t>
            </a:r>
            <a:r>
              <a:rPr lang="ru-RU" sz="1600" dirty="0" smtClean="0"/>
              <a:t>равните </a:t>
            </a:r>
            <a:r>
              <a:rPr lang="ru-RU" sz="1600" dirty="0"/>
              <a:t>дължини на </a:t>
            </a:r>
            <a:r>
              <a:rPr lang="ru-RU" sz="1600" dirty="0" smtClean="0"/>
              <a:t>тръбите.</a:t>
            </a:r>
            <a:endParaRPr lang="en-US" sz="16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CA1F3DAE-2F70-4E0B-BA39-5DC414729E58}"/>
              </a:ext>
            </a:extLst>
          </p:cNvPr>
          <p:cNvGrpSpPr/>
          <p:nvPr/>
        </p:nvGrpSpPr>
        <p:grpSpPr>
          <a:xfrm>
            <a:off x="4788000" y="1525359"/>
            <a:ext cx="4393873" cy="4357324"/>
            <a:chOff x="4750128" y="1591676"/>
            <a:chExt cx="4393873" cy="435732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3FB05C5A-9C9B-4A2D-8C7E-6CE752BBC3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56001" y="1591676"/>
              <a:ext cx="2988000" cy="4357324"/>
            </a:xfrm>
            <a:prstGeom prst="rect">
              <a:avLst/>
            </a:prstGeom>
          </p:spPr>
        </p:pic>
        <p:pic>
          <p:nvPicPr>
            <p:cNvPr id="12" name="Picture 11" descr="A picture containing indoor, wall, ceiling, floor&#10;&#10;Description generated with very high confidence">
              <a:extLst>
                <a:ext uri="{FF2B5EF4-FFF2-40B4-BE49-F238E27FC236}">
                  <a16:creationId xmlns:a16="http://schemas.microsoft.com/office/drawing/2014/main" xmlns="" id="{A465DD8C-7064-4DF7-AFB3-3EE469FF2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0128" y="4505683"/>
              <a:ext cx="1405872" cy="144331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EA459A2-BD61-439F-B227-C344F7B0C671}"/>
              </a:ext>
            </a:extLst>
          </p:cNvPr>
          <p:cNvSpPr/>
          <p:nvPr/>
        </p:nvSpPr>
        <p:spPr>
          <a:xfrm>
            <a:off x="733730" y="4505682"/>
            <a:ext cx="398227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1338" lvl="1" indent="-285750">
              <a:buFont typeface="Calibri" panose="020F0502020204030204" pitchFamily="34" charset="0"/>
              <a:buChar char="–"/>
            </a:pPr>
            <a:r>
              <a:rPr lang="ru-RU" sz="1600" dirty="0"/>
              <a:t>Множеството слънчеви резервоари, свързани по тези начини, могат да се използват </a:t>
            </a:r>
            <a:r>
              <a:rPr lang="ru-RU" sz="1600" dirty="0" smtClean="0"/>
              <a:t>като </a:t>
            </a:r>
            <a:r>
              <a:rPr lang="ru-RU" sz="1600" dirty="0"/>
              <a:t>резервоари за съхранение или резервоари за предварително загряване (не </a:t>
            </a:r>
            <a:r>
              <a:rPr lang="ru-RU" sz="1600" dirty="0" smtClean="0"/>
              <a:t>съвсем както </a:t>
            </a:r>
            <a:r>
              <a:rPr lang="ru-RU" sz="1600" dirty="0"/>
              <a:t>в жилищните системи</a:t>
            </a:r>
            <a:r>
              <a:rPr lang="ru-RU" sz="1600" dirty="0" smtClean="0"/>
              <a:t>).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8443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54534C-8045-4CD2-9B64-3AAE8499E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1. </a:t>
            </a:r>
            <a:r>
              <a:rPr lang="ru-RU" b="1" dirty="0"/>
              <a:t>Подходящи широкомащабни приложения за слънчевата </a:t>
            </a:r>
            <a:r>
              <a:rPr lang="ru-RU" b="1" dirty="0" smtClean="0"/>
              <a:t>топлина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D6EF2A5-482F-43D3-AE7B-FD5A6DF31569}"/>
              </a:ext>
            </a:extLst>
          </p:cNvPr>
          <p:cNvSpPr/>
          <p:nvPr/>
        </p:nvSpPr>
        <p:spPr>
          <a:xfrm>
            <a:off x="717606" y="1647855"/>
            <a:ext cx="47183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bg-BG" sz="1600" b="1" dirty="0"/>
              <a:t>Компоненти. Слънчеви помпени </a:t>
            </a:r>
            <a:r>
              <a:rPr lang="bg-BG" sz="1600" b="1" dirty="0" smtClean="0"/>
              <a:t>станции</a:t>
            </a:r>
            <a:endParaRPr lang="en-US" sz="1600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1CA4591-1174-4C2C-A391-35EB4608E7AF}"/>
              </a:ext>
            </a:extLst>
          </p:cNvPr>
          <p:cNvSpPr/>
          <p:nvPr/>
        </p:nvSpPr>
        <p:spPr>
          <a:xfrm>
            <a:off x="432916" y="1417270"/>
            <a:ext cx="5003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/>
              <a:t>Търговски и производствени SWH </a:t>
            </a:r>
            <a:r>
              <a:rPr lang="ru-RU" b="1" dirty="0" smtClean="0"/>
              <a:t>системи</a:t>
            </a:r>
            <a:endParaRPr lang="ru-RU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5C76BC5-772C-424D-9CDE-6C331F18E1D9}"/>
              </a:ext>
            </a:extLst>
          </p:cNvPr>
          <p:cNvSpPr/>
          <p:nvPr/>
        </p:nvSpPr>
        <p:spPr>
          <a:xfrm>
            <a:off x="432916" y="1954159"/>
            <a:ext cx="6155084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1338" lvl="1" indent="-285750">
              <a:buFont typeface="Calibri" panose="020F0502020204030204" pitchFamily="34" charset="0"/>
              <a:buChar char="–"/>
            </a:pPr>
            <a:r>
              <a:rPr lang="ru-RU" sz="1600" dirty="0"/>
              <a:t>За по-големи търговски </a:t>
            </a:r>
            <a:r>
              <a:rPr lang="ru-RU" sz="1600" dirty="0" smtClean="0"/>
              <a:t>обекти </a:t>
            </a:r>
            <a:r>
              <a:rPr lang="ru-RU" sz="1600" dirty="0"/>
              <a:t>е обичайно да се интегрират ключови </a:t>
            </a:r>
            <a:r>
              <a:rPr lang="ru-RU" sz="1600" dirty="0" smtClean="0"/>
              <a:t>вериги: първична </a:t>
            </a:r>
            <a:r>
              <a:rPr lang="ru-RU" sz="1600" dirty="0"/>
              <a:t>/ слънчева и вторична </a:t>
            </a:r>
            <a:endParaRPr lang="ru-RU" sz="1600" dirty="0" smtClean="0"/>
          </a:p>
          <a:p>
            <a:pPr marL="541338" lvl="1" indent="-285750">
              <a:buFont typeface="Calibri" panose="020F0502020204030204" pitchFamily="34" charset="0"/>
              <a:buChar char="–"/>
            </a:pPr>
            <a:r>
              <a:rPr lang="ru-RU" sz="1600" dirty="0" smtClean="0"/>
              <a:t>Съхранение </a:t>
            </a:r>
            <a:r>
              <a:rPr lang="ru-RU" sz="1600" dirty="0"/>
              <a:t>+ консумация: единична или </a:t>
            </a:r>
            <a:r>
              <a:rPr lang="ru-RU" sz="1600" dirty="0" smtClean="0"/>
              <a:t>двойна, както и компонентите </a:t>
            </a:r>
            <a:r>
              <a:rPr lang="ru-RU" sz="1600" dirty="0"/>
              <a:t>в помпени </a:t>
            </a:r>
            <a:r>
              <a:rPr lang="ru-RU" sz="1600" dirty="0" smtClean="0"/>
              <a:t>станции: </a:t>
            </a:r>
            <a:r>
              <a:rPr lang="ru-RU" sz="1600" dirty="0"/>
              <a:t>помпи, топлообменници, клапани, уредби и контролери, всички съдържащи се в компактни корпуси.</a:t>
            </a:r>
          </a:p>
          <a:p>
            <a:pPr marL="541338" lvl="1" indent="-285750">
              <a:buFont typeface="Calibri" panose="020F0502020204030204" pitchFamily="34" charset="0"/>
              <a:buChar char="–"/>
            </a:pPr>
            <a:r>
              <a:rPr lang="ru-RU" sz="1600" dirty="0" smtClean="0"/>
              <a:t>Тези </a:t>
            </a:r>
            <a:r>
              <a:rPr lang="ru-RU" sz="1600" dirty="0"/>
              <a:t>предварително проектирани </a:t>
            </a:r>
            <a:r>
              <a:rPr lang="ru-RU" sz="1600" dirty="0" smtClean="0"/>
              <a:t>компоненти </a:t>
            </a:r>
            <a:r>
              <a:rPr lang="ru-RU" sz="1600" dirty="0"/>
              <a:t>елиминират необходимостта от набавяне и сглобяване на компоненти </a:t>
            </a:r>
            <a:r>
              <a:rPr lang="ru-RU" sz="1600" dirty="0" smtClean="0"/>
              <a:t>от </a:t>
            </a:r>
            <a:r>
              <a:rPr lang="ru-RU" sz="1600" dirty="0"/>
              <a:t>различни </a:t>
            </a:r>
            <a:r>
              <a:rPr lang="ru-RU" sz="1600" dirty="0" smtClean="0"/>
              <a:t>източници </a:t>
            </a:r>
            <a:r>
              <a:rPr lang="ru-RU" sz="1600" dirty="0"/>
              <a:t>и опростяват инсталационната работа.</a:t>
            </a:r>
          </a:p>
          <a:p>
            <a:pPr marL="541338" lvl="1" indent="-285750">
              <a:buFont typeface="Calibri" panose="020F0502020204030204" pitchFamily="34" charset="0"/>
              <a:buChar char="–"/>
            </a:pPr>
            <a:r>
              <a:rPr lang="ru-RU" sz="1600" dirty="0"/>
              <a:t>Обикновено те са фабрично тествани, тъй като интегрират много ефективни компоненти, като: многоскоростни помпи или предварително програмирани контролери (което позволява комуникация в </a:t>
            </a:r>
            <a:r>
              <a:rPr lang="ru-RU" sz="1600" dirty="0" smtClean="0"/>
              <a:t>Интернет). </a:t>
            </a:r>
            <a:r>
              <a:rPr lang="ru-RU" sz="1600" dirty="0"/>
              <a:t>Като общо правило, тези системи ще изискват някои промени в настройките според особеностите на всеки инсталационен проект</a:t>
            </a:r>
            <a:r>
              <a:rPr lang="ru-RU" sz="1600" dirty="0" smtClean="0"/>
              <a:t>:</a:t>
            </a:r>
          </a:p>
          <a:p>
            <a:pPr marL="255588" lvl="1"/>
            <a:r>
              <a:rPr lang="ru-RU" sz="1600" dirty="0" smtClean="0"/>
              <a:t> -- Персонализиране </a:t>
            </a:r>
            <a:r>
              <a:rPr lang="ru-RU" sz="1600" dirty="0"/>
              <a:t>на зададената точка, оптимизиране на производителността и осигуряване на рентабилна работа</a:t>
            </a:r>
            <a:r>
              <a:rPr lang="ru-RU" sz="1600" dirty="0" smtClean="0"/>
              <a:t>.</a:t>
            </a:r>
            <a:endParaRPr lang="en-US" sz="16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93F62AD-6BFA-46E0-BC8C-592B19A1D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000" y="1647855"/>
            <a:ext cx="2087688" cy="46608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E28FF0A-4DBF-4087-9D15-CEE60896C0DE}"/>
              </a:ext>
            </a:extLst>
          </p:cNvPr>
          <p:cNvSpPr/>
          <p:nvPr/>
        </p:nvSpPr>
        <p:spPr>
          <a:xfrm>
            <a:off x="5580000" y="1478578"/>
            <a:ext cx="1296000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bg-BG" sz="1600" b="1" dirty="0" smtClean="0">
                <a:solidFill>
                  <a:prstClr val="black"/>
                </a:solidFill>
              </a:rPr>
              <a:t>ПРИМЕР</a:t>
            </a:r>
            <a:endParaRPr lang="en-US" sz="1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533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3CBD24-AE3F-4048-B1F2-C8A215259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1. </a:t>
            </a:r>
            <a:r>
              <a:rPr lang="ru-RU" b="1" dirty="0"/>
              <a:t>Подходящи широкомащабни приложения за слънчевата </a:t>
            </a:r>
            <a:r>
              <a:rPr lang="ru-RU" b="1" dirty="0" smtClean="0"/>
              <a:t>топлина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F448143-400E-4534-95AC-F045AFB6441B}"/>
              </a:ext>
            </a:extLst>
          </p:cNvPr>
          <p:cNvSpPr/>
          <p:nvPr/>
        </p:nvSpPr>
        <p:spPr>
          <a:xfrm>
            <a:off x="432916" y="1557000"/>
            <a:ext cx="5579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/>
              <a:t>Търговски и производствени SWH </a:t>
            </a:r>
            <a:r>
              <a:rPr lang="ru-RU" b="1" dirty="0" smtClean="0"/>
              <a:t>системи</a:t>
            </a:r>
            <a:endParaRPr lang="ru-RU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DF4C33B-DC0F-48D5-AC90-A8F3EB7D96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0000" y="2271466"/>
            <a:ext cx="6408000" cy="40844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8E67E55-9AA1-43FC-967F-83F0C2517181}"/>
              </a:ext>
            </a:extLst>
          </p:cNvPr>
          <p:cNvSpPr/>
          <p:nvPr/>
        </p:nvSpPr>
        <p:spPr>
          <a:xfrm>
            <a:off x="717606" y="1958906"/>
            <a:ext cx="55823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bg-BG" sz="1600" b="1" dirty="0"/>
              <a:t>Компоненти. Слънчеви помпени </a:t>
            </a:r>
            <a:r>
              <a:rPr lang="bg-BG" sz="1600" b="1" dirty="0" smtClean="0"/>
              <a:t>станции</a:t>
            </a:r>
            <a:r>
              <a:rPr lang="en-US" sz="1600" b="1" dirty="0" smtClean="0"/>
              <a:t>.</a:t>
            </a:r>
            <a:endParaRPr lang="en-US" sz="16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E39C835-9E85-4CB0-B841-25EEA2EA46E4}"/>
              </a:ext>
            </a:extLst>
          </p:cNvPr>
          <p:cNvSpPr/>
          <p:nvPr/>
        </p:nvSpPr>
        <p:spPr>
          <a:xfrm>
            <a:off x="1188000" y="2903777"/>
            <a:ext cx="1296000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bg-BG" sz="1600" b="1" dirty="0" smtClean="0">
                <a:solidFill>
                  <a:prstClr val="black"/>
                </a:solidFill>
              </a:rPr>
              <a:t>ПРИМЕР</a:t>
            </a:r>
            <a:endParaRPr lang="en-US" sz="1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8429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7E6122-20F3-4C40-AC49-91EEDB824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1. </a:t>
            </a:r>
            <a:r>
              <a:rPr lang="ru-RU" b="1" dirty="0"/>
              <a:t>Подходящи широкомащабни приложения за слънчевата </a:t>
            </a:r>
            <a:r>
              <a:rPr lang="ru-RU" b="1" dirty="0" smtClean="0"/>
              <a:t>топлина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4C50E77-346E-4BF8-B3CC-71B085F41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5999" y="1818387"/>
            <a:ext cx="2529019" cy="4509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18268C1-CA61-4997-B971-544C423F587A}"/>
              </a:ext>
            </a:extLst>
          </p:cNvPr>
          <p:cNvSpPr/>
          <p:nvPr/>
        </p:nvSpPr>
        <p:spPr>
          <a:xfrm>
            <a:off x="432916" y="1557000"/>
            <a:ext cx="4787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/>
              <a:t>Търговски и производствени SWH </a:t>
            </a:r>
            <a:r>
              <a:rPr lang="ru-RU" b="1" dirty="0" smtClean="0"/>
              <a:t>системи</a:t>
            </a:r>
            <a:endParaRPr lang="ru-RU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9E76052-7235-4F60-99E2-3E8475CF4BDA}"/>
              </a:ext>
            </a:extLst>
          </p:cNvPr>
          <p:cNvSpPr/>
          <p:nvPr/>
        </p:nvSpPr>
        <p:spPr>
          <a:xfrm>
            <a:off x="717606" y="1958906"/>
            <a:ext cx="39983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bg-BG" sz="1600" b="1" dirty="0"/>
              <a:t>Компоненти. Системи за </a:t>
            </a:r>
            <a:r>
              <a:rPr lang="bg-BG" sz="1600" b="1" dirty="0" smtClean="0"/>
              <a:t>мониторинг</a:t>
            </a:r>
            <a:r>
              <a:rPr lang="en-US" sz="1600" b="1" dirty="0" smtClean="0"/>
              <a:t>.</a:t>
            </a:r>
            <a:endParaRPr lang="en-US" sz="16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EB6D8C8-FA6B-4249-8DC3-F7E6FF3FB05F}"/>
              </a:ext>
            </a:extLst>
          </p:cNvPr>
          <p:cNvSpPr/>
          <p:nvPr/>
        </p:nvSpPr>
        <p:spPr>
          <a:xfrm>
            <a:off x="7020000" y="1722446"/>
            <a:ext cx="1296000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bg-BG" sz="1600" b="1" dirty="0" smtClean="0">
                <a:solidFill>
                  <a:prstClr val="black"/>
                </a:solidFill>
              </a:rPr>
              <a:t>ПРИМЕР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B91CAAB-D410-4EED-B1A0-62575B2171AC}"/>
              </a:ext>
            </a:extLst>
          </p:cNvPr>
          <p:cNvSpPr/>
          <p:nvPr/>
        </p:nvSpPr>
        <p:spPr>
          <a:xfrm>
            <a:off x="717606" y="2277000"/>
            <a:ext cx="5438393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1338" lvl="1" indent="-285750">
              <a:buFont typeface="Calibri" panose="020F0502020204030204" pitchFamily="34" charset="0"/>
              <a:buChar char="–"/>
            </a:pPr>
            <a:r>
              <a:rPr lang="ru-RU" sz="1600" dirty="0"/>
              <a:t>Наблюдението на работата на </a:t>
            </a:r>
            <a:r>
              <a:rPr lang="ru-RU" sz="1600" dirty="0" smtClean="0"/>
              <a:t>големите </a:t>
            </a:r>
            <a:r>
              <a:rPr lang="ru-RU" sz="1600" dirty="0"/>
              <a:t>слънчеви инсталации за топла вода е </a:t>
            </a:r>
            <a:r>
              <a:rPr lang="ru-RU" sz="1600" dirty="0" smtClean="0"/>
              <a:t>важно </a:t>
            </a:r>
            <a:r>
              <a:rPr lang="ru-RU" sz="1600" dirty="0"/>
              <a:t>и в днешно време е сравнително лесно.</a:t>
            </a:r>
          </a:p>
          <a:p>
            <a:pPr marL="541338" lvl="1" indent="-285750">
              <a:buFont typeface="Calibri" panose="020F0502020204030204" pitchFamily="34" charset="0"/>
              <a:buChar char="–"/>
            </a:pPr>
            <a:r>
              <a:rPr lang="ru-RU" sz="1600" dirty="0"/>
              <a:t>Системите за мониторинг се състоят от GSM клетъчна база данни за регистриране на данни и сензори, които наблюдават потреблението на газ, температурата на подаване на студена и топла вода, температурата на слънчевата колекторна вода и потока на горещата вода. Данните се събират на интервали от една минута, 24/7 и информацията е достъпна за собствениците в интернет.</a:t>
            </a:r>
          </a:p>
          <a:p>
            <a:pPr marL="541338" lvl="1" indent="-285750">
              <a:buFont typeface="Calibri" panose="020F0502020204030204" pitchFamily="34" charset="0"/>
              <a:buChar char="–"/>
            </a:pPr>
            <a:r>
              <a:rPr lang="ru-RU" sz="1600" dirty="0"/>
              <a:t>Тези данни позволяват да се види как функционират системите за слънчево отопление с топла вода и да се изчислят разходите за енергия, </a:t>
            </a:r>
            <a:r>
              <a:rPr lang="ru-RU" sz="1600" dirty="0" smtClean="0"/>
              <a:t>следейки </a:t>
            </a:r>
            <a:r>
              <a:rPr lang="ru-RU" sz="1600" dirty="0"/>
              <a:t>инсталациите и икономията на енергия; също така, за предварително откриване на системни проблеми</a:t>
            </a:r>
            <a:r>
              <a:rPr lang="ru-RU" sz="1600" dirty="0" smtClean="0"/>
              <a:t>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983286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17A674-3CAC-4D05-8311-998A92169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1. </a:t>
            </a:r>
            <a:r>
              <a:rPr lang="ru-RU" b="1" dirty="0"/>
              <a:t>Подходящи широкомащабни приложения за слънчевата </a:t>
            </a:r>
            <a:r>
              <a:rPr lang="ru-RU" b="1" dirty="0" smtClean="0"/>
              <a:t>топлина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936E9F8-A92C-4D04-97D3-0972D0577D0D}"/>
              </a:ext>
            </a:extLst>
          </p:cNvPr>
          <p:cNvSpPr/>
          <p:nvPr/>
        </p:nvSpPr>
        <p:spPr>
          <a:xfrm>
            <a:off x="504363" y="1566007"/>
            <a:ext cx="6011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/>
              <a:t>Търговски и производствени SWH </a:t>
            </a:r>
            <a:r>
              <a:rPr lang="ru-RU" b="1" dirty="0" smtClean="0"/>
              <a:t>системи</a:t>
            </a:r>
            <a:endParaRPr lang="ru-RU" b="1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6A3CDD3C-C61F-43DE-9240-538BADB9ACF9}"/>
              </a:ext>
            </a:extLst>
          </p:cNvPr>
          <p:cNvGrpSpPr/>
          <p:nvPr/>
        </p:nvGrpSpPr>
        <p:grpSpPr>
          <a:xfrm>
            <a:off x="828000" y="2376603"/>
            <a:ext cx="7815855" cy="3736995"/>
            <a:chOff x="873075" y="2058674"/>
            <a:chExt cx="7815855" cy="373699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71A2850E-1857-4B5A-BCA5-534DE87F2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61330" y="2060999"/>
              <a:ext cx="2127470" cy="162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29CAF4DE-D81C-41D9-B5F0-E51B081DC4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61330" y="3698338"/>
              <a:ext cx="2127600" cy="139955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2BF7A12E-55AB-4C91-94A8-B4A4CE3ECD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3075" y="2058674"/>
              <a:ext cx="5688255" cy="373699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2DD04713-8C0E-49F0-9FEC-65648F24D8B2}"/>
              </a:ext>
            </a:extLst>
          </p:cNvPr>
          <p:cNvSpPr/>
          <p:nvPr/>
        </p:nvSpPr>
        <p:spPr>
          <a:xfrm>
            <a:off x="684000" y="1989000"/>
            <a:ext cx="45448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prstClr val="black"/>
                </a:solidFill>
              </a:rPr>
              <a:t>ОСНОВНИ ТЕХНОЛОГИИ И ВИДОВЕ </a:t>
            </a:r>
            <a:r>
              <a:rPr lang="ru-RU" sz="1600" b="1" dirty="0" smtClean="0">
                <a:solidFill>
                  <a:prstClr val="black"/>
                </a:solidFill>
              </a:rPr>
              <a:t>СИСТЕМИ</a:t>
            </a:r>
            <a:r>
              <a:rPr lang="en-US" sz="1600" b="1" dirty="0" smtClean="0">
                <a:solidFill>
                  <a:prstClr val="black"/>
                </a:solidFill>
              </a:rPr>
              <a:t>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816509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552BCC-5B64-42E5-BD94-3C1DD8CA4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1. </a:t>
            </a:r>
            <a:r>
              <a:rPr lang="ru-RU" b="1" dirty="0"/>
              <a:t>Подходящи широкомащабни приложения за слънчевата </a:t>
            </a:r>
            <a:r>
              <a:rPr lang="ru-RU" b="1" dirty="0" smtClean="0"/>
              <a:t>топлина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DDAFBA5-DEE3-4F24-B6DA-BA809320A498}"/>
              </a:ext>
            </a:extLst>
          </p:cNvPr>
          <p:cNvSpPr/>
          <p:nvPr/>
        </p:nvSpPr>
        <p:spPr>
          <a:xfrm>
            <a:off x="432916" y="1557000"/>
            <a:ext cx="6011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/>
              <a:t>Търговски и производствени SWH </a:t>
            </a:r>
            <a:r>
              <a:rPr lang="ru-RU" b="1" dirty="0" smtClean="0"/>
              <a:t>системи</a:t>
            </a:r>
            <a:endParaRPr lang="ru-RU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2E8CC8C-8E54-439F-96DE-D2A91887802B}"/>
              </a:ext>
            </a:extLst>
          </p:cNvPr>
          <p:cNvSpPr/>
          <p:nvPr/>
        </p:nvSpPr>
        <p:spPr>
          <a:xfrm>
            <a:off x="159586" y="1993788"/>
            <a:ext cx="18201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prstClr val="black"/>
                </a:solidFill>
              </a:rPr>
              <a:t>ОСНОВНИ ТЕХНОЛОГИИ И ВИДОВЕ СИСТЕМИ</a:t>
            </a:r>
            <a:r>
              <a:rPr lang="ru-RU" sz="1600" b="1" dirty="0" smtClean="0">
                <a:solidFill>
                  <a:prstClr val="black"/>
                </a:solidFill>
              </a:rPr>
              <a:t>.</a:t>
            </a:r>
            <a:endParaRPr lang="ru-RU" sz="1600" b="1" dirty="0">
              <a:solidFill>
                <a:prstClr val="black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05D3657A-BDBA-456B-9CC8-31F69A3FE929}"/>
              </a:ext>
            </a:extLst>
          </p:cNvPr>
          <p:cNvGrpSpPr/>
          <p:nvPr/>
        </p:nvGrpSpPr>
        <p:grpSpPr>
          <a:xfrm>
            <a:off x="410791" y="1977134"/>
            <a:ext cx="8337209" cy="4320000"/>
            <a:chOff x="410791" y="1977134"/>
            <a:chExt cx="8337209" cy="43200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BA8E971C-1534-4C8C-9E91-BB0AE89B2D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09351" y="1977134"/>
              <a:ext cx="3112814" cy="432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826C9667-BE95-4B1D-BDA0-845B72128E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22165" y="1977134"/>
              <a:ext cx="3725835" cy="432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0791" y="4627512"/>
              <a:ext cx="1805918" cy="16696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202440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E46F35-064D-4DEF-8337-2CF2EDF1C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1. </a:t>
            </a:r>
            <a:r>
              <a:rPr lang="ru-RU" b="1" dirty="0"/>
              <a:t>Подходящи широкомащабни приложения за слънчевата </a:t>
            </a:r>
            <a:r>
              <a:rPr lang="ru-RU" b="1" dirty="0" smtClean="0"/>
              <a:t>топлина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D0AD7FF-D24A-4190-A57F-3BDA69F9BA95}"/>
              </a:ext>
            </a:extLst>
          </p:cNvPr>
          <p:cNvSpPr/>
          <p:nvPr/>
        </p:nvSpPr>
        <p:spPr>
          <a:xfrm>
            <a:off x="432916" y="1557000"/>
            <a:ext cx="6011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/>
              <a:t>Търговски и производствени SWH </a:t>
            </a:r>
            <a:r>
              <a:rPr lang="ru-RU" b="1" dirty="0" smtClean="0"/>
              <a:t>системи</a:t>
            </a:r>
            <a:endParaRPr lang="ru-RU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2C92073-6582-4EAA-A240-6A83687D3A39}"/>
              </a:ext>
            </a:extLst>
          </p:cNvPr>
          <p:cNvSpPr/>
          <p:nvPr/>
        </p:nvSpPr>
        <p:spPr>
          <a:xfrm>
            <a:off x="612000" y="1926332"/>
            <a:ext cx="59760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prstClr val="black"/>
                </a:solidFill>
              </a:rPr>
              <a:t>ОСНОВНИ ТЕХНОЛОГИИ И ВИДОВЕ СИСТЕМИ.</a:t>
            </a:r>
          </a:p>
          <a:p>
            <a:pPr marL="285750" indent="-285750" algn="ctr">
              <a:buFont typeface="Wingdings" panose="05000000000000000000" pitchFamily="2" charset="2"/>
              <a:buChar char="§"/>
            </a:pPr>
            <a:endParaRPr lang="en-US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1120487" y="2295664"/>
            <a:ext cx="7556788" cy="3998286"/>
            <a:chOff x="1120487" y="2295664"/>
            <a:chExt cx="7556788" cy="399828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21C6930E-817C-467D-93FF-9FB48DAD7D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03595" y="2295664"/>
              <a:ext cx="3773680" cy="399828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34707CBF-FED2-4D27-A79E-16ADCAE201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0487" y="2295664"/>
              <a:ext cx="3773679" cy="302591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7D0DBD6E-339E-49B5-BC25-B268461E21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06034" y="4781950"/>
              <a:ext cx="2383951" cy="1512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24" y="4781950"/>
            <a:ext cx="1512000" cy="1512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947168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FABFC2-0AC3-41D8-B499-1C861BFD6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1. </a:t>
            </a:r>
            <a:r>
              <a:rPr lang="ru-RU" b="1" dirty="0"/>
              <a:t>Подходящи широкомащабни приложения за слънчевата </a:t>
            </a:r>
            <a:r>
              <a:rPr lang="ru-RU" b="1" dirty="0" smtClean="0"/>
              <a:t>топлина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E197CBA-C6F2-49C3-936D-87712166B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2000" y="1926332"/>
            <a:ext cx="5904000" cy="441971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00AE5C4-51DD-4A77-845F-CD0DA7E6C934}"/>
              </a:ext>
            </a:extLst>
          </p:cNvPr>
          <p:cNvSpPr/>
          <p:nvPr/>
        </p:nvSpPr>
        <p:spPr>
          <a:xfrm>
            <a:off x="432916" y="1557000"/>
            <a:ext cx="6011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/>
              <a:t>Търговски и производствени SWH </a:t>
            </a:r>
            <a:r>
              <a:rPr lang="ru-RU" b="1" dirty="0" smtClean="0"/>
              <a:t>системи</a:t>
            </a:r>
            <a:endParaRPr lang="ru-RU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8192B12-99A6-4973-97C5-FFC6B93C9625}"/>
              </a:ext>
            </a:extLst>
          </p:cNvPr>
          <p:cNvSpPr/>
          <p:nvPr/>
        </p:nvSpPr>
        <p:spPr>
          <a:xfrm>
            <a:off x="396000" y="1926332"/>
            <a:ext cx="151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bg-BG" sz="1600" b="1" dirty="0" smtClean="0">
                <a:solidFill>
                  <a:prstClr val="black"/>
                </a:solidFill>
              </a:rPr>
              <a:t>ПРИМЕР</a:t>
            </a:r>
            <a:r>
              <a:rPr lang="en-US" sz="1600" b="1" dirty="0" smtClean="0">
                <a:solidFill>
                  <a:prstClr val="black"/>
                </a:solidFill>
              </a:rPr>
              <a:t>.</a:t>
            </a:r>
            <a:endParaRPr lang="en-US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BC941C9-1D6C-4D5B-AE74-E4DFC6757314}"/>
              </a:ext>
            </a:extLst>
          </p:cNvPr>
          <p:cNvSpPr txBox="1"/>
          <p:nvPr/>
        </p:nvSpPr>
        <p:spPr>
          <a:xfrm>
            <a:off x="468000" y="2311052"/>
            <a:ext cx="2160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alibri" panose="020F0502020204030204" pitchFamily="34" charset="0"/>
              <a:buChar char="–"/>
            </a:pPr>
            <a:r>
              <a:rPr lang="ru-RU" sz="1600" dirty="0"/>
              <a:t>Единичният бойлер ще работи на принципа на косвения термосифон (Glycol) с цилиндър с капацитет 300L.</a:t>
            </a:r>
          </a:p>
          <a:p>
            <a:pPr marL="285750" indent="-285750">
              <a:buFont typeface="Calibri" panose="020F0502020204030204" pitchFamily="34" charset="0"/>
              <a:buChar char="–"/>
            </a:pPr>
            <a:r>
              <a:rPr lang="ru-RU" sz="1600" dirty="0" smtClean="0"/>
              <a:t>Тези </a:t>
            </a:r>
            <a:r>
              <a:rPr lang="ru-RU" sz="1600" dirty="0"/>
              <a:t>единици могат да бъдат свързани както е показано (в единична или двойна банка), за да се увеличи капацитетът</a:t>
            </a:r>
            <a:r>
              <a:rPr lang="ru-RU" sz="1600" dirty="0" smtClean="0"/>
              <a:t>.</a:t>
            </a:r>
            <a:endParaRPr lang="es-ES" sz="1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F1D0746-EB64-4ED5-8FB8-65A2AF28756B}"/>
              </a:ext>
            </a:extLst>
          </p:cNvPr>
          <p:cNvSpPr/>
          <p:nvPr/>
        </p:nvSpPr>
        <p:spPr>
          <a:xfrm>
            <a:off x="6881245" y="1785630"/>
            <a:ext cx="1296000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bg-BG" sz="1600" b="1" dirty="0" smtClean="0">
                <a:solidFill>
                  <a:prstClr val="black"/>
                </a:solidFill>
              </a:rPr>
              <a:t>ПРИМЕР</a:t>
            </a:r>
            <a:endParaRPr lang="en-US" sz="1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918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dirty="0"/>
              <a:t>Цели на </a:t>
            </a:r>
            <a:r>
              <a:rPr lang="bg-BG" b="1" dirty="0" smtClean="0"/>
              <a:t>модула</a:t>
            </a:r>
            <a:endParaRPr lang="el-GR" b="1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61758" y="1628775"/>
            <a:ext cx="8425042" cy="374422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dirty="0">
                <a:latin typeface="+mj-lt"/>
                <a:cs typeface="Arial" pitchFamily="34" charset="0"/>
              </a:rPr>
              <a:t>До края на </a:t>
            </a:r>
            <a:r>
              <a:rPr lang="ru-RU" dirty="0" smtClean="0">
                <a:latin typeface="+mj-lt"/>
                <a:cs typeface="Arial" pitchFamily="34" charset="0"/>
              </a:rPr>
              <a:t>този модул </a:t>
            </a:r>
            <a:r>
              <a:rPr lang="ru-RU" dirty="0">
                <a:latin typeface="+mj-lt"/>
                <a:cs typeface="Arial" pitchFamily="34" charset="0"/>
              </a:rPr>
              <a:t>ще </a:t>
            </a:r>
            <a:r>
              <a:rPr lang="ru-RU" dirty="0" smtClean="0">
                <a:latin typeface="+mj-lt"/>
                <a:cs typeface="Arial" pitchFamily="34" charset="0"/>
              </a:rPr>
              <a:t>можете</a:t>
            </a:r>
            <a:r>
              <a:rPr lang="en-US" dirty="0" smtClean="0">
                <a:latin typeface="+mj-lt"/>
                <a:cs typeface="Arial" pitchFamily="34" charset="0"/>
              </a:rPr>
              <a:t>:</a:t>
            </a:r>
            <a:endParaRPr lang="en-US" dirty="0">
              <a:latin typeface="+mj-lt"/>
              <a:cs typeface="Arial" pitchFamily="34" charset="0"/>
            </a:endParaRPr>
          </a:p>
          <a:p>
            <a:pPr marL="0" indent="0" algn="just">
              <a:buNone/>
            </a:pPr>
            <a:endParaRPr lang="en-US" sz="1600" dirty="0">
              <a:latin typeface="Arial" pitchFamily="34" charset="0"/>
              <a:cs typeface="Arial" pitchFamily="34" charset="0"/>
            </a:endParaRPr>
          </a:p>
          <a:p>
            <a:pPr lvl="1">
              <a:buFont typeface="+mj-lt"/>
              <a:buAutoNum type="arabicPeriod"/>
            </a:pPr>
            <a:r>
              <a:rPr lang="ru-RU" b="1" dirty="0" smtClean="0"/>
              <a:t>Да определяте </a:t>
            </a:r>
            <a:r>
              <a:rPr lang="ru-RU" b="1" dirty="0"/>
              <a:t>широкомащабни системи за слънчево водно отопление, използвани в жилищни, търговски и технологични </a:t>
            </a:r>
            <a:r>
              <a:rPr lang="ru-RU" b="1" dirty="0" smtClean="0"/>
              <a:t>сгради.</a:t>
            </a:r>
            <a:endParaRPr lang="ru-RU" b="1" dirty="0"/>
          </a:p>
          <a:p>
            <a:pPr lvl="1">
              <a:buFont typeface="+mj-lt"/>
              <a:buAutoNum type="arabicPeriod"/>
            </a:pPr>
            <a:r>
              <a:rPr lang="ru-RU" b="1" dirty="0" smtClean="0"/>
              <a:t>Да обясните </a:t>
            </a:r>
            <a:r>
              <a:rPr lang="ru-RU" b="1" dirty="0"/>
              <a:t>общия контекст и обосновете насърчаването и регулирането, засягащи инсталирането на </a:t>
            </a:r>
            <a:r>
              <a:rPr lang="ru-RU" b="1" dirty="0" smtClean="0"/>
              <a:t>SWH </a:t>
            </a:r>
            <a:r>
              <a:rPr lang="ru-RU" b="1" dirty="0"/>
              <a:t>в строителния сектор.</a:t>
            </a:r>
          </a:p>
          <a:p>
            <a:pPr lvl="1">
              <a:buFont typeface="+mj-lt"/>
              <a:buAutoNum type="arabicPeriod"/>
            </a:pPr>
            <a:r>
              <a:rPr lang="ru-RU" b="1" dirty="0" smtClean="0"/>
              <a:t>Да сравнявате </a:t>
            </a:r>
            <a:r>
              <a:rPr lang="ru-RU" b="1" dirty="0"/>
              <a:t>моделите на </a:t>
            </a:r>
            <a:r>
              <a:rPr lang="ru-RU" b="1" dirty="0" smtClean="0"/>
              <a:t>SWH</a:t>
            </a:r>
            <a:r>
              <a:rPr lang="ru-RU" b="1" dirty="0"/>
              <a:t>, използвани в многофамилни и големи жилищни сгради.</a:t>
            </a:r>
          </a:p>
          <a:p>
            <a:pPr lvl="1">
              <a:buFont typeface="+mj-lt"/>
              <a:buAutoNum type="arabicPeriod"/>
            </a:pPr>
            <a:r>
              <a:rPr lang="ru-RU" b="1" dirty="0" smtClean="0"/>
              <a:t>Да определяте </a:t>
            </a:r>
            <a:r>
              <a:rPr lang="ru-RU" b="1" dirty="0"/>
              <a:t>процеса на разработка, технологиите и компонентите, използвани по различен начин в широкомащабните SWH </a:t>
            </a:r>
            <a:r>
              <a:rPr lang="ru-RU" b="1" dirty="0" smtClean="0"/>
              <a:t>.</a:t>
            </a:r>
            <a:endParaRPr lang="ru-RU" b="1" dirty="0"/>
          </a:p>
          <a:p>
            <a:pPr lvl="1">
              <a:buFont typeface="+mj-lt"/>
              <a:buAutoNum type="arabicPeriod"/>
            </a:pPr>
            <a:r>
              <a:rPr lang="ru-RU" b="1" dirty="0" smtClean="0"/>
              <a:t>Да анализирате </a:t>
            </a:r>
            <a:r>
              <a:rPr lang="ru-RU" b="1" dirty="0"/>
              <a:t>големи и истински SWH </a:t>
            </a:r>
            <a:r>
              <a:rPr lang="ru-RU" b="1" dirty="0" smtClean="0"/>
              <a:t>въз </a:t>
            </a:r>
            <a:r>
              <a:rPr lang="ru-RU" b="1" dirty="0"/>
              <a:t>основа на схеми и друга свързана </a:t>
            </a:r>
            <a:r>
              <a:rPr lang="ru-RU" b="1" dirty="0" smtClean="0"/>
              <a:t>с тях техническа информация.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6512642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1. </a:t>
            </a:r>
            <a:r>
              <a:rPr lang="ru-RU" b="1" dirty="0"/>
              <a:t>Подходящи широкомащабни приложения за слънчевата </a:t>
            </a:r>
            <a:r>
              <a:rPr lang="ru-RU" b="1" dirty="0" smtClean="0"/>
              <a:t>топлина</a:t>
            </a:r>
            <a:endParaRPr lang="es-E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D0AD7FF-D24A-4190-A57F-3BDA69F9BA95}"/>
              </a:ext>
            </a:extLst>
          </p:cNvPr>
          <p:cNvSpPr/>
          <p:nvPr/>
        </p:nvSpPr>
        <p:spPr>
          <a:xfrm>
            <a:off x="432916" y="1557000"/>
            <a:ext cx="6011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/>
              <a:t>Търговски и производствени SWH </a:t>
            </a:r>
            <a:r>
              <a:rPr lang="ru-RU" b="1" dirty="0" smtClean="0"/>
              <a:t>системи</a:t>
            </a:r>
            <a:endParaRPr lang="ru-RU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2C92073-6582-4EAA-A240-6A83687D3A39}"/>
              </a:ext>
            </a:extLst>
          </p:cNvPr>
          <p:cNvSpPr/>
          <p:nvPr/>
        </p:nvSpPr>
        <p:spPr>
          <a:xfrm>
            <a:off x="612000" y="1926332"/>
            <a:ext cx="151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bg-BG" sz="1600" b="1" dirty="0" smtClean="0">
                <a:solidFill>
                  <a:prstClr val="black"/>
                </a:solidFill>
              </a:rPr>
              <a:t>ПРИМЕРИ</a:t>
            </a:r>
            <a:r>
              <a:rPr lang="en-US" sz="1600" b="1" dirty="0" smtClean="0">
                <a:solidFill>
                  <a:prstClr val="black"/>
                </a:solidFill>
              </a:rPr>
              <a:t>.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001" y="1962782"/>
            <a:ext cx="6538300" cy="43426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E083B53-4F82-42ED-8D0E-ABDE9F97ED5E}"/>
              </a:ext>
            </a:extLst>
          </p:cNvPr>
          <p:cNvSpPr/>
          <p:nvPr/>
        </p:nvSpPr>
        <p:spPr>
          <a:xfrm>
            <a:off x="1044000" y="5805000"/>
            <a:ext cx="1296000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bg-BG" sz="1600" b="1" dirty="0" smtClean="0">
                <a:solidFill>
                  <a:prstClr val="black"/>
                </a:solidFill>
              </a:rPr>
              <a:t>ПРИМЕР</a:t>
            </a:r>
            <a:endParaRPr lang="en-US" sz="1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3076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1. </a:t>
            </a:r>
            <a:r>
              <a:rPr lang="ru-RU" b="1" dirty="0"/>
              <a:t>Подходящи широкомащабни приложения за слънчевата </a:t>
            </a:r>
            <a:r>
              <a:rPr lang="ru-RU" b="1" dirty="0" smtClean="0"/>
              <a:t>топлина</a:t>
            </a:r>
            <a:endParaRPr lang="es-E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D0AD7FF-D24A-4190-A57F-3BDA69F9BA95}"/>
              </a:ext>
            </a:extLst>
          </p:cNvPr>
          <p:cNvSpPr/>
          <p:nvPr/>
        </p:nvSpPr>
        <p:spPr>
          <a:xfrm>
            <a:off x="432916" y="1557000"/>
            <a:ext cx="6011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/>
              <a:t>Търговски и производствени SWH </a:t>
            </a:r>
            <a:r>
              <a:rPr lang="ru-RU" b="1" dirty="0" smtClean="0"/>
              <a:t>системи</a:t>
            </a:r>
            <a:endParaRPr lang="ru-RU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2C92073-6582-4EAA-A240-6A83687D3A39}"/>
              </a:ext>
            </a:extLst>
          </p:cNvPr>
          <p:cNvSpPr/>
          <p:nvPr/>
        </p:nvSpPr>
        <p:spPr>
          <a:xfrm>
            <a:off x="612000" y="1926332"/>
            <a:ext cx="151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bg-BG" sz="1600" b="1" dirty="0" smtClean="0">
                <a:solidFill>
                  <a:prstClr val="black"/>
                </a:solidFill>
              </a:rPr>
              <a:t>ПРИМЕРИ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789" y="2061000"/>
            <a:ext cx="6400900" cy="42477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E083B53-4F82-42ED-8D0E-ABDE9F97ED5E}"/>
              </a:ext>
            </a:extLst>
          </p:cNvPr>
          <p:cNvSpPr/>
          <p:nvPr/>
        </p:nvSpPr>
        <p:spPr>
          <a:xfrm>
            <a:off x="1044000" y="5805000"/>
            <a:ext cx="1296000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bg-BG" sz="1600" b="1" dirty="0" smtClean="0">
                <a:solidFill>
                  <a:prstClr val="black"/>
                </a:solidFill>
              </a:rPr>
              <a:t>ПРИМЕР</a:t>
            </a:r>
            <a:endParaRPr lang="en-US" sz="1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7723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999" y="2311052"/>
            <a:ext cx="4167707" cy="39976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1. </a:t>
            </a:r>
            <a:r>
              <a:rPr lang="ru-RU" b="1" dirty="0"/>
              <a:t>Подходящи широкомащабни приложения за слънчевата </a:t>
            </a:r>
            <a:r>
              <a:rPr lang="ru-RU" b="1" dirty="0" smtClean="0"/>
              <a:t>топлина</a:t>
            </a:r>
            <a:endParaRPr lang="es-E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D0AD7FF-D24A-4190-A57F-3BDA69F9BA95}"/>
              </a:ext>
            </a:extLst>
          </p:cNvPr>
          <p:cNvSpPr/>
          <p:nvPr/>
        </p:nvSpPr>
        <p:spPr>
          <a:xfrm>
            <a:off x="432916" y="1557000"/>
            <a:ext cx="6011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/>
              <a:t>Търговски и производствени SWH </a:t>
            </a:r>
            <a:r>
              <a:rPr lang="ru-RU" b="1" dirty="0" smtClean="0"/>
              <a:t>системи</a:t>
            </a:r>
            <a:endParaRPr lang="ru-RU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2C92073-6582-4EAA-A240-6A83687D3A39}"/>
              </a:ext>
            </a:extLst>
          </p:cNvPr>
          <p:cNvSpPr/>
          <p:nvPr/>
        </p:nvSpPr>
        <p:spPr>
          <a:xfrm>
            <a:off x="612000" y="1926332"/>
            <a:ext cx="151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bg-BG" sz="1600" b="1" dirty="0" smtClean="0">
                <a:solidFill>
                  <a:prstClr val="black"/>
                </a:solidFill>
              </a:rPr>
              <a:t>ПРИМЕРИ</a:t>
            </a:r>
            <a:endParaRPr lang="bg-BG" sz="1600" b="1" dirty="0">
              <a:solidFill>
                <a:prstClr val="black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E083B53-4F82-42ED-8D0E-ABDE9F97ED5E}"/>
              </a:ext>
            </a:extLst>
          </p:cNvPr>
          <p:cNvSpPr/>
          <p:nvPr/>
        </p:nvSpPr>
        <p:spPr>
          <a:xfrm>
            <a:off x="7524000" y="5805000"/>
            <a:ext cx="1296000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bg-BG" sz="1600" b="1" dirty="0" smtClean="0">
                <a:solidFill>
                  <a:prstClr val="black"/>
                </a:solidFill>
              </a:rPr>
              <a:t>ПРИМЕР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71855" y="2311052"/>
            <a:ext cx="324014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"/>
            </a:pPr>
            <a:r>
              <a:rPr lang="ru-RU" sz="1600" dirty="0"/>
              <a:t>SWH пакет, предназначен за използване в търговски и промишлени </a:t>
            </a:r>
            <a:r>
              <a:rPr lang="ru-RU" sz="1600" dirty="0" smtClean="0"/>
              <a:t>сгради.</a:t>
            </a:r>
            <a:endParaRPr lang="ru-RU" sz="1600" dirty="0"/>
          </a:p>
          <a:p>
            <a:pPr marL="285750" indent="-285750">
              <a:buFont typeface="Symbol" panose="05050102010706020507" pitchFamily="18" charset="2"/>
              <a:buChar char=""/>
            </a:pPr>
            <a:r>
              <a:rPr lang="ru-RU" sz="1600" dirty="0"/>
              <a:t>Използва се в нови инсталации, както и оборудване за подмяна или интегриране за осигуряване на предварително отопление за намаляване на разходите за енергия.</a:t>
            </a:r>
          </a:p>
          <a:p>
            <a:pPr marL="285750" indent="-285750">
              <a:buFont typeface="Symbol" panose="05050102010706020507" pitchFamily="18" charset="2"/>
              <a:buChar char=""/>
            </a:pPr>
            <a:r>
              <a:rPr lang="ru-RU" sz="1600" dirty="0"/>
              <a:t>Включва </a:t>
            </a:r>
            <a:r>
              <a:rPr lang="ru-RU" sz="1600" dirty="0" smtClean="0"/>
              <a:t>защита </a:t>
            </a:r>
            <a:r>
              <a:rPr lang="ru-RU" sz="1600" dirty="0"/>
              <a:t>от замръзване </a:t>
            </a:r>
            <a:r>
              <a:rPr lang="ru-RU" sz="1600" dirty="0" smtClean="0"/>
              <a:t> </a:t>
            </a:r>
            <a:r>
              <a:rPr lang="ru-RU" sz="1600" dirty="0"/>
              <a:t>благодарение на функцията за обратно изтичане.</a:t>
            </a:r>
          </a:p>
          <a:p>
            <a:pPr marL="285750" indent="-285750">
              <a:buFont typeface="Symbol" panose="05050102010706020507" pitchFamily="18" charset="2"/>
              <a:buChar char=""/>
            </a:pPr>
            <a:r>
              <a:rPr lang="ru-RU" sz="1600" dirty="0"/>
              <a:t>Използва вода с инхибитор на корозия като HTF</a:t>
            </a:r>
            <a:r>
              <a:rPr lang="ru-RU" sz="1600" dirty="0" smtClean="0"/>
              <a:t>.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5876616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1. </a:t>
            </a:r>
            <a:r>
              <a:rPr lang="ru-RU" b="1" dirty="0"/>
              <a:t>Подходящи широкомащабни приложения за слънчевата </a:t>
            </a:r>
            <a:r>
              <a:rPr lang="ru-RU" b="1" dirty="0" smtClean="0"/>
              <a:t>топлина</a:t>
            </a:r>
            <a:endParaRPr lang="es-E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D0AD7FF-D24A-4190-A57F-3BDA69F9BA95}"/>
              </a:ext>
            </a:extLst>
          </p:cNvPr>
          <p:cNvSpPr/>
          <p:nvPr/>
        </p:nvSpPr>
        <p:spPr>
          <a:xfrm>
            <a:off x="432916" y="1557000"/>
            <a:ext cx="6011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/>
              <a:t>Търговски и производствени SWH </a:t>
            </a:r>
            <a:r>
              <a:rPr lang="ru-RU" b="1" dirty="0" smtClean="0"/>
              <a:t>системи</a:t>
            </a:r>
            <a:endParaRPr lang="ru-RU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2C92073-6582-4EAA-A240-6A83687D3A39}"/>
              </a:ext>
            </a:extLst>
          </p:cNvPr>
          <p:cNvSpPr/>
          <p:nvPr/>
        </p:nvSpPr>
        <p:spPr>
          <a:xfrm>
            <a:off x="612000" y="1926332"/>
            <a:ext cx="151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bg-BG" sz="1600" b="1" dirty="0" smtClean="0">
                <a:solidFill>
                  <a:prstClr val="black"/>
                </a:solidFill>
              </a:rPr>
              <a:t>ПРИМЕРИ</a:t>
            </a:r>
            <a:r>
              <a:rPr lang="en-US" sz="1600" b="1" dirty="0" smtClean="0">
                <a:solidFill>
                  <a:prstClr val="black"/>
                </a:solidFill>
              </a:rPr>
              <a:t>.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8550" y="2205000"/>
            <a:ext cx="6417450" cy="41039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E083B53-4F82-42ED-8D0E-ABDE9F97ED5E}"/>
              </a:ext>
            </a:extLst>
          </p:cNvPr>
          <p:cNvSpPr/>
          <p:nvPr/>
        </p:nvSpPr>
        <p:spPr>
          <a:xfrm>
            <a:off x="1044000" y="5805000"/>
            <a:ext cx="1296000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bg-BG" sz="1600" b="1" dirty="0" smtClean="0">
                <a:solidFill>
                  <a:prstClr val="black"/>
                </a:solidFill>
              </a:rPr>
              <a:t>ПРИМЕР</a:t>
            </a:r>
            <a:endParaRPr lang="en-US" sz="1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3289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E1B386-137F-40EB-A690-9295AA748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1. </a:t>
            </a:r>
            <a:r>
              <a:rPr lang="ru-RU" b="1" dirty="0"/>
              <a:t>Подходящи широкомащабни приложения за слънчевата </a:t>
            </a:r>
            <a:r>
              <a:rPr lang="ru-RU" b="1" dirty="0" smtClean="0"/>
              <a:t>топлина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109C766D-AF52-48E1-93D7-654ABC821CB5}"/>
              </a:ext>
            </a:extLst>
          </p:cNvPr>
          <p:cNvSpPr/>
          <p:nvPr/>
        </p:nvSpPr>
        <p:spPr>
          <a:xfrm>
            <a:off x="432916" y="1557000"/>
            <a:ext cx="5723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/>
              <a:t>Търговски и производствени SWH </a:t>
            </a:r>
            <a:r>
              <a:rPr lang="ru-RU" b="1" dirty="0" smtClean="0"/>
              <a:t>системи</a:t>
            </a:r>
            <a:endParaRPr lang="ru-RU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DE04351-FC23-4E91-83CD-9F17DB728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000" y="1943305"/>
            <a:ext cx="5831688" cy="436654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1F756DD-4826-49B8-B1B7-133C89A441C1}"/>
              </a:ext>
            </a:extLst>
          </p:cNvPr>
          <p:cNvSpPr/>
          <p:nvPr/>
        </p:nvSpPr>
        <p:spPr>
          <a:xfrm>
            <a:off x="612000" y="1926332"/>
            <a:ext cx="151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bg-BG" sz="1600" b="1" dirty="0" smtClean="0">
                <a:solidFill>
                  <a:prstClr val="black"/>
                </a:solidFill>
              </a:rPr>
              <a:t>ПРИМЕРИ</a:t>
            </a:r>
            <a:endParaRPr lang="en-US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C6009A4-97AE-44B0-90B2-01D773CBA369}"/>
              </a:ext>
            </a:extLst>
          </p:cNvPr>
          <p:cNvSpPr/>
          <p:nvPr/>
        </p:nvSpPr>
        <p:spPr>
          <a:xfrm>
            <a:off x="2484001" y="5916618"/>
            <a:ext cx="1296000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bg-BG" sz="1600" b="1" dirty="0" smtClean="0">
                <a:solidFill>
                  <a:prstClr val="black"/>
                </a:solidFill>
              </a:rPr>
              <a:t>ПРИМЕР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58B3266-71B4-4B33-BA4C-FF90978936F3}"/>
              </a:ext>
            </a:extLst>
          </p:cNvPr>
          <p:cNvSpPr txBox="1"/>
          <p:nvPr/>
        </p:nvSpPr>
        <p:spPr>
          <a:xfrm>
            <a:off x="612000" y="2294951"/>
            <a:ext cx="215999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"/>
            </a:pPr>
            <a:r>
              <a:rPr lang="ru-RU" sz="1600" dirty="0"/>
              <a:t>SWH пакет, предназначен за използване в търговски и промишлени </a:t>
            </a:r>
            <a:r>
              <a:rPr lang="ru-RU" sz="1600" dirty="0" smtClean="0"/>
              <a:t>помещения.</a:t>
            </a:r>
            <a:endParaRPr lang="ru-RU" sz="1600" dirty="0"/>
          </a:p>
          <a:p>
            <a:pPr marL="285750" indent="-285750">
              <a:buFont typeface="Symbol" panose="05050102010706020507" pitchFamily="18" charset="2"/>
              <a:buChar char=""/>
            </a:pPr>
            <a:r>
              <a:rPr lang="ru-RU" sz="1600" dirty="0"/>
              <a:t>Активна косвена технология „Гликол“.</a:t>
            </a:r>
          </a:p>
          <a:p>
            <a:pPr marL="285750" indent="-285750">
              <a:buFont typeface="Symbol" panose="05050102010706020507" pitchFamily="18" charset="2"/>
              <a:buChar char=""/>
            </a:pPr>
            <a:r>
              <a:rPr lang="ru-RU" sz="1600" dirty="0"/>
              <a:t>Използва голям резервоар за съхранение (3600 литра) атмосферни и външни топлообменници</a:t>
            </a:r>
            <a:r>
              <a:rPr lang="ru-RU" sz="1600" dirty="0" smtClean="0"/>
              <a:t>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701631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4E3EC1-7D9E-444E-A2F8-311AA156F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1. </a:t>
            </a:r>
            <a:r>
              <a:rPr lang="ru-RU" b="1" dirty="0"/>
              <a:t>Подходящи широкомащабни приложения за слънчевата </a:t>
            </a:r>
            <a:r>
              <a:rPr lang="ru-RU" b="1" dirty="0" smtClean="0"/>
              <a:t>топлина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8FE88B-38E4-4AAA-B148-279BB0EF6078}"/>
              </a:ext>
            </a:extLst>
          </p:cNvPr>
          <p:cNvSpPr/>
          <p:nvPr/>
        </p:nvSpPr>
        <p:spPr>
          <a:xfrm>
            <a:off x="324000" y="1557000"/>
            <a:ext cx="187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/>
              <a:t>Търговски и производствени SWH </a:t>
            </a:r>
            <a:r>
              <a:rPr lang="ru-RU" b="1" dirty="0" smtClean="0"/>
              <a:t>системи</a:t>
            </a:r>
            <a:endParaRPr lang="ru-RU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C13E05E-5B6E-4099-9473-EA1E359A2875}"/>
              </a:ext>
            </a:extLst>
          </p:cNvPr>
          <p:cNvSpPr/>
          <p:nvPr/>
        </p:nvSpPr>
        <p:spPr>
          <a:xfrm>
            <a:off x="637002" y="2734277"/>
            <a:ext cx="151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bg-BG" sz="1600" b="1" dirty="0" smtClean="0">
                <a:solidFill>
                  <a:prstClr val="black"/>
                </a:solidFill>
              </a:rPr>
              <a:t>ПРИМЕРИ</a:t>
            </a:r>
            <a:endParaRPr lang="en-US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23D8FF8-2A17-41DF-8D7E-8503AB2BB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0227" y="1629000"/>
            <a:ext cx="6526686" cy="46797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953E265-F8EE-44A6-BADE-793F160972C7}"/>
              </a:ext>
            </a:extLst>
          </p:cNvPr>
          <p:cNvSpPr/>
          <p:nvPr/>
        </p:nvSpPr>
        <p:spPr>
          <a:xfrm>
            <a:off x="7668000" y="5733000"/>
            <a:ext cx="1296000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bg-BG" sz="1600" b="1" dirty="0" smtClean="0">
                <a:solidFill>
                  <a:prstClr val="black"/>
                </a:solidFill>
              </a:rPr>
              <a:t>ПРИМЕР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61C1FDD-B1EF-41FC-B0B5-B3217B1DEB34}"/>
              </a:ext>
            </a:extLst>
          </p:cNvPr>
          <p:cNvSpPr txBox="1"/>
          <p:nvPr/>
        </p:nvSpPr>
        <p:spPr>
          <a:xfrm>
            <a:off x="324000" y="3140852"/>
            <a:ext cx="172800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"/>
            </a:pPr>
            <a:r>
              <a:rPr lang="ru-RU" sz="1600" dirty="0"/>
              <a:t>Промишлено приложение на слънчевата топлинна технология (система за </a:t>
            </a:r>
            <a:r>
              <a:rPr lang="ru-RU" sz="1600" dirty="0" smtClean="0"/>
              <a:t>загряване на мляко ) </a:t>
            </a:r>
            <a:r>
              <a:rPr lang="ru-RU" sz="1600" dirty="0"/>
              <a:t>с мониторинг в реално </a:t>
            </a:r>
            <a:r>
              <a:rPr lang="ru-RU" sz="1600" dirty="0" smtClean="0"/>
              <a:t>време.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54240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F8009D-CEE0-42DD-8947-67CA65E6F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1. </a:t>
            </a:r>
            <a:r>
              <a:rPr lang="ru-RU" b="1" dirty="0"/>
              <a:t>Подходящи широкомащабни приложения за слънчевата </a:t>
            </a:r>
            <a:r>
              <a:rPr lang="ru-RU" b="1" dirty="0" smtClean="0"/>
              <a:t>топлина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0B985AD-C9D7-4730-9565-CF67C297E44A}"/>
              </a:ext>
            </a:extLst>
          </p:cNvPr>
          <p:cNvSpPr/>
          <p:nvPr/>
        </p:nvSpPr>
        <p:spPr>
          <a:xfrm>
            <a:off x="783901" y="1729291"/>
            <a:ext cx="7416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 smtClean="0">
                <a:solidFill>
                  <a:prstClr val="black"/>
                </a:solidFill>
              </a:rPr>
              <a:t>ОБЩ </a:t>
            </a:r>
            <a:r>
              <a:rPr lang="ru-RU" sz="1600" b="1" dirty="0">
                <a:solidFill>
                  <a:prstClr val="black"/>
                </a:solidFill>
              </a:rPr>
              <a:t>КОНТЕКСТ. ОТНОШЕНИЕ </a:t>
            </a:r>
            <a:r>
              <a:rPr lang="ru-RU" sz="1600" b="1" dirty="0" smtClean="0">
                <a:solidFill>
                  <a:prstClr val="black"/>
                </a:solidFill>
              </a:rPr>
              <a:t>КЪМ </a:t>
            </a:r>
            <a:r>
              <a:rPr lang="ru-RU" sz="1600" b="1" dirty="0">
                <a:solidFill>
                  <a:prstClr val="black"/>
                </a:solidFill>
              </a:rPr>
              <a:t>СТРОИТЕЛНИЯ </a:t>
            </a:r>
            <a:r>
              <a:rPr lang="ru-RU" sz="1600" b="1" dirty="0" smtClean="0">
                <a:solidFill>
                  <a:prstClr val="black"/>
                </a:solidFill>
              </a:rPr>
              <a:t>СЕКТОР</a:t>
            </a:r>
            <a:r>
              <a:rPr lang="en-US" sz="1600" b="1" dirty="0" smtClean="0">
                <a:solidFill>
                  <a:prstClr val="black"/>
                </a:solidFill>
              </a:rPr>
              <a:t>.</a:t>
            </a:r>
            <a:endParaRPr 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540D9A3-03F6-4220-985C-F2346C2F3A0E}"/>
              </a:ext>
            </a:extLst>
          </p:cNvPr>
          <p:cNvSpPr txBox="1"/>
          <p:nvPr/>
        </p:nvSpPr>
        <p:spPr>
          <a:xfrm>
            <a:off x="432916" y="2067845"/>
            <a:ext cx="853108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"/>
            </a:pPr>
            <a:r>
              <a:rPr lang="ru-RU" sz="1600" dirty="0"/>
              <a:t>Според IEA, </a:t>
            </a:r>
            <a:r>
              <a:rPr lang="ru-RU" sz="1600" dirty="0" smtClean="0"/>
              <a:t>в сградите е около </a:t>
            </a:r>
            <a:r>
              <a:rPr lang="ru-RU" sz="1600" dirty="0"/>
              <a:t>40% от потреблението на енергия на планетата. Както показва проучването на WBCSD, този сектор трябва да намали консумацията на енергия с 60% до 2050 г., за да посрещне предизвикателството на изменението на климата (по-малко въглеродни емисии, повече ефективност).</a:t>
            </a:r>
          </a:p>
          <a:p>
            <a:pPr marL="285750" indent="-285750">
              <a:buFont typeface="Symbol" panose="05050102010706020507" pitchFamily="18" charset="2"/>
              <a:buChar char=""/>
            </a:pPr>
            <a:r>
              <a:rPr lang="ru-RU" sz="1600" dirty="0" smtClean="0"/>
              <a:t>Тъй </a:t>
            </a:r>
            <a:r>
              <a:rPr lang="ru-RU" sz="1600" dirty="0"/>
              <a:t>като топлинната енергия съставлява 49% от общото потребление на енергия на Европейския съюз, секторът за отопление с възобновяеми източници ще трябва да даде основен принос за постигането на </a:t>
            </a:r>
            <a:r>
              <a:rPr lang="ru-RU" sz="1600" dirty="0" smtClean="0"/>
              <a:t>голямата </a:t>
            </a:r>
            <a:r>
              <a:rPr lang="ru-RU" sz="1600" dirty="0"/>
              <a:t>цел за възобновяема енергия, включително </a:t>
            </a:r>
            <a:r>
              <a:rPr lang="ru-RU" sz="1600" dirty="0" smtClean="0"/>
              <a:t>в строителния </a:t>
            </a:r>
            <a:r>
              <a:rPr lang="ru-RU" sz="1600" dirty="0"/>
              <a:t>сектор (жилищен, търговски, обществен</a:t>
            </a:r>
            <a:r>
              <a:rPr lang="ru-RU" sz="1600" dirty="0" smtClean="0"/>
              <a:t>).</a:t>
            </a:r>
            <a:endParaRPr lang="en-US" sz="1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6C7274A-607F-4C1C-B736-5CBF1E32F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000" y="4220999"/>
            <a:ext cx="3023463" cy="20877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D36BFEE-DBE5-42F4-A388-AA9FB4655A3A}"/>
              </a:ext>
            </a:extLst>
          </p:cNvPr>
          <p:cNvSpPr/>
          <p:nvPr/>
        </p:nvSpPr>
        <p:spPr>
          <a:xfrm>
            <a:off x="540001" y="4104523"/>
            <a:ext cx="5040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Symbol" panose="05050102010706020507" pitchFamily="18" charset="2"/>
              <a:buChar char=""/>
            </a:pPr>
            <a:r>
              <a:rPr lang="ru-RU" sz="1600" dirty="0"/>
              <a:t>На практика всички страни и икономически райони по света са разработили </a:t>
            </a:r>
            <a:r>
              <a:rPr lang="ru-RU" sz="1600" dirty="0" smtClean="0"/>
              <a:t>политика, </a:t>
            </a:r>
            <a:r>
              <a:rPr lang="ru-RU" sz="1600" dirty="0"/>
              <a:t>за да направят потребителите разумни </a:t>
            </a:r>
            <a:r>
              <a:rPr lang="ru-RU" sz="1600" dirty="0" smtClean="0"/>
              <a:t>консуматори </a:t>
            </a:r>
            <a:r>
              <a:rPr lang="ru-RU" sz="1600" dirty="0"/>
              <a:t>на енергия, да намалят зависимостта </a:t>
            </a:r>
            <a:r>
              <a:rPr lang="ru-RU" sz="1600" dirty="0" smtClean="0"/>
              <a:t>от </a:t>
            </a:r>
            <a:r>
              <a:rPr lang="ru-RU" sz="1600" dirty="0"/>
              <a:t>традиционните горива, повишавайки енергийната ефективност и да насърчават използването на възобновяеми енергийни източници и свързаните с тях отрасли.</a:t>
            </a:r>
          </a:p>
          <a:p>
            <a:pPr marL="285750" indent="-285750">
              <a:buFont typeface="Symbol" panose="05050102010706020507" pitchFamily="18" charset="2"/>
              <a:buChar char=""/>
            </a:pPr>
            <a:r>
              <a:rPr lang="ru-RU" sz="1600" dirty="0"/>
              <a:t>Подобна </a:t>
            </a:r>
            <a:r>
              <a:rPr lang="ru-RU" sz="1600" dirty="0" smtClean="0"/>
              <a:t>стратегия се прилага и към сградите.</a:t>
            </a:r>
            <a:endParaRPr lang="en-US" sz="1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163C986-6F04-4B8F-893F-9CAB495F5991}"/>
              </a:ext>
            </a:extLst>
          </p:cNvPr>
          <p:cNvSpPr/>
          <p:nvPr/>
        </p:nvSpPr>
        <p:spPr>
          <a:xfrm>
            <a:off x="432916" y="1372334"/>
            <a:ext cx="6659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/>
              <a:t>Многофамилни и леки търговски SWH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738358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648884-FDA5-445E-AED0-AECB18672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1. </a:t>
            </a:r>
            <a:r>
              <a:rPr lang="ru-RU" b="1" dirty="0"/>
              <a:t>Подходящи широкомащабни приложения за слънчевата </a:t>
            </a:r>
            <a:r>
              <a:rPr lang="ru-RU" b="1" dirty="0" smtClean="0"/>
              <a:t>топлина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C38FFD4-2B14-4284-AACC-69CE4D2ADA23}"/>
              </a:ext>
            </a:extLst>
          </p:cNvPr>
          <p:cNvSpPr/>
          <p:nvPr/>
        </p:nvSpPr>
        <p:spPr>
          <a:xfrm>
            <a:off x="724936" y="1692662"/>
            <a:ext cx="79308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 smtClean="0">
                <a:solidFill>
                  <a:prstClr val="black"/>
                </a:solidFill>
              </a:rPr>
              <a:t>ОБЩ </a:t>
            </a:r>
            <a:r>
              <a:rPr lang="ru-RU" sz="1600" b="1" dirty="0">
                <a:solidFill>
                  <a:prstClr val="black"/>
                </a:solidFill>
              </a:rPr>
              <a:t>КОНТЕКСТ. ИСТИНСКИ </a:t>
            </a:r>
            <a:r>
              <a:rPr lang="ru-RU" sz="1600" b="1" dirty="0" smtClean="0">
                <a:solidFill>
                  <a:prstClr val="black"/>
                </a:solidFill>
              </a:rPr>
              <a:t>ЦЕЛИ </a:t>
            </a:r>
            <a:r>
              <a:rPr lang="ru-RU" sz="1600" b="1" dirty="0">
                <a:solidFill>
                  <a:prstClr val="black"/>
                </a:solidFill>
              </a:rPr>
              <a:t>НА </a:t>
            </a:r>
            <a:r>
              <a:rPr lang="ru-RU" sz="1600" b="1" dirty="0" smtClean="0">
                <a:solidFill>
                  <a:prstClr val="black"/>
                </a:solidFill>
              </a:rPr>
              <a:t>SWH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AF39175-276F-411B-8868-C615E2E587BA}"/>
              </a:ext>
            </a:extLst>
          </p:cNvPr>
          <p:cNvSpPr txBox="1"/>
          <p:nvPr/>
        </p:nvSpPr>
        <p:spPr>
          <a:xfrm>
            <a:off x="432916" y="1989000"/>
            <a:ext cx="823834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"/>
            </a:pPr>
            <a:r>
              <a:rPr lang="ru-RU" sz="1600" dirty="0" smtClean="0"/>
              <a:t>От </a:t>
            </a:r>
            <a:r>
              <a:rPr lang="ru-RU" sz="1600" dirty="0"/>
              <a:t>всички възможности за възобновяема енергия, технологията на слънчевото отопление на водата е </a:t>
            </a:r>
            <a:r>
              <a:rPr lang="ru-RU" sz="1600" dirty="0" smtClean="0"/>
              <a:t>най-зряла- тази технология </a:t>
            </a:r>
            <a:r>
              <a:rPr lang="ru-RU" sz="1600" dirty="0"/>
              <a:t>и </a:t>
            </a:r>
            <a:r>
              <a:rPr lang="ru-RU" sz="1600" dirty="0" smtClean="0"/>
              <a:t>приложенията и </a:t>
            </a:r>
            <a:r>
              <a:rPr lang="ru-RU" sz="1600" dirty="0"/>
              <a:t>са били доказани в продължение на много години и хиляди инсталации в страните, географските ширини и климата.</a:t>
            </a:r>
          </a:p>
          <a:p>
            <a:pPr marL="285750" indent="-285750">
              <a:buFont typeface="Symbol" panose="05050102010706020507" pitchFamily="18" charset="2"/>
              <a:buChar char=""/>
            </a:pPr>
            <a:r>
              <a:rPr lang="ru-RU" sz="1600" dirty="0"/>
              <a:t>Проектирането, инсталирането, поддръжката и използването на соларен бойлер е сравнително просто, при условие че определени фактори трябва да се вземат предвид, за да се осигури достатъчно ефективност и надеждност на работата на </a:t>
            </a:r>
            <a:r>
              <a:rPr lang="ru-RU" sz="1600" dirty="0" smtClean="0"/>
              <a:t>системите.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E2B04B9-A47A-460B-9B8C-80113C96985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5004000" y="3804882"/>
            <a:ext cx="3667263" cy="25038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1D00E00-5F8A-4670-8DB0-2F8DA6F512F2}"/>
              </a:ext>
            </a:extLst>
          </p:cNvPr>
          <p:cNvSpPr/>
          <p:nvPr/>
        </p:nvSpPr>
        <p:spPr>
          <a:xfrm>
            <a:off x="432916" y="3750900"/>
            <a:ext cx="442708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Symbol" panose="05050102010706020507" pitchFamily="18" charset="2"/>
              <a:buChar char=""/>
            </a:pPr>
            <a:r>
              <a:rPr lang="ru-RU" sz="1600" dirty="0" smtClean="0">
                <a:solidFill>
                  <a:prstClr val="black"/>
                </a:solidFill>
              </a:rPr>
              <a:t>Главното: </a:t>
            </a:r>
            <a:r>
              <a:rPr lang="ru-RU" sz="1600" dirty="0">
                <a:solidFill>
                  <a:prstClr val="black"/>
                </a:solidFill>
              </a:rPr>
              <a:t>да </a:t>
            </a:r>
            <a:r>
              <a:rPr lang="ru-RU" sz="1600" dirty="0" smtClean="0">
                <a:solidFill>
                  <a:prstClr val="black"/>
                </a:solidFill>
              </a:rPr>
              <a:t>се избере </a:t>
            </a:r>
            <a:r>
              <a:rPr lang="ru-RU" sz="1600" dirty="0">
                <a:solidFill>
                  <a:prstClr val="black"/>
                </a:solidFill>
              </a:rPr>
              <a:t>правилната система за конкретния климат, да </a:t>
            </a:r>
            <a:r>
              <a:rPr lang="ru-RU" sz="1600" dirty="0" smtClean="0">
                <a:solidFill>
                  <a:prstClr val="black"/>
                </a:solidFill>
              </a:rPr>
              <a:t>се оразмери </a:t>
            </a:r>
            <a:r>
              <a:rPr lang="ru-RU" sz="1600" dirty="0">
                <a:solidFill>
                  <a:prstClr val="black"/>
                </a:solidFill>
              </a:rPr>
              <a:t>така, че да отговаря на търсенето и да </a:t>
            </a:r>
            <a:r>
              <a:rPr lang="ru-RU" sz="1600" dirty="0" smtClean="0">
                <a:solidFill>
                  <a:prstClr val="black"/>
                </a:solidFill>
              </a:rPr>
              <a:t>се инсталира </a:t>
            </a:r>
            <a:r>
              <a:rPr lang="ru-RU" sz="1600" dirty="0">
                <a:solidFill>
                  <a:prstClr val="black"/>
                </a:solidFill>
              </a:rPr>
              <a:t>правилно, използвайки качествени компоненти. </a:t>
            </a:r>
            <a:endParaRPr lang="ru-RU" sz="1600" dirty="0" smtClean="0">
              <a:solidFill>
                <a:prstClr val="black"/>
              </a:solidFill>
            </a:endParaRPr>
          </a:p>
          <a:p>
            <a:pPr marL="285750" lvl="0" indent="-285750">
              <a:buFont typeface="Symbol" panose="05050102010706020507" pitchFamily="18" charset="2"/>
              <a:buChar char=""/>
            </a:pPr>
            <a:r>
              <a:rPr lang="ru-RU" sz="1600" dirty="0" smtClean="0">
                <a:solidFill>
                  <a:prstClr val="black"/>
                </a:solidFill>
              </a:rPr>
              <a:t>Като </a:t>
            </a:r>
            <a:r>
              <a:rPr lang="ru-RU" sz="1600" dirty="0">
                <a:solidFill>
                  <a:prstClr val="black"/>
                </a:solidFill>
              </a:rPr>
              <a:t>се </a:t>
            </a:r>
            <a:r>
              <a:rPr lang="ru-RU" sz="1600" dirty="0" smtClean="0">
                <a:solidFill>
                  <a:prstClr val="black"/>
                </a:solidFill>
              </a:rPr>
              <a:t>изпълни </a:t>
            </a:r>
            <a:r>
              <a:rPr lang="ru-RU" sz="1600" dirty="0">
                <a:solidFill>
                  <a:prstClr val="black"/>
                </a:solidFill>
              </a:rPr>
              <a:t>това, собствениците и организаторите могат да очакват </a:t>
            </a:r>
            <a:r>
              <a:rPr lang="ru-RU" sz="1600" dirty="0" smtClean="0">
                <a:solidFill>
                  <a:prstClr val="black"/>
                </a:solidFill>
              </a:rPr>
              <a:t>завършена  дълготрайн систем </a:t>
            </a:r>
            <a:r>
              <a:rPr lang="ru-RU" sz="1600" dirty="0">
                <a:solidFill>
                  <a:prstClr val="black"/>
                </a:solidFill>
              </a:rPr>
              <a:t>за възобновяема енергия и направени добри инвестиции; дори повече, ако има финансова подкрепа</a:t>
            </a:r>
            <a:r>
              <a:rPr lang="ru-RU" sz="1600" dirty="0" smtClean="0">
                <a:solidFill>
                  <a:prstClr val="black"/>
                </a:solidFill>
              </a:rPr>
              <a:t>.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92E0C1C-D0E1-4491-A1B7-5FAF285AA12E}"/>
              </a:ext>
            </a:extLst>
          </p:cNvPr>
          <p:cNvSpPr/>
          <p:nvPr/>
        </p:nvSpPr>
        <p:spPr>
          <a:xfrm>
            <a:off x="432916" y="1372334"/>
            <a:ext cx="5147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/>
              <a:t>Многофамилни и леки търговски SWH </a:t>
            </a:r>
          </a:p>
        </p:txBody>
      </p:sp>
    </p:spTree>
    <p:extLst>
      <p:ext uri="{BB962C8B-B14F-4D97-AF65-F5344CB8AC3E}">
        <p14:creationId xmlns:p14="http://schemas.microsoft.com/office/powerpoint/2010/main" val="14627642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1EC675-A82F-4DE7-90C1-575094D14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1. </a:t>
            </a:r>
            <a:r>
              <a:rPr lang="ru-RU" b="1" dirty="0"/>
              <a:t>Подходящи широкомащабни приложения за слънчевата </a:t>
            </a:r>
            <a:r>
              <a:rPr lang="ru-RU" b="1" dirty="0" smtClean="0"/>
              <a:t>топлина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ADD48EC-F9CE-4F83-AAEF-B6236300E405}"/>
              </a:ext>
            </a:extLst>
          </p:cNvPr>
          <p:cNvSpPr/>
          <p:nvPr/>
        </p:nvSpPr>
        <p:spPr>
          <a:xfrm>
            <a:off x="756000" y="1926332"/>
            <a:ext cx="79196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 smtClean="0">
                <a:solidFill>
                  <a:prstClr val="black"/>
                </a:solidFill>
              </a:rPr>
              <a:t>ОБЩ </a:t>
            </a:r>
            <a:r>
              <a:rPr lang="ru-RU" sz="1600" b="1" dirty="0">
                <a:solidFill>
                  <a:prstClr val="black"/>
                </a:solidFill>
              </a:rPr>
              <a:t>КОНТЕКСТ. ПОДХОДЯЩА ПОЛИТИКА ЗА </a:t>
            </a:r>
            <a:r>
              <a:rPr lang="ru-RU" sz="1600" b="1" dirty="0" smtClean="0">
                <a:solidFill>
                  <a:prstClr val="black"/>
                </a:solidFill>
              </a:rPr>
              <a:t>СГРАДИ.</a:t>
            </a:r>
            <a:endParaRPr 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9C5A9A7-7243-49BC-AA78-3D21320914F9}"/>
              </a:ext>
            </a:extLst>
          </p:cNvPr>
          <p:cNvSpPr txBox="1"/>
          <p:nvPr/>
        </p:nvSpPr>
        <p:spPr>
          <a:xfrm>
            <a:off x="828001" y="2277000"/>
            <a:ext cx="7858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"/>
            </a:pPr>
            <a:r>
              <a:rPr lang="ru-RU" sz="1600" dirty="0"/>
              <a:t>В много държави правителствата и частните инициативи насърчават инсталирането на </a:t>
            </a:r>
            <a:r>
              <a:rPr lang="en-US" sz="1600" dirty="0" smtClean="0"/>
              <a:t>SWH</a:t>
            </a:r>
            <a:r>
              <a:rPr lang="ru-RU" sz="1600" dirty="0" smtClean="0"/>
              <a:t> </a:t>
            </a:r>
            <a:r>
              <a:rPr lang="ru-RU" sz="1600" dirty="0"/>
              <a:t>в жилищни сгради, </a:t>
            </a:r>
            <a:r>
              <a:rPr lang="ru-RU" sz="1600" dirty="0" smtClean="0"/>
              <a:t>като не спазват </a:t>
            </a:r>
            <a:r>
              <a:rPr lang="ru-RU" sz="1600" dirty="0"/>
              <a:t>разпоредбите и </a:t>
            </a:r>
            <a:r>
              <a:rPr lang="ru-RU" sz="1600" dirty="0" smtClean="0"/>
              <a:t>не взимат предвид </a:t>
            </a:r>
            <a:r>
              <a:rPr lang="ru-RU" sz="1600" dirty="0"/>
              <a:t>други фактори; прилаганите </a:t>
            </a:r>
            <a:r>
              <a:rPr lang="ru-RU" sz="1600" dirty="0" smtClean="0"/>
              <a:t>технологии, зависимостта </a:t>
            </a:r>
            <a:r>
              <a:rPr lang="ru-RU" sz="1600" dirty="0"/>
              <a:t>от </a:t>
            </a:r>
            <a:r>
              <a:rPr lang="ru-RU" sz="1600" dirty="0" smtClean="0"/>
              <a:t>географската шириниа </a:t>
            </a:r>
            <a:r>
              <a:rPr lang="ru-RU" sz="1600" dirty="0"/>
              <a:t>и </a:t>
            </a:r>
            <a:r>
              <a:rPr lang="ru-RU" sz="1600" dirty="0" smtClean="0"/>
              <a:t>климата.</a:t>
            </a:r>
            <a:endParaRPr lang="en-US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8285A47-603D-4F61-A1C3-E4EC6670D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672" y="3401092"/>
            <a:ext cx="7976728" cy="29799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4CA3AC4-EA70-4815-A2C7-81949C8DF719}"/>
              </a:ext>
            </a:extLst>
          </p:cNvPr>
          <p:cNvSpPr/>
          <p:nvPr/>
        </p:nvSpPr>
        <p:spPr>
          <a:xfrm>
            <a:off x="432916" y="1557000"/>
            <a:ext cx="5147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/>
              <a:t>Многофамилни и леки търговски SWH </a:t>
            </a:r>
          </a:p>
        </p:txBody>
      </p:sp>
    </p:spTree>
    <p:extLst>
      <p:ext uri="{BB962C8B-B14F-4D97-AF65-F5344CB8AC3E}">
        <p14:creationId xmlns:p14="http://schemas.microsoft.com/office/powerpoint/2010/main" val="9304534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7D0F16-22F5-45E5-8355-AD72DC208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1. </a:t>
            </a:r>
            <a:r>
              <a:rPr lang="ru-RU" b="1" dirty="0"/>
              <a:t>Подходящи широкомащабни приложения за слънчевата </a:t>
            </a:r>
            <a:r>
              <a:rPr lang="ru-RU" b="1" dirty="0" smtClean="0"/>
              <a:t>топлина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C645E41-7AA8-4B90-9AD0-AAD3742875E0}"/>
              </a:ext>
            </a:extLst>
          </p:cNvPr>
          <p:cNvSpPr/>
          <p:nvPr/>
        </p:nvSpPr>
        <p:spPr>
          <a:xfrm>
            <a:off x="612000" y="1926332"/>
            <a:ext cx="211991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 smtClean="0">
                <a:solidFill>
                  <a:prstClr val="black"/>
                </a:solidFill>
              </a:rPr>
              <a:t>ОБЩ </a:t>
            </a:r>
            <a:r>
              <a:rPr lang="ru-RU" sz="1600" b="1" dirty="0">
                <a:solidFill>
                  <a:prstClr val="black"/>
                </a:solidFill>
              </a:rPr>
              <a:t>КОНТЕКСТ. КУМУЛИРАН ОПИТ С </a:t>
            </a:r>
            <a:r>
              <a:rPr lang="ru-RU" sz="1600" b="1" dirty="0" smtClean="0">
                <a:solidFill>
                  <a:prstClr val="black"/>
                </a:solidFill>
              </a:rPr>
              <a:t>МНОГОФАМИЛНИ SWH.</a:t>
            </a:r>
            <a:r>
              <a:rPr lang="en-US" sz="1600" b="1" dirty="0" smtClean="0">
                <a:solidFill>
                  <a:prstClr val="black"/>
                </a:solidFill>
              </a:rPr>
              <a:t> </a:t>
            </a:r>
            <a:endParaRPr lang="en-US" sz="1600" b="1" dirty="0">
              <a:solidFill>
                <a:prstClr val="black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19A0FC6-2A73-43DA-8D11-4C76250D7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1919" y="1926332"/>
            <a:ext cx="6016081" cy="441179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E9D7EC7-60A6-43A5-9B7C-FC8CE3789921}"/>
              </a:ext>
            </a:extLst>
          </p:cNvPr>
          <p:cNvSpPr/>
          <p:nvPr/>
        </p:nvSpPr>
        <p:spPr>
          <a:xfrm>
            <a:off x="6804000" y="1741666"/>
            <a:ext cx="1296000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bg-BG" sz="1600" b="1" dirty="0" smtClean="0">
                <a:solidFill>
                  <a:prstClr val="black"/>
                </a:solidFill>
              </a:rPr>
              <a:t>ПРИМЕР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98C8494-A3CF-4C3B-92E4-53788A7D9A96}"/>
              </a:ext>
            </a:extLst>
          </p:cNvPr>
          <p:cNvSpPr txBox="1"/>
          <p:nvPr/>
        </p:nvSpPr>
        <p:spPr>
          <a:xfrm>
            <a:off x="611999" y="3202146"/>
            <a:ext cx="20159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"/>
            </a:pPr>
            <a:r>
              <a:rPr lang="ru-RU" sz="1600" dirty="0"/>
              <a:t>Информационен лист на проекта за глобално слънчево отопление на вода с партньорство ESTIF (Европейска асоциация за слънчева топлинна индустрия</a:t>
            </a:r>
            <a:r>
              <a:rPr lang="ru-RU" sz="1600" dirty="0" smtClean="0"/>
              <a:t>).</a:t>
            </a:r>
            <a:endParaRPr lang="en-US" sz="16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7E8FF43-9348-4527-A155-E55F0EDDB15D}"/>
              </a:ext>
            </a:extLst>
          </p:cNvPr>
          <p:cNvSpPr/>
          <p:nvPr/>
        </p:nvSpPr>
        <p:spPr>
          <a:xfrm>
            <a:off x="432916" y="1557000"/>
            <a:ext cx="5147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/>
              <a:t>Многофамилни и леки търговски SWH </a:t>
            </a:r>
          </a:p>
        </p:txBody>
      </p:sp>
    </p:spTree>
    <p:extLst>
      <p:ext uri="{BB962C8B-B14F-4D97-AF65-F5344CB8AC3E}">
        <p14:creationId xmlns:p14="http://schemas.microsoft.com/office/powerpoint/2010/main" val="3757145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D65A0F-9674-4A47-9F93-1A019CC47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b="1" dirty="0" smtClean="0"/>
              <a:t>съдържание</a:t>
            </a:r>
            <a:endParaRPr lang="en-US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55624FF-ED07-4B3A-835B-B204D00828A4}"/>
              </a:ext>
            </a:extLst>
          </p:cNvPr>
          <p:cNvSpPr/>
          <p:nvPr/>
        </p:nvSpPr>
        <p:spPr>
          <a:xfrm>
            <a:off x="684000" y="1557000"/>
            <a:ext cx="79916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+mj-lt"/>
                <a:cs typeface="Arial" pitchFamily="34" charset="0"/>
              </a:rPr>
              <a:t>Този раздел има следното съдържание:</a:t>
            </a:r>
            <a:endParaRPr lang="en-US" sz="1600" dirty="0">
              <a:latin typeface="+mj-lt"/>
              <a:cs typeface="Arial" pitchFamily="34" charset="0"/>
            </a:endParaRPr>
          </a:p>
          <a:p>
            <a:endParaRPr lang="en-US" sz="1600" b="1" dirty="0">
              <a:solidFill>
                <a:prstClr val="black"/>
              </a:solidFill>
              <a:latin typeface="+mj-lt"/>
              <a:cs typeface="Arial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bg-BG" sz="1600" b="1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ПОДХОДЯЩИ ГОЛЕМИ СОЛАРНИ ТЕРМИЧНИ ПРИЛОЖЕНИЯ</a:t>
            </a:r>
            <a:r>
              <a:rPr lang="en-US" sz="1600" b="1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.</a:t>
            </a:r>
            <a:endParaRPr lang="en-US" sz="1600" b="1" dirty="0">
              <a:solidFill>
                <a:prstClr val="black"/>
              </a:solidFill>
              <a:latin typeface="+mj-lt"/>
              <a:cs typeface="Arial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prstClr val="black"/>
                </a:solidFill>
                <a:latin typeface="+mj-lt"/>
                <a:cs typeface="Arial" pitchFamily="34" charset="0"/>
              </a:rPr>
              <a:t>Търговски и </a:t>
            </a:r>
            <a:r>
              <a:rPr lang="ru-RU" sz="16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производствени </a:t>
            </a:r>
            <a:r>
              <a:rPr lang="ru-RU" sz="1600" dirty="0">
                <a:solidFill>
                  <a:prstClr val="black"/>
                </a:solidFill>
                <a:latin typeface="+mj-lt"/>
                <a:cs typeface="Arial" pitchFamily="34" charset="0"/>
              </a:rPr>
              <a:t>SWH системи.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prstClr val="black"/>
                </a:solidFill>
                <a:latin typeface="+mj-lt"/>
                <a:cs typeface="Arial" pitchFamily="34" charset="0"/>
              </a:rPr>
              <a:t>Многофамилни </a:t>
            </a:r>
            <a:r>
              <a:rPr lang="ru-RU" sz="16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и дребно търговски SWH </a:t>
            </a:r>
            <a:r>
              <a:rPr lang="ru-RU" sz="1600" dirty="0">
                <a:solidFill>
                  <a:prstClr val="black"/>
                </a:solidFill>
                <a:latin typeface="+mj-lt"/>
                <a:cs typeface="Arial" pitchFamily="34" charset="0"/>
              </a:rPr>
              <a:t>системи </a:t>
            </a:r>
            <a:r>
              <a:rPr lang="ru-RU" sz="16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.</a:t>
            </a:r>
            <a:endParaRPr lang="ru-RU" sz="1600" dirty="0">
              <a:solidFill>
                <a:prstClr val="black"/>
              </a:solidFill>
              <a:latin typeface="+mj-lt"/>
              <a:cs typeface="Arial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prstClr val="black"/>
                </a:solidFill>
                <a:latin typeface="+mj-lt"/>
                <a:cs typeface="Arial" pitchFamily="34" charset="0"/>
              </a:rPr>
              <a:t>Жилищни </a:t>
            </a:r>
            <a:r>
              <a:rPr lang="ru-RU" sz="16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сгради.</a:t>
            </a:r>
            <a:endParaRPr lang="en-US" sz="1600" dirty="0">
              <a:solidFill>
                <a:prstClr val="black"/>
              </a:solidFill>
              <a:latin typeface="+mj-lt"/>
              <a:cs typeface="Arial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1600" dirty="0">
              <a:solidFill>
                <a:prstClr val="black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5290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7A3A41D-C16A-476C-876F-60CD64336D1F}"/>
              </a:ext>
            </a:extLst>
          </p:cNvPr>
          <p:cNvSpPr txBox="1"/>
          <p:nvPr/>
        </p:nvSpPr>
        <p:spPr>
          <a:xfrm>
            <a:off x="612000" y="1998052"/>
            <a:ext cx="8280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"/>
            </a:pPr>
            <a:r>
              <a:rPr lang="ru-RU" sz="1600" b="1" dirty="0"/>
              <a:t>Обща рамка: </a:t>
            </a:r>
            <a:r>
              <a:rPr lang="ru-RU" sz="1600" dirty="0" smtClean="0"/>
              <a:t>Страни </a:t>
            </a:r>
            <a:r>
              <a:rPr lang="ru-RU" sz="1600" dirty="0"/>
              <a:t>с висока енергийна зависимост от вноса на изкопаеми горива, стар жилищен фонд и различен климат; </a:t>
            </a:r>
            <a:r>
              <a:rPr lang="ru-RU" sz="1600" dirty="0" smtClean="0"/>
              <a:t>отговаря </a:t>
            </a:r>
            <a:r>
              <a:rPr lang="ru-RU" sz="1600" dirty="0"/>
              <a:t>на настоящите директиви </a:t>
            </a:r>
            <a:r>
              <a:rPr lang="ru-RU" sz="1600" dirty="0" smtClean="0"/>
              <a:t>и цели на </a:t>
            </a:r>
            <a:r>
              <a:rPr lang="ru-RU" sz="1600" dirty="0"/>
              <a:t>ЕС </a:t>
            </a:r>
            <a:r>
              <a:rPr lang="ru-RU" sz="1600" dirty="0" smtClean="0"/>
              <a:t> </a:t>
            </a:r>
            <a:r>
              <a:rPr lang="ru-RU" sz="1600" dirty="0"/>
              <a:t>20/20/20 (RED, EED, EPBD), тъй като те се прилагат за строителния сектор, включително жилищните сгради.</a:t>
            </a:r>
          </a:p>
          <a:p>
            <a:pPr marL="285750" indent="-285750">
              <a:buFont typeface="Symbol" panose="05050102010706020507" pitchFamily="18" charset="2"/>
              <a:buChar char=""/>
            </a:pPr>
            <a:r>
              <a:rPr lang="ru-RU" sz="1600" dirty="0"/>
              <a:t>Цели и стратегии: постигане на национални цели и цели на ЕС и насърчаване на възобновяемите енергийни източници в сградите за топлинна енергия, хармонично (без да се увреждат настоящите отоплителни сектори и професионалисти); изискват минимални нива на производство на чиста топлинна енергия на място за икономия, намаляване на въглеродния отпечатък и подобряване на енергийната ефективност на </a:t>
            </a:r>
            <a:r>
              <a:rPr lang="ru-RU" sz="1600" dirty="0" smtClean="0"/>
              <a:t>сградите.</a:t>
            </a:r>
            <a:endParaRPr lang="en-US" sz="1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C0652E-0D21-4607-AB0F-714F1CCAE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1. </a:t>
            </a:r>
            <a:r>
              <a:rPr lang="ru-RU" b="1" dirty="0"/>
              <a:t>Подходящи широкомащабни приложения за слънчевата </a:t>
            </a:r>
            <a:r>
              <a:rPr lang="ru-RU" b="1" dirty="0" smtClean="0"/>
              <a:t>топлина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A41F973-1362-475D-B921-F23172DD6122}"/>
              </a:ext>
            </a:extLst>
          </p:cNvPr>
          <p:cNvSpPr/>
          <p:nvPr/>
        </p:nvSpPr>
        <p:spPr>
          <a:xfrm>
            <a:off x="756000" y="1715373"/>
            <a:ext cx="6048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 smtClean="0">
                <a:solidFill>
                  <a:prstClr val="black"/>
                </a:solidFill>
              </a:rPr>
              <a:t>ОБЩ </a:t>
            </a:r>
            <a:r>
              <a:rPr lang="ru-RU" sz="1600" b="1" dirty="0">
                <a:solidFill>
                  <a:prstClr val="black"/>
                </a:solidFill>
              </a:rPr>
              <a:t>КОНТЕКСТ. </a:t>
            </a:r>
            <a:endParaRPr lang="en-US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7741543-98AB-4084-A2AC-CD3EC9AD19C0}"/>
              </a:ext>
            </a:extLst>
          </p:cNvPr>
          <p:cNvSpPr/>
          <p:nvPr/>
        </p:nvSpPr>
        <p:spPr>
          <a:xfrm>
            <a:off x="756000" y="4538546"/>
            <a:ext cx="482399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Symbol" panose="05050102010706020507" pitchFamily="18" charset="2"/>
              <a:buChar char=""/>
            </a:pPr>
            <a:r>
              <a:rPr lang="bg-BG" sz="1600" b="1" dirty="0">
                <a:solidFill>
                  <a:prstClr val="black"/>
                </a:solidFill>
              </a:rPr>
              <a:t>Национална регулаторна </a:t>
            </a:r>
            <a:r>
              <a:rPr lang="bg-BG" sz="1600" b="1" dirty="0" smtClean="0">
                <a:solidFill>
                  <a:prstClr val="black"/>
                </a:solidFill>
              </a:rPr>
              <a:t>рамка</a:t>
            </a:r>
            <a:r>
              <a:rPr lang="en-US" sz="1600" b="1" dirty="0" smtClean="0">
                <a:solidFill>
                  <a:prstClr val="black"/>
                </a:solidFill>
              </a:rPr>
              <a:t>:</a:t>
            </a:r>
          </a:p>
          <a:p>
            <a:pPr marL="542925" lvl="1" indent="-285750">
              <a:buFont typeface="Arial" panose="020B0604020202020204" pitchFamily="34" charset="0"/>
              <a:buChar char="."/>
            </a:pPr>
            <a:r>
              <a:rPr lang="ru-RU" sz="1600" dirty="0">
                <a:solidFill>
                  <a:prstClr val="black"/>
                </a:solidFill>
              </a:rPr>
              <a:t>Технически строителен кодекс </a:t>
            </a:r>
            <a:endParaRPr lang="ru-RU" sz="1600" dirty="0" smtClean="0">
              <a:solidFill>
                <a:prstClr val="black"/>
              </a:solidFill>
            </a:endParaRPr>
          </a:p>
          <a:p>
            <a:pPr marL="542925" lvl="1" indent="-285750">
              <a:buFont typeface="Arial" panose="020B0604020202020204" pitchFamily="34" charset="0"/>
              <a:buChar char="."/>
            </a:pPr>
            <a:r>
              <a:rPr lang="ru-RU" sz="1600" dirty="0" smtClean="0">
                <a:solidFill>
                  <a:prstClr val="black"/>
                </a:solidFill>
              </a:rPr>
              <a:t>Наредба </a:t>
            </a:r>
            <a:r>
              <a:rPr lang="ru-RU" sz="1600" dirty="0">
                <a:solidFill>
                  <a:prstClr val="black"/>
                </a:solidFill>
              </a:rPr>
              <a:t>за топлинни инсталации в сгради </a:t>
            </a:r>
            <a:r>
              <a:rPr lang="ru-RU" sz="1600" dirty="0" smtClean="0">
                <a:solidFill>
                  <a:prstClr val="black"/>
                </a:solidFill>
              </a:rPr>
              <a:t> </a:t>
            </a:r>
            <a:r>
              <a:rPr lang="ru-RU" sz="1600" dirty="0">
                <a:solidFill>
                  <a:prstClr val="black"/>
                </a:solidFill>
              </a:rPr>
              <a:t>Топлинно: Отопление, Охлаждане, Вентилация.</a:t>
            </a:r>
          </a:p>
          <a:p>
            <a:pPr marL="542925" lvl="1" indent="-285750">
              <a:buFont typeface="Arial" panose="020B0604020202020204" pitchFamily="34" charset="0"/>
              <a:buChar char="."/>
            </a:pPr>
            <a:r>
              <a:rPr lang="ru-RU" sz="1600" dirty="0">
                <a:solidFill>
                  <a:prstClr val="black"/>
                </a:solidFill>
              </a:rPr>
              <a:t>Други регионални и местни разпоредби, когато се прилагат</a:t>
            </a:r>
            <a:r>
              <a:rPr lang="ru-RU" sz="1600" dirty="0" smtClean="0">
                <a:solidFill>
                  <a:prstClr val="black"/>
                </a:solidFill>
              </a:rPr>
              <a:t>.</a:t>
            </a:r>
            <a:endParaRPr lang="ru-RU" sz="1600" dirty="0">
              <a:solidFill>
                <a:prstClr val="black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49BC0BC-287D-4F08-AFE8-EFB28E0E6F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001" y="4365000"/>
            <a:ext cx="3133954" cy="19360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0C4544F-14F9-4B88-A943-C8936187D8DD}"/>
              </a:ext>
            </a:extLst>
          </p:cNvPr>
          <p:cNvSpPr/>
          <p:nvPr/>
        </p:nvSpPr>
        <p:spPr>
          <a:xfrm>
            <a:off x="432916" y="1372334"/>
            <a:ext cx="5147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/>
              <a:t>Многофамилни и леки търговски SWH </a:t>
            </a:r>
          </a:p>
        </p:txBody>
      </p:sp>
    </p:spTree>
    <p:extLst>
      <p:ext uri="{BB962C8B-B14F-4D97-AF65-F5344CB8AC3E}">
        <p14:creationId xmlns:p14="http://schemas.microsoft.com/office/powerpoint/2010/main" val="7700603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B94774-D57E-47C6-A4AC-875995DF4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1. </a:t>
            </a:r>
            <a:r>
              <a:rPr lang="ru-RU" b="1" dirty="0"/>
              <a:t>Подходящи широкомащабни приложения за слънчевата </a:t>
            </a:r>
            <a:r>
              <a:rPr lang="ru-RU" b="1" dirty="0" smtClean="0"/>
              <a:t>топлина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7CB88AF-5769-4853-AFBD-0F822593812E}"/>
              </a:ext>
            </a:extLst>
          </p:cNvPr>
          <p:cNvSpPr/>
          <p:nvPr/>
        </p:nvSpPr>
        <p:spPr>
          <a:xfrm>
            <a:off x="756000" y="1926332"/>
            <a:ext cx="6048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 smtClean="0">
                <a:solidFill>
                  <a:prstClr val="black"/>
                </a:solidFill>
              </a:rPr>
              <a:t>ОБЩ </a:t>
            </a:r>
            <a:r>
              <a:rPr lang="ru-RU" sz="1600" b="1" dirty="0">
                <a:solidFill>
                  <a:prstClr val="black"/>
                </a:solidFill>
              </a:rPr>
              <a:t>КОНТЕКСТ. </a:t>
            </a:r>
            <a:endParaRPr 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54BEA29-E1B2-42DA-8346-B7DD4CECAA22}"/>
              </a:ext>
            </a:extLst>
          </p:cNvPr>
          <p:cNvSpPr txBox="1"/>
          <p:nvPr/>
        </p:nvSpPr>
        <p:spPr>
          <a:xfrm>
            <a:off x="828001" y="2268225"/>
            <a:ext cx="388683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"/>
            </a:pPr>
            <a:r>
              <a:rPr lang="ru-RU" sz="1600" dirty="0"/>
              <a:t>След влизането в сила на </a:t>
            </a:r>
            <a:r>
              <a:rPr lang="ru-RU" sz="1600" dirty="0" smtClean="0"/>
              <a:t>Изискванията на ЕС </a:t>
            </a:r>
            <a:r>
              <a:rPr lang="ru-RU" sz="1600" dirty="0"/>
              <a:t>е задължително да се изгради минимална „слънчева подкрепа” за производство на топла вода в нови и „реновирани” сгради (жилищни и нежилищни нужди), както и за отопление на </a:t>
            </a:r>
            <a:r>
              <a:rPr lang="ru-RU" sz="1600" dirty="0" smtClean="0"/>
              <a:t>вода за басейни.</a:t>
            </a:r>
            <a:endParaRPr lang="ru-RU" sz="1600" dirty="0"/>
          </a:p>
          <a:p>
            <a:pPr marL="285750" indent="-285750">
              <a:buFont typeface="Symbol" panose="05050102010706020507" pitchFamily="18" charset="2"/>
              <a:buChar char=""/>
            </a:pPr>
            <a:r>
              <a:rPr lang="ru-RU" sz="1600" dirty="0"/>
              <a:t>„Слънчева поддръжка“ означава постигане на минимални проценти (30% до 70%) от общото потребление на топла вода в сградата, което трябва да бъде покрито от слънчево отопление.</a:t>
            </a:r>
          </a:p>
          <a:p>
            <a:pPr marL="285750" indent="-285750">
              <a:buFont typeface="Symbol" panose="05050102010706020507" pitchFamily="18" charset="2"/>
              <a:buChar char=""/>
            </a:pPr>
            <a:r>
              <a:rPr lang="ru-RU" sz="1600" dirty="0" smtClean="0"/>
              <a:t>Слънчевата </a:t>
            </a:r>
            <a:r>
              <a:rPr lang="ru-RU" sz="1600" dirty="0"/>
              <a:t>фракция зависи от средните облъчвания, налични </a:t>
            </a:r>
            <a:r>
              <a:rPr lang="ru-RU" sz="1600" dirty="0" smtClean="0"/>
              <a:t>за </a:t>
            </a:r>
            <a:r>
              <a:rPr lang="ru-RU" sz="1600" dirty="0"/>
              <a:t>обекта на </a:t>
            </a:r>
            <a:r>
              <a:rPr lang="ru-RU" sz="1600" dirty="0" smtClean="0"/>
              <a:t>проекта.</a:t>
            </a:r>
            <a:endParaRPr lang="en-US" sz="1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460051C-77D2-4B23-AA41-E8ED86525DD7}"/>
              </a:ext>
            </a:extLst>
          </p:cNvPr>
          <p:cNvSpPr/>
          <p:nvPr/>
        </p:nvSpPr>
        <p:spPr>
          <a:xfrm>
            <a:off x="432916" y="1557000"/>
            <a:ext cx="5147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/>
              <a:t>Многофамилни и леки търговски SWH 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250" y="2205000"/>
            <a:ext cx="4104000" cy="3262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45786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3BEE14-55B3-4931-8CF1-7122E9B76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1. </a:t>
            </a:r>
            <a:r>
              <a:rPr lang="ru-RU" b="1" dirty="0"/>
              <a:t>Подходящи широкомащабни приложения за слънчевата </a:t>
            </a:r>
            <a:r>
              <a:rPr lang="ru-RU" b="1" dirty="0" smtClean="0"/>
              <a:t>топлина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FCEE03F-908A-4F57-8B6F-8310117EABB9}"/>
              </a:ext>
            </a:extLst>
          </p:cNvPr>
          <p:cNvSpPr txBox="1"/>
          <p:nvPr/>
        </p:nvSpPr>
        <p:spPr>
          <a:xfrm>
            <a:off x="828001" y="1900473"/>
            <a:ext cx="536308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"/>
            </a:pPr>
            <a:r>
              <a:rPr lang="bg-BG" sz="1600" dirty="0" smtClean="0"/>
              <a:t>Р</a:t>
            </a:r>
            <a:r>
              <a:rPr lang="ru-RU" sz="1600" dirty="0" smtClean="0"/>
              <a:t>егулира се проектирането</a:t>
            </a:r>
            <a:r>
              <a:rPr lang="ru-RU" sz="1600" dirty="0"/>
              <a:t>, монтажа, поддръжката, използването и проверката на топлинните инсталации в сградите, включително тези DSWH системи в жилищни сгради, инсталирани в съответствие с изискванията </a:t>
            </a:r>
            <a:r>
              <a:rPr lang="ru-RU" sz="1600" dirty="0" smtClean="0"/>
              <a:t>.</a:t>
            </a:r>
            <a:endParaRPr lang="ru-RU" sz="1600" dirty="0"/>
          </a:p>
          <a:p>
            <a:pPr marL="285750" indent="-285750">
              <a:buFont typeface="Symbol" panose="05050102010706020507" pitchFamily="18" charset="2"/>
              <a:buChar char=""/>
            </a:pPr>
            <a:r>
              <a:rPr lang="ru-RU" sz="1600" dirty="0" smtClean="0"/>
              <a:t>Основното- SWH </a:t>
            </a:r>
            <a:r>
              <a:rPr lang="ru-RU" sz="1600" dirty="0"/>
              <a:t>и минималните слънчеви </a:t>
            </a:r>
            <a:r>
              <a:rPr lang="ru-RU" sz="1600" dirty="0" smtClean="0"/>
              <a:t>покрития,  </a:t>
            </a:r>
            <a:r>
              <a:rPr lang="ru-RU" sz="1600" dirty="0"/>
              <a:t>други приложения на слънчевата фракция, като </a:t>
            </a:r>
            <a:r>
              <a:rPr lang="ru-RU" sz="1600" dirty="0" smtClean="0"/>
              <a:t>напр.отопление </a:t>
            </a:r>
            <a:r>
              <a:rPr lang="ru-RU" sz="1600" dirty="0"/>
              <a:t>на помещения, не са </a:t>
            </a:r>
            <a:r>
              <a:rPr lang="ru-RU" sz="1600" dirty="0" smtClean="0"/>
              <a:t>регулирани.</a:t>
            </a:r>
            <a:endParaRPr lang="en-US" sz="16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F434444-89B3-4349-BC11-BCAA4F12BCDF}"/>
              </a:ext>
            </a:extLst>
          </p:cNvPr>
          <p:cNvSpPr/>
          <p:nvPr/>
        </p:nvSpPr>
        <p:spPr>
          <a:xfrm>
            <a:off x="802950" y="1587778"/>
            <a:ext cx="511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 smtClean="0">
                <a:solidFill>
                  <a:prstClr val="black"/>
                </a:solidFill>
              </a:rPr>
              <a:t>ОБЩ </a:t>
            </a:r>
            <a:r>
              <a:rPr lang="ru-RU" sz="1600" b="1" dirty="0">
                <a:solidFill>
                  <a:prstClr val="black"/>
                </a:solidFill>
              </a:rPr>
              <a:t>КОНТЕКСТ. </a:t>
            </a:r>
            <a:endParaRPr lang="en-US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19491B9-96B9-46E1-9C9A-41185A38CF06}"/>
              </a:ext>
            </a:extLst>
          </p:cNvPr>
          <p:cNvSpPr/>
          <p:nvPr/>
        </p:nvSpPr>
        <p:spPr>
          <a:xfrm>
            <a:off x="828313" y="3651285"/>
            <a:ext cx="784768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Symbol" panose="05050102010706020507" pitchFamily="18" charset="2"/>
              <a:buChar char=""/>
            </a:pPr>
            <a:r>
              <a:rPr lang="ru-RU" sz="1600" dirty="0" smtClean="0">
                <a:solidFill>
                  <a:prstClr val="black"/>
                </a:solidFill>
              </a:rPr>
              <a:t>Законът се </a:t>
            </a:r>
            <a:r>
              <a:rPr lang="ru-RU" sz="1600" dirty="0">
                <a:solidFill>
                  <a:prstClr val="black"/>
                </a:solidFill>
              </a:rPr>
              <a:t>прилага за термични системи над 5kW с номинална мощност, </a:t>
            </a:r>
            <a:r>
              <a:rPr lang="ru-RU" sz="1600" dirty="0" smtClean="0">
                <a:solidFill>
                  <a:prstClr val="black"/>
                </a:solidFill>
              </a:rPr>
              <a:t> </a:t>
            </a:r>
            <a:r>
              <a:rPr lang="ru-RU" sz="1600" dirty="0">
                <a:solidFill>
                  <a:prstClr val="black"/>
                </a:solidFill>
              </a:rPr>
              <a:t>включително слънчеви топлинни, </a:t>
            </a:r>
            <a:r>
              <a:rPr lang="ru-RU" sz="1600" dirty="0" smtClean="0">
                <a:solidFill>
                  <a:prstClr val="black"/>
                </a:solidFill>
              </a:rPr>
              <a:t>и проверката трябва </a:t>
            </a:r>
            <a:r>
              <a:rPr lang="ru-RU" sz="1600" dirty="0">
                <a:solidFill>
                  <a:prstClr val="black"/>
                </a:solidFill>
              </a:rPr>
              <a:t>да се </a:t>
            </a:r>
            <a:r>
              <a:rPr lang="ru-RU" sz="1600" dirty="0" smtClean="0">
                <a:solidFill>
                  <a:prstClr val="black"/>
                </a:solidFill>
              </a:rPr>
              <a:t>извършва </a:t>
            </a:r>
            <a:r>
              <a:rPr lang="ru-RU" sz="1600" dirty="0">
                <a:solidFill>
                  <a:prstClr val="black"/>
                </a:solidFill>
              </a:rPr>
              <a:t>въз основа на формализирани проектни документи и трябва да бъдат регистрирани за проверка (роля на органите). </a:t>
            </a:r>
            <a:r>
              <a:rPr lang="ru-RU" sz="1600" dirty="0" smtClean="0">
                <a:solidFill>
                  <a:prstClr val="black"/>
                </a:solidFill>
              </a:rPr>
              <a:t>Може да се наложи </a:t>
            </a:r>
            <a:r>
              <a:rPr lang="ru-RU" sz="1600" dirty="0">
                <a:solidFill>
                  <a:prstClr val="black"/>
                </a:solidFill>
              </a:rPr>
              <a:t>инсталирането на косвени помпени технологии.</a:t>
            </a:r>
          </a:p>
          <a:p>
            <a:pPr marL="285750" lvl="0" indent="-285750">
              <a:buFont typeface="Symbol" panose="05050102010706020507" pitchFamily="18" charset="2"/>
              <a:buChar char=""/>
            </a:pPr>
            <a:r>
              <a:rPr lang="ru-RU" sz="1600" dirty="0">
                <a:solidFill>
                  <a:prstClr val="black"/>
                </a:solidFill>
              </a:rPr>
              <a:t>Малките топлинни системи под 5kW, включително много малки слънчеви комплекти за еднофамилни домове, нямат такива административни реквизити.</a:t>
            </a:r>
          </a:p>
          <a:p>
            <a:pPr marL="285750" lvl="0" indent="-285750">
              <a:buFont typeface="Symbol" panose="05050102010706020507" pitchFamily="18" charset="2"/>
              <a:buChar char=""/>
            </a:pPr>
            <a:r>
              <a:rPr lang="ru-RU" sz="1600" dirty="0" smtClean="0">
                <a:solidFill>
                  <a:prstClr val="black"/>
                </a:solidFill>
              </a:rPr>
              <a:t>Топлинните </a:t>
            </a:r>
            <a:r>
              <a:rPr lang="ru-RU" sz="1600" dirty="0">
                <a:solidFill>
                  <a:prstClr val="black"/>
                </a:solidFill>
              </a:rPr>
              <a:t>системи трябва да бъдат изградени и поддържани от акредитирани инсталационни компании и лицензирани инсталатори. Също така собствениците и организаторите имат важни отговорности в поддръжката и правилното използване на </a:t>
            </a:r>
            <a:r>
              <a:rPr lang="ru-RU" sz="1600" dirty="0" smtClean="0">
                <a:solidFill>
                  <a:prstClr val="black"/>
                </a:solidFill>
              </a:rPr>
              <a:t>системите.</a:t>
            </a:r>
            <a:endParaRPr lang="en-US" sz="1600" dirty="0">
              <a:solidFill>
                <a:prstClr val="black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97A15E3A-1976-421A-A58C-B5F9FC070B94}"/>
              </a:ext>
            </a:extLst>
          </p:cNvPr>
          <p:cNvGrpSpPr/>
          <p:nvPr/>
        </p:nvGrpSpPr>
        <p:grpSpPr>
          <a:xfrm>
            <a:off x="6191084" y="2061001"/>
            <a:ext cx="2484916" cy="1512000"/>
            <a:chOff x="6191084" y="2061000"/>
            <a:chExt cx="2484916" cy="185748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C1C801A2-7EB8-4866-A4C7-66815FB0E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91084" y="2061000"/>
              <a:ext cx="2470316" cy="185748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6DAB10AB-52FC-43C7-A663-43161E2FEF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40399" y="2061000"/>
              <a:ext cx="935601" cy="130885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17DC1A1-E015-4EDF-B0E6-C68FFCE5CE2A}"/>
              </a:ext>
            </a:extLst>
          </p:cNvPr>
          <p:cNvSpPr/>
          <p:nvPr/>
        </p:nvSpPr>
        <p:spPr>
          <a:xfrm>
            <a:off x="380057" y="1348184"/>
            <a:ext cx="5147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/>
              <a:t>Многофамилни и леки търговски SWH </a:t>
            </a:r>
          </a:p>
        </p:txBody>
      </p:sp>
    </p:spTree>
    <p:extLst>
      <p:ext uri="{BB962C8B-B14F-4D97-AF65-F5344CB8AC3E}">
        <p14:creationId xmlns:p14="http://schemas.microsoft.com/office/powerpoint/2010/main" val="31257352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8D8A63-C5A7-4873-9588-93A3E0799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1. </a:t>
            </a:r>
            <a:r>
              <a:rPr lang="ru-RU" b="1" dirty="0"/>
              <a:t>Подходящи широкомащабни приложения за слънчевата </a:t>
            </a:r>
            <a:r>
              <a:rPr lang="ru-RU" b="1" dirty="0" smtClean="0"/>
              <a:t>топлина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9E57E79-DA26-4C9B-A7A7-E4A7E02D6A1D}"/>
              </a:ext>
            </a:extLst>
          </p:cNvPr>
          <p:cNvSpPr/>
          <p:nvPr/>
        </p:nvSpPr>
        <p:spPr>
          <a:xfrm>
            <a:off x="756000" y="1926332"/>
            <a:ext cx="662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 smtClean="0">
                <a:solidFill>
                  <a:prstClr val="black"/>
                </a:solidFill>
              </a:rPr>
              <a:t>ОБЩ </a:t>
            </a:r>
            <a:r>
              <a:rPr lang="ru-RU" sz="1600" b="1" dirty="0">
                <a:solidFill>
                  <a:prstClr val="black"/>
                </a:solidFill>
              </a:rPr>
              <a:t>КОНТЕКСТ. </a:t>
            </a:r>
            <a:endParaRPr 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8A42B42-2D4D-4CCB-BFD9-1B98C8B3C78B}"/>
              </a:ext>
            </a:extLst>
          </p:cNvPr>
          <p:cNvSpPr txBox="1"/>
          <p:nvPr/>
        </p:nvSpPr>
        <p:spPr>
          <a:xfrm>
            <a:off x="787593" y="2277000"/>
            <a:ext cx="78880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"/>
            </a:pPr>
            <a:r>
              <a:rPr lang="ru-RU" sz="1600" b="1" dirty="0"/>
              <a:t>Цялостен процес на голям соларен топлинен проект в съответствие с </a:t>
            </a:r>
            <a:r>
              <a:rPr lang="ru-RU" sz="1600" b="1" dirty="0" smtClean="0"/>
              <a:t>разпоредбите</a:t>
            </a:r>
            <a:r>
              <a:rPr lang="en-US" sz="1600" b="1" dirty="0" smtClean="0"/>
              <a:t> </a:t>
            </a:r>
            <a:endParaRPr lang="en-US" sz="16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830F5C0-A485-47ED-9FD7-A4233F1B4806}"/>
              </a:ext>
            </a:extLst>
          </p:cNvPr>
          <p:cNvSpPr/>
          <p:nvPr/>
        </p:nvSpPr>
        <p:spPr>
          <a:xfrm>
            <a:off x="787593" y="3440025"/>
            <a:ext cx="1800000" cy="792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indent="-228600" algn="ctr">
              <a:buAutoNum type="arabicPeriod"/>
            </a:pPr>
            <a:r>
              <a:rPr lang="bg-BG" sz="1000" b="1" dirty="0" smtClean="0"/>
              <a:t>ПРЕДИШНА ФАЗА</a:t>
            </a:r>
          </a:p>
          <a:p>
            <a:pPr algn="ctr"/>
            <a:r>
              <a:rPr lang="ru-RU" sz="1050" i="1" dirty="0">
                <a:solidFill>
                  <a:schemeClr val="tx1"/>
                </a:solidFill>
              </a:rPr>
              <a:t>Промоция на системи (собственици, промотор на сгради, инсталационен </a:t>
            </a:r>
            <a:r>
              <a:rPr lang="ru-RU" sz="1050" i="1" dirty="0" smtClean="0">
                <a:solidFill>
                  <a:schemeClr val="tx1"/>
                </a:solidFill>
              </a:rPr>
              <a:t>случай)</a:t>
            </a:r>
            <a:endParaRPr lang="en-US" sz="1000" i="1" dirty="0">
              <a:solidFill>
                <a:schemeClr val="tx1"/>
              </a:solidFill>
            </a:endParaRPr>
          </a:p>
        </p:txBody>
      </p:sp>
      <p:sp>
        <p:nvSpPr>
          <p:cNvPr id="9" name="Flowchart: Terminator 8">
            <a:extLst>
              <a:ext uri="{FF2B5EF4-FFF2-40B4-BE49-F238E27FC236}">
                <a16:creationId xmlns:a16="http://schemas.microsoft.com/office/drawing/2014/main" xmlns="" id="{A74C1519-2CC8-4C08-8A1C-3B4CB7855A35}"/>
              </a:ext>
            </a:extLst>
          </p:cNvPr>
          <p:cNvSpPr/>
          <p:nvPr/>
        </p:nvSpPr>
        <p:spPr>
          <a:xfrm>
            <a:off x="1029995" y="2695341"/>
            <a:ext cx="1315197" cy="504000"/>
          </a:xfrm>
          <a:prstGeom prst="flowChartTerminator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g-BG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СТАРТ</a:t>
            </a: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29C06718-4B0E-4209-9A3D-5229977BE0A3}"/>
              </a:ext>
            </a:extLst>
          </p:cNvPr>
          <p:cNvSpPr/>
          <p:nvPr/>
        </p:nvSpPr>
        <p:spPr>
          <a:xfrm>
            <a:off x="3668532" y="4472709"/>
            <a:ext cx="2160524" cy="68429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g-BG" sz="1050" b="1" dirty="0"/>
              <a:t>5. </a:t>
            </a:r>
            <a:r>
              <a:rPr lang="bg-BG" sz="1050" b="1" dirty="0" smtClean="0"/>
              <a:t>ИЗПИТВАНИЯ</a:t>
            </a:r>
            <a:endParaRPr lang="en-US" sz="1050" b="1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000" i="1" dirty="0">
                <a:solidFill>
                  <a:prstClr val="black"/>
                </a:solidFill>
              </a:rPr>
              <a:t>Проверка на спазването на изискванията </a:t>
            </a:r>
            <a:endParaRPr lang="en-US" sz="1400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8399EC6-478A-4FCE-AB46-2C38BC61872B}"/>
              </a:ext>
            </a:extLst>
          </p:cNvPr>
          <p:cNvSpPr/>
          <p:nvPr/>
        </p:nvSpPr>
        <p:spPr>
          <a:xfrm>
            <a:off x="6886800" y="3319683"/>
            <a:ext cx="1933200" cy="90859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g-BG" sz="1050" b="1" dirty="0"/>
              <a:t>6. </a:t>
            </a:r>
            <a:r>
              <a:rPr lang="bg-BG" sz="1050" b="1" dirty="0" smtClean="0"/>
              <a:t>КОМИСИЯ</a:t>
            </a:r>
            <a:endParaRPr lang="en-US" sz="1050" b="1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000" i="1" dirty="0">
                <a:solidFill>
                  <a:prstClr val="black"/>
                </a:solidFill>
              </a:rPr>
              <a:t>Демонстрация на системата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000" i="1" dirty="0">
                <a:solidFill>
                  <a:prstClr val="black"/>
                </a:solidFill>
              </a:rPr>
              <a:t>Системна документация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000" i="1" dirty="0" smtClean="0">
                <a:solidFill>
                  <a:prstClr val="black"/>
                </a:solidFill>
              </a:rPr>
              <a:t>обучение</a:t>
            </a:r>
            <a:endParaRPr lang="en-US" sz="1000" i="1" dirty="0">
              <a:solidFill>
                <a:prstClr val="black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2B81035-00A0-451A-9860-11D04822C5E0}"/>
              </a:ext>
            </a:extLst>
          </p:cNvPr>
          <p:cNvSpPr/>
          <p:nvPr/>
        </p:nvSpPr>
        <p:spPr>
          <a:xfrm>
            <a:off x="6886800" y="4476168"/>
            <a:ext cx="1800000" cy="792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g-BG" sz="1050" b="1" dirty="0"/>
              <a:t>7. </a:t>
            </a:r>
            <a:r>
              <a:rPr lang="bg-BG" sz="1050" b="1" dirty="0" smtClean="0"/>
              <a:t>ЛЕГАЛИЗАЦИЯ</a:t>
            </a:r>
            <a:endParaRPr lang="en-US" sz="1050" b="1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000" i="1" dirty="0">
                <a:solidFill>
                  <a:prstClr val="black"/>
                </a:solidFill>
              </a:rPr>
              <a:t>Регистрация на системата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000" i="1" dirty="0">
                <a:solidFill>
                  <a:prstClr val="black"/>
                </a:solidFill>
              </a:rPr>
              <a:t>Административни </a:t>
            </a:r>
            <a:r>
              <a:rPr lang="ru-RU" sz="1000" i="1" dirty="0" smtClean="0">
                <a:solidFill>
                  <a:prstClr val="black"/>
                </a:solidFill>
              </a:rPr>
              <a:t>процедури.</a:t>
            </a:r>
            <a:endParaRPr lang="en-US" sz="1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B643E78-2515-43EB-8BE9-9612378C45A7}"/>
              </a:ext>
            </a:extLst>
          </p:cNvPr>
          <p:cNvSpPr/>
          <p:nvPr/>
        </p:nvSpPr>
        <p:spPr>
          <a:xfrm>
            <a:off x="6886800" y="5505393"/>
            <a:ext cx="1800000" cy="792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V.</a:t>
            </a:r>
          </a:p>
          <a:p>
            <a:pPr algn="ctr"/>
            <a:r>
              <a:rPr lang="en-US" sz="1050" b="1" dirty="0"/>
              <a:t>8. </a:t>
            </a:r>
            <a:r>
              <a:rPr lang="en-US" sz="1050" b="1" dirty="0" smtClean="0"/>
              <a:t>POS-</a:t>
            </a:r>
            <a:r>
              <a:rPr lang="bg-BG" sz="1050" b="1" dirty="0" smtClean="0"/>
              <a:t>ПРОЕКТ</a:t>
            </a:r>
            <a:endParaRPr lang="en-US" sz="1050" b="1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000" i="1" dirty="0">
                <a:solidFill>
                  <a:prstClr val="black"/>
                </a:solidFill>
              </a:rPr>
              <a:t>Договор за поддръжка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000" i="1" dirty="0" smtClean="0">
                <a:solidFill>
                  <a:prstClr val="black"/>
                </a:solidFill>
              </a:rPr>
              <a:t>Инспекции</a:t>
            </a:r>
            <a:endParaRPr lang="en-US" sz="1000" i="1" dirty="0">
              <a:solidFill>
                <a:prstClr val="black"/>
              </a:solidFill>
            </a:endParaRPr>
          </a:p>
          <a:p>
            <a:pPr algn="ctr"/>
            <a:endParaRPr lang="en-US" sz="1400" b="1" dirty="0"/>
          </a:p>
        </p:txBody>
      </p:sp>
      <p:sp>
        <p:nvSpPr>
          <p:cNvPr id="14" name="Flowchart: Terminator 13">
            <a:extLst>
              <a:ext uri="{FF2B5EF4-FFF2-40B4-BE49-F238E27FC236}">
                <a16:creationId xmlns:a16="http://schemas.microsoft.com/office/drawing/2014/main" xmlns="" id="{D79D7734-AE7C-422F-A3BA-95B87DF8BEF1}"/>
              </a:ext>
            </a:extLst>
          </p:cNvPr>
          <p:cNvSpPr/>
          <p:nvPr/>
        </p:nvSpPr>
        <p:spPr>
          <a:xfrm>
            <a:off x="5667944" y="5980205"/>
            <a:ext cx="888465" cy="324000"/>
          </a:xfrm>
          <a:prstGeom prst="flowChartTerminator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g-BG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КРАЙ</a:t>
            </a: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EDA978C7-0CD7-49D4-9842-BBCFE763EB9B}"/>
              </a:ext>
            </a:extLst>
          </p:cNvPr>
          <p:cNvCxnSpPr>
            <a:stCxn id="9" idx="2"/>
            <a:endCxn id="8" idx="0"/>
          </p:cNvCxnSpPr>
          <p:nvPr/>
        </p:nvCxnSpPr>
        <p:spPr>
          <a:xfrm flipH="1">
            <a:off x="1687593" y="3199341"/>
            <a:ext cx="1" cy="24068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BBCF3EAD-D8E7-4FD0-8399-AE998AE50748}"/>
              </a:ext>
            </a:extLst>
          </p:cNvPr>
          <p:cNvSpPr/>
          <p:nvPr/>
        </p:nvSpPr>
        <p:spPr>
          <a:xfrm>
            <a:off x="787593" y="4472709"/>
            <a:ext cx="1800000" cy="792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g-BG" sz="1050" b="1" dirty="0"/>
              <a:t>2. АНАЛИЗ и </a:t>
            </a:r>
            <a:r>
              <a:rPr lang="bg-BG" sz="1050" b="1" dirty="0" smtClean="0"/>
              <a:t>симулации.</a:t>
            </a:r>
            <a:r>
              <a:rPr lang="en-US" sz="1050" b="1" dirty="0" smtClean="0"/>
              <a:t> </a:t>
            </a:r>
            <a:endParaRPr lang="en-US" sz="105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1000" i="1" dirty="0">
                <a:solidFill>
                  <a:prstClr val="black"/>
                </a:solidFill>
              </a:rPr>
              <a:t>Предпроектни проучвания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1000" i="1" dirty="0">
                <a:solidFill>
                  <a:prstClr val="black"/>
                </a:solidFill>
              </a:rPr>
              <a:t>Консултации / </a:t>
            </a:r>
            <a:r>
              <a:rPr lang="bg-BG" sz="1000" i="1" dirty="0" smtClean="0">
                <a:solidFill>
                  <a:prstClr val="black"/>
                </a:solidFill>
              </a:rPr>
              <a:t>Консултиране</a:t>
            </a:r>
            <a:endParaRPr lang="en-US" sz="1400" i="1" dirty="0">
              <a:solidFill>
                <a:prstClr val="black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6183400D-D882-43E7-8CC7-0B116A344594}"/>
              </a:ext>
            </a:extLst>
          </p:cNvPr>
          <p:cNvSpPr/>
          <p:nvPr/>
        </p:nvSpPr>
        <p:spPr>
          <a:xfrm>
            <a:off x="787593" y="5505394"/>
            <a:ext cx="1800000" cy="792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 dirty="0"/>
              <a:t>3. </a:t>
            </a:r>
            <a:r>
              <a:rPr lang="bg-BG" sz="1050" b="1" dirty="0" smtClean="0"/>
              <a:t>ПРОЕКТ</a:t>
            </a:r>
            <a:endParaRPr lang="en-US" sz="1050" b="1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000" i="1" dirty="0">
                <a:solidFill>
                  <a:prstClr val="black"/>
                </a:solidFill>
              </a:rPr>
              <a:t>Спецификации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000" i="1" dirty="0">
                <a:solidFill>
                  <a:prstClr val="black"/>
                </a:solidFill>
              </a:rPr>
              <a:t>Дизайн и проекти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000" i="1" dirty="0" smtClean="0">
                <a:solidFill>
                  <a:prstClr val="black"/>
                </a:solidFill>
              </a:rPr>
              <a:t>Договори.</a:t>
            </a:r>
            <a:endParaRPr lang="en-US" sz="1000" i="1" dirty="0">
              <a:solidFill>
                <a:prstClr val="black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59C8244C-E8D6-4EE9-BBC6-686F9B8365A6}"/>
              </a:ext>
            </a:extLst>
          </p:cNvPr>
          <p:cNvSpPr/>
          <p:nvPr/>
        </p:nvSpPr>
        <p:spPr>
          <a:xfrm>
            <a:off x="3780000" y="3440025"/>
            <a:ext cx="1872000" cy="792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g-BG" sz="1050" b="1" dirty="0"/>
              <a:t>4. </a:t>
            </a:r>
            <a:r>
              <a:rPr lang="bg-BG" sz="1050" b="1" dirty="0" smtClean="0"/>
              <a:t>МОНТАЖ</a:t>
            </a:r>
            <a:endParaRPr lang="en-US" sz="1050" b="1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000" i="1" dirty="0">
                <a:solidFill>
                  <a:prstClr val="black"/>
                </a:solidFill>
              </a:rPr>
              <a:t>Инсталационен проект.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000" i="1" dirty="0">
                <a:solidFill>
                  <a:prstClr val="black"/>
                </a:solidFill>
              </a:rPr>
              <a:t>Местни разрешителни.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000" i="1" dirty="0">
                <a:solidFill>
                  <a:prstClr val="black"/>
                </a:solidFill>
              </a:rPr>
              <a:t>Изграждане на </a:t>
            </a:r>
            <a:r>
              <a:rPr lang="ru-RU" sz="1000" i="1" dirty="0" smtClean="0">
                <a:solidFill>
                  <a:prstClr val="black"/>
                </a:solidFill>
              </a:rPr>
              <a:t>система.</a:t>
            </a:r>
            <a:endParaRPr lang="en-US" sz="1400" i="1" dirty="0">
              <a:solidFill>
                <a:prstClr val="black"/>
              </a:solidFill>
            </a:endParaRPr>
          </a:p>
        </p:txBody>
      </p:sp>
      <p:sp>
        <p:nvSpPr>
          <p:cNvPr id="31" name="Flowchart: Decision 30">
            <a:extLst>
              <a:ext uri="{FF2B5EF4-FFF2-40B4-BE49-F238E27FC236}">
                <a16:creationId xmlns:a16="http://schemas.microsoft.com/office/drawing/2014/main" xmlns="" id="{3162B68B-E01E-40D6-88F7-6CBECC4A4ABF}"/>
              </a:ext>
            </a:extLst>
          </p:cNvPr>
          <p:cNvSpPr/>
          <p:nvPr/>
        </p:nvSpPr>
        <p:spPr>
          <a:xfrm>
            <a:off x="3996000" y="5386780"/>
            <a:ext cx="1584000" cy="824897"/>
          </a:xfrm>
          <a:prstGeom prst="flowChartDecisio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g-BG" sz="1400" b="1" dirty="0" smtClean="0"/>
              <a:t>Изпълнява  </a:t>
            </a:r>
            <a:r>
              <a:rPr lang="bg-BG" sz="1400" b="1" dirty="0"/>
              <a:t>ли </a:t>
            </a:r>
            <a:r>
              <a:rPr lang="bg-BG" sz="1400" b="1" dirty="0" smtClean="0"/>
              <a:t>се?</a:t>
            </a:r>
            <a:endParaRPr lang="en-US" sz="1400" b="1" dirty="0">
              <a:solidFill>
                <a:schemeClr val="dk1"/>
              </a:solidFill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xmlns="" id="{D78C79EB-B26C-40F1-97B3-14B21FFDED55}"/>
              </a:ext>
            </a:extLst>
          </p:cNvPr>
          <p:cNvCxnSpPr>
            <a:stCxn id="8" idx="2"/>
            <a:endCxn id="27" idx="0"/>
          </p:cNvCxnSpPr>
          <p:nvPr/>
        </p:nvCxnSpPr>
        <p:spPr>
          <a:xfrm>
            <a:off x="1687593" y="4232025"/>
            <a:ext cx="0" cy="24068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xmlns="" id="{6F8DBFC2-D32C-4046-BE70-80C733FC4C0D}"/>
              </a:ext>
            </a:extLst>
          </p:cNvPr>
          <p:cNvCxnSpPr>
            <a:stCxn id="27" idx="2"/>
            <a:endCxn id="28" idx="0"/>
          </p:cNvCxnSpPr>
          <p:nvPr/>
        </p:nvCxnSpPr>
        <p:spPr>
          <a:xfrm>
            <a:off x="1687593" y="5264709"/>
            <a:ext cx="0" cy="2406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Connector: Elbow 41">
            <a:extLst>
              <a:ext uri="{FF2B5EF4-FFF2-40B4-BE49-F238E27FC236}">
                <a16:creationId xmlns:a16="http://schemas.microsoft.com/office/drawing/2014/main" xmlns="" id="{C69706AA-BA0E-4111-B795-D1C2DFE409A5}"/>
              </a:ext>
            </a:extLst>
          </p:cNvPr>
          <p:cNvCxnSpPr>
            <a:stCxn id="28" idx="3"/>
            <a:endCxn id="29" idx="0"/>
          </p:cNvCxnSpPr>
          <p:nvPr/>
        </p:nvCxnSpPr>
        <p:spPr>
          <a:xfrm flipV="1">
            <a:off x="2587593" y="3440025"/>
            <a:ext cx="2128407" cy="2461369"/>
          </a:xfrm>
          <a:prstGeom prst="bentConnector4">
            <a:avLst>
              <a:gd name="adj1" fmla="val 28012"/>
              <a:gd name="adj2" fmla="val 109288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xmlns="" id="{96360F45-23A0-42AC-BCB8-4DD24CB6AA74}"/>
              </a:ext>
            </a:extLst>
          </p:cNvPr>
          <p:cNvCxnSpPr>
            <a:stCxn id="29" idx="2"/>
            <a:endCxn id="10" idx="0"/>
          </p:cNvCxnSpPr>
          <p:nvPr/>
        </p:nvCxnSpPr>
        <p:spPr>
          <a:xfrm>
            <a:off x="4716000" y="4232025"/>
            <a:ext cx="32794" cy="24068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xmlns="" id="{D60E27F4-7C5F-451E-8691-B11D770047ED}"/>
              </a:ext>
            </a:extLst>
          </p:cNvPr>
          <p:cNvCxnSpPr>
            <a:cxnSpLocks/>
            <a:stCxn id="10" idx="2"/>
            <a:endCxn id="31" idx="0"/>
          </p:cNvCxnSpPr>
          <p:nvPr/>
        </p:nvCxnSpPr>
        <p:spPr>
          <a:xfrm>
            <a:off x="4748794" y="5157000"/>
            <a:ext cx="39206" cy="2297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xmlns="" id="{D2EE6FEF-50C9-4878-BA6A-D9A86ABA98E2}"/>
              </a:ext>
            </a:extLst>
          </p:cNvPr>
          <p:cNvCxnSpPr>
            <a:cxnSpLocks/>
            <a:stCxn id="31" idx="1"/>
          </p:cNvCxnSpPr>
          <p:nvPr/>
        </p:nvCxnSpPr>
        <p:spPr>
          <a:xfrm flipH="1">
            <a:off x="3276000" y="5799229"/>
            <a:ext cx="720000" cy="95117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Connector: Elbow 50">
            <a:extLst>
              <a:ext uri="{FF2B5EF4-FFF2-40B4-BE49-F238E27FC236}">
                <a16:creationId xmlns:a16="http://schemas.microsoft.com/office/drawing/2014/main" xmlns="" id="{9A485022-7AC7-4ACA-AEE9-424CF6B7B20F}"/>
              </a:ext>
            </a:extLst>
          </p:cNvPr>
          <p:cNvCxnSpPr>
            <a:cxnSpLocks/>
            <a:stCxn id="31" idx="3"/>
            <a:endCxn id="11" idx="1"/>
          </p:cNvCxnSpPr>
          <p:nvPr/>
        </p:nvCxnSpPr>
        <p:spPr>
          <a:xfrm flipV="1">
            <a:off x="5580000" y="3773979"/>
            <a:ext cx="1306800" cy="2025250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xmlns="" id="{09A0E0CF-3D12-41E5-9DCE-ABE1A836F73E}"/>
              </a:ext>
            </a:extLst>
          </p:cNvPr>
          <p:cNvCxnSpPr>
            <a:stCxn id="11" idx="2"/>
            <a:endCxn id="12" idx="0"/>
          </p:cNvCxnSpPr>
          <p:nvPr/>
        </p:nvCxnSpPr>
        <p:spPr>
          <a:xfrm flipH="1">
            <a:off x="7786800" y="4228274"/>
            <a:ext cx="66600" cy="24789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xmlns="" id="{D61D47DC-5488-4107-A4BD-F4DB9293BDBB}"/>
              </a:ext>
            </a:extLst>
          </p:cNvPr>
          <p:cNvCxnSpPr>
            <a:stCxn id="12" idx="2"/>
            <a:endCxn id="13" idx="0"/>
          </p:cNvCxnSpPr>
          <p:nvPr/>
        </p:nvCxnSpPr>
        <p:spPr>
          <a:xfrm>
            <a:off x="7786800" y="5268168"/>
            <a:ext cx="0" cy="2372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1" name="Rectangle 60">
            <a:extLst>
              <a:ext uri="{FF2B5EF4-FFF2-40B4-BE49-F238E27FC236}">
                <a16:creationId xmlns:a16="http://schemas.microsoft.com/office/drawing/2014/main" xmlns="" id="{7297B5CD-1D13-4829-81E4-7E4E1CEFB01B}"/>
              </a:ext>
            </a:extLst>
          </p:cNvPr>
          <p:cNvSpPr/>
          <p:nvPr/>
        </p:nvSpPr>
        <p:spPr>
          <a:xfrm>
            <a:off x="5436000" y="5586568"/>
            <a:ext cx="3930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sz="1400" b="1" dirty="0" smtClean="0">
                <a:solidFill>
                  <a:prstClr val="black"/>
                </a:solidFill>
              </a:rPr>
              <a:t>Да</a:t>
            </a:r>
            <a:endParaRPr lang="en-US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03B93519-6E48-485C-9576-57265FCB8C5B}"/>
              </a:ext>
            </a:extLst>
          </p:cNvPr>
          <p:cNvSpPr/>
          <p:nvPr/>
        </p:nvSpPr>
        <p:spPr>
          <a:xfrm>
            <a:off x="3668532" y="5634609"/>
            <a:ext cx="3882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sz="1400" b="1" dirty="0" smtClean="0">
                <a:solidFill>
                  <a:prstClr val="black"/>
                </a:solidFill>
              </a:rPr>
              <a:t>Не</a:t>
            </a:r>
            <a:endParaRPr lang="en-US" dirty="0"/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xmlns="" id="{4D42C4D4-684A-490C-9B1C-8212D3F03CB8}"/>
              </a:ext>
            </a:extLst>
          </p:cNvPr>
          <p:cNvCxnSpPr>
            <a:cxnSpLocks/>
            <a:endCxn id="14" idx="3"/>
          </p:cNvCxnSpPr>
          <p:nvPr/>
        </p:nvCxnSpPr>
        <p:spPr>
          <a:xfrm flipH="1" flipV="1">
            <a:off x="6556409" y="6142205"/>
            <a:ext cx="330391" cy="708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950AA397-F253-4A80-B6B4-B367B3C4AB72}"/>
              </a:ext>
            </a:extLst>
          </p:cNvPr>
          <p:cNvSpPr/>
          <p:nvPr/>
        </p:nvSpPr>
        <p:spPr>
          <a:xfrm>
            <a:off x="432916" y="1557000"/>
            <a:ext cx="5147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/>
              <a:t>Многофамилни и леки търговски SWH </a:t>
            </a:r>
          </a:p>
        </p:txBody>
      </p:sp>
    </p:spTree>
    <p:extLst>
      <p:ext uri="{BB962C8B-B14F-4D97-AF65-F5344CB8AC3E}">
        <p14:creationId xmlns:p14="http://schemas.microsoft.com/office/powerpoint/2010/main" val="14121674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8581B6-7337-4745-966E-495933350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1. </a:t>
            </a:r>
            <a:r>
              <a:rPr lang="ru-RU" b="1" dirty="0"/>
              <a:t>Подходящи широкомащабни приложения за слънчевата </a:t>
            </a:r>
            <a:r>
              <a:rPr lang="ru-RU" b="1" dirty="0" smtClean="0"/>
              <a:t>топлина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222D670-8205-4D3B-B55C-53C8C1568FD7}"/>
              </a:ext>
            </a:extLst>
          </p:cNvPr>
          <p:cNvSpPr/>
          <p:nvPr/>
        </p:nvSpPr>
        <p:spPr>
          <a:xfrm>
            <a:off x="756000" y="1926332"/>
            <a:ext cx="79196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prstClr val="black"/>
                </a:solidFill>
              </a:rPr>
              <a:t>SWH ТЕХНОЛОГИЯ И КОНФИГУРАЦИИ, ИЗПОЛЗВАНИ В </a:t>
            </a:r>
            <a:r>
              <a:rPr lang="ru-RU" sz="1600" b="1" dirty="0" smtClean="0">
                <a:solidFill>
                  <a:prstClr val="black"/>
                </a:solidFill>
              </a:rPr>
              <a:t>СГРАДИ</a:t>
            </a:r>
            <a:endParaRPr lang="en-US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10A9768-6FEF-4A58-87D1-D0F47998FA83}"/>
              </a:ext>
            </a:extLst>
          </p:cNvPr>
          <p:cNvSpPr txBox="1"/>
          <p:nvPr/>
        </p:nvSpPr>
        <p:spPr>
          <a:xfrm>
            <a:off x="1080917" y="2277000"/>
            <a:ext cx="75947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"/>
            </a:pPr>
            <a:r>
              <a:rPr lang="bg-BG" sz="1600" b="1" dirty="0"/>
              <a:t>Общата система </a:t>
            </a:r>
            <a:r>
              <a:rPr lang="en-US" sz="1600" b="1" dirty="0" smtClean="0"/>
              <a:t>SWH</a:t>
            </a:r>
            <a:endParaRPr lang="en-US" sz="16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05F7427-75C0-4E7A-A10F-ACCAFC364699}"/>
              </a:ext>
            </a:extLst>
          </p:cNvPr>
          <p:cNvSpPr/>
          <p:nvPr/>
        </p:nvSpPr>
        <p:spPr>
          <a:xfrm>
            <a:off x="629806" y="5301000"/>
            <a:ext cx="80636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alibri" panose="020F0502020204030204" pitchFamily="34" charset="0"/>
              <a:buChar char="–"/>
            </a:pPr>
            <a:r>
              <a:rPr lang="ru-RU" sz="1600" dirty="0">
                <a:solidFill>
                  <a:prstClr val="black"/>
                </a:solidFill>
                <a:cs typeface="Arial" pitchFamily="34" charset="0"/>
              </a:rPr>
              <a:t>Системата SWH се състои от „първична“ и „вторична“ верига. По-точно:</a:t>
            </a:r>
          </a:p>
          <a:p>
            <a:r>
              <a:rPr lang="ru-RU" sz="1600" dirty="0" smtClean="0">
                <a:solidFill>
                  <a:prstClr val="black"/>
                </a:solidFill>
                <a:cs typeface="Arial" pitchFamily="34" charset="0"/>
              </a:rPr>
              <a:t>      - </a:t>
            </a:r>
            <a:r>
              <a:rPr lang="ru-RU" sz="1600" dirty="0">
                <a:solidFill>
                  <a:prstClr val="black"/>
                </a:solidFill>
                <a:cs typeface="Arial" pitchFamily="34" charset="0"/>
              </a:rPr>
              <a:t>7 основни системи: 1 </a:t>
            </a:r>
            <a:r>
              <a:rPr lang="ru-RU" sz="1600" dirty="0" smtClean="0">
                <a:solidFill>
                  <a:prstClr val="black"/>
                </a:solidFill>
                <a:cs typeface="Arial" pitchFamily="34" charset="0"/>
              </a:rPr>
              <a:t>колектор, </a:t>
            </a:r>
            <a:r>
              <a:rPr lang="ru-RU" sz="1600" dirty="0">
                <a:solidFill>
                  <a:prstClr val="black"/>
                </a:solidFill>
                <a:cs typeface="Arial" pitchFamily="34" charset="0"/>
              </a:rPr>
              <a:t>4 </a:t>
            </a:r>
            <a:r>
              <a:rPr lang="ru-RU" sz="1600" dirty="0" smtClean="0">
                <a:solidFill>
                  <a:prstClr val="black"/>
                </a:solidFill>
                <a:cs typeface="Arial" pitchFamily="34" charset="0"/>
              </a:rPr>
              <a:t>съда </a:t>
            </a:r>
            <a:r>
              <a:rPr lang="ru-RU" sz="1600" dirty="0">
                <a:solidFill>
                  <a:prstClr val="black"/>
                </a:solidFill>
                <a:cs typeface="Arial" pitchFamily="34" charset="0"/>
              </a:rPr>
              <a:t>и </a:t>
            </a:r>
            <a:r>
              <a:rPr lang="ru-RU" sz="1600" dirty="0" smtClean="0">
                <a:solidFill>
                  <a:prstClr val="black"/>
                </a:solidFill>
                <a:cs typeface="Arial" pitchFamily="34" charset="0"/>
              </a:rPr>
              <a:t>резерва </a:t>
            </a:r>
            <a:r>
              <a:rPr lang="ru-RU" sz="1600" dirty="0">
                <a:solidFill>
                  <a:prstClr val="black"/>
                </a:solidFill>
                <a:cs typeface="Arial" pitchFamily="34" charset="0"/>
              </a:rPr>
              <a:t>и 1 консумация.</a:t>
            </a:r>
          </a:p>
          <a:p>
            <a:r>
              <a:rPr lang="ru-RU" sz="1600" dirty="0" smtClean="0">
                <a:solidFill>
                  <a:prstClr val="black"/>
                </a:solidFill>
                <a:cs typeface="Arial" pitchFamily="34" charset="0"/>
              </a:rPr>
              <a:t>      - 2 </a:t>
            </a:r>
            <a:r>
              <a:rPr lang="ru-RU" sz="1600" dirty="0">
                <a:solidFill>
                  <a:prstClr val="black"/>
                </a:solidFill>
                <a:cs typeface="Arial" pitchFamily="34" charset="0"/>
              </a:rPr>
              <a:t>системи за свързване: хидравлични вериги и контролно </a:t>
            </a:r>
            <a:r>
              <a:rPr lang="ru-RU" sz="1600" dirty="0" smtClean="0">
                <a:solidFill>
                  <a:prstClr val="black"/>
                </a:solidFill>
                <a:cs typeface="Arial" pitchFamily="34" charset="0"/>
              </a:rPr>
              <a:t>окабеляване.</a:t>
            </a:r>
            <a:endParaRPr lang="en-US" sz="1600" dirty="0">
              <a:solidFill>
                <a:prstClr val="black"/>
              </a:solidFill>
              <a:cs typeface="Arial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E4EE04EC-A313-4D7E-A7D0-A8233217FA52}"/>
              </a:ext>
            </a:extLst>
          </p:cNvPr>
          <p:cNvGrpSpPr/>
          <p:nvPr/>
        </p:nvGrpSpPr>
        <p:grpSpPr>
          <a:xfrm>
            <a:off x="612000" y="2685476"/>
            <a:ext cx="8063688" cy="2615524"/>
            <a:chOff x="612000" y="2685476"/>
            <a:chExt cx="8063688" cy="2615524"/>
          </a:xfrm>
        </p:grpSpPr>
        <p:pic>
          <p:nvPicPr>
            <p:cNvPr id="6" name="Picture 5" descr="A close up of a piece of paper&#10;&#10;Description generated with high confidence">
              <a:extLst>
                <a:ext uri="{FF2B5EF4-FFF2-40B4-BE49-F238E27FC236}">
                  <a16:creationId xmlns:a16="http://schemas.microsoft.com/office/drawing/2014/main" xmlns="" id="{B54C95DF-4BFB-4F1A-8EED-5000DA7F1B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000" y="2685476"/>
              <a:ext cx="8063688" cy="261552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rgbClr val="9BBB59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FA5709F5-DFD5-4983-8088-EC0120F5F494}"/>
                </a:ext>
              </a:extLst>
            </p:cNvPr>
            <p:cNvSpPr/>
            <p:nvPr/>
          </p:nvSpPr>
          <p:spPr>
            <a:xfrm>
              <a:off x="629228" y="2690621"/>
              <a:ext cx="527168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>
                  <a:solidFill>
                    <a:schemeClr val="accent3">
                      <a:lumMod val="50000"/>
                    </a:schemeClr>
                  </a:solidFill>
                  <a:latin typeface="+mj-lt"/>
                  <a:cs typeface="Arial" pitchFamily="34" charset="0"/>
                </a:rPr>
                <a:t>Приложимо както за малки, така и за мащабни SWH </a:t>
              </a:r>
              <a:r>
                <a:rPr lang="ru-RU" sz="1600" b="1" dirty="0" smtClean="0">
                  <a:solidFill>
                    <a:schemeClr val="accent3">
                      <a:lumMod val="50000"/>
                    </a:schemeClr>
                  </a:solidFill>
                  <a:latin typeface="+mj-lt"/>
                  <a:cs typeface="Arial" pitchFamily="34" charset="0"/>
                </a:rPr>
                <a:t> </a:t>
              </a:r>
              <a:r>
                <a:rPr lang="ru-RU" sz="1600" b="1" dirty="0">
                  <a:solidFill>
                    <a:schemeClr val="accent3">
                      <a:lumMod val="50000"/>
                    </a:schemeClr>
                  </a:solidFill>
                  <a:latin typeface="+mj-lt"/>
                  <a:cs typeface="Arial" pitchFamily="34" charset="0"/>
                </a:rPr>
                <a:t>(главно активни и косвени, както </a:t>
              </a:r>
              <a:r>
                <a:rPr lang="ru-RU" sz="1600" b="1" dirty="0" smtClean="0">
                  <a:solidFill>
                    <a:schemeClr val="accent3">
                      <a:lumMod val="50000"/>
                    </a:schemeClr>
                  </a:solidFill>
                  <a:latin typeface="+mj-lt"/>
                  <a:cs typeface="Arial" pitchFamily="34" charset="0"/>
                </a:rPr>
                <a:t>условията позволяват)</a:t>
              </a:r>
              <a:endParaRPr lang="en-US" b="1" dirty="0">
                <a:solidFill>
                  <a:schemeClr val="accent3">
                    <a:lumMod val="50000"/>
                  </a:schemeClr>
                </a:solidFill>
                <a:latin typeface="+mj-lt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0B01FF3-7D32-4FE1-9322-F7A9E51E95CD}"/>
              </a:ext>
            </a:extLst>
          </p:cNvPr>
          <p:cNvSpPr/>
          <p:nvPr/>
        </p:nvSpPr>
        <p:spPr>
          <a:xfrm>
            <a:off x="432916" y="1557000"/>
            <a:ext cx="5147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/>
              <a:t>Многофамилни и леки търговски SWH </a:t>
            </a:r>
          </a:p>
        </p:txBody>
      </p:sp>
    </p:spTree>
    <p:extLst>
      <p:ext uri="{BB962C8B-B14F-4D97-AF65-F5344CB8AC3E}">
        <p14:creationId xmlns:p14="http://schemas.microsoft.com/office/powerpoint/2010/main" val="22644472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EDBBB1-8873-4398-8162-7D440EAF1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1. </a:t>
            </a:r>
            <a:r>
              <a:rPr lang="ru-RU" b="1" dirty="0"/>
              <a:t>Подходящи широкомащабни приложения за слънчевата </a:t>
            </a:r>
            <a:r>
              <a:rPr lang="ru-RU" b="1" dirty="0" smtClean="0"/>
              <a:t>топлина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00F38DB-BDCA-47AF-922B-13146B09E8D5}"/>
              </a:ext>
            </a:extLst>
          </p:cNvPr>
          <p:cNvSpPr/>
          <p:nvPr/>
        </p:nvSpPr>
        <p:spPr>
          <a:xfrm>
            <a:off x="756000" y="1696323"/>
            <a:ext cx="79196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prstClr val="black"/>
                </a:solidFill>
              </a:rPr>
              <a:t>SWH ТЕХНОЛОГИЯ И КОНФИГУРАЦИИ, ИЗПОЛЗВАНИ В </a:t>
            </a:r>
            <a:r>
              <a:rPr lang="ru-RU" sz="1600" b="1" dirty="0" smtClean="0">
                <a:solidFill>
                  <a:prstClr val="black"/>
                </a:solidFill>
              </a:rPr>
              <a:t>СГРАДИ</a:t>
            </a:r>
            <a:endParaRPr lang="en-US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C50CBCA-04C0-4262-9D04-746C06BFBA5C}"/>
              </a:ext>
            </a:extLst>
          </p:cNvPr>
          <p:cNvSpPr/>
          <p:nvPr/>
        </p:nvSpPr>
        <p:spPr>
          <a:xfrm>
            <a:off x="1404000" y="2263268"/>
            <a:ext cx="7560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."/>
            </a:pPr>
            <a:r>
              <a:rPr lang="ru-RU" sz="1400" b="1" dirty="0">
                <a:solidFill>
                  <a:prstClr val="black"/>
                </a:solidFill>
                <a:latin typeface="+mj-lt"/>
                <a:cs typeface="Arial" pitchFamily="34" charset="0"/>
              </a:rPr>
              <a:t>Система за събиране. </a:t>
            </a:r>
            <a:r>
              <a:rPr lang="ru-RU" sz="1400" dirty="0">
                <a:solidFill>
                  <a:prstClr val="black"/>
                </a:solidFill>
                <a:latin typeface="+mj-lt"/>
                <a:cs typeface="Arial" pitchFamily="34" charset="0"/>
              </a:rPr>
              <a:t>Колектори в банки или масиви. За загряване на HTF (гликол</a:t>
            </a:r>
            <a:r>
              <a:rPr lang="ru-RU" sz="14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).</a:t>
            </a:r>
            <a:endParaRPr lang="en-US" sz="1400" dirty="0">
              <a:solidFill>
                <a:prstClr val="black"/>
              </a:solidFill>
              <a:latin typeface="+mj-lt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."/>
            </a:pPr>
            <a:r>
              <a:rPr lang="ru-RU" sz="1400" b="1" dirty="0">
                <a:solidFill>
                  <a:prstClr val="black"/>
                </a:solidFill>
                <a:latin typeface="+mj-lt"/>
                <a:cs typeface="Arial" pitchFamily="34" charset="0"/>
              </a:rPr>
              <a:t>Системи за топлообмен. </a:t>
            </a:r>
            <a:r>
              <a:rPr lang="ru-RU" sz="1400" dirty="0">
                <a:solidFill>
                  <a:prstClr val="black"/>
                </a:solidFill>
                <a:latin typeface="+mj-lt"/>
                <a:cs typeface="Arial" pitchFamily="34" charset="0"/>
              </a:rPr>
              <a:t>За да </a:t>
            </a:r>
            <a:r>
              <a:rPr lang="ru-RU" sz="14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се прехвърли топлината </a:t>
            </a:r>
            <a:r>
              <a:rPr lang="ru-RU" sz="1400" dirty="0">
                <a:solidFill>
                  <a:prstClr val="black"/>
                </a:solidFill>
                <a:latin typeface="+mj-lt"/>
                <a:cs typeface="Arial" pitchFamily="34" charset="0"/>
              </a:rPr>
              <a:t>между </a:t>
            </a:r>
            <a:r>
              <a:rPr lang="ru-RU" sz="14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течностите, </a:t>
            </a:r>
            <a:r>
              <a:rPr lang="ru-RU" sz="1400" dirty="0">
                <a:solidFill>
                  <a:prstClr val="black"/>
                </a:solidFill>
                <a:latin typeface="+mj-lt"/>
                <a:cs typeface="Arial" pitchFamily="34" charset="0"/>
              </a:rPr>
              <a:t>циркулиращи в системата:</a:t>
            </a:r>
          </a:p>
          <a:p>
            <a:pPr marL="285750" indent="-285750">
              <a:buFont typeface="Arial" panose="020B0604020202020204" pitchFamily="34" charset="0"/>
              <a:buChar char="."/>
            </a:pPr>
            <a:r>
              <a:rPr lang="ru-RU" sz="1400" dirty="0">
                <a:solidFill>
                  <a:prstClr val="black"/>
                </a:solidFill>
                <a:latin typeface="+mj-lt"/>
                <a:cs typeface="Arial" pitchFamily="34" charset="0"/>
              </a:rPr>
              <a:t>Обмен на </a:t>
            </a:r>
            <a:r>
              <a:rPr lang="ru-RU" sz="14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натоварването- от </a:t>
            </a:r>
            <a:r>
              <a:rPr lang="ru-RU" sz="1400" dirty="0">
                <a:solidFill>
                  <a:prstClr val="black"/>
                </a:solidFill>
                <a:latin typeface="+mj-lt"/>
                <a:cs typeface="Arial" pitchFamily="34" charset="0"/>
              </a:rPr>
              <a:t>HTF до </a:t>
            </a:r>
            <a:r>
              <a:rPr lang="ru-RU" sz="14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водата </a:t>
            </a:r>
            <a:r>
              <a:rPr lang="ru-RU" sz="1400" dirty="0">
                <a:solidFill>
                  <a:prstClr val="black"/>
                </a:solidFill>
                <a:latin typeface="+mj-lt"/>
                <a:cs typeface="Arial" pitchFamily="34" charset="0"/>
              </a:rPr>
              <a:t>в слънчевия резервоар </a:t>
            </a:r>
            <a:r>
              <a:rPr lang="ru-RU" sz="14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.</a:t>
            </a:r>
            <a:endParaRPr lang="ru-RU" sz="1400" dirty="0">
              <a:solidFill>
                <a:prstClr val="black"/>
              </a:solidFill>
              <a:latin typeface="+mj-lt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."/>
            </a:pPr>
            <a:r>
              <a:rPr lang="ru-RU" sz="1400" dirty="0">
                <a:solidFill>
                  <a:prstClr val="black"/>
                </a:solidFill>
                <a:latin typeface="+mj-lt"/>
                <a:cs typeface="Arial" pitchFamily="34" charset="0"/>
              </a:rPr>
              <a:t>Размяна / </a:t>
            </a:r>
            <a:r>
              <a:rPr lang="ru-RU" sz="14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разтоварване- когато </a:t>
            </a:r>
            <a:r>
              <a:rPr lang="ru-RU" sz="1400" dirty="0">
                <a:solidFill>
                  <a:prstClr val="black"/>
                </a:solidFill>
                <a:latin typeface="+mj-lt"/>
                <a:cs typeface="Arial" pitchFamily="34" charset="0"/>
              </a:rPr>
              <a:t>има помощно или допълващо съхранение.</a:t>
            </a:r>
          </a:p>
          <a:p>
            <a:pPr marL="285750" indent="-285750">
              <a:buFont typeface="Arial" panose="020B0604020202020204" pitchFamily="34" charset="0"/>
              <a:buChar char="."/>
            </a:pPr>
            <a:r>
              <a:rPr lang="ru-RU" sz="1400" dirty="0">
                <a:solidFill>
                  <a:prstClr val="black"/>
                </a:solidFill>
                <a:latin typeface="+mj-lt"/>
                <a:cs typeface="Arial" pitchFamily="34" charset="0"/>
              </a:rPr>
              <a:t>Обмен на </a:t>
            </a:r>
            <a:r>
              <a:rPr lang="ru-RU" sz="14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потребление- от слънчевата </a:t>
            </a:r>
            <a:r>
              <a:rPr lang="ru-RU" sz="1400" dirty="0">
                <a:solidFill>
                  <a:prstClr val="black"/>
                </a:solidFill>
                <a:latin typeface="+mj-lt"/>
                <a:cs typeface="Arial" pitchFamily="34" charset="0"/>
              </a:rPr>
              <a:t>предварително загрята вода директно до </a:t>
            </a:r>
            <a:r>
              <a:rPr lang="ru-RU" sz="14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консумация.</a:t>
            </a:r>
            <a:endParaRPr lang="en-US" sz="1400" dirty="0">
              <a:solidFill>
                <a:prstClr val="black"/>
              </a:solidFill>
              <a:latin typeface="+mj-lt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."/>
            </a:pPr>
            <a:r>
              <a:rPr lang="ru-RU" sz="1400" b="1" dirty="0">
                <a:solidFill>
                  <a:prstClr val="black"/>
                </a:solidFill>
                <a:latin typeface="+mj-lt"/>
                <a:cs typeface="Arial" pitchFamily="34" charset="0"/>
              </a:rPr>
              <a:t>Системи за съхранение </a:t>
            </a:r>
            <a:r>
              <a:rPr lang="ru-RU" sz="1400" dirty="0">
                <a:solidFill>
                  <a:prstClr val="black"/>
                </a:solidFill>
                <a:latin typeface="+mj-lt"/>
                <a:cs typeface="Arial" pitchFamily="34" charset="0"/>
              </a:rPr>
              <a:t>За да </a:t>
            </a:r>
            <a:r>
              <a:rPr lang="ru-RU" sz="14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съхрани топлинната </a:t>
            </a:r>
            <a:r>
              <a:rPr lang="ru-RU" sz="1400" dirty="0">
                <a:solidFill>
                  <a:prstClr val="black"/>
                </a:solidFill>
                <a:latin typeface="+mj-lt"/>
                <a:cs typeface="Arial" pitchFamily="34" charset="0"/>
              </a:rPr>
              <a:t>енергия или загрята вода, </a:t>
            </a:r>
            <a:r>
              <a:rPr lang="ru-RU" sz="14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 </a:t>
            </a:r>
            <a:r>
              <a:rPr lang="ru-RU" sz="1400" dirty="0">
                <a:solidFill>
                  <a:prstClr val="black"/>
                </a:solidFill>
                <a:latin typeface="+mj-lt"/>
                <a:cs typeface="Arial" pitchFamily="34" charset="0"/>
              </a:rPr>
              <a:t>се изисква:</a:t>
            </a:r>
          </a:p>
          <a:p>
            <a:pPr marL="285750" indent="-285750">
              <a:buFont typeface="Arial" panose="020B0604020202020204" pitchFamily="34" charset="0"/>
              <a:buChar char="."/>
            </a:pPr>
            <a:r>
              <a:rPr lang="ru-RU" sz="1400" dirty="0">
                <a:solidFill>
                  <a:prstClr val="black"/>
                </a:solidFill>
                <a:latin typeface="+mj-lt"/>
                <a:cs typeface="Arial" pitchFamily="34" charset="0"/>
              </a:rPr>
              <a:t>Соларен резервоар или система за </a:t>
            </a:r>
            <a:r>
              <a:rPr lang="ru-RU" sz="14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съхранение- буферно </a:t>
            </a:r>
            <a:r>
              <a:rPr lang="ru-RU" sz="1400" dirty="0">
                <a:solidFill>
                  <a:prstClr val="black"/>
                </a:solidFill>
                <a:latin typeface="+mj-lt"/>
                <a:cs typeface="Arial" pitchFamily="34" charset="0"/>
              </a:rPr>
              <a:t>съхранение.</a:t>
            </a:r>
          </a:p>
          <a:p>
            <a:pPr marL="285750" indent="-285750">
              <a:buFont typeface="Arial" panose="020B0604020202020204" pitchFamily="34" charset="0"/>
              <a:buChar char="."/>
            </a:pPr>
            <a:r>
              <a:rPr lang="ru-RU" sz="1400" dirty="0">
                <a:solidFill>
                  <a:prstClr val="black"/>
                </a:solidFill>
                <a:latin typeface="+mj-lt"/>
                <a:cs typeface="Arial" pitchFamily="34" charset="0"/>
              </a:rPr>
              <a:t>Съхранение на </a:t>
            </a:r>
            <a:r>
              <a:rPr lang="ru-RU" sz="14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потреблението- когато </a:t>
            </a:r>
            <a:r>
              <a:rPr lang="ru-RU" sz="1400" dirty="0">
                <a:solidFill>
                  <a:prstClr val="black"/>
                </a:solidFill>
                <a:latin typeface="+mj-lt"/>
                <a:cs typeface="Arial" pitchFamily="34" charset="0"/>
              </a:rPr>
              <a:t>има спомагателно съхранение на предварително загрята </a:t>
            </a:r>
            <a:r>
              <a:rPr lang="ru-RU" sz="14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вода.</a:t>
            </a:r>
            <a:endParaRPr lang="en-US" sz="1400" dirty="0">
              <a:solidFill>
                <a:prstClr val="black"/>
              </a:solidFill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."/>
            </a:pPr>
            <a:r>
              <a:rPr lang="ru-RU" sz="1400" b="1" dirty="0">
                <a:solidFill>
                  <a:prstClr val="black"/>
                </a:solidFill>
                <a:latin typeface="+mj-lt"/>
                <a:cs typeface="Arial" pitchFamily="34" charset="0"/>
              </a:rPr>
              <a:t>Поддържаща система. </a:t>
            </a:r>
            <a:r>
              <a:rPr lang="ru-RU" sz="1400" dirty="0">
                <a:solidFill>
                  <a:prstClr val="black"/>
                </a:solidFill>
                <a:latin typeface="+mj-lt"/>
                <a:cs typeface="Arial" pitchFamily="34" charset="0"/>
              </a:rPr>
              <a:t>Всяка съвместима за резервно отопление: газ, електричество, </a:t>
            </a:r>
            <a:r>
              <a:rPr lang="ru-RU" sz="14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биомаса</a:t>
            </a:r>
            <a:r>
              <a:rPr lang="en-US" sz="14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…</a:t>
            </a:r>
            <a:endParaRPr lang="en-US" sz="1400" dirty="0">
              <a:solidFill>
                <a:prstClr val="black"/>
              </a:solidFill>
              <a:latin typeface="+mj-lt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."/>
            </a:pPr>
            <a:r>
              <a:rPr lang="ru-RU" sz="1400" b="1" dirty="0">
                <a:solidFill>
                  <a:prstClr val="black"/>
                </a:solidFill>
                <a:latin typeface="+mj-lt"/>
                <a:cs typeface="Arial" pitchFamily="34" charset="0"/>
              </a:rPr>
              <a:t>Система на потребление. </a:t>
            </a:r>
            <a:r>
              <a:rPr lang="ru-RU" sz="1400" dirty="0">
                <a:solidFill>
                  <a:prstClr val="black"/>
                </a:solidFill>
                <a:latin typeface="+mj-lt"/>
                <a:cs typeface="Arial" pitchFamily="34" charset="0"/>
              </a:rPr>
              <a:t>Санитарен фаянс, кранове и др. За подаване на топла вода</a:t>
            </a:r>
            <a:r>
              <a:rPr lang="ru-RU" sz="1400" b="1" dirty="0">
                <a:solidFill>
                  <a:prstClr val="black"/>
                </a:solidFill>
                <a:latin typeface="+mj-lt"/>
                <a:cs typeface="Arial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."/>
            </a:pPr>
            <a:r>
              <a:rPr lang="ru-RU" sz="1400" b="1" dirty="0">
                <a:solidFill>
                  <a:prstClr val="black"/>
                </a:solidFill>
                <a:latin typeface="+mj-lt"/>
                <a:cs typeface="Arial" pitchFamily="34" charset="0"/>
              </a:rPr>
              <a:t>Хидравлични вериги. </a:t>
            </a:r>
            <a:r>
              <a:rPr lang="ru-RU" sz="1400" dirty="0">
                <a:solidFill>
                  <a:prstClr val="black"/>
                </a:solidFill>
                <a:latin typeface="+mj-lt"/>
                <a:cs typeface="Arial" pitchFamily="34" charset="0"/>
              </a:rPr>
              <a:t>Слънчеви, обменни и разтоварващи вериги, консумация, разпределение и рециркулация. Включително тръби, фитинги, клапани и друго оборудване.</a:t>
            </a:r>
          </a:p>
          <a:p>
            <a:pPr marL="285750" indent="-285750">
              <a:buFont typeface="Arial" panose="020B0604020202020204" pitchFamily="34" charset="0"/>
              <a:buChar char="."/>
            </a:pPr>
            <a:r>
              <a:rPr lang="ru-RU" sz="1400" b="1" dirty="0">
                <a:solidFill>
                  <a:prstClr val="black"/>
                </a:solidFill>
                <a:latin typeface="+mj-lt"/>
                <a:cs typeface="Arial" pitchFamily="34" charset="0"/>
              </a:rPr>
              <a:t>Управляваща верига </a:t>
            </a:r>
            <a:r>
              <a:rPr lang="ru-RU" sz="1400" dirty="0">
                <a:solidFill>
                  <a:prstClr val="black"/>
                </a:solidFill>
                <a:latin typeface="+mj-lt"/>
                <a:cs typeface="Arial" pitchFamily="34" charset="0"/>
              </a:rPr>
              <a:t>Прилагане на стратегии за работа и защита. Интеграция и контрол на SWH с други услуги (отопление на помещения, отопление на басейна ...) и </a:t>
            </a:r>
            <a:r>
              <a:rPr lang="ru-RU" sz="14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т.н.</a:t>
            </a:r>
            <a:endParaRPr lang="en-US" sz="1400" dirty="0">
              <a:solidFill>
                <a:prstClr val="black"/>
              </a:solidFill>
              <a:latin typeface="+mj-lt"/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CB4D5DA-0318-42FE-BC13-B07A9C0E541D}"/>
              </a:ext>
            </a:extLst>
          </p:cNvPr>
          <p:cNvSpPr txBox="1"/>
          <p:nvPr/>
        </p:nvSpPr>
        <p:spPr>
          <a:xfrm>
            <a:off x="1080917" y="1938446"/>
            <a:ext cx="75947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"/>
            </a:pPr>
            <a:r>
              <a:rPr lang="bg-BG" sz="1600" b="1" dirty="0"/>
              <a:t>Общата система </a:t>
            </a:r>
            <a:r>
              <a:rPr lang="en-US" sz="1600" b="1" dirty="0"/>
              <a:t>SWH. </a:t>
            </a:r>
            <a:r>
              <a:rPr lang="bg-BG" sz="1600" b="1" dirty="0" smtClean="0"/>
              <a:t>Структура</a:t>
            </a:r>
            <a:r>
              <a:rPr lang="en-US" sz="1600" b="1" dirty="0" smtClean="0"/>
              <a:t>.</a:t>
            </a:r>
            <a:endParaRPr lang="en-US" sz="1600" b="1" dirty="0"/>
          </a:p>
        </p:txBody>
      </p:sp>
      <p:pic>
        <p:nvPicPr>
          <p:cNvPr id="12" name="Picture 11" descr="A close up of a piece of paper&#10;&#10;Description generated with high confidence">
            <a:extLst>
              <a:ext uri="{FF2B5EF4-FFF2-40B4-BE49-F238E27FC236}">
                <a16:creationId xmlns:a16="http://schemas.microsoft.com/office/drawing/2014/main" xmlns="" id="{BBE2CB32-3CC7-497C-B434-8BCDB1FE7D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596450" y="3561351"/>
            <a:ext cx="3192359" cy="149545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7377E23-B8C6-46A7-91CE-BDB771BD66C8}"/>
              </a:ext>
            </a:extLst>
          </p:cNvPr>
          <p:cNvSpPr/>
          <p:nvPr/>
        </p:nvSpPr>
        <p:spPr>
          <a:xfrm>
            <a:off x="432916" y="1372334"/>
            <a:ext cx="5147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/>
              <a:t>Многофамилни и леки търговски SWH </a:t>
            </a:r>
          </a:p>
        </p:txBody>
      </p:sp>
    </p:spTree>
    <p:extLst>
      <p:ext uri="{BB962C8B-B14F-4D97-AF65-F5344CB8AC3E}">
        <p14:creationId xmlns:p14="http://schemas.microsoft.com/office/powerpoint/2010/main" val="32855647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AB7395-FA1B-4B70-B798-1058AD937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1. </a:t>
            </a:r>
            <a:r>
              <a:rPr lang="ru-RU" b="1" dirty="0" smtClean="0"/>
              <a:t>Подходящи </a:t>
            </a:r>
            <a:r>
              <a:rPr lang="ru-RU" b="1" dirty="0"/>
              <a:t>широкомащабни приложения за слънчевата </a:t>
            </a:r>
            <a:r>
              <a:rPr lang="ru-RU" b="1" dirty="0" smtClean="0"/>
              <a:t>топлина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F24D017-02A1-4339-B049-D84D6BD29E01}"/>
              </a:ext>
            </a:extLst>
          </p:cNvPr>
          <p:cNvSpPr/>
          <p:nvPr/>
        </p:nvSpPr>
        <p:spPr>
          <a:xfrm>
            <a:off x="756000" y="1926332"/>
            <a:ext cx="79196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prstClr val="black"/>
                </a:solidFill>
              </a:rPr>
              <a:t>SWH ТЕХНОЛОГИЯ И КОНФИГУРАЦИИ, ИЗПОЛЗВАНИ В </a:t>
            </a:r>
            <a:r>
              <a:rPr lang="ru-RU" sz="1600" b="1" dirty="0" smtClean="0">
                <a:solidFill>
                  <a:prstClr val="black"/>
                </a:solidFill>
              </a:rPr>
              <a:t>СГРАДИ</a:t>
            </a:r>
            <a:endParaRPr 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24D70BD-EBC3-444C-AD08-D15B6EDC1874}"/>
              </a:ext>
            </a:extLst>
          </p:cNvPr>
          <p:cNvSpPr txBox="1"/>
          <p:nvPr/>
        </p:nvSpPr>
        <p:spPr>
          <a:xfrm>
            <a:off x="1080917" y="2277000"/>
            <a:ext cx="75947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"/>
            </a:pPr>
            <a:r>
              <a:rPr lang="ru-RU" sz="1600" b="1" dirty="0"/>
              <a:t>Общата система SWH. Основни разрешени </a:t>
            </a:r>
            <a:r>
              <a:rPr lang="ru-RU" sz="1600" b="1" dirty="0" smtClean="0"/>
              <a:t>конфигурации</a:t>
            </a:r>
            <a:endParaRPr lang="en-US" sz="16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8A85582-4454-49E0-B12C-8827E6FFB1EE}"/>
              </a:ext>
            </a:extLst>
          </p:cNvPr>
          <p:cNvSpPr/>
          <p:nvPr/>
        </p:nvSpPr>
        <p:spPr>
          <a:xfrm>
            <a:off x="972000" y="2634218"/>
            <a:ext cx="342475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."/>
            </a:pPr>
            <a:r>
              <a:rPr lang="ru-RU" sz="1600" dirty="0">
                <a:solidFill>
                  <a:prstClr val="black"/>
                </a:solidFill>
                <a:latin typeface="+mj-lt"/>
                <a:cs typeface="Arial" pitchFamily="34" charset="0"/>
              </a:rPr>
              <a:t>Практичните и най-прости конфигурации на SWH, като тези, използвани в еднофамилни къщи или леки </a:t>
            </a:r>
            <a:r>
              <a:rPr lang="ru-RU" sz="16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търговски обекти са </a:t>
            </a:r>
            <a:r>
              <a:rPr lang="ru-RU" sz="1600" dirty="0">
                <a:solidFill>
                  <a:prstClr val="black"/>
                </a:solidFill>
                <a:latin typeface="+mj-lt"/>
                <a:cs typeface="Arial" pitchFamily="34" charset="0"/>
              </a:rPr>
              <a:t>алтернативи, комбиниращи резервоари за съхранение и топлообмен. </a:t>
            </a:r>
          </a:p>
          <a:p>
            <a:pPr marL="285750" indent="-285750">
              <a:buFont typeface="Arial" panose="020B0604020202020204" pitchFamily="34" charset="0"/>
              <a:buChar char="."/>
            </a:pPr>
            <a:r>
              <a:rPr lang="ru-RU" sz="1600" dirty="0">
                <a:solidFill>
                  <a:prstClr val="black"/>
                </a:solidFill>
                <a:latin typeface="+mj-lt"/>
                <a:cs typeface="Arial" pitchFamily="34" charset="0"/>
              </a:rPr>
              <a:t>Най-простите DSWH инсталации имат само едно </a:t>
            </a:r>
            <a:r>
              <a:rPr lang="ru-RU" sz="16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+mj-lt"/>
                <a:cs typeface="Arial" pitchFamily="34" charset="0"/>
              </a:rPr>
              <a:t>захранване със студена вода. Както е известно, тази вода се загрява предварително в слънчевия контур и по-късно достига до резервното отопление</a:t>
            </a:r>
            <a:r>
              <a:rPr lang="ru-RU" sz="16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.</a:t>
            </a:r>
            <a:endParaRPr lang="en-US" sz="1600" dirty="0">
              <a:solidFill>
                <a:prstClr val="black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CFE932D-0BD1-4ED0-89DC-98856EE63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4000" y="2634218"/>
            <a:ext cx="4391688" cy="367450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547A954-3F1F-41B4-A3F4-571B718C6E0A}"/>
              </a:ext>
            </a:extLst>
          </p:cNvPr>
          <p:cNvSpPr/>
          <p:nvPr/>
        </p:nvSpPr>
        <p:spPr>
          <a:xfrm>
            <a:off x="432916" y="1557000"/>
            <a:ext cx="5147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/>
              <a:t>Многофамилни и леки търговски SWH </a:t>
            </a:r>
          </a:p>
        </p:txBody>
      </p:sp>
    </p:spTree>
    <p:extLst>
      <p:ext uri="{BB962C8B-B14F-4D97-AF65-F5344CB8AC3E}">
        <p14:creationId xmlns:p14="http://schemas.microsoft.com/office/powerpoint/2010/main" val="8689442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AB7801-61FC-4F66-A409-AB291856F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1. </a:t>
            </a:r>
            <a:r>
              <a:rPr lang="ru-RU" b="1" dirty="0"/>
              <a:t>Подходящи широкомащабни приложения за слънчевата </a:t>
            </a:r>
            <a:r>
              <a:rPr lang="ru-RU" b="1" dirty="0" smtClean="0"/>
              <a:t>топлина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D0A22EC-E9AA-4BFE-8A6A-95CAFD422A80}"/>
              </a:ext>
            </a:extLst>
          </p:cNvPr>
          <p:cNvSpPr/>
          <p:nvPr/>
        </p:nvSpPr>
        <p:spPr>
          <a:xfrm>
            <a:off x="756000" y="1926332"/>
            <a:ext cx="79196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prstClr val="black"/>
                </a:solidFill>
              </a:rPr>
              <a:t>SWH ТЕХНОЛОГИЯ И КОНФИГУРАЦИИ, ИЗПОЛЗВАНИ В </a:t>
            </a:r>
            <a:r>
              <a:rPr lang="ru-RU" sz="1600" b="1" dirty="0" smtClean="0">
                <a:solidFill>
                  <a:prstClr val="black"/>
                </a:solidFill>
              </a:rPr>
              <a:t>СГРАДИ</a:t>
            </a:r>
            <a:endParaRPr lang="ru-RU" sz="1600" b="1" dirty="0">
              <a:solidFill>
                <a:prstClr val="black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1D148F2-B19F-4440-8992-81DE7A89B8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000" y="2358589"/>
            <a:ext cx="6667308" cy="395013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91F1408-F86A-4CF0-A104-3D2CF7816EEC}"/>
              </a:ext>
            </a:extLst>
          </p:cNvPr>
          <p:cNvSpPr/>
          <p:nvPr/>
        </p:nvSpPr>
        <p:spPr>
          <a:xfrm>
            <a:off x="432916" y="1557000"/>
            <a:ext cx="5147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/>
              <a:t>Многофамилни и леки търговски SWH </a:t>
            </a:r>
          </a:p>
        </p:txBody>
      </p:sp>
    </p:spTree>
    <p:extLst>
      <p:ext uri="{BB962C8B-B14F-4D97-AF65-F5344CB8AC3E}">
        <p14:creationId xmlns:p14="http://schemas.microsoft.com/office/powerpoint/2010/main" val="24941212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052572-1011-4589-9433-8D0DE8BD2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1</a:t>
            </a:r>
            <a:r>
              <a:rPr lang="en-US" b="1" dirty="0" smtClean="0"/>
              <a:t>.</a:t>
            </a:r>
            <a:r>
              <a:rPr lang="ru-RU" b="1" dirty="0" smtClean="0"/>
              <a:t> </a:t>
            </a:r>
            <a:r>
              <a:rPr lang="ru-RU" b="1" dirty="0"/>
              <a:t>Подходящи широкомащабни приложения за слънчевата </a:t>
            </a:r>
            <a:r>
              <a:rPr lang="ru-RU" b="1" dirty="0" smtClean="0"/>
              <a:t>топлина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86ABD5A-A38C-49BC-9D3B-8E9B4F421F9A}"/>
              </a:ext>
            </a:extLst>
          </p:cNvPr>
          <p:cNvSpPr/>
          <p:nvPr/>
        </p:nvSpPr>
        <p:spPr>
          <a:xfrm>
            <a:off x="756000" y="1926332"/>
            <a:ext cx="79196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prstClr val="black"/>
                </a:solidFill>
              </a:rPr>
              <a:t>SWH ТЕХНОЛОГИЯ И КОНФИГУРАЦИИ, ИЗПОЛЗВАНИ В СГРАДИ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1" dirty="0" smtClean="0">
                <a:solidFill>
                  <a:prstClr val="black"/>
                </a:solidFill>
              </a:rPr>
              <a:t>. </a:t>
            </a:r>
            <a:r>
              <a:rPr lang="en-US" sz="1600" b="1" dirty="0">
                <a:solidFill>
                  <a:prstClr val="black"/>
                </a:solidFill>
              </a:rPr>
              <a:t>SWH TECHNOLOGY AND CONFIGURATIONS USED IN BUILDINGS</a:t>
            </a:r>
            <a:endParaRPr lang="en-US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1BB9D5C-B967-4AC7-B5A4-9629BF165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122" y="2281234"/>
            <a:ext cx="7919688" cy="265979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6D4AB4E-1DBB-43AC-94B3-FE6CEADB9A74}"/>
              </a:ext>
            </a:extLst>
          </p:cNvPr>
          <p:cNvSpPr/>
          <p:nvPr/>
        </p:nvSpPr>
        <p:spPr>
          <a:xfrm>
            <a:off x="756000" y="5003540"/>
            <a:ext cx="79196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alibri" panose="020F0502020204030204" pitchFamily="34" charset="0"/>
              <a:buChar char="–"/>
            </a:pPr>
            <a:r>
              <a:rPr lang="ru-RU" sz="1600" dirty="0">
                <a:solidFill>
                  <a:prstClr val="black"/>
                </a:solidFill>
                <a:latin typeface="+mj-lt"/>
                <a:cs typeface="Arial" pitchFamily="34" charset="0"/>
              </a:rPr>
              <a:t>В по-големите </a:t>
            </a:r>
            <a:r>
              <a:rPr lang="ru-RU" sz="16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SWH </a:t>
            </a:r>
            <a:r>
              <a:rPr lang="ru-RU" sz="1600" dirty="0">
                <a:solidFill>
                  <a:prstClr val="black"/>
                </a:solidFill>
                <a:latin typeface="+mj-lt"/>
                <a:cs typeface="Arial" pitchFamily="34" charset="0"/>
              </a:rPr>
              <a:t>е по-често да се комбинират външни и вътрешни топлообменници. </a:t>
            </a:r>
            <a:r>
              <a:rPr lang="ru-RU" sz="16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Тази </a:t>
            </a:r>
            <a:r>
              <a:rPr lang="ru-RU" sz="1600" dirty="0">
                <a:solidFill>
                  <a:prstClr val="black"/>
                </a:solidFill>
                <a:latin typeface="+mj-lt"/>
                <a:cs typeface="Arial" pitchFamily="34" charset="0"/>
              </a:rPr>
              <a:t>практика увеличава много броя на осъществимите системи.</a:t>
            </a:r>
          </a:p>
          <a:p>
            <a:pPr marL="285750" indent="-285750">
              <a:buFont typeface="Calibri" panose="020F0502020204030204" pitchFamily="34" charset="0"/>
              <a:buChar char="–"/>
            </a:pPr>
            <a:r>
              <a:rPr lang="ru-RU" sz="1600" dirty="0">
                <a:solidFill>
                  <a:prstClr val="black"/>
                </a:solidFill>
                <a:latin typeface="+mj-lt"/>
                <a:cs typeface="Arial" pitchFamily="34" charset="0"/>
              </a:rPr>
              <a:t>Всички тези модели представляват практични SWH системи, </a:t>
            </a:r>
            <a:r>
              <a:rPr lang="ru-RU" sz="16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което означават</a:t>
            </a:r>
            <a:r>
              <a:rPr lang="ru-RU" sz="1600" dirty="0">
                <a:solidFill>
                  <a:prstClr val="black"/>
                </a:solidFill>
                <a:latin typeface="+mj-lt"/>
                <a:cs typeface="Arial" pitchFamily="34" charset="0"/>
              </a:rPr>
              <a:t>, че се насочват към </a:t>
            </a:r>
            <a:r>
              <a:rPr lang="ru-RU" sz="16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системи </a:t>
            </a:r>
            <a:r>
              <a:rPr lang="ru-RU" sz="1600" dirty="0">
                <a:solidFill>
                  <a:prstClr val="black"/>
                </a:solidFill>
                <a:latin typeface="+mj-lt"/>
                <a:cs typeface="Arial" pitchFamily="34" charset="0"/>
              </a:rPr>
              <a:t>с компоненти и </a:t>
            </a:r>
            <a:r>
              <a:rPr lang="ru-RU" sz="16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поддръжка от местния пазар.</a:t>
            </a:r>
            <a:endParaRPr lang="en-US" sz="1600" dirty="0">
              <a:solidFill>
                <a:prstClr val="black"/>
              </a:solidFill>
              <a:latin typeface="+mj-lt"/>
              <a:cs typeface="Arial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E728616-F73C-45F1-8052-331E07376EF7}"/>
              </a:ext>
            </a:extLst>
          </p:cNvPr>
          <p:cNvSpPr/>
          <p:nvPr/>
        </p:nvSpPr>
        <p:spPr>
          <a:xfrm>
            <a:off x="432916" y="1557000"/>
            <a:ext cx="5147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/>
              <a:t>Многофамилни и леки търговски SWH </a:t>
            </a:r>
          </a:p>
        </p:txBody>
      </p:sp>
    </p:spTree>
    <p:extLst>
      <p:ext uri="{BB962C8B-B14F-4D97-AF65-F5344CB8AC3E}">
        <p14:creationId xmlns:p14="http://schemas.microsoft.com/office/powerpoint/2010/main" val="2177941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047B6B-B302-4874-BD44-B1AD26DB7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1. </a:t>
            </a:r>
            <a:r>
              <a:rPr lang="ru-RU" b="1" dirty="0"/>
              <a:t>Подходящи широкомащабни приложения за слънчевата </a:t>
            </a:r>
            <a:r>
              <a:rPr lang="ru-RU" b="1" dirty="0" smtClean="0"/>
              <a:t>топлина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194C55C-2AF1-4A76-A888-70B5C885A813}"/>
              </a:ext>
            </a:extLst>
          </p:cNvPr>
          <p:cNvSpPr/>
          <p:nvPr/>
        </p:nvSpPr>
        <p:spPr>
          <a:xfrm>
            <a:off x="756000" y="1926332"/>
            <a:ext cx="79196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prstClr val="black"/>
                </a:solidFill>
              </a:rPr>
              <a:t>SWH ТЕХНОЛОГИЯ И КОНФИГУРАЦИИ, ИЗПОЛЗВАНИ В </a:t>
            </a:r>
            <a:r>
              <a:rPr lang="ru-RU" sz="1600" b="1" dirty="0" smtClean="0">
                <a:solidFill>
                  <a:prstClr val="black"/>
                </a:solidFill>
              </a:rPr>
              <a:t>СГРАДИ</a:t>
            </a:r>
            <a:endParaRPr lang="ru-RU" sz="1600" b="1" dirty="0">
              <a:solidFill>
                <a:prstClr val="black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A3A46EF-6C1A-4569-BD1C-101E2BDDE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8000" y="2332032"/>
            <a:ext cx="5671157" cy="397669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EB7BDB2-95A8-436E-BA35-B411DEE8200D}"/>
              </a:ext>
            </a:extLst>
          </p:cNvPr>
          <p:cNvSpPr/>
          <p:nvPr/>
        </p:nvSpPr>
        <p:spPr>
          <a:xfrm>
            <a:off x="684001" y="2304993"/>
            <a:ext cx="2304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alibri" panose="020F0502020204030204" pitchFamily="34" charset="0"/>
              <a:buChar char="–"/>
            </a:pPr>
            <a:r>
              <a:rPr lang="ru-RU" sz="1600" dirty="0">
                <a:solidFill>
                  <a:prstClr val="black"/>
                </a:solidFill>
                <a:latin typeface="+mj-lt"/>
                <a:cs typeface="Arial" pitchFamily="34" charset="0"/>
              </a:rPr>
              <a:t>Това са препоръчителните SWH инсталации за малки жилищни и търговски </a:t>
            </a:r>
            <a:r>
              <a:rPr lang="ru-RU" sz="16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обекти.</a:t>
            </a:r>
            <a:endParaRPr lang="ru-RU" sz="1600" dirty="0">
              <a:solidFill>
                <a:prstClr val="black"/>
              </a:solidFill>
              <a:latin typeface="+mj-lt"/>
              <a:cs typeface="Arial" pitchFamily="34" charset="0"/>
            </a:endParaRPr>
          </a:p>
          <a:p>
            <a:pPr marL="285750" indent="-285750">
              <a:buFont typeface="Calibri" panose="020F0502020204030204" pitchFamily="34" charset="0"/>
              <a:buChar char="–"/>
            </a:pPr>
            <a:r>
              <a:rPr lang="ru-RU" sz="1600" dirty="0">
                <a:solidFill>
                  <a:prstClr val="black"/>
                </a:solidFill>
                <a:latin typeface="+mj-lt"/>
                <a:cs typeface="Arial" pitchFamily="34" charset="0"/>
              </a:rPr>
              <a:t>Критерии за избор: Общи: цена на генерираната топлинна енергия. Специфични: използване, размер, производителност, икономия, размер и вид резервна енергия</a:t>
            </a:r>
            <a:r>
              <a:rPr lang="ru-RU" sz="16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.</a:t>
            </a:r>
            <a:endParaRPr lang="en-US" sz="1600" dirty="0">
              <a:solidFill>
                <a:prstClr val="black"/>
              </a:solidFill>
              <a:latin typeface="+mj-lt"/>
              <a:cs typeface="Arial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D4338BA-E4C1-4F95-9655-F0D3BD9EF45F}"/>
              </a:ext>
            </a:extLst>
          </p:cNvPr>
          <p:cNvSpPr/>
          <p:nvPr/>
        </p:nvSpPr>
        <p:spPr>
          <a:xfrm>
            <a:off x="432916" y="1557000"/>
            <a:ext cx="5147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/>
              <a:t>Многофамилни и леки търговски SWH </a:t>
            </a:r>
          </a:p>
        </p:txBody>
      </p:sp>
    </p:spTree>
    <p:extLst>
      <p:ext uri="{BB962C8B-B14F-4D97-AF65-F5344CB8AC3E}">
        <p14:creationId xmlns:p14="http://schemas.microsoft.com/office/powerpoint/2010/main" val="40656770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5B0D8E-D009-4A1F-98E9-9662EA71A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1. </a:t>
            </a:r>
            <a:r>
              <a:rPr lang="bg-BG" b="1" dirty="0" smtClean="0"/>
              <a:t>Подходящи</a:t>
            </a:r>
            <a:r>
              <a:rPr lang="ru-RU" b="1" dirty="0" smtClean="0"/>
              <a:t> </a:t>
            </a:r>
            <a:r>
              <a:rPr lang="ru-RU" b="1" dirty="0"/>
              <a:t>широкомащабни приложения за </a:t>
            </a:r>
            <a:r>
              <a:rPr lang="ru-RU" b="1" dirty="0" smtClean="0"/>
              <a:t>слънчевата топлина</a:t>
            </a:r>
            <a:endParaRPr lang="en-US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B211D3E-C25E-48E0-B61A-181DF85F5BE2}"/>
              </a:ext>
            </a:extLst>
          </p:cNvPr>
          <p:cNvSpPr/>
          <p:nvPr/>
        </p:nvSpPr>
        <p:spPr>
          <a:xfrm>
            <a:off x="432916" y="1557000"/>
            <a:ext cx="6011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/>
              <a:t>Търговски и </a:t>
            </a:r>
            <a:r>
              <a:rPr lang="ru-RU" b="1" dirty="0" smtClean="0"/>
              <a:t>производствени </a:t>
            </a:r>
            <a:r>
              <a:rPr lang="ru-RU" b="1" dirty="0"/>
              <a:t>SWH </a:t>
            </a:r>
            <a:r>
              <a:rPr lang="ru-RU" b="1" dirty="0" smtClean="0"/>
              <a:t>системи</a:t>
            </a:r>
            <a:endParaRPr lang="en-US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BA950B9-E51C-4452-AF6F-E31417431158}"/>
              </a:ext>
            </a:extLst>
          </p:cNvPr>
          <p:cNvSpPr/>
          <p:nvPr/>
        </p:nvSpPr>
        <p:spPr>
          <a:xfrm>
            <a:off x="717606" y="1958906"/>
            <a:ext cx="493439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/>
              <a:t>За мнозина инвестирането в слънчева топлина за търговски </a:t>
            </a:r>
            <a:r>
              <a:rPr lang="ru-RU" sz="1400" dirty="0" smtClean="0"/>
              <a:t>цели </a:t>
            </a:r>
            <a:r>
              <a:rPr lang="ru-RU" sz="1400" dirty="0"/>
              <a:t>като цяло е доста оправдано.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/>
              <a:t>За разлика от жилищните, </a:t>
            </a:r>
            <a:r>
              <a:rPr lang="en-US" sz="1400" dirty="0" smtClean="0"/>
              <a:t>SWH </a:t>
            </a:r>
            <a:r>
              <a:rPr lang="bg-BG" sz="1400" dirty="0" smtClean="0"/>
              <a:t>за </a:t>
            </a:r>
            <a:r>
              <a:rPr lang="ru-RU" sz="1400" dirty="0" smtClean="0"/>
              <a:t>търговски цели имат </a:t>
            </a:r>
            <a:r>
              <a:rPr lang="ru-RU" sz="1400" dirty="0"/>
              <a:t>много по-голямо </a:t>
            </a:r>
            <a:r>
              <a:rPr lang="ru-RU" sz="1400" dirty="0" smtClean="0"/>
              <a:t>търсене и е 365 </a:t>
            </a:r>
            <a:r>
              <a:rPr lang="ru-RU" sz="1400" dirty="0"/>
              <a:t>дни в годината.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/>
              <a:t>Принципите на слънчевото топлинно отопление са същите </a:t>
            </a:r>
            <a:r>
              <a:rPr lang="ru-RU" sz="1400" dirty="0" smtClean="0"/>
              <a:t>за </a:t>
            </a:r>
            <a:r>
              <a:rPr lang="ru-RU" sz="1400" dirty="0"/>
              <a:t>индустриално / търговско приложение, както в </a:t>
            </a:r>
            <a:r>
              <a:rPr lang="ru-RU" sz="1400" dirty="0" smtClean="0"/>
              <a:t>жилищното </a:t>
            </a:r>
            <a:r>
              <a:rPr lang="ru-RU" sz="1400" dirty="0"/>
              <a:t>приложение, </a:t>
            </a:r>
            <a:r>
              <a:rPr lang="ru-RU" sz="1400" dirty="0" smtClean="0"/>
              <a:t>но </a:t>
            </a:r>
            <a:r>
              <a:rPr lang="ru-RU" sz="1400" dirty="0"/>
              <a:t>системите са </a:t>
            </a:r>
            <a:r>
              <a:rPr lang="ru-RU" sz="1400" dirty="0" smtClean="0"/>
              <a:t>много </a:t>
            </a:r>
            <a:r>
              <a:rPr lang="ru-RU" sz="1400" dirty="0"/>
              <a:t>по-големи. </a:t>
            </a:r>
            <a:endParaRPr lang="ru-RU" sz="14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 smtClean="0"/>
              <a:t>По-големите </a:t>
            </a:r>
            <a:r>
              <a:rPr lang="ru-RU" sz="1400" dirty="0"/>
              <a:t>слънчеви масиви, помпи и системи за съхранение са основните разлики. Освен това правилното проектиране е от изключително значение. При изграждането на търговски системи за слънчево отопление и за постигане на ефективност консултирането със соларни специалисти е задължително.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/>
              <a:t>Отоплението с технологична вода е терминът, използван за всички промишлени приложения за слънчево </a:t>
            </a:r>
            <a:r>
              <a:rPr lang="ru-RU" sz="1400" dirty="0" smtClean="0"/>
              <a:t>отопление.</a:t>
            </a:r>
            <a:endParaRPr lang="ru-RU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/>
              <a:t>Търговските слънчеви топлинни системи също заслужават най-високите и разнообразни налични субсидии от публичните енергийни органи</a:t>
            </a:r>
            <a:r>
              <a:rPr lang="ru-RU" sz="1400" dirty="0" smtClean="0"/>
              <a:t>.</a:t>
            </a:r>
            <a:endParaRPr lang="en-US" sz="14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94FEC133-6F9B-41C5-B46F-B10A867927F4}"/>
              </a:ext>
            </a:extLst>
          </p:cNvPr>
          <p:cNvGrpSpPr/>
          <p:nvPr/>
        </p:nvGrpSpPr>
        <p:grpSpPr>
          <a:xfrm>
            <a:off x="5724000" y="1726252"/>
            <a:ext cx="3574225" cy="4798748"/>
            <a:chOff x="6156000" y="1778075"/>
            <a:chExt cx="2771532" cy="594107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33624BAE-6E09-4EEA-B41C-246A55B9E7C3}"/>
                </a:ext>
              </a:extLst>
            </p:cNvPr>
            <p:cNvSpPr txBox="1"/>
            <p:nvPr/>
          </p:nvSpPr>
          <p:spPr>
            <a:xfrm>
              <a:off x="6156000" y="1778075"/>
              <a:ext cx="2519688" cy="594107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ru-RU" sz="1200" b="1" dirty="0"/>
                <a:t>ОБРАЗЕЦ НА </a:t>
              </a:r>
              <a:r>
                <a:rPr lang="ru-RU" sz="1200" b="1" dirty="0" smtClean="0"/>
                <a:t>ПРИЛОЖЕНИЯ </a:t>
              </a:r>
              <a:r>
                <a:rPr lang="ru-RU" sz="1200" b="1" dirty="0"/>
                <a:t>ЗА </a:t>
              </a:r>
              <a:r>
                <a:rPr lang="ru-RU" sz="1200" b="1" dirty="0" smtClean="0"/>
                <a:t>ТЪРГОВСКИ ЦЕЛИ:</a:t>
              </a:r>
              <a:endParaRPr lang="en-US" sz="1200" b="1" dirty="0"/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200" b="1" dirty="0"/>
                <a:t>В промишлеността, търговския и публичния сектор.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200" b="1" dirty="0"/>
                <a:t>Селско стопанство: </a:t>
              </a:r>
              <a:r>
                <a:rPr lang="ru-RU" sz="1200" dirty="0"/>
                <a:t>Млечната и животновъдната промишленост имат голямо търсене на топла </a:t>
              </a:r>
              <a:r>
                <a:rPr lang="ru-RU" sz="1200" dirty="0" smtClean="0"/>
                <a:t>вода </a:t>
              </a:r>
              <a:r>
                <a:rPr lang="ru-RU" sz="1200" dirty="0"/>
                <a:t>за стерилизиране на </a:t>
              </a:r>
              <a:r>
                <a:rPr lang="ru-RU" sz="1200" dirty="0" smtClean="0"/>
                <a:t>операциите, </a:t>
              </a:r>
              <a:r>
                <a:rPr lang="ru-RU" sz="1200" dirty="0"/>
                <a:t>ежедневно.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200" b="1" dirty="0"/>
                <a:t>Слънчеви автомивки: </a:t>
              </a:r>
              <a:r>
                <a:rPr lang="ru-RU" sz="1200" dirty="0"/>
                <a:t>топла вода.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200" b="1" dirty="0"/>
                <a:t>Слънчеви перални: </a:t>
              </a:r>
              <a:r>
                <a:rPr lang="ru-RU" sz="1200" dirty="0"/>
                <a:t>топла вода</a:t>
              </a:r>
              <a:r>
                <a:rPr lang="ru-RU" sz="1200" b="1" dirty="0"/>
                <a:t>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200" b="1" dirty="0"/>
                <a:t>Хотели: </a:t>
              </a:r>
              <a:r>
                <a:rPr lang="ru-RU" sz="1200" dirty="0"/>
                <a:t>Почистване на пране, съдове и топла вода за гостите.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200" b="1" dirty="0"/>
                <a:t>Ресторанти: </a:t>
              </a:r>
              <a:r>
                <a:rPr lang="ru-RU" sz="1200" dirty="0"/>
                <a:t>Ястия.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200" b="1" dirty="0"/>
                <a:t>Пивоварни: </a:t>
              </a:r>
              <a:r>
                <a:rPr lang="ru-RU" sz="1200" dirty="0"/>
                <a:t>Процесно отопление.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200" b="1" dirty="0"/>
                <a:t>Преработка на храни: </a:t>
              </a:r>
              <a:r>
                <a:rPr lang="ru-RU" sz="1200" dirty="0"/>
                <a:t>стерилизиране.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200" b="1" dirty="0"/>
                <a:t>Апартаментен комплекс: </a:t>
              </a:r>
              <a:r>
                <a:rPr lang="ru-RU" sz="1200" dirty="0"/>
                <a:t>Топла вода за душове и ястия.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200" b="1" dirty="0"/>
                <a:t>Закрит басейн: </a:t>
              </a:r>
              <a:r>
                <a:rPr lang="ru-RU" sz="1200" dirty="0"/>
                <a:t>Отопление на водата.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200" b="1" dirty="0"/>
                <a:t>Слънчева климатизация: </a:t>
              </a:r>
              <a:r>
                <a:rPr lang="ru-RU" sz="1200" dirty="0"/>
                <a:t>Използвайки абсорбционни охладители, слънчевата енергия може да осигури топлината за мащабни проекти за охлаждане.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200" b="1" dirty="0"/>
                <a:t>Още: </a:t>
              </a:r>
              <a:r>
                <a:rPr lang="ru-RU" sz="1200" dirty="0"/>
                <a:t>болници и клиники, спортни клубове, училища, затвори и др</a:t>
              </a:r>
              <a:r>
                <a:rPr lang="ru-RU" sz="1200" dirty="0" smtClean="0"/>
                <a:t>.</a:t>
              </a:r>
              <a:endParaRPr lang="en-US" sz="1200" dirty="0"/>
            </a:p>
          </p:txBody>
        </p:sp>
        <p:pic>
          <p:nvPicPr>
            <p:cNvPr id="8" name="Picture 7" descr="A close up of a sign&#10;&#10;Description generated with very high confidence">
              <a:extLst>
                <a:ext uri="{FF2B5EF4-FFF2-40B4-BE49-F238E27FC236}">
                  <a16:creationId xmlns:a16="http://schemas.microsoft.com/office/drawing/2014/main" xmlns="" id="{8CD0CC1C-88F8-44D3-A79E-9396CCB5A6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3844" y="1967946"/>
              <a:ext cx="503688" cy="9252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7219395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BB9BA0-44D0-4356-B58F-0C3BC8C5A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1. </a:t>
            </a:r>
            <a:r>
              <a:rPr lang="ru-RU" b="1" dirty="0"/>
              <a:t>Подходящи широкомащабни приложения за слънчевата </a:t>
            </a:r>
            <a:r>
              <a:rPr lang="ru-RU" b="1" dirty="0" smtClean="0"/>
              <a:t>топлина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739DE0A-BF60-4284-B0A6-3BCC57425774}"/>
              </a:ext>
            </a:extLst>
          </p:cNvPr>
          <p:cNvSpPr/>
          <p:nvPr/>
        </p:nvSpPr>
        <p:spPr>
          <a:xfrm>
            <a:off x="756000" y="1926332"/>
            <a:ext cx="79920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prstClr val="black"/>
                </a:solidFill>
              </a:rPr>
              <a:t>SWH ТЕХНОЛОГИЯ И КОНФИГУРАЦИИ, ИЗПОЛЗВАНИ В СГРАДИ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2FE57F4-895D-45C3-B706-638377A91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000" y="2296075"/>
            <a:ext cx="4948075" cy="40129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168B3AC-6CB5-4BC8-8F4E-69C136FFA8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9257" y="2349000"/>
            <a:ext cx="3506431" cy="792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71E569F-887B-406D-9344-85E580EE97DC}"/>
              </a:ext>
            </a:extLst>
          </p:cNvPr>
          <p:cNvSpPr/>
          <p:nvPr/>
        </p:nvSpPr>
        <p:spPr>
          <a:xfrm>
            <a:off x="5822478" y="3141000"/>
            <a:ext cx="285321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alibri" panose="020F0502020204030204" pitchFamily="34" charset="0"/>
              <a:buChar char="–"/>
            </a:pPr>
            <a:r>
              <a:rPr lang="ru-RU" sz="1600" dirty="0">
                <a:solidFill>
                  <a:prstClr val="black"/>
                </a:solidFill>
                <a:latin typeface="+mj-lt"/>
                <a:cs typeface="Arial" pitchFamily="34" charset="0"/>
              </a:rPr>
              <a:t>Тази система е полезна за </a:t>
            </a:r>
            <a:r>
              <a:rPr lang="ru-RU" sz="16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жилища </a:t>
            </a:r>
            <a:r>
              <a:rPr lang="ru-RU" sz="1600" dirty="0">
                <a:solidFill>
                  <a:prstClr val="black"/>
                </a:solidFill>
                <a:latin typeface="+mj-lt"/>
                <a:cs typeface="Arial" pitchFamily="34" charset="0"/>
              </a:rPr>
              <a:t>(еднофамилна къща </a:t>
            </a:r>
            <a:r>
              <a:rPr lang="ru-RU" sz="16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) и </a:t>
            </a:r>
            <a:r>
              <a:rPr lang="ru-RU" sz="1600" dirty="0">
                <a:solidFill>
                  <a:prstClr val="black"/>
                </a:solidFill>
                <a:latin typeface="+mj-lt"/>
                <a:cs typeface="Arial" pitchFamily="34" charset="0"/>
              </a:rPr>
              <a:t>леки търговски </a:t>
            </a:r>
            <a:r>
              <a:rPr lang="ru-RU" sz="16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обекти.</a:t>
            </a:r>
            <a:endParaRPr lang="ru-RU" sz="1600" dirty="0">
              <a:solidFill>
                <a:prstClr val="black"/>
              </a:solidFill>
              <a:latin typeface="+mj-lt"/>
              <a:cs typeface="Arial" pitchFamily="34" charset="0"/>
            </a:endParaRPr>
          </a:p>
          <a:p>
            <a:pPr marL="285750" indent="-285750">
              <a:buFont typeface="Calibri" panose="020F0502020204030204" pitchFamily="34" charset="0"/>
              <a:buChar char="–"/>
            </a:pPr>
            <a:r>
              <a:rPr lang="ru-RU" sz="1600" dirty="0">
                <a:solidFill>
                  <a:prstClr val="black"/>
                </a:solidFill>
                <a:latin typeface="+mj-lt"/>
                <a:cs typeface="Arial" pitchFamily="34" charset="0"/>
              </a:rPr>
              <a:t>Обърнете внимание на функцията за термична дезинфекция. По закон </a:t>
            </a:r>
            <a:r>
              <a:rPr lang="ru-RU" sz="16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+mj-lt"/>
                <a:cs typeface="Arial" pitchFamily="34" charset="0"/>
              </a:rPr>
              <a:t>тези търговски инсталации трябва да бъдат оборудвани с такива мерки, което означава, че периодично водата се нагрява над 60 ° C, за да убие </a:t>
            </a:r>
            <a:r>
              <a:rPr lang="ru-RU" sz="16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бактериите.</a:t>
            </a:r>
            <a:endParaRPr lang="en-US" sz="1600" dirty="0">
              <a:solidFill>
                <a:prstClr val="black"/>
              </a:solidFill>
              <a:latin typeface="+mj-lt"/>
              <a:cs typeface="Arial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EB6ACDA-A30B-4F2F-AE68-B682FA6AF606}"/>
              </a:ext>
            </a:extLst>
          </p:cNvPr>
          <p:cNvSpPr/>
          <p:nvPr/>
        </p:nvSpPr>
        <p:spPr>
          <a:xfrm>
            <a:off x="324000" y="2464941"/>
            <a:ext cx="1296000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bg-BG" sz="1600" b="1" dirty="0" smtClean="0">
                <a:solidFill>
                  <a:prstClr val="black"/>
                </a:solidFill>
              </a:rPr>
              <a:t>ПРИМЕР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73FED19-7CEC-4822-BA86-B3778C99D2B6}"/>
              </a:ext>
            </a:extLst>
          </p:cNvPr>
          <p:cNvSpPr/>
          <p:nvPr/>
        </p:nvSpPr>
        <p:spPr>
          <a:xfrm>
            <a:off x="432916" y="1557000"/>
            <a:ext cx="5147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/>
              <a:t>Многофамилни и леки търговски SWH </a:t>
            </a:r>
          </a:p>
        </p:txBody>
      </p:sp>
    </p:spTree>
    <p:extLst>
      <p:ext uri="{BB962C8B-B14F-4D97-AF65-F5344CB8AC3E}">
        <p14:creationId xmlns:p14="http://schemas.microsoft.com/office/powerpoint/2010/main" val="35764473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94CD36-FCFC-44DB-9ED9-2392C3210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1. </a:t>
            </a:r>
            <a:r>
              <a:rPr lang="ru-RU" b="1" dirty="0"/>
              <a:t>Подходящи широкомащабни приложения за слънчевата </a:t>
            </a:r>
            <a:r>
              <a:rPr lang="ru-RU" b="1" dirty="0" smtClean="0"/>
              <a:t>топлина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1F756DD-4826-49B8-B1B7-133C89A441C1}"/>
              </a:ext>
            </a:extLst>
          </p:cNvPr>
          <p:cNvSpPr/>
          <p:nvPr/>
        </p:nvSpPr>
        <p:spPr>
          <a:xfrm>
            <a:off x="612000" y="1926332"/>
            <a:ext cx="7848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prstClr val="black"/>
                </a:solidFill>
              </a:rPr>
              <a:t>SWH ТЕХНОЛОГИЯ И КОНФИГУРАЦИИ, ИЗПОЛЗВАНИ В </a:t>
            </a:r>
            <a:r>
              <a:rPr lang="ru-RU" sz="1600" b="1" dirty="0" smtClean="0">
                <a:solidFill>
                  <a:prstClr val="black"/>
                </a:solidFill>
              </a:rPr>
              <a:t>СГРАДИ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58B3266-71B4-4B33-BA4C-FF90978936F3}"/>
              </a:ext>
            </a:extLst>
          </p:cNvPr>
          <p:cNvSpPr txBox="1"/>
          <p:nvPr/>
        </p:nvSpPr>
        <p:spPr>
          <a:xfrm>
            <a:off x="972000" y="2294951"/>
            <a:ext cx="77036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"/>
            </a:pPr>
            <a:r>
              <a:rPr lang="ru-RU" sz="1600" dirty="0" smtClean="0"/>
              <a:t>Тези </a:t>
            </a:r>
            <a:r>
              <a:rPr lang="ru-RU" sz="1600" dirty="0"/>
              <a:t>инсталации са подходящи както за къщи, така и за жилищни / търговски сгради. Обърнете внимание, че захранването със студена вода </a:t>
            </a:r>
            <a:r>
              <a:rPr lang="ru-RU" sz="1600" dirty="0" smtClean="0"/>
              <a:t>е от водопровода.</a:t>
            </a:r>
            <a:endParaRPr lang="ru-RU" sz="1600" dirty="0"/>
          </a:p>
          <a:p>
            <a:pPr marL="285750" indent="-285750">
              <a:buFont typeface="Symbol" panose="05050102010706020507" pitchFamily="18" charset="2"/>
              <a:buChar char=""/>
            </a:pPr>
            <a:r>
              <a:rPr lang="ru-RU" sz="1600" dirty="0"/>
              <a:t>Идеята е, че системата за потребление може да бъде разпределена в няколко „потребителски центрове</a:t>
            </a:r>
            <a:r>
              <a:rPr lang="ru-RU" sz="1600" dirty="0" smtClean="0"/>
              <a:t>“: </a:t>
            </a:r>
            <a:r>
              <a:rPr lang="ru-RU" sz="1600" dirty="0"/>
              <a:t>обикновена </a:t>
            </a:r>
            <a:r>
              <a:rPr lang="ru-RU" sz="1600" dirty="0" smtClean="0"/>
              <a:t>стаи</a:t>
            </a:r>
            <a:r>
              <a:rPr lang="ru-RU" sz="1600" dirty="0"/>
              <a:t>, един и същ </a:t>
            </a:r>
            <a:r>
              <a:rPr lang="ru-RU" sz="1600" dirty="0" smtClean="0"/>
              <a:t>собственик, </a:t>
            </a:r>
            <a:r>
              <a:rPr lang="ru-RU" sz="1600" dirty="0"/>
              <a:t>или сложна (обособени къщи, апартаменти в жилищна сграда, офиси и т.н</a:t>
            </a:r>
            <a:r>
              <a:rPr lang="ru-RU" sz="1600" dirty="0" smtClean="0"/>
              <a:t>.).</a:t>
            </a:r>
            <a:endParaRPr lang="en-US" sz="1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414BCA5-C2B5-4BD8-81A7-10CD63005A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873" y="3618391"/>
            <a:ext cx="7696815" cy="268375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29A0A5E2-E6E3-47DD-9AD1-14ED9F28DAF1}"/>
              </a:ext>
            </a:extLst>
          </p:cNvPr>
          <p:cNvSpPr/>
          <p:nvPr/>
        </p:nvSpPr>
        <p:spPr>
          <a:xfrm>
            <a:off x="432916" y="1557000"/>
            <a:ext cx="5147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/>
              <a:t>Многофамилни и леки търговски SWH </a:t>
            </a:r>
          </a:p>
        </p:txBody>
      </p:sp>
    </p:spTree>
    <p:extLst>
      <p:ext uri="{BB962C8B-B14F-4D97-AF65-F5344CB8AC3E}">
        <p14:creationId xmlns:p14="http://schemas.microsoft.com/office/powerpoint/2010/main" val="13971180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1. </a:t>
            </a:r>
            <a:r>
              <a:rPr lang="ru-RU" b="1" dirty="0"/>
              <a:t>Подходящи широкомащабни приложения за слънчевата </a:t>
            </a:r>
            <a:r>
              <a:rPr lang="ru-RU" b="1" dirty="0" smtClean="0"/>
              <a:t>топлина</a:t>
            </a:r>
            <a:endParaRPr lang="es-E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1F756DD-4826-49B8-B1B7-133C89A441C1}"/>
              </a:ext>
            </a:extLst>
          </p:cNvPr>
          <p:cNvSpPr/>
          <p:nvPr/>
        </p:nvSpPr>
        <p:spPr>
          <a:xfrm>
            <a:off x="612000" y="1926332"/>
            <a:ext cx="7848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prstClr val="black"/>
                </a:solidFill>
              </a:rPr>
              <a:t>SWH ТЕХНОЛОГИЯ И КОНФИГУРАЦИИ, ИЗПОЛЗВАНИ В </a:t>
            </a:r>
            <a:r>
              <a:rPr lang="ru-RU" sz="1600" b="1" dirty="0" smtClean="0">
                <a:solidFill>
                  <a:prstClr val="black"/>
                </a:solidFill>
              </a:rPr>
              <a:t>СГРАДИ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58B3266-71B4-4B33-BA4C-FF90978936F3}"/>
              </a:ext>
            </a:extLst>
          </p:cNvPr>
          <p:cNvSpPr txBox="1"/>
          <p:nvPr/>
        </p:nvSpPr>
        <p:spPr>
          <a:xfrm>
            <a:off x="972000" y="2205000"/>
            <a:ext cx="7703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"/>
            </a:pPr>
            <a:r>
              <a:rPr lang="ru-RU" sz="1600" b="1" dirty="0"/>
              <a:t>Инсталациите за съхранение / обмен </a:t>
            </a:r>
            <a:r>
              <a:rPr lang="ru-RU" sz="1600" b="1" dirty="0" smtClean="0"/>
              <a:t>са </a:t>
            </a:r>
            <a:r>
              <a:rPr lang="ru-RU" sz="1600" b="1" dirty="0"/>
              <a:t>специално посочени за жилищни / търговски </a:t>
            </a:r>
            <a:r>
              <a:rPr lang="ru-RU" sz="1600" b="1" dirty="0" smtClean="0"/>
              <a:t>сгради.</a:t>
            </a:r>
            <a:r>
              <a:rPr lang="en-US" sz="1600" b="1" dirty="0" smtClean="0"/>
              <a:t> </a:t>
            </a:r>
            <a:endParaRPr lang="en-US" sz="16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58B3266-71B4-4B33-BA4C-FF90978936F3}"/>
              </a:ext>
            </a:extLst>
          </p:cNvPr>
          <p:cNvSpPr txBox="1"/>
          <p:nvPr/>
        </p:nvSpPr>
        <p:spPr>
          <a:xfrm>
            <a:off x="756000" y="2769570"/>
            <a:ext cx="2592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"/>
            </a:pPr>
            <a:r>
              <a:rPr lang="ru-RU" sz="1600" dirty="0" smtClean="0"/>
              <a:t>Захранването </a:t>
            </a:r>
            <a:r>
              <a:rPr lang="ru-RU" sz="1600" dirty="0"/>
              <a:t>със студена вода е </a:t>
            </a:r>
            <a:r>
              <a:rPr lang="ru-RU" sz="1600" dirty="0" smtClean="0"/>
              <a:t>различно.</a:t>
            </a:r>
            <a:endParaRPr lang="ru-RU" sz="1600" dirty="0"/>
          </a:p>
          <a:p>
            <a:pPr marL="285750" indent="-285750">
              <a:buFont typeface="Symbol" panose="05050102010706020507" pitchFamily="18" charset="2"/>
              <a:buChar char=""/>
            </a:pPr>
            <a:r>
              <a:rPr lang="ru-RU" sz="1600" dirty="0" smtClean="0"/>
              <a:t>Индивидуализирана </a:t>
            </a:r>
            <a:r>
              <a:rPr lang="ru-RU" sz="1600" dirty="0"/>
              <a:t>консумация на топла вода.</a:t>
            </a:r>
          </a:p>
          <a:p>
            <a:pPr marL="285750" indent="-285750">
              <a:buFont typeface="Symbol" panose="05050102010706020507" pitchFamily="18" charset="2"/>
              <a:buChar char=""/>
            </a:pPr>
            <a:r>
              <a:rPr lang="ru-RU" sz="1600" dirty="0"/>
              <a:t>Останалите компоненти могат да бъдат централизирани или индивидуализирани.</a:t>
            </a:r>
          </a:p>
          <a:p>
            <a:pPr marL="285750" indent="-285750">
              <a:buFont typeface="Symbol" panose="05050102010706020507" pitchFamily="18" charset="2"/>
              <a:buChar char=""/>
            </a:pPr>
            <a:r>
              <a:rPr lang="ru-RU" sz="1600" dirty="0"/>
              <a:t>Получените конфигурации са много, но някои от тях не са </a:t>
            </a:r>
            <a:r>
              <a:rPr lang="ru-RU" sz="1600"/>
              <a:t>практични</a:t>
            </a:r>
            <a:r>
              <a:rPr lang="ru-RU" sz="1600" smtClean="0"/>
              <a:t>.</a:t>
            </a:r>
            <a:endParaRPr lang="en-US" sz="1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C4CE50C-2C7A-4B29-BD64-4222BCC0B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8000" y="2669182"/>
            <a:ext cx="5327688" cy="349581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7AED0B6-45AC-4F80-8D1A-EB303036D3BF}"/>
              </a:ext>
            </a:extLst>
          </p:cNvPr>
          <p:cNvSpPr/>
          <p:nvPr/>
        </p:nvSpPr>
        <p:spPr>
          <a:xfrm>
            <a:off x="432916" y="1557000"/>
            <a:ext cx="5147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/>
              <a:t>Многофамилни и леки търговски SWH </a:t>
            </a:r>
          </a:p>
        </p:txBody>
      </p:sp>
    </p:spTree>
    <p:extLst>
      <p:ext uri="{BB962C8B-B14F-4D97-AF65-F5344CB8AC3E}">
        <p14:creationId xmlns:p14="http://schemas.microsoft.com/office/powerpoint/2010/main" val="4670815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1. </a:t>
            </a:r>
            <a:r>
              <a:rPr lang="ru-RU" b="1" dirty="0"/>
              <a:t>Подходящи широкомащабни приложения за слънчевата </a:t>
            </a:r>
            <a:r>
              <a:rPr lang="ru-RU" b="1" dirty="0" smtClean="0"/>
              <a:t>топлина</a:t>
            </a:r>
            <a:endParaRPr lang="es-E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1F756DD-4826-49B8-B1B7-133C89A441C1}"/>
              </a:ext>
            </a:extLst>
          </p:cNvPr>
          <p:cNvSpPr/>
          <p:nvPr/>
        </p:nvSpPr>
        <p:spPr>
          <a:xfrm>
            <a:off x="612000" y="1926332"/>
            <a:ext cx="7848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prstClr val="black"/>
                </a:solidFill>
              </a:rPr>
              <a:t>SWH ТЕХНОЛОГИЯ И КОНФИГУРАЦИИ, ИЗПОЛЗВАНИ В </a:t>
            </a:r>
            <a:r>
              <a:rPr lang="ru-RU" sz="1600" b="1" dirty="0" smtClean="0">
                <a:solidFill>
                  <a:prstClr val="black"/>
                </a:solidFill>
              </a:rPr>
              <a:t>СГРАДИ</a:t>
            </a:r>
            <a:endParaRPr lang="ru-RU" sz="1600" b="1" dirty="0">
              <a:solidFill>
                <a:prstClr val="black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24D3C75-3F8A-485B-A517-2F6072258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000" y="2312850"/>
            <a:ext cx="6122201" cy="399569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04A5932-B6DA-42FF-9714-C251B2821BA1}"/>
              </a:ext>
            </a:extLst>
          </p:cNvPr>
          <p:cNvSpPr/>
          <p:nvPr/>
        </p:nvSpPr>
        <p:spPr>
          <a:xfrm>
            <a:off x="432916" y="1557000"/>
            <a:ext cx="5147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/>
              <a:t>Многофамилни и леки търговски SWH </a:t>
            </a:r>
          </a:p>
        </p:txBody>
      </p:sp>
    </p:spTree>
    <p:extLst>
      <p:ext uri="{BB962C8B-B14F-4D97-AF65-F5344CB8AC3E}">
        <p14:creationId xmlns:p14="http://schemas.microsoft.com/office/powerpoint/2010/main" val="19348505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4BE34C-C4E3-43A9-A95C-CD4D4C74B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1. </a:t>
            </a:r>
            <a:r>
              <a:rPr lang="ru-RU" b="1" dirty="0"/>
              <a:t>Подходящи широкомащабни приложения за слънчевата </a:t>
            </a:r>
            <a:r>
              <a:rPr lang="ru-RU" b="1" dirty="0" smtClean="0"/>
              <a:t>топлина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46A80B5-7A05-4856-A42E-9693A9139028}"/>
              </a:ext>
            </a:extLst>
          </p:cNvPr>
          <p:cNvSpPr/>
          <p:nvPr/>
        </p:nvSpPr>
        <p:spPr>
          <a:xfrm>
            <a:off x="612000" y="1696323"/>
            <a:ext cx="763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prstClr val="black"/>
                </a:solidFill>
              </a:rPr>
              <a:t>SWH ТЕХНОЛОГИЯ И КОНФИГУРАЦИИ, ИЗПОЛЗВАНИ В </a:t>
            </a:r>
            <a:r>
              <a:rPr lang="ru-RU" sz="1600" b="1" dirty="0" smtClean="0">
                <a:solidFill>
                  <a:prstClr val="black"/>
                </a:solidFill>
              </a:rPr>
              <a:t>СГРАДИ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05CC79A-A352-4BAC-981A-B4436EF3B53E}"/>
              </a:ext>
            </a:extLst>
          </p:cNvPr>
          <p:cNvSpPr/>
          <p:nvPr/>
        </p:nvSpPr>
        <p:spPr>
          <a:xfrm>
            <a:off x="432916" y="1372334"/>
            <a:ext cx="4859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/>
              <a:t>Многофамилни и леки търговски SWH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3010A39-6187-4A4D-B90B-37486804E41B}"/>
              </a:ext>
            </a:extLst>
          </p:cNvPr>
          <p:cNvSpPr txBox="1"/>
          <p:nvPr/>
        </p:nvSpPr>
        <p:spPr>
          <a:xfrm>
            <a:off x="951196" y="2034877"/>
            <a:ext cx="77036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"/>
            </a:pPr>
            <a:r>
              <a:rPr lang="ru-RU" sz="1600" dirty="0"/>
              <a:t>SWH инсталациите в големи жилищни </a:t>
            </a:r>
            <a:r>
              <a:rPr lang="ru-RU" sz="1600" dirty="0" smtClean="0"/>
              <a:t>( </a:t>
            </a:r>
            <a:r>
              <a:rPr lang="ru-RU" sz="1600" dirty="0"/>
              <a:t>търговски / обществени) сгради всъщност са разширеният случай на предишните инсталации, описани като </a:t>
            </a:r>
            <a:r>
              <a:rPr lang="ru-RU" sz="1600" dirty="0" smtClean="0"/>
              <a:t>множество </a:t>
            </a:r>
            <a:r>
              <a:rPr lang="ru-RU" sz="1600" dirty="0"/>
              <a:t>системи за подаване на студена вода и / или множество системи за консумация </a:t>
            </a:r>
            <a:r>
              <a:rPr lang="bg-BG" sz="1600" dirty="0" smtClean="0"/>
              <a:t>и</a:t>
            </a:r>
            <a:r>
              <a:rPr lang="ru-RU" sz="1600" dirty="0" smtClean="0"/>
              <a:t> поддръжка.</a:t>
            </a:r>
            <a:endParaRPr lang="ru-RU" sz="1600" dirty="0"/>
          </a:p>
          <a:p>
            <a:pPr marL="285750" indent="-285750">
              <a:buFont typeface="Symbol" panose="05050102010706020507" pitchFamily="18" charset="2"/>
              <a:buChar char=""/>
            </a:pPr>
            <a:r>
              <a:rPr lang="ru-RU" sz="1600" dirty="0" smtClean="0"/>
              <a:t>Законът предлага </a:t>
            </a:r>
            <a:r>
              <a:rPr lang="ru-RU" sz="1600" dirty="0"/>
              <a:t>да се избира между </a:t>
            </a:r>
            <a:r>
              <a:rPr lang="ru-RU" sz="1600" dirty="0" smtClean="0"/>
              <a:t>отделните </a:t>
            </a:r>
            <a:r>
              <a:rPr lang="ru-RU" sz="1600" dirty="0"/>
              <a:t>типове SWH, когато </a:t>
            </a:r>
            <a:r>
              <a:rPr lang="ru-RU" sz="1600" dirty="0" smtClean="0"/>
              <a:t>има </a:t>
            </a:r>
            <a:r>
              <a:rPr lang="ru-RU" sz="1600" dirty="0"/>
              <a:t>конкретни слънчеви топлинни </a:t>
            </a:r>
            <a:r>
              <a:rPr lang="ru-RU" sz="1600" dirty="0" smtClean="0"/>
              <a:t>проекти:</a:t>
            </a:r>
            <a:endParaRPr lang="en-US" sz="1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CEF3AC1-0D12-463A-BF4B-C9A095E85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8000" y="3879364"/>
            <a:ext cx="4605484" cy="241705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464843C-B874-4897-9174-88B42E67199B}"/>
              </a:ext>
            </a:extLst>
          </p:cNvPr>
          <p:cNvSpPr txBox="1"/>
          <p:nvPr/>
        </p:nvSpPr>
        <p:spPr>
          <a:xfrm>
            <a:off x="612000" y="3754455"/>
            <a:ext cx="331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5588"/>
            <a:r>
              <a:rPr lang="en-US" sz="1600" b="1" dirty="0"/>
              <a:t>SWH </a:t>
            </a:r>
            <a:r>
              <a:rPr lang="bg-BG" sz="1600" b="1" dirty="0" smtClean="0"/>
              <a:t>инсталации:</a:t>
            </a:r>
            <a:endParaRPr lang="en-US" sz="1600" b="1" dirty="0"/>
          </a:p>
          <a:p>
            <a:pPr marL="541338" indent="-285750">
              <a:buFont typeface="Arial" panose="020B0604020202020204" pitchFamily="34" charset="0"/>
              <a:buChar char="."/>
            </a:pPr>
            <a:r>
              <a:rPr lang="ru-RU" sz="1600" b="1" dirty="0"/>
              <a:t>Всички централизирани.</a:t>
            </a:r>
          </a:p>
          <a:p>
            <a:pPr marL="541338" indent="-285750">
              <a:buFont typeface="Arial" panose="020B0604020202020204" pitchFamily="34" charset="0"/>
              <a:buChar char="."/>
            </a:pPr>
            <a:r>
              <a:rPr lang="ru-RU" sz="1600" b="1" dirty="0"/>
              <a:t>Всички индивидуални.</a:t>
            </a:r>
          </a:p>
          <a:p>
            <a:pPr marL="541338" indent="-285750">
              <a:buFont typeface="Arial" panose="020B0604020202020204" pitchFamily="34" charset="0"/>
              <a:buChar char="."/>
            </a:pPr>
            <a:r>
              <a:rPr lang="ru-RU" sz="1600" b="1" dirty="0"/>
              <a:t>Централизирано с разпределена поддръжка.</a:t>
            </a:r>
          </a:p>
          <a:p>
            <a:pPr marL="541338" indent="-285750">
              <a:buFont typeface="Arial" panose="020B0604020202020204" pitchFamily="34" charset="0"/>
              <a:buChar char="."/>
            </a:pPr>
            <a:r>
              <a:rPr lang="ru-RU" sz="1600" b="1" dirty="0"/>
              <a:t>С разпределено съхранение на топла вода.</a:t>
            </a:r>
          </a:p>
          <a:p>
            <a:pPr marL="541338" indent="-285750">
              <a:buFont typeface="Arial" panose="020B0604020202020204" pitchFamily="34" charset="0"/>
              <a:buChar char="."/>
            </a:pPr>
            <a:r>
              <a:rPr lang="ru-RU" sz="1600" b="1" dirty="0"/>
              <a:t>С топлообменник с разпределена консумация</a:t>
            </a:r>
            <a:r>
              <a:rPr lang="ru-RU" sz="1600" b="1" dirty="0" smtClean="0"/>
              <a:t>.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6212128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6E3D11-E20E-4C0B-B1C4-008353C31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1. </a:t>
            </a:r>
            <a:r>
              <a:rPr lang="ru-RU" b="1" dirty="0"/>
              <a:t>Подходящи широкомащабни приложения за слънчевата </a:t>
            </a:r>
            <a:r>
              <a:rPr lang="ru-RU" b="1" dirty="0" smtClean="0"/>
              <a:t>топлина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D07EF35-B726-479A-B8CA-372F8B92362F}"/>
              </a:ext>
            </a:extLst>
          </p:cNvPr>
          <p:cNvSpPr/>
          <p:nvPr/>
        </p:nvSpPr>
        <p:spPr>
          <a:xfrm>
            <a:off x="612000" y="1741666"/>
            <a:ext cx="763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prstClr val="black"/>
                </a:solidFill>
              </a:rPr>
              <a:t>SWH ТЕХНОЛОГИЯ И КОНФИГУРАЦИИ, ИЗПОЛЗВАНИ В </a:t>
            </a:r>
            <a:r>
              <a:rPr lang="ru-RU" sz="1600" b="1" dirty="0" smtClean="0">
                <a:solidFill>
                  <a:prstClr val="black"/>
                </a:solidFill>
              </a:rPr>
              <a:t>СГРАДИ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83EF56C-33E7-4F1A-907F-66607B41E77F}"/>
              </a:ext>
            </a:extLst>
          </p:cNvPr>
          <p:cNvSpPr/>
          <p:nvPr/>
        </p:nvSpPr>
        <p:spPr>
          <a:xfrm>
            <a:off x="432916" y="1372334"/>
            <a:ext cx="5003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/>
              <a:t>Многофамилни и леки търговски SWH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F4FE80B-7EBE-40E2-8D39-45976859065C}"/>
              </a:ext>
            </a:extLst>
          </p:cNvPr>
          <p:cNvSpPr txBox="1"/>
          <p:nvPr/>
        </p:nvSpPr>
        <p:spPr>
          <a:xfrm>
            <a:off x="684000" y="2061297"/>
            <a:ext cx="590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"/>
            </a:pPr>
            <a:r>
              <a:rPr lang="ru-RU" sz="1600" dirty="0"/>
              <a:t>Когато </a:t>
            </a:r>
            <a:r>
              <a:rPr lang="ru-RU" sz="1600" dirty="0" smtClean="0"/>
              <a:t>се избират </a:t>
            </a:r>
            <a:r>
              <a:rPr lang="ru-RU" sz="1600" dirty="0"/>
              <a:t>конфигурации, </a:t>
            </a:r>
            <a:r>
              <a:rPr lang="ru-RU" sz="1600" dirty="0" smtClean="0"/>
              <a:t>важните </a:t>
            </a:r>
            <a:r>
              <a:rPr lang="ru-RU" sz="1600" dirty="0"/>
              <a:t>сравнителни </a:t>
            </a:r>
            <a:r>
              <a:rPr lang="ru-RU" sz="1600" dirty="0" smtClean="0"/>
              <a:t>критерии са:</a:t>
            </a:r>
            <a:endParaRPr lang="ru-RU" sz="1600" dirty="0"/>
          </a:p>
          <a:p>
            <a:r>
              <a:rPr lang="ru-RU" sz="1600" dirty="0" smtClean="0"/>
              <a:t>  - Teхнологията. </a:t>
            </a:r>
            <a:r>
              <a:rPr lang="ru-RU" sz="1600" dirty="0"/>
              <a:t>Подсистемите и схемите не са еднакви.</a:t>
            </a:r>
          </a:p>
          <a:p>
            <a:r>
              <a:rPr lang="ru-RU" sz="1600" dirty="0" smtClean="0"/>
              <a:t>  - Консумация </a:t>
            </a:r>
            <a:r>
              <a:rPr lang="ru-RU" sz="1600" dirty="0"/>
              <a:t>на вода. </a:t>
            </a:r>
            <a:r>
              <a:rPr lang="ru-RU" sz="1600" dirty="0" smtClean="0"/>
              <a:t>Тя </a:t>
            </a:r>
            <a:r>
              <a:rPr lang="ru-RU" sz="1600" dirty="0"/>
              <a:t>варира в различните конфигурации.</a:t>
            </a:r>
          </a:p>
          <a:p>
            <a:r>
              <a:rPr lang="ru-RU" sz="1600" dirty="0" smtClean="0"/>
              <a:t>  - Изисквания </a:t>
            </a:r>
            <a:r>
              <a:rPr lang="ru-RU" sz="1600" dirty="0"/>
              <a:t>за </a:t>
            </a:r>
            <a:r>
              <a:rPr lang="ru-RU" sz="1600" dirty="0" smtClean="0"/>
              <a:t>пространство. </a:t>
            </a:r>
            <a:r>
              <a:rPr lang="ru-RU" sz="1600" dirty="0"/>
              <a:t>Общи и индивидуални.</a:t>
            </a:r>
          </a:p>
          <a:p>
            <a:r>
              <a:rPr lang="ru-RU" sz="1600" dirty="0" smtClean="0"/>
              <a:t>  - Централизация </a:t>
            </a:r>
            <a:r>
              <a:rPr lang="ru-RU" sz="1600" dirty="0"/>
              <a:t>(икономически аспекти). Колкото по-централизирани са системите, толкова по-малко са инвестиционните разходи. Свързана е </a:t>
            </a:r>
            <a:r>
              <a:rPr lang="ru-RU" sz="1600" dirty="0" smtClean="0"/>
              <a:t>със структурата </a:t>
            </a:r>
            <a:r>
              <a:rPr lang="ru-RU" sz="1600" dirty="0"/>
              <a:t>на оперативните разходи (по-проста в децентрализираните системи</a:t>
            </a:r>
            <a:r>
              <a:rPr lang="ru-RU" sz="1600" dirty="0" smtClean="0"/>
              <a:t>).</a:t>
            </a:r>
            <a:endParaRPr lang="en-US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688B4D-1613-4AC5-B7B1-2105419A6D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15" r="721" b="3340"/>
          <a:stretch/>
        </p:blipFill>
        <p:spPr>
          <a:xfrm>
            <a:off x="6156000" y="2080220"/>
            <a:ext cx="2499632" cy="221278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3BF93AE-F0FF-4F7B-98B6-68D20B1AB94E}"/>
              </a:ext>
            </a:extLst>
          </p:cNvPr>
          <p:cNvSpPr/>
          <p:nvPr/>
        </p:nvSpPr>
        <p:spPr>
          <a:xfrm>
            <a:off x="684000" y="4680993"/>
            <a:ext cx="79916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."/>
            </a:pPr>
            <a:r>
              <a:rPr lang="bg-BG" sz="1600" b="1" dirty="0">
                <a:solidFill>
                  <a:prstClr val="black"/>
                </a:solidFill>
              </a:rPr>
              <a:t>Оперативни </a:t>
            </a:r>
            <a:r>
              <a:rPr lang="bg-BG" sz="1600" b="1" dirty="0" smtClean="0">
                <a:solidFill>
                  <a:prstClr val="black"/>
                </a:solidFill>
              </a:rPr>
              <a:t>разходи</a:t>
            </a:r>
            <a:r>
              <a:rPr lang="en-US" sz="1600" dirty="0" smtClean="0">
                <a:solidFill>
                  <a:prstClr val="black"/>
                </a:solidFill>
              </a:rPr>
              <a:t>:</a:t>
            </a:r>
            <a:endParaRPr lang="en-US" sz="1600" dirty="0">
              <a:solidFill>
                <a:prstClr val="black"/>
              </a:solidFill>
            </a:endParaRPr>
          </a:p>
          <a:p>
            <a:pPr lvl="2"/>
            <a:r>
              <a:rPr lang="ru-RU" sz="1600" dirty="0" smtClean="0">
                <a:solidFill>
                  <a:prstClr val="black"/>
                </a:solidFill>
              </a:rPr>
              <a:t>- Традиционна </a:t>
            </a:r>
            <a:r>
              <a:rPr lang="ru-RU" sz="1600" dirty="0">
                <a:solidFill>
                  <a:prstClr val="black"/>
                </a:solidFill>
              </a:rPr>
              <a:t>енергия за резервно </a:t>
            </a:r>
            <a:r>
              <a:rPr lang="ru-RU" sz="1600" dirty="0" smtClean="0">
                <a:solidFill>
                  <a:prstClr val="black"/>
                </a:solidFill>
              </a:rPr>
              <a:t>отопление (газ</a:t>
            </a:r>
            <a:r>
              <a:rPr lang="ru-RU" sz="1600" dirty="0">
                <a:solidFill>
                  <a:prstClr val="black"/>
                </a:solidFill>
              </a:rPr>
              <a:t>, електричество и др.).</a:t>
            </a:r>
          </a:p>
          <a:p>
            <a:pPr lvl="2"/>
            <a:r>
              <a:rPr lang="ru-RU" sz="1600" dirty="0" smtClean="0">
                <a:solidFill>
                  <a:prstClr val="black"/>
                </a:solidFill>
              </a:rPr>
              <a:t>- Поддръжка </a:t>
            </a:r>
            <a:r>
              <a:rPr lang="ru-RU" sz="1600" dirty="0">
                <a:solidFill>
                  <a:prstClr val="black"/>
                </a:solidFill>
              </a:rPr>
              <a:t>и обслужване</a:t>
            </a:r>
          </a:p>
          <a:p>
            <a:pPr lvl="2"/>
            <a:r>
              <a:rPr lang="ru-RU" sz="1600" dirty="0" smtClean="0">
                <a:solidFill>
                  <a:prstClr val="black"/>
                </a:solidFill>
              </a:rPr>
              <a:t>- Административни </a:t>
            </a:r>
            <a:r>
              <a:rPr lang="ru-RU" sz="1600" dirty="0">
                <a:solidFill>
                  <a:prstClr val="black"/>
                </a:solidFill>
              </a:rPr>
              <a:t>разходи (измерване, </a:t>
            </a:r>
            <a:r>
              <a:rPr lang="ru-RU" sz="1600" dirty="0" smtClean="0">
                <a:solidFill>
                  <a:prstClr val="black"/>
                </a:solidFill>
              </a:rPr>
              <a:t>такси за </a:t>
            </a:r>
            <a:r>
              <a:rPr lang="ru-RU" sz="1600" dirty="0">
                <a:solidFill>
                  <a:prstClr val="black"/>
                </a:solidFill>
              </a:rPr>
              <a:t>потребление </a:t>
            </a:r>
            <a:r>
              <a:rPr lang="ru-RU" sz="1600" dirty="0" smtClean="0">
                <a:solidFill>
                  <a:prstClr val="black"/>
                </a:solidFill>
              </a:rPr>
              <a:t>и </a:t>
            </a:r>
            <a:r>
              <a:rPr lang="ru-RU" sz="1600" dirty="0">
                <a:solidFill>
                  <a:prstClr val="black"/>
                </a:solidFill>
              </a:rPr>
              <a:t>т.н</a:t>
            </a:r>
            <a:r>
              <a:rPr lang="ru-RU" sz="1600" dirty="0" smtClean="0">
                <a:solidFill>
                  <a:prstClr val="black"/>
                </a:solidFill>
              </a:rPr>
              <a:t>.).</a:t>
            </a:r>
            <a:endParaRPr lang="en-US" sz="1600" dirty="0">
              <a:solidFill>
                <a:prstClr val="black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."/>
            </a:pPr>
            <a:r>
              <a:rPr lang="ru-RU" sz="1600" b="1" dirty="0">
                <a:solidFill>
                  <a:prstClr val="black"/>
                </a:solidFill>
              </a:rPr>
              <a:t>Дезагрегация срещу централизация на подсистемите: съхранение, поддръжка</a:t>
            </a:r>
          </a:p>
          <a:p>
            <a:pPr marL="742950" lvl="1" indent="-285750">
              <a:buFont typeface="Arial" panose="020B0604020202020204" pitchFamily="34" charset="0"/>
              <a:buChar char="."/>
            </a:pPr>
            <a:r>
              <a:rPr lang="ru-RU" sz="1600" b="1" dirty="0" smtClean="0">
                <a:solidFill>
                  <a:prstClr val="black"/>
                </a:solidFill>
              </a:rPr>
              <a:t>Контрол. </a:t>
            </a:r>
            <a:r>
              <a:rPr lang="ru-RU" sz="1600" b="1" dirty="0">
                <a:solidFill>
                  <a:prstClr val="black"/>
                </a:solidFill>
              </a:rPr>
              <a:t>Контролът на големи SHW може да бъде наистина </a:t>
            </a:r>
            <a:r>
              <a:rPr lang="ru-RU" sz="1600" b="1" dirty="0" smtClean="0">
                <a:solidFill>
                  <a:prstClr val="black"/>
                </a:solidFill>
              </a:rPr>
              <a:t>усъвършенстван.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5090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3E1EF2-BB43-439D-B3A8-E68B774D1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1. </a:t>
            </a:r>
            <a:r>
              <a:rPr lang="ru-RU" b="1" dirty="0"/>
              <a:t>Подходящи широкомащабни приложения за слънчевата </a:t>
            </a:r>
            <a:r>
              <a:rPr lang="ru-RU" b="1" dirty="0" smtClean="0"/>
              <a:t>топлина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810CB87-9C3B-4343-B286-3F4053936141}"/>
              </a:ext>
            </a:extLst>
          </p:cNvPr>
          <p:cNvSpPr/>
          <p:nvPr/>
        </p:nvSpPr>
        <p:spPr>
          <a:xfrm>
            <a:off x="629250" y="1729291"/>
            <a:ext cx="763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prstClr val="black"/>
                </a:solidFill>
              </a:rPr>
              <a:t>SWH ТЕХНОЛОГИЯ И КОНФИГУРАЦИИ, ИЗПОЛЗВАНИ В </a:t>
            </a:r>
            <a:r>
              <a:rPr lang="ru-RU" sz="1600" b="1" dirty="0" smtClean="0">
                <a:solidFill>
                  <a:prstClr val="black"/>
                </a:solidFill>
              </a:rPr>
              <a:t>СГРАДИ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E634DBB-38FC-4119-94E0-C6C3DF727B0C}"/>
              </a:ext>
            </a:extLst>
          </p:cNvPr>
          <p:cNvSpPr/>
          <p:nvPr/>
        </p:nvSpPr>
        <p:spPr>
          <a:xfrm>
            <a:off x="432916" y="1372334"/>
            <a:ext cx="5507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/>
              <a:t>Многофамилни и леки търговски SWH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3087955-C97E-4AAB-B72B-FDD6B76ED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000" y="3099207"/>
            <a:ext cx="3239687" cy="320951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7A8A9CC-8BDF-44FF-B7E9-33C29888AD42}"/>
              </a:ext>
            </a:extLst>
          </p:cNvPr>
          <p:cNvSpPr txBox="1"/>
          <p:nvPr/>
        </p:nvSpPr>
        <p:spPr>
          <a:xfrm>
            <a:off x="943874" y="2067845"/>
            <a:ext cx="7703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"/>
            </a:pPr>
            <a:r>
              <a:rPr lang="ru-RU" sz="1600" b="1" dirty="0"/>
              <a:t>SWH „ВСИЧКИ ЦЕНТРАЛИЗИРАНИ“. </a:t>
            </a:r>
            <a:r>
              <a:rPr lang="ru-RU" sz="1600" dirty="0"/>
              <a:t>В тази система </a:t>
            </a:r>
            <a:r>
              <a:rPr lang="ru-RU" sz="1600" dirty="0" smtClean="0"/>
              <a:t>цялото </a:t>
            </a:r>
            <a:r>
              <a:rPr lang="ru-RU" sz="1600" dirty="0"/>
              <a:t>производство на DSHW е централизирано до веригата за разпределение на топла вода към всяко жилище. </a:t>
            </a:r>
            <a:r>
              <a:rPr lang="ru-RU" sz="1600" dirty="0" smtClean="0"/>
              <a:t>Забележка:</a:t>
            </a:r>
            <a:endParaRPr lang="en-US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E88C586-1C47-4D05-8833-1006CAA42261}"/>
              </a:ext>
            </a:extLst>
          </p:cNvPr>
          <p:cNvSpPr txBox="1"/>
          <p:nvPr/>
        </p:nvSpPr>
        <p:spPr>
          <a:xfrm>
            <a:off x="432916" y="2898842"/>
            <a:ext cx="485908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1338" indent="-285750">
              <a:buFont typeface="Arial" panose="020B0604020202020204" pitchFamily="34" charset="0"/>
              <a:buChar char="."/>
            </a:pPr>
            <a:r>
              <a:rPr lang="ru-RU" sz="1600" dirty="0" smtClean="0"/>
              <a:t>Уникално </a:t>
            </a:r>
            <a:r>
              <a:rPr lang="ru-RU" sz="1600" dirty="0"/>
              <a:t>захранване със студена вода с колективен водомер за студена вода.</a:t>
            </a:r>
          </a:p>
          <a:p>
            <a:pPr marL="541338" indent="-285750">
              <a:buFont typeface="Arial" panose="020B0604020202020204" pitchFamily="34" charset="0"/>
              <a:buChar char="."/>
            </a:pPr>
            <a:r>
              <a:rPr lang="ru-RU" sz="1600" dirty="0"/>
              <a:t>Множество </a:t>
            </a:r>
            <a:r>
              <a:rPr lang="ru-RU" sz="1600" dirty="0" smtClean="0"/>
              <a:t>слънчеви </a:t>
            </a:r>
            <a:r>
              <a:rPr lang="ru-RU" sz="1600" dirty="0"/>
              <a:t>конфигурации.</a:t>
            </a:r>
          </a:p>
          <a:p>
            <a:pPr marL="541338" indent="-285750">
              <a:buFont typeface="Arial" panose="020B0604020202020204" pitchFamily="34" charset="0"/>
              <a:buChar char="."/>
            </a:pPr>
            <a:r>
              <a:rPr lang="ru-RU" sz="1600" dirty="0" smtClean="0"/>
              <a:t>Централизирана </a:t>
            </a:r>
            <a:r>
              <a:rPr lang="ru-RU" sz="1600" dirty="0"/>
              <a:t>система за </a:t>
            </a:r>
            <a:r>
              <a:rPr lang="ru-RU" sz="1600" dirty="0" smtClean="0"/>
              <a:t>съхранение.</a:t>
            </a:r>
            <a:endParaRPr lang="ru-RU" sz="1600" dirty="0"/>
          </a:p>
          <a:p>
            <a:pPr marL="541338" indent="-285750">
              <a:buFont typeface="Arial" panose="020B0604020202020204" pitchFamily="34" charset="0"/>
              <a:buChar char="."/>
            </a:pPr>
            <a:r>
              <a:rPr lang="ru-RU" sz="1600" dirty="0"/>
              <a:t>Горещата вода се доставя готова за използване до всеки имот, </a:t>
            </a:r>
            <a:r>
              <a:rPr lang="ru-RU" sz="1600" dirty="0" smtClean="0"/>
              <a:t>оборудван </a:t>
            </a:r>
            <a:r>
              <a:rPr lang="ru-RU" sz="1600" dirty="0"/>
              <a:t>с индивидуални водомери.</a:t>
            </a:r>
          </a:p>
          <a:p>
            <a:pPr marL="541338" indent="-285750">
              <a:buFont typeface="Arial" panose="020B0604020202020204" pitchFamily="34" charset="0"/>
              <a:buChar char="."/>
            </a:pPr>
            <a:r>
              <a:rPr lang="ru-RU" sz="1600" dirty="0"/>
              <a:t>Системата изисква много общо пространство. Собствениците спестяват инвестиции.</a:t>
            </a:r>
          </a:p>
          <a:p>
            <a:pPr marL="541338" indent="-285750">
              <a:buFont typeface="Arial" panose="020B0604020202020204" pitchFamily="34" charset="0"/>
              <a:buChar char="."/>
            </a:pPr>
            <a:r>
              <a:rPr lang="ru-RU" sz="1600" dirty="0"/>
              <a:t>Общността на собственика поема всички разходи (инсталация, енергии, поддръжка и т.н.). Тези разходи са включени в </a:t>
            </a:r>
            <a:r>
              <a:rPr lang="ru-RU" sz="1600" dirty="0" smtClean="0"/>
              <a:t>цената </a:t>
            </a:r>
            <a:r>
              <a:rPr lang="ru-RU" sz="1600" dirty="0"/>
              <a:t>за топла вода, изплащана от потребителите</a:t>
            </a:r>
            <a:r>
              <a:rPr lang="ru-RU" sz="1600" dirty="0" smtClean="0"/>
              <a:t>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139171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0EE94D-2FF6-4D08-9A45-7FC877A71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1. </a:t>
            </a:r>
            <a:r>
              <a:rPr lang="ru-RU" b="1" dirty="0" smtClean="0"/>
              <a:t>Подходящи </a:t>
            </a:r>
            <a:r>
              <a:rPr lang="ru-RU" b="1" dirty="0"/>
              <a:t>широкомащабни приложения за слънчевата </a:t>
            </a:r>
            <a:r>
              <a:rPr lang="ru-RU" b="1" dirty="0" smtClean="0"/>
              <a:t>топлина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9997709-9870-40EA-8B14-46B3C11DFBA7}"/>
              </a:ext>
            </a:extLst>
          </p:cNvPr>
          <p:cNvSpPr/>
          <p:nvPr/>
        </p:nvSpPr>
        <p:spPr>
          <a:xfrm>
            <a:off x="612000" y="1926332"/>
            <a:ext cx="37440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prstClr val="black"/>
                </a:solidFill>
              </a:rPr>
              <a:t>SWH ТЕХНОЛОГИЯ И КОНФИГУРАЦИИ, ИЗПОЛЗВАНИ В </a:t>
            </a:r>
            <a:r>
              <a:rPr lang="ru-RU" sz="1600" b="1" dirty="0" smtClean="0">
                <a:solidFill>
                  <a:prstClr val="black"/>
                </a:solidFill>
              </a:rPr>
              <a:t>СГРАДИ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5BB2FDD-F016-4133-87D7-7761F2ABDFA9}"/>
              </a:ext>
            </a:extLst>
          </p:cNvPr>
          <p:cNvSpPr/>
          <p:nvPr/>
        </p:nvSpPr>
        <p:spPr>
          <a:xfrm>
            <a:off x="432916" y="1557000"/>
            <a:ext cx="4859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/>
              <a:t>Многофамилни и леки търговски SWH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094634-7518-4261-8234-AFD277BEE955}"/>
              </a:ext>
            </a:extLst>
          </p:cNvPr>
          <p:cNvSpPr txBox="1"/>
          <p:nvPr/>
        </p:nvSpPr>
        <p:spPr>
          <a:xfrm>
            <a:off x="972000" y="3069000"/>
            <a:ext cx="30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"/>
            </a:pPr>
            <a:r>
              <a:rPr lang="en-US" sz="1600" b="1" dirty="0"/>
              <a:t>SWH „</a:t>
            </a:r>
            <a:r>
              <a:rPr lang="bg-BG" sz="1600" b="1" dirty="0"/>
              <a:t>ВСИЧКИ ЦЕНТРАЛИЗИРАНИ“. </a:t>
            </a:r>
            <a:r>
              <a:rPr lang="en-US" sz="1600" b="1" dirty="0" smtClean="0"/>
              <a:t>  </a:t>
            </a:r>
            <a:endParaRPr lang="en-US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E82DC80-B1FB-4051-A35E-D4804D074E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6001" y="1938017"/>
            <a:ext cx="4319688" cy="437192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E14503E-A4A9-4DF1-8417-0ED53B3076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000" y="4131434"/>
            <a:ext cx="2043067" cy="1656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6A1012C-72D5-4668-8746-05C17489A4FF}"/>
              </a:ext>
            </a:extLst>
          </p:cNvPr>
          <p:cNvSpPr/>
          <p:nvPr/>
        </p:nvSpPr>
        <p:spPr>
          <a:xfrm>
            <a:off x="3129990" y="4550615"/>
            <a:ext cx="1296000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bg-BG" sz="1600" b="1" dirty="0" smtClean="0">
                <a:solidFill>
                  <a:prstClr val="black"/>
                </a:solidFill>
              </a:rPr>
              <a:t>ПРИМЕР</a:t>
            </a:r>
            <a:endParaRPr lang="en-US" sz="1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7017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2C859C-AE0F-4B85-8120-FCD4EE1DC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1. </a:t>
            </a:r>
            <a:r>
              <a:rPr lang="ru-RU" b="1" dirty="0"/>
              <a:t>Подходящи широкомащабни приложения за слънчевата </a:t>
            </a:r>
            <a:r>
              <a:rPr lang="ru-RU" b="1" dirty="0" smtClean="0"/>
              <a:t>топлина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E338BE7-9E2A-43EE-97C4-5569BE539350}"/>
              </a:ext>
            </a:extLst>
          </p:cNvPr>
          <p:cNvSpPr/>
          <p:nvPr/>
        </p:nvSpPr>
        <p:spPr>
          <a:xfrm>
            <a:off x="576300" y="1741666"/>
            <a:ext cx="763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prstClr val="black"/>
                </a:solidFill>
              </a:rPr>
              <a:t>SWH ТЕХНОЛОГИЯ И КОНФИГУРАЦИИ, ИЗПОЛЗВАНИ В </a:t>
            </a:r>
            <a:r>
              <a:rPr lang="ru-RU" sz="1600" b="1" dirty="0" smtClean="0">
                <a:solidFill>
                  <a:prstClr val="black"/>
                </a:solidFill>
              </a:rPr>
              <a:t>СГРАДИ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9462A61-9471-4132-BB8E-DF4228FB1416}"/>
              </a:ext>
            </a:extLst>
          </p:cNvPr>
          <p:cNvSpPr/>
          <p:nvPr/>
        </p:nvSpPr>
        <p:spPr>
          <a:xfrm>
            <a:off x="408632" y="1372334"/>
            <a:ext cx="4787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/>
              <a:t>Многофамилни и леки търговски SWH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DB1D2AB-A7DF-4ECE-B9E6-621D34F72262}"/>
              </a:ext>
            </a:extLst>
          </p:cNvPr>
          <p:cNvSpPr txBox="1"/>
          <p:nvPr/>
        </p:nvSpPr>
        <p:spPr>
          <a:xfrm>
            <a:off x="943772" y="2082995"/>
            <a:ext cx="7703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"/>
            </a:pPr>
            <a:r>
              <a:rPr lang="ru-RU" sz="1600" b="1" dirty="0"/>
              <a:t>SWH „ВСИЧКИ ИНДИВИДУАЛНИ“. </a:t>
            </a:r>
            <a:r>
              <a:rPr lang="ru-RU" sz="1600" dirty="0"/>
              <a:t>В </a:t>
            </a:r>
            <a:r>
              <a:rPr lang="ru-RU" sz="1600" dirty="0" smtClean="0"/>
              <a:t>този случай </a:t>
            </a:r>
            <a:r>
              <a:rPr lang="ru-RU" sz="1600" dirty="0"/>
              <a:t>практически всички системи са индивидуални. Може да е подходящо решение, но не и за големи жилищни сгради (по-малко от 10 жилища</a:t>
            </a:r>
            <a:r>
              <a:rPr lang="ru-RU" sz="1600" dirty="0" smtClean="0"/>
              <a:t>).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1AFF092-6EAF-4A10-B0BA-541F0BD614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000" y="3077775"/>
            <a:ext cx="3662060" cy="3204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61839C7-75E9-4584-9B03-6FEC2A5E0659}"/>
              </a:ext>
            </a:extLst>
          </p:cNvPr>
          <p:cNvSpPr txBox="1"/>
          <p:nvPr/>
        </p:nvSpPr>
        <p:spPr>
          <a:xfrm>
            <a:off x="684000" y="2997000"/>
            <a:ext cx="4176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1338" indent="-285750">
              <a:buFont typeface="Arial" panose="020B0604020202020204" pitchFamily="34" charset="0"/>
              <a:buChar char="."/>
            </a:pPr>
            <a:r>
              <a:rPr lang="ru-RU" sz="1600" dirty="0"/>
              <a:t>Събирането, съхранението на топла вода и поддръжката са индивидуални.</a:t>
            </a:r>
          </a:p>
          <a:p>
            <a:pPr marL="541338" indent="-285750">
              <a:buFont typeface="Arial" panose="020B0604020202020204" pitchFamily="34" charset="0"/>
              <a:buChar char="."/>
            </a:pPr>
            <a:r>
              <a:rPr lang="ru-RU" sz="1600" dirty="0"/>
              <a:t>Уникалната (частично) обща система е слънчевият масив, но хидравличните вериги са индивидуални.</a:t>
            </a:r>
          </a:p>
          <a:p>
            <a:pPr marL="541338" indent="-285750">
              <a:buFont typeface="Arial" panose="020B0604020202020204" pitchFamily="34" charset="0"/>
              <a:buChar char="."/>
            </a:pPr>
            <a:r>
              <a:rPr lang="ru-RU" sz="1600" dirty="0"/>
              <a:t>Също така системата използва общи структурни елементи.</a:t>
            </a:r>
          </a:p>
          <a:p>
            <a:pPr marL="541338" indent="-285750">
              <a:buFont typeface="Arial" panose="020B0604020202020204" pitchFamily="34" charset="0"/>
              <a:buChar char="."/>
            </a:pPr>
            <a:r>
              <a:rPr lang="ru-RU" sz="1600" dirty="0"/>
              <a:t>Въпреки това, консумацията е индивидуализирана. </a:t>
            </a:r>
            <a:r>
              <a:rPr lang="ru-RU" sz="1600" dirty="0" smtClean="0"/>
              <a:t>Съвета на  собствениците </a:t>
            </a:r>
            <a:r>
              <a:rPr lang="ru-RU" sz="1600" dirty="0"/>
              <a:t>трябва да реши кои части на системата са общи, за да включи останалите разходи</a:t>
            </a:r>
            <a:r>
              <a:rPr lang="ru-RU" sz="1600" dirty="0" smtClean="0"/>
              <a:t>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549883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AE1200-4F65-472C-8C84-1E435BDDF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1. </a:t>
            </a:r>
            <a:r>
              <a:rPr lang="ru-RU" b="1" dirty="0"/>
              <a:t>Подходящи широкомащабни приложения за слънчевата </a:t>
            </a:r>
            <a:r>
              <a:rPr lang="ru-RU" b="1" dirty="0" smtClean="0"/>
              <a:t>топлина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22D2FDD-0502-4664-AAAA-8F918A446DA3}"/>
              </a:ext>
            </a:extLst>
          </p:cNvPr>
          <p:cNvSpPr/>
          <p:nvPr/>
        </p:nvSpPr>
        <p:spPr>
          <a:xfrm>
            <a:off x="612000" y="1926332"/>
            <a:ext cx="763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prstClr val="black"/>
                </a:solidFill>
              </a:rPr>
              <a:t>SWH ТЕХНОЛОГИЯ И КОНФИГУРАЦИИ, ИЗПОЛЗВАНИ В </a:t>
            </a:r>
            <a:r>
              <a:rPr lang="ru-RU" sz="1600" b="1" dirty="0" smtClean="0">
                <a:solidFill>
                  <a:prstClr val="black"/>
                </a:solidFill>
              </a:rPr>
              <a:t>СГРАДИ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2EC1E17-C711-40B5-9EA5-D08D246767C6}"/>
              </a:ext>
            </a:extLst>
          </p:cNvPr>
          <p:cNvSpPr/>
          <p:nvPr/>
        </p:nvSpPr>
        <p:spPr>
          <a:xfrm>
            <a:off x="432916" y="1557000"/>
            <a:ext cx="5003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/>
              <a:t>Многофамилни и леки търговски SWH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943990D-F13D-4D05-A042-E12FA21E6DEF}"/>
              </a:ext>
            </a:extLst>
          </p:cNvPr>
          <p:cNvSpPr txBox="1"/>
          <p:nvPr/>
        </p:nvSpPr>
        <p:spPr>
          <a:xfrm>
            <a:off x="946491" y="2215197"/>
            <a:ext cx="7703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"/>
            </a:pPr>
            <a:r>
              <a:rPr lang="ru-RU" sz="1600" b="1" dirty="0"/>
              <a:t>SWH „</a:t>
            </a:r>
            <a:r>
              <a:rPr lang="ru-RU" sz="1600" b="1" dirty="0" smtClean="0"/>
              <a:t>ЦЕНТРАЛИЗИРАНА </a:t>
            </a:r>
            <a:r>
              <a:rPr lang="ru-RU" sz="1600" b="1" dirty="0"/>
              <a:t>С РАЗПРЕДЕЛЕНА ПОДДРЪЖКА“. В тази система слънчевото предварително загряване на студената вода е комунално, докато резервното отопление е </a:t>
            </a:r>
            <a:r>
              <a:rPr lang="ru-RU" sz="1600" b="1" dirty="0" smtClean="0"/>
              <a:t>индивидуално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557847B-0D6D-4FB5-88DB-4F4B2F3F4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1999" y="3077775"/>
            <a:ext cx="3395829" cy="3204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33551B3-89FF-4698-8C03-F917679542B5}"/>
              </a:ext>
            </a:extLst>
          </p:cNvPr>
          <p:cNvSpPr txBox="1"/>
          <p:nvPr/>
        </p:nvSpPr>
        <p:spPr>
          <a:xfrm>
            <a:off x="612000" y="2997000"/>
            <a:ext cx="45360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1338" indent="-285750">
              <a:buFont typeface="Arial" panose="020B0604020202020204" pitchFamily="34" charset="0"/>
              <a:buChar char="."/>
            </a:pPr>
            <a:r>
              <a:rPr lang="ru-RU" sz="1600" dirty="0" smtClean="0"/>
              <a:t>Уникално </a:t>
            </a:r>
            <a:r>
              <a:rPr lang="ru-RU" sz="1600" dirty="0"/>
              <a:t>захранване със студена вода с колективен водомер за студена вода.</a:t>
            </a:r>
          </a:p>
          <a:p>
            <a:pPr marL="541338" indent="-285750">
              <a:buFont typeface="Arial" panose="020B0604020202020204" pitchFamily="34" charset="0"/>
              <a:buChar char="."/>
            </a:pPr>
            <a:r>
              <a:rPr lang="ru-RU" sz="1600" dirty="0"/>
              <a:t>Предварително загрятата вода достига до всяко жилище през консуматорската верига (</a:t>
            </a:r>
            <a:r>
              <a:rPr lang="ru-RU" sz="1600" dirty="0" smtClean="0"/>
              <a:t>неравномерна консумация), </a:t>
            </a:r>
            <a:r>
              <a:rPr lang="ru-RU" sz="1600" dirty="0"/>
              <a:t>като е снабдена с </a:t>
            </a:r>
            <a:r>
              <a:rPr lang="ru-RU" sz="1600" dirty="0" smtClean="0"/>
              <a:t>водомер за топла вода. Всяко жилище </a:t>
            </a:r>
            <a:r>
              <a:rPr lang="ru-RU" sz="1600" dirty="0"/>
              <a:t>има собствена система за поддръжка </a:t>
            </a:r>
            <a:r>
              <a:rPr lang="ru-RU" sz="1600" dirty="0" smtClean="0"/>
              <a:t>и </a:t>
            </a:r>
            <a:r>
              <a:rPr lang="ru-RU" sz="1600" dirty="0"/>
              <a:t>приготвяне на топлата вода.</a:t>
            </a:r>
          </a:p>
          <a:p>
            <a:pPr marL="541338" indent="-285750">
              <a:buFont typeface="Arial" panose="020B0604020202020204" pitchFamily="34" charset="0"/>
              <a:buChar char="."/>
            </a:pPr>
            <a:r>
              <a:rPr lang="ru-RU" sz="1600" dirty="0" smtClean="0"/>
              <a:t>Сдружението на собствениците </a:t>
            </a:r>
            <a:r>
              <a:rPr lang="ru-RU" sz="1600" dirty="0"/>
              <a:t>поема по-малко разходи и инсталацията изисква по-малко общи пространства. Слънчевата система може да изпита неравномерно използване</a:t>
            </a:r>
            <a:r>
              <a:rPr lang="ru-RU" sz="1600" dirty="0" smtClean="0"/>
              <a:t>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91959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8D350D-45B3-465D-81BE-8DDBC5981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1. </a:t>
            </a:r>
            <a:r>
              <a:rPr lang="ru-RU" b="1" dirty="0"/>
              <a:t>Подходящи широкомащабни приложения за слънчевата </a:t>
            </a:r>
            <a:r>
              <a:rPr lang="ru-RU" b="1" dirty="0" smtClean="0"/>
              <a:t>топлина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350C763-60B7-45DC-A5C1-24E04608B037}"/>
              </a:ext>
            </a:extLst>
          </p:cNvPr>
          <p:cNvSpPr/>
          <p:nvPr/>
        </p:nvSpPr>
        <p:spPr>
          <a:xfrm>
            <a:off x="432916" y="1557000"/>
            <a:ext cx="6227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/>
              <a:t>Търговски и производствени SWH </a:t>
            </a:r>
            <a:r>
              <a:rPr lang="ru-RU" b="1" dirty="0" smtClean="0"/>
              <a:t>системи</a:t>
            </a:r>
            <a:endParaRPr lang="ru-RU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B653E8D-55A9-46E8-B7FC-A99C3B33CB2D}"/>
              </a:ext>
            </a:extLst>
          </p:cNvPr>
          <p:cNvSpPr/>
          <p:nvPr/>
        </p:nvSpPr>
        <p:spPr>
          <a:xfrm>
            <a:off x="717606" y="1958906"/>
            <a:ext cx="6374394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/>
              <a:t>ПРОЕКТИРАНЕ НА ГОЛЯМИ СИСТЕМИ </a:t>
            </a:r>
            <a:r>
              <a:rPr lang="ru-RU" sz="1600" b="1" dirty="0" smtClean="0"/>
              <a:t>SWH</a:t>
            </a:r>
            <a:endParaRPr lang="en-US" sz="1600" b="1" dirty="0" smtClean="0"/>
          </a:p>
          <a:p>
            <a:pPr marL="541338" lvl="1" indent="-285750">
              <a:buFont typeface="Calibri" panose="020F0502020204030204" pitchFamily="34" charset="0"/>
              <a:buChar char="–"/>
            </a:pPr>
            <a:r>
              <a:rPr lang="ru-RU" sz="1400" dirty="0"/>
              <a:t>Съществуват предварително </a:t>
            </a:r>
            <a:r>
              <a:rPr lang="ru-RU" sz="1400" dirty="0" smtClean="0"/>
              <a:t>приготвени </a:t>
            </a:r>
            <a:r>
              <a:rPr lang="ru-RU" sz="1400" dirty="0"/>
              <a:t>комплекти, предназначени за </a:t>
            </a:r>
            <a:r>
              <a:rPr lang="ru-RU" sz="1400" dirty="0" smtClean="0"/>
              <a:t>търговски</a:t>
            </a:r>
            <a:r>
              <a:rPr lang="ru-RU" sz="1400" dirty="0"/>
              <a:t>, </a:t>
            </a:r>
            <a:r>
              <a:rPr lang="ru-RU" sz="1400" dirty="0" smtClean="0"/>
              <a:t>производствени </a:t>
            </a:r>
            <a:r>
              <a:rPr lang="ru-RU" sz="1400" dirty="0"/>
              <a:t>или обществени </a:t>
            </a:r>
            <a:r>
              <a:rPr lang="ru-RU" sz="1400" dirty="0" smtClean="0"/>
              <a:t>сгради. </a:t>
            </a:r>
            <a:r>
              <a:rPr lang="ru-RU" sz="1400" dirty="0"/>
              <a:t>Въпреки това, тези тествани системи и технологии понякога се приемат от производителите като основа за </a:t>
            </a:r>
            <a:r>
              <a:rPr lang="ru-RU" sz="1400" dirty="0" smtClean="0"/>
              <a:t>по-бързо построяване </a:t>
            </a:r>
            <a:r>
              <a:rPr lang="ru-RU" sz="1400" dirty="0"/>
              <a:t>и намаляване на проектните разходи </a:t>
            </a:r>
            <a:r>
              <a:rPr lang="ru-RU" sz="1400" dirty="0" smtClean="0"/>
              <a:t>от задължителните </a:t>
            </a:r>
            <a:r>
              <a:rPr lang="ru-RU" sz="1400" dirty="0"/>
              <a:t>инженерни </a:t>
            </a:r>
            <a:r>
              <a:rPr lang="ru-RU" sz="1400" dirty="0" smtClean="0"/>
              <a:t>работи, </a:t>
            </a:r>
            <a:r>
              <a:rPr lang="ru-RU" sz="1400" dirty="0"/>
              <a:t>или </a:t>
            </a:r>
            <a:r>
              <a:rPr lang="ru-RU" sz="1400" dirty="0" smtClean="0"/>
              <a:t>при проекти </a:t>
            </a:r>
            <a:r>
              <a:rPr lang="ru-RU" sz="1400" dirty="0"/>
              <a:t>до ключ.</a:t>
            </a:r>
          </a:p>
          <a:p>
            <a:pPr marL="541338" lvl="1" indent="-285750">
              <a:buFont typeface="Calibri" panose="020F0502020204030204" pitchFamily="34" charset="0"/>
              <a:buChar char="–"/>
            </a:pPr>
            <a:r>
              <a:rPr lang="ru-RU" sz="1400" dirty="0"/>
              <a:t>При проектирането присъстват </a:t>
            </a:r>
            <a:r>
              <a:rPr lang="ru-RU" sz="1400" dirty="0" smtClean="0"/>
              <a:t>четири </a:t>
            </a:r>
            <a:r>
              <a:rPr lang="ru-RU" sz="1400" dirty="0"/>
              <a:t>основни </a:t>
            </a:r>
            <a:r>
              <a:rPr lang="ru-RU" sz="1400" dirty="0" smtClean="0"/>
              <a:t>въпроса:</a:t>
            </a:r>
            <a:endParaRPr lang="en-US" sz="1400" dirty="0"/>
          </a:p>
          <a:p>
            <a:pPr marL="801688" lvl="2" indent="-285750">
              <a:buFont typeface="Arial" panose="020B0604020202020204" pitchFamily="34" charset="0"/>
              <a:buChar char="."/>
            </a:pPr>
            <a:r>
              <a:rPr lang="ru-RU" sz="1400" b="1" dirty="0" smtClean="0"/>
              <a:t>Какво </a:t>
            </a:r>
            <a:r>
              <a:rPr lang="ru-RU" sz="1400" b="1" dirty="0"/>
              <a:t>е натоварването и честотата?</a:t>
            </a:r>
          </a:p>
          <a:p>
            <a:pPr marL="515938" lvl="2"/>
            <a:r>
              <a:rPr lang="ru-RU" sz="1400" dirty="0" smtClean="0"/>
              <a:t>Очертайте профила </a:t>
            </a:r>
            <a:r>
              <a:rPr lang="ru-RU" sz="1400" dirty="0"/>
              <a:t>на </a:t>
            </a:r>
            <a:r>
              <a:rPr lang="ru-RU" sz="1400" dirty="0" smtClean="0"/>
              <a:t>бизнеса. Голямо количество вода, редовно </a:t>
            </a:r>
            <a:r>
              <a:rPr lang="ru-RU" sz="1400" dirty="0"/>
              <a:t>и повече през деня, </a:t>
            </a:r>
            <a:r>
              <a:rPr lang="ru-RU" sz="1400" dirty="0" smtClean="0"/>
              <a:t>е най-доброто.</a:t>
            </a:r>
            <a:endParaRPr lang="ru-RU" sz="1400" dirty="0"/>
          </a:p>
          <a:p>
            <a:pPr marL="801688" lvl="2" indent="-285750">
              <a:buFont typeface="Arial" panose="020B0604020202020204" pitchFamily="34" charset="0"/>
              <a:buChar char="."/>
            </a:pPr>
            <a:r>
              <a:rPr lang="ru-RU" sz="1400" b="1" dirty="0"/>
              <a:t>Колко място има за </a:t>
            </a:r>
            <a:r>
              <a:rPr lang="ru-RU" sz="1400" b="1" dirty="0" smtClean="0"/>
              <a:t>колекторите?</a:t>
            </a:r>
            <a:endParaRPr lang="ru-RU" sz="1400" b="1" dirty="0"/>
          </a:p>
          <a:p>
            <a:pPr marL="515938" lvl="2"/>
            <a:r>
              <a:rPr lang="ru-RU" sz="1400" dirty="0" smtClean="0"/>
              <a:t>Най-добре: </a:t>
            </a:r>
            <a:r>
              <a:rPr lang="ru-RU" sz="1400" dirty="0"/>
              <a:t>достатъчно равна повърхност на покрива и ясен слънчев достъп.</a:t>
            </a:r>
          </a:p>
          <a:p>
            <a:pPr marL="801688" lvl="2" indent="-285750">
              <a:buFont typeface="Arial" panose="020B0604020202020204" pitchFamily="34" charset="0"/>
              <a:buChar char="."/>
            </a:pPr>
            <a:r>
              <a:rPr lang="ru-RU" sz="1400" b="1" dirty="0"/>
              <a:t>Колко място е на разположение за </a:t>
            </a:r>
            <a:r>
              <a:rPr lang="ru-RU" sz="1400" b="1" dirty="0" smtClean="0"/>
              <a:t>резервоарите за съхранение</a:t>
            </a:r>
            <a:r>
              <a:rPr lang="ru-RU" sz="1400" b="1" dirty="0"/>
              <a:t>?</a:t>
            </a:r>
          </a:p>
          <a:p>
            <a:pPr marL="515938" lvl="2"/>
            <a:r>
              <a:rPr lang="ru-RU" sz="1400" dirty="0"/>
              <a:t>Добро местоположение и място за големи резервоари и системи за съхранение.</a:t>
            </a:r>
          </a:p>
          <a:p>
            <a:pPr marL="801688" lvl="2" indent="-285750">
              <a:buFont typeface="Arial" panose="020B0604020202020204" pitchFamily="34" charset="0"/>
              <a:buChar char="."/>
            </a:pPr>
            <a:r>
              <a:rPr lang="ru-RU" sz="1400" b="1" dirty="0"/>
              <a:t>Колко </a:t>
            </a:r>
            <a:r>
              <a:rPr lang="ru-RU" sz="1400" b="1" dirty="0" smtClean="0"/>
              <a:t>е бюджетът?</a:t>
            </a:r>
            <a:endParaRPr lang="ru-RU" sz="1400" b="1" dirty="0"/>
          </a:p>
          <a:p>
            <a:pPr marL="515938" lvl="2"/>
            <a:r>
              <a:rPr lang="ru-RU" sz="1400" dirty="0" smtClean="0"/>
              <a:t>Най-добре: </a:t>
            </a:r>
            <a:r>
              <a:rPr lang="ru-RU" sz="1400" dirty="0"/>
              <a:t>стабилен бизнес, „зелена“ клиентела или промотори (публичен сектор и др.), Публична финансова подкрепа</a:t>
            </a:r>
            <a:r>
              <a:rPr lang="ru-RU" sz="1400" dirty="0" smtClean="0"/>
              <a:t>.</a:t>
            </a:r>
            <a:endParaRPr lang="en-US" sz="1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8892F3C-63BF-447E-8818-699157F44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4000" y="2277000"/>
            <a:ext cx="1522800" cy="350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3765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9FCF3F-69CC-4AA0-A866-E3FD94474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1. </a:t>
            </a:r>
            <a:r>
              <a:rPr lang="ru-RU" b="1" dirty="0"/>
              <a:t>Подходящи широкомащабни приложения за слънчевата </a:t>
            </a:r>
            <a:r>
              <a:rPr lang="ru-RU" b="1" dirty="0" smtClean="0"/>
              <a:t>топлина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6AEF2B8-9DBE-4618-AD86-3A92AB4ECC85}"/>
              </a:ext>
            </a:extLst>
          </p:cNvPr>
          <p:cNvSpPr/>
          <p:nvPr/>
        </p:nvSpPr>
        <p:spPr>
          <a:xfrm>
            <a:off x="612000" y="1926332"/>
            <a:ext cx="34586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prstClr val="black"/>
                </a:solidFill>
              </a:rPr>
              <a:t>SWH ТЕХНОЛОГИЯ И КОНФИГУРАЦИИ, ИЗПОЛЗВАНИ В </a:t>
            </a:r>
            <a:r>
              <a:rPr lang="ru-RU" sz="1600" b="1" dirty="0" smtClean="0">
                <a:solidFill>
                  <a:prstClr val="black"/>
                </a:solidFill>
              </a:rPr>
              <a:t>СГРАДИ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B202981-8DBF-425B-B3E5-5385A200C5C6}"/>
              </a:ext>
            </a:extLst>
          </p:cNvPr>
          <p:cNvSpPr/>
          <p:nvPr/>
        </p:nvSpPr>
        <p:spPr>
          <a:xfrm>
            <a:off x="432916" y="1557000"/>
            <a:ext cx="5147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/>
              <a:t>Многофамилни и леки търговски SWH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65089CE-15C1-45EE-8ABA-3C594F262F88}"/>
              </a:ext>
            </a:extLst>
          </p:cNvPr>
          <p:cNvSpPr txBox="1"/>
          <p:nvPr/>
        </p:nvSpPr>
        <p:spPr>
          <a:xfrm>
            <a:off x="972000" y="3030003"/>
            <a:ext cx="30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"/>
            </a:pPr>
            <a:r>
              <a:rPr lang="ru-RU" sz="1600" b="1" dirty="0"/>
              <a:t>SWH „ЦЕНТРАЛИЗИРАН С РАЗПРЕДЕЛЕНА ПОДДРЪЖКА“.</a:t>
            </a:r>
            <a:r>
              <a:rPr lang="en-US" sz="1600" b="1" dirty="0" smtClean="0"/>
              <a:t> </a:t>
            </a:r>
            <a:endParaRPr lang="en-US" sz="1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CD6D86F-0AD6-4A4B-B30B-C78CE67E9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0000" y="4043700"/>
            <a:ext cx="2035407" cy="1656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011F9F9-ADFA-4087-A08A-B9C9F2947A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0661" y="1926332"/>
            <a:ext cx="4605027" cy="439744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2BF984D-88A9-4E47-968E-8B361E95F7CB}"/>
              </a:ext>
            </a:extLst>
          </p:cNvPr>
          <p:cNvSpPr/>
          <p:nvPr/>
        </p:nvSpPr>
        <p:spPr>
          <a:xfrm>
            <a:off x="3129990" y="4550615"/>
            <a:ext cx="1296000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bg-BG" sz="1600" b="1" dirty="0" smtClean="0">
                <a:solidFill>
                  <a:prstClr val="black"/>
                </a:solidFill>
              </a:rPr>
              <a:t>ПРИМЕР</a:t>
            </a:r>
            <a:endParaRPr lang="en-US" sz="1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4298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CE3D12-940F-432A-AD0A-EFD4B0841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1. </a:t>
            </a:r>
            <a:r>
              <a:rPr lang="ru-RU" b="1" dirty="0"/>
              <a:t>Подходящи широкомащабни приложения за слънчевата </a:t>
            </a:r>
            <a:r>
              <a:rPr lang="ru-RU" b="1" dirty="0" smtClean="0"/>
              <a:t>топлина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D588DF7-FFAE-4223-AC14-D9839E31B66A}"/>
              </a:ext>
            </a:extLst>
          </p:cNvPr>
          <p:cNvSpPr/>
          <p:nvPr/>
        </p:nvSpPr>
        <p:spPr>
          <a:xfrm>
            <a:off x="612000" y="1926332"/>
            <a:ext cx="763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prstClr val="black"/>
                </a:solidFill>
              </a:rPr>
              <a:t>SWH ТЕХНОЛОГИЯ И КОНФИГУРАЦИИ, ИЗПОЛЗВАНИ В </a:t>
            </a:r>
            <a:r>
              <a:rPr lang="ru-RU" sz="1600" b="1" dirty="0" smtClean="0">
                <a:solidFill>
                  <a:prstClr val="black"/>
                </a:solidFill>
              </a:rPr>
              <a:t>СГРАДИ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6578C7D-EB63-4B72-9B0A-274D37466838}"/>
              </a:ext>
            </a:extLst>
          </p:cNvPr>
          <p:cNvSpPr/>
          <p:nvPr/>
        </p:nvSpPr>
        <p:spPr>
          <a:xfrm>
            <a:off x="432916" y="1557000"/>
            <a:ext cx="5507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/>
              <a:t>Многофамилни и леки търговски SWH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666456C-5094-4B47-9861-9EFE249D65C7}"/>
              </a:ext>
            </a:extLst>
          </p:cNvPr>
          <p:cNvSpPr txBox="1"/>
          <p:nvPr/>
        </p:nvSpPr>
        <p:spPr>
          <a:xfrm>
            <a:off x="972000" y="2258136"/>
            <a:ext cx="7703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"/>
            </a:pPr>
            <a:r>
              <a:rPr lang="ru-RU" sz="1600" b="1" dirty="0"/>
              <a:t>SWH „С РАЗПРЕДЕЛЕНО СЪХРАНЕНИЕ НА ТОПЛАТА ВОДА“. </a:t>
            </a:r>
            <a:r>
              <a:rPr lang="ru-RU" sz="1600" dirty="0"/>
              <a:t>В тази система слънчевата система за събиране е комунална, но всяко жилище има индивидуален слънчев резервоар и поддържаща </a:t>
            </a:r>
            <a:r>
              <a:rPr lang="ru-RU" sz="1600" dirty="0" smtClean="0"/>
              <a:t>система.</a:t>
            </a:r>
            <a:endParaRPr lang="en-US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AB77942-A560-4656-B172-E58CB1FB1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5999" y="3105768"/>
            <a:ext cx="3230357" cy="3204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B7DD962-4921-4574-A342-D8C765FA8BC2}"/>
              </a:ext>
            </a:extLst>
          </p:cNvPr>
          <p:cNvSpPr txBox="1"/>
          <p:nvPr/>
        </p:nvSpPr>
        <p:spPr>
          <a:xfrm>
            <a:off x="611999" y="2997000"/>
            <a:ext cx="482399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1338" indent="-285750">
              <a:buFont typeface="Arial" panose="020B0604020202020204" pitchFamily="34" charset="0"/>
              <a:buChar char="."/>
            </a:pPr>
            <a:r>
              <a:rPr lang="ru-RU" sz="1600" dirty="0"/>
              <a:t>Всяко жилище има захранване със студена вода, използвано специално за отопление на слънчевата вода.</a:t>
            </a:r>
          </a:p>
          <a:p>
            <a:pPr marL="541338" indent="-285750">
              <a:buFont typeface="Arial" panose="020B0604020202020204" pitchFamily="34" charset="0"/>
              <a:buChar char="."/>
            </a:pPr>
            <a:r>
              <a:rPr lang="ru-RU" sz="1600" dirty="0"/>
              <a:t>Слънчевият контур е голяма предварително нагрята циркулационна вода с включен всеки отделен резервоар.</a:t>
            </a:r>
          </a:p>
          <a:p>
            <a:pPr marL="541338" indent="-285750">
              <a:buFont typeface="Arial" panose="020B0604020202020204" pitchFamily="34" charset="0"/>
              <a:buChar char="."/>
            </a:pPr>
            <a:r>
              <a:rPr lang="ru-RU" sz="1600" dirty="0"/>
              <a:t>Съхранението на топла вода може да бъде с различен обем във всяко жилище, за да се адаптира търсенето </a:t>
            </a:r>
            <a:r>
              <a:rPr lang="ru-RU" sz="1600" dirty="0" smtClean="0"/>
              <a:t>с </a:t>
            </a:r>
            <a:r>
              <a:rPr lang="ru-RU" sz="1600" dirty="0"/>
              <a:t>индивидуален контрол на температурата.</a:t>
            </a:r>
          </a:p>
          <a:p>
            <a:pPr marL="541338" indent="-285750">
              <a:buFont typeface="Arial" panose="020B0604020202020204" pitchFamily="34" charset="0"/>
              <a:buChar char="."/>
            </a:pPr>
            <a:r>
              <a:rPr lang="ru-RU" sz="1600" dirty="0" smtClean="0"/>
              <a:t>Общността на собствениците поема </a:t>
            </a:r>
            <a:r>
              <a:rPr lang="ru-RU" sz="1600" dirty="0"/>
              <a:t>по-малко разходи, но </a:t>
            </a:r>
            <a:r>
              <a:rPr lang="ru-RU" sz="1600" dirty="0" smtClean="0"/>
              <a:t>за потребителите се изисква </a:t>
            </a:r>
            <a:r>
              <a:rPr lang="ru-RU" sz="1600" dirty="0"/>
              <a:t>много място за съхранение </a:t>
            </a:r>
            <a:r>
              <a:rPr lang="ru-RU" sz="1600" dirty="0" smtClean="0"/>
              <a:t>на </a:t>
            </a:r>
            <a:r>
              <a:rPr lang="ru-RU" sz="1600" dirty="0"/>
              <a:t>топла вода</a:t>
            </a:r>
            <a:r>
              <a:rPr lang="ru-RU" sz="1600" dirty="0" smtClean="0"/>
              <a:t>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688645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EC5A8C-BB42-4653-9DF6-B6903351C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1. </a:t>
            </a:r>
            <a:r>
              <a:rPr lang="ru-RU" b="1" dirty="0"/>
              <a:t>Подходящи широкомащабни приложения за слънчевата </a:t>
            </a:r>
            <a:r>
              <a:rPr lang="ru-RU" b="1" dirty="0" smtClean="0"/>
              <a:t>топлина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87D0EFD-C00B-471B-A594-7CAE0792EB32}"/>
              </a:ext>
            </a:extLst>
          </p:cNvPr>
          <p:cNvSpPr/>
          <p:nvPr/>
        </p:nvSpPr>
        <p:spPr>
          <a:xfrm>
            <a:off x="612000" y="1926332"/>
            <a:ext cx="30174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prstClr val="black"/>
                </a:solidFill>
              </a:rPr>
              <a:t>SWH ТЕХНОЛОГИЯ И КОНФИГУРАЦИИ, ИЗПОЛЗВАНИ В </a:t>
            </a:r>
            <a:r>
              <a:rPr lang="ru-RU" sz="1600" b="1" dirty="0" smtClean="0">
                <a:solidFill>
                  <a:prstClr val="black"/>
                </a:solidFill>
              </a:rPr>
              <a:t>СГРАДИ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7016382-D206-4FDB-B3AD-164D5A2609DE}"/>
              </a:ext>
            </a:extLst>
          </p:cNvPr>
          <p:cNvSpPr/>
          <p:nvPr/>
        </p:nvSpPr>
        <p:spPr>
          <a:xfrm>
            <a:off x="432916" y="1557000"/>
            <a:ext cx="5147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/>
              <a:t>Многофамилни и леки търговски SWH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3359E9A-A556-44ED-A88D-EA4D44248BF0}"/>
              </a:ext>
            </a:extLst>
          </p:cNvPr>
          <p:cNvSpPr txBox="1"/>
          <p:nvPr/>
        </p:nvSpPr>
        <p:spPr>
          <a:xfrm>
            <a:off x="972000" y="3246003"/>
            <a:ext cx="25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"/>
            </a:pPr>
            <a:r>
              <a:rPr lang="ru-RU" sz="1600" b="1" dirty="0"/>
              <a:t>SWH „С РАЗПРЕДЕЛЕНО СЪХРАНЕНИЕ НА ТОПЛАТА ВОДА</a:t>
            </a:r>
            <a:r>
              <a:rPr lang="ru-RU" sz="1600" b="1" dirty="0" smtClean="0"/>
              <a:t>“.</a:t>
            </a:r>
            <a:r>
              <a:rPr lang="en-US" sz="1600" b="1" dirty="0" smtClean="0"/>
              <a:t>  </a:t>
            </a:r>
            <a:endParaRPr lang="en-US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E7C60F5-360F-47D4-A7BB-7F1DC4F5A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9455" y="1926332"/>
            <a:ext cx="5046234" cy="438239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CE02F09-07E9-428D-934D-20C4CA8A16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3075" y="4438214"/>
            <a:ext cx="2050925" cy="1656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511B1A2-9E97-49AD-BBA4-AE21AAA3CE8A}"/>
              </a:ext>
            </a:extLst>
          </p:cNvPr>
          <p:cNvSpPr/>
          <p:nvPr/>
        </p:nvSpPr>
        <p:spPr>
          <a:xfrm>
            <a:off x="3132000" y="4125132"/>
            <a:ext cx="1296000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bg-BG" sz="1600" b="1" dirty="0" smtClean="0">
                <a:solidFill>
                  <a:prstClr val="black"/>
                </a:solidFill>
              </a:rPr>
              <a:t>ПРИМЕР</a:t>
            </a:r>
            <a:endParaRPr lang="en-US" sz="1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19144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045584-DA3C-4FC2-A89F-2022E0F37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1. </a:t>
            </a:r>
            <a:r>
              <a:rPr lang="ru-RU" b="1" dirty="0"/>
              <a:t>Подходящи широкомащабни приложения за слънчевата </a:t>
            </a:r>
            <a:r>
              <a:rPr lang="ru-RU" b="1" dirty="0" smtClean="0"/>
              <a:t>топлина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BEF6390-C958-4D6A-8220-A3E02F1958A6}"/>
              </a:ext>
            </a:extLst>
          </p:cNvPr>
          <p:cNvSpPr/>
          <p:nvPr/>
        </p:nvSpPr>
        <p:spPr>
          <a:xfrm>
            <a:off x="612000" y="1926332"/>
            <a:ext cx="763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prstClr val="black"/>
                </a:solidFill>
              </a:rPr>
              <a:t>SWH ТЕХНОЛОГИЯ И КОНФИГУРАЦИИ, ИЗПОЛЗВАНИ В </a:t>
            </a:r>
            <a:r>
              <a:rPr lang="ru-RU" sz="1600" b="1" dirty="0" smtClean="0">
                <a:solidFill>
                  <a:prstClr val="black"/>
                </a:solidFill>
              </a:rPr>
              <a:t>СГРАДИ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10471D6-03A9-445C-B100-38BEEACAA72A}"/>
              </a:ext>
            </a:extLst>
          </p:cNvPr>
          <p:cNvSpPr/>
          <p:nvPr/>
        </p:nvSpPr>
        <p:spPr>
          <a:xfrm>
            <a:off x="432916" y="1557000"/>
            <a:ext cx="5075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/>
              <a:t>Многофамилни и леки търговски SWH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F0D3D24-1DF5-48F9-9F86-E309732C069D}"/>
              </a:ext>
            </a:extLst>
          </p:cNvPr>
          <p:cNvSpPr txBox="1"/>
          <p:nvPr/>
        </p:nvSpPr>
        <p:spPr>
          <a:xfrm>
            <a:off x="885774" y="2214711"/>
            <a:ext cx="7703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"/>
            </a:pPr>
            <a:r>
              <a:rPr lang="ru-RU" sz="1600" b="1" dirty="0"/>
              <a:t>SWH „С РАЗПРЕДЕЛЕНА КОНСУМАЦИЯ ЗА ОБМЕН НА ТОПЛИНА“. </a:t>
            </a:r>
            <a:r>
              <a:rPr lang="ru-RU" sz="1600" dirty="0"/>
              <a:t>В тази система се извършва предварително загряване на водата, но всяко жилище има </a:t>
            </a:r>
            <a:r>
              <a:rPr lang="ru-RU" sz="1600" dirty="0" smtClean="0"/>
              <a:t>собствен топлообменник </a:t>
            </a:r>
            <a:r>
              <a:rPr lang="ru-RU" sz="1600" dirty="0"/>
              <a:t>и поддържаща </a:t>
            </a:r>
            <a:r>
              <a:rPr lang="ru-RU" sz="1600" dirty="0" smtClean="0"/>
              <a:t>система.</a:t>
            </a:r>
            <a:endParaRPr lang="en-US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D136456-9AAC-4AE5-AA12-B5CE813E5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1250" y="3104725"/>
            <a:ext cx="3949303" cy="3204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803EA3B-219D-40CB-805A-6FBE315F349E}"/>
              </a:ext>
            </a:extLst>
          </p:cNvPr>
          <p:cNvSpPr txBox="1"/>
          <p:nvPr/>
        </p:nvSpPr>
        <p:spPr>
          <a:xfrm>
            <a:off x="432916" y="3049618"/>
            <a:ext cx="427852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1338" indent="-285750">
              <a:buFont typeface="Arial" panose="020B0604020202020204" pitchFamily="34" charset="0"/>
              <a:buChar char="."/>
            </a:pPr>
            <a:r>
              <a:rPr lang="ru-RU" sz="1600" dirty="0"/>
              <a:t>Всяко жилище има захранване със студена вода, използвано специално за отопление на слънчевата вода.</a:t>
            </a:r>
          </a:p>
          <a:p>
            <a:pPr marL="541338" indent="-285750">
              <a:buFont typeface="Arial" panose="020B0604020202020204" pitchFamily="34" charset="0"/>
              <a:buChar char="."/>
            </a:pPr>
            <a:r>
              <a:rPr lang="ru-RU" sz="1600" dirty="0"/>
              <a:t>Слънчевата предварително загрята вода е принудена да циркулира в затворен кръг </a:t>
            </a:r>
            <a:r>
              <a:rPr lang="ru-RU" sz="1600" dirty="0" smtClean="0"/>
              <a:t>със </a:t>
            </a:r>
            <a:r>
              <a:rPr lang="ru-RU" sz="1600" dirty="0"/>
              <a:t>свързани топлообменници. Студената вода се темперира по този начин, преди да влезе в помощната система.</a:t>
            </a:r>
          </a:p>
          <a:p>
            <a:pPr marL="541338" indent="-285750">
              <a:buFont typeface="Arial" panose="020B0604020202020204" pitchFamily="34" charset="0"/>
              <a:buChar char="."/>
            </a:pPr>
            <a:r>
              <a:rPr lang="ru-RU" sz="1600" dirty="0"/>
              <a:t>Общността </a:t>
            </a:r>
            <a:r>
              <a:rPr lang="ru-RU" sz="1600" dirty="0" smtClean="0"/>
              <a:t>на собствениците поема </a:t>
            </a:r>
            <a:r>
              <a:rPr lang="ru-RU" sz="1600" dirty="0"/>
              <a:t>по-малко разходи и също така потребителите се нуждаят от по-малко пространство за термично оборудване</a:t>
            </a:r>
            <a:r>
              <a:rPr lang="ru-RU" sz="1600" dirty="0" smtClean="0"/>
              <a:t>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5950084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EC82C6B-4599-4525-883E-9E1D4B60F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9629" y="1926332"/>
            <a:ext cx="5299516" cy="438239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39F7E1-EB33-450E-9DA4-A8593652E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1. </a:t>
            </a:r>
            <a:r>
              <a:rPr lang="ru-RU" b="1" dirty="0"/>
              <a:t>Подходящи широкомащабни приложения за слънчевата </a:t>
            </a:r>
            <a:r>
              <a:rPr lang="ru-RU" b="1" dirty="0" smtClean="0"/>
              <a:t>топлина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10E5232-8601-4E84-B220-E5FDBB8BFC40}"/>
              </a:ext>
            </a:extLst>
          </p:cNvPr>
          <p:cNvSpPr/>
          <p:nvPr/>
        </p:nvSpPr>
        <p:spPr>
          <a:xfrm>
            <a:off x="612000" y="1926332"/>
            <a:ext cx="29252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prstClr val="black"/>
                </a:solidFill>
              </a:rPr>
              <a:t>SWH ТЕХНОЛОГИЯ И КОНФИГУРАЦИИ, ИЗПОЛЗВАНИ В ГОЛЕМИ ЖИЛИЩНИ </a:t>
            </a:r>
            <a:r>
              <a:rPr lang="ru-RU" sz="1600" b="1" dirty="0" smtClean="0">
                <a:solidFill>
                  <a:prstClr val="black"/>
                </a:solidFill>
              </a:rPr>
              <a:t>СГРАДИ</a:t>
            </a:r>
            <a:endParaRPr lang="en-US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BE23E57-9F73-49E0-881D-FE5683BD46C2}"/>
              </a:ext>
            </a:extLst>
          </p:cNvPr>
          <p:cNvSpPr/>
          <p:nvPr/>
        </p:nvSpPr>
        <p:spPr>
          <a:xfrm>
            <a:off x="432916" y="1557000"/>
            <a:ext cx="4067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/>
              <a:t>SWH системи в жилищни </a:t>
            </a:r>
            <a:r>
              <a:rPr lang="ru-RU" b="1" dirty="0" smtClean="0"/>
              <a:t>сгради</a:t>
            </a:r>
            <a:endParaRPr lang="en-US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6C8102D-460D-4EED-9E24-40D01D4C43CD}"/>
              </a:ext>
            </a:extLst>
          </p:cNvPr>
          <p:cNvSpPr txBox="1"/>
          <p:nvPr/>
        </p:nvSpPr>
        <p:spPr>
          <a:xfrm>
            <a:off x="972000" y="3287782"/>
            <a:ext cx="2565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"/>
            </a:pPr>
            <a:r>
              <a:rPr lang="ru-RU" sz="1600" b="1" dirty="0"/>
              <a:t>SWH „С РАЗПРЕДЕЛЕНА КОНСУМАЦИЯ ЗА ОБМЕН НА ТОПЛИНА</a:t>
            </a:r>
            <a:r>
              <a:rPr lang="ru-RU" sz="1600" b="1" dirty="0" smtClean="0"/>
              <a:t>“.</a:t>
            </a:r>
            <a:r>
              <a:rPr lang="en-US" sz="1600" b="1" dirty="0" smtClean="0"/>
              <a:t> </a:t>
            </a:r>
            <a:endParaRPr lang="en-US" sz="16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EDF9A07-CBAE-41C3-8F7F-B82D36871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6787" y="4507865"/>
            <a:ext cx="2041213" cy="1656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E4F9B59-46DD-444B-9398-39736ADFA11D}"/>
              </a:ext>
            </a:extLst>
          </p:cNvPr>
          <p:cNvSpPr/>
          <p:nvPr/>
        </p:nvSpPr>
        <p:spPr>
          <a:xfrm>
            <a:off x="3276000" y="4338588"/>
            <a:ext cx="1296000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bg-BG" sz="1600" b="1" dirty="0" smtClean="0">
                <a:solidFill>
                  <a:prstClr val="black"/>
                </a:solidFill>
              </a:rPr>
              <a:t>ПРИМЕР</a:t>
            </a:r>
            <a:endParaRPr lang="en-US" sz="1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9345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E9025C-D8B7-4D29-B88A-2FF15FD79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dirty="0" smtClean="0"/>
              <a:t>резюме</a:t>
            </a:r>
            <a:endParaRPr lang="en-US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69B4E4C-EC23-4551-900A-CAB935C2DADF}"/>
              </a:ext>
            </a:extLst>
          </p:cNvPr>
          <p:cNvSpPr/>
          <p:nvPr/>
        </p:nvSpPr>
        <p:spPr>
          <a:xfrm>
            <a:off x="540000" y="1898700"/>
            <a:ext cx="8352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600" dirty="0"/>
              <a:t>SWH </a:t>
            </a:r>
            <a:r>
              <a:rPr lang="ru-RU" sz="1600" dirty="0" smtClean="0"/>
              <a:t>, </a:t>
            </a:r>
            <a:r>
              <a:rPr lang="ru-RU" sz="1600" dirty="0"/>
              <a:t>използвани в търговски и индустриални </a:t>
            </a:r>
            <a:r>
              <a:rPr lang="ru-RU" sz="1600" dirty="0" smtClean="0"/>
              <a:t>сгради, </a:t>
            </a:r>
            <a:r>
              <a:rPr lang="ru-RU" sz="1600" dirty="0"/>
              <a:t>се основават на същите принципи, технологии и варианти като </a:t>
            </a:r>
            <a:r>
              <a:rPr lang="ru-RU" sz="1600" dirty="0" smtClean="0"/>
              <a:t>тези </a:t>
            </a:r>
            <a:r>
              <a:rPr lang="ru-RU" sz="1600" dirty="0"/>
              <a:t>за малки жилищни </a:t>
            </a:r>
            <a:r>
              <a:rPr lang="ru-RU" sz="1600" dirty="0" smtClean="0"/>
              <a:t>сгради. 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600" dirty="0" smtClean="0"/>
              <a:t>Те </a:t>
            </a:r>
            <a:r>
              <a:rPr lang="ru-RU" sz="1600" dirty="0"/>
              <a:t>са с </a:t>
            </a:r>
            <a:r>
              <a:rPr lang="ru-RU" sz="1600" dirty="0" smtClean="0"/>
              <a:t>по- големи размери, </a:t>
            </a:r>
            <a:r>
              <a:rPr lang="ru-RU" sz="1600" dirty="0"/>
              <a:t>трябва да бъдат проектирани и да използват по-големи слънчеви масиви, системи за съхранение, мощни помпени станции и разширено управление (мониторинг и др.).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600" dirty="0"/>
              <a:t>SHW </a:t>
            </a:r>
            <a:r>
              <a:rPr lang="ru-RU" sz="1600" dirty="0" smtClean="0"/>
              <a:t>представляват </a:t>
            </a:r>
            <a:r>
              <a:rPr lang="ru-RU" sz="1600" dirty="0"/>
              <a:t>зряла технология и </a:t>
            </a:r>
            <a:r>
              <a:rPr lang="ru-RU" sz="1600" dirty="0" smtClean="0"/>
              <a:t>са </a:t>
            </a:r>
            <a:r>
              <a:rPr lang="ru-RU" sz="1600" dirty="0"/>
              <a:t>ценен принос за възобновяемата енергия, енергийната ефективност и политиката на декарбонизация по целия свят, </a:t>
            </a:r>
            <a:r>
              <a:rPr lang="ru-RU" sz="1600" dirty="0" smtClean="0"/>
              <a:t>особено за </a:t>
            </a:r>
            <a:r>
              <a:rPr lang="ru-RU" sz="1600" dirty="0"/>
              <a:t>строителния сектор, който консумира големи количества топлинна енергия.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600" dirty="0" smtClean="0"/>
              <a:t>SWH </a:t>
            </a:r>
            <a:r>
              <a:rPr lang="ru-RU" sz="1600" dirty="0"/>
              <a:t>ще имат голямо въздействие (спестявания, емисии, социално въздействие и др.), </a:t>
            </a:r>
            <a:r>
              <a:rPr lang="ru-RU" sz="1600" dirty="0" smtClean="0"/>
              <a:t>когато </a:t>
            </a:r>
            <a:r>
              <a:rPr lang="ru-RU" sz="1600" dirty="0"/>
              <a:t>се прилагат в голям мащаб. </a:t>
            </a:r>
            <a:r>
              <a:rPr lang="ru-RU" sz="1600" dirty="0" smtClean="0"/>
              <a:t>Напр. </a:t>
            </a:r>
            <a:r>
              <a:rPr lang="ru-RU" sz="1600" dirty="0"/>
              <a:t>в многофамилни и големи жилищни / търговски сгради. Технологията на тези големи системи по същество зависи от географските ширини и климата.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600" dirty="0"/>
              <a:t>Наредбите на национално / регионално равнище отразяват това. </a:t>
            </a:r>
            <a:r>
              <a:rPr lang="ru-RU" sz="1600" dirty="0" smtClean="0"/>
              <a:t>Използването </a:t>
            </a:r>
            <a:r>
              <a:rPr lang="ru-RU" sz="1600" dirty="0"/>
              <a:t>на активни </a:t>
            </a:r>
            <a:r>
              <a:rPr lang="ru-RU" sz="1600" dirty="0" smtClean="0"/>
              <a:t>и косвени </a:t>
            </a:r>
            <a:r>
              <a:rPr lang="ru-RU" sz="1600" dirty="0"/>
              <a:t>технологии за SWH и вариации се налага в нови и ремонтирани сгради. </a:t>
            </a:r>
            <a:r>
              <a:rPr lang="ru-RU" sz="1600" dirty="0" smtClean="0"/>
              <a:t>Препоръчват се </a:t>
            </a:r>
            <a:r>
              <a:rPr lang="ru-RU" sz="1600" dirty="0"/>
              <a:t>конфигурации на SWH за многофамилни сгради: „Всички централизирани“, „Всички индивидуални“, </a:t>
            </a:r>
            <a:r>
              <a:rPr lang="ru-RU" sz="1600" dirty="0" smtClean="0"/>
              <a:t>„Централизирани </a:t>
            </a:r>
            <a:r>
              <a:rPr lang="ru-RU" sz="1600" dirty="0"/>
              <a:t>с разпределена поддръжка“, </a:t>
            </a:r>
            <a:r>
              <a:rPr lang="ru-RU" sz="1600" dirty="0" smtClean="0"/>
              <a:t>„С </a:t>
            </a:r>
            <a:r>
              <a:rPr lang="ru-RU" sz="1600" dirty="0"/>
              <a:t>разпределено съхранение на топла вода“ и </a:t>
            </a:r>
            <a:r>
              <a:rPr lang="ru-RU" sz="1600" dirty="0" smtClean="0"/>
              <a:t>„С </a:t>
            </a:r>
            <a:r>
              <a:rPr lang="ru-RU" sz="1600" dirty="0"/>
              <a:t>разпределителни топлообменници с разпределена консумация“ </a:t>
            </a:r>
            <a:r>
              <a:rPr lang="ru-RU" sz="1600" dirty="0" smtClean="0"/>
              <a:t>. Всяка от тях има </a:t>
            </a:r>
            <a:r>
              <a:rPr lang="ru-RU" sz="1600" dirty="0"/>
              <a:t>своите силни страни и ограничения</a:t>
            </a:r>
            <a:r>
              <a:rPr lang="ru-RU" sz="1600" dirty="0" smtClean="0"/>
              <a:t>.</a:t>
            </a:r>
            <a:endParaRPr lang="en-US" sz="1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22A7E49-82FA-4A45-B3BD-BABC0C1BD7D0}"/>
              </a:ext>
            </a:extLst>
          </p:cNvPr>
          <p:cNvSpPr/>
          <p:nvPr/>
        </p:nvSpPr>
        <p:spPr>
          <a:xfrm>
            <a:off x="638116" y="1557000"/>
            <a:ext cx="80486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Важните </a:t>
            </a:r>
            <a:r>
              <a:rPr lang="ru-RU" dirty="0"/>
              <a:t>идеи, разгледани в този </a:t>
            </a:r>
            <a:r>
              <a:rPr lang="ru-RU" dirty="0" smtClean="0"/>
              <a:t>раздел, са: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646106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6FB6C6-45F2-43ED-8B5E-E17C2B7FB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библиография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6916603-A31C-4125-B814-8BD241D2EAB5}"/>
              </a:ext>
            </a:extLst>
          </p:cNvPr>
          <p:cNvSpPr/>
          <p:nvPr/>
        </p:nvSpPr>
        <p:spPr>
          <a:xfrm>
            <a:off x="323288" y="1557000"/>
            <a:ext cx="670708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bg-BG" sz="1600" dirty="0">
                <a:solidFill>
                  <a:prstClr val="black"/>
                </a:solidFill>
                <a:cs typeface="Arial" pitchFamily="34" charset="0"/>
              </a:rPr>
              <a:t>Допълнителна информация и </a:t>
            </a:r>
            <a:r>
              <a:rPr lang="bg-BG" sz="1600" dirty="0" smtClean="0">
                <a:solidFill>
                  <a:prstClr val="black"/>
                </a:solidFill>
                <a:cs typeface="Arial" pitchFamily="34" charset="0"/>
              </a:rPr>
              <a:t>ресурси</a:t>
            </a:r>
            <a:r>
              <a:rPr lang="en-US" sz="1600" dirty="0" smtClean="0">
                <a:solidFill>
                  <a:prstClr val="black"/>
                </a:solidFill>
                <a:cs typeface="Arial" pitchFamily="34" charset="0"/>
              </a:rPr>
              <a:t>:</a:t>
            </a:r>
            <a:endParaRPr lang="en-US" sz="1600" dirty="0">
              <a:solidFill>
                <a:prstClr val="black"/>
              </a:solidFill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prstClr val="black"/>
              </a:solidFill>
              <a:cs typeface="Arial" pitchFamily="34" charset="0"/>
            </a:endParaRPr>
          </a:p>
          <a:p>
            <a:pPr marL="542925" lvl="1" indent="-285750">
              <a:buFont typeface="Calibri" panose="020F0502020204030204" pitchFamily="34" charset="0"/>
              <a:buChar char="–"/>
            </a:pPr>
            <a:r>
              <a:rPr lang="bg-BG" sz="1600" b="1" dirty="0" smtClean="0">
                <a:solidFill>
                  <a:prstClr val="black"/>
                </a:solidFill>
              </a:rPr>
              <a:t>Производители:</a:t>
            </a:r>
            <a:endParaRPr lang="en-US" sz="1600" b="1" dirty="0">
              <a:solidFill>
                <a:prstClr val="black"/>
              </a:solidFill>
            </a:endParaRPr>
          </a:p>
          <a:p>
            <a:pPr marL="542925" lvl="1"/>
            <a:r>
              <a:rPr lang="en-US" sz="1600" dirty="0">
                <a:hlinkClick r:id="rId2"/>
              </a:rPr>
              <a:t>http://www.chromagen.es/</a:t>
            </a:r>
            <a:endParaRPr lang="en-US" sz="1600" dirty="0"/>
          </a:p>
          <a:p>
            <a:pPr marL="542925" lvl="1"/>
            <a:r>
              <a:rPr lang="en-US" sz="1600" dirty="0">
                <a:hlinkClick r:id="rId3"/>
              </a:rPr>
              <a:t>http://www.grundfos.com/inline</a:t>
            </a:r>
            <a:endParaRPr lang="en-US" sz="1600" dirty="0"/>
          </a:p>
          <a:p>
            <a:pPr marL="542925" lvl="1"/>
            <a:r>
              <a:rPr lang="en-US" sz="1600" dirty="0">
                <a:hlinkClick r:id="rId4"/>
              </a:rPr>
              <a:t>http://www.suner.es/</a:t>
            </a:r>
            <a:endParaRPr lang="en-US" sz="1600" dirty="0"/>
          </a:p>
          <a:p>
            <a:pPr marL="542925" lvl="1"/>
            <a:r>
              <a:rPr lang="en-US" sz="1600" dirty="0">
                <a:hlinkClick r:id="rId5"/>
              </a:rPr>
              <a:t>http://www.viessmann.com/com/en</a:t>
            </a:r>
            <a:endParaRPr lang="en-US" sz="1600" dirty="0"/>
          </a:p>
          <a:p>
            <a:pPr marL="542925" lvl="1"/>
            <a:r>
              <a:rPr lang="en-US" sz="1600" dirty="0">
                <a:hlinkClick r:id="rId6"/>
              </a:rPr>
              <a:t>http://www.salvadorescoda.com/</a:t>
            </a:r>
            <a:endParaRPr lang="en-US" sz="1600" dirty="0"/>
          </a:p>
          <a:p>
            <a:pPr marL="542925" lvl="1"/>
            <a:r>
              <a:rPr lang="en-US" sz="1600" dirty="0">
                <a:hlinkClick r:id="rId7"/>
              </a:rPr>
              <a:t>http://www.termicol.es/</a:t>
            </a:r>
            <a:endParaRPr lang="en-US" sz="1600" dirty="0"/>
          </a:p>
          <a:p>
            <a:pPr marL="542925" lvl="1"/>
            <a:r>
              <a:rPr lang="en-US" sz="1600" dirty="0">
                <a:hlinkClick r:id="rId8"/>
              </a:rPr>
              <a:t>http://www.tagsolar.com</a:t>
            </a:r>
            <a:endParaRPr lang="en-US" sz="1600" dirty="0"/>
          </a:p>
          <a:p>
            <a:pPr marL="542925" lvl="1"/>
            <a:r>
              <a:rPr lang="en-US" sz="1600" dirty="0">
                <a:hlinkClick r:id="rId9"/>
              </a:rPr>
              <a:t>http://www.becoal.es/Tarifas/Isopipe%20UV.pdf</a:t>
            </a:r>
            <a:endParaRPr lang="en-US" sz="1600" dirty="0"/>
          </a:p>
          <a:p>
            <a:pPr marL="542925" lvl="1"/>
            <a:r>
              <a:rPr lang="en-US" sz="1600" dirty="0">
                <a:hlinkClick r:id="rId10"/>
              </a:rPr>
              <a:t>http://www.waow.net/Centrifugas.htm</a:t>
            </a:r>
            <a:endParaRPr lang="en-US" sz="1600" dirty="0"/>
          </a:p>
          <a:p>
            <a:pPr marL="542925" lvl="1"/>
            <a:r>
              <a:rPr lang="en-US" sz="1600" dirty="0">
                <a:hlinkClick r:id="rId11"/>
              </a:rPr>
              <a:t>http://www.sedical.com/web/inicio.aspx</a:t>
            </a:r>
            <a:endParaRPr lang="en-US" sz="1600" dirty="0"/>
          </a:p>
          <a:p>
            <a:pPr marL="542925" lvl="1"/>
            <a:r>
              <a:rPr lang="en-US" sz="1600" dirty="0">
                <a:hlinkClick r:id="rId12"/>
              </a:rPr>
              <a:t>http://www.distribucioningusa.com/p/tuberia-de-cobre-rigida/</a:t>
            </a:r>
            <a:endParaRPr lang="en-US" sz="1600" dirty="0"/>
          </a:p>
          <a:p>
            <a:pPr marL="542925" lvl="1"/>
            <a:r>
              <a:rPr lang="en-US" sz="1600" dirty="0">
                <a:hlinkClick r:id="rId13"/>
              </a:rPr>
              <a:t>http://www.pecomark.com</a:t>
            </a:r>
            <a:endParaRPr lang="en-US" sz="1600" dirty="0"/>
          </a:p>
          <a:p>
            <a:pPr marL="542925" lvl="1"/>
            <a:r>
              <a:rPr lang="en-US" sz="1600" dirty="0">
                <a:hlinkClick r:id="rId14"/>
              </a:rPr>
              <a:t>http://www.aguamarket.com</a:t>
            </a:r>
            <a:endParaRPr lang="en-US" sz="1600" dirty="0"/>
          </a:p>
          <a:p>
            <a:pPr marL="542925" lvl="1"/>
            <a:r>
              <a:rPr lang="en-US" sz="1600" dirty="0">
                <a:hlinkClick r:id="rId15"/>
              </a:rPr>
              <a:t>http://www.swagelok.com.mx</a:t>
            </a:r>
            <a:endParaRPr lang="en-US" sz="1600" dirty="0"/>
          </a:p>
          <a:p>
            <a:pPr marL="542925" lvl="1"/>
            <a:r>
              <a:rPr lang="en-US" sz="1600" dirty="0">
                <a:hlinkClick r:id="rId16"/>
              </a:rPr>
              <a:t>http://www.valvestockist.com</a:t>
            </a:r>
            <a:endParaRPr lang="en-US" sz="1600" dirty="0"/>
          </a:p>
          <a:p>
            <a:pPr lvl="2"/>
            <a:endParaRPr lang="en-US" sz="1600" dirty="0"/>
          </a:p>
          <a:p>
            <a:pPr lvl="2"/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51692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bg-BG" dirty="0" smtClean="0"/>
              <a:t>Край на частта</a:t>
            </a:r>
            <a:endParaRPr lang="el-GR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Част </a:t>
            </a:r>
            <a:r>
              <a:rPr lang="ru-RU" dirty="0"/>
              <a:t>3.2. Видове инсталации и </a:t>
            </a:r>
            <a:r>
              <a:rPr lang="ru-RU" dirty="0" smtClean="0"/>
              <a:t>схеми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207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1. </a:t>
            </a:r>
            <a:r>
              <a:rPr lang="ru-RU" b="1" dirty="0"/>
              <a:t>Подходящи широкомащабни приложения за слънчевата </a:t>
            </a:r>
            <a:r>
              <a:rPr lang="ru-RU" b="1" dirty="0" smtClean="0"/>
              <a:t>топлина</a:t>
            </a:r>
            <a:endParaRPr lang="es-E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350C763-60B7-45DC-A5C1-24E04608B037}"/>
              </a:ext>
            </a:extLst>
          </p:cNvPr>
          <p:cNvSpPr/>
          <p:nvPr/>
        </p:nvSpPr>
        <p:spPr>
          <a:xfrm>
            <a:off x="432916" y="1557000"/>
            <a:ext cx="7307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/>
              <a:t>Търговски и производствени SWH </a:t>
            </a:r>
            <a:r>
              <a:rPr lang="ru-RU" b="1" dirty="0" smtClean="0"/>
              <a:t>системи</a:t>
            </a:r>
            <a:endParaRPr lang="ru-RU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B653E8D-55A9-46E8-B7FC-A99C3B33CB2D}"/>
              </a:ext>
            </a:extLst>
          </p:cNvPr>
          <p:cNvSpPr/>
          <p:nvPr/>
        </p:nvSpPr>
        <p:spPr>
          <a:xfrm>
            <a:off x="717606" y="1958906"/>
            <a:ext cx="55823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/>
              <a:t>ПРОЕКТИРАНЕ НА ГОЛЯМИ СИСТЕМИ </a:t>
            </a:r>
            <a:r>
              <a:rPr lang="ru-RU" sz="1600" b="1" dirty="0" smtClean="0"/>
              <a:t>SWH</a:t>
            </a:r>
            <a:endParaRPr lang="ru-RU" sz="16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612000" y="2623868"/>
            <a:ext cx="2896803" cy="335872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636000" y="2277127"/>
            <a:ext cx="5328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alibri" panose="020F0502020204030204" pitchFamily="34" charset="0"/>
              <a:buChar char="–"/>
            </a:pPr>
            <a:r>
              <a:rPr lang="ru-RU" sz="1600" b="1" dirty="0"/>
              <a:t>Пример за SWH комплекти за търговски </a:t>
            </a:r>
            <a:r>
              <a:rPr lang="ru-RU" sz="1600" b="1" dirty="0" smtClean="0"/>
              <a:t>обекти.</a:t>
            </a:r>
            <a:endParaRPr lang="en-US" sz="1600" b="1" dirty="0"/>
          </a:p>
          <a:p>
            <a:pPr marL="269875" lvl="1"/>
            <a:r>
              <a:rPr lang="bg-BG" sz="1600" dirty="0"/>
              <a:t>Компонентите могат да </a:t>
            </a:r>
            <a:r>
              <a:rPr lang="bg-BG" sz="1600" dirty="0" smtClean="0"/>
              <a:t>включват</a:t>
            </a:r>
            <a:r>
              <a:rPr lang="en-US" sz="1600" dirty="0" smtClean="0"/>
              <a:t>:</a:t>
            </a:r>
            <a:endParaRPr lang="en-US" sz="1600" dirty="0"/>
          </a:p>
          <a:p>
            <a:pPr marL="625475" lvl="1" indent="-285750">
              <a:buFont typeface="Arial" panose="020B0604020202020204" pitchFamily="34" charset="0"/>
              <a:buChar char="."/>
            </a:pPr>
            <a:r>
              <a:rPr lang="ru-RU" sz="1600" b="1" dirty="0"/>
              <a:t>Колектори. </a:t>
            </a:r>
            <a:r>
              <a:rPr lang="ru-RU" sz="1600" dirty="0"/>
              <a:t>FTP и ETC модели за конфигуриране на слънчеви банки и масиви.</a:t>
            </a:r>
          </a:p>
          <a:p>
            <a:pPr marL="625475" lvl="1" indent="-285750">
              <a:buFont typeface="Arial" panose="020B0604020202020204" pitchFamily="34" charset="0"/>
              <a:buChar char="."/>
            </a:pPr>
            <a:r>
              <a:rPr lang="ru-RU" sz="1600" b="1" dirty="0"/>
              <a:t>Монтажни скоби за колектори</a:t>
            </a:r>
            <a:r>
              <a:rPr lang="ru-RU" sz="1600" dirty="0"/>
              <a:t>.</a:t>
            </a:r>
          </a:p>
          <a:p>
            <a:pPr marL="625475" lvl="1" indent="-285750">
              <a:buFont typeface="Arial" panose="020B0604020202020204" pitchFamily="34" charset="0"/>
              <a:buChar char="."/>
            </a:pPr>
            <a:r>
              <a:rPr lang="ru-RU" sz="1600" b="1" dirty="0"/>
              <a:t>Гъвкава тръба и фитинги от неръждаема стомана</a:t>
            </a:r>
          </a:p>
          <a:p>
            <a:pPr marL="625475" lvl="1" indent="-285750">
              <a:buFont typeface="Arial" panose="020B0604020202020204" pitchFamily="34" charset="0"/>
              <a:buChar char="."/>
            </a:pPr>
            <a:r>
              <a:rPr lang="ru-RU" sz="1600" b="1" dirty="0"/>
              <a:t>Сертифицирани СОЛАРНИ резервоари за съхранение.</a:t>
            </a:r>
          </a:p>
          <a:p>
            <a:pPr marL="625475" lvl="1" indent="-285750">
              <a:buFont typeface="Arial" panose="020B0604020202020204" pitchFamily="34" charset="0"/>
              <a:buChar char="."/>
            </a:pPr>
            <a:r>
              <a:rPr lang="ru-RU" sz="1600" b="1" dirty="0"/>
              <a:t>Бързо </a:t>
            </a:r>
            <a:r>
              <a:rPr lang="ru-RU" sz="1600" b="1" dirty="0" smtClean="0"/>
              <a:t>монтажни </a:t>
            </a:r>
            <a:r>
              <a:rPr lang="ru-RU" sz="1600" b="1" dirty="0"/>
              <a:t>фитинги </a:t>
            </a:r>
            <a:r>
              <a:rPr lang="ru-RU" sz="1600" b="1" dirty="0" smtClean="0"/>
              <a:t>за </a:t>
            </a:r>
            <a:r>
              <a:rPr lang="ru-RU" sz="1600" b="1" dirty="0"/>
              <a:t>висока температура.</a:t>
            </a:r>
          </a:p>
          <a:p>
            <a:pPr marL="625475" lvl="1" indent="-285750">
              <a:buFont typeface="Arial" panose="020B0604020202020204" pitchFamily="34" charset="0"/>
              <a:buChar char="."/>
            </a:pPr>
            <a:r>
              <a:rPr lang="ru-RU" sz="1600" b="1" dirty="0"/>
              <a:t>Слънчева автоматична вентилация за въздух.</a:t>
            </a:r>
          </a:p>
          <a:p>
            <a:pPr marL="625475" lvl="1" indent="-285750">
              <a:buFont typeface="Arial" panose="020B0604020202020204" pitchFamily="34" charset="0"/>
              <a:buChar char="."/>
            </a:pPr>
            <a:r>
              <a:rPr lang="ru-RU" sz="1600" b="1" dirty="0"/>
              <a:t>СОЛАРНА </a:t>
            </a:r>
            <a:r>
              <a:rPr lang="ru-RU" sz="1600" b="1" dirty="0" smtClean="0"/>
              <a:t>ПОМПЕНА СТАНЦИЯ </a:t>
            </a:r>
            <a:r>
              <a:rPr lang="ru-RU" sz="1600" dirty="0" smtClean="0"/>
              <a:t>с </a:t>
            </a:r>
            <a:r>
              <a:rPr lang="ru-RU" sz="1600" dirty="0"/>
              <a:t>интегриран топлообменник.</a:t>
            </a:r>
          </a:p>
          <a:p>
            <a:pPr marL="625475" lvl="1" indent="-285750">
              <a:buFont typeface="Arial" panose="020B0604020202020204" pitchFamily="34" charset="0"/>
              <a:buChar char="."/>
            </a:pPr>
            <a:r>
              <a:rPr lang="ru-RU" sz="1600" b="1" dirty="0"/>
              <a:t>Соларен диференциален контролер.</a:t>
            </a:r>
          </a:p>
          <a:p>
            <a:pPr marL="625475" lvl="1" indent="-285750">
              <a:buFont typeface="Arial" panose="020B0604020202020204" pitchFamily="34" charset="0"/>
              <a:buChar char="."/>
            </a:pPr>
            <a:r>
              <a:rPr lang="ru-RU" sz="1600" b="1" dirty="0" smtClean="0"/>
              <a:t>Високотемпературен соларен гликол.</a:t>
            </a:r>
            <a:endParaRPr lang="ru-RU" sz="1600" b="1" dirty="0"/>
          </a:p>
          <a:p>
            <a:pPr marL="625475" lvl="1" indent="-285750">
              <a:buFont typeface="Arial" panose="020B0604020202020204" pitchFamily="34" charset="0"/>
              <a:buChar char="."/>
            </a:pPr>
            <a:r>
              <a:rPr lang="ru-RU" sz="1600" b="1" dirty="0" smtClean="0"/>
              <a:t>Гаранция.</a:t>
            </a:r>
            <a:endParaRPr lang="en-US" sz="1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F1D0746-EB64-4ED5-8FB8-65A2AF28756B}"/>
              </a:ext>
            </a:extLst>
          </p:cNvPr>
          <p:cNvSpPr/>
          <p:nvPr/>
        </p:nvSpPr>
        <p:spPr>
          <a:xfrm>
            <a:off x="2212803" y="2289585"/>
            <a:ext cx="1296000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bg-BG" sz="1600" b="1" dirty="0" smtClean="0">
                <a:solidFill>
                  <a:prstClr val="black"/>
                </a:solidFill>
              </a:rPr>
              <a:t>ПРИМЕР</a:t>
            </a:r>
            <a:endParaRPr lang="en-US" sz="1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1273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893C5C-8B02-4341-B6EF-C813B7296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1. </a:t>
            </a:r>
            <a:r>
              <a:rPr lang="ru-RU" b="1" dirty="0"/>
              <a:t>Подходящи широкомащабни приложения за слънчевата </a:t>
            </a:r>
            <a:r>
              <a:rPr lang="ru-RU" b="1" dirty="0" smtClean="0"/>
              <a:t>топлина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86B427E-DAE9-44D2-AAA7-4D1B461A3A43}"/>
              </a:ext>
            </a:extLst>
          </p:cNvPr>
          <p:cNvSpPr/>
          <p:nvPr/>
        </p:nvSpPr>
        <p:spPr>
          <a:xfrm>
            <a:off x="432916" y="1557000"/>
            <a:ext cx="62804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/>
              <a:t>Търговски и производствени SWH </a:t>
            </a:r>
            <a:r>
              <a:rPr lang="ru-RU" b="1" dirty="0" smtClean="0"/>
              <a:t>системи</a:t>
            </a:r>
            <a:endParaRPr lang="ru-RU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530B59E-6BB8-47AB-8D56-7DD5E6E7D73C}"/>
              </a:ext>
            </a:extLst>
          </p:cNvPr>
          <p:cNvSpPr/>
          <p:nvPr/>
        </p:nvSpPr>
        <p:spPr>
          <a:xfrm>
            <a:off x="717606" y="1958906"/>
            <a:ext cx="58703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/>
              <a:t>ПРОЕКТИРАНЕ НА ГОЛЯМИ СИСТЕМИ </a:t>
            </a:r>
            <a:r>
              <a:rPr lang="ru-RU" sz="1600" b="1" dirty="0" smtClean="0"/>
              <a:t>SWH</a:t>
            </a:r>
            <a:endParaRPr lang="ru-RU" sz="1600" b="1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75EDABF7-2C5B-461F-A01C-D633A17E56F9}"/>
              </a:ext>
            </a:extLst>
          </p:cNvPr>
          <p:cNvGrpSpPr/>
          <p:nvPr/>
        </p:nvGrpSpPr>
        <p:grpSpPr>
          <a:xfrm>
            <a:off x="786094" y="2358588"/>
            <a:ext cx="8249906" cy="3995399"/>
            <a:chOff x="782401" y="2358588"/>
            <a:chExt cx="8126098" cy="399539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8AD6EDA7-310C-4EA8-808B-2C32678576A5}"/>
                </a:ext>
              </a:extLst>
            </p:cNvPr>
            <p:cNvSpPr/>
            <p:nvPr/>
          </p:nvSpPr>
          <p:spPr>
            <a:xfrm>
              <a:off x="782402" y="3214021"/>
              <a:ext cx="1315197" cy="71897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100" b="1" dirty="0"/>
                <a:t>I.</a:t>
              </a:r>
            </a:p>
            <a:p>
              <a:pPr algn="ctr"/>
              <a:r>
                <a:rPr lang="bg-BG" sz="1100" b="1" dirty="0"/>
                <a:t>АНАЛИЗ НА </a:t>
              </a:r>
              <a:r>
                <a:rPr lang="bg-BG" sz="1100" b="1" dirty="0" smtClean="0"/>
                <a:t>ИЗПЪЛНЕНИЕТО</a:t>
              </a:r>
              <a:endParaRPr lang="en-US" sz="1100" b="1" dirty="0"/>
            </a:p>
          </p:txBody>
        </p:sp>
        <p:sp>
          <p:nvSpPr>
            <p:cNvPr id="7" name="Flowchart: Terminator 6">
              <a:extLst>
                <a:ext uri="{FF2B5EF4-FFF2-40B4-BE49-F238E27FC236}">
                  <a16:creationId xmlns:a16="http://schemas.microsoft.com/office/drawing/2014/main" xmlns="" id="{DBF45FE9-E7E4-4625-A00A-E1FA63838B5B}"/>
                </a:ext>
              </a:extLst>
            </p:cNvPr>
            <p:cNvSpPr/>
            <p:nvPr/>
          </p:nvSpPr>
          <p:spPr>
            <a:xfrm>
              <a:off x="782402" y="2358588"/>
              <a:ext cx="1315197" cy="504000"/>
            </a:xfrm>
            <a:prstGeom prst="flowChartTerminator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bg-BG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ТИПИЧНИЯТ </a:t>
              </a:r>
              <a:r>
                <a:rPr lang="bg-BG" sz="1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ПРОЕКТ</a:t>
              </a:r>
              <a:endParaRPr 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ECAFBE87-426D-4DF3-A4F1-7AAAD2DCE3EE}"/>
                </a:ext>
              </a:extLst>
            </p:cNvPr>
            <p:cNvSpPr/>
            <p:nvPr/>
          </p:nvSpPr>
          <p:spPr>
            <a:xfrm>
              <a:off x="782401" y="4357454"/>
              <a:ext cx="1315197" cy="792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100" b="1" dirty="0"/>
                <a:t>II.</a:t>
              </a:r>
            </a:p>
            <a:p>
              <a:pPr algn="ctr"/>
              <a:r>
                <a:rPr lang="bg-BG" sz="1100" b="1" dirty="0" smtClean="0"/>
                <a:t>ДЕФИНИРАНЕ НА ПРОЕКТА</a:t>
              </a:r>
              <a:endParaRPr lang="en-US" sz="1100" b="1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C68DC0E8-7EAA-4F5E-9C7C-3CA9B205F3A6}"/>
                </a:ext>
              </a:extLst>
            </p:cNvPr>
            <p:cNvSpPr/>
            <p:nvPr/>
          </p:nvSpPr>
          <p:spPr>
            <a:xfrm>
              <a:off x="782401" y="5500887"/>
              <a:ext cx="1315198" cy="792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100" b="1" dirty="0"/>
                <a:t>III.</a:t>
              </a:r>
            </a:p>
            <a:p>
              <a:pPr algn="ctr"/>
              <a:r>
                <a:rPr lang="bg-BG" sz="1100" b="1" dirty="0"/>
                <a:t>ИЗПЪЛНЕНИЕ НА </a:t>
              </a:r>
              <a:r>
                <a:rPr lang="bg-BG" sz="1100" b="1" dirty="0" smtClean="0"/>
                <a:t>ПРОЕКТА</a:t>
              </a:r>
              <a:endParaRPr lang="en-US" sz="1100" b="1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AE450A23-0A8B-446B-9E1F-9C337AD850F2}"/>
                </a:ext>
              </a:extLst>
            </p:cNvPr>
            <p:cNvSpPr/>
            <p:nvPr/>
          </p:nvSpPr>
          <p:spPr>
            <a:xfrm>
              <a:off x="5292000" y="3214021"/>
              <a:ext cx="1152000" cy="64697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smtClean="0"/>
                <a:t>IV</a:t>
              </a:r>
              <a:r>
                <a:rPr lang="bg-BG" sz="1100" b="1" dirty="0" smtClean="0"/>
                <a:t>.КОМИСИЯ </a:t>
              </a:r>
              <a:r>
                <a:rPr lang="bg-BG" sz="1100" b="1" dirty="0"/>
                <a:t>ЗА </a:t>
              </a:r>
              <a:r>
                <a:rPr lang="bg-BG" sz="1100" b="1" dirty="0" smtClean="0"/>
                <a:t>ПРОЕКТИ</a:t>
              </a:r>
              <a:endParaRPr lang="en-US" sz="1100" b="1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A101DA65-C90F-4115-82BC-ACC953554127}"/>
                </a:ext>
              </a:extLst>
            </p:cNvPr>
            <p:cNvSpPr/>
            <p:nvPr/>
          </p:nvSpPr>
          <p:spPr>
            <a:xfrm>
              <a:off x="5292001" y="4697567"/>
              <a:ext cx="1152000" cy="792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100" b="1" dirty="0"/>
                <a:t>V.</a:t>
              </a:r>
            </a:p>
            <a:p>
              <a:pPr algn="ctr"/>
              <a:r>
                <a:rPr lang="en-US" sz="1100" b="1" dirty="0"/>
                <a:t>POS-</a:t>
              </a:r>
              <a:r>
                <a:rPr lang="bg-BG" sz="1100" b="1" dirty="0" smtClean="0"/>
                <a:t>ПРОЕКТ</a:t>
              </a:r>
              <a:endParaRPr lang="en-US" sz="1100" b="1" dirty="0"/>
            </a:p>
          </p:txBody>
        </p:sp>
        <p:sp>
          <p:nvSpPr>
            <p:cNvPr id="12" name="Flowchart: Terminator 11">
              <a:extLst>
                <a:ext uri="{FF2B5EF4-FFF2-40B4-BE49-F238E27FC236}">
                  <a16:creationId xmlns:a16="http://schemas.microsoft.com/office/drawing/2014/main" xmlns="" id="{1A710A11-4077-46AB-8B60-CEE85C736412}"/>
                </a:ext>
              </a:extLst>
            </p:cNvPr>
            <p:cNvSpPr/>
            <p:nvPr/>
          </p:nvSpPr>
          <p:spPr>
            <a:xfrm>
              <a:off x="5504364" y="5841000"/>
              <a:ext cx="753205" cy="324000"/>
            </a:xfrm>
            <a:prstGeom prst="flowChartTerminator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bg-BG" sz="11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КРАЙ</a:t>
              </a:r>
              <a:endParaRPr lang="en-US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xmlns="" id="{97DF4985-14F0-4541-844E-1F10A90A8C53}"/>
                </a:ext>
              </a:extLst>
            </p:cNvPr>
            <p:cNvCxnSpPr>
              <a:stCxn id="7" idx="2"/>
              <a:endCxn id="6" idx="0"/>
            </p:cNvCxnSpPr>
            <p:nvPr/>
          </p:nvCxnSpPr>
          <p:spPr>
            <a:xfrm>
              <a:off x="1440001" y="2862588"/>
              <a:ext cx="0" cy="351433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xmlns="" id="{8032175F-B378-457F-A973-71794A10CBD0}"/>
                </a:ext>
              </a:extLst>
            </p:cNvPr>
            <p:cNvCxnSpPr>
              <a:stCxn id="6" idx="2"/>
              <a:endCxn id="8" idx="0"/>
            </p:cNvCxnSpPr>
            <p:nvPr/>
          </p:nvCxnSpPr>
          <p:spPr>
            <a:xfrm flipH="1">
              <a:off x="1440000" y="3933000"/>
              <a:ext cx="1" cy="424454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xmlns="" id="{A55A8DA9-7D86-4B8F-9E13-3EEA4220ABC2}"/>
                </a:ext>
              </a:extLst>
            </p:cNvPr>
            <p:cNvCxnSpPr>
              <a:stCxn id="8" idx="2"/>
              <a:endCxn id="9" idx="0"/>
            </p:cNvCxnSpPr>
            <p:nvPr/>
          </p:nvCxnSpPr>
          <p:spPr>
            <a:xfrm>
              <a:off x="1440000" y="5149454"/>
              <a:ext cx="0" cy="351433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xmlns="" id="{1288C80A-2F4E-49AE-8DAC-2F5DD80E7EC7}"/>
                </a:ext>
              </a:extLst>
            </p:cNvPr>
            <p:cNvCxnSpPr>
              <a:stCxn id="10" idx="2"/>
              <a:endCxn id="11" idx="0"/>
            </p:cNvCxnSpPr>
            <p:nvPr/>
          </p:nvCxnSpPr>
          <p:spPr>
            <a:xfrm>
              <a:off x="5868001" y="3861000"/>
              <a:ext cx="1" cy="836567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xmlns="" id="{5867427B-CB79-4421-B7B0-DE4B4877ABAB}"/>
                </a:ext>
              </a:extLst>
            </p:cNvPr>
            <p:cNvCxnSpPr>
              <a:stCxn id="11" idx="2"/>
              <a:endCxn id="12" idx="0"/>
            </p:cNvCxnSpPr>
            <p:nvPr/>
          </p:nvCxnSpPr>
          <p:spPr>
            <a:xfrm>
              <a:off x="5868002" y="5489567"/>
              <a:ext cx="12965" cy="351433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Connector: Elbow 23">
              <a:extLst>
                <a:ext uri="{FF2B5EF4-FFF2-40B4-BE49-F238E27FC236}">
                  <a16:creationId xmlns:a16="http://schemas.microsoft.com/office/drawing/2014/main" xmlns="" id="{B21D70B9-A80D-4ECF-8E78-7A3831DB9BB2}"/>
                </a:ext>
              </a:extLst>
            </p:cNvPr>
            <p:cNvCxnSpPr>
              <a:stCxn id="9" idx="3"/>
              <a:endCxn id="10" idx="0"/>
            </p:cNvCxnSpPr>
            <p:nvPr/>
          </p:nvCxnSpPr>
          <p:spPr>
            <a:xfrm flipV="1">
              <a:off x="2097599" y="3214021"/>
              <a:ext cx="3770402" cy="2682866"/>
            </a:xfrm>
            <a:prstGeom prst="bentConnector4">
              <a:avLst>
                <a:gd name="adj1" fmla="val 42362"/>
                <a:gd name="adj2" fmla="val 108521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5B499C5B-72AF-4A6E-8D04-1C185AD3CC68}"/>
                </a:ext>
              </a:extLst>
            </p:cNvPr>
            <p:cNvSpPr txBox="1"/>
            <p:nvPr/>
          </p:nvSpPr>
          <p:spPr>
            <a:xfrm>
              <a:off x="2196000" y="3162336"/>
              <a:ext cx="3095999" cy="86177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000" i="1" dirty="0"/>
                <a:t>Местните </a:t>
              </a:r>
              <a:r>
                <a:rPr lang="ru-RU" sz="1000" i="1" dirty="0" smtClean="0"/>
                <a:t>разпоредби за слънчева </a:t>
              </a:r>
              <a:r>
                <a:rPr lang="ru-RU" sz="1000" i="1" dirty="0"/>
                <a:t>енергия.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000" i="1" dirty="0" smtClean="0"/>
                <a:t>Идентифициране на </a:t>
              </a:r>
              <a:r>
                <a:rPr lang="ru-RU" sz="1000" i="1" dirty="0"/>
                <a:t>потенциален проект (собственик, промоутър и т.н.).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000" i="1" dirty="0"/>
                <a:t>Икономическата и финансова </a:t>
              </a:r>
              <a:r>
                <a:rPr lang="ru-RU" sz="1000" i="1" dirty="0" smtClean="0"/>
                <a:t>осъществимост- </a:t>
              </a:r>
              <a:r>
                <a:rPr lang="ru-RU" sz="1000" i="1" dirty="0"/>
                <a:t>информирано решение (да продължи или не</a:t>
              </a:r>
              <a:r>
                <a:rPr lang="ru-RU" sz="1000" i="1" dirty="0" smtClean="0"/>
                <a:t>).</a:t>
              </a:r>
              <a:endParaRPr lang="en-US" sz="1000" i="1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0A2A3FE7-2EF2-4B0C-A95E-65DC82FFDF81}"/>
                </a:ext>
              </a:extLst>
            </p:cNvPr>
            <p:cNvSpPr txBox="1"/>
            <p:nvPr/>
          </p:nvSpPr>
          <p:spPr>
            <a:xfrm>
              <a:off x="2242069" y="4114390"/>
              <a:ext cx="3049930" cy="10156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000" i="1" dirty="0"/>
                <a:t>Технически проучвания на </a:t>
              </a:r>
              <a:r>
                <a:rPr lang="ru-RU" sz="1000" i="1" dirty="0" smtClean="0"/>
                <a:t>случаи</a:t>
              </a:r>
              <a:r>
                <a:rPr lang="ru-RU" sz="1000" i="1" dirty="0"/>
                <a:t>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000" i="1" dirty="0"/>
                <a:t>Симулация на компютърна производителност. Технически и </a:t>
              </a:r>
              <a:r>
                <a:rPr lang="ru-RU" sz="1000" i="1" dirty="0" smtClean="0"/>
                <a:t>икономически.</a:t>
              </a:r>
              <a:endParaRPr lang="ru-RU" sz="1000" i="1" dirty="0"/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000" i="1" dirty="0"/>
                <a:t>Фирма по договор.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000" i="1" dirty="0"/>
                <a:t>Дизайн на системата. Избор на оборудване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000" i="1" dirty="0"/>
                <a:t>Дизайн на проекта. Материали, </a:t>
              </a:r>
              <a:r>
                <a:rPr lang="ru-RU" sz="1000" i="1" dirty="0" smtClean="0"/>
                <a:t>планове</a:t>
              </a:r>
              <a:endParaRPr lang="en-US" sz="1000" i="1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7387D4AB-DD7D-4264-9F67-6B5EF74D87EA}"/>
                </a:ext>
              </a:extLst>
            </p:cNvPr>
            <p:cNvSpPr txBox="1"/>
            <p:nvPr/>
          </p:nvSpPr>
          <p:spPr>
            <a:xfrm>
              <a:off x="2242069" y="5338324"/>
              <a:ext cx="3049930" cy="10156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000" i="1" dirty="0"/>
                <a:t>Покупки и консумативи.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000" i="1" dirty="0"/>
                <a:t>Административни разрешителни.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000" i="1" dirty="0"/>
                <a:t>Изграждане на система.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000" i="1" dirty="0" smtClean="0"/>
                <a:t>Координация </a:t>
              </a:r>
              <a:r>
                <a:rPr lang="ru-RU" sz="1000" i="1" dirty="0"/>
                <a:t>на хората (водопроводчици, покриви, асемблери, електротехници и др.).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000" i="1" dirty="0"/>
                <a:t>Други задачи за управление на </a:t>
              </a:r>
              <a:r>
                <a:rPr lang="ru-RU" sz="1000" i="1" dirty="0" smtClean="0"/>
                <a:t>проекта.</a:t>
              </a:r>
              <a:endParaRPr lang="en-US" sz="1000" i="1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19C9381B-6032-46BC-BC4E-40F1BCAA2ABE}"/>
                </a:ext>
              </a:extLst>
            </p:cNvPr>
            <p:cNvSpPr txBox="1"/>
            <p:nvPr/>
          </p:nvSpPr>
          <p:spPr>
            <a:xfrm>
              <a:off x="6497237" y="3069000"/>
              <a:ext cx="2411262" cy="147732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000" i="1" dirty="0"/>
                <a:t>Преглед на </a:t>
              </a:r>
              <a:r>
                <a:rPr lang="ru-RU" sz="1000" i="1" dirty="0" smtClean="0"/>
                <a:t>системата.</a:t>
              </a:r>
              <a:endParaRPr lang="ru-RU" sz="1000" i="1" dirty="0"/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000" i="1" dirty="0"/>
                <a:t>Промиване на тръби.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000" i="1" dirty="0"/>
                <a:t>Тестове: електрически, теч / налягане.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000" i="1" dirty="0"/>
                <a:t>Зареждане на течности.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000" i="1" dirty="0"/>
                <a:t>Процедури за стартиране.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000" i="1" dirty="0"/>
                <a:t>Обучение на операторите и техническия екипаж.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000" i="1" dirty="0"/>
                <a:t>Външни инспекции, ако се </a:t>
              </a:r>
              <a:r>
                <a:rPr lang="ru-RU" sz="1000" i="1" dirty="0" smtClean="0"/>
                <a:t>прилагат</a:t>
              </a:r>
              <a:r>
                <a:rPr lang="en-US" sz="1000" i="1" dirty="0" smtClean="0"/>
                <a:t>..</a:t>
              </a:r>
              <a:endParaRPr lang="en-US" sz="1000" i="1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5472158-BF72-430B-B3B0-FC450A550B8D}"/>
                </a:ext>
              </a:extLst>
            </p:cNvPr>
            <p:cNvSpPr txBox="1"/>
            <p:nvPr/>
          </p:nvSpPr>
          <p:spPr>
            <a:xfrm>
              <a:off x="6735734" y="4653000"/>
              <a:ext cx="2030926" cy="116955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000" i="1" dirty="0"/>
                <a:t>Договор за поддръжка.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000" i="1" dirty="0"/>
                <a:t>Задачи за обслужване.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000" i="1" dirty="0"/>
                <a:t>Отстраняване на неизправности и ремонт.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000" i="1" dirty="0"/>
                <a:t>Мониторинг на изпълнението.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000" i="1" dirty="0"/>
                <a:t>Надстройки или </a:t>
              </a:r>
              <a:r>
                <a:rPr lang="ru-RU" sz="1000" i="1" dirty="0" smtClean="0"/>
                <a:t>подобрения.</a:t>
              </a:r>
              <a:endParaRPr lang="en-US" sz="10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4040168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1. </a:t>
            </a:r>
            <a:r>
              <a:rPr lang="ru-RU" b="1" dirty="0"/>
              <a:t>Подходящи широкомащабни приложения за слънчевата </a:t>
            </a:r>
            <a:r>
              <a:rPr lang="ru-RU" b="1" dirty="0" smtClean="0"/>
              <a:t>топлина</a:t>
            </a:r>
            <a:endParaRPr lang="es-E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86B427E-DAE9-44D2-AAA7-4D1B461A3A43}"/>
              </a:ext>
            </a:extLst>
          </p:cNvPr>
          <p:cNvSpPr/>
          <p:nvPr/>
        </p:nvSpPr>
        <p:spPr>
          <a:xfrm>
            <a:off x="432916" y="1372334"/>
            <a:ext cx="6371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/>
              <a:t>Търговски и производствени SWH </a:t>
            </a:r>
            <a:r>
              <a:rPr lang="ru-RU" b="1" dirty="0" smtClean="0"/>
              <a:t>системи</a:t>
            </a:r>
            <a:endParaRPr lang="ru-RU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530B59E-6BB8-47AB-8D56-7DD5E6E7D73C}"/>
              </a:ext>
            </a:extLst>
          </p:cNvPr>
          <p:cNvSpPr/>
          <p:nvPr/>
        </p:nvSpPr>
        <p:spPr>
          <a:xfrm>
            <a:off x="717606" y="1681272"/>
            <a:ext cx="41423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bg-BG" sz="1600" b="1" dirty="0"/>
              <a:t>Компоненти. Слънчеви </a:t>
            </a:r>
            <a:r>
              <a:rPr lang="bg-BG" sz="1600" b="1" dirty="0" smtClean="0"/>
              <a:t>колектори</a:t>
            </a:r>
            <a:r>
              <a:rPr lang="en-US" sz="1600" b="1" dirty="0" smtClean="0"/>
              <a:t>.</a:t>
            </a:r>
            <a:endParaRPr lang="en-US" sz="16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B653E8D-55A9-46E8-B7FC-A99C3B33CB2D}"/>
              </a:ext>
            </a:extLst>
          </p:cNvPr>
          <p:cNvSpPr/>
          <p:nvPr/>
        </p:nvSpPr>
        <p:spPr>
          <a:xfrm>
            <a:off x="717606" y="1946456"/>
            <a:ext cx="79691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1338" lvl="1" indent="-285750">
              <a:buFont typeface="Calibri" panose="020F0502020204030204" pitchFamily="34" charset="0"/>
              <a:buChar char="–"/>
            </a:pPr>
            <a:r>
              <a:rPr lang="ru-RU" sz="1600" dirty="0"/>
              <a:t>В търговски </a:t>
            </a:r>
            <a:r>
              <a:rPr lang="bg-BG" sz="1600" dirty="0" smtClean="0"/>
              <a:t>помещения</a:t>
            </a:r>
            <a:r>
              <a:rPr lang="ru-RU" sz="1600" dirty="0" smtClean="0"/>
              <a:t> </a:t>
            </a:r>
            <a:r>
              <a:rPr lang="ru-RU" sz="1600" dirty="0"/>
              <a:t>се използват плоски и вакуумни тръбни колектори </a:t>
            </a:r>
            <a:r>
              <a:rPr lang="ru-RU" sz="1600" dirty="0" smtClean="0"/>
              <a:t>, </a:t>
            </a:r>
            <a:r>
              <a:rPr lang="ru-RU" sz="1600" dirty="0"/>
              <a:t>както в малки жилищни </a:t>
            </a:r>
            <a:r>
              <a:rPr lang="ru-RU" sz="1600" dirty="0" smtClean="0"/>
              <a:t>постройки.</a:t>
            </a:r>
            <a:endParaRPr lang="ru-RU" sz="1600" dirty="0"/>
          </a:p>
          <a:p>
            <a:pPr marL="541338" lvl="1" indent="-285750">
              <a:buFont typeface="Calibri" panose="020F0502020204030204" pitchFamily="34" charset="0"/>
              <a:buChar char="–"/>
            </a:pPr>
            <a:r>
              <a:rPr lang="ru-RU" sz="1600" dirty="0"/>
              <a:t>FPC са широко разпространени. Те са традиционният, гъвкав и достъпен ресурс, показващи добри резултати при благоприятни условия (умерен климат, ниски температурни градиенти). FPC доставят ниски до средни температури на изхода, които често са </a:t>
            </a:r>
            <a:r>
              <a:rPr lang="ru-RU" sz="1600" dirty="0" smtClean="0"/>
              <a:t>достатъчни.</a:t>
            </a:r>
            <a:endParaRPr lang="en-US" sz="1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B653E8D-55A9-46E8-B7FC-A99C3B33CB2D}"/>
              </a:ext>
            </a:extLst>
          </p:cNvPr>
          <p:cNvSpPr/>
          <p:nvPr/>
        </p:nvSpPr>
        <p:spPr>
          <a:xfrm>
            <a:off x="706493" y="3427081"/>
            <a:ext cx="516150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1338" lvl="1" indent="-285750">
              <a:buFont typeface="Calibri" panose="020F0502020204030204" pitchFamily="34" charset="0"/>
              <a:buChar char="–"/>
            </a:pPr>
            <a:r>
              <a:rPr lang="ru-RU" sz="1600" dirty="0" smtClean="0"/>
              <a:t>Технологиите </a:t>
            </a:r>
            <a:r>
              <a:rPr lang="ru-RU" sz="1600" dirty="0"/>
              <a:t>за </a:t>
            </a:r>
            <a:r>
              <a:rPr lang="ru-RU" sz="1600" dirty="0" smtClean="0"/>
              <a:t>вакуумни </a:t>
            </a:r>
            <a:r>
              <a:rPr lang="ru-RU" sz="1600" dirty="0"/>
              <a:t>тръби могат по-лесно да постигнат по-високите температури, необходими в някои технологични и търговски </a:t>
            </a:r>
            <a:r>
              <a:rPr lang="ru-RU" sz="1600" dirty="0" smtClean="0"/>
              <a:t>производства; </a:t>
            </a:r>
            <a:r>
              <a:rPr lang="ru-RU" sz="1600" dirty="0"/>
              <a:t>те </a:t>
            </a:r>
            <a:r>
              <a:rPr lang="ru-RU" sz="1600" dirty="0" smtClean="0"/>
              <a:t>произвеждат </a:t>
            </a:r>
            <a:r>
              <a:rPr lang="ru-RU" sz="1600" dirty="0"/>
              <a:t>повече топлина, </a:t>
            </a:r>
            <a:r>
              <a:rPr lang="ru-RU" sz="1600" dirty="0" smtClean="0"/>
              <a:t> </a:t>
            </a:r>
            <a:r>
              <a:rPr lang="ru-RU" sz="1600" dirty="0"/>
              <a:t>могат да събират и задържат топлина, дори когато навън е много студено и по-равномерно през целия ден.</a:t>
            </a:r>
          </a:p>
          <a:p>
            <a:pPr marL="541338" lvl="1" indent="-285750">
              <a:buFont typeface="Calibri" panose="020F0502020204030204" pitchFamily="34" charset="0"/>
              <a:buChar char="–"/>
            </a:pPr>
            <a:r>
              <a:rPr lang="ru-RU" sz="1600" dirty="0"/>
              <a:t>Това има важни последици, а именно по-ниско изискване за буфер или термично съхранение (намаляване на разходите).</a:t>
            </a:r>
          </a:p>
          <a:p>
            <a:pPr marL="541338" lvl="1" indent="-285750">
              <a:buFont typeface="Calibri" panose="020F0502020204030204" pitchFamily="34" charset="0"/>
              <a:buChar char="–"/>
            </a:pPr>
            <a:r>
              <a:rPr lang="ru-RU" sz="1600" dirty="0"/>
              <a:t>ETC са сравнително скъпи, чупливи и имат повече изисквания за монтаж </a:t>
            </a:r>
            <a:r>
              <a:rPr lang="ru-RU" sz="1600" dirty="0" smtClean="0"/>
              <a:t>.</a:t>
            </a:r>
            <a:endParaRPr lang="en-US" sz="1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696B216-09AF-4FF8-8649-E7F4DFBC85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24001" y="3594146"/>
            <a:ext cx="2951688" cy="271285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336692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1. </a:t>
            </a:r>
            <a:r>
              <a:rPr lang="ru-RU" b="1" dirty="0"/>
              <a:t>Подходящи широкомащабни приложения за слънчевата </a:t>
            </a:r>
            <a:r>
              <a:rPr lang="ru-RU" b="1" dirty="0" smtClean="0"/>
              <a:t>топлина</a:t>
            </a:r>
            <a:endParaRPr lang="es-E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86B427E-DAE9-44D2-AAA7-4D1B461A3A43}"/>
              </a:ext>
            </a:extLst>
          </p:cNvPr>
          <p:cNvSpPr/>
          <p:nvPr/>
        </p:nvSpPr>
        <p:spPr>
          <a:xfrm>
            <a:off x="432916" y="1372334"/>
            <a:ext cx="5795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/>
              <a:t>Търговски и производствени SWH </a:t>
            </a:r>
            <a:r>
              <a:rPr lang="ru-RU" b="1" dirty="0" smtClean="0"/>
              <a:t>системи</a:t>
            </a:r>
            <a:endParaRPr lang="ru-RU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530B59E-6BB8-47AB-8D56-7DD5E6E7D73C}"/>
              </a:ext>
            </a:extLst>
          </p:cNvPr>
          <p:cNvSpPr/>
          <p:nvPr/>
        </p:nvSpPr>
        <p:spPr>
          <a:xfrm>
            <a:off x="717606" y="1620352"/>
            <a:ext cx="43583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bg-BG" sz="1600" b="1" dirty="0"/>
              <a:t>Компоненти. Слънчеви </a:t>
            </a:r>
            <a:r>
              <a:rPr lang="bg-BG" sz="1600" b="1" dirty="0" smtClean="0"/>
              <a:t>колектори</a:t>
            </a:r>
            <a:r>
              <a:rPr lang="en-US" sz="1600" b="1" dirty="0" smtClean="0"/>
              <a:t>.</a:t>
            </a:r>
            <a:endParaRPr lang="en-US" sz="16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B512133-4A14-4A36-A8BB-5F11A1392274}"/>
              </a:ext>
            </a:extLst>
          </p:cNvPr>
          <p:cNvSpPr/>
          <p:nvPr/>
        </p:nvSpPr>
        <p:spPr>
          <a:xfrm>
            <a:off x="432916" y="1845000"/>
            <a:ext cx="845908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1338" lvl="1" indent="-285750">
              <a:buFont typeface="Calibri" panose="020F0502020204030204" pitchFamily="34" charset="0"/>
              <a:buChar char="–"/>
            </a:pPr>
            <a:r>
              <a:rPr lang="ru-RU" sz="1600" dirty="0"/>
              <a:t>Големите </a:t>
            </a:r>
            <a:r>
              <a:rPr lang="ru-RU" sz="1600" dirty="0" smtClean="0"/>
              <a:t>SWH </a:t>
            </a:r>
            <a:r>
              <a:rPr lang="ru-RU" sz="1600" dirty="0"/>
              <a:t>се нуждаят от много повече повърхност за събиране, за да посрещнат огромните обеми гореща вода. Това предполага формиране на банки от слънчеви колектори и свързване на банки в слънчеви масиви, може би с десетки отделни FPC / ETC. Цялата ефективност на такива системи за събиране на </a:t>
            </a:r>
            <a:r>
              <a:rPr lang="ru-RU" sz="1600" dirty="0" smtClean="0"/>
              <a:t>топлината от слънцето </a:t>
            </a:r>
            <a:r>
              <a:rPr lang="ru-RU" sz="1600" dirty="0"/>
              <a:t>зависи пряко от техните хидравлични конструкции.</a:t>
            </a:r>
          </a:p>
          <a:p>
            <a:pPr marL="541338" lvl="1" indent="-285750">
              <a:buFont typeface="Calibri" panose="020F0502020204030204" pitchFamily="34" charset="0"/>
              <a:buChar char="–"/>
            </a:pPr>
            <a:r>
              <a:rPr lang="ru-RU" sz="1600" dirty="0"/>
              <a:t>Слънчевите колекторни </a:t>
            </a:r>
            <a:r>
              <a:rPr lang="ru-RU" sz="1600" dirty="0" smtClean="0"/>
              <a:t>повърхности </a:t>
            </a:r>
            <a:r>
              <a:rPr lang="ru-RU" sz="1600" dirty="0"/>
              <a:t>определят изходната температура, работните дебити и размера на тръбопроводите, оборудването и аксесоарите.</a:t>
            </a:r>
          </a:p>
          <a:p>
            <a:pPr marL="541338" lvl="1" indent="-285750">
              <a:buFont typeface="Calibri" panose="020F0502020204030204" pitchFamily="34" charset="0"/>
              <a:buChar char="–"/>
            </a:pPr>
            <a:r>
              <a:rPr lang="ru-RU" sz="1600" dirty="0"/>
              <a:t>FPC колекторите са свързани паралелно, за да образуват слънчеви банки. Те от своя страна са свързани последователно, паралелно или последователно. Много големи слънчеви масиви са обикновено балансирани серийни паралелни хидравлични </a:t>
            </a:r>
            <a:r>
              <a:rPr lang="ru-RU" sz="1600" dirty="0" smtClean="0"/>
              <a:t>вериги.</a:t>
            </a:r>
            <a:endParaRPr lang="en-US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80D3127-647A-4D31-813C-30891C176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8000" y="4399545"/>
            <a:ext cx="5644995" cy="190326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99495581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10399</TotalTime>
  <Words>5320</Words>
  <Application>Microsoft Office PowerPoint</Application>
  <PresentationFormat>On-screen Show (4:3)</PresentationFormat>
  <Paragraphs>490</Paragraphs>
  <Slides>57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2_Office Theme</vt:lpstr>
      <vt:lpstr>Част 3.2.  ВИДОВЕ МОНТАЖИ И СХЕМИ</vt:lpstr>
      <vt:lpstr>Цели на модула</vt:lpstr>
      <vt:lpstr>съдържание</vt:lpstr>
      <vt:lpstr>1. Подходящи широкомащабни приложения за слънчевата топлина</vt:lpstr>
      <vt:lpstr>1. Подходящи широкомащабни приложения за слънчевата топлина</vt:lpstr>
      <vt:lpstr>1. Подходящи широкомащабни приложения за слънчевата топлина</vt:lpstr>
      <vt:lpstr>1. Подходящи широкомащабни приложения за слънчевата топлина</vt:lpstr>
      <vt:lpstr>1. Подходящи широкомащабни приложения за слънчевата топлина</vt:lpstr>
      <vt:lpstr>1. Подходящи широкомащабни приложения за слънчевата топлина</vt:lpstr>
      <vt:lpstr>1. Подходящи широкомащабни приложения за слънчевата топлина</vt:lpstr>
      <vt:lpstr>1. Подходящи широкомащабни приложения за слънчевата топлина</vt:lpstr>
      <vt:lpstr>1. Подходящи широкомащабни приложения за слънчевата топлина</vt:lpstr>
      <vt:lpstr>1. Подходящи широкомащабни приложения за слънчевата топлина</vt:lpstr>
      <vt:lpstr>1. Подходящи широкомащабни приложения за слънчевата топлина</vt:lpstr>
      <vt:lpstr>1. Подходящи широкомащабни приложения за слънчевата топлина</vt:lpstr>
      <vt:lpstr>1. Подходящи широкомащабни приложения за слънчевата топлина</vt:lpstr>
      <vt:lpstr>1. Подходящи широкомащабни приложения за слънчевата топлина</vt:lpstr>
      <vt:lpstr>1. Подходящи широкомащабни приложения за слънчевата топлина</vt:lpstr>
      <vt:lpstr>1. Подходящи широкомащабни приложения за слънчевата топлина</vt:lpstr>
      <vt:lpstr>1. Подходящи широкомащабни приложения за слънчевата топлина</vt:lpstr>
      <vt:lpstr>1. Подходящи широкомащабни приложения за слънчевата топлина</vt:lpstr>
      <vt:lpstr>1. Подходящи широкомащабни приложения за слънчевата топлина</vt:lpstr>
      <vt:lpstr>1. Подходящи широкомащабни приложения за слънчевата топлина</vt:lpstr>
      <vt:lpstr>1. Подходящи широкомащабни приложения за слънчевата топлина</vt:lpstr>
      <vt:lpstr>1. Подходящи широкомащабни приложения за слънчевата топлина</vt:lpstr>
      <vt:lpstr>1. Подходящи широкомащабни приложения за слънчевата топлина</vt:lpstr>
      <vt:lpstr>1. Подходящи широкомащабни приложения за слънчевата топлина</vt:lpstr>
      <vt:lpstr>1. Подходящи широкомащабни приложения за слънчевата топлина</vt:lpstr>
      <vt:lpstr>1. Подходящи широкомащабни приложения за слънчевата топлина</vt:lpstr>
      <vt:lpstr>1. Подходящи широкомащабни приложения за слънчевата топлина</vt:lpstr>
      <vt:lpstr>1. Подходящи широкомащабни приложения за слънчевата топлина</vt:lpstr>
      <vt:lpstr>1. Подходящи широкомащабни приложения за слънчевата топлина</vt:lpstr>
      <vt:lpstr>1. Подходящи широкомащабни приложения за слънчевата топлина</vt:lpstr>
      <vt:lpstr>1. Подходящи широкомащабни приложения за слънчевата топлина</vt:lpstr>
      <vt:lpstr>1. Подходящи широкомащабни приложения за слънчевата топлина</vt:lpstr>
      <vt:lpstr>1. Подходящи широкомащабни приложения за слънчевата топлина</vt:lpstr>
      <vt:lpstr>1. Подходящи широкомащабни приложения за слънчевата топлина</vt:lpstr>
      <vt:lpstr>1. Подходящи широкомащабни приложения за слънчевата топлина</vt:lpstr>
      <vt:lpstr>1. Подходящи широкомащабни приложения за слънчевата топлина</vt:lpstr>
      <vt:lpstr>1. Подходящи широкомащабни приложения за слънчевата топлина</vt:lpstr>
      <vt:lpstr>1. Подходящи широкомащабни приложения за слънчевата топлина</vt:lpstr>
      <vt:lpstr>1. Подходящи широкомащабни приложения за слънчевата топлина</vt:lpstr>
      <vt:lpstr>1. Подходящи широкомащабни приложения за слънчевата топлина</vt:lpstr>
      <vt:lpstr>1. Подходящи широкомащабни приложения за слънчевата топлина</vt:lpstr>
      <vt:lpstr>1. Подходящи широкомащабни приложения за слънчевата топлина</vt:lpstr>
      <vt:lpstr>1. Подходящи широкомащабни приложения за слънчевата топлина</vt:lpstr>
      <vt:lpstr>1. Подходящи широкомащабни приложения за слънчевата топлина</vt:lpstr>
      <vt:lpstr>1. Подходящи широкомащабни приложения за слънчевата топлина</vt:lpstr>
      <vt:lpstr>1. Подходящи широкомащабни приложения за слънчевата топлина</vt:lpstr>
      <vt:lpstr>1. Подходящи широкомащабни приложения за слънчевата топлина</vt:lpstr>
      <vt:lpstr>1. Подходящи широкомащабни приложения за слънчевата топлина</vt:lpstr>
      <vt:lpstr>1. Подходящи широкомащабни приложения за слънчевата топлина</vt:lpstr>
      <vt:lpstr>1. Подходящи широкомащабни приложения за слънчевата топлина</vt:lpstr>
      <vt:lpstr>1. Подходящи широкомащабни приложения за слънчевата топлина</vt:lpstr>
      <vt:lpstr>резюме</vt:lpstr>
      <vt:lpstr>библиография</vt:lpstr>
      <vt:lpstr>Край на частта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2.3. THE HYDRAULIC CIRCUIT I. PIPES AND THE HEAT TRANSFER FLUID</dc:title>
  <dc:creator>Jesús Rosel Martínez</dc:creator>
  <cp:lastModifiedBy>PC Home</cp:lastModifiedBy>
  <cp:revision>420</cp:revision>
  <cp:lastPrinted>2019-06-18T17:49:56Z</cp:lastPrinted>
  <dcterms:created xsi:type="dcterms:W3CDTF">2019-04-19T09:31:08Z</dcterms:created>
  <dcterms:modified xsi:type="dcterms:W3CDTF">2019-10-02T13:54:10Z</dcterms:modified>
</cp:coreProperties>
</file>