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9"/>
  </p:notesMasterIdLst>
  <p:sldIdLst>
    <p:sldId id="256" r:id="rId2"/>
    <p:sldId id="257" r:id="rId3"/>
    <p:sldId id="297" r:id="rId4"/>
    <p:sldId id="398" r:id="rId5"/>
    <p:sldId id="409" r:id="rId6"/>
    <p:sldId id="413" r:id="rId7"/>
    <p:sldId id="410" r:id="rId8"/>
    <p:sldId id="414" r:id="rId9"/>
    <p:sldId id="415" r:id="rId10"/>
    <p:sldId id="416" r:id="rId11"/>
    <p:sldId id="411" r:id="rId12"/>
    <p:sldId id="412" r:id="rId13"/>
    <p:sldId id="417" r:id="rId14"/>
    <p:sldId id="434" r:id="rId15"/>
    <p:sldId id="435" r:id="rId16"/>
    <p:sldId id="399" r:id="rId17"/>
    <p:sldId id="400" r:id="rId18"/>
    <p:sldId id="401" r:id="rId19"/>
    <p:sldId id="408" r:id="rId20"/>
    <p:sldId id="406" r:id="rId21"/>
    <p:sldId id="407" r:id="rId22"/>
    <p:sldId id="404" r:id="rId23"/>
    <p:sldId id="405" r:id="rId24"/>
    <p:sldId id="395" r:id="rId25"/>
    <p:sldId id="436" r:id="rId26"/>
    <p:sldId id="420" r:id="rId27"/>
    <p:sldId id="421" r:id="rId28"/>
    <p:sldId id="422" r:id="rId29"/>
    <p:sldId id="424" r:id="rId30"/>
    <p:sldId id="423" r:id="rId31"/>
    <p:sldId id="426" r:id="rId32"/>
    <p:sldId id="427" r:id="rId33"/>
    <p:sldId id="429" r:id="rId34"/>
    <p:sldId id="428" r:id="rId35"/>
    <p:sldId id="430" r:id="rId36"/>
    <p:sldId id="431" r:id="rId37"/>
    <p:sldId id="425" r:id="rId38"/>
    <p:sldId id="432" r:id="rId39"/>
    <p:sldId id="437" r:id="rId40"/>
    <p:sldId id="433" r:id="rId41"/>
    <p:sldId id="403" r:id="rId42"/>
    <p:sldId id="418" r:id="rId43"/>
    <p:sldId id="419" r:id="rId44"/>
    <p:sldId id="438" r:id="rId45"/>
    <p:sldId id="444" r:id="rId46"/>
    <p:sldId id="439" r:id="rId47"/>
    <p:sldId id="448" r:id="rId48"/>
    <p:sldId id="440" r:id="rId49"/>
    <p:sldId id="441" r:id="rId50"/>
    <p:sldId id="446" r:id="rId51"/>
    <p:sldId id="442" r:id="rId52"/>
    <p:sldId id="447" r:id="rId53"/>
    <p:sldId id="443" r:id="rId54"/>
    <p:sldId id="445" r:id="rId55"/>
    <p:sldId id="449" r:id="rId56"/>
    <p:sldId id="334" r:id="rId57"/>
    <p:sldId id="260" r:id="rId58"/>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6120" autoAdjust="0"/>
  </p:normalViewPr>
  <p:slideViewPr>
    <p:cSldViewPr>
      <p:cViewPr varScale="1">
        <p:scale>
          <a:sx n="102" d="100"/>
          <a:sy n="102" d="100"/>
        </p:scale>
        <p:origin x="784" y="72"/>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21/1/2020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‹Nr.›</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u="sng" dirty="0"/>
              <a:t>Richtlinien für den Trainer</a:t>
            </a:r>
          </a:p>
          <a:p>
            <a:endParaRPr lang="el-GR" dirty="0"/>
          </a:p>
          <a:p>
            <a:r>
              <a:rPr lang="en-US" dirty="0"/>
              <a:t>Diese . ppt-Datei ist eine Vorlage, die von Berufsbildungsanbietern verwendet werden soll, um das Trainingsmaterial vorzubereiten. </a:t>
            </a:r>
          </a:p>
          <a:p>
            <a:endParaRPr lang="el-GR" dirty="0"/>
          </a:p>
          <a:p>
            <a:r>
              <a:rPr lang="en-US" dirty="0"/>
              <a:t>Wir empfehlen </a:t>
            </a:r>
            <a:r>
              <a:rPr lang="en-US" b="1" dirty="0"/>
              <a:t>30 bis 40 . ppt-Folien </a:t>
            </a:r>
            <a:r>
              <a:rPr lang="en-US" dirty="0"/>
              <a:t>für eine (1) Stunde des Trainingsprogramms.</a:t>
            </a:r>
            <a:endParaRPr lang="el-GR" dirty="0"/>
          </a:p>
          <a:p>
            <a:endParaRPr lang="en-US" dirty="0"/>
          </a:p>
          <a:p>
            <a:r>
              <a:rPr lang="en-US" dirty="0"/>
              <a:t>Es gibt 3 </a:t>
            </a:r>
            <a:r>
              <a:rPr lang="en-US" u="sng" dirty="0"/>
              <a:t>vordefinierte Folien, die </a:t>
            </a:r>
            <a:r>
              <a:rPr lang="en-US" dirty="0"/>
              <a:t>von Ihnen ausgefüllt werden müssen, mit den Titeln "</a:t>
            </a:r>
            <a:r>
              <a:rPr lang="en-US" b="1" dirty="0"/>
              <a:t>Modulziele</a:t>
            </a:r>
            <a:r>
              <a:rPr lang="en-US" dirty="0"/>
              <a:t>", "</a:t>
            </a:r>
            <a:r>
              <a:rPr lang="en-US" b="1" dirty="0"/>
              <a:t>Schlussfolgerung</a:t>
            </a:r>
            <a:r>
              <a:rPr lang="en-US" dirty="0"/>
              <a:t>", "</a:t>
            </a:r>
            <a:r>
              <a:rPr lang="en-US" b="1" dirty="0"/>
              <a:t>Modulende"</a:t>
            </a:r>
            <a:r>
              <a:rPr lang="en-US" dirty="0"/>
              <a:t>.</a:t>
            </a:r>
            <a:endParaRPr lang="el-GR" dirty="0"/>
          </a:p>
          <a:p>
            <a:endParaRPr lang="en-US" dirty="0"/>
          </a:p>
          <a:p>
            <a:pPr lvl="0"/>
            <a:r>
              <a:rPr lang="en-US" dirty="0"/>
              <a:t>Das Material sollte in editierbarem Format gesendet werden.</a:t>
            </a:r>
            <a:endParaRPr lang="el-GR" dirty="0"/>
          </a:p>
          <a:p>
            <a:pPr lvl="0"/>
            <a:endParaRPr lang="en-US" dirty="0"/>
          </a:p>
          <a:p>
            <a:pPr lvl="0">
              <a:buFont typeface="Wingdings" pitchFamily="2" charset="2"/>
              <a:buChar char="§"/>
            </a:pPr>
            <a:r>
              <a:rPr lang="en-US" dirty="0"/>
              <a:t>Vorgeschlagene Schriftart: Arial</a:t>
            </a:r>
            <a:endParaRPr lang="el-GR" dirty="0"/>
          </a:p>
          <a:p>
            <a:pPr lvl="0">
              <a:buFont typeface="Wingdings" pitchFamily="2" charset="2"/>
              <a:buChar char="§"/>
            </a:pPr>
            <a:r>
              <a:rPr lang="en-US" dirty="0"/>
              <a:t>Erforderliche Schriftgröße: 16</a:t>
            </a:r>
            <a:endParaRPr lang="el-GR" dirty="0"/>
          </a:p>
          <a:p>
            <a:pPr lvl="0">
              <a:buFont typeface="Wingdings" pitchFamily="2" charset="2"/>
              <a:buChar char="§"/>
            </a:pPr>
            <a:r>
              <a:rPr lang="en-US" dirty="0"/>
              <a:t>Vorgeschlagener Zeilenabstand: 1,5</a:t>
            </a:r>
            <a:endParaRPr lang="el-GR" dirty="0"/>
          </a:p>
          <a:p>
            <a:pPr lvl="0">
              <a:buFont typeface="Wingdings" pitchFamily="2" charset="2"/>
              <a:buChar char="§"/>
            </a:pPr>
            <a:r>
              <a:rPr lang="en-US" dirty="0"/>
              <a:t>ppt/pptx-Datei sollte eine klare Struktur und definierte Einheiten und eindeutige Folientitel haben</a:t>
            </a:r>
            <a:endParaRPr lang="el-GR" dirty="0"/>
          </a:p>
          <a:p>
            <a:pPr lvl="0">
              <a:buFont typeface="Wingdings" pitchFamily="2" charset="2"/>
              <a:buChar char="§"/>
            </a:pPr>
            <a:r>
              <a:rPr lang="en-US" dirty="0" err="1"/>
              <a:t>ppt/pptx</a:t>
            </a:r>
            <a:r>
              <a:rPr lang="en-US" dirty="0"/>
              <a:t> Folieninhalte sollten die vordefinierten Ränder nicht überschreiten</a:t>
            </a:r>
            <a:endParaRPr lang="el-GR" dirty="0"/>
          </a:p>
          <a:p>
            <a:pPr lvl="0">
              <a:buFont typeface="Wingdings" pitchFamily="2" charset="2"/>
              <a:buChar char="§"/>
            </a:pPr>
            <a:r>
              <a:rPr lang="en-US" dirty="0"/>
              <a:t>Bilder, Diagramme etc. sollten mit einer Beschreibung versehen sein</a:t>
            </a:r>
            <a:endParaRPr lang="el-GR" dirty="0"/>
          </a:p>
          <a:p>
            <a:pPr lvl="0">
              <a:buFont typeface="Wingdings" pitchFamily="2" charset="2"/>
              <a:buChar char="§"/>
            </a:pPr>
            <a:r>
              <a:rPr lang="en-US" dirty="0"/>
              <a:t>Wenn Sie Verständnisfragen (Multiple Choice, Mehrfachantworten, Richtig/Falsch, Matching etc.) einfügen wollen, um das Verständnis der Theorie zu verbessern, sollten Sie diese in der ppt/pptx-Datei verankern.</a:t>
            </a:r>
            <a:endParaRPr lang="el-GR" dirty="0"/>
          </a:p>
          <a:p>
            <a:pPr lvl="0">
              <a:buFont typeface="Wingdings" pitchFamily="2" charset="2"/>
              <a:buChar char="§"/>
            </a:pPr>
            <a:r>
              <a:rPr lang="en-US" dirty="0"/>
              <a:t>Fragen, die für die Selbstbewertung und die abschließenden Bewertungsaufgaben verwendet werden, sollten einem vordefinierten Format folgen, das von SQLearn in einer . xls-Datei gesendet wird</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zum Bearbeiten des Master-Titelstils</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zum Bearbeiten von Master-Text-Stilen</a:t>
            </a:r>
          </a:p>
          <a:p>
            <a:pPr lvl="1"/>
            <a:r>
              <a:rPr lang="en-US"/>
              <a:t>Zweite Ebene</a:t>
            </a:r>
          </a:p>
          <a:p>
            <a:pPr lvl="2"/>
            <a:r>
              <a:rPr lang="en-US"/>
              <a:t>Dritte Ebene</a:t>
            </a:r>
          </a:p>
          <a:p>
            <a:pPr lvl="3"/>
            <a:r>
              <a:rPr lang="en-US"/>
              <a:t>Vierte Ebene</a:t>
            </a:r>
          </a:p>
          <a:p>
            <a:pPr lvl="4"/>
            <a:r>
              <a:rPr lang="en-US"/>
              <a:t>Fünfte Ebene</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‹Nr.›</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www.tagsolar.com/" TargetMode="External"/><Relationship Id="rId13" Type="http://schemas.openxmlformats.org/officeDocument/2006/relationships/hyperlink" Target="http://www.pecomark.com/" TargetMode="External"/><Relationship Id="rId18" Type="http://schemas.openxmlformats.org/officeDocument/2006/relationships/hyperlink" Target="https://www.codigotecnico.org/index.php/menu-ahorro-energia.html" TargetMode="External"/><Relationship Id="rId3" Type="http://schemas.openxmlformats.org/officeDocument/2006/relationships/hyperlink" Target="http://www.grundfos.com/inline" TargetMode="External"/><Relationship Id="rId7" Type="http://schemas.openxmlformats.org/officeDocument/2006/relationships/hyperlink" Target="http://www.termicol.es/" TargetMode="External"/><Relationship Id="rId12" Type="http://schemas.openxmlformats.org/officeDocument/2006/relationships/hyperlink" Target="http://www.distribucioningusa.com/p/tuberia-de-cobre-rigida/" TargetMode="External"/><Relationship Id="rId17" Type="http://schemas.openxmlformats.org/officeDocument/2006/relationships/hyperlink" Target="https://energia.gob.es/desarrollo/EficienciaEnergetica/RITE/Paginas/InstalacionesTermicas.aspx" TargetMode="External"/><Relationship Id="rId2" Type="http://schemas.openxmlformats.org/officeDocument/2006/relationships/hyperlink" Target="http://www.chromagen.es/" TargetMode="External"/><Relationship Id="rId16" Type="http://schemas.openxmlformats.org/officeDocument/2006/relationships/hyperlink" Target="http://www.valvestockist.com/" TargetMode="External"/><Relationship Id="rId1" Type="http://schemas.openxmlformats.org/officeDocument/2006/relationships/slideLayout" Target="../slideLayouts/slideLayout2.xml"/><Relationship Id="rId6" Type="http://schemas.openxmlformats.org/officeDocument/2006/relationships/hyperlink" Target="http://www.salvadorescoda.com/" TargetMode="External"/><Relationship Id="rId11" Type="http://schemas.openxmlformats.org/officeDocument/2006/relationships/hyperlink" Target="http://www.sedical.com/web/inicio.aspx" TargetMode="External"/><Relationship Id="rId5" Type="http://schemas.openxmlformats.org/officeDocument/2006/relationships/hyperlink" Target="http://www.viessmann.com/com/en" TargetMode="External"/><Relationship Id="rId15" Type="http://schemas.openxmlformats.org/officeDocument/2006/relationships/hyperlink" Target="http://www.swagelok.com.mx/" TargetMode="External"/><Relationship Id="rId10" Type="http://schemas.openxmlformats.org/officeDocument/2006/relationships/hyperlink" Target="http://www.waow.net/Centrifugas.htm" TargetMode="External"/><Relationship Id="rId4" Type="http://schemas.openxmlformats.org/officeDocument/2006/relationships/hyperlink" Target="http://www.suner.es/" TargetMode="External"/><Relationship Id="rId9" Type="http://schemas.openxmlformats.org/officeDocument/2006/relationships/hyperlink" Target="http://www.becoal.es/Tarifas/Isopipe%20UV.pdf" TargetMode="External"/><Relationship Id="rId14" Type="http://schemas.openxmlformats.org/officeDocument/2006/relationships/hyperlink" Target="http://www.aguamarket.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n-US" b="1" dirty="0">
                <a:effectLst>
                  <a:outerShdw blurRad="38100" dist="38100" dir="2700000" algn="tl">
                    <a:srgbClr val="000000">
                      <a:alpha val="43137"/>
                    </a:srgbClr>
                  </a:outerShdw>
                </a:effectLst>
              </a:rPr>
              <a:t>Einheit 3.2.</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ARTEN VON ANLAGEN UND SYSTEMEN</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n-US" dirty="0"/>
              <a:t>Block 3:</a:t>
            </a:r>
            <a:br>
              <a:rPr lang="en-US" dirty="0"/>
            </a:br>
            <a:r>
              <a:rPr lang="en-US" dirty="0"/>
              <a:t>Solarthermieanlagen für Gebäude</a:t>
            </a:r>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E67E-2AAE-4133-96AA-E1043A99041B}"/>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0C7E1C52-7FDB-4A11-A2FA-C25BAE40C5AA}"/>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1DAF6DF4-AB27-4DD5-B0E5-8F3F31D69BEC}"/>
              </a:ext>
            </a:extLst>
          </p:cNvPr>
          <p:cNvSpPr/>
          <p:nvPr/>
        </p:nvSpPr>
        <p:spPr>
          <a:xfrm>
            <a:off x="717606" y="1958906"/>
            <a:ext cx="5078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Solarkollektoren.</a:t>
            </a:r>
          </a:p>
        </p:txBody>
      </p:sp>
      <p:pic>
        <p:nvPicPr>
          <p:cNvPr id="8" name="Picture 7">
            <a:extLst>
              <a:ext uri="{FF2B5EF4-FFF2-40B4-BE49-F238E27FC236}">
                <a16:creationId xmlns:a16="http://schemas.microsoft.com/office/drawing/2014/main" id="{8DDFCB4F-17F1-4082-9F43-3F09A93A3CE2}"/>
              </a:ext>
            </a:extLst>
          </p:cNvPr>
          <p:cNvPicPr>
            <a:picLocks noChangeAspect="1"/>
          </p:cNvPicPr>
          <p:nvPr/>
        </p:nvPicPr>
        <p:blipFill>
          <a:blip r:embed="rId2"/>
          <a:stretch>
            <a:fillRect/>
          </a:stretch>
        </p:blipFill>
        <p:spPr>
          <a:xfrm>
            <a:off x="756000" y="2256975"/>
            <a:ext cx="8028000" cy="4141643"/>
          </a:xfrm>
          <a:prstGeom prst="rect">
            <a:avLst/>
          </a:prstGeom>
        </p:spPr>
      </p:pic>
    </p:spTree>
    <p:extLst>
      <p:ext uri="{BB962C8B-B14F-4D97-AF65-F5344CB8AC3E}">
        <p14:creationId xmlns:p14="http://schemas.microsoft.com/office/powerpoint/2010/main" val="418910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51FC-4A61-4E30-80D4-3144C1C93A28}"/>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83B8128E-A7CA-402E-9502-D75652B695B5}"/>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5C74195F-3569-4C20-8485-8514E8F21D2E}"/>
              </a:ext>
            </a:extLst>
          </p:cNvPr>
          <p:cNvSpPr/>
          <p:nvPr/>
        </p:nvSpPr>
        <p:spPr>
          <a:xfrm>
            <a:off x="717606" y="1958906"/>
            <a:ext cx="5798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Kommerzielle Solar-Warmwasserspeicher.</a:t>
            </a:r>
          </a:p>
        </p:txBody>
      </p:sp>
      <p:sp>
        <p:nvSpPr>
          <p:cNvPr id="6" name="Rectangle 5">
            <a:extLst>
              <a:ext uri="{FF2B5EF4-FFF2-40B4-BE49-F238E27FC236}">
                <a16:creationId xmlns:a16="http://schemas.microsoft.com/office/drawing/2014/main" id="{D1DA4919-F2E0-48C2-91F6-DF8B18749613}"/>
              </a:ext>
            </a:extLst>
          </p:cNvPr>
          <p:cNvSpPr/>
          <p:nvPr/>
        </p:nvSpPr>
        <p:spPr>
          <a:xfrm>
            <a:off x="717606" y="2277000"/>
            <a:ext cx="5438394" cy="3754874"/>
          </a:xfrm>
          <a:prstGeom prst="rect">
            <a:avLst/>
          </a:prstGeom>
        </p:spPr>
        <p:txBody>
          <a:bodyPr wrap="square">
            <a:spAutoFit/>
          </a:bodyPr>
          <a:lstStyle/>
          <a:p>
            <a:pPr marL="541338" lvl="1" indent="-285750">
              <a:buFont typeface="Calibri" panose="020F0502020204030204" pitchFamily="34" charset="0"/>
              <a:buChar char="–"/>
            </a:pPr>
            <a:r>
              <a:rPr lang="en-US" sz="1400" dirty="0"/>
              <a:t>Große SWH-Systeme sind dafür gemacht, bei Bedarf große Mengen an Warmwasser zu liefern. Von hier aus werden kommerzielle Solarheizsysteme eine wesentlich größere Speicherkapazität benötigen. Eine Form, dies zu erreichen, ist die Verwendung </a:t>
            </a:r>
            <a:r>
              <a:rPr lang="en-US" sz="1400" b="1" dirty="0"/>
              <a:t>großer Solartanks</a:t>
            </a:r>
            <a:r>
              <a:rPr lang="en-US" sz="1400" dirty="0"/>
              <a:t>.</a:t>
            </a:r>
          </a:p>
          <a:p>
            <a:pPr marL="541338" lvl="1" indent="-285750">
              <a:buFont typeface="Calibri" panose="020F0502020204030204" pitchFamily="34" charset="0"/>
              <a:buChar char="–"/>
            </a:pPr>
            <a:r>
              <a:rPr lang="en-US" sz="1400" dirty="0"/>
              <a:t>Einige Merkmale dieser großen Tanks sind:</a:t>
            </a:r>
          </a:p>
          <a:p>
            <a:pPr marL="801688" lvl="2" indent="-285750">
              <a:buFont typeface="Arial" panose="020B0604020202020204" pitchFamily="34" charset="0"/>
              <a:buChar char="."/>
            </a:pPr>
            <a:r>
              <a:rPr lang="en-US" sz="1400" dirty="0"/>
              <a:t>Große Kapazitäten (Beispiel: 20000 Liter).</a:t>
            </a:r>
          </a:p>
          <a:p>
            <a:pPr marL="801688" lvl="2" indent="-285750">
              <a:buFont typeface="Arial" panose="020B0604020202020204" pitchFamily="34" charset="0"/>
              <a:buChar char="."/>
            </a:pPr>
            <a:r>
              <a:rPr lang="en-US" sz="1400" dirty="0"/>
              <a:t>Für den Einsatz in direkten und indirekten Systemen.</a:t>
            </a:r>
          </a:p>
          <a:p>
            <a:pPr marL="801688" lvl="2" indent="-285750">
              <a:buFont typeface="Arial" panose="020B0604020202020204" pitchFamily="34" charset="0"/>
              <a:buChar char="."/>
            </a:pPr>
            <a:r>
              <a:rPr lang="en-US" sz="1400" dirty="0"/>
              <a:t>Aluminium- oder andere Metallbleche dick isoliert.</a:t>
            </a:r>
          </a:p>
          <a:p>
            <a:pPr marL="801688" lvl="2" indent="-285750">
              <a:buFont typeface="Arial" panose="020B0604020202020204" pitchFamily="34" charset="0"/>
              <a:buChar char="."/>
            </a:pPr>
            <a:r>
              <a:rPr lang="en-US" sz="1400" dirty="0"/>
              <a:t>Offen für atmosphärischen Druck (billiger, da keine speziellen Zertifizierungen und dicke Bleche erforderlich sind).</a:t>
            </a:r>
          </a:p>
          <a:p>
            <a:pPr marL="801688" lvl="2" indent="-285750">
              <a:buFont typeface="Arial" panose="020B0604020202020204" pitchFamily="34" charset="0"/>
              <a:buChar char="."/>
            </a:pPr>
            <a:r>
              <a:rPr lang="en-US" sz="1400" dirty="0"/>
              <a:t>Mehrere hydraulische Anschlüsse für Flexibilität und Pufferung sowie Anschlussschächte für thermische Sensoren.</a:t>
            </a:r>
          </a:p>
          <a:p>
            <a:pPr marL="801688" lvl="2" indent="-285750">
              <a:buFont typeface="Arial" panose="020B0604020202020204" pitchFamily="34" charset="0"/>
              <a:buChar char="."/>
            </a:pPr>
            <a:r>
              <a:rPr lang="en-US" sz="1400" dirty="0"/>
              <a:t>Vor-Ort-Montage, die durch jede Tür passt und den Transport erleichtert.</a:t>
            </a:r>
          </a:p>
          <a:p>
            <a:pPr marL="801688" lvl="2" indent="-285750">
              <a:buFont typeface="Arial" panose="020B0604020202020204" pitchFamily="34" charset="0"/>
              <a:buChar char="."/>
            </a:pPr>
            <a:r>
              <a:rPr lang="en-US" sz="1400" dirty="0"/>
              <a:t>Kann mehrere Wärmetauscherspulen aufnehmen.</a:t>
            </a:r>
          </a:p>
          <a:p>
            <a:pPr marL="801688" lvl="2"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63589CDF-580A-4D65-8CF5-5AF4B850DFFF}"/>
              </a:ext>
            </a:extLst>
          </p:cNvPr>
          <p:cNvPicPr>
            <a:picLocks noChangeAspect="1"/>
          </p:cNvPicPr>
          <p:nvPr/>
        </p:nvPicPr>
        <p:blipFill>
          <a:blip r:embed="rId2"/>
          <a:stretch>
            <a:fillRect/>
          </a:stretch>
        </p:blipFill>
        <p:spPr>
          <a:xfrm>
            <a:off x="6290669" y="2088993"/>
            <a:ext cx="2464119" cy="4242446"/>
          </a:xfrm>
          <a:prstGeom prst="rect">
            <a:avLst/>
          </a:prstGeom>
        </p:spPr>
      </p:pic>
    </p:spTree>
    <p:extLst>
      <p:ext uri="{BB962C8B-B14F-4D97-AF65-F5344CB8AC3E}">
        <p14:creationId xmlns:p14="http://schemas.microsoft.com/office/powerpoint/2010/main" val="368809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A9AF-235D-4659-81F8-1C4B8938A802}"/>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9E0EC712-1F2D-4F31-952D-12E949A01333}"/>
              </a:ext>
            </a:extLst>
          </p:cNvPr>
          <p:cNvSpPr/>
          <p:nvPr/>
        </p:nvSpPr>
        <p:spPr>
          <a:xfrm>
            <a:off x="717606" y="1958906"/>
            <a:ext cx="4070394" cy="584775"/>
          </a:xfrm>
          <a:prstGeom prst="rect">
            <a:avLst/>
          </a:prstGeom>
        </p:spPr>
        <p:txBody>
          <a:bodyPr wrap="square">
            <a:spAutoFit/>
          </a:bodyPr>
          <a:lstStyle/>
          <a:p>
            <a:pPr marL="285750" indent="-285750">
              <a:buFont typeface="Wingdings" panose="05000000000000000000" pitchFamily="2" charset="2"/>
              <a:buChar char="§"/>
            </a:pPr>
            <a:r>
              <a:rPr lang="en-US" sz="1600" b="1" dirty="0"/>
              <a:t>KOMPONENTEN. Kommerzielle Solar-Warmwasserspeicher.</a:t>
            </a:r>
          </a:p>
        </p:txBody>
      </p:sp>
      <p:sp>
        <p:nvSpPr>
          <p:cNvPr id="6" name="Rectangle 5">
            <a:extLst>
              <a:ext uri="{FF2B5EF4-FFF2-40B4-BE49-F238E27FC236}">
                <a16:creationId xmlns:a16="http://schemas.microsoft.com/office/drawing/2014/main" id="{91D682F3-188B-4E4E-B9BB-A17F47143A6B}"/>
              </a:ext>
            </a:extLst>
          </p:cNvPr>
          <p:cNvSpPr/>
          <p:nvPr/>
        </p:nvSpPr>
        <p:spPr>
          <a:xfrm>
            <a:off x="432916" y="1557000"/>
            <a:ext cx="4787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7" name="Rectangle 6">
            <a:extLst>
              <a:ext uri="{FF2B5EF4-FFF2-40B4-BE49-F238E27FC236}">
                <a16:creationId xmlns:a16="http://schemas.microsoft.com/office/drawing/2014/main" id="{CAA1E555-9665-4DCC-A730-D34FD018C63D}"/>
              </a:ext>
            </a:extLst>
          </p:cNvPr>
          <p:cNvSpPr/>
          <p:nvPr/>
        </p:nvSpPr>
        <p:spPr>
          <a:xfrm>
            <a:off x="717606" y="2534906"/>
            <a:ext cx="4718394" cy="2308324"/>
          </a:xfrm>
          <a:prstGeom prst="rect">
            <a:avLst/>
          </a:prstGeom>
        </p:spPr>
        <p:txBody>
          <a:bodyPr wrap="square">
            <a:spAutoFit/>
          </a:bodyPr>
          <a:lstStyle/>
          <a:p>
            <a:pPr marL="541338" lvl="1" indent="-285750">
              <a:buFont typeface="Calibri" panose="020F0502020204030204" pitchFamily="34" charset="0"/>
              <a:buChar char="–"/>
            </a:pPr>
            <a:r>
              <a:rPr lang="en-US" sz="1400" dirty="0"/>
              <a:t>Außerdem können Solar-Warmwasserspeicher nach verschiedenen Konfigurationen ausgelotet werden, um mehr Kapazität zu erhalten.</a:t>
            </a:r>
          </a:p>
          <a:p>
            <a:pPr marL="541338" lvl="1" indent="-285750">
              <a:buFont typeface="Calibri" panose="020F0502020204030204" pitchFamily="34" charset="0"/>
              <a:buChar char="–"/>
            </a:pPr>
            <a:r>
              <a:rPr lang="en-US" sz="1400" dirty="0"/>
              <a:t>Reihenschaltungen sind üblich, weil sie kostengünstiger sind (weniger Rohre und Verbindungen). Parallele Verbindungen haben eine bessere Performance. </a:t>
            </a:r>
          </a:p>
          <a:p>
            <a:pPr marL="541338" lvl="1" indent="-285750">
              <a:buFont typeface="Calibri" panose="020F0502020204030204" pitchFamily="34" charset="0"/>
              <a:buChar char="–"/>
            </a:pPr>
            <a:r>
              <a:rPr lang="en-US" sz="1400" b="1" dirty="0"/>
              <a:t>Der Ausgleich von Strömungen und die Anpassung von Temperaturen </a:t>
            </a:r>
            <a:r>
              <a:rPr lang="en-US" sz="1400" dirty="0"/>
              <a:t>sind wichtige Ziele, die durch gleiche Rohrlängen erleichtert werden.</a:t>
            </a:r>
          </a:p>
        </p:txBody>
      </p:sp>
      <p:grpSp>
        <p:nvGrpSpPr>
          <p:cNvPr id="13" name="Group 12">
            <a:extLst>
              <a:ext uri="{FF2B5EF4-FFF2-40B4-BE49-F238E27FC236}">
                <a16:creationId xmlns:a16="http://schemas.microsoft.com/office/drawing/2014/main" id="{CA1F3DAE-2F70-4E0B-BA39-5DC414729E58}"/>
              </a:ext>
            </a:extLst>
          </p:cNvPr>
          <p:cNvGrpSpPr/>
          <p:nvPr/>
        </p:nvGrpSpPr>
        <p:grpSpPr>
          <a:xfrm>
            <a:off x="3833338" y="1629000"/>
            <a:ext cx="4842351" cy="4733338"/>
            <a:chOff x="3833338" y="1629000"/>
            <a:chExt cx="4842351" cy="4733338"/>
          </a:xfrm>
        </p:grpSpPr>
        <p:pic>
          <p:nvPicPr>
            <p:cNvPr id="4" name="Picture 3">
              <a:extLst>
                <a:ext uri="{FF2B5EF4-FFF2-40B4-BE49-F238E27FC236}">
                  <a16:creationId xmlns:a16="http://schemas.microsoft.com/office/drawing/2014/main" id="{3FB05C5A-9C9B-4A2D-8C7E-6CE752BBC33F}"/>
                </a:ext>
              </a:extLst>
            </p:cNvPr>
            <p:cNvPicPr>
              <a:picLocks noChangeAspect="1"/>
            </p:cNvPicPr>
            <p:nvPr/>
          </p:nvPicPr>
          <p:blipFill>
            <a:blip r:embed="rId2"/>
            <a:stretch>
              <a:fillRect/>
            </a:stretch>
          </p:blipFill>
          <p:spPr>
            <a:xfrm>
              <a:off x="5580000" y="1629000"/>
              <a:ext cx="3095689" cy="4733338"/>
            </a:xfrm>
            <a:prstGeom prst="rect">
              <a:avLst/>
            </a:prstGeom>
          </p:spPr>
        </p:pic>
        <p:pic>
          <p:nvPicPr>
            <p:cNvPr id="12" name="Picture 11" descr="A picture containing indoor, wall, ceiling, floor&#10;&#10;Description generated with very high confidence">
              <a:extLst>
                <a:ext uri="{FF2B5EF4-FFF2-40B4-BE49-F238E27FC236}">
                  <a16:creationId xmlns:a16="http://schemas.microsoft.com/office/drawing/2014/main" id="{A465DD8C-7064-4DF7-AFB3-3EE469FF2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3338" y="4998125"/>
              <a:ext cx="1776496" cy="1326889"/>
            </a:xfrm>
            <a:prstGeom prst="rect">
              <a:avLst/>
            </a:prstGeom>
            <a:ln>
              <a:solidFill>
                <a:schemeClr val="tx1"/>
              </a:solidFill>
            </a:ln>
          </p:spPr>
        </p:pic>
      </p:grpSp>
      <p:sp>
        <p:nvSpPr>
          <p:cNvPr id="14" name="Rectangle 13">
            <a:extLst>
              <a:ext uri="{FF2B5EF4-FFF2-40B4-BE49-F238E27FC236}">
                <a16:creationId xmlns:a16="http://schemas.microsoft.com/office/drawing/2014/main" id="{CEA459A2-BD61-439F-B227-C344F7B0C671}"/>
              </a:ext>
            </a:extLst>
          </p:cNvPr>
          <p:cNvSpPr/>
          <p:nvPr/>
        </p:nvSpPr>
        <p:spPr>
          <a:xfrm>
            <a:off x="714520" y="4708562"/>
            <a:ext cx="3137480" cy="1600438"/>
          </a:xfrm>
          <a:prstGeom prst="rect">
            <a:avLst/>
          </a:prstGeom>
        </p:spPr>
        <p:txBody>
          <a:bodyPr wrap="square">
            <a:spAutoFit/>
          </a:bodyPr>
          <a:lstStyle/>
          <a:p>
            <a:pPr marL="541338" lvl="1" indent="-285750">
              <a:buFont typeface="Calibri" panose="020F0502020204030204" pitchFamily="34" charset="0"/>
              <a:buChar char="–"/>
            </a:pPr>
            <a:r>
              <a:rPr lang="en-US" sz="1400" dirty="0"/>
              <a:t>Mehrere auf diese Weise verbundene Solarspeicher können als </a:t>
            </a:r>
            <a:r>
              <a:rPr lang="en-US" sz="1400" b="1" dirty="0"/>
              <a:t>Speicher oder Vorwärmspeicher </a:t>
            </a:r>
            <a:r>
              <a:rPr lang="en-US" sz="1400" dirty="0"/>
              <a:t>(nicht genau die gleiche Steuerung wie in Wohnanlagen) sinnvoll genutzt werden.</a:t>
            </a:r>
          </a:p>
        </p:txBody>
      </p:sp>
    </p:spTree>
    <p:extLst>
      <p:ext uri="{BB962C8B-B14F-4D97-AF65-F5344CB8AC3E}">
        <p14:creationId xmlns:p14="http://schemas.microsoft.com/office/powerpoint/2010/main" val="584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34C-8045-4CD2-9B64-3AAE8499E58E}"/>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1D6EF2A5-482F-43D3-AE7B-FD5A6DF31569}"/>
              </a:ext>
            </a:extLst>
          </p:cNvPr>
          <p:cNvSpPr/>
          <p:nvPr/>
        </p:nvSpPr>
        <p:spPr>
          <a:xfrm>
            <a:off x="717606" y="1958906"/>
            <a:ext cx="4502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Solare Pumpstationen.</a:t>
            </a:r>
          </a:p>
        </p:txBody>
      </p:sp>
      <p:sp>
        <p:nvSpPr>
          <p:cNvPr id="5" name="Rectangle 4">
            <a:extLst>
              <a:ext uri="{FF2B5EF4-FFF2-40B4-BE49-F238E27FC236}">
                <a16:creationId xmlns:a16="http://schemas.microsoft.com/office/drawing/2014/main" id="{81CA4591-1174-4C2C-A391-35EB4608E7AF}"/>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7" name="Rectangle 6">
            <a:extLst>
              <a:ext uri="{FF2B5EF4-FFF2-40B4-BE49-F238E27FC236}">
                <a16:creationId xmlns:a16="http://schemas.microsoft.com/office/drawing/2014/main" id="{F5C76BC5-772C-424D-9CDE-6C331F18E1D9}"/>
              </a:ext>
            </a:extLst>
          </p:cNvPr>
          <p:cNvSpPr/>
          <p:nvPr/>
        </p:nvSpPr>
        <p:spPr>
          <a:xfrm>
            <a:off x="717606" y="2277000"/>
            <a:ext cx="5870394" cy="3754874"/>
          </a:xfrm>
          <a:prstGeom prst="rect">
            <a:avLst/>
          </a:prstGeom>
        </p:spPr>
        <p:txBody>
          <a:bodyPr wrap="square">
            <a:spAutoFit/>
          </a:bodyPr>
          <a:lstStyle/>
          <a:p>
            <a:pPr marL="541338" lvl="1" indent="-285750">
              <a:buFont typeface="Calibri" panose="020F0502020204030204" pitchFamily="34" charset="0"/>
              <a:buChar char="–"/>
            </a:pPr>
            <a:r>
              <a:rPr lang="en-US" sz="1400" dirty="0"/>
              <a:t>Bei größeren kommerziellen Anwendungen ist es üblich, die wichtigsten Komponenten des Kreislaufs (Primär/Solar und Sekundär/Speicher + Verbrauch: </a:t>
            </a:r>
            <a:r>
              <a:rPr lang="en-US" sz="1400" b="1" dirty="0"/>
              <a:t>Ein- oder Doppelleitung</a:t>
            </a:r>
            <a:r>
              <a:rPr lang="en-US" sz="1400" dirty="0"/>
              <a:t>) in </a:t>
            </a:r>
            <a:r>
              <a:rPr lang="en-US" sz="1400" b="1" dirty="0"/>
              <a:t>Pumpstationen</a:t>
            </a:r>
            <a:r>
              <a:rPr lang="en-US" sz="1400" dirty="0"/>
              <a:t> zu integrieren, darunter: Pumpen, Wärmetauscher, Ventile, Manometer und Regler, die alle in kompakten Gehäusen untergebracht sind.</a:t>
            </a:r>
          </a:p>
          <a:p>
            <a:pPr marL="541338" lvl="1" indent="-285750">
              <a:buFont typeface="Calibri" panose="020F0502020204030204" pitchFamily="34" charset="0"/>
              <a:buChar char="–"/>
            </a:pPr>
            <a:r>
              <a:rPr lang="en-US" sz="1400" dirty="0"/>
              <a:t>Wie es offensichtlich ist, machen diese vorgefertigten Einheiten die Beschaffung und Montage von Komponenten (aus verschiedenen Quellen) überflüssig und </a:t>
            </a:r>
            <a:r>
              <a:rPr lang="en-US" sz="1400" b="1" dirty="0"/>
              <a:t>vereinfachen</a:t>
            </a:r>
            <a:r>
              <a:rPr lang="en-US" sz="1400" dirty="0"/>
              <a:t> die Installationsarbeiten. </a:t>
            </a:r>
          </a:p>
          <a:p>
            <a:pPr marL="541338" lvl="1" indent="-285750">
              <a:buFont typeface="Calibri" panose="020F0502020204030204" pitchFamily="34" charset="0"/>
              <a:buChar char="–"/>
            </a:pPr>
            <a:r>
              <a:rPr lang="en-US" sz="1400" dirty="0"/>
              <a:t>Normalerweise werden sie im Werk getestet, da sie sehr </a:t>
            </a:r>
            <a:r>
              <a:rPr lang="en-US" sz="1400" b="1" dirty="0"/>
              <a:t>leistungsfähige Komponenten</a:t>
            </a:r>
            <a:r>
              <a:rPr lang="en-US" sz="1400" dirty="0"/>
              <a:t> integrieren, wie z.B.: mehrstufige Pumpen oder vorprogrammierte Steuerungen (die wahrscheinlich die Kommunikation über das Internet ermöglichen). In der Regel erfordern diese Systeme einige </a:t>
            </a:r>
            <a:r>
              <a:rPr lang="en-US" sz="1400" b="1" dirty="0"/>
              <a:t>Einstellungsänderungen entsprechend den Besonderheiten jedes </a:t>
            </a:r>
            <a:r>
              <a:rPr lang="en-US" sz="1400" dirty="0"/>
              <a:t>Installationsprojekts: Sollwertanpassung, Leistungsoptimierung und Sicherstellung eines kosteneffizienten Betriebs.</a:t>
            </a:r>
          </a:p>
        </p:txBody>
      </p:sp>
      <p:pic>
        <p:nvPicPr>
          <p:cNvPr id="18" name="Picture 17">
            <a:extLst>
              <a:ext uri="{FF2B5EF4-FFF2-40B4-BE49-F238E27FC236}">
                <a16:creationId xmlns:a16="http://schemas.microsoft.com/office/drawing/2014/main" id="{993F62AD-6BFA-46E0-BC8C-592B19A1D88A}"/>
              </a:ext>
            </a:extLst>
          </p:cNvPr>
          <p:cNvPicPr>
            <a:picLocks noChangeAspect="1"/>
          </p:cNvPicPr>
          <p:nvPr/>
        </p:nvPicPr>
        <p:blipFill>
          <a:blip r:embed="rId2"/>
          <a:stretch>
            <a:fillRect/>
          </a:stretch>
        </p:blipFill>
        <p:spPr>
          <a:xfrm>
            <a:off x="6588000" y="1647855"/>
            <a:ext cx="2087688" cy="4660870"/>
          </a:xfrm>
          <a:prstGeom prst="rect">
            <a:avLst/>
          </a:prstGeom>
          <a:ln>
            <a:solidFill>
              <a:schemeClr val="tx1"/>
            </a:solidFill>
          </a:ln>
        </p:spPr>
      </p:pic>
      <p:sp>
        <p:nvSpPr>
          <p:cNvPr id="10" name="Rectangle 9">
            <a:extLst>
              <a:ext uri="{FF2B5EF4-FFF2-40B4-BE49-F238E27FC236}">
                <a16:creationId xmlns:a16="http://schemas.microsoft.com/office/drawing/2014/main" id="{CE28FF0A-4DBF-4087-9D15-CEE60896C0DE}"/>
              </a:ext>
            </a:extLst>
          </p:cNvPr>
          <p:cNvSpPr/>
          <p:nvPr/>
        </p:nvSpPr>
        <p:spPr>
          <a:xfrm>
            <a:off x="5580000" y="178660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44853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BD24-AE3F-4048-B1F2-C8A21525999A}"/>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3F448143-400E-4534-95AC-F045AFB6441B}"/>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pic>
        <p:nvPicPr>
          <p:cNvPr id="6" name="Picture 5">
            <a:extLst>
              <a:ext uri="{FF2B5EF4-FFF2-40B4-BE49-F238E27FC236}">
                <a16:creationId xmlns:a16="http://schemas.microsoft.com/office/drawing/2014/main" id="{1DF4C33B-DC0F-48D5-AC90-A8F3EB7D96BE}"/>
              </a:ext>
            </a:extLst>
          </p:cNvPr>
          <p:cNvPicPr>
            <a:picLocks noChangeAspect="1"/>
          </p:cNvPicPr>
          <p:nvPr/>
        </p:nvPicPr>
        <p:blipFill>
          <a:blip r:embed="rId2"/>
          <a:stretch>
            <a:fillRect/>
          </a:stretch>
        </p:blipFill>
        <p:spPr>
          <a:xfrm>
            <a:off x="2340000" y="2271466"/>
            <a:ext cx="6408000" cy="4084471"/>
          </a:xfrm>
          <a:prstGeom prst="rect">
            <a:avLst/>
          </a:prstGeom>
        </p:spPr>
      </p:pic>
      <p:sp>
        <p:nvSpPr>
          <p:cNvPr id="4" name="Rectangle 3">
            <a:extLst>
              <a:ext uri="{FF2B5EF4-FFF2-40B4-BE49-F238E27FC236}">
                <a16:creationId xmlns:a16="http://schemas.microsoft.com/office/drawing/2014/main" id="{B8E67E55-9AA1-43FC-967F-83F0C2517181}"/>
              </a:ext>
            </a:extLst>
          </p:cNvPr>
          <p:cNvSpPr/>
          <p:nvPr/>
        </p:nvSpPr>
        <p:spPr>
          <a:xfrm>
            <a:off x="717606" y="1958906"/>
            <a:ext cx="4646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Solare Pumpstationen.</a:t>
            </a:r>
          </a:p>
        </p:txBody>
      </p:sp>
      <p:sp>
        <p:nvSpPr>
          <p:cNvPr id="7" name="Rectangle 6">
            <a:extLst>
              <a:ext uri="{FF2B5EF4-FFF2-40B4-BE49-F238E27FC236}">
                <a16:creationId xmlns:a16="http://schemas.microsoft.com/office/drawing/2014/main" id="{DE39C835-9E85-4CB0-B841-25EEA2EA46E4}"/>
              </a:ext>
            </a:extLst>
          </p:cNvPr>
          <p:cNvSpPr/>
          <p:nvPr/>
        </p:nvSpPr>
        <p:spPr>
          <a:xfrm>
            <a:off x="1188000" y="2903777"/>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08984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6122-20F3-4C40-AC49-91EEDB82423D}"/>
              </a:ext>
            </a:extLst>
          </p:cNvPr>
          <p:cNvSpPr>
            <a:spLocks noGrp="1"/>
          </p:cNvSpPr>
          <p:nvPr>
            <p:ph type="title"/>
          </p:nvPr>
        </p:nvSpPr>
        <p:spPr/>
        <p:txBody>
          <a:bodyPr/>
          <a:lstStyle/>
          <a:p>
            <a:r>
              <a:rPr lang="en-US" b="1" dirty="0"/>
              <a:t>1. Annäherung an solarthermische Großanwendungen</a:t>
            </a:r>
            <a:endParaRPr lang="en-US" dirty="0"/>
          </a:p>
        </p:txBody>
      </p:sp>
      <p:pic>
        <p:nvPicPr>
          <p:cNvPr id="4" name="Picture 3">
            <a:extLst>
              <a:ext uri="{FF2B5EF4-FFF2-40B4-BE49-F238E27FC236}">
                <a16:creationId xmlns:a16="http://schemas.microsoft.com/office/drawing/2014/main" id="{54C50E77-346E-4BF8-B3CC-71B085F41EC3}"/>
              </a:ext>
            </a:extLst>
          </p:cNvPr>
          <p:cNvPicPr>
            <a:picLocks noChangeAspect="1"/>
          </p:cNvPicPr>
          <p:nvPr/>
        </p:nvPicPr>
        <p:blipFill>
          <a:blip r:embed="rId2"/>
          <a:stretch>
            <a:fillRect/>
          </a:stretch>
        </p:blipFill>
        <p:spPr>
          <a:xfrm>
            <a:off x="5083219" y="1818387"/>
            <a:ext cx="3601800" cy="4509000"/>
          </a:xfrm>
          <a:prstGeom prst="rect">
            <a:avLst/>
          </a:prstGeom>
        </p:spPr>
      </p:pic>
      <p:sp>
        <p:nvSpPr>
          <p:cNvPr id="5" name="Rectangle 4">
            <a:extLst>
              <a:ext uri="{FF2B5EF4-FFF2-40B4-BE49-F238E27FC236}">
                <a16:creationId xmlns:a16="http://schemas.microsoft.com/office/drawing/2014/main" id="{618268C1-CA61-4997-B971-544C423F587A}"/>
              </a:ext>
            </a:extLst>
          </p:cNvPr>
          <p:cNvSpPr/>
          <p:nvPr/>
        </p:nvSpPr>
        <p:spPr>
          <a:xfrm>
            <a:off x="432915" y="1557000"/>
            <a:ext cx="4650303"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6" name="Rectangle 5">
            <a:extLst>
              <a:ext uri="{FF2B5EF4-FFF2-40B4-BE49-F238E27FC236}">
                <a16:creationId xmlns:a16="http://schemas.microsoft.com/office/drawing/2014/main" id="{A9E76052-7235-4F60-99E2-3E8475CF4BDA}"/>
              </a:ext>
            </a:extLst>
          </p:cNvPr>
          <p:cNvSpPr/>
          <p:nvPr/>
        </p:nvSpPr>
        <p:spPr>
          <a:xfrm>
            <a:off x="717606" y="1958906"/>
            <a:ext cx="4430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Überwachungssysteme.</a:t>
            </a:r>
          </a:p>
        </p:txBody>
      </p:sp>
      <p:sp>
        <p:nvSpPr>
          <p:cNvPr id="7" name="Rectangle 6">
            <a:extLst>
              <a:ext uri="{FF2B5EF4-FFF2-40B4-BE49-F238E27FC236}">
                <a16:creationId xmlns:a16="http://schemas.microsoft.com/office/drawing/2014/main" id="{FEB6D8C8-FA6B-4249-8DC3-F7E6FF3FB05F}"/>
              </a:ext>
            </a:extLst>
          </p:cNvPr>
          <p:cNvSpPr/>
          <p:nvPr/>
        </p:nvSpPr>
        <p:spPr>
          <a:xfrm>
            <a:off x="7020000" y="1722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Rectangle 7">
            <a:extLst>
              <a:ext uri="{FF2B5EF4-FFF2-40B4-BE49-F238E27FC236}">
                <a16:creationId xmlns:a16="http://schemas.microsoft.com/office/drawing/2014/main" id="{DB91CAAB-D410-4EED-B1A0-62575B2171AC}"/>
              </a:ext>
            </a:extLst>
          </p:cNvPr>
          <p:cNvSpPr/>
          <p:nvPr/>
        </p:nvSpPr>
        <p:spPr>
          <a:xfrm>
            <a:off x="717606" y="2277000"/>
            <a:ext cx="4365613" cy="4185761"/>
          </a:xfrm>
          <a:prstGeom prst="rect">
            <a:avLst/>
          </a:prstGeom>
        </p:spPr>
        <p:txBody>
          <a:bodyPr wrap="square">
            <a:spAutoFit/>
          </a:bodyPr>
          <a:lstStyle/>
          <a:p>
            <a:pPr marL="541338" lvl="1" indent="-285750">
              <a:buFont typeface="Calibri" panose="020F0502020204030204" pitchFamily="34" charset="0"/>
              <a:buChar char="–"/>
            </a:pPr>
            <a:r>
              <a:rPr lang="en-US" sz="1400" dirty="0"/>
              <a:t>Die Überwachung der Leistung insbesondere großer Solaranlagen zur Warmwasserbereitung ist sehr wichtig und heutzutage relativ einfach.</a:t>
            </a:r>
          </a:p>
          <a:p>
            <a:pPr marL="541338" lvl="1" indent="-285750">
              <a:buFont typeface="Calibri" panose="020F0502020204030204" pitchFamily="34" charset="0"/>
              <a:buChar char="–"/>
            </a:pPr>
            <a:r>
              <a:rPr lang="en-US" sz="1400" b="1" dirty="0"/>
              <a:t>Die Überwachungssysteme bestehen aus einer GSM-Mobilfunk-basierten Datenerfassungseinheit und Sensoren, die den Gasverbrauch, die Kalt- und Warmwasservorlauftemperatur, die Wassertemperatur der Solarkollektoren und den Warmwasserdurchfluss überwachen. </a:t>
            </a:r>
            <a:r>
              <a:rPr lang="en-US" sz="1400" dirty="0"/>
              <a:t>Die Daten werden im Abstand von einer Minute, rund um die Uhr gesammelt und die Informationen sind den Eigentümern über das Internet zugänglich.</a:t>
            </a:r>
          </a:p>
          <a:p>
            <a:pPr marL="541338" lvl="1" indent="-285750">
              <a:buFont typeface="Calibri" panose="020F0502020204030204" pitchFamily="34" charset="0"/>
              <a:buChar char="–"/>
            </a:pPr>
            <a:r>
              <a:rPr lang="en-US" sz="1400" b="1" dirty="0"/>
              <a:t>Diese Daten ermöglichen es, die Leistung der Solaranlagen zur Warmwasserbereitung zu sehen und die Energiekosten nach den Installationen und Energieeinsparungen zu schätzen</a:t>
            </a:r>
            <a:r>
              <a:rPr lang="en-US" sz="1400" dirty="0"/>
              <a:t>; außerdem können Systemprobleme im Voraus erkannt werden.</a:t>
            </a:r>
          </a:p>
        </p:txBody>
      </p:sp>
    </p:spTree>
    <p:extLst>
      <p:ext uri="{BB962C8B-B14F-4D97-AF65-F5344CB8AC3E}">
        <p14:creationId xmlns:p14="http://schemas.microsoft.com/office/powerpoint/2010/main" val="329832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A674-3CAC-4D05-8311-998A921691E1}"/>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sp>
        <p:nvSpPr>
          <p:cNvPr id="4" name="Rectangle 3">
            <a:extLst>
              <a:ext uri="{FF2B5EF4-FFF2-40B4-BE49-F238E27FC236}">
                <a16:creationId xmlns:a16="http://schemas.microsoft.com/office/drawing/2014/main" id="{C936E9F8-A92C-4D04-97D3-0972D0577D0D}"/>
              </a:ext>
            </a:extLst>
          </p:cNvPr>
          <p:cNvSpPr/>
          <p:nvPr/>
        </p:nvSpPr>
        <p:spPr>
          <a:xfrm>
            <a:off x="504363" y="1566007"/>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grpSp>
        <p:nvGrpSpPr>
          <p:cNvPr id="29" name="Group 28">
            <a:extLst>
              <a:ext uri="{FF2B5EF4-FFF2-40B4-BE49-F238E27FC236}">
                <a16:creationId xmlns:a16="http://schemas.microsoft.com/office/drawing/2014/main" id="{6A3CDD3C-C61F-43DE-9240-538BADB9ACF9}"/>
              </a:ext>
            </a:extLst>
          </p:cNvPr>
          <p:cNvGrpSpPr/>
          <p:nvPr/>
        </p:nvGrpSpPr>
        <p:grpSpPr>
          <a:xfrm>
            <a:off x="828000" y="2376603"/>
            <a:ext cx="7815855" cy="3736995"/>
            <a:chOff x="873075" y="2058674"/>
            <a:chExt cx="7815855" cy="3736995"/>
          </a:xfrm>
        </p:grpSpPr>
        <p:pic>
          <p:nvPicPr>
            <p:cNvPr id="23" name="Picture 22">
              <a:extLst>
                <a:ext uri="{FF2B5EF4-FFF2-40B4-BE49-F238E27FC236}">
                  <a16:creationId xmlns:a16="http://schemas.microsoft.com/office/drawing/2014/main" id="{71A2850E-1857-4B5A-BCA5-534DE87F2B11}"/>
                </a:ext>
              </a:extLst>
            </p:cNvPr>
            <p:cNvPicPr>
              <a:picLocks noChangeAspect="1"/>
            </p:cNvPicPr>
            <p:nvPr/>
          </p:nvPicPr>
          <p:blipFill>
            <a:blip r:embed="rId2"/>
            <a:stretch>
              <a:fillRect/>
            </a:stretch>
          </p:blipFill>
          <p:spPr>
            <a:xfrm>
              <a:off x="6561330" y="2060999"/>
              <a:ext cx="2127470" cy="1620000"/>
            </a:xfrm>
            <a:prstGeom prst="rect">
              <a:avLst/>
            </a:prstGeom>
            <a:ln>
              <a:solidFill>
                <a:schemeClr val="tx1"/>
              </a:solidFill>
            </a:ln>
          </p:spPr>
        </p:pic>
        <p:pic>
          <p:nvPicPr>
            <p:cNvPr id="26" name="Picture 25">
              <a:extLst>
                <a:ext uri="{FF2B5EF4-FFF2-40B4-BE49-F238E27FC236}">
                  <a16:creationId xmlns:a16="http://schemas.microsoft.com/office/drawing/2014/main" id="{29CAF4DE-D81C-41D9-B5F0-E51B081DC4DC}"/>
                </a:ext>
              </a:extLst>
            </p:cNvPr>
            <p:cNvPicPr>
              <a:picLocks noChangeAspect="1"/>
            </p:cNvPicPr>
            <p:nvPr/>
          </p:nvPicPr>
          <p:blipFill>
            <a:blip r:embed="rId3"/>
            <a:stretch>
              <a:fillRect/>
            </a:stretch>
          </p:blipFill>
          <p:spPr>
            <a:xfrm>
              <a:off x="6561330" y="3698338"/>
              <a:ext cx="2127600" cy="1399550"/>
            </a:xfrm>
            <a:prstGeom prst="rect">
              <a:avLst/>
            </a:prstGeom>
            <a:ln>
              <a:solidFill>
                <a:schemeClr val="tx1"/>
              </a:solidFill>
            </a:ln>
          </p:spPr>
        </p:pic>
        <p:pic>
          <p:nvPicPr>
            <p:cNvPr id="27" name="Picture 26">
              <a:extLst>
                <a:ext uri="{FF2B5EF4-FFF2-40B4-BE49-F238E27FC236}">
                  <a16:creationId xmlns:a16="http://schemas.microsoft.com/office/drawing/2014/main" id="{2BF7A12E-55AB-4C91-94A8-B4A4CE3ECD74}"/>
                </a:ext>
              </a:extLst>
            </p:cNvPr>
            <p:cNvPicPr>
              <a:picLocks noChangeAspect="1"/>
            </p:cNvPicPr>
            <p:nvPr/>
          </p:nvPicPr>
          <p:blipFill>
            <a:blip r:embed="rId4"/>
            <a:stretch>
              <a:fillRect/>
            </a:stretch>
          </p:blipFill>
          <p:spPr>
            <a:xfrm>
              <a:off x="873075" y="2058674"/>
              <a:ext cx="5688255" cy="3736995"/>
            </a:xfrm>
            <a:prstGeom prst="rect">
              <a:avLst/>
            </a:prstGeom>
            <a:ln>
              <a:solidFill>
                <a:schemeClr val="tx1"/>
              </a:solidFill>
            </a:ln>
          </p:spPr>
        </p:pic>
      </p:grpSp>
      <p:sp>
        <p:nvSpPr>
          <p:cNvPr id="31" name="Rectangle 30">
            <a:extLst>
              <a:ext uri="{FF2B5EF4-FFF2-40B4-BE49-F238E27FC236}">
                <a16:creationId xmlns:a16="http://schemas.microsoft.com/office/drawing/2014/main" id="{2DD04713-8C0E-49F0-9FEC-65648F24D8B2}"/>
              </a:ext>
            </a:extLst>
          </p:cNvPr>
          <p:cNvSpPr/>
          <p:nvPr/>
        </p:nvSpPr>
        <p:spPr>
          <a:xfrm>
            <a:off x="684000" y="1989000"/>
            <a:ext cx="5068119" cy="338554"/>
          </a:xfrm>
          <a:prstGeom prst="rect">
            <a:avLst/>
          </a:prstGeom>
        </p:spPr>
        <p:txBody>
          <a:bodyPr wrap="none">
            <a:spAutoFit/>
          </a:bodyPr>
          <a:lstStyle/>
          <a:p>
            <a:pPr marL="285750" indent="-285750">
              <a:buFont typeface="Wingdings" panose="05000000000000000000" pitchFamily="2" charset="2"/>
              <a:buChar char="§"/>
            </a:pPr>
            <a:r>
              <a:rPr lang="en-US" sz="1600" b="1" dirty="0">
                <a:solidFill>
                  <a:prstClr val="black"/>
                </a:solidFill>
              </a:rPr>
              <a:t>GRUNDLEGENDE TECHNOLOGIEN UND SYSTEMTYPEN.</a:t>
            </a:r>
          </a:p>
        </p:txBody>
      </p:sp>
    </p:spTree>
    <p:extLst>
      <p:ext uri="{BB962C8B-B14F-4D97-AF65-F5344CB8AC3E}">
        <p14:creationId xmlns:p14="http://schemas.microsoft.com/office/powerpoint/2010/main" val="3481650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BCC-5B64-42E5-BD94-3C1DD8CA4BBF}"/>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sp>
        <p:nvSpPr>
          <p:cNvPr id="4" name="Rectangle 3">
            <a:extLst>
              <a:ext uri="{FF2B5EF4-FFF2-40B4-BE49-F238E27FC236}">
                <a16:creationId xmlns:a16="http://schemas.microsoft.com/office/drawing/2014/main" id="{BDDAFBA5-DEE3-4F24-B6DA-BA809320A498}"/>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10" name="Rectangle 9">
            <a:extLst>
              <a:ext uri="{FF2B5EF4-FFF2-40B4-BE49-F238E27FC236}">
                <a16:creationId xmlns:a16="http://schemas.microsoft.com/office/drawing/2014/main" id="{B2E8CC8C-8E54-439F-96DE-D2A91887802B}"/>
              </a:ext>
            </a:extLst>
          </p:cNvPr>
          <p:cNvSpPr/>
          <p:nvPr/>
        </p:nvSpPr>
        <p:spPr>
          <a:xfrm>
            <a:off x="0" y="1993788"/>
            <a:ext cx="1979711" cy="1077218"/>
          </a:xfrm>
          <a:prstGeom prst="rect">
            <a:avLst/>
          </a:prstGeom>
        </p:spPr>
        <p:txBody>
          <a:bodyPr wrap="square">
            <a:spAutoFit/>
          </a:bodyPr>
          <a:lstStyle/>
          <a:p>
            <a:pPr marL="285750" indent="-285750" algn="ctr">
              <a:buFont typeface="Wingdings" panose="05000000000000000000" pitchFamily="2" charset="2"/>
              <a:buChar char="§"/>
            </a:pPr>
            <a:r>
              <a:rPr lang="en-US" sz="1600" b="1" dirty="0">
                <a:solidFill>
                  <a:prstClr val="black"/>
                </a:solidFill>
              </a:rPr>
              <a:t>GRUNDLEGENDE TECHNOLOGIEN UND SYSTEMTYPEN.</a:t>
            </a:r>
          </a:p>
        </p:txBody>
      </p:sp>
      <p:grpSp>
        <p:nvGrpSpPr>
          <p:cNvPr id="6" name="Group 5">
            <a:extLst>
              <a:ext uri="{FF2B5EF4-FFF2-40B4-BE49-F238E27FC236}">
                <a16:creationId xmlns:a16="http://schemas.microsoft.com/office/drawing/2014/main" id="{05D3657A-BDBA-456B-9CC8-31F69A3FE929}"/>
              </a:ext>
            </a:extLst>
          </p:cNvPr>
          <p:cNvGrpSpPr/>
          <p:nvPr/>
        </p:nvGrpSpPr>
        <p:grpSpPr>
          <a:xfrm>
            <a:off x="410791" y="1977134"/>
            <a:ext cx="8337209" cy="4320000"/>
            <a:chOff x="410791" y="1977134"/>
            <a:chExt cx="8337209" cy="4320000"/>
          </a:xfrm>
        </p:grpSpPr>
        <p:pic>
          <p:nvPicPr>
            <p:cNvPr id="11" name="Picture 10">
              <a:extLst>
                <a:ext uri="{FF2B5EF4-FFF2-40B4-BE49-F238E27FC236}">
                  <a16:creationId xmlns:a16="http://schemas.microsoft.com/office/drawing/2014/main" id="{BA8E971C-1534-4C8C-9E91-BB0AE89B2DE8}"/>
                </a:ext>
              </a:extLst>
            </p:cNvPr>
            <p:cNvPicPr>
              <a:picLocks noChangeAspect="1"/>
            </p:cNvPicPr>
            <p:nvPr/>
          </p:nvPicPr>
          <p:blipFill>
            <a:blip r:embed="rId2"/>
            <a:stretch>
              <a:fillRect/>
            </a:stretch>
          </p:blipFill>
          <p:spPr>
            <a:xfrm>
              <a:off x="1909351" y="1977134"/>
              <a:ext cx="3112814" cy="4320000"/>
            </a:xfrm>
            <a:prstGeom prst="rect">
              <a:avLst/>
            </a:prstGeom>
            <a:ln>
              <a:solidFill>
                <a:schemeClr val="tx1"/>
              </a:solidFill>
            </a:ln>
          </p:spPr>
        </p:pic>
        <p:pic>
          <p:nvPicPr>
            <p:cNvPr id="3" name="Picture 2">
              <a:extLst>
                <a:ext uri="{FF2B5EF4-FFF2-40B4-BE49-F238E27FC236}">
                  <a16:creationId xmlns:a16="http://schemas.microsoft.com/office/drawing/2014/main" id="{826C9667-BE95-4B1D-BDA0-845B72128E84}"/>
                </a:ext>
              </a:extLst>
            </p:cNvPr>
            <p:cNvPicPr>
              <a:picLocks noChangeAspect="1"/>
            </p:cNvPicPr>
            <p:nvPr/>
          </p:nvPicPr>
          <p:blipFill>
            <a:blip r:embed="rId3"/>
            <a:stretch>
              <a:fillRect/>
            </a:stretch>
          </p:blipFill>
          <p:spPr>
            <a:xfrm>
              <a:off x="5022165" y="1977134"/>
              <a:ext cx="3725835" cy="432000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410791" y="4627512"/>
              <a:ext cx="1805918" cy="1669622"/>
            </a:xfrm>
            <a:prstGeom prst="rect">
              <a:avLst/>
            </a:prstGeom>
          </p:spPr>
        </p:pic>
      </p:grpSp>
    </p:spTree>
    <p:extLst>
      <p:ext uri="{BB962C8B-B14F-4D97-AF65-F5344CB8AC3E}">
        <p14:creationId xmlns:p14="http://schemas.microsoft.com/office/powerpoint/2010/main" val="382024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6F35-064D-4DEF-8337-2CF2EDF1C57C}"/>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sp>
        <p:nvSpPr>
          <p:cNvPr id="8" name="Rectangle 7">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9" name="Rectangle 8">
            <a:extLst>
              <a:ext uri="{FF2B5EF4-FFF2-40B4-BE49-F238E27FC236}">
                <a16:creationId xmlns:a16="http://schemas.microsoft.com/office/drawing/2014/main" id="{B2C92073-6582-4EAA-A240-6A83687D3A39}"/>
              </a:ext>
            </a:extLst>
          </p:cNvPr>
          <p:cNvSpPr/>
          <p:nvPr/>
        </p:nvSpPr>
        <p:spPr>
          <a:xfrm>
            <a:off x="432916" y="1926332"/>
            <a:ext cx="4519498" cy="307777"/>
          </a:xfrm>
          <a:prstGeom prst="rect">
            <a:avLst/>
          </a:prstGeom>
        </p:spPr>
        <p:txBody>
          <a:bodyPr wrap="square">
            <a:spAutoFit/>
          </a:bodyPr>
          <a:lstStyle/>
          <a:p>
            <a:pPr marL="285750" indent="-285750" algn="ctr">
              <a:buFont typeface="Wingdings" panose="05000000000000000000" pitchFamily="2" charset="2"/>
              <a:buChar char="§"/>
            </a:pPr>
            <a:r>
              <a:rPr lang="en-US" sz="1400" b="1" dirty="0">
                <a:solidFill>
                  <a:prstClr val="black"/>
                </a:solidFill>
              </a:rPr>
              <a:t>GRUNDLEGENDE TECHNOLOGIEN UND SYSTEMTYPEN.</a:t>
            </a:r>
          </a:p>
        </p:txBody>
      </p:sp>
      <p:grpSp>
        <p:nvGrpSpPr>
          <p:cNvPr id="4" name="Group 3"/>
          <p:cNvGrpSpPr/>
          <p:nvPr/>
        </p:nvGrpSpPr>
        <p:grpSpPr>
          <a:xfrm>
            <a:off x="1120487" y="1989000"/>
            <a:ext cx="7556788" cy="4304950"/>
            <a:chOff x="1120487" y="1989000"/>
            <a:chExt cx="7556788" cy="4304950"/>
          </a:xfrm>
        </p:grpSpPr>
        <p:pic>
          <p:nvPicPr>
            <p:cNvPr id="3" name="Picture 2">
              <a:extLst>
                <a:ext uri="{FF2B5EF4-FFF2-40B4-BE49-F238E27FC236}">
                  <a16:creationId xmlns:a16="http://schemas.microsoft.com/office/drawing/2014/main" id="{21C6930E-817C-467D-93FF-9FB48DAD7D18}"/>
                </a:ext>
              </a:extLst>
            </p:cNvPr>
            <p:cNvPicPr>
              <a:picLocks noChangeAspect="1"/>
            </p:cNvPicPr>
            <p:nvPr/>
          </p:nvPicPr>
          <p:blipFill>
            <a:blip r:embed="rId2"/>
            <a:stretch>
              <a:fillRect/>
            </a:stretch>
          </p:blipFill>
          <p:spPr>
            <a:xfrm>
              <a:off x="4903595" y="1989000"/>
              <a:ext cx="3773680" cy="4304950"/>
            </a:xfrm>
            <a:prstGeom prst="rect">
              <a:avLst/>
            </a:prstGeom>
            <a:ln>
              <a:solidFill>
                <a:schemeClr val="tx1"/>
              </a:solidFill>
            </a:ln>
          </p:spPr>
        </p:pic>
        <p:pic>
          <p:nvPicPr>
            <p:cNvPr id="6" name="Picture 5">
              <a:extLst>
                <a:ext uri="{FF2B5EF4-FFF2-40B4-BE49-F238E27FC236}">
                  <a16:creationId xmlns:a16="http://schemas.microsoft.com/office/drawing/2014/main" id="{34707CBF-FED2-4D27-A79E-16ADCAE2018A}"/>
                </a:ext>
              </a:extLst>
            </p:cNvPr>
            <p:cNvPicPr>
              <a:picLocks noChangeAspect="1"/>
            </p:cNvPicPr>
            <p:nvPr/>
          </p:nvPicPr>
          <p:blipFill>
            <a:blip r:embed="rId3"/>
            <a:stretch>
              <a:fillRect/>
            </a:stretch>
          </p:blipFill>
          <p:spPr>
            <a:xfrm>
              <a:off x="1120487" y="2295664"/>
              <a:ext cx="3773679" cy="3025916"/>
            </a:xfrm>
            <a:prstGeom prst="rect">
              <a:avLst/>
            </a:prstGeom>
            <a:ln>
              <a:solidFill>
                <a:schemeClr val="tx1"/>
              </a:solidFill>
            </a:ln>
          </p:spPr>
        </p:pic>
        <p:pic>
          <p:nvPicPr>
            <p:cNvPr id="5" name="Picture 4">
              <a:extLst>
                <a:ext uri="{FF2B5EF4-FFF2-40B4-BE49-F238E27FC236}">
                  <a16:creationId xmlns:a16="http://schemas.microsoft.com/office/drawing/2014/main" id="{7D0DBD6E-339E-49B5-BC25-B268461E2146}"/>
                </a:ext>
              </a:extLst>
            </p:cNvPr>
            <p:cNvPicPr>
              <a:picLocks noChangeAspect="1"/>
            </p:cNvPicPr>
            <p:nvPr/>
          </p:nvPicPr>
          <p:blipFill>
            <a:blip r:embed="rId4"/>
            <a:stretch>
              <a:fillRect/>
            </a:stretch>
          </p:blipFill>
          <p:spPr>
            <a:xfrm>
              <a:off x="2506034" y="4781950"/>
              <a:ext cx="2383951" cy="1512000"/>
            </a:xfrm>
            <a:prstGeom prst="rect">
              <a:avLst/>
            </a:prstGeom>
            <a:ln>
              <a:solidFill>
                <a:schemeClr val="tx1"/>
              </a:solidFill>
            </a:ln>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24" y="4781950"/>
            <a:ext cx="1512000" cy="1512000"/>
          </a:xfrm>
          <a:prstGeom prst="rect">
            <a:avLst/>
          </a:prstGeom>
          <a:ln>
            <a:solidFill>
              <a:schemeClr val="tx1"/>
            </a:solidFill>
          </a:ln>
        </p:spPr>
      </p:pic>
    </p:spTree>
    <p:extLst>
      <p:ext uri="{BB962C8B-B14F-4D97-AF65-F5344CB8AC3E}">
        <p14:creationId xmlns:p14="http://schemas.microsoft.com/office/powerpoint/2010/main" val="3794716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BFC2-0AC3-41D8-B499-1C861BFD6970}"/>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pic>
        <p:nvPicPr>
          <p:cNvPr id="4" name="Picture 3">
            <a:extLst>
              <a:ext uri="{FF2B5EF4-FFF2-40B4-BE49-F238E27FC236}">
                <a16:creationId xmlns:a16="http://schemas.microsoft.com/office/drawing/2014/main" id="{BE197CBA-C6F2-49C3-936D-87712166B17F}"/>
              </a:ext>
            </a:extLst>
          </p:cNvPr>
          <p:cNvPicPr>
            <a:picLocks noChangeAspect="1"/>
          </p:cNvPicPr>
          <p:nvPr/>
        </p:nvPicPr>
        <p:blipFill>
          <a:blip r:embed="rId2"/>
          <a:stretch>
            <a:fillRect/>
          </a:stretch>
        </p:blipFill>
        <p:spPr>
          <a:xfrm>
            <a:off x="2262755" y="1926332"/>
            <a:ext cx="6413245" cy="4419717"/>
          </a:xfrm>
          <a:prstGeom prst="rect">
            <a:avLst/>
          </a:prstGeom>
        </p:spPr>
      </p:pic>
      <p:sp>
        <p:nvSpPr>
          <p:cNvPr id="5" name="Rectangle 4">
            <a:extLst>
              <a:ext uri="{FF2B5EF4-FFF2-40B4-BE49-F238E27FC236}">
                <a16:creationId xmlns:a16="http://schemas.microsoft.com/office/drawing/2014/main" id="{900AE5C4-51DD-4A77-845F-CD0DA7E6C934}"/>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6" name="Rectangle 5">
            <a:extLst>
              <a:ext uri="{FF2B5EF4-FFF2-40B4-BE49-F238E27FC236}">
                <a16:creationId xmlns:a16="http://schemas.microsoft.com/office/drawing/2014/main" id="{58192B12-99A6-4973-97C5-FFC6B93C9625}"/>
              </a:ext>
            </a:extLst>
          </p:cNvPr>
          <p:cNvSpPr/>
          <p:nvPr/>
        </p:nvSpPr>
        <p:spPr>
          <a:xfrm>
            <a:off x="396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sp>
        <p:nvSpPr>
          <p:cNvPr id="7" name="TextBox 6">
            <a:extLst>
              <a:ext uri="{FF2B5EF4-FFF2-40B4-BE49-F238E27FC236}">
                <a16:creationId xmlns:a16="http://schemas.microsoft.com/office/drawing/2014/main" id="{1BC941C9-1D6C-4D5B-AE74-E4DFC6757314}"/>
              </a:ext>
            </a:extLst>
          </p:cNvPr>
          <p:cNvSpPr txBox="1"/>
          <p:nvPr/>
        </p:nvSpPr>
        <p:spPr>
          <a:xfrm>
            <a:off x="468000" y="2311052"/>
            <a:ext cx="1794755" cy="3754874"/>
          </a:xfrm>
          <a:prstGeom prst="rect">
            <a:avLst/>
          </a:prstGeom>
          <a:noFill/>
        </p:spPr>
        <p:txBody>
          <a:bodyPr wrap="square" rtlCol="0">
            <a:spAutoFit/>
          </a:bodyPr>
          <a:lstStyle/>
          <a:p>
            <a:pPr marL="285750" indent="-285750">
              <a:buFont typeface="Calibri" panose="020F0502020204030204" pitchFamily="34" charset="0"/>
              <a:buChar char="–"/>
            </a:pPr>
            <a:r>
              <a:rPr lang="de-DE" sz="1400" dirty="0"/>
              <a:t>Der Einzel-Wassererhitzer arbeitet nach dem indirekten </a:t>
            </a:r>
            <a:r>
              <a:rPr lang="de-DE" sz="1400" b="1" dirty="0"/>
              <a:t>Thermosiphon</a:t>
            </a:r>
            <a:r>
              <a:rPr lang="de-DE" sz="1400" dirty="0"/>
              <a:t>-Prinzip (Glykol) mit einem 300-Liter-Speicher.</a:t>
            </a:r>
          </a:p>
          <a:p>
            <a:pPr marL="285750" indent="-285750">
              <a:buFont typeface="Calibri" panose="020F0502020204030204" pitchFamily="34" charset="0"/>
              <a:buChar char="–"/>
            </a:pPr>
            <a:r>
              <a:rPr lang="de-DE" sz="1400" dirty="0"/>
              <a:t>Einzelne Einheiten können wie abgebildet angeschlossen werden (in einer Einzel- oder Doppelbank), um die Kapazität zu erhöhen.</a:t>
            </a:r>
          </a:p>
        </p:txBody>
      </p:sp>
      <p:sp>
        <p:nvSpPr>
          <p:cNvPr id="8" name="Rectangle 7">
            <a:extLst>
              <a:ext uri="{FF2B5EF4-FFF2-40B4-BE49-F238E27FC236}">
                <a16:creationId xmlns:a16="http://schemas.microsoft.com/office/drawing/2014/main" id="{2F1D0746-EB64-4ED5-8FB8-65A2AF28756B}"/>
              </a:ext>
            </a:extLst>
          </p:cNvPr>
          <p:cNvSpPr/>
          <p:nvPr/>
        </p:nvSpPr>
        <p:spPr>
          <a:xfrm>
            <a:off x="6881245" y="178563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20191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 Ziele</a:t>
            </a:r>
            <a:endParaRPr lang="el-GR" b="1" dirty="0"/>
          </a:p>
        </p:txBody>
      </p:sp>
      <p:sp>
        <p:nvSpPr>
          <p:cNvPr id="9" name="Content Placeholder 8"/>
          <p:cNvSpPr>
            <a:spLocks noGrp="1"/>
          </p:cNvSpPr>
          <p:nvPr>
            <p:ph idx="1"/>
          </p:nvPr>
        </p:nvSpPr>
        <p:spPr>
          <a:xfrm>
            <a:off x="261758" y="1628775"/>
            <a:ext cx="8425042" cy="3744225"/>
          </a:xfrm>
        </p:spPr>
        <p:txBody>
          <a:bodyPr>
            <a:noAutofit/>
          </a:bodyPr>
          <a:lstStyle/>
          <a:p>
            <a:pPr marL="0" indent="0" algn="just">
              <a:buNone/>
            </a:pPr>
            <a:r>
              <a:rPr lang="en-US" dirty="0">
                <a:latin typeface="+mj-lt"/>
                <a:cs typeface="Arial" pitchFamily="34" charset="0"/>
              </a:rPr>
              <a:t>Am Ende dieser Einheit werden Sie dazu in der Lage sein:</a:t>
            </a:r>
          </a:p>
          <a:p>
            <a:pPr marL="0" indent="0" algn="just">
              <a:buNone/>
            </a:pPr>
            <a:endParaRPr lang="en-US" sz="1600" dirty="0">
              <a:latin typeface="Arial" pitchFamily="34" charset="0"/>
              <a:cs typeface="Arial" pitchFamily="34" charset="0"/>
            </a:endParaRPr>
          </a:p>
          <a:p>
            <a:pPr lvl="1">
              <a:buFont typeface="+mj-lt"/>
              <a:buAutoNum type="arabicPeriod"/>
            </a:pPr>
            <a:r>
              <a:rPr lang="en-GB" b="1" dirty="0" err="1"/>
              <a:t>Groß</a:t>
            </a:r>
            <a:r>
              <a:rPr lang="en-GB" b="1" dirty="0"/>
              <a:t> </a:t>
            </a:r>
            <a:r>
              <a:rPr lang="en-GB" b="1" dirty="0" err="1"/>
              <a:t>angelegte</a:t>
            </a:r>
            <a:r>
              <a:rPr lang="en-GB" b="1" dirty="0"/>
              <a:t> Solar-</a:t>
            </a:r>
            <a:r>
              <a:rPr lang="en-GB" b="1" dirty="0" err="1"/>
              <a:t>Wasserheizsysteme</a:t>
            </a:r>
            <a:r>
              <a:rPr lang="en-GB" b="1" dirty="0"/>
              <a:t> </a:t>
            </a:r>
            <a:r>
              <a:rPr lang="en-GB" b="1" dirty="0" err="1"/>
              <a:t>zu</a:t>
            </a:r>
            <a:r>
              <a:rPr lang="en-GB" b="1" dirty="0"/>
              <a:t> </a:t>
            </a:r>
            <a:r>
              <a:rPr lang="en-GB" b="1" dirty="0" err="1"/>
              <a:t>identifizieren</a:t>
            </a:r>
            <a:r>
              <a:rPr lang="en-GB" b="1" dirty="0"/>
              <a:t>, die in Wohnhäusern, im Gewerbe und in Prozessanwendungen eingesetzt werden.</a:t>
            </a:r>
          </a:p>
          <a:p>
            <a:pPr lvl="1">
              <a:buFont typeface="+mj-lt"/>
              <a:buAutoNum type="arabicPeriod"/>
            </a:pPr>
            <a:r>
              <a:rPr lang="en-GB" b="1" dirty="0"/>
              <a:t>Den allgemeinen </a:t>
            </a:r>
            <a:r>
              <a:rPr lang="en-GB" b="1" dirty="0" err="1"/>
              <a:t>Kontext</a:t>
            </a:r>
            <a:r>
              <a:rPr lang="en-GB" b="1" dirty="0"/>
              <a:t> </a:t>
            </a:r>
            <a:r>
              <a:rPr lang="en-GB" b="1" dirty="0" err="1"/>
              <a:t>zu</a:t>
            </a:r>
            <a:r>
              <a:rPr lang="en-GB" b="1" dirty="0"/>
              <a:t> </a:t>
            </a:r>
            <a:r>
              <a:rPr lang="en-GB" b="1" dirty="0" err="1"/>
              <a:t>erläutern</a:t>
            </a:r>
            <a:r>
              <a:rPr lang="en-GB" b="1" dirty="0"/>
              <a:t> und die Förderung und </a:t>
            </a:r>
            <a:r>
              <a:rPr lang="en-GB" b="1" dirty="0" err="1"/>
              <a:t>Regulierung</a:t>
            </a:r>
            <a:r>
              <a:rPr lang="en-GB" b="1" dirty="0"/>
              <a:t> </a:t>
            </a:r>
            <a:r>
              <a:rPr lang="en-GB" b="1" dirty="0" err="1"/>
              <a:t>zu</a:t>
            </a:r>
            <a:r>
              <a:rPr lang="en-GB" b="1" dirty="0"/>
              <a:t> </a:t>
            </a:r>
            <a:r>
              <a:rPr lang="en-GB" b="1" dirty="0" err="1"/>
              <a:t>begründen</a:t>
            </a:r>
            <a:r>
              <a:rPr lang="en-GB" b="1" dirty="0"/>
              <a:t>, die die Installation von SWH-Systemen im Gebäudesektor betreffen.</a:t>
            </a:r>
          </a:p>
          <a:p>
            <a:pPr lvl="1">
              <a:buFont typeface="+mj-lt"/>
              <a:buAutoNum type="arabicPeriod"/>
            </a:pPr>
            <a:r>
              <a:rPr lang="en-GB" b="1" dirty="0"/>
              <a:t>Die SWH-</a:t>
            </a:r>
            <a:r>
              <a:rPr lang="en-GB" b="1" dirty="0" err="1"/>
              <a:t>Systemmodelle</a:t>
            </a:r>
            <a:r>
              <a:rPr lang="en-GB" b="1" dirty="0"/>
              <a:t> </a:t>
            </a:r>
            <a:r>
              <a:rPr lang="en-GB" b="1" dirty="0" err="1"/>
              <a:t>zu</a:t>
            </a:r>
            <a:r>
              <a:rPr lang="en-GB" b="1" dirty="0"/>
              <a:t> </a:t>
            </a:r>
            <a:r>
              <a:rPr lang="en-GB" b="1" dirty="0" err="1"/>
              <a:t>vergleichen</a:t>
            </a:r>
            <a:r>
              <a:rPr lang="en-GB" b="1" dirty="0"/>
              <a:t>, die in Mehrfamilienhäusern und großen Wohnhäusern eingesetzt werden.</a:t>
            </a:r>
          </a:p>
          <a:p>
            <a:pPr lvl="1">
              <a:buFont typeface="+mj-lt"/>
              <a:buAutoNum type="arabicPeriod"/>
            </a:pPr>
            <a:r>
              <a:rPr lang="en-GB" b="1" dirty="0"/>
              <a:t>Den </a:t>
            </a:r>
            <a:r>
              <a:rPr lang="en-GB" b="1" dirty="0" err="1"/>
              <a:t>Entwicklungsprozess</a:t>
            </a:r>
            <a:r>
              <a:rPr lang="en-GB" b="1" dirty="0"/>
              <a:t>, die Technologien und die Komponenten, die in großen SWH-Systemen verwendet werden, </a:t>
            </a:r>
            <a:r>
              <a:rPr lang="en-GB" b="1" dirty="0" err="1"/>
              <a:t>zu</a:t>
            </a:r>
            <a:r>
              <a:rPr lang="en-GB" b="1" dirty="0"/>
              <a:t> </a:t>
            </a:r>
            <a:r>
              <a:rPr lang="en-GB" b="1" dirty="0" err="1"/>
              <a:t>identifizieren</a:t>
            </a:r>
            <a:r>
              <a:rPr lang="en-GB" b="1" dirty="0"/>
              <a:t>.</a:t>
            </a:r>
          </a:p>
          <a:p>
            <a:pPr lvl="1">
              <a:buFont typeface="+mj-lt"/>
              <a:buAutoNum type="arabicPeriod"/>
            </a:pPr>
            <a:r>
              <a:rPr lang="en-GB" b="1" dirty="0" err="1"/>
              <a:t>Große</a:t>
            </a:r>
            <a:r>
              <a:rPr lang="en-GB" b="1" dirty="0"/>
              <a:t> und </a:t>
            </a:r>
            <a:r>
              <a:rPr lang="en-GB" b="1" dirty="0" err="1"/>
              <a:t>reale</a:t>
            </a:r>
            <a:r>
              <a:rPr lang="en-GB" b="1" dirty="0"/>
              <a:t> SWH-Systeme auf der Grundlage von Schaltplänen und anderen zugehörigen </a:t>
            </a:r>
            <a:r>
              <a:rPr lang="en-GB" b="1" dirty="0" err="1"/>
              <a:t>technischen</a:t>
            </a:r>
            <a:r>
              <a:rPr lang="en-GB" b="1" dirty="0"/>
              <a:t> </a:t>
            </a:r>
            <a:r>
              <a:rPr lang="en-GB" b="1" dirty="0" err="1"/>
              <a:t>Informationen</a:t>
            </a:r>
            <a:r>
              <a:rPr lang="en-GB" b="1" dirty="0"/>
              <a:t> </a:t>
            </a:r>
            <a:r>
              <a:rPr lang="en-GB" b="1" dirty="0" err="1"/>
              <a:t>zu</a:t>
            </a:r>
            <a:r>
              <a:rPr lang="en-GB" b="1" dirty="0"/>
              <a:t> </a:t>
            </a:r>
            <a:r>
              <a:rPr lang="en-GB" b="1" dirty="0" err="1"/>
              <a:t>analysieren</a:t>
            </a:r>
            <a:r>
              <a:rPr lang="en-GB" b="1" dirty="0"/>
              <a:t>.</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pic>
        <p:nvPicPr>
          <p:cNvPr id="8" name="Picture 7"/>
          <p:cNvPicPr>
            <a:picLocks noChangeAspect="1"/>
          </p:cNvPicPr>
          <p:nvPr/>
        </p:nvPicPr>
        <p:blipFill>
          <a:blip r:embed="rId2"/>
          <a:stretch>
            <a:fillRect/>
          </a:stretch>
        </p:blipFill>
        <p:spPr>
          <a:xfrm>
            <a:off x="2124001" y="1962782"/>
            <a:ext cx="6538300" cy="4342643"/>
          </a:xfrm>
          <a:prstGeom prst="rect">
            <a:avLst/>
          </a:prstGeom>
          <a:ln>
            <a:solidFill>
              <a:schemeClr val="tx1"/>
            </a:solidFill>
          </a:ln>
        </p:spPr>
      </p:pic>
      <p:sp>
        <p:nvSpPr>
          <p:cNvPr id="9" name="Rectangle 8">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35330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pic>
        <p:nvPicPr>
          <p:cNvPr id="7" name="Picture 6"/>
          <p:cNvPicPr>
            <a:picLocks noChangeAspect="1"/>
          </p:cNvPicPr>
          <p:nvPr/>
        </p:nvPicPr>
        <p:blipFill>
          <a:blip r:embed="rId2"/>
          <a:stretch>
            <a:fillRect/>
          </a:stretch>
        </p:blipFill>
        <p:spPr>
          <a:xfrm>
            <a:off x="2274789" y="2061000"/>
            <a:ext cx="6400900" cy="4247725"/>
          </a:xfrm>
          <a:prstGeom prst="rect">
            <a:avLst/>
          </a:prstGeom>
          <a:ln>
            <a:solidFill>
              <a:schemeClr val="tx1"/>
            </a:solidFill>
          </a:ln>
        </p:spPr>
      </p:pic>
      <p:sp>
        <p:nvSpPr>
          <p:cNvPr id="6" name="Rectangle 5">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697772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541789" y="2311052"/>
            <a:ext cx="5125918" cy="3997673"/>
          </a:xfrm>
          <a:prstGeom prst="rect">
            <a:avLst/>
          </a:prstGeom>
          <a:ln>
            <a:solidFill>
              <a:schemeClr val="tx1"/>
            </a:solidFill>
          </a:ln>
        </p:spPr>
      </p:pic>
      <p:sp>
        <p:nvSpPr>
          <p:cNvPr id="2" name="Title 1"/>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sp>
        <p:nvSpPr>
          <p:cNvPr id="8" name="Rectangle 7">
            <a:extLst>
              <a:ext uri="{FF2B5EF4-FFF2-40B4-BE49-F238E27FC236}">
                <a16:creationId xmlns:a16="http://schemas.microsoft.com/office/drawing/2014/main" id="{FE083B53-4F82-42ED-8D0E-ABDE9F97ED5E}"/>
              </a:ext>
            </a:extLst>
          </p:cNvPr>
          <p:cNvSpPr/>
          <p:nvPr/>
        </p:nvSpPr>
        <p:spPr>
          <a:xfrm>
            <a:off x="752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9" name="TextBox 8"/>
          <p:cNvSpPr txBox="1"/>
          <p:nvPr/>
        </p:nvSpPr>
        <p:spPr>
          <a:xfrm>
            <a:off x="971855" y="2311052"/>
            <a:ext cx="2569933" cy="4016484"/>
          </a:xfrm>
          <a:prstGeom prst="rect">
            <a:avLst/>
          </a:prstGeom>
          <a:noFill/>
        </p:spPr>
        <p:txBody>
          <a:bodyPr wrap="square" rtlCol="0">
            <a:spAutoFit/>
          </a:bodyPr>
          <a:lstStyle/>
          <a:p>
            <a:pPr marL="285750" indent="-285750">
              <a:buFont typeface="Symbol" panose="05050102010706020507" pitchFamily="18" charset="2"/>
              <a:buChar char=""/>
            </a:pPr>
            <a:r>
              <a:rPr lang="de-DE" sz="1500" dirty="0"/>
              <a:t>SWH-Paket für den Einsatz in Gewerbe und Industrie. </a:t>
            </a:r>
          </a:p>
          <a:p>
            <a:pPr marL="285750" indent="-285750">
              <a:buFont typeface="Symbol" panose="05050102010706020507" pitchFamily="18" charset="2"/>
              <a:buChar char=""/>
            </a:pPr>
            <a:r>
              <a:rPr lang="de-DE" sz="1500" dirty="0"/>
              <a:t>Wird sowohl bei Neuinstallationen als auch bei Ersatz- oder Integrationsgeräten zur Vorwärmung zur Reduzierung der Energiekosten eingesetzt.</a:t>
            </a:r>
          </a:p>
          <a:p>
            <a:pPr marL="285750" indent="-285750">
              <a:buFont typeface="Symbol" panose="05050102010706020507" pitchFamily="18" charset="2"/>
              <a:buChar char=""/>
            </a:pPr>
            <a:r>
              <a:rPr lang="de-DE" sz="1500" dirty="0"/>
              <a:t>Enthält ultimativen Frost- und Übertemperaturschutz durch seine </a:t>
            </a:r>
            <a:r>
              <a:rPr lang="de-DE" sz="1500" b="1" dirty="0"/>
              <a:t>Drain-Back</a:t>
            </a:r>
            <a:r>
              <a:rPr lang="de-DE" sz="1500" dirty="0"/>
              <a:t>-Funktion.</a:t>
            </a:r>
          </a:p>
          <a:p>
            <a:pPr marL="285750" indent="-285750">
              <a:buFont typeface="Symbol" panose="05050102010706020507" pitchFamily="18" charset="2"/>
              <a:buChar char=""/>
            </a:pPr>
            <a:r>
              <a:rPr lang="de-DE" sz="1500" dirty="0"/>
              <a:t>Verwendet Wasser mit Korrosionsinhibitor als HTF.</a:t>
            </a:r>
          </a:p>
        </p:txBody>
      </p:sp>
    </p:spTree>
    <p:extLst>
      <p:ext uri="{BB962C8B-B14F-4D97-AF65-F5344CB8AC3E}">
        <p14:creationId xmlns:p14="http://schemas.microsoft.com/office/powerpoint/2010/main" val="58766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s-ES" dirty="0"/>
          </a:p>
        </p:txBody>
      </p:sp>
      <p:sp>
        <p:nvSpPr>
          <p:cNvPr id="4" name="Rectangle 3">
            <a:extLst>
              <a:ext uri="{FF2B5EF4-FFF2-40B4-BE49-F238E27FC236}">
                <a16:creationId xmlns:a16="http://schemas.microsoft.com/office/drawing/2014/main" id="{4D0AD7FF-D24A-4190-A57F-3BDA69F9BA95}"/>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B2C92073-6582-4EAA-A240-6A83687D3A39}"/>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pic>
        <p:nvPicPr>
          <p:cNvPr id="8" name="Picture 7"/>
          <p:cNvPicPr>
            <a:picLocks noChangeAspect="1"/>
          </p:cNvPicPr>
          <p:nvPr/>
        </p:nvPicPr>
        <p:blipFill>
          <a:blip r:embed="rId2"/>
          <a:stretch>
            <a:fillRect/>
          </a:stretch>
        </p:blipFill>
        <p:spPr>
          <a:xfrm>
            <a:off x="2258550" y="2205000"/>
            <a:ext cx="6417450" cy="4103999"/>
          </a:xfrm>
          <a:prstGeom prst="rect">
            <a:avLst/>
          </a:prstGeom>
          <a:ln>
            <a:solidFill>
              <a:schemeClr val="tx1"/>
            </a:solidFill>
          </a:ln>
        </p:spPr>
      </p:pic>
      <p:sp>
        <p:nvSpPr>
          <p:cNvPr id="9" name="Rectangle 8">
            <a:extLst>
              <a:ext uri="{FF2B5EF4-FFF2-40B4-BE49-F238E27FC236}">
                <a16:creationId xmlns:a16="http://schemas.microsoft.com/office/drawing/2014/main" id="{FE083B53-4F82-42ED-8D0E-ABDE9F97ED5E}"/>
              </a:ext>
            </a:extLst>
          </p:cNvPr>
          <p:cNvSpPr/>
          <p:nvPr/>
        </p:nvSpPr>
        <p:spPr>
          <a:xfrm>
            <a:off x="1044000"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1506328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B386-137F-40EB-A690-9295AA748B1C}"/>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sp>
        <p:nvSpPr>
          <p:cNvPr id="15" name="Rectangle 14">
            <a:extLst>
              <a:ext uri="{FF2B5EF4-FFF2-40B4-BE49-F238E27FC236}">
                <a16:creationId xmlns:a16="http://schemas.microsoft.com/office/drawing/2014/main" id="{109C766D-AF52-48E1-93D7-654ABC821CB5}"/>
              </a:ext>
            </a:extLst>
          </p:cNvPr>
          <p:cNvSpPr/>
          <p:nvPr/>
        </p:nvSpPr>
        <p:spPr>
          <a:xfrm>
            <a:off x="432916" y="1557000"/>
            <a:ext cx="4427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pic>
        <p:nvPicPr>
          <p:cNvPr id="4" name="Picture 3">
            <a:extLst>
              <a:ext uri="{FF2B5EF4-FFF2-40B4-BE49-F238E27FC236}">
                <a16:creationId xmlns:a16="http://schemas.microsoft.com/office/drawing/2014/main" id="{6DE04351-FC23-4E91-83CD-9F17DB728D63}"/>
              </a:ext>
            </a:extLst>
          </p:cNvPr>
          <p:cNvPicPr>
            <a:picLocks noChangeAspect="1"/>
          </p:cNvPicPr>
          <p:nvPr/>
        </p:nvPicPr>
        <p:blipFill>
          <a:blip r:embed="rId2"/>
          <a:stretch>
            <a:fillRect/>
          </a:stretch>
        </p:blipFill>
        <p:spPr>
          <a:xfrm>
            <a:off x="2484000" y="1943305"/>
            <a:ext cx="6191688" cy="4366546"/>
          </a:xfrm>
          <a:prstGeom prst="rect">
            <a:avLst/>
          </a:prstGeom>
          <a:ln>
            <a:solidFill>
              <a:schemeClr val="tx1"/>
            </a:solidFill>
          </a:ln>
        </p:spPr>
      </p:pic>
      <p:sp>
        <p:nvSpPr>
          <p:cNvPr id="6" name="Rectangle 5">
            <a:extLst>
              <a:ext uri="{FF2B5EF4-FFF2-40B4-BE49-F238E27FC236}">
                <a16:creationId xmlns:a16="http://schemas.microsoft.com/office/drawing/2014/main" id="{21F756DD-4826-49B8-B1B7-133C89A441C1}"/>
              </a:ext>
            </a:extLst>
          </p:cNvPr>
          <p:cNvSpPr/>
          <p:nvPr/>
        </p:nvSpPr>
        <p:spPr>
          <a:xfrm>
            <a:off x="612000" y="1926332"/>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sp>
        <p:nvSpPr>
          <p:cNvPr id="7" name="Rectangle 6">
            <a:extLst>
              <a:ext uri="{FF2B5EF4-FFF2-40B4-BE49-F238E27FC236}">
                <a16:creationId xmlns:a16="http://schemas.microsoft.com/office/drawing/2014/main" id="{1C6009A4-97AE-44B0-90B2-01D773CBA369}"/>
              </a:ext>
            </a:extLst>
          </p:cNvPr>
          <p:cNvSpPr/>
          <p:nvPr/>
        </p:nvSpPr>
        <p:spPr>
          <a:xfrm>
            <a:off x="1656000" y="589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C58B3266-71B4-4B33-BA4C-FF90978936F3}"/>
              </a:ext>
            </a:extLst>
          </p:cNvPr>
          <p:cNvSpPr txBox="1"/>
          <p:nvPr/>
        </p:nvSpPr>
        <p:spPr>
          <a:xfrm>
            <a:off x="612001" y="2294951"/>
            <a:ext cx="1872000" cy="3539430"/>
          </a:xfrm>
          <a:prstGeom prst="rect">
            <a:avLst/>
          </a:prstGeom>
          <a:noFill/>
        </p:spPr>
        <p:txBody>
          <a:bodyPr wrap="square" rtlCol="0">
            <a:spAutoFit/>
          </a:bodyPr>
          <a:lstStyle/>
          <a:p>
            <a:pPr marL="285750" indent="-285750">
              <a:buFont typeface="Symbol" panose="05050102010706020507" pitchFamily="18" charset="2"/>
              <a:buChar char=""/>
            </a:pPr>
            <a:r>
              <a:rPr lang="de-DE" sz="1600" dirty="0"/>
              <a:t>SWH-Paket für den Einsatz in Gewerbe und Industrie.</a:t>
            </a:r>
          </a:p>
          <a:p>
            <a:pPr marL="285750" indent="-285750">
              <a:buFont typeface="Symbol" panose="05050102010706020507" pitchFamily="18" charset="2"/>
              <a:buChar char=""/>
            </a:pPr>
            <a:r>
              <a:rPr lang="de-DE" sz="1600" dirty="0"/>
              <a:t>Aktive, indirekte "Glykol"-Technologie.</a:t>
            </a:r>
          </a:p>
          <a:p>
            <a:pPr marL="285750" indent="-285750">
              <a:buFont typeface="Symbol" panose="05050102010706020507" pitchFamily="18" charset="2"/>
              <a:buChar char=""/>
            </a:pPr>
            <a:r>
              <a:rPr lang="de-DE" sz="1600" dirty="0"/>
              <a:t>Sie verwendet einen großen Speichertank (3.600 Liter), atmosphärische und externe Wärmetauscher.</a:t>
            </a:r>
          </a:p>
        </p:txBody>
      </p:sp>
    </p:spTree>
    <p:extLst>
      <p:ext uri="{BB962C8B-B14F-4D97-AF65-F5344CB8AC3E}">
        <p14:creationId xmlns:p14="http://schemas.microsoft.com/office/powerpoint/2010/main" val="67016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3EC1-7D9E-444E-A2F8-311AA156F957}"/>
              </a:ext>
            </a:extLst>
          </p:cNvPr>
          <p:cNvSpPr>
            <a:spLocks noGrp="1"/>
          </p:cNvSpPr>
          <p:nvPr>
            <p:ph type="title"/>
          </p:nvPr>
        </p:nvSpPr>
        <p:spPr/>
        <p:txBody>
          <a:bodyPr/>
          <a:lstStyle/>
          <a:p>
            <a:r>
              <a:rPr lang="en-US" b="1" dirty="0"/>
              <a:t>1. </a:t>
            </a:r>
            <a:r>
              <a:rPr lang="en-US" b="1" dirty="0" err="1"/>
              <a:t>Annäherung</a:t>
            </a:r>
            <a:r>
              <a:rPr lang="en-US" b="1" dirty="0"/>
              <a:t> an </a:t>
            </a:r>
            <a:r>
              <a:rPr lang="en-US" b="1" dirty="0" err="1"/>
              <a:t>solarthermische</a:t>
            </a:r>
            <a:r>
              <a:rPr lang="en-US" b="1" dirty="0"/>
              <a:t> </a:t>
            </a:r>
            <a:r>
              <a:rPr lang="en-US" b="1" dirty="0" err="1"/>
              <a:t>Großanwendungen</a:t>
            </a:r>
            <a:endParaRPr lang="en-US" dirty="0"/>
          </a:p>
        </p:txBody>
      </p:sp>
      <p:sp>
        <p:nvSpPr>
          <p:cNvPr id="4" name="Rectangle 3">
            <a:extLst>
              <a:ext uri="{FF2B5EF4-FFF2-40B4-BE49-F238E27FC236}">
                <a16:creationId xmlns:a16="http://schemas.microsoft.com/office/drawing/2014/main" id="{508FE88B-38E4-4AAA-B148-279BB0EF6078}"/>
              </a:ext>
            </a:extLst>
          </p:cNvPr>
          <p:cNvSpPr/>
          <p:nvPr/>
        </p:nvSpPr>
        <p:spPr>
          <a:xfrm>
            <a:off x="432916" y="1557000"/>
            <a:ext cx="1835084" cy="923330"/>
          </a:xfrm>
          <a:prstGeom prst="rect">
            <a:avLst/>
          </a:prstGeom>
        </p:spPr>
        <p:txBody>
          <a:bodyPr wrap="square">
            <a:spAutoFit/>
          </a:bodyPr>
          <a:lstStyle/>
          <a:p>
            <a:pPr marL="285750" indent="-285750">
              <a:buFont typeface="Wingdings" panose="05000000000000000000" pitchFamily="2" charset="2"/>
              <a:buChar char="Ø"/>
            </a:pPr>
            <a:r>
              <a:rPr lang="en-US" b="1" dirty="0" err="1"/>
              <a:t>Kommerzielleund</a:t>
            </a:r>
            <a:r>
              <a:rPr lang="en-US" b="1" dirty="0"/>
              <a:t>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5C13E05E-5B6E-4099-9473-EA1E359A2875}"/>
              </a:ext>
            </a:extLst>
          </p:cNvPr>
          <p:cNvSpPr/>
          <p:nvPr/>
        </p:nvSpPr>
        <p:spPr>
          <a:xfrm>
            <a:off x="637002" y="2565000"/>
            <a:ext cx="1512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BEISPIELE.</a:t>
            </a:r>
            <a:endParaRPr lang="en-US" b="1" dirty="0"/>
          </a:p>
        </p:txBody>
      </p:sp>
      <p:pic>
        <p:nvPicPr>
          <p:cNvPr id="7" name="Picture 6">
            <a:extLst>
              <a:ext uri="{FF2B5EF4-FFF2-40B4-BE49-F238E27FC236}">
                <a16:creationId xmlns:a16="http://schemas.microsoft.com/office/drawing/2014/main" id="{A23D8FF8-2A17-41DF-8D7E-8503AB2BBA30}"/>
              </a:ext>
            </a:extLst>
          </p:cNvPr>
          <p:cNvPicPr>
            <a:picLocks noChangeAspect="1"/>
          </p:cNvPicPr>
          <p:nvPr/>
        </p:nvPicPr>
        <p:blipFill>
          <a:blip r:embed="rId2"/>
          <a:stretch>
            <a:fillRect/>
          </a:stretch>
        </p:blipFill>
        <p:spPr>
          <a:xfrm>
            <a:off x="2149002" y="1629000"/>
            <a:ext cx="6526686" cy="4679725"/>
          </a:xfrm>
          <a:prstGeom prst="rect">
            <a:avLst/>
          </a:prstGeom>
          <a:ln>
            <a:solidFill>
              <a:schemeClr val="tx1"/>
            </a:solidFill>
          </a:ln>
        </p:spPr>
      </p:pic>
      <p:sp>
        <p:nvSpPr>
          <p:cNvPr id="6" name="Rectangle 5">
            <a:extLst>
              <a:ext uri="{FF2B5EF4-FFF2-40B4-BE49-F238E27FC236}">
                <a16:creationId xmlns:a16="http://schemas.microsoft.com/office/drawing/2014/main" id="{6953E265-F8EE-44A6-BADE-793F160972C7}"/>
              </a:ext>
            </a:extLst>
          </p:cNvPr>
          <p:cNvSpPr/>
          <p:nvPr/>
        </p:nvSpPr>
        <p:spPr>
          <a:xfrm>
            <a:off x="7668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8" name="TextBox 7">
            <a:extLst>
              <a:ext uri="{FF2B5EF4-FFF2-40B4-BE49-F238E27FC236}">
                <a16:creationId xmlns:a16="http://schemas.microsoft.com/office/drawing/2014/main" id="{F61C1FDD-B1EF-41FC-B0B5-B3217B1DEB34}"/>
              </a:ext>
            </a:extLst>
          </p:cNvPr>
          <p:cNvSpPr txBox="1"/>
          <p:nvPr/>
        </p:nvSpPr>
        <p:spPr>
          <a:xfrm>
            <a:off x="612000" y="2925000"/>
            <a:ext cx="1583999" cy="2062103"/>
          </a:xfrm>
          <a:prstGeom prst="rect">
            <a:avLst/>
          </a:prstGeom>
          <a:noFill/>
        </p:spPr>
        <p:txBody>
          <a:bodyPr wrap="square" rtlCol="0">
            <a:spAutoFit/>
          </a:bodyPr>
          <a:lstStyle/>
          <a:p>
            <a:pPr marL="285750" indent="-285750">
              <a:buFont typeface="Symbol" panose="05050102010706020507" pitchFamily="18" charset="2"/>
              <a:buChar char=""/>
            </a:pPr>
            <a:r>
              <a:rPr lang="de-DE" sz="1600" dirty="0"/>
              <a:t>Industrielle Anwendung der Solarthermie (Milchheiz-system) mit Echtzeitüberwachung.</a:t>
            </a:r>
          </a:p>
        </p:txBody>
      </p:sp>
    </p:spTree>
    <p:extLst>
      <p:ext uri="{BB962C8B-B14F-4D97-AF65-F5344CB8AC3E}">
        <p14:creationId xmlns:p14="http://schemas.microsoft.com/office/powerpoint/2010/main" val="385424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009D-CEE0-42DD-8947-67CA65E6FB95}"/>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60B985AD-C9D7-4730-9565-CF67C297E44A}"/>
              </a:ext>
            </a:extLst>
          </p:cNvPr>
          <p:cNvSpPr/>
          <p:nvPr/>
        </p:nvSpPr>
        <p:spPr>
          <a:xfrm>
            <a:off x="756000" y="1926332"/>
            <a:ext cx="7416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RELEVANZ DES BAUSEKTORS.</a:t>
            </a:r>
            <a:endParaRPr lang="en-US" b="1" dirty="0"/>
          </a:p>
        </p:txBody>
      </p:sp>
      <p:sp>
        <p:nvSpPr>
          <p:cNvPr id="6" name="TextBox 5">
            <a:extLst>
              <a:ext uri="{FF2B5EF4-FFF2-40B4-BE49-F238E27FC236}">
                <a16:creationId xmlns:a16="http://schemas.microsoft.com/office/drawing/2014/main" id="{E540D9A3-03F6-4220-985C-F2346C2F3A0E}"/>
              </a:ext>
            </a:extLst>
          </p:cNvPr>
          <p:cNvSpPr txBox="1"/>
          <p:nvPr/>
        </p:nvSpPr>
        <p:spPr>
          <a:xfrm>
            <a:off x="828001" y="2277000"/>
            <a:ext cx="7858800" cy="1600438"/>
          </a:xfrm>
          <a:prstGeom prst="rect">
            <a:avLst/>
          </a:prstGeom>
          <a:noFill/>
        </p:spPr>
        <p:txBody>
          <a:bodyPr wrap="square" rtlCol="0">
            <a:spAutoFit/>
          </a:bodyPr>
          <a:lstStyle/>
          <a:p>
            <a:pPr marL="285750" indent="-285750">
              <a:buFont typeface="Symbol" panose="05050102010706020507" pitchFamily="18" charset="2"/>
              <a:buChar char=""/>
            </a:pPr>
            <a:r>
              <a:rPr lang="en-US" sz="1400" dirty="0"/>
              <a:t>Laut IEA repräsentieren die Gebäude 40% des Energieverbrauchs auf unserem Planeten. Wie eine Studie des WBCSD zeigt, muss dieser Sektor bis 2050 den Energieverbrauch um 60 % senken, um die Herausforderung des Klimawandels zu bewältigen (weniger Kohlenstoffemissionen, mehr Effizienz).</a:t>
            </a:r>
          </a:p>
          <a:p>
            <a:pPr marL="285750" indent="-285750">
              <a:buFont typeface="Symbol" panose="05050102010706020507" pitchFamily="18" charset="2"/>
              <a:buChar char=""/>
            </a:pPr>
            <a:r>
              <a:rPr lang="en-US" sz="1400" dirty="0"/>
              <a:t>EU. Da Wärme 49 % des gesamten Endenergiebedarfs der Europäischen Union ausmacht, </a:t>
            </a:r>
            <a:r>
              <a:rPr lang="en-US" sz="1400" b="1" dirty="0"/>
              <a:t>muss der Sektor der erneuerbaren Energien im Wärmebereich einen großen Beitrag leisten, um</a:t>
            </a:r>
            <a:r>
              <a:rPr lang="en-US" sz="1400" dirty="0"/>
              <a:t> ein großes Ziel für erneuerbare Energien zu erreichen, auch im Gebäudesektor (Wohn-, Gewerbe- und öffentlicher Bereich).</a:t>
            </a:r>
          </a:p>
        </p:txBody>
      </p:sp>
      <p:pic>
        <p:nvPicPr>
          <p:cNvPr id="9" name="Picture 8">
            <a:extLst>
              <a:ext uri="{FF2B5EF4-FFF2-40B4-BE49-F238E27FC236}">
                <a16:creationId xmlns:a16="http://schemas.microsoft.com/office/drawing/2014/main" id="{26C7274A-607F-4C1C-B736-5CBF1E32F872}"/>
              </a:ext>
            </a:extLst>
          </p:cNvPr>
          <p:cNvPicPr>
            <a:picLocks noChangeAspect="1"/>
          </p:cNvPicPr>
          <p:nvPr/>
        </p:nvPicPr>
        <p:blipFill>
          <a:blip r:embed="rId2"/>
          <a:stretch>
            <a:fillRect/>
          </a:stretch>
        </p:blipFill>
        <p:spPr>
          <a:xfrm>
            <a:off x="4313276" y="3858775"/>
            <a:ext cx="4362187" cy="2449950"/>
          </a:xfrm>
          <a:prstGeom prst="rect">
            <a:avLst/>
          </a:prstGeom>
          <a:ln>
            <a:solidFill>
              <a:schemeClr val="tx1"/>
            </a:solidFill>
          </a:ln>
        </p:spPr>
      </p:pic>
      <p:sp>
        <p:nvSpPr>
          <p:cNvPr id="11" name="Rectangle 10">
            <a:extLst>
              <a:ext uri="{FF2B5EF4-FFF2-40B4-BE49-F238E27FC236}">
                <a16:creationId xmlns:a16="http://schemas.microsoft.com/office/drawing/2014/main" id="{DD36BFEE-DBE5-42F4-A388-AA9FB4655A3A}"/>
              </a:ext>
            </a:extLst>
          </p:cNvPr>
          <p:cNvSpPr/>
          <p:nvPr/>
        </p:nvSpPr>
        <p:spPr>
          <a:xfrm>
            <a:off x="828001" y="3744993"/>
            <a:ext cx="3527999" cy="2554545"/>
          </a:xfrm>
          <a:prstGeom prst="rect">
            <a:avLst/>
          </a:prstGeom>
        </p:spPr>
        <p:txBody>
          <a:bodyPr wrap="square">
            <a:spAutoFit/>
          </a:bodyPr>
          <a:lstStyle/>
          <a:p>
            <a:pPr marL="285750" indent="-285750">
              <a:buFont typeface="Symbol" panose="05050102010706020507" pitchFamily="18" charset="2"/>
              <a:buChar char=""/>
            </a:pPr>
            <a:r>
              <a:rPr lang="en-US" sz="1400" dirty="0"/>
              <a:t>Praktisch alle Länder und Wirtschaftsräume der Welt haben eine Politik entwickelt, die </a:t>
            </a:r>
            <a:r>
              <a:rPr lang="en-US" sz="1400" b="1" dirty="0"/>
              <a:t>die Verbraucher zu rationellen Energienutzern macht, die Abhängigkeit von traditionellen Brennstoffen verringert, die Energieeffizienz erhöht und die Nutzung erneuerbarer Energien und verwandter Industrien fördert. </a:t>
            </a:r>
          </a:p>
          <a:p>
            <a:pPr marL="285750" indent="-285750">
              <a:buFont typeface="Symbol" panose="05050102010706020507" pitchFamily="18" charset="2"/>
              <a:buChar char=""/>
            </a:pPr>
            <a:r>
              <a:rPr lang="en-US" sz="1400" dirty="0"/>
              <a:t>Eine solche Strategie für Gebäude ist sicherlich der prototypische Fall.</a:t>
            </a:r>
          </a:p>
        </p:txBody>
      </p:sp>
      <p:sp>
        <p:nvSpPr>
          <p:cNvPr id="8" name="Rectangle 7">
            <a:extLst>
              <a:ext uri="{FF2B5EF4-FFF2-40B4-BE49-F238E27FC236}">
                <a16:creationId xmlns:a16="http://schemas.microsoft.com/office/drawing/2014/main" id="{3163C986-6F04-4B8F-893F-9CAB495F5991}"/>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197383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8884-FDA5-445E-AED0-AECB186722E0}"/>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0C38FFD4-2B14-4284-AACC-69CE4D2ADA23}"/>
              </a:ext>
            </a:extLst>
          </p:cNvPr>
          <p:cNvSpPr/>
          <p:nvPr/>
        </p:nvSpPr>
        <p:spPr>
          <a:xfrm>
            <a:off x="755999" y="1926332"/>
            <a:ext cx="7930801"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DAS VERNÜNFTIGE ZIEL VON SWH</a:t>
            </a:r>
          </a:p>
        </p:txBody>
      </p:sp>
      <p:sp>
        <p:nvSpPr>
          <p:cNvPr id="6" name="TextBox 5">
            <a:extLst>
              <a:ext uri="{FF2B5EF4-FFF2-40B4-BE49-F238E27FC236}">
                <a16:creationId xmlns:a16="http://schemas.microsoft.com/office/drawing/2014/main" id="{BAF39175-276F-411B-8868-C615E2E587BA}"/>
              </a:ext>
            </a:extLst>
          </p:cNvPr>
          <p:cNvSpPr txBox="1"/>
          <p:nvPr/>
        </p:nvSpPr>
        <p:spPr>
          <a:xfrm>
            <a:off x="828000" y="2277000"/>
            <a:ext cx="7991999" cy="1384995"/>
          </a:xfrm>
          <a:prstGeom prst="rect">
            <a:avLst/>
          </a:prstGeom>
          <a:noFill/>
        </p:spPr>
        <p:txBody>
          <a:bodyPr wrap="square" rtlCol="0">
            <a:spAutoFit/>
          </a:bodyPr>
          <a:lstStyle/>
          <a:p>
            <a:pPr marL="285750" indent="-285750">
              <a:buFont typeface="Symbol" panose="05050102010706020507" pitchFamily="18" charset="2"/>
              <a:buChar char=""/>
            </a:pPr>
            <a:r>
              <a:rPr lang="en-US" sz="1400" dirty="0"/>
              <a:t>Wie bereits bekannt ist, </a:t>
            </a:r>
            <a:r>
              <a:rPr lang="en-US" sz="1400" b="1" dirty="0"/>
              <a:t>ist die Technologie der solaren Warmwasserbereitung von allen erneuerbaren Energien die ausgereifteste</a:t>
            </a:r>
            <a:r>
              <a:rPr lang="en-US" sz="1400" dirty="0"/>
              <a:t>; diese Technologien und Anwendungen haben sich über viele Jahre und Tausende von Installationen in verschiedenen Ländern, Breitengraden und Klimazonen bewährt.</a:t>
            </a:r>
          </a:p>
          <a:p>
            <a:pPr marL="285750" indent="-285750">
              <a:buFont typeface="Symbol" panose="05050102010706020507" pitchFamily="18" charset="2"/>
              <a:buChar char=""/>
            </a:pPr>
            <a:r>
              <a:rPr lang="en-US" sz="1400" b="1" dirty="0"/>
              <a:t>Die Planung, Installation, Wartung und Nutzung eines Solar-Wassererwärmers ist relativ einfach</a:t>
            </a:r>
            <a:r>
              <a:rPr lang="en-US" sz="1400" dirty="0"/>
              <a:t>, vorausgesetzt, dass bestimmte Faktoren berücksichtigt werden müssen, um eine ausreichende Leistungsfähigkeit und Zuverlässigkeit des Systems zu gewährleisten. </a:t>
            </a:r>
          </a:p>
        </p:txBody>
      </p:sp>
      <p:pic>
        <p:nvPicPr>
          <p:cNvPr id="7" name="Picture 6">
            <a:extLst>
              <a:ext uri="{FF2B5EF4-FFF2-40B4-BE49-F238E27FC236}">
                <a16:creationId xmlns:a16="http://schemas.microsoft.com/office/drawing/2014/main" id="{CE2B04B9-A47A-460B-9B8C-80113C96985C}"/>
              </a:ext>
            </a:extLst>
          </p:cNvPr>
          <p:cNvPicPr>
            <a:picLocks noChangeAspect="1"/>
          </p:cNvPicPr>
          <p:nvPr/>
        </p:nvPicPr>
        <p:blipFill>
          <a:blip r:embed="rId2">
            <a:duotone>
              <a:prstClr val="black"/>
              <a:srgbClr val="D9C3A5">
                <a:tint val="50000"/>
                <a:satMod val="180000"/>
              </a:srgbClr>
            </a:duotone>
          </a:blip>
          <a:stretch>
            <a:fillRect/>
          </a:stretch>
        </p:blipFill>
        <p:spPr>
          <a:xfrm>
            <a:off x="4284000" y="3626103"/>
            <a:ext cx="4387263" cy="2682622"/>
          </a:xfrm>
          <a:prstGeom prst="rect">
            <a:avLst/>
          </a:prstGeom>
          <a:ln>
            <a:solidFill>
              <a:schemeClr val="tx1"/>
            </a:solidFill>
          </a:ln>
        </p:spPr>
      </p:pic>
      <p:sp>
        <p:nvSpPr>
          <p:cNvPr id="12" name="Rectangle 11">
            <a:extLst>
              <a:ext uri="{FF2B5EF4-FFF2-40B4-BE49-F238E27FC236}">
                <a16:creationId xmlns:a16="http://schemas.microsoft.com/office/drawing/2014/main" id="{51D00E00-5F8A-4670-8DB0-2F8DA6F512F2}"/>
              </a:ext>
            </a:extLst>
          </p:cNvPr>
          <p:cNvSpPr/>
          <p:nvPr/>
        </p:nvSpPr>
        <p:spPr>
          <a:xfrm>
            <a:off x="828001" y="3631344"/>
            <a:ext cx="3369153" cy="2677656"/>
          </a:xfrm>
          <a:prstGeom prst="rect">
            <a:avLst/>
          </a:prstGeom>
        </p:spPr>
        <p:txBody>
          <a:bodyPr wrap="square">
            <a:spAutoFit/>
          </a:bodyPr>
          <a:lstStyle/>
          <a:p>
            <a:pPr marL="285750" lvl="0" indent="-285750">
              <a:buFont typeface="Symbol" panose="05050102010706020507" pitchFamily="18" charset="2"/>
              <a:buChar char=""/>
            </a:pPr>
            <a:r>
              <a:rPr lang="en-US" sz="1400" dirty="0">
                <a:solidFill>
                  <a:prstClr val="black"/>
                </a:solidFill>
              </a:rPr>
              <a:t>Das Fazit lautet: </a:t>
            </a:r>
            <a:r>
              <a:rPr lang="en-US" sz="1400" b="1" dirty="0">
                <a:solidFill>
                  <a:prstClr val="black"/>
                </a:solidFill>
              </a:rPr>
              <a:t>das richtige System für das jeweilige Klima auswählen, es bedarfsgerecht dimensionieren und mit Qualitätskomponenten fachgerecht installieren. </a:t>
            </a:r>
            <a:r>
              <a:rPr lang="en-US" sz="1400" dirty="0">
                <a:solidFill>
                  <a:prstClr val="black"/>
                </a:solidFill>
              </a:rPr>
              <a:t>Vor diesem Hintergrund können Eigentümer und Projektträger damit rechnen, dass sie am Ende mit </a:t>
            </a:r>
            <a:r>
              <a:rPr lang="en-US" sz="1400" b="1" dirty="0">
                <a:solidFill>
                  <a:prstClr val="black"/>
                </a:solidFill>
              </a:rPr>
              <a:t>langlebigen erneuerbaren Energiesystemen und guten Investitionen</a:t>
            </a:r>
            <a:r>
              <a:rPr lang="en-US" sz="1400" dirty="0">
                <a:solidFill>
                  <a:prstClr val="black"/>
                </a:solidFill>
              </a:rPr>
              <a:t> rechnen </a:t>
            </a:r>
            <a:r>
              <a:rPr lang="en-US" sz="1400" b="1" dirty="0">
                <a:solidFill>
                  <a:prstClr val="black"/>
                </a:solidFill>
              </a:rPr>
              <a:t>können</a:t>
            </a:r>
            <a:r>
              <a:rPr lang="en-US" sz="1400" dirty="0">
                <a:solidFill>
                  <a:prstClr val="black"/>
                </a:solidFill>
              </a:rPr>
              <a:t>; mehr noch, wenn finanzielle Unterstützung vorhanden ist.</a:t>
            </a:r>
          </a:p>
        </p:txBody>
      </p:sp>
      <p:sp>
        <p:nvSpPr>
          <p:cNvPr id="9" name="Rectangle 8">
            <a:extLst>
              <a:ext uri="{FF2B5EF4-FFF2-40B4-BE49-F238E27FC236}">
                <a16:creationId xmlns:a16="http://schemas.microsoft.com/office/drawing/2014/main" id="{492E0C1C-D0E1-4491-A1B7-5FAF285AA12E}"/>
              </a:ext>
            </a:extLst>
          </p:cNvPr>
          <p:cNvSpPr/>
          <p:nvPr/>
        </p:nvSpPr>
        <p:spPr>
          <a:xfrm>
            <a:off x="432916" y="1557000"/>
            <a:ext cx="665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146276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C675-A82F-4DE7-90C1-575094D14F63}"/>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AADD48EC-F9CE-4F83-AAEF-B6236300E405}"/>
              </a:ext>
            </a:extLst>
          </p:cNvPr>
          <p:cNvSpPr/>
          <p:nvPr/>
        </p:nvSpPr>
        <p:spPr>
          <a:xfrm>
            <a:off x="756000" y="1926332"/>
            <a:ext cx="791968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POLITIK FÜR GEBÄUDE ZU MACHEN.</a:t>
            </a:r>
            <a:endParaRPr lang="en-US" b="1" dirty="0"/>
          </a:p>
        </p:txBody>
      </p:sp>
      <p:sp>
        <p:nvSpPr>
          <p:cNvPr id="6" name="TextBox 5">
            <a:extLst>
              <a:ext uri="{FF2B5EF4-FFF2-40B4-BE49-F238E27FC236}">
                <a16:creationId xmlns:a16="http://schemas.microsoft.com/office/drawing/2014/main" id="{F9C5A9A7-7243-49BC-AA78-3D21320914F9}"/>
              </a:ext>
            </a:extLst>
          </p:cNvPr>
          <p:cNvSpPr txBox="1"/>
          <p:nvPr/>
        </p:nvSpPr>
        <p:spPr>
          <a:xfrm>
            <a:off x="828001" y="2258893"/>
            <a:ext cx="7858800" cy="954107"/>
          </a:xfrm>
          <a:prstGeom prst="rect">
            <a:avLst/>
          </a:prstGeom>
          <a:noFill/>
        </p:spPr>
        <p:txBody>
          <a:bodyPr wrap="square" rtlCol="0">
            <a:spAutoFit/>
          </a:bodyPr>
          <a:lstStyle/>
          <a:p>
            <a:pPr marL="285750" indent="-285750">
              <a:buFont typeface="Symbol" panose="05050102010706020507" pitchFamily="18" charset="2"/>
              <a:buChar char=""/>
            </a:pPr>
            <a:r>
              <a:rPr lang="en-US" sz="1400" dirty="0"/>
              <a:t>In vielen Ländern haben Regierungen und private Initiativen die Installation von </a:t>
            </a:r>
            <a:r>
              <a:rPr lang="en-US" sz="1400" b="1" dirty="0"/>
              <a:t>SWH-Systemen in Wohngebäuden </a:t>
            </a:r>
            <a:r>
              <a:rPr lang="en-US" sz="1400" dirty="0"/>
              <a:t>gefördert, wobei unter anderem diskriminierende </a:t>
            </a:r>
            <a:r>
              <a:rPr lang="en-US" sz="1400" b="1" dirty="0"/>
              <a:t>Vorschriften und Unterstützung nach dem Grundsatz </a:t>
            </a:r>
            <a:r>
              <a:rPr lang="en-US" sz="1400" dirty="0"/>
              <a:t>der Gleichheit gelten; die angewandten Technologien hängen von den Breitengraden und dem Klima ab.</a:t>
            </a:r>
          </a:p>
        </p:txBody>
      </p:sp>
      <p:pic>
        <p:nvPicPr>
          <p:cNvPr id="7" name="Picture 6">
            <a:extLst>
              <a:ext uri="{FF2B5EF4-FFF2-40B4-BE49-F238E27FC236}">
                <a16:creationId xmlns:a16="http://schemas.microsoft.com/office/drawing/2014/main" id="{A8285A47-603D-4F61-A1C3-E4EC6670D58F}"/>
              </a:ext>
            </a:extLst>
          </p:cNvPr>
          <p:cNvPicPr>
            <a:picLocks noChangeAspect="1"/>
          </p:cNvPicPr>
          <p:nvPr/>
        </p:nvPicPr>
        <p:blipFill>
          <a:blip r:embed="rId2"/>
          <a:stretch>
            <a:fillRect/>
          </a:stretch>
        </p:blipFill>
        <p:spPr>
          <a:xfrm>
            <a:off x="744672" y="3120112"/>
            <a:ext cx="7976728" cy="3214014"/>
          </a:xfrm>
          <a:prstGeom prst="rect">
            <a:avLst/>
          </a:prstGeom>
        </p:spPr>
      </p:pic>
      <p:sp>
        <p:nvSpPr>
          <p:cNvPr id="9" name="Rectangle 8">
            <a:extLst>
              <a:ext uri="{FF2B5EF4-FFF2-40B4-BE49-F238E27FC236}">
                <a16:creationId xmlns:a16="http://schemas.microsoft.com/office/drawing/2014/main" id="{94CA3AC4-EA70-4815-A2C7-81949C8DF719}"/>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930453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0F16-22F5-45E5-8355-AD72DC2081F0}"/>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FC645E41-7AA8-4B90-9AD0-AAD3742875E0}"/>
              </a:ext>
            </a:extLst>
          </p:cNvPr>
          <p:cNvSpPr/>
          <p:nvPr/>
        </p:nvSpPr>
        <p:spPr>
          <a:xfrm>
            <a:off x="756000" y="1926332"/>
            <a:ext cx="1975919" cy="2062103"/>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KUMULIERTE ERFAHRUNG MIT MEHRFAMILIENHÄUSERN SWH. </a:t>
            </a:r>
          </a:p>
        </p:txBody>
      </p:sp>
      <p:pic>
        <p:nvPicPr>
          <p:cNvPr id="7" name="Picture 6">
            <a:extLst>
              <a:ext uri="{FF2B5EF4-FFF2-40B4-BE49-F238E27FC236}">
                <a16:creationId xmlns:a16="http://schemas.microsoft.com/office/drawing/2014/main" id="{019A0FC6-2A73-43DA-8D11-4C76250D75DA}"/>
              </a:ext>
            </a:extLst>
          </p:cNvPr>
          <p:cNvPicPr>
            <a:picLocks noChangeAspect="1"/>
          </p:cNvPicPr>
          <p:nvPr/>
        </p:nvPicPr>
        <p:blipFill>
          <a:blip r:embed="rId2"/>
          <a:stretch>
            <a:fillRect/>
          </a:stretch>
        </p:blipFill>
        <p:spPr>
          <a:xfrm>
            <a:off x="2731919" y="1926332"/>
            <a:ext cx="6016081" cy="4411793"/>
          </a:xfrm>
          <a:prstGeom prst="rect">
            <a:avLst/>
          </a:prstGeom>
        </p:spPr>
      </p:pic>
      <p:sp>
        <p:nvSpPr>
          <p:cNvPr id="8" name="Rectangle 7">
            <a:extLst>
              <a:ext uri="{FF2B5EF4-FFF2-40B4-BE49-F238E27FC236}">
                <a16:creationId xmlns:a16="http://schemas.microsoft.com/office/drawing/2014/main" id="{4E9D7EC7-60A6-43A5-9B7C-FC8CE3789921}"/>
              </a:ext>
            </a:extLst>
          </p:cNvPr>
          <p:cNvSpPr/>
          <p:nvPr/>
        </p:nvSpPr>
        <p:spPr>
          <a:xfrm>
            <a:off x="6804000" y="174166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9" name="TextBox 8">
            <a:extLst>
              <a:ext uri="{FF2B5EF4-FFF2-40B4-BE49-F238E27FC236}">
                <a16:creationId xmlns:a16="http://schemas.microsoft.com/office/drawing/2014/main" id="{698C8494-A3CF-4C3B-92E4-53788A7D9A96}"/>
              </a:ext>
            </a:extLst>
          </p:cNvPr>
          <p:cNvSpPr txBox="1"/>
          <p:nvPr/>
        </p:nvSpPr>
        <p:spPr>
          <a:xfrm>
            <a:off x="828001" y="3928676"/>
            <a:ext cx="2015999" cy="2308324"/>
          </a:xfrm>
          <a:prstGeom prst="rect">
            <a:avLst/>
          </a:prstGeom>
          <a:noFill/>
        </p:spPr>
        <p:txBody>
          <a:bodyPr wrap="square" rtlCol="0">
            <a:spAutoFit/>
          </a:bodyPr>
          <a:lstStyle/>
          <a:p>
            <a:pPr marL="285750" indent="-285750">
              <a:buFont typeface="Symbol" panose="05050102010706020507" pitchFamily="18" charset="2"/>
              <a:buChar char=""/>
            </a:pPr>
            <a:r>
              <a:rPr lang="en-US" sz="1600" dirty="0"/>
              <a:t>Factsheet des Projekts "Global Solar Water Heating", mit Partnerschaft mit ESTIF (Europäischer Solarthermie-Industrieverband).</a:t>
            </a:r>
          </a:p>
        </p:txBody>
      </p:sp>
      <p:sp>
        <p:nvSpPr>
          <p:cNvPr id="11" name="Rectangle 10">
            <a:extLst>
              <a:ext uri="{FF2B5EF4-FFF2-40B4-BE49-F238E27FC236}">
                <a16:creationId xmlns:a16="http://schemas.microsoft.com/office/drawing/2014/main" id="{C7E8FF43-9348-4527-A155-E55F0EDDB15D}"/>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375714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a:t>Inhalt</a:t>
            </a:r>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1815882"/>
          </a:xfrm>
          <a:prstGeom prst="rect">
            <a:avLst/>
          </a:prstGeom>
        </p:spPr>
        <p:txBody>
          <a:bodyPr wrap="square">
            <a:spAutoFit/>
          </a:bodyPr>
          <a:lstStyle/>
          <a:p>
            <a:r>
              <a:rPr lang="en-US" sz="1600" dirty="0">
                <a:latin typeface="+mj-lt"/>
                <a:cs typeface="Arial" pitchFamily="34" charset="0"/>
              </a:rPr>
              <a:t>In dieser Einheit werden Sie diese Inhalte behandeln:</a:t>
            </a:r>
          </a:p>
          <a:p>
            <a:endParaRPr lang="en-US" sz="1600" b="1"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FÜR GROßFLÄCHIGE SOLARTHERMISCHE ANWENDUNGEN.</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Kommerzielle und Prozess-SWH-Systeme.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Mehrfamilien-SWH-Systeme und leichte kommerzielle.</a:t>
            </a:r>
          </a:p>
          <a:p>
            <a:pPr marL="742950" lvl="1" indent="-285750">
              <a:buFont typeface="Wingdings" panose="05000000000000000000" pitchFamily="2" charset="2"/>
              <a:buChar char="Ø"/>
            </a:pPr>
            <a:r>
              <a:rPr lang="en-US" sz="1600" dirty="0">
                <a:solidFill>
                  <a:prstClr val="black"/>
                </a:solidFill>
                <a:latin typeface="+mj-lt"/>
                <a:cs typeface="Arial" pitchFamily="34" charset="0"/>
              </a:rPr>
              <a:t>Wohngebäude.</a:t>
            </a:r>
          </a:p>
          <a:p>
            <a:pPr marL="742950" lvl="1" indent="-285750">
              <a:buFont typeface="Wingdings" panose="05000000000000000000" pitchFamily="2" charset="2"/>
              <a:buChar char="Ø"/>
            </a:pPr>
            <a:endParaRPr lang="en-US" sz="1600" dirty="0">
              <a:solidFill>
                <a:prstClr val="black"/>
              </a:solidFill>
              <a:latin typeface="+mj-lt"/>
              <a:cs typeface="Arial" pitchFamily="34" charset="0"/>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A3A41D-C16A-476C-876F-60CD64336D1F}"/>
              </a:ext>
            </a:extLst>
          </p:cNvPr>
          <p:cNvSpPr txBox="1"/>
          <p:nvPr/>
        </p:nvSpPr>
        <p:spPr>
          <a:xfrm>
            <a:off x="828001" y="2268225"/>
            <a:ext cx="7858800" cy="1815882"/>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Allgemeiner Rahmen: </a:t>
            </a:r>
            <a:r>
              <a:rPr lang="en-US" sz="1400" dirty="0"/>
              <a:t>Land mit hoher Energieabhängigkeit von Importen fossiler Brennstoffe, altem Wohnungsbestand und unterschiedlichen Klimabedingungen; Erfüllung der aktuellen EU-Richtlinien und 20/20/20-Ziele (RED, EED, EPBD), wie sie für den Bausektor, einschließlich </a:t>
            </a:r>
            <a:r>
              <a:rPr lang="en-US" sz="1400" b="1" dirty="0"/>
              <a:t>Wohngebäude</a:t>
            </a:r>
            <a:r>
              <a:rPr lang="en-US" sz="1400" dirty="0"/>
              <a:t>, gelten</a:t>
            </a:r>
            <a:r>
              <a:rPr lang="en-US" sz="1400" b="1" dirty="0"/>
              <a:t>.</a:t>
            </a:r>
            <a:endParaRPr lang="en-US" sz="1400" dirty="0"/>
          </a:p>
          <a:p>
            <a:pPr marL="285750" indent="-285750">
              <a:buFont typeface="Symbol" panose="05050102010706020507" pitchFamily="18" charset="2"/>
              <a:buChar char=""/>
            </a:pPr>
            <a:r>
              <a:rPr lang="en-US" sz="1400" b="1" dirty="0"/>
              <a:t>Ziele und Strategien: </a:t>
            </a:r>
            <a:r>
              <a:rPr lang="en-US" sz="1400" dirty="0"/>
              <a:t>Erfüllung der nationalen und EU-Ziele und harmonische Förderung erneuerbarer Energien in Gebäuden für die Wärmeenergie (ohne den derzeitigen Heizungssektor und die Fachkräfte zu schädigen); Forderung nach einem Mindestmaß an sauberer Wärmeenergieerzeugung vor Ort, um Einsparungen, die Verringerung der Kohlenstoffbilanz und die Verbesserung der Energieeffizienz von Gebäuden zu erreichen.</a:t>
            </a:r>
          </a:p>
        </p:txBody>
      </p:sp>
      <p:sp>
        <p:nvSpPr>
          <p:cNvPr id="2" name="Title 1">
            <a:extLst>
              <a:ext uri="{FF2B5EF4-FFF2-40B4-BE49-F238E27FC236}">
                <a16:creationId xmlns:a16="http://schemas.microsoft.com/office/drawing/2014/main" id="{D8C0652E-0D21-4607-AB0F-714F1CCAE26E}"/>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1A41F973-1362-475D-B921-F23172DD6122}"/>
              </a:ext>
            </a:extLst>
          </p:cNvPr>
          <p:cNvSpPr/>
          <p:nvPr/>
        </p:nvSpPr>
        <p:spPr>
          <a:xfrm>
            <a:off x="756000" y="1926332"/>
            <a:ext cx="6048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DER FALL SPANIENS</a:t>
            </a:r>
            <a:endParaRPr lang="en-US" b="1" dirty="0"/>
          </a:p>
        </p:txBody>
      </p:sp>
      <p:sp>
        <p:nvSpPr>
          <p:cNvPr id="10" name="Rectangle 9">
            <a:extLst>
              <a:ext uri="{FF2B5EF4-FFF2-40B4-BE49-F238E27FC236}">
                <a16:creationId xmlns:a16="http://schemas.microsoft.com/office/drawing/2014/main" id="{87741543-98AB-4084-A2AC-CD3EC9AD19C0}"/>
              </a:ext>
            </a:extLst>
          </p:cNvPr>
          <p:cNvSpPr/>
          <p:nvPr/>
        </p:nvSpPr>
        <p:spPr>
          <a:xfrm>
            <a:off x="828001" y="4005000"/>
            <a:ext cx="4823999" cy="1815882"/>
          </a:xfrm>
          <a:prstGeom prst="rect">
            <a:avLst/>
          </a:prstGeom>
        </p:spPr>
        <p:txBody>
          <a:bodyPr wrap="square">
            <a:spAutoFit/>
          </a:bodyPr>
          <a:lstStyle/>
          <a:p>
            <a:pPr marL="285750" lvl="0" indent="-285750">
              <a:buFont typeface="Symbol" panose="05050102010706020507" pitchFamily="18" charset="2"/>
              <a:buChar char=""/>
            </a:pPr>
            <a:r>
              <a:rPr lang="en-US" sz="1400" b="1" dirty="0">
                <a:solidFill>
                  <a:prstClr val="black"/>
                </a:solidFill>
              </a:rPr>
              <a:t>Nationaler Regelungsrahmen:</a:t>
            </a:r>
          </a:p>
          <a:p>
            <a:pPr marL="542925" lvl="1" indent="-285750">
              <a:buFont typeface="Arial" panose="020B0604020202020204" pitchFamily="34" charset="0"/>
              <a:buChar char="."/>
            </a:pPr>
            <a:r>
              <a:rPr lang="en-US" sz="1400" dirty="0">
                <a:solidFill>
                  <a:prstClr val="black"/>
                </a:solidFill>
              </a:rPr>
              <a:t>Technisches Baurecht (</a:t>
            </a:r>
            <a:r>
              <a:rPr lang="en-US" sz="1400" b="1" dirty="0">
                <a:solidFill>
                  <a:prstClr val="black"/>
                </a:solidFill>
              </a:rPr>
              <a:t>CTE</a:t>
            </a:r>
            <a:r>
              <a:rPr lang="en-US" sz="1400" dirty="0">
                <a:solidFill>
                  <a:prstClr val="black"/>
                </a:solidFill>
              </a:rPr>
              <a:t>, auf Spanisch, 2013). Grundlagendokument 4, Energieeinsparung (DB-HE4).</a:t>
            </a:r>
          </a:p>
          <a:p>
            <a:pPr marL="542925" lvl="1" indent="-285750">
              <a:buFont typeface="Arial" panose="020B0604020202020204" pitchFamily="34" charset="0"/>
              <a:buChar char="."/>
            </a:pPr>
            <a:r>
              <a:rPr lang="en-US" sz="1400" dirty="0">
                <a:solidFill>
                  <a:prstClr val="black"/>
                </a:solidFill>
              </a:rPr>
              <a:t>Verordnung für thermische Anlagen in Gebäuden (</a:t>
            </a:r>
            <a:r>
              <a:rPr lang="en-US" sz="1400" b="1" dirty="0">
                <a:solidFill>
                  <a:prstClr val="black"/>
                </a:solidFill>
              </a:rPr>
              <a:t>RITE</a:t>
            </a:r>
            <a:r>
              <a:rPr lang="en-US" sz="1400" dirty="0">
                <a:solidFill>
                  <a:prstClr val="black"/>
                </a:solidFill>
              </a:rPr>
              <a:t>, 2013). Thermisch: Heizen, Kühlen, Entlüften.</a:t>
            </a:r>
          </a:p>
          <a:p>
            <a:pPr marL="542925" lvl="1" indent="-285750">
              <a:buFont typeface="Arial" panose="020B0604020202020204" pitchFamily="34" charset="0"/>
              <a:buChar char="."/>
            </a:pPr>
            <a:r>
              <a:rPr lang="en-US" sz="1400" dirty="0">
                <a:solidFill>
                  <a:prstClr val="black"/>
                </a:solidFill>
              </a:rPr>
              <a:t>Andere regionale und lokale Vorschriften, soweit anwendbar.</a:t>
            </a:r>
          </a:p>
          <a:p>
            <a:pPr marL="542925" lvl="1" indent="-285750">
              <a:buFont typeface="Arial" panose="020B0604020202020204" pitchFamily="34" charset="0"/>
              <a:buChar char="."/>
            </a:pPr>
            <a:r>
              <a:rPr lang="en-US" sz="1400" dirty="0">
                <a:solidFill>
                  <a:prstClr val="black"/>
                </a:solidFill>
              </a:rPr>
              <a:t>EN-UNE-Normen (Technologie, Prüfungen usw.).</a:t>
            </a:r>
          </a:p>
        </p:txBody>
      </p:sp>
      <p:pic>
        <p:nvPicPr>
          <p:cNvPr id="14" name="Picture 13">
            <a:extLst>
              <a:ext uri="{FF2B5EF4-FFF2-40B4-BE49-F238E27FC236}">
                <a16:creationId xmlns:a16="http://schemas.microsoft.com/office/drawing/2014/main" id="{D49BC0BC-287D-4F08-AFE8-EFB28E0E6FE2}"/>
              </a:ext>
            </a:extLst>
          </p:cNvPr>
          <p:cNvPicPr>
            <a:picLocks noChangeAspect="1"/>
          </p:cNvPicPr>
          <p:nvPr/>
        </p:nvPicPr>
        <p:blipFill>
          <a:blip r:embed="rId2"/>
          <a:stretch>
            <a:fillRect/>
          </a:stretch>
        </p:blipFill>
        <p:spPr>
          <a:xfrm>
            <a:off x="5508001" y="4043961"/>
            <a:ext cx="3133954" cy="2257063"/>
          </a:xfrm>
          <a:prstGeom prst="rect">
            <a:avLst/>
          </a:prstGeom>
          <a:ln>
            <a:solidFill>
              <a:schemeClr val="tx1"/>
            </a:solidFill>
          </a:ln>
        </p:spPr>
      </p:pic>
      <p:sp>
        <p:nvSpPr>
          <p:cNvPr id="9" name="Rectangle 8">
            <a:extLst>
              <a:ext uri="{FF2B5EF4-FFF2-40B4-BE49-F238E27FC236}">
                <a16:creationId xmlns:a16="http://schemas.microsoft.com/office/drawing/2014/main" id="{40C4544F-14F9-4B88-A943-C8936187D8DD}"/>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770060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4774-D57E-47C6-A4AC-875995DF45ED}"/>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77CB88AF-5769-4853-AFBD-0F822593812E}"/>
              </a:ext>
            </a:extLst>
          </p:cNvPr>
          <p:cNvSpPr/>
          <p:nvPr/>
        </p:nvSpPr>
        <p:spPr>
          <a:xfrm>
            <a:off x="756000" y="1926332"/>
            <a:ext cx="6048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DER FALL SPANIENS</a:t>
            </a:r>
            <a:endParaRPr lang="en-US" b="1" dirty="0"/>
          </a:p>
        </p:txBody>
      </p:sp>
      <p:sp>
        <p:nvSpPr>
          <p:cNvPr id="6" name="TextBox 5">
            <a:extLst>
              <a:ext uri="{FF2B5EF4-FFF2-40B4-BE49-F238E27FC236}">
                <a16:creationId xmlns:a16="http://schemas.microsoft.com/office/drawing/2014/main" id="{154BEA29-E1B2-42DA-8346-B7DD4CECAA22}"/>
              </a:ext>
            </a:extLst>
          </p:cNvPr>
          <p:cNvSpPr txBox="1"/>
          <p:nvPr/>
        </p:nvSpPr>
        <p:spPr>
          <a:xfrm>
            <a:off x="828001" y="2268225"/>
            <a:ext cx="3886832" cy="3754874"/>
          </a:xfrm>
          <a:prstGeom prst="rect">
            <a:avLst/>
          </a:prstGeom>
          <a:noFill/>
        </p:spPr>
        <p:txBody>
          <a:bodyPr wrap="square" rtlCol="0">
            <a:spAutoFit/>
          </a:bodyPr>
          <a:lstStyle/>
          <a:p>
            <a:pPr marL="285750" indent="-285750">
              <a:buFont typeface="Symbol" panose="05050102010706020507" pitchFamily="18" charset="2"/>
              <a:buChar char=""/>
            </a:pPr>
            <a:r>
              <a:rPr lang="en-US" sz="1400" dirty="0"/>
              <a:t>Nach Inkrafttreten des CTE ist es zwingend erforderlich</a:t>
            </a:r>
            <a:r>
              <a:rPr lang="en-US" sz="1400" b="1" dirty="0"/>
              <a:t>, eine minimale "Solarunterstützung" für die Warmwasserbereitung in neuen und "renovierten" Gebäuden (Wohn- und Nichtwohngebäude) sowie </a:t>
            </a:r>
            <a:r>
              <a:rPr lang="en-US" sz="1400" dirty="0"/>
              <a:t>für die </a:t>
            </a:r>
            <a:r>
              <a:rPr lang="en-US" sz="1400" dirty="0" err="1"/>
              <a:t>Hallenbadheizung</a:t>
            </a:r>
            <a:r>
              <a:rPr lang="en-US" sz="1400" b="1" dirty="0"/>
              <a:t> </a:t>
            </a:r>
            <a:r>
              <a:rPr lang="en-US" sz="1400" b="1" dirty="0" err="1"/>
              <a:t>aufzubauen</a:t>
            </a:r>
            <a:r>
              <a:rPr lang="en-US" sz="1400" b="1" dirty="0"/>
              <a:t>. </a:t>
            </a:r>
          </a:p>
          <a:p>
            <a:pPr marL="285750" indent="-285750">
              <a:buFont typeface="Symbol" panose="05050102010706020507" pitchFamily="18" charset="2"/>
              <a:buChar char=""/>
            </a:pPr>
            <a:r>
              <a:rPr lang="en-US" sz="1400" dirty="0"/>
              <a:t>"Solare Unterstützung" bedeutet, dass </a:t>
            </a:r>
            <a:r>
              <a:rPr lang="en-US" sz="1400" b="1" dirty="0"/>
              <a:t>nur ein minimaler Prozentsatz (30 bis 70%) des gesamten Warmwasserbedarfs des Gebäudes durch Solarwärme gedeckt werden sollte</a:t>
            </a:r>
            <a:r>
              <a:rPr lang="en-US" sz="1400" dirty="0"/>
              <a:t>. </a:t>
            </a:r>
          </a:p>
          <a:p>
            <a:pPr marL="285750" indent="-285750">
              <a:buFont typeface="Symbol" panose="05050102010706020507" pitchFamily="18" charset="2"/>
              <a:buChar char=""/>
            </a:pPr>
            <a:r>
              <a:rPr lang="en-US" sz="1400" dirty="0"/>
              <a:t>Der Anwendungsbereich des CTE klärt verschiedene Arten von Gebäudesanierungen. Der solare Anteil hängt u.a. von den durchschnittlichen Einstrahlungswerten am Projektstandort ab (auf nationaler Ebene wurden fünf </a:t>
            </a:r>
            <a:r>
              <a:rPr lang="en-US" sz="1400" b="1" dirty="0"/>
              <a:t>Klimazonen </a:t>
            </a:r>
            <a:r>
              <a:rPr lang="en-US" sz="1400" dirty="0"/>
              <a:t>definiert).</a:t>
            </a:r>
          </a:p>
        </p:txBody>
      </p:sp>
      <p:pic>
        <p:nvPicPr>
          <p:cNvPr id="10" name="Picture 9">
            <a:extLst>
              <a:ext uri="{FF2B5EF4-FFF2-40B4-BE49-F238E27FC236}">
                <a16:creationId xmlns:a16="http://schemas.microsoft.com/office/drawing/2014/main" id="{56D82AEE-BEF4-4C5F-A9A9-FE214DDBA2F6}"/>
              </a:ext>
            </a:extLst>
          </p:cNvPr>
          <p:cNvPicPr>
            <a:picLocks noChangeAspect="1"/>
          </p:cNvPicPr>
          <p:nvPr/>
        </p:nvPicPr>
        <p:blipFill>
          <a:blip r:embed="rId2"/>
          <a:stretch>
            <a:fillRect/>
          </a:stretch>
        </p:blipFill>
        <p:spPr>
          <a:xfrm>
            <a:off x="4714833" y="2421000"/>
            <a:ext cx="3960855" cy="3626782"/>
          </a:xfrm>
          <a:prstGeom prst="rect">
            <a:avLst/>
          </a:prstGeom>
          <a:ln>
            <a:solidFill>
              <a:schemeClr val="tx1"/>
            </a:solidFill>
          </a:ln>
        </p:spPr>
      </p:pic>
      <p:sp>
        <p:nvSpPr>
          <p:cNvPr id="8" name="Rectangle 7">
            <a:extLst>
              <a:ext uri="{FF2B5EF4-FFF2-40B4-BE49-F238E27FC236}">
                <a16:creationId xmlns:a16="http://schemas.microsoft.com/office/drawing/2014/main" id="{8460051C-77D2-4B23-AA41-E8ED86525DD7}"/>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3844578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EE14-55B3-4931-8CF1-7122E9B7621B}"/>
              </a:ext>
            </a:extLst>
          </p:cNvPr>
          <p:cNvSpPr>
            <a:spLocks noGrp="1"/>
          </p:cNvSpPr>
          <p:nvPr>
            <p:ph type="title"/>
          </p:nvPr>
        </p:nvSpPr>
        <p:spPr/>
        <p:txBody>
          <a:bodyPr/>
          <a:lstStyle/>
          <a:p>
            <a:r>
              <a:rPr lang="en-US" b="1" dirty="0"/>
              <a:t>1. Annäherung an solarthermische Großanwendungen</a:t>
            </a:r>
            <a:endParaRPr lang="en-US" dirty="0"/>
          </a:p>
        </p:txBody>
      </p:sp>
      <p:sp>
        <p:nvSpPr>
          <p:cNvPr id="4" name="TextBox 3">
            <a:extLst>
              <a:ext uri="{FF2B5EF4-FFF2-40B4-BE49-F238E27FC236}">
                <a16:creationId xmlns:a16="http://schemas.microsoft.com/office/drawing/2014/main" id="{6FCEE03F-908A-4F57-8B6F-8310117EABB9}"/>
              </a:ext>
            </a:extLst>
          </p:cNvPr>
          <p:cNvSpPr txBox="1"/>
          <p:nvPr/>
        </p:nvSpPr>
        <p:spPr>
          <a:xfrm>
            <a:off x="828001" y="2473440"/>
            <a:ext cx="5363083" cy="1600438"/>
          </a:xfrm>
          <a:prstGeom prst="rect">
            <a:avLst/>
          </a:prstGeom>
          <a:noFill/>
        </p:spPr>
        <p:txBody>
          <a:bodyPr wrap="square" rtlCol="0">
            <a:spAutoFit/>
          </a:bodyPr>
          <a:lstStyle/>
          <a:p>
            <a:pPr marL="285750" indent="-285750">
              <a:buFont typeface="Symbol" panose="05050102010706020507" pitchFamily="18" charset="2"/>
              <a:buChar char=""/>
            </a:pPr>
            <a:r>
              <a:rPr lang="en-US" sz="1400" dirty="0"/>
              <a:t>Das RITE regelt die </a:t>
            </a:r>
            <a:r>
              <a:rPr lang="en-US" sz="1400" b="1" dirty="0"/>
              <a:t>Planung, Installation, Wartung, Nutzung und Inspektion </a:t>
            </a:r>
            <a:r>
              <a:rPr lang="en-US" sz="1400" dirty="0"/>
              <a:t>der thermischen Anlagen in Gebäuden, einschließlich der nach den </a:t>
            </a:r>
            <a:r>
              <a:rPr lang="en-US" sz="1400" b="1" dirty="0"/>
              <a:t>CTE-Anforderungen installierten DSWH-Systeme in Wohngebäuden.</a:t>
            </a:r>
            <a:endParaRPr lang="en-US" sz="1400" dirty="0"/>
          </a:p>
          <a:p>
            <a:pPr marL="285750" indent="-285750">
              <a:buFont typeface="Symbol" panose="05050102010706020507" pitchFamily="18" charset="2"/>
              <a:buChar char=""/>
            </a:pPr>
            <a:r>
              <a:rPr lang="en-US" sz="1400" b="1" dirty="0"/>
              <a:t>Fokus auf SWH und minimale Sonneneinstrahlung: </a:t>
            </a:r>
            <a:r>
              <a:rPr lang="en-US" sz="1400" dirty="0"/>
              <a:t>Andere Nutzungen der Solarfraktion, wie z.B. die Raumheizung, sind nicht geregelt.</a:t>
            </a:r>
          </a:p>
        </p:txBody>
      </p:sp>
      <p:sp>
        <p:nvSpPr>
          <p:cNvPr id="6" name="Rectangle 5">
            <a:extLst>
              <a:ext uri="{FF2B5EF4-FFF2-40B4-BE49-F238E27FC236}">
                <a16:creationId xmlns:a16="http://schemas.microsoft.com/office/drawing/2014/main" id="{8F434444-89B3-4349-BC11-BCAA4F12BCDF}"/>
              </a:ext>
            </a:extLst>
          </p:cNvPr>
          <p:cNvSpPr/>
          <p:nvPr/>
        </p:nvSpPr>
        <p:spPr>
          <a:xfrm>
            <a:off x="756000" y="1926332"/>
            <a:ext cx="511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DER FALL SPANIENS</a:t>
            </a:r>
            <a:endParaRPr lang="en-US" b="1" dirty="0"/>
          </a:p>
        </p:txBody>
      </p:sp>
      <p:sp>
        <p:nvSpPr>
          <p:cNvPr id="9" name="Rectangle 8">
            <a:extLst>
              <a:ext uri="{FF2B5EF4-FFF2-40B4-BE49-F238E27FC236}">
                <a16:creationId xmlns:a16="http://schemas.microsoft.com/office/drawing/2014/main" id="{819491B9-96B9-46E1-9C9A-41185A38CF06}"/>
              </a:ext>
            </a:extLst>
          </p:cNvPr>
          <p:cNvSpPr/>
          <p:nvPr/>
        </p:nvSpPr>
        <p:spPr>
          <a:xfrm>
            <a:off x="828000" y="3962576"/>
            <a:ext cx="7847687" cy="2031325"/>
          </a:xfrm>
          <a:prstGeom prst="rect">
            <a:avLst/>
          </a:prstGeom>
        </p:spPr>
        <p:txBody>
          <a:bodyPr wrap="square">
            <a:spAutoFit/>
          </a:bodyPr>
          <a:lstStyle/>
          <a:p>
            <a:pPr marL="285750" lvl="0" indent="-285750">
              <a:buFont typeface="Symbol" panose="05050102010706020507" pitchFamily="18" charset="2"/>
              <a:buChar char=""/>
            </a:pPr>
            <a:r>
              <a:rPr lang="en-US" sz="1400" b="1" dirty="0">
                <a:solidFill>
                  <a:prstClr val="black"/>
                </a:solidFill>
              </a:rPr>
              <a:t>Das RITE gilt für thermische Anlagen über 5kW Nennleistung</a:t>
            </a:r>
            <a:r>
              <a:rPr lang="en-US" sz="1400" dirty="0">
                <a:solidFill>
                  <a:prstClr val="black"/>
                </a:solidFill>
              </a:rPr>
              <a:t>, die, einschließlich solarthermischer Anlagen, auf der Grundlage </a:t>
            </a:r>
            <a:r>
              <a:rPr lang="en-US" sz="1400" b="1" dirty="0">
                <a:solidFill>
                  <a:prstClr val="black"/>
                </a:solidFill>
              </a:rPr>
              <a:t>formalisierter Projektunterlagen </a:t>
            </a:r>
            <a:r>
              <a:rPr lang="en-US" sz="1400" dirty="0">
                <a:solidFill>
                  <a:prstClr val="black"/>
                </a:solidFill>
              </a:rPr>
              <a:t>durchgeführt und </a:t>
            </a:r>
            <a:r>
              <a:rPr lang="en-US" sz="1400" b="1" dirty="0">
                <a:solidFill>
                  <a:prstClr val="black"/>
                </a:solidFill>
              </a:rPr>
              <a:t>zur Inspektion registriert </a:t>
            </a:r>
            <a:r>
              <a:rPr lang="en-US" sz="1400" dirty="0">
                <a:solidFill>
                  <a:prstClr val="black"/>
                </a:solidFill>
              </a:rPr>
              <a:t>werden müssen (Rolle der Behörden). Darüber hinaus </a:t>
            </a:r>
            <a:r>
              <a:rPr lang="en-US" sz="1400" b="1" dirty="0">
                <a:solidFill>
                  <a:prstClr val="black"/>
                </a:solidFill>
              </a:rPr>
              <a:t>forciert RITE die Installation von indirekt gepumpten Technologien. </a:t>
            </a:r>
            <a:endParaRPr lang="en-US" sz="1400" dirty="0">
              <a:solidFill>
                <a:prstClr val="black"/>
              </a:solidFill>
            </a:endParaRPr>
          </a:p>
          <a:p>
            <a:pPr marL="285750" lvl="0" indent="-285750">
              <a:buFont typeface="Symbol" panose="05050102010706020507" pitchFamily="18" charset="2"/>
              <a:buChar char=""/>
            </a:pPr>
            <a:r>
              <a:rPr lang="en-US" sz="1400" dirty="0">
                <a:solidFill>
                  <a:prstClr val="black"/>
                </a:solidFill>
              </a:rPr>
              <a:t>Kleine thermische Anlagen unter 5kW, darunter viele </a:t>
            </a:r>
            <a:r>
              <a:rPr lang="en-US" sz="1400" b="1" dirty="0">
                <a:solidFill>
                  <a:prstClr val="black"/>
                </a:solidFill>
              </a:rPr>
              <a:t>kleine Solaranlagen für Einfamilienhäuser, verfügen nicht über solche administrativen Voraussetzungen.</a:t>
            </a:r>
            <a:endParaRPr lang="en-US" sz="1400" dirty="0">
              <a:solidFill>
                <a:prstClr val="black"/>
              </a:solidFill>
            </a:endParaRPr>
          </a:p>
          <a:p>
            <a:pPr marL="285750" lvl="0" indent="-285750">
              <a:buFont typeface="Symbol" panose="05050102010706020507" pitchFamily="18" charset="2"/>
              <a:buChar char=""/>
            </a:pPr>
            <a:r>
              <a:rPr lang="en-US" sz="1400" dirty="0">
                <a:solidFill>
                  <a:prstClr val="black"/>
                </a:solidFill>
              </a:rPr>
              <a:t>(Solar-)Thermische Anlagen sind von </a:t>
            </a:r>
            <a:r>
              <a:rPr lang="en-US" sz="1400" b="1" dirty="0">
                <a:solidFill>
                  <a:prstClr val="black"/>
                </a:solidFill>
              </a:rPr>
              <a:t>akkreditierten Installationsfirmen und lizenzierten Installateuren zu</a:t>
            </a:r>
            <a:r>
              <a:rPr lang="en-US" sz="1400" dirty="0">
                <a:solidFill>
                  <a:prstClr val="black"/>
                </a:solidFill>
              </a:rPr>
              <a:t> bauen und zu warten. Auch die Eigentümer und Projektträger haben eine wichtige Verantwortung für die Wartung und die ordnungsgemäße Nutzung der Systeme.</a:t>
            </a:r>
          </a:p>
        </p:txBody>
      </p:sp>
      <p:grpSp>
        <p:nvGrpSpPr>
          <p:cNvPr id="8" name="Group 7">
            <a:extLst>
              <a:ext uri="{FF2B5EF4-FFF2-40B4-BE49-F238E27FC236}">
                <a16:creationId xmlns:a16="http://schemas.microsoft.com/office/drawing/2014/main" id="{97A15E3A-1976-421A-A58C-B5F9FC070B94}"/>
              </a:ext>
            </a:extLst>
          </p:cNvPr>
          <p:cNvGrpSpPr/>
          <p:nvPr/>
        </p:nvGrpSpPr>
        <p:grpSpPr>
          <a:xfrm>
            <a:off x="6191084" y="2061000"/>
            <a:ext cx="2484916" cy="1857487"/>
            <a:chOff x="6191084" y="2061000"/>
            <a:chExt cx="2484916" cy="1857487"/>
          </a:xfrm>
        </p:grpSpPr>
        <p:pic>
          <p:nvPicPr>
            <p:cNvPr id="7" name="Picture 6">
              <a:extLst>
                <a:ext uri="{FF2B5EF4-FFF2-40B4-BE49-F238E27FC236}">
                  <a16:creationId xmlns:a16="http://schemas.microsoft.com/office/drawing/2014/main" id="{C1C801A2-7EB8-4866-A4C7-66815FB0EEA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91084" y="2061000"/>
              <a:ext cx="2470316" cy="1857487"/>
            </a:xfrm>
            <a:prstGeom prst="rect">
              <a:avLst/>
            </a:prstGeom>
            <a:ln>
              <a:solidFill>
                <a:schemeClr val="tx1"/>
              </a:solidFill>
            </a:ln>
          </p:spPr>
        </p:pic>
        <p:pic>
          <p:nvPicPr>
            <p:cNvPr id="10" name="Picture 9">
              <a:extLst>
                <a:ext uri="{FF2B5EF4-FFF2-40B4-BE49-F238E27FC236}">
                  <a16:creationId xmlns:a16="http://schemas.microsoft.com/office/drawing/2014/main" id="{6DAB10AB-52FC-43C7-A663-43161E2FEFB5}"/>
                </a:ext>
              </a:extLst>
            </p:cNvPr>
            <p:cNvPicPr>
              <a:picLocks noChangeAspect="1"/>
            </p:cNvPicPr>
            <p:nvPr/>
          </p:nvPicPr>
          <p:blipFill>
            <a:blip r:embed="rId4"/>
            <a:stretch>
              <a:fillRect/>
            </a:stretch>
          </p:blipFill>
          <p:spPr>
            <a:xfrm>
              <a:off x="7740399" y="2061000"/>
              <a:ext cx="935601" cy="1308850"/>
            </a:xfrm>
            <a:prstGeom prst="rect">
              <a:avLst/>
            </a:prstGeom>
            <a:ln>
              <a:solidFill>
                <a:schemeClr val="tx1"/>
              </a:solidFill>
            </a:ln>
          </p:spPr>
        </p:pic>
      </p:grpSp>
      <p:sp>
        <p:nvSpPr>
          <p:cNvPr id="12" name="Rectangle 11">
            <a:extLst>
              <a:ext uri="{FF2B5EF4-FFF2-40B4-BE49-F238E27FC236}">
                <a16:creationId xmlns:a16="http://schemas.microsoft.com/office/drawing/2014/main" id="{117DC1A1-E015-4EDF-B0E6-C68FFCE5CE2A}"/>
              </a:ext>
            </a:extLst>
          </p:cNvPr>
          <p:cNvSpPr/>
          <p:nvPr/>
        </p:nvSpPr>
        <p:spPr>
          <a:xfrm>
            <a:off x="432916" y="1557000"/>
            <a:ext cx="665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3125735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8A63-C5A7-4873-9588-93A3E0799E2B}"/>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99E57E79-DA26-4C9B-A7A7-E4A7E02D6A1D}"/>
              </a:ext>
            </a:extLst>
          </p:cNvPr>
          <p:cNvSpPr/>
          <p:nvPr/>
        </p:nvSpPr>
        <p:spPr>
          <a:xfrm>
            <a:off x="756000" y="1926332"/>
            <a:ext cx="6624000"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DEN ALLGEMEINEN KONTEXT VERSTEHEN. DER FALL SPANIENS</a:t>
            </a:r>
            <a:endParaRPr lang="en-US" b="1" dirty="0"/>
          </a:p>
        </p:txBody>
      </p:sp>
      <p:sp>
        <p:nvSpPr>
          <p:cNvPr id="6" name="TextBox 5">
            <a:extLst>
              <a:ext uri="{FF2B5EF4-FFF2-40B4-BE49-F238E27FC236}">
                <a16:creationId xmlns:a16="http://schemas.microsoft.com/office/drawing/2014/main" id="{48A42B42-2D4D-4CCB-BFD9-1B98C8B3C78B}"/>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Vorschriftsmäßiger Gesamtprozess eines solarthermischen Großprojektes </a:t>
            </a:r>
          </a:p>
        </p:txBody>
      </p:sp>
      <p:sp>
        <p:nvSpPr>
          <p:cNvPr id="8" name="Rectangle 7">
            <a:extLst>
              <a:ext uri="{FF2B5EF4-FFF2-40B4-BE49-F238E27FC236}">
                <a16:creationId xmlns:a16="http://schemas.microsoft.com/office/drawing/2014/main" id="{0830F5C0-A485-47ED-9FD7-A4233F1B4806}"/>
              </a:ext>
            </a:extLst>
          </p:cNvPr>
          <p:cNvSpPr/>
          <p:nvPr/>
        </p:nvSpPr>
        <p:spPr>
          <a:xfrm>
            <a:off x="787593"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1. VORHERIGE PHASE</a:t>
            </a:r>
          </a:p>
          <a:p>
            <a:pPr marL="171450" indent="-171450">
              <a:buFont typeface="Arial" panose="020B0604020202020204" pitchFamily="34" charset="0"/>
              <a:buChar char="•"/>
            </a:pPr>
            <a:r>
              <a:rPr lang="en-US" sz="1000" i="1" dirty="0">
                <a:solidFill>
                  <a:schemeClr val="tx1"/>
                </a:solidFill>
              </a:rPr>
              <a:t>Systemförderung (Bauherren, Bauträger, Installationskoffer)</a:t>
            </a:r>
          </a:p>
        </p:txBody>
      </p:sp>
      <p:sp>
        <p:nvSpPr>
          <p:cNvPr id="9" name="Flowchart: Terminator 8">
            <a:extLst>
              <a:ext uri="{FF2B5EF4-FFF2-40B4-BE49-F238E27FC236}">
                <a16:creationId xmlns:a16="http://schemas.microsoft.com/office/drawing/2014/main" id="{A74C1519-2CC8-4C08-8A1C-3B4CB7855A35}"/>
              </a:ext>
            </a:extLst>
          </p:cNvPr>
          <p:cNvSpPr/>
          <p:nvPr/>
        </p:nvSpPr>
        <p:spPr>
          <a:xfrm>
            <a:off x="1029995" y="2695341"/>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STARTEN</a:t>
            </a:r>
          </a:p>
        </p:txBody>
      </p:sp>
      <p:sp>
        <p:nvSpPr>
          <p:cNvPr id="10" name="Rectangle 9">
            <a:extLst>
              <a:ext uri="{FF2B5EF4-FFF2-40B4-BE49-F238E27FC236}">
                <a16:creationId xmlns:a16="http://schemas.microsoft.com/office/drawing/2014/main" id="{29C06718-4B0E-4209-9A3D-5229977BE0A3}"/>
              </a:ext>
            </a:extLst>
          </p:cNvPr>
          <p:cNvSpPr/>
          <p:nvPr/>
        </p:nvSpPr>
        <p:spPr>
          <a:xfrm>
            <a:off x="3852000"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5. TESTS</a:t>
            </a:r>
          </a:p>
          <a:p>
            <a:pPr marL="285750" lvl="0" indent="-285750">
              <a:buFont typeface="Arial" panose="020B0604020202020204" pitchFamily="34" charset="0"/>
              <a:buChar char="•"/>
            </a:pPr>
            <a:r>
              <a:rPr lang="en-US" sz="1000" i="1" dirty="0">
                <a:solidFill>
                  <a:prstClr val="black"/>
                </a:solidFill>
              </a:rPr>
              <a:t>Verifizierung der Einhaltung der CTE- und RITE-Anforderungen</a:t>
            </a:r>
            <a:endParaRPr lang="en-US" sz="1400" b="1" dirty="0"/>
          </a:p>
        </p:txBody>
      </p:sp>
      <p:sp>
        <p:nvSpPr>
          <p:cNvPr id="11" name="Rectangle 10">
            <a:extLst>
              <a:ext uri="{FF2B5EF4-FFF2-40B4-BE49-F238E27FC236}">
                <a16:creationId xmlns:a16="http://schemas.microsoft.com/office/drawing/2014/main" id="{98399EC6-478A-4FCE-AB46-2C38BC61872B}"/>
              </a:ext>
            </a:extLst>
          </p:cNvPr>
          <p:cNvSpPr/>
          <p:nvPr/>
        </p:nvSpPr>
        <p:spPr>
          <a:xfrm>
            <a:off x="6886800" y="343627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6. KOMMISSION</a:t>
            </a:r>
          </a:p>
          <a:p>
            <a:pPr marL="285750" lvl="0" indent="-285750">
              <a:buFont typeface="Arial" panose="020B0604020202020204" pitchFamily="34" charset="0"/>
              <a:buChar char="•"/>
            </a:pPr>
            <a:r>
              <a:rPr lang="en-US" sz="1000" i="1" dirty="0">
                <a:solidFill>
                  <a:prstClr val="black"/>
                </a:solidFill>
              </a:rPr>
              <a:t>System-Demonstration</a:t>
            </a:r>
          </a:p>
          <a:p>
            <a:pPr marL="285750" lvl="0" indent="-285750">
              <a:buFont typeface="Arial" panose="020B0604020202020204" pitchFamily="34" charset="0"/>
              <a:buChar char="•"/>
            </a:pPr>
            <a:r>
              <a:rPr lang="en-US" sz="1000" i="1" dirty="0">
                <a:solidFill>
                  <a:prstClr val="black"/>
                </a:solidFill>
              </a:rPr>
              <a:t>System-Dokumentation</a:t>
            </a:r>
          </a:p>
          <a:p>
            <a:pPr marL="285750" lvl="0" indent="-285750">
              <a:buFont typeface="Arial" panose="020B0604020202020204" pitchFamily="34" charset="0"/>
              <a:buChar char="•"/>
            </a:pPr>
            <a:r>
              <a:rPr lang="en-US" sz="1000" i="1" dirty="0">
                <a:solidFill>
                  <a:prstClr val="black"/>
                </a:solidFill>
              </a:rPr>
              <a:t>Ausbildung</a:t>
            </a:r>
          </a:p>
        </p:txBody>
      </p:sp>
      <p:sp>
        <p:nvSpPr>
          <p:cNvPr id="12" name="Rectangle 11">
            <a:extLst>
              <a:ext uri="{FF2B5EF4-FFF2-40B4-BE49-F238E27FC236}">
                <a16:creationId xmlns:a16="http://schemas.microsoft.com/office/drawing/2014/main" id="{22B81035-00A0-451A-9860-11D04822C5E0}"/>
              </a:ext>
            </a:extLst>
          </p:cNvPr>
          <p:cNvSpPr/>
          <p:nvPr/>
        </p:nvSpPr>
        <p:spPr>
          <a:xfrm>
            <a:off x="6886800" y="4476168"/>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7. RECHTSANWENDUNG</a:t>
            </a:r>
          </a:p>
          <a:p>
            <a:pPr marL="285750" lvl="0" indent="-285750">
              <a:buFont typeface="Arial" panose="020B0604020202020204" pitchFamily="34" charset="0"/>
              <a:buChar char="•"/>
            </a:pPr>
            <a:r>
              <a:rPr lang="en-US" sz="1000" i="1" dirty="0" err="1">
                <a:solidFill>
                  <a:prstClr val="black"/>
                </a:solidFill>
              </a:rPr>
              <a:t>Registrierung</a:t>
            </a:r>
            <a:r>
              <a:rPr lang="en-US" sz="1000" i="1" dirty="0">
                <a:solidFill>
                  <a:prstClr val="black"/>
                </a:solidFill>
              </a:rPr>
              <a:t> d. Systems</a:t>
            </a:r>
          </a:p>
          <a:p>
            <a:pPr marL="285750" lvl="0" indent="-285750">
              <a:buFont typeface="Arial" panose="020B0604020202020204" pitchFamily="34" charset="0"/>
              <a:buChar char="•"/>
            </a:pPr>
            <a:r>
              <a:rPr lang="en-US" sz="1000" i="1" dirty="0" err="1">
                <a:solidFill>
                  <a:prstClr val="black"/>
                </a:solidFill>
              </a:rPr>
              <a:t>Verwaltungsverfahren</a:t>
            </a:r>
            <a:r>
              <a:rPr lang="en-US" sz="1000" i="1" dirty="0">
                <a:solidFill>
                  <a:prstClr val="black"/>
                </a:solidFill>
              </a:rPr>
              <a:t>.</a:t>
            </a:r>
            <a:endParaRPr lang="en-US" sz="1400" dirty="0"/>
          </a:p>
        </p:txBody>
      </p:sp>
      <p:sp>
        <p:nvSpPr>
          <p:cNvPr id="13" name="Rectangle 12">
            <a:extLst>
              <a:ext uri="{FF2B5EF4-FFF2-40B4-BE49-F238E27FC236}">
                <a16:creationId xmlns:a16="http://schemas.microsoft.com/office/drawing/2014/main" id="{CB643E78-2515-43EB-8BE9-9612378C45A7}"/>
              </a:ext>
            </a:extLst>
          </p:cNvPr>
          <p:cNvSpPr/>
          <p:nvPr/>
        </p:nvSpPr>
        <p:spPr>
          <a:xfrm>
            <a:off x="6886800" y="5505393"/>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n-US" sz="1400" b="1" dirty="0"/>
              <a:t>8. POS-PROJEKT</a:t>
            </a:r>
          </a:p>
          <a:p>
            <a:pPr marL="285750" lvl="0" indent="-285750">
              <a:buFont typeface="Arial" panose="020B0604020202020204" pitchFamily="34" charset="0"/>
              <a:buChar char="•"/>
            </a:pPr>
            <a:r>
              <a:rPr lang="en-US" sz="1000" i="1" dirty="0">
                <a:solidFill>
                  <a:prstClr val="black"/>
                </a:solidFill>
              </a:rPr>
              <a:t>Wartungsvertrag</a:t>
            </a:r>
          </a:p>
          <a:p>
            <a:pPr marL="285750" lvl="0" indent="-285750">
              <a:buFont typeface="Arial" panose="020B0604020202020204" pitchFamily="34" charset="0"/>
              <a:buChar char="•"/>
            </a:pPr>
            <a:r>
              <a:rPr lang="en-US" sz="1000" i="1" dirty="0">
                <a:solidFill>
                  <a:prstClr val="black"/>
                </a:solidFill>
              </a:rPr>
              <a:t>Mit</a:t>
            </a:r>
          </a:p>
          <a:p>
            <a:pPr marL="285750" lvl="0" indent="-285750">
              <a:buFont typeface="Arial" panose="020B0604020202020204" pitchFamily="34" charset="0"/>
              <a:buChar char="•"/>
            </a:pPr>
            <a:r>
              <a:rPr lang="en-US" sz="1000" i="1" dirty="0">
                <a:solidFill>
                  <a:prstClr val="black"/>
                </a:solidFill>
              </a:rPr>
              <a:t>Inspektionen</a:t>
            </a:r>
          </a:p>
          <a:p>
            <a:pPr algn="ctr"/>
            <a:endParaRPr lang="en-US" sz="1400" b="1" dirty="0"/>
          </a:p>
        </p:txBody>
      </p:sp>
      <p:sp>
        <p:nvSpPr>
          <p:cNvPr id="14" name="Flowchart: Terminator 13">
            <a:extLst>
              <a:ext uri="{FF2B5EF4-FFF2-40B4-BE49-F238E27FC236}">
                <a16:creationId xmlns:a16="http://schemas.microsoft.com/office/drawing/2014/main" id="{D79D7734-AE7C-422F-A3BA-95B87DF8BEF1}"/>
              </a:ext>
            </a:extLst>
          </p:cNvPr>
          <p:cNvSpPr/>
          <p:nvPr/>
        </p:nvSpPr>
        <p:spPr>
          <a:xfrm>
            <a:off x="5667944" y="5980205"/>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END</a:t>
            </a:r>
          </a:p>
        </p:txBody>
      </p:sp>
      <p:cxnSp>
        <p:nvCxnSpPr>
          <p:cNvPr id="15" name="Straight Arrow Connector 14">
            <a:extLst>
              <a:ext uri="{FF2B5EF4-FFF2-40B4-BE49-F238E27FC236}">
                <a16:creationId xmlns:a16="http://schemas.microsoft.com/office/drawing/2014/main" id="{EDA978C7-0CD7-49D4-9842-BBCFE763EB9B}"/>
              </a:ext>
            </a:extLst>
          </p:cNvPr>
          <p:cNvCxnSpPr>
            <a:stCxn id="9" idx="2"/>
            <a:endCxn id="8" idx="0"/>
          </p:cNvCxnSpPr>
          <p:nvPr/>
        </p:nvCxnSpPr>
        <p:spPr>
          <a:xfrm flipH="1">
            <a:off x="1687593" y="3199341"/>
            <a:ext cx="1"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BBCF3EAD-D8E7-4FD0-8399-AE998AE50748}"/>
              </a:ext>
            </a:extLst>
          </p:cNvPr>
          <p:cNvSpPr/>
          <p:nvPr/>
        </p:nvSpPr>
        <p:spPr>
          <a:xfrm>
            <a:off x="787593" y="4472709"/>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 ANALYSE &amp; SIMULATIONEN. </a:t>
            </a:r>
          </a:p>
          <a:p>
            <a:pPr marL="285750" indent="-285750">
              <a:buFont typeface="Arial" panose="020B0604020202020204" pitchFamily="34" charset="0"/>
              <a:buChar char="•"/>
            </a:pPr>
            <a:r>
              <a:rPr lang="en-US" sz="1000" i="1" dirty="0">
                <a:solidFill>
                  <a:prstClr val="black"/>
                </a:solidFill>
              </a:rPr>
              <a:t>Durchführbarkeitsstudien</a:t>
            </a:r>
          </a:p>
          <a:p>
            <a:pPr marL="285750" indent="-285750">
              <a:buFont typeface="Arial" panose="020B0604020202020204" pitchFamily="34" charset="0"/>
              <a:buChar char="•"/>
            </a:pPr>
            <a:r>
              <a:rPr lang="en-US" sz="1000" i="1" dirty="0">
                <a:solidFill>
                  <a:prstClr val="black"/>
                </a:solidFill>
              </a:rPr>
              <a:t>Beratung/Beratung</a:t>
            </a:r>
            <a:endParaRPr lang="en-US" sz="1400" i="1" dirty="0">
              <a:solidFill>
                <a:prstClr val="black"/>
              </a:solidFill>
            </a:endParaRPr>
          </a:p>
        </p:txBody>
      </p:sp>
      <p:sp>
        <p:nvSpPr>
          <p:cNvPr id="28" name="Rectangle 27">
            <a:extLst>
              <a:ext uri="{FF2B5EF4-FFF2-40B4-BE49-F238E27FC236}">
                <a16:creationId xmlns:a16="http://schemas.microsoft.com/office/drawing/2014/main" id="{6183400D-D882-43E7-8CC7-0B116A344594}"/>
              </a:ext>
            </a:extLst>
          </p:cNvPr>
          <p:cNvSpPr/>
          <p:nvPr/>
        </p:nvSpPr>
        <p:spPr>
          <a:xfrm>
            <a:off x="787593" y="550539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3. PROJ. DEFINITION</a:t>
            </a:r>
          </a:p>
          <a:p>
            <a:pPr marL="285750" lvl="0" indent="-285750">
              <a:buFont typeface="Arial" panose="020B0604020202020204" pitchFamily="34" charset="0"/>
              <a:buChar char="•"/>
            </a:pPr>
            <a:r>
              <a:rPr lang="en-US" sz="1000" i="1" dirty="0">
                <a:solidFill>
                  <a:prstClr val="black"/>
                </a:solidFill>
              </a:rPr>
              <a:t>Spezifikationen (RFP)</a:t>
            </a:r>
          </a:p>
          <a:p>
            <a:pPr marL="285750" lvl="0" indent="-285750">
              <a:buFont typeface="Arial" panose="020B0604020202020204" pitchFamily="34" charset="0"/>
              <a:buChar char="•"/>
            </a:pPr>
            <a:r>
              <a:rPr lang="en-US" sz="1000" i="1" dirty="0">
                <a:solidFill>
                  <a:prstClr val="black"/>
                </a:solidFill>
              </a:rPr>
              <a:t>Gestaltung und Projekte</a:t>
            </a:r>
          </a:p>
          <a:p>
            <a:pPr marL="285750" lvl="0" indent="-285750">
              <a:buFont typeface="Arial" panose="020B0604020202020204" pitchFamily="34" charset="0"/>
              <a:buChar char="•"/>
            </a:pPr>
            <a:r>
              <a:rPr lang="en-US" sz="1000" i="1" dirty="0">
                <a:solidFill>
                  <a:prstClr val="black"/>
                </a:solidFill>
              </a:rPr>
              <a:t>Verträge.</a:t>
            </a:r>
          </a:p>
        </p:txBody>
      </p:sp>
      <p:sp>
        <p:nvSpPr>
          <p:cNvPr id="29" name="Rectangle 28">
            <a:extLst>
              <a:ext uri="{FF2B5EF4-FFF2-40B4-BE49-F238E27FC236}">
                <a16:creationId xmlns:a16="http://schemas.microsoft.com/office/drawing/2014/main" id="{59C8244C-E8D6-4EE9-BBC6-686F9B8365A6}"/>
              </a:ext>
            </a:extLst>
          </p:cNvPr>
          <p:cNvSpPr/>
          <p:nvPr/>
        </p:nvSpPr>
        <p:spPr>
          <a:xfrm>
            <a:off x="3852000" y="3440025"/>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4. EINRICHTUNG</a:t>
            </a:r>
          </a:p>
          <a:p>
            <a:pPr marL="285750" lvl="0" indent="-285750">
              <a:buFont typeface="Arial" panose="020B0604020202020204" pitchFamily="34" charset="0"/>
              <a:buChar char="•"/>
            </a:pPr>
            <a:r>
              <a:rPr lang="en-US" sz="1000" i="1" dirty="0">
                <a:solidFill>
                  <a:prstClr val="black"/>
                </a:solidFill>
              </a:rPr>
              <a:t>Installationsprojekt.</a:t>
            </a:r>
          </a:p>
          <a:p>
            <a:pPr marL="285750" lvl="0" indent="-285750">
              <a:buFont typeface="Arial" panose="020B0604020202020204" pitchFamily="34" charset="0"/>
              <a:buChar char="•"/>
            </a:pPr>
            <a:r>
              <a:rPr lang="en-US" sz="1000" i="1" dirty="0">
                <a:solidFill>
                  <a:prstClr val="black"/>
                </a:solidFill>
              </a:rPr>
              <a:t>Lokale Genehmigungen.</a:t>
            </a:r>
          </a:p>
          <a:p>
            <a:pPr marL="285750" lvl="0" indent="-285750">
              <a:buFont typeface="Arial" panose="020B0604020202020204" pitchFamily="34" charset="0"/>
              <a:buChar char="•"/>
            </a:pPr>
            <a:r>
              <a:rPr lang="en-US" sz="1000" i="1" dirty="0">
                <a:solidFill>
                  <a:prstClr val="black"/>
                </a:solidFill>
              </a:rPr>
              <a:t>Systembau.</a:t>
            </a:r>
            <a:endParaRPr lang="en-US" sz="1400" i="1" dirty="0">
              <a:solidFill>
                <a:prstClr val="black"/>
              </a:solidFill>
            </a:endParaRPr>
          </a:p>
        </p:txBody>
      </p:sp>
      <p:sp>
        <p:nvSpPr>
          <p:cNvPr id="31" name="Flowchart: Decision 30">
            <a:extLst>
              <a:ext uri="{FF2B5EF4-FFF2-40B4-BE49-F238E27FC236}">
                <a16:creationId xmlns:a16="http://schemas.microsoft.com/office/drawing/2014/main" id="{3162B68B-E01E-40D6-88F7-6CBECC4A4ABF}"/>
              </a:ext>
            </a:extLst>
          </p:cNvPr>
          <p:cNvSpPr/>
          <p:nvPr/>
        </p:nvSpPr>
        <p:spPr>
          <a:xfrm>
            <a:off x="4068000" y="5591110"/>
            <a:ext cx="1380471" cy="620567"/>
          </a:xfrm>
          <a:prstGeom prst="flowChartDecisi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dk1"/>
                </a:solidFill>
              </a:rPr>
              <a:t>Trifft sich?</a:t>
            </a:r>
          </a:p>
        </p:txBody>
      </p:sp>
      <p:cxnSp>
        <p:nvCxnSpPr>
          <p:cNvPr id="38" name="Straight Arrow Connector 37">
            <a:extLst>
              <a:ext uri="{FF2B5EF4-FFF2-40B4-BE49-F238E27FC236}">
                <a16:creationId xmlns:a16="http://schemas.microsoft.com/office/drawing/2014/main" id="{D78C79EB-B26C-40F1-97B3-14B21FFDED55}"/>
              </a:ext>
            </a:extLst>
          </p:cNvPr>
          <p:cNvCxnSpPr>
            <a:stCxn id="8" idx="2"/>
            <a:endCxn id="27" idx="0"/>
          </p:cNvCxnSpPr>
          <p:nvPr/>
        </p:nvCxnSpPr>
        <p:spPr>
          <a:xfrm>
            <a:off x="1687593"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6F8DBFC2-D32C-4046-BE70-80C733FC4C0D}"/>
              </a:ext>
            </a:extLst>
          </p:cNvPr>
          <p:cNvCxnSpPr>
            <a:stCxn id="27" idx="2"/>
            <a:endCxn id="28" idx="0"/>
          </p:cNvCxnSpPr>
          <p:nvPr/>
        </p:nvCxnSpPr>
        <p:spPr>
          <a:xfrm>
            <a:off x="1687593" y="5264709"/>
            <a:ext cx="0" cy="240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C69706AA-BA0E-4111-B795-D1C2DFE409A5}"/>
              </a:ext>
            </a:extLst>
          </p:cNvPr>
          <p:cNvCxnSpPr>
            <a:stCxn id="28" idx="3"/>
            <a:endCxn id="29" idx="0"/>
          </p:cNvCxnSpPr>
          <p:nvPr/>
        </p:nvCxnSpPr>
        <p:spPr>
          <a:xfrm flipV="1">
            <a:off x="2587593" y="3440025"/>
            <a:ext cx="2164407" cy="2461369"/>
          </a:xfrm>
          <a:prstGeom prst="bentConnector4">
            <a:avLst>
              <a:gd name="adj1" fmla="val 29209"/>
              <a:gd name="adj2" fmla="val 109288"/>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96360F45-23A0-42AC-BCB8-4DD24CB6AA74}"/>
              </a:ext>
            </a:extLst>
          </p:cNvPr>
          <p:cNvCxnSpPr>
            <a:stCxn id="29" idx="2"/>
            <a:endCxn id="10" idx="0"/>
          </p:cNvCxnSpPr>
          <p:nvPr/>
        </p:nvCxnSpPr>
        <p:spPr>
          <a:xfrm>
            <a:off x="4752000" y="4232025"/>
            <a:ext cx="0" cy="2406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D60E27F4-7C5F-451E-8691-B11D770047ED}"/>
              </a:ext>
            </a:extLst>
          </p:cNvPr>
          <p:cNvCxnSpPr>
            <a:cxnSpLocks/>
            <a:stCxn id="10" idx="2"/>
            <a:endCxn id="31" idx="0"/>
          </p:cNvCxnSpPr>
          <p:nvPr/>
        </p:nvCxnSpPr>
        <p:spPr>
          <a:xfrm>
            <a:off x="4752000" y="5264709"/>
            <a:ext cx="6236" cy="3264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D2EE6FEF-50C9-4878-BA6A-D9A86ABA98E2}"/>
              </a:ext>
            </a:extLst>
          </p:cNvPr>
          <p:cNvCxnSpPr>
            <a:cxnSpLocks/>
            <a:stCxn id="31" idx="1"/>
          </p:cNvCxnSpPr>
          <p:nvPr/>
        </p:nvCxnSpPr>
        <p:spPr>
          <a:xfrm flipH="1" flipV="1">
            <a:off x="3276000" y="5894345"/>
            <a:ext cx="792000" cy="7049"/>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cxnSp>
        <p:nvCxnSpPr>
          <p:cNvPr id="51" name="Connector: Elbow 50">
            <a:extLst>
              <a:ext uri="{FF2B5EF4-FFF2-40B4-BE49-F238E27FC236}">
                <a16:creationId xmlns:a16="http://schemas.microsoft.com/office/drawing/2014/main" id="{9A485022-7AC7-4ACA-AEE9-424CF6B7B20F}"/>
              </a:ext>
            </a:extLst>
          </p:cNvPr>
          <p:cNvCxnSpPr>
            <a:cxnSpLocks/>
            <a:stCxn id="31" idx="3"/>
            <a:endCxn id="11" idx="1"/>
          </p:cNvCxnSpPr>
          <p:nvPr/>
        </p:nvCxnSpPr>
        <p:spPr>
          <a:xfrm flipV="1">
            <a:off x="5448471" y="3832274"/>
            <a:ext cx="1438329" cy="206912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09A0E0CF-3D12-41E5-9DCE-ABE1A836F73E}"/>
              </a:ext>
            </a:extLst>
          </p:cNvPr>
          <p:cNvCxnSpPr>
            <a:stCxn id="11" idx="2"/>
            <a:endCxn id="12" idx="0"/>
          </p:cNvCxnSpPr>
          <p:nvPr/>
        </p:nvCxnSpPr>
        <p:spPr>
          <a:xfrm>
            <a:off x="7786800" y="4228274"/>
            <a:ext cx="0" cy="2478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D61D47DC-5488-4107-A4BD-F4DB9293BDBB}"/>
              </a:ext>
            </a:extLst>
          </p:cNvPr>
          <p:cNvCxnSpPr>
            <a:stCxn id="12" idx="2"/>
            <a:endCxn id="13" idx="0"/>
          </p:cNvCxnSpPr>
          <p:nvPr/>
        </p:nvCxnSpPr>
        <p:spPr>
          <a:xfrm>
            <a:off x="7786800" y="5268168"/>
            <a:ext cx="0" cy="2372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1" name="Rectangle 60">
            <a:extLst>
              <a:ext uri="{FF2B5EF4-FFF2-40B4-BE49-F238E27FC236}">
                <a16:creationId xmlns:a16="http://schemas.microsoft.com/office/drawing/2014/main" id="{7297B5CD-1D13-4829-81E4-7E4E1CEFB01B}"/>
              </a:ext>
            </a:extLst>
          </p:cNvPr>
          <p:cNvSpPr/>
          <p:nvPr/>
        </p:nvSpPr>
        <p:spPr>
          <a:xfrm>
            <a:off x="5436000" y="5586568"/>
            <a:ext cx="425181" cy="307777"/>
          </a:xfrm>
          <a:prstGeom prst="rect">
            <a:avLst/>
          </a:prstGeom>
        </p:spPr>
        <p:txBody>
          <a:bodyPr wrap="none">
            <a:spAutoFit/>
          </a:bodyPr>
          <a:lstStyle/>
          <a:p>
            <a:r>
              <a:rPr lang="en-US" sz="1400" b="1" dirty="0">
                <a:solidFill>
                  <a:prstClr val="black"/>
                </a:solidFill>
              </a:rPr>
              <a:t>Ja</a:t>
            </a:r>
            <a:endParaRPr lang="en-US" dirty="0"/>
          </a:p>
        </p:txBody>
      </p:sp>
      <p:sp>
        <p:nvSpPr>
          <p:cNvPr id="62" name="Rectangle 61">
            <a:extLst>
              <a:ext uri="{FF2B5EF4-FFF2-40B4-BE49-F238E27FC236}">
                <a16:creationId xmlns:a16="http://schemas.microsoft.com/office/drawing/2014/main" id="{03B93519-6E48-485C-9576-57265FCB8C5B}"/>
              </a:ext>
            </a:extLst>
          </p:cNvPr>
          <p:cNvSpPr/>
          <p:nvPr/>
        </p:nvSpPr>
        <p:spPr>
          <a:xfrm>
            <a:off x="3668532" y="5634609"/>
            <a:ext cx="399468" cy="307777"/>
          </a:xfrm>
          <a:prstGeom prst="rect">
            <a:avLst/>
          </a:prstGeom>
        </p:spPr>
        <p:txBody>
          <a:bodyPr wrap="none">
            <a:spAutoFit/>
          </a:bodyPr>
          <a:lstStyle/>
          <a:p>
            <a:r>
              <a:rPr lang="en-US" sz="1400" b="1" dirty="0">
                <a:solidFill>
                  <a:prstClr val="black"/>
                </a:solidFill>
              </a:rPr>
              <a:t>Nein</a:t>
            </a:r>
            <a:endParaRPr lang="en-US" dirty="0"/>
          </a:p>
        </p:txBody>
      </p:sp>
      <p:cxnSp>
        <p:nvCxnSpPr>
          <p:cNvPr id="65" name="Straight Arrow Connector 64">
            <a:extLst>
              <a:ext uri="{FF2B5EF4-FFF2-40B4-BE49-F238E27FC236}">
                <a16:creationId xmlns:a16="http://schemas.microsoft.com/office/drawing/2014/main" id="{4D42C4D4-684A-490C-9B1C-8212D3F03CB8}"/>
              </a:ext>
            </a:extLst>
          </p:cNvPr>
          <p:cNvCxnSpPr>
            <a:cxnSpLocks/>
            <a:endCxn id="14" idx="3"/>
          </p:cNvCxnSpPr>
          <p:nvPr/>
        </p:nvCxnSpPr>
        <p:spPr>
          <a:xfrm flipH="1" flipV="1">
            <a:off x="6556409" y="6142205"/>
            <a:ext cx="330391" cy="70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Rectangle 31">
            <a:extLst>
              <a:ext uri="{FF2B5EF4-FFF2-40B4-BE49-F238E27FC236}">
                <a16:creationId xmlns:a16="http://schemas.microsoft.com/office/drawing/2014/main" id="{950AA397-F253-4A80-B6B4-B367B3C4AB72}"/>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1412167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81B6-7337-4745-966E-4959333506BD}"/>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A222D670-8205-4D3B-B55C-53C8C1568FD7}"/>
              </a:ext>
            </a:extLst>
          </p:cNvPr>
          <p:cNvSpPr/>
          <p:nvPr/>
        </p:nvSpPr>
        <p:spPr>
          <a:xfrm>
            <a:off x="756000" y="1917000"/>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sp>
        <p:nvSpPr>
          <p:cNvPr id="7" name="TextBox 6">
            <a:extLst>
              <a:ext uri="{FF2B5EF4-FFF2-40B4-BE49-F238E27FC236}">
                <a16:creationId xmlns:a16="http://schemas.microsoft.com/office/drawing/2014/main" id="{210A9768-6FEF-4A58-87D1-D0F47998FA83}"/>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Das allgemeine SWH-System.</a:t>
            </a:r>
          </a:p>
        </p:txBody>
      </p:sp>
      <p:sp>
        <p:nvSpPr>
          <p:cNvPr id="8" name="Rectangle 7">
            <a:extLst>
              <a:ext uri="{FF2B5EF4-FFF2-40B4-BE49-F238E27FC236}">
                <a16:creationId xmlns:a16="http://schemas.microsoft.com/office/drawing/2014/main" id="{705F7427-75C0-4E7A-A10F-ACCAFC364699}"/>
              </a:ext>
            </a:extLst>
          </p:cNvPr>
          <p:cNvSpPr/>
          <p:nvPr/>
        </p:nvSpPr>
        <p:spPr>
          <a:xfrm>
            <a:off x="612000" y="5517000"/>
            <a:ext cx="8063688" cy="738664"/>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cs typeface="Arial" pitchFamily="34" charset="0"/>
              </a:rPr>
              <a:t>Das SWH-System besteht aus einem "primären" und einem "sekundären" Kreislauf. Genauer gesagt:</a:t>
            </a:r>
          </a:p>
          <a:p>
            <a:pPr marL="541338" lvl="1" indent="-285750">
              <a:buFont typeface="Arial" panose="020B0604020202020204" pitchFamily="34" charset="0"/>
              <a:buChar char="."/>
            </a:pPr>
            <a:r>
              <a:rPr lang="en-US" sz="1400" b="1" dirty="0">
                <a:solidFill>
                  <a:prstClr val="black"/>
                </a:solidFill>
                <a:cs typeface="Arial" pitchFamily="34" charset="0"/>
              </a:rPr>
              <a:t> 7 grundlegende Systeme</a:t>
            </a:r>
            <a:r>
              <a:rPr lang="en-US" sz="1400" dirty="0">
                <a:solidFill>
                  <a:prstClr val="black"/>
                </a:solidFill>
                <a:cs typeface="Arial" pitchFamily="34" charset="0"/>
              </a:rPr>
              <a:t>: 1 Sammlung, 4 Speicherung und Austausch, 1 Sicherung und 1 Verbrauch.</a:t>
            </a:r>
          </a:p>
          <a:p>
            <a:pPr marL="541338" lvl="1" indent="-285750">
              <a:buFont typeface="Arial" panose="020B0604020202020204" pitchFamily="34" charset="0"/>
              <a:buChar char="."/>
            </a:pPr>
            <a:r>
              <a:rPr lang="en-US" sz="1400" b="1" dirty="0">
                <a:solidFill>
                  <a:prstClr val="black"/>
                </a:solidFill>
                <a:cs typeface="Arial" pitchFamily="34" charset="0"/>
              </a:rPr>
              <a:t> 2 Verbindungssysteme</a:t>
            </a:r>
            <a:r>
              <a:rPr lang="en-US" sz="1400" dirty="0">
                <a:solidFill>
                  <a:prstClr val="black"/>
                </a:solidFill>
                <a:cs typeface="Arial" pitchFamily="34" charset="0"/>
              </a:rPr>
              <a:t>: Hydraulikkreise und Steuerleitungen.</a:t>
            </a:r>
          </a:p>
        </p:txBody>
      </p:sp>
      <p:grpSp>
        <p:nvGrpSpPr>
          <p:cNvPr id="3" name="Group 2">
            <a:extLst>
              <a:ext uri="{FF2B5EF4-FFF2-40B4-BE49-F238E27FC236}">
                <a16:creationId xmlns:a16="http://schemas.microsoft.com/office/drawing/2014/main" id="{E4EE04EC-A313-4D7E-A7D0-A8233217FA52}"/>
              </a:ext>
            </a:extLst>
          </p:cNvPr>
          <p:cNvGrpSpPr/>
          <p:nvPr/>
        </p:nvGrpSpPr>
        <p:grpSpPr>
          <a:xfrm>
            <a:off x="612000" y="2685476"/>
            <a:ext cx="8063688" cy="2831524"/>
            <a:chOff x="612000" y="2685476"/>
            <a:chExt cx="8063688" cy="2831524"/>
          </a:xfrm>
        </p:grpSpPr>
        <p:pic>
          <p:nvPicPr>
            <p:cNvPr id="6" name="Picture 5" descr="A close up of a piece of paper&#10;&#10;Description generated with high confidence">
              <a:extLst>
                <a:ext uri="{FF2B5EF4-FFF2-40B4-BE49-F238E27FC236}">
                  <a16:creationId xmlns:a16="http://schemas.microsoft.com/office/drawing/2014/main" id="{B54C95DF-4BFB-4F1A-8EED-5000DA7F1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2685476"/>
              <a:ext cx="8063688" cy="2831524"/>
            </a:xfrm>
            <a:prstGeom prst="rect">
              <a:avLst/>
            </a:prstGeom>
            <a:solidFill>
              <a:schemeClr val="bg1"/>
            </a:solidFill>
            <a:ln w="9525" cap="flat" cmpd="sng" algn="ctr">
              <a:solidFill>
                <a:srgbClr val="9BBB59">
                  <a:lumMod val="50000"/>
                </a:srgbClr>
              </a:solidFill>
              <a:prstDash val="solid"/>
              <a:round/>
              <a:headEnd type="none" w="med" len="med"/>
              <a:tailEnd type="none" w="med" len="med"/>
            </a:ln>
          </p:spPr>
        </p:pic>
        <p:sp>
          <p:nvSpPr>
            <p:cNvPr id="9" name="Rectangle 8">
              <a:extLst>
                <a:ext uri="{FF2B5EF4-FFF2-40B4-BE49-F238E27FC236}">
                  <a16:creationId xmlns:a16="http://schemas.microsoft.com/office/drawing/2014/main" id="{FA5709F5-DFD5-4983-8088-EC0120F5F494}"/>
                </a:ext>
              </a:extLst>
            </p:cNvPr>
            <p:cNvSpPr/>
            <p:nvPr/>
          </p:nvSpPr>
          <p:spPr>
            <a:xfrm>
              <a:off x="629228" y="2690621"/>
              <a:ext cx="5271680" cy="584775"/>
            </a:xfrm>
            <a:prstGeom prst="rect">
              <a:avLst/>
            </a:prstGeom>
          </p:spPr>
          <p:txBody>
            <a:bodyPr wrap="square">
              <a:spAutoFit/>
            </a:bodyPr>
            <a:lstStyle/>
            <a:p>
              <a:pPr algn="ctr"/>
              <a:r>
                <a:rPr lang="en-US" sz="1600" b="1" dirty="0">
                  <a:solidFill>
                    <a:schemeClr val="accent3">
                      <a:lumMod val="50000"/>
                    </a:schemeClr>
                  </a:solidFill>
                  <a:latin typeface="+mj-lt"/>
                  <a:cs typeface="Arial" pitchFamily="34" charset="0"/>
                </a:rPr>
                <a:t>Anwendbar sowohl auf kleine als auch auf große SWH-Anlagen (hauptsächlich aktiv und indirekt, wie die Verordnung vorschlägt)</a:t>
              </a:r>
              <a:endParaRPr lang="en-US" b="1" dirty="0">
                <a:solidFill>
                  <a:schemeClr val="accent3">
                    <a:lumMod val="50000"/>
                  </a:schemeClr>
                </a:solidFill>
                <a:latin typeface="+mj-lt"/>
              </a:endParaRPr>
            </a:p>
          </p:txBody>
        </p:sp>
      </p:grpSp>
      <p:sp>
        <p:nvSpPr>
          <p:cNvPr id="11" name="Rectangle 10">
            <a:extLst>
              <a:ext uri="{FF2B5EF4-FFF2-40B4-BE49-F238E27FC236}">
                <a16:creationId xmlns:a16="http://schemas.microsoft.com/office/drawing/2014/main" id="{F0B01FF3-7D32-4FE1-9322-F7A9E51E95CD}"/>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226444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BB1-8873-4398-8162-7D440EAF1E46}"/>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A00F38DB-BDCA-47AF-922B-13146B09E8D5}"/>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sp>
        <p:nvSpPr>
          <p:cNvPr id="6" name="Rectangle 5">
            <a:extLst>
              <a:ext uri="{FF2B5EF4-FFF2-40B4-BE49-F238E27FC236}">
                <a16:creationId xmlns:a16="http://schemas.microsoft.com/office/drawing/2014/main" id="{0C50CBCA-04C0-4262-9D04-746C06BFBA5C}"/>
              </a:ext>
            </a:extLst>
          </p:cNvPr>
          <p:cNvSpPr/>
          <p:nvPr/>
        </p:nvSpPr>
        <p:spPr>
          <a:xfrm>
            <a:off x="1404000" y="2634218"/>
            <a:ext cx="7271688" cy="3754874"/>
          </a:xfrm>
          <a:prstGeom prst="rect">
            <a:avLst/>
          </a:prstGeom>
        </p:spPr>
        <p:txBody>
          <a:bodyPr wrap="square">
            <a:spAutoFit/>
          </a:bodyPr>
          <a:lstStyle/>
          <a:p>
            <a:pPr marL="285750" indent="-285750">
              <a:buFont typeface="Arial" panose="020B0604020202020204" pitchFamily="34" charset="0"/>
              <a:buChar char="."/>
            </a:pPr>
            <a:r>
              <a:rPr lang="en-US" sz="1400" b="1" dirty="0">
                <a:solidFill>
                  <a:prstClr val="black"/>
                </a:solidFill>
                <a:latin typeface="+mj-lt"/>
                <a:cs typeface="Arial" pitchFamily="34" charset="0"/>
              </a:rPr>
              <a:t>Sammelsystem</a:t>
            </a:r>
            <a:r>
              <a:rPr lang="en-US" sz="1400" dirty="0">
                <a:solidFill>
                  <a:prstClr val="black"/>
                </a:solidFill>
                <a:latin typeface="+mj-lt"/>
                <a:cs typeface="Arial" pitchFamily="34" charset="0"/>
              </a:rPr>
              <a:t>. Sammler in Banken oder Arrays. Zur Beheizung der HTF (Glykol).</a:t>
            </a:r>
          </a:p>
          <a:p>
            <a:pPr marL="285750" indent="-285750">
              <a:buFont typeface="Arial" panose="020B0604020202020204" pitchFamily="34" charset="0"/>
              <a:buChar char="."/>
            </a:pPr>
            <a:r>
              <a:rPr lang="en-US" sz="1400" b="1" dirty="0">
                <a:solidFill>
                  <a:prstClr val="black"/>
                </a:solidFill>
                <a:latin typeface="+mj-lt"/>
                <a:cs typeface="Arial" pitchFamily="34" charset="0"/>
              </a:rPr>
              <a:t>Wärmeaustausch-Systeme. </a:t>
            </a:r>
            <a:r>
              <a:rPr lang="en-US" sz="1400" dirty="0">
                <a:solidFill>
                  <a:prstClr val="black"/>
                </a:solidFill>
                <a:latin typeface="+mj-lt"/>
                <a:cs typeface="Arial" pitchFamily="34" charset="0"/>
              </a:rPr>
              <a:t>Zur Übertragung von Wärme zwischen im System zirkulierenden Flüssigkeiten:</a:t>
            </a:r>
          </a:p>
          <a:p>
            <a:pPr lvl="1"/>
            <a:r>
              <a:rPr lang="en-US" sz="1400" dirty="0">
                <a:solidFill>
                  <a:prstClr val="black"/>
                </a:solidFill>
                <a:latin typeface="+mj-lt"/>
                <a:cs typeface="Arial" pitchFamily="34" charset="0"/>
              </a:rPr>
              <a:t>Lastaustausch (Solar). Vom HTF zum Wasser im Solarspeicher (oder Speichersystem).</a:t>
            </a:r>
          </a:p>
          <a:p>
            <a:pPr lvl="1"/>
            <a:r>
              <a:rPr lang="en-US" sz="1400" dirty="0">
                <a:solidFill>
                  <a:prstClr val="black"/>
                </a:solidFill>
                <a:latin typeface="+mj-lt"/>
                <a:cs typeface="Arial" pitchFamily="34" charset="0"/>
              </a:rPr>
              <a:t>Entlade-/Entladungswechsel. Wenn ein Hilfs- oder Zusatzspeicher vorhanden ist.</a:t>
            </a:r>
          </a:p>
          <a:p>
            <a:pPr lvl="1"/>
            <a:r>
              <a:rPr lang="en-US" sz="1400" dirty="0">
                <a:solidFill>
                  <a:prstClr val="black"/>
                </a:solidFill>
                <a:latin typeface="+mj-lt"/>
                <a:cs typeface="Arial" pitchFamily="34" charset="0"/>
              </a:rPr>
              <a:t>Verbrauchsaustausch. Vom solar vorgewärmten Wasser direkt zum Verbrauch.</a:t>
            </a:r>
          </a:p>
          <a:p>
            <a:pPr marL="285750" indent="-285750">
              <a:buFont typeface="Arial" panose="020B0604020202020204" pitchFamily="34" charset="0"/>
              <a:buChar char="."/>
            </a:pPr>
            <a:r>
              <a:rPr lang="en-US" sz="1400" b="1" dirty="0">
                <a:solidFill>
                  <a:prstClr val="black"/>
                </a:solidFill>
                <a:latin typeface="+mj-lt"/>
                <a:cs typeface="Arial" pitchFamily="34" charset="0"/>
              </a:rPr>
              <a:t>Lagersysteme. </a:t>
            </a:r>
            <a:r>
              <a:rPr lang="en-US" sz="1400" dirty="0">
                <a:solidFill>
                  <a:prstClr val="black"/>
                </a:solidFill>
                <a:latin typeface="+mj-lt"/>
                <a:cs typeface="Arial" pitchFamily="34" charset="0"/>
              </a:rPr>
              <a:t>Um Wärmeenergie oder erwärmtes Wasser zu speichern, bis es benötigt wird:</a:t>
            </a:r>
          </a:p>
          <a:p>
            <a:pPr lvl="1"/>
            <a:r>
              <a:rPr lang="en-US" sz="1400" dirty="0">
                <a:solidFill>
                  <a:prstClr val="black"/>
                </a:solidFill>
                <a:cs typeface="Arial" pitchFamily="34" charset="0"/>
              </a:rPr>
              <a:t>Solartank oder -speicher. Auch bekannt als Inertial-/Pufferspeicher.</a:t>
            </a:r>
          </a:p>
          <a:p>
            <a:pPr lvl="1"/>
            <a:r>
              <a:rPr lang="en-US" sz="1400" dirty="0">
                <a:solidFill>
                  <a:prstClr val="black"/>
                </a:solidFill>
                <a:cs typeface="Arial" pitchFamily="34" charset="0"/>
              </a:rPr>
              <a:t>Verbrauch Lagerung. Wenn ein zusätzlicher Speicher für vorgewärmtes Wasser vorhanden ist.</a:t>
            </a:r>
          </a:p>
          <a:p>
            <a:pPr marL="285750" indent="-285750">
              <a:buFont typeface="Arial" panose="020B0604020202020204" pitchFamily="34" charset="0"/>
              <a:buChar char="."/>
            </a:pPr>
            <a:r>
              <a:rPr lang="en-US" sz="1400" b="1" dirty="0">
                <a:solidFill>
                  <a:prstClr val="black"/>
                </a:solidFill>
                <a:latin typeface="+mj-lt"/>
                <a:cs typeface="Arial" pitchFamily="34" charset="0"/>
              </a:rPr>
              <a:t>Unterstützungssystem</a:t>
            </a:r>
            <a:r>
              <a:rPr lang="en-US" sz="1400" dirty="0">
                <a:solidFill>
                  <a:prstClr val="black"/>
                </a:solidFill>
                <a:latin typeface="+mj-lt"/>
                <a:cs typeface="Arial" pitchFamily="34" charset="0"/>
              </a:rPr>
              <a:t>. Alle, die für die Heizungsunterstützung geeignet sind: Gas, Strom, Biomasse...</a:t>
            </a:r>
          </a:p>
          <a:p>
            <a:pPr marL="285750" indent="-285750">
              <a:buFont typeface="Arial" panose="020B0604020202020204" pitchFamily="34" charset="0"/>
              <a:buChar char="."/>
            </a:pPr>
            <a:r>
              <a:rPr lang="en-US" sz="1400" b="1" dirty="0">
                <a:solidFill>
                  <a:prstClr val="black"/>
                </a:solidFill>
                <a:latin typeface="+mj-lt"/>
                <a:cs typeface="Arial" pitchFamily="34" charset="0"/>
              </a:rPr>
              <a:t>Verbrauchs-System</a:t>
            </a:r>
            <a:r>
              <a:rPr lang="en-US" sz="1400" dirty="0">
                <a:solidFill>
                  <a:prstClr val="black"/>
                </a:solidFill>
                <a:latin typeface="+mj-lt"/>
                <a:cs typeface="Arial" pitchFamily="34" charset="0"/>
              </a:rPr>
              <a:t>. Sanitäreinrichtungen, Wasserhähne etc. für die Warmwasserversorgung.</a:t>
            </a:r>
          </a:p>
          <a:p>
            <a:pPr marL="285750" indent="-285750">
              <a:buFont typeface="Arial" panose="020B0604020202020204" pitchFamily="34" charset="0"/>
              <a:buChar char="."/>
            </a:pPr>
            <a:r>
              <a:rPr lang="en-US" sz="1400" b="1" dirty="0">
                <a:solidFill>
                  <a:prstClr val="black"/>
                </a:solidFill>
                <a:latin typeface="+mj-lt"/>
                <a:cs typeface="Arial" pitchFamily="34" charset="0"/>
              </a:rPr>
              <a:t>Hydraulische Kreisläufe. </a:t>
            </a:r>
            <a:r>
              <a:rPr lang="en-US" sz="1400" dirty="0">
                <a:solidFill>
                  <a:prstClr val="black"/>
                </a:solidFill>
                <a:latin typeface="+mj-lt"/>
                <a:cs typeface="Arial" pitchFamily="34" charset="0"/>
              </a:rPr>
              <a:t>Solar, Austausch von Last-/Entlastungskreisen, Verbrauch, Verteilung und Rückführung. Einschließlich Rohre, Fittings, Ventile und andere Ausrüstung.</a:t>
            </a:r>
          </a:p>
          <a:p>
            <a:pPr marL="285750" indent="-285750">
              <a:buFont typeface="Arial" panose="020B0604020202020204" pitchFamily="34" charset="0"/>
              <a:buChar char="."/>
            </a:pPr>
            <a:r>
              <a:rPr lang="en-US" sz="1400" b="1" dirty="0">
                <a:solidFill>
                  <a:prstClr val="black"/>
                </a:solidFill>
                <a:latin typeface="+mj-lt"/>
                <a:cs typeface="Arial" pitchFamily="34" charset="0"/>
              </a:rPr>
              <a:t>Steuerkreis</a:t>
            </a:r>
            <a:r>
              <a:rPr lang="en-US" sz="1400" dirty="0">
                <a:solidFill>
                  <a:prstClr val="black"/>
                </a:solidFill>
                <a:latin typeface="+mj-lt"/>
                <a:cs typeface="Arial" pitchFamily="34" charset="0"/>
              </a:rPr>
              <a:t>. Anwendung von Betriebs- und Schutzstrategien. Integration und Steuerung der SWH mit anderen Diensten (Raumheizung, Poolheizung...), etc.</a:t>
            </a:r>
          </a:p>
        </p:txBody>
      </p:sp>
      <p:sp>
        <p:nvSpPr>
          <p:cNvPr id="8" name="TextBox 7">
            <a:extLst>
              <a:ext uri="{FF2B5EF4-FFF2-40B4-BE49-F238E27FC236}">
                <a16:creationId xmlns:a16="http://schemas.microsoft.com/office/drawing/2014/main" id="{4CB4D5DA-0318-42FE-BC13-B07A9C0E541D}"/>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Das allgemeine SWH-System. Struktur.</a:t>
            </a:r>
          </a:p>
        </p:txBody>
      </p:sp>
      <p:pic>
        <p:nvPicPr>
          <p:cNvPr id="12" name="Picture 11" descr="A close up of a piece of paper&#10;&#10;Description generated with high confidence">
            <a:extLst>
              <a:ext uri="{FF2B5EF4-FFF2-40B4-BE49-F238E27FC236}">
                <a16:creationId xmlns:a16="http://schemas.microsoft.com/office/drawing/2014/main" id="{BBE2CB32-3CC7-497C-B434-8BCDB1FE7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23689" y="3744689"/>
            <a:ext cx="3192359" cy="1120981"/>
          </a:xfrm>
          <a:prstGeom prst="rect">
            <a:avLst/>
          </a:prstGeom>
          <a:solidFill>
            <a:schemeClr val="bg1"/>
          </a:solidFill>
          <a:ln w="9525" cap="flat" cmpd="sng" algn="ctr">
            <a:solidFill>
              <a:schemeClr val="bg1"/>
            </a:solidFill>
            <a:prstDash val="solid"/>
            <a:round/>
            <a:headEnd type="none" w="med" len="med"/>
            <a:tailEnd type="none" w="med" len="med"/>
          </a:ln>
        </p:spPr>
      </p:pic>
      <p:sp>
        <p:nvSpPr>
          <p:cNvPr id="10" name="Rectangle 9">
            <a:extLst>
              <a:ext uri="{FF2B5EF4-FFF2-40B4-BE49-F238E27FC236}">
                <a16:creationId xmlns:a16="http://schemas.microsoft.com/office/drawing/2014/main" id="{57377E23-B8C6-46A7-91CE-BDB771BD66C8}"/>
              </a:ext>
            </a:extLst>
          </p:cNvPr>
          <p:cNvSpPr/>
          <p:nvPr/>
        </p:nvSpPr>
        <p:spPr>
          <a:xfrm>
            <a:off x="432916" y="1557000"/>
            <a:ext cx="6707088"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3285564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7395-FA1B-4B70-B798-1058AD937A34}"/>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4F24D017-02A1-4339-B049-D84D6BD29E01}"/>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sp>
        <p:nvSpPr>
          <p:cNvPr id="6" name="TextBox 5">
            <a:extLst>
              <a:ext uri="{FF2B5EF4-FFF2-40B4-BE49-F238E27FC236}">
                <a16:creationId xmlns:a16="http://schemas.microsoft.com/office/drawing/2014/main" id="{524D70BD-EBC3-444C-AD08-D15B6EDC1874}"/>
              </a:ext>
            </a:extLst>
          </p:cNvPr>
          <p:cNvSpPr txBox="1"/>
          <p:nvPr/>
        </p:nvSpPr>
        <p:spPr>
          <a:xfrm>
            <a:off x="1080917" y="2277000"/>
            <a:ext cx="7594771"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Das allgemeine SWH-System. Zulässige Grundkonfigurationen</a:t>
            </a:r>
          </a:p>
        </p:txBody>
      </p:sp>
      <p:sp>
        <p:nvSpPr>
          <p:cNvPr id="7" name="Rectangle 6">
            <a:extLst>
              <a:ext uri="{FF2B5EF4-FFF2-40B4-BE49-F238E27FC236}">
                <a16:creationId xmlns:a16="http://schemas.microsoft.com/office/drawing/2014/main" id="{58A85582-4454-49E0-B12C-8827E6FFB1EE}"/>
              </a:ext>
            </a:extLst>
          </p:cNvPr>
          <p:cNvSpPr/>
          <p:nvPr/>
        </p:nvSpPr>
        <p:spPr>
          <a:xfrm>
            <a:off x="1404000" y="2634218"/>
            <a:ext cx="2992752" cy="3785652"/>
          </a:xfrm>
          <a:prstGeom prst="rect">
            <a:avLst/>
          </a:prstGeom>
        </p:spPr>
        <p:txBody>
          <a:bodyPr wrap="square">
            <a:spAutoFit/>
          </a:bodyPr>
          <a:lstStyle/>
          <a:p>
            <a:pPr marL="285750" indent="-285750">
              <a:buFont typeface="Arial" panose="020B0604020202020204" pitchFamily="34" charset="0"/>
              <a:buChar char="."/>
            </a:pPr>
            <a:r>
              <a:rPr lang="en-US" sz="1400" b="1" dirty="0">
                <a:solidFill>
                  <a:prstClr val="black"/>
                </a:solidFill>
                <a:latin typeface="+mj-lt"/>
                <a:cs typeface="Arial" pitchFamily="34" charset="0"/>
              </a:rPr>
              <a:t>Praktische und einfachste SWH-Konfigurationen, wie sie in Einfamilienhäusern oder im leichten Gewerbe eingesetzt werden, ergeben sich aus (zulässigen) Alternativen, die Speicher und Wärmetauscher kombinieren. </a:t>
            </a:r>
            <a:r>
              <a:rPr lang="en-US" sz="1400" dirty="0">
                <a:solidFill>
                  <a:prstClr val="black"/>
                </a:solidFill>
                <a:latin typeface="+mj-lt"/>
                <a:cs typeface="Arial" pitchFamily="34" charset="0"/>
              </a:rPr>
              <a:t>So wird beispielsweise in Spanien von direkten Systemen abgeraten.</a:t>
            </a:r>
          </a:p>
          <a:p>
            <a:pPr marL="285750" indent="-285750">
              <a:buFont typeface="Arial" panose="020B0604020202020204" pitchFamily="34" charset="0"/>
              <a:buChar char="."/>
            </a:pPr>
            <a:r>
              <a:rPr lang="en-US" sz="1400" b="1" dirty="0">
                <a:solidFill>
                  <a:prstClr val="black"/>
                </a:solidFill>
                <a:latin typeface="+mj-lt"/>
                <a:cs typeface="Arial" pitchFamily="34" charset="0"/>
              </a:rPr>
              <a:t>Einfachste DSWH-Anlagen haben nur eine einzige Kaltwasserversorgung</a:t>
            </a:r>
            <a:r>
              <a:rPr lang="en-US" sz="1400" dirty="0">
                <a:solidFill>
                  <a:prstClr val="black"/>
                </a:solidFill>
                <a:latin typeface="+mj-lt"/>
                <a:cs typeface="Arial" pitchFamily="34" charset="0"/>
              </a:rPr>
              <a:t>. Dieses Wasser wird bekanntlich im Solarkreislauf vorgewärmt und gelangt später in die Heizungsunterstützung.</a:t>
            </a:r>
          </a:p>
        </p:txBody>
      </p:sp>
      <p:pic>
        <p:nvPicPr>
          <p:cNvPr id="9" name="Picture 8">
            <a:extLst>
              <a:ext uri="{FF2B5EF4-FFF2-40B4-BE49-F238E27FC236}">
                <a16:creationId xmlns:a16="http://schemas.microsoft.com/office/drawing/2014/main" id="{BCFE932D-0BD1-4ED0-89DC-98856EE6372A}"/>
              </a:ext>
            </a:extLst>
          </p:cNvPr>
          <p:cNvPicPr>
            <a:picLocks noChangeAspect="1"/>
          </p:cNvPicPr>
          <p:nvPr/>
        </p:nvPicPr>
        <p:blipFill>
          <a:blip r:embed="rId2"/>
          <a:stretch>
            <a:fillRect/>
          </a:stretch>
        </p:blipFill>
        <p:spPr>
          <a:xfrm>
            <a:off x="4284000" y="2634218"/>
            <a:ext cx="4391688" cy="3674507"/>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a16="http://schemas.microsoft.com/office/drawing/2014/main" id="{7547A954-3F1F-41B4-A3F4-571B718C6E0A}"/>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868944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7801-61FC-4F66-A409-AB291856FB79}"/>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CD0A22EC-E9AA-4BFE-8A6A-95CAFD422A80}"/>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pic>
        <p:nvPicPr>
          <p:cNvPr id="5" name="Picture 4">
            <a:extLst>
              <a:ext uri="{FF2B5EF4-FFF2-40B4-BE49-F238E27FC236}">
                <a16:creationId xmlns:a16="http://schemas.microsoft.com/office/drawing/2014/main" id="{71D148F2-B19F-4440-8992-81DE7A89B885}"/>
              </a:ext>
            </a:extLst>
          </p:cNvPr>
          <p:cNvPicPr>
            <a:picLocks noChangeAspect="1"/>
          </p:cNvPicPr>
          <p:nvPr/>
        </p:nvPicPr>
        <p:blipFill>
          <a:blip r:embed="rId2"/>
          <a:stretch>
            <a:fillRect/>
          </a:stretch>
        </p:blipFill>
        <p:spPr>
          <a:xfrm>
            <a:off x="1188000" y="2358589"/>
            <a:ext cx="6667308" cy="395013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a16="http://schemas.microsoft.com/office/drawing/2014/main" id="{D91F1408-F86A-4CF0-A104-3D2CF7816EEC}"/>
              </a:ext>
            </a:extLst>
          </p:cNvPr>
          <p:cNvSpPr/>
          <p:nvPr/>
        </p:nvSpPr>
        <p:spPr>
          <a:xfrm>
            <a:off x="432916" y="1557000"/>
            <a:ext cx="665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2494121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2572-1011-4589-9433-8D0DE8BD25E6}"/>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C86ABD5A-A38C-49BC-9D3B-8E9B4F421F9A}"/>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pic>
        <p:nvPicPr>
          <p:cNvPr id="6" name="Picture 5">
            <a:extLst>
              <a:ext uri="{FF2B5EF4-FFF2-40B4-BE49-F238E27FC236}">
                <a16:creationId xmlns:a16="http://schemas.microsoft.com/office/drawing/2014/main" id="{21BB9D5C-B967-4AC7-B5A4-9629BF165434}"/>
              </a:ext>
            </a:extLst>
          </p:cNvPr>
          <p:cNvPicPr>
            <a:picLocks noChangeAspect="1"/>
          </p:cNvPicPr>
          <p:nvPr/>
        </p:nvPicPr>
        <p:blipFill>
          <a:blip r:embed="rId2"/>
          <a:stretch>
            <a:fillRect/>
          </a:stretch>
        </p:blipFill>
        <p:spPr>
          <a:xfrm>
            <a:off x="750122" y="2281234"/>
            <a:ext cx="7919688" cy="2659792"/>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a16="http://schemas.microsoft.com/office/drawing/2014/main" id="{C6D4AB4E-1DBB-43AC-94B3-FE6CEADB9A74}"/>
              </a:ext>
            </a:extLst>
          </p:cNvPr>
          <p:cNvSpPr/>
          <p:nvPr/>
        </p:nvSpPr>
        <p:spPr>
          <a:xfrm>
            <a:off x="1044000" y="5003540"/>
            <a:ext cx="7631688" cy="1384995"/>
          </a:xfrm>
          <a:prstGeom prst="rect">
            <a:avLst/>
          </a:prstGeom>
        </p:spPr>
        <p:txBody>
          <a:bodyPr wrap="square">
            <a:spAutoFit/>
          </a:bodyPr>
          <a:lstStyle/>
          <a:p>
            <a:pPr marL="285750" indent="-285750">
              <a:buFont typeface="Calibri" panose="020F0502020204030204" pitchFamily="34" charset="0"/>
              <a:buChar char="–"/>
            </a:pPr>
            <a:r>
              <a:rPr lang="en-US" sz="1400" dirty="0">
                <a:solidFill>
                  <a:prstClr val="black"/>
                </a:solidFill>
                <a:latin typeface="+mj-lt"/>
                <a:cs typeface="Arial" pitchFamily="34" charset="0"/>
              </a:rPr>
              <a:t>Bei größeren SWH-Systemen ist es häufiger üblich, externe und interne Wärmetauscher zu kombinieren. Jedenfalls erhöht diese Praxis die Anzahl der realisierbaren Systeme um ein Vielfaches.</a:t>
            </a:r>
          </a:p>
          <a:p>
            <a:pPr marL="285750" indent="-285750">
              <a:buFont typeface="Calibri" panose="020F0502020204030204" pitchFamily="34" charset="0"/>
              <a:buChar char="–"/>
            </a:pPr>
            <a:r>
              <a:rPr lang="en-US" sz="1400" b="1" dirty="0">
                <a:solidFill>
                  <a:prstClr val="black"/>
                </a:solidFill>
                <a:latin typeface="+mj-lt"/>
                <a:cs typeface="Arial" pitchFamily="34" charset="0"/>
              </a:rPr>
              <a:t>Alle diese Modelle, stellen praktische SWH-Systeme dar, d.h. im Allgemeinen, dass sie auf Soundsysteme mit Komponenten und Support, die auf dem lokalen Markt zu finden sind, zugehen</a:t>
            </a:r>
            <a:r>
              <a:rPr lang="en-US" sz="1400" dirty="0">
                <a:solidFill>
                  <a:prstClr val="black"/>
                </a:solidFill>
                <a:latin typeface="+mj-lt"/>
                <a:cs typeface="Arial" pitchFamily="34" charset="0"/>
              </a:rPr>
              <a:t>.</a:t>
            </a:r>
          </a:p>
        </p:txBody>
      </p:sp>
      <p:sp>
        <p:nvSpPr>
          <p:cNvPr id="9" name="Rectangle 8">
            <a:extLst>
              <a:ext uri="{FF2B5EF4-FFF2-40B4-BE49-F238E27FC236}">
                <a16:creationId xmlns:a16="http://schemas.microsoft.com/office/drawing/2014/main" id="{7E728616-F73C-45F1-8052-331E07376EF7}"/>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217794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7B6B-B302-4874-BD44-B1AD26DB74F2}"/>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8194C55C-2AF1-4A76-A888-70B5C885A813}"/>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pic>
        <p:nvPicPr>
          <p:cNvPr id="6" name="Picture 5">
            <a:extLst>
              <a:ext uri="{FF2B5EF4-FFF2-40B4-BE49-F238E27FC236}">
                <a16:creationId xmlns:a16="http://schemas.microsoft.com/office/drawing/2014/main" id="{AA3A46EF-6C1A-4569-BD1C-101E2BDDE143}"/>
              </a:ext>
            </a:extLst>
          </p:cNvPr>
          <p:cNvPicPr>
            <a:picLocks noChangeAspect="1"/>
          </p:cNvPicPr>
          <p:nvPr/>
        </p:nvPicPr>
        <p:blipFill>
          <a:blip r:embed="rId2"/>
          <a:stretch>
            <a:fillRect/>
          </a:stretch>
        </p:blipFill>
        <p:spPr>
          <a:xfrm>
            <a:off x="2988000" y="2332032"/>
            <a:ext cx="5671157" cy="3976694"/>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Rectangle 6">
            <a:extLst>
              <a:ext uri="{FF2B5EF4-FFF2-40B4-BE49-F238E27FC236}">
                <a16:creationId xmlns:a16="http://schemas.microsoft.com/office/drawing/2014/main" id="{FEB7BDB2-95A8-436E-BA35-B411DEE8200D}"/>
              </a:ext>
            </a:extLst>
          </p:cNvPr>
          <p:cNvSpPr/>
          <p:nvPr/>
        </p:nvSpPr>
        <p:spPr>
          <a:xfrm>
            <a:off x="1027469" y="2277000"/>
            <a:ext cx="1960531" cy="4016484"/>
          </a:xfrm>
          <a:prstGeom prst="rect">
            <a:avLst/>
          </a:prstGeom>
        </p:spPr>
        <p:txBody>
          <a:bodyPr wrap="square">
            <a:spAutoFit/>
          </a:bodyPr>
          <a:lstStyle/>
          <a:p>
            <a:pPr marL="285750" indent="-285750">
              <a:buFont typeface="Calibri" panose="020F0502020204030204" pitchFamily="34" charset="0"/>
              <a:buChar char="–"/>
            </a:pPr>
            <a:r>
              <a:rPr lang="en-US" sz="1500" dirty="0">
                <a:solidFill>
                  <a:prstClr val="black"/>
                </a:solidFill>
                <a:latin typeface="+mj-lt"/>
                <a:cs typeface="Arial" pitchFamily="34" charset="0"/>
              </a:rPr>
              <a:t>Dies sind die empfohlenen SWH-Installationen für kleine Wohn- und Geschäftsanwendungen.</a:t>
            </a:r>
          </a:p>
          <a:p>
            <a:pPr marL="285750" indent="-285750">
              <a:buFont typeface="Calibri" panose="020F0502020204030204" pitchFamily="34" charset="0"/>
              <a:buChar char="–"/>
            </a:pPr>
            <a:r>
              <a:rPr lang="en-US" sz="1500" dirty="0">
                <a:solidFill>
                  <a:prstClr val="black"/>
                </a:solidFill>
                <a:latin typeface="+mj-lt"/>
                <a:cs typeface="Arial" pitchFamily="34" charset="0"/>
              </a:rPr>
              <a:t>Auswahlkriterien: Allgemein: Kosten der erzeugten Wärmeenergie. Spezifisch: Nutzung, Größe, Leistung, Einsparung, Größe und Art der Reserveenergie.</a:t>
            </a:r>
          </a:p>
        </p:txBody>
      </p:sp>
      <p:sp>
        <p:nvSpPr>
          <p:cNvPr id="9" name="Rectangle 8">
            <a:extLst>
              <a:ext uri="{FF2B5EF4-FFF2-40B4-BE49-F238E27FC236}">
                <a16:creationId xmlns:a16="http://schemas.microsoft.com/office/drawing/2014/main" id="{3D4338BA-E4C1-4F95-9655-F0D3BD9EF45F}"/>
              </a:ext>
            </a:extLst>
          </p:cNvPr>
          <p:cNvSpPr/>
          <p:nvPr/>
        </p:nvSpPr>
        <p:spPr>
          <a:xfrm>
            <a:off x="432916" y="1557000"/>
            <a:ext cx="6947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4065677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D8E-D009-4A1F-98E9-9662EA71A8C2}"/>
              </a:ext>
            </a:extLst>
          </p:cNvPr>
          <p:cNvSpPr>
            <a:spLocks noGrp="1"/>
          </p:cNvSpPr>
          <p:nvPr>
            <p:ph type="title"/>
          </p:nvPr>
        </p:nvSpPr>
        <p:spPr/>
        <p:txBody>
          <a:bodyPr/>
          <a:lstStyle/>
          <a:p>
            <a:r>
              <a:rPr lang="en-US" b="1" dirty="0"/>
              <a:t>1. Annäherung an solarthermische Großanwendungen</a:t>
            </a:r>
          </a:p>
        </p:txBody>
      </p:sp>
      <p:sp>
        <p:nvSpPr>
          <p:cNvPr id="4" name="Rectangle 3">
            <a:extLst>
              <a:ext uri="{FF2B5EF4-FFF2-40B4-BE49-F238E27FC236}">
                <a16:creationId xmlns:a16="http://schemas.microsoft.com/office/drawing/2014/main" id="{4B211D3E-C25E-48E0-B61A-181DF85F5BE2}"/>
              </a:ext>
            </a:extLst>
          </p:cNvPr>
          <p:cNvSpPr/>
          <p:nvPr/>
        </p:nvSpPr>
        <p:spPr>
          <a:xfrm>
            <a:off x="432916" y="1557000"/>
            <a:ext cx="601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Prozess-SWH-Systeme</a:t>
            </a:r>
          </a:p>
        </p:txBody>
      </p:sp>
      <p:sp>
        <p:nvSpPr>
          <p:cNvPr id="5" name="Rectangle 4">
            <a:extLst>
              <a:ext uri="{FF2B5EF4-FFF2-40B4-BE49-F238E27FC236}">
                <a16:creationId xmlns:a16="http://schemas.microsoft.com/office/drawing/2014/main" id="{5BA950B9-E51C-4452-AF6F-E31417431158}"/>
              </a:ext>
            </a:extLst>
          </p:cNvPr>
          <p:cNvSpPr/>
          <p:nvPr/>
        </p:nvSpPr>
        <p:spPr>
          <a:xfrm>
            <a:off x="717606" y="1958906"/>
            <a:ext cx="5438394" cy="4478149"/>
          </a:xfrm>
          <a:prstGeom prst="rect">
            <a:avLst/>
          </a:prstGeom>
        </p:spPr>
        <p:txBody>
          <a:bodyPr wrap="square">
            <a:spAutoFit/>
          </a:bodyPr>
          <a:lstStyle/>
          <a:p>
            <a:pPr marL="285750" indent="-285750">
              <a:buFont typeface="Wingdings" panose="05000000000000000000" pitchFamily="2" charset="2"/>
              <a:buChar char="§"/>
            </a:pPr>
            <a:r>
              <a:rPr lang="en-US" sz="1500" dirty="0"/>
              <a:t>Für viele ist die Investition in Solarthermie für kommerzielle Anwendungen im Allgemeinen ziemlich gut gerechtfertigt. </a:t>
            </a:r>
          </a:p>
          <a:p>
            <a:pPr marL="285750" indent="-285750">
              <a:buFont typeface="Wingdings" panose="05000000000000000000" pitchFamily="2" charset="2"/>
              <a:buChar char="§"/>
            </a:pPr>
            <a:r>
              <a:rPr lang="en-US" sz="1500" dirty="0"/>
              <a:t>Im Gegensatz zu den Privathaushalten haben kommerzielle Anwendungen eine </a:t>
            </a:r>
            <a:r>
              <a:rPr lang="en-US" sz="1500" b="1" dirty="0"/>
              <a:t>viel größere Nachfrage, die in ihren Anforderungen beständig ist, und die Nachfrage ist in der Regel 365 Tage im Jahr</a:t>
            </a:r>
            <a:r>
              <a:rPr lang="en-US" sz="1500" dirty="0"/>
              <a:t>.</a:t>
            </a:r>
          </a:p>
          <a:p>
            <a:pPr marL="285750" indent="-285750">
              <a:buFont typeface="Wingdings" panose="05000000000000000000" pitchFamily="2" charset="2"/>
              <a:buChar char="§"/>
            </a:pPr>
            <a:r>
              <a:rPr lang="en-US" sz="1500" dirty="0"/>
              <a:t>Die </a:t>
            </a:r>
            <a:r>
              <a:rPr lang="en-US" sz="1500" b="1" dirty="0"/>
              <a:t>Prinzipien</a:t>
            </a:r>
            <a:r>
              <a:rPr lang="en-US" sz="1500" dirty="0"/>
              <a:t> der Solarthermie sind in einer industriellen/gewerblichen Anwendung die gleichen wie in einer privaten Anwendung, obwohl die Systeme verständlicherweise viel größer sind. </a:t>
            </a:r>
            <a:r>
              <a:rPr lang="en-US" sz="1500" b="1" dirty="0"/>
              <a:t>Größere Solaranlagen, Pumpen und Speichersysteme sind die Hauptunterschiede</a:t>
            </a:r>
            <a:r>
              <a:rPr lang="en-US" sz="1500" dirty="0"/>
              <a:t>. Daneben ist die</a:t>
            </a:r>
            <a:r>
              <a:rPr lang="en-US" sz="1500" b="1" dirty="0"/>
              <a:t> richtige Konstruktion </a:t>
            </a:r>
            <a:r>
              <a:rPr lang="en-US" sz="1500" dirty="0"/>
              <a:t>von größter Bedeutung. Beim Bau kommerzieller Solaranlagen und aus Gründen der Effizienz ist die Beratung mit Solarprofis ein Muss.</a:t>
            </a:r>
          </a:p>
          <a:p>
            <a:pPr marL="285750" indent="-285750">
              <a:buFont typeface="Wingdings" panose="05000000000000000000" pitchFamily="2" charset="2"/>
              <a:buChar char="§"/>
            </a:pPr>
            <a:r>
              <a:rPr lang="en-US" sz="1500" b="1" dirty="0"/>
              <a:t>Brauchwassererwärmung</a:t>
            </a:r>
            <a:r>
              <a:rPr lang="en-US" sz="1500" dirty="0"/>
              <a:t> ist der Begriff für alle industriellen Solarheizungsanwendungen; es sind heute Hunderte im Einsatz.</a:t>
            </a:r>
          </a:p>
          <a:p>
            <a:pPr marL="285750" indent="-285750">
              <a:buFont typeface="Wingdings" panose="05000000000000000000" pitchFamily="2" charset="2"/>
              <a:buChar char="§"/>
            </a:pPr>
            <a:r>
              <a:rPr lang="en-US" sz="1500" dirty="0"/>
              <a:t>Kommerzielle solarthermische Anlagen verdienen auch die </a:t>
            </a:r>
            <a:r>
              <a:rPr lang="en-US" sz="1500" b="1" dirty="0"/>
              <a:t>höchsten und vielfältigsten Zuschüsse der</a:t>
            </a:r>
            <a:r>
              <a:rPr lang="en-US" sz="1500" dirty="0"/>
              <a:t> öffentlichen Energiebehörden.</a:t>
            </a:r>
          </a:p>
        </p:txBody>
      </p:sp>
      <p:grpSp>
        <p:nvGrpSpPr>
          <p:cNvPr id="9" name="Group 8">
            <a:extLst>
              <a:ext uri="{FF2B5EF4-FFF2-40B4-BE49-F238E27FC236}">
                <a16:creationId xmlns:a16="http://schemas.microsoft.com/office/drawing/2014/main" id="{94FEC133-6F9B-41C5-B46F-B10A867927F4}"/>
              </a:ext>
            </a:extLst>
          </p:cNvPr>
          <p:cNvGrpSpPr/>
          <p:nvPr/>
        </p:nvGrpSpPr>
        <p:grpSpPr>
          <a:xfrm>
            <a:off x="6156000" y="1505934"/>
            <a:ext cx="2735688" cy="5437712"/>
            <a:chOff x="6156000" y="1505312"/>
            <a:chExt cx="2735688" cy="5553714"/>
          </a:xfrm>
        </p:grpSpPr>
        <p:sp>
          <p:nvSpPr>
            <p:cNvPr id="3" name="TextBox 2">
              <a:extLst>
                <a:ext uri="{FF2B5EF4-FFF2-40B4-BE49-F238E27FC236}">
                  <a16:creationId xmlns:a16="http://schemas.microsoft.com/office/drawing/2014/main" id="{33624BAE-6E09-4EEA-B41C-246A55B9E7C3}"/>
                </a:ext>
              </a:extLst>
            </p:cNvPr>
            <p:cNvSpPr txBox="1"/>
            <p:nvPr/>
          </p:nvSpPr>
          <p:spPr>
            <a:xfrm>
              <a:off x="6156000" y="1778075"/>
              <a:ext cx="2519688" cy="5280951"/>
            </a:xfrm>
            <a:prstGeom prst="rect">
              <a:avLst/>
            </a:prstGeom>
            <a:solidFill>
              <a:schemeClr val="bg1">
                <a:lumMod val="85000"/>
              </a:schemeClr>
            </a:solidFill>
            <a:ln>
              <a:solidFill>
                <a:schemeClr val="tx1"/>
              </a:solidFill>
            </a:ln>
          </p:spPr>
          <p:txBody>
            <a:bodyPr wrap="square" rtlCol="0">
              <a:spAutoFit/>
            </a:bodyPr>
            <a:lstStyle/>
            <a:p>
              <a:r>
                <a:rPr lang="en-US" sz="1100" b="1" dirty="0"/>
                <a:t>MUSTER VON KOMMERZIELLEN/</a:t>
              </a:r>
            </a:p>
            <a:p>
              <a:r>
                <a:rPr lang="en-US" sz="1100" b="1" dirty="0"/>
                <a:t>PROZESS-ANWENDUNGEN:</a:t>
              </a:r>
            </a:p>
            <a:p>
              <a:pPr marL="171450" indent="-171450">
                <a:buFont typeface="Arial" panose="020B0604020202020204" pitchFamily="34" charset="0"/>
                <a:buChar char="•"/>
              </a:pPr>
              <a:r>
                <a:rPr lang="en-US" sz="1100" b="1" dirty="0"/>
                <a:t>In Industrie, Gewerbe und öffentlichem Bereich.</a:t>
              </a:r>
            </a:p>
            <a:p>
              <a:pPr marL="171450" indent="-171450">
                <a:buFont typeface="Arial" panose="020B0604020202020204" pitchFamily="34" charset="0"/>
                <a:buChar char="•"/>
              </a:pPr>
              <a:r>
                <a:rPr lang="en-US" sz="1100" b="1" dirty="0"/>
                <a:t>Landwirtschaft: </a:t>
              </a:r>
              <a:r>
                <a:rPr lang="en-US" sz="1100" dirty="0"/>
                <a:t>Die Milch- und Viehzuchtindustrie hat einen großen Bedarf an heißem Wasser, das täglich für die Sterilisation der Betriebe verwendet wird. </a:t>
              </a:r>
            </a:p>
            <a:p>
              <a:pPr marL="171450" indent="-171450">
                <a:buFont typeface="Arial" panose="020B0604020202020204" pitchFamily="34" charset="0"/>
                <a:buChar char="•"/>
              </a:pPr>
              <a:r>
                <a:rPr lang="en-US" sz="1100" b="1" dirty="0"/>
                <a:t>Solare Autowaschanlagen: </a:t>
              </a:r>
              <a:r>
                <a:rPr lang="en-US" sz="1100" dirty="0"/>
                <a:t>Heißes Wasser. </a:t>
              </a:r>
            </a:p>
            <a:p>
              <a:pPr marL="171450" indent="-171450">
                <a:buFont typeface="Arial" panose="020B0604020202020204" pitchFamily="34" charset="0"/>
                <a:buChar char="•"/>
              </a:pPr>
              <a:r>
                <a:rPr lang="en-US" sz="1100" b="1" dirty="0"/>
                <a:t>Solare Wäschereien: </a:t>
              </a:r>
              <a:r>
                <a:rPr lang="en-US" sz="1100" dirty="0"/>
                <a:t>Heißes Wasser. </a:t>
              </a:r>
            </a:p>
            <a:p>
              <a:pPr marL="171450" indent="-171450">
                <a:buFont typeface="Arial" panose="020B0604020202020204" pitchFamily="34" charset="0"/>
                <a:buChar char="•"/>
              </a:pPr>
              <a:r>
                <a:rPr lang="en-US" sz="1100" b="1" dirty="0"/>
                <a:t>Hotels: </a:t>
              </a:r>
              <a:r>
                <a:rPr lang="en-US" sz="1100" dirty="0"/>
                <a:t>Reinigung von Wäsche, Geschirr und Warmwasser für die Gäste. </a:t>
              </a:r>
            </a:p>
            <a:p>
              <a:pPr marL="171450" indent="-171450">
                <a:buFont typeface="Arial" panose="020B0604020202020204" pitchFamily="34" charset="0"/>
                <a:buChar char="•"/>
              </a:pPr>
              <a:r>
                <a:rPr lang="en-US" sz="1100" b="1" dirty="0"/>
                <a:t>Restaurants: </a:t>
              </a:r>
              <a:r>
                <a:rPr lang="en-US" sz="1100" dirty="0"/>
                <a:t>Geschirr. </a:t>
              </a:r>
            </a:p>
            <a:p>
              <a:pPr marL="171450" indent="-171450">
                <a:buFont typeface="Arial" panose="020B0604020202020204" pitchFamily="34" charset="0"/>
                <a:buChar char="•"/>
              </a:pPr>
              <a:r>
                <a:rPr lang="en-US" sz="1100" b="1" dirty="0"/>
                <a:t>Brauereien: </a:t>
              </a:r>
              <a:r>
                <a:rPr lang="en-US" sz="1100" dirty="0"/>
                <a:t>Prozess-Heizung. </a:t>
              </a:r>
            </a:p>
            <a:p>
              <a:pPr marL="171450" indent="-171450">
                <a:buFont typeface="Arial" panose="020B0604020202020204" pitchFamily="34" charset="0"/>
                <a:buChar char="•"/>
              </a:pPr>
              <a:r>
                <a:rPr lang="en-US" sz="1100" b="1" dirty="0"/>
                <a:t>Lebensmittelverarbeitung: </a:t>
              </a:r>
              <a:r>
                <a:rPr lang="en-US" sz="1100" dirty="0"/>
                <a:t>Sterilisieren. </a:t>
              </a:r>
            </a:p>
            <a:p>
              <a:pPr marL="171450" indent="-171450">
                <a:buFont typeface="Arial" panose="020B0604020202020204" pitchFamily="34" charset="0"/>
                <a:buChar char="•"/>
              </a:pPr>
              <a:r>
                <a:rPr lang="en-US" sz="1100" b="1" dirty="0"/>
                <a:t>Apartment-Komplex:</a:t>
              </a:r>
              <a:r>
                <a:rPr lang="en-US" sz="1100" dirty="0"/>
                <a:t> Warmes Wasser für Duschen und Geschirr. </a:t>
              </a:r>
            </a:p>
            <a:p>
              <a:pPr marL="171450" indent="-171450">
                <a:buFont typeface="Arial" panose="020B0604020202020204" pitchFamily="34" charset="0"/>
                <a:buChar char="•"/>
              </a:pPr>
              <a:r>
                <a:rPr lang="en-US" sz="1100" b="1" dirty="0"/>
                <a:t>Hallenbad: </a:t>
              </a:r>
              <a:r>
                <a:rPr lang="en-US" sz="1100" dirty="0"/>
                <a:t>Wasserheizung. </a:t>
              </a:r>
            </a:p>
            <a:p>
              <a:pPr marL="171450" indent="-171450">
                <a:buFont typeface="Arial" panose="020B0604020202020204" pitchFamily="34" charset="0"/>
                <a:buChar char="•"/>
              </a:pPr>
              <a:r>
                <a:rPr lang="en-US" sz="1100" b="1" dirty="0"/>
                <a:t>Solar Klimaanlage: </a:t>
              </a:r>
              <a:r>
                <a:rPr lang="en-US" sz="1100" dirty="0"/>
                <a:t>Mit Hilfe von Absorptionskältemaschinen ist die Solartechnik in der Lage, die Wärme für großflächige Kühlprojekte bereitzustellen. </a:t>
              </a:r>
            </a:p>
            <a:p>
              <a:pPr marL="171450" indent="-171450">
                <a:buFont typeface="Arial" panose="020B0604020202020204" pitchFamily="34" charset="0"/>
                <a:buChar char="•"/>
              </a:pPr>
              <a:r>
                <a:rPr lang="en-US" sz="1100" b="1" dirty="0"/>
                <a:t>Mehr: </a:t>
              </a:r>
              <a:r>
                <a:rPr lang="en-US" sz="1100" dirty="0"/>
                <a:t>Krankenhäuser und Kliniken, Sportvereine, Schulen, Gefängnisse, etc.</a:t>
              </a:r>
            </a:p>
          </p:txBody>
        </p:sp>
        <p:pic>
          <p:nvPicPr>
            <p:cNvPr id="8" name="Picture 7" descr="A close up of a sign&#10;&#10;Description generated with very high confidence">
              <a:extLst>
                <a:ext uri="{FF2B5EF4-FFF2-40B4-BE49-F238E27FC236}">
                  <a16:creationId xmlns:a16="http://schemas.microsoft.com/office/drawing/2014/main" id="{8CD0CC1C-88F8-44D3-A79E-9396CCB5A6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000" y="1505312"/>
              <a:ext cx="647688" cy="925269"/>
            </a:xfrm>
            <a:prstGeom prst="rect">
              <a:avLst/>
            </a:prstGeom>
            <a:ln>
              <a:solidFill>
                <a:schemeClr val="tx1"/>
              </a:solidFill>
            </a:ln>
          </p:spPr>
        </p:pic>
      </p:grpSp>
    </p:spTree>
    <p:extLst>
      <p:ext uri="{BB962C8B-B14F-4D97-AF65-F5344CB8AC3E}">
        <p14:creationId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9BA0-44D0-4356-B58F-0C3BC8C5A98C}"/>
              </a:ext>
            </a:extLst>
          </p:cNvPr>
          <p:cNvSpPr>
            <a:spLocks noGrp="1"/>
          </p:cNvSpPr>
          <p:nvPr>
            <p:ph type="title"/>
          </p:nvPr>
        </p:nvSpPr>
        <p:spPr/>
        <p:txBody>
          <a:bodyPr/>
          <a:lstStyle/>
          <a:p>
            <a:r>
              <a:rPr lang="en-US" b="1" dirty="0"/>
              <a:t>1. Annäherung an solarthermische Großanwendungen</a:t>
            </a:r>
            <a:endParaRPr lang="en-US" dirty="0"/>
          </a:p>
        </p:txBody>
      </p:sp>
      <p:sp>
        <p:nvSpPr>
          <p:cNvPr id="5" name="Rectangle 4">
            <a:extLst>
              <a:ext uri="{FF2B5EF4-FFF2-40B4-BE49-F238E27FC236}">
                <a16:creationId xmlns:a16="http://schemas.microsoft.com/office/drawing/2014/main" id="{7739DE0A-BF60-4284-B0A6-3BCC57425774}"/>
              </a:ext>
            </a:extLst>
          </p:cNvPr>
          <p:cNvSpPr/>
          <p:nvPr/>
        </p:nvSpPr>
        <p:spPr>
          <a:xfrm>
            <a:off x="756000" y="1926332"/>
            <a:ext cx="7919688"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pic>
        <p:nvPicPr>
          <p:cNvPr id="8" name="Picture 7">
            <a:extLst>
              <a:ext uri="{FF2B5EF4-FFF2-40B4-BE49-F238E27FC236}">
                <a16:creationId xmlns:a16="http://schemas.microsoft.com/office/drawing/2014/main" id="{72FE57F4-895D-45C3-B706-638377A91EF6}"/>
              </a:ext>
            </a:extLst>
          </p:cNvPr>
          <p:cNvPicPr>
            <a:picLocks noChangeAspect="1"/>
          </p:cNvPicPr>
          <p:nvPr/>
        </p:nvPicPr>
        <p:blipFill>
          <a:blip r:embed="rId2"/>
          <a:stretch>
            <a:fillRect/>
          </a:stretch>
        </p:blipFill>
        <p:spPr>
          <a:xfrm>
            <a:off x="828000" y="2296075"/>
            <a:ext cx="4948075" cy="4012925"/>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a16="http://schemas.microsoft.com/office/drawing/2014/main" id="{8168B3AC-6CB5-4BC8-8F4E-69C136FFA850}"/>
              </a:ext>
            </a:extLst>
          </p:cNvPr>
          <p:cNvPicPr>
            <a:picLocks noChangeAspect="1"/>
          </p:cNvPicPr>
          <p:nvPr/>
        </p:nvPicPr>
        <p:blipFill>
          <a:blip r:embed="rId3"/>
          <a:stretch>
            <a:fillRect/>
          </a:stretch>
        </p:blipFill>
        <p:spPr>
          <a:xfrm>
            <a:off x="5169257" y="2349000"/>
            <a:ext cx="3506431" cy="792000"/>
          </a:xfrm>
          <a:prstGeom prst="rect">
            <a:avLst/>
          </a:prstGeom>
        </p:spPr>
      </p:pic>
      <p:sp>
        <p:nvSpPr>
          <p:cNvPr id="10" name="Rectangle 9">
            <a:extLst>
              <a:ext uri="{FF2B5EF4-FFF2-40B4-BE49-F238E27FC236}">
                <a16:creationId xmlns:a16="http://schemas.microsoft.com/office/drawing/2014/main" id="{F71E569F-887B-406D-9344-85E580EE97DC}"/>
              </a:ext>
            </a:extLst>
          </p:cNvPr>
          <p:cNvSpPr/>
          <p:nvPr/>
        </p:nvSpPr>
        <p:spPr>
          <a:xfrm>
            <a:off x="5822478" y="3141000"/>
            <a:ext cx="2853210" cy="3293209"/>
          </a:xfrm>
          <a:prstGeom prst="rect">
            <a:avLst/>
          </a:prstGeom>
        </p:spPr>
        <p:txBody>
          <a:bodyPr wrap="square">
            <a:spAutoFit/>
          </a:bodyPr>
          <a:lstStyle/>
          <a:p>
            <a:pPr marL="285750" indent="-285750">
              <a:buFont typeface="Calibri" panose="020F0502020204030204" pitchFamily="34" charset="0"/>
              <a:buChar char="–"/>
            </a:pPr>
            <a:r>
              <a:rPr lang="en-US" sz="1500" dirty="0">
                <a:solidFill>
                  <a:prstClr val="black"/>
                </a:solidFill>
                <a:latin typeface="+mj-lt"/>
                <a:cs typeface="Arial" pitchFamily="34" charset="0"/>
              </a:rPr>
              <a:t>Dieses System eignet sich für den Wohnbereich (Einfamilienhaus, etc.) und für leichte kommerzielle Anwendungen.</a:t>
            </a:r>
          </a:p>
          <a:p>
            <a:pPr marL="285750" indent="-285750">
              <a:buFont typeface="Calibri" panose="020F0502020204030204" pitchFamily="34" charset="0"/>
              <a:buChar char="–"/>
            </a:pPr>
            <a:r>
              <a:rPr lang="en-US" sz="1500" dirty="0">
                <a:solidFill>
                  <a:prstClr val="black"/>
                </a:solidFill>
                <a:latin typeface="+mj-lt"/>
                <a:cs typeface="Arial" pitchFamily="34" charset="0"/>
              </a:rPr>
              <a:t>Beachten Sie die thermische Desinfektionsfunktion. Laut Gesetz (RITE) müssen diese gewerblichen Anlagen mit solchen Maßnahmen ausgestattet sein, d.h. das Wasser wird periodisch über 60ºC erhitzt, um die Bakterien abzutöten.</a:t>
            </a:r>
          </a:p>
        </p:txBody>
      </p:sp>
      <p:sp>
        <p:nvSpPr>
          <p:cNvPr id="11" name="Rectangle 10">
            <a:extLst>
              <a:ext uri="{FF2B5EF4-FFF2-40B4-BE49-F238E27FC236}">
                <a16:creationId xmlns:a16="http://schemas.microsoft.com/office/drawing/2014/main" id="{8EB6ACDA-A30B-4F2F-AE68-B682FA6AF606}"/>
              </a:ext>
            </a:extLst>
          </p:cNvPr>
          <p:cNvSpPr/>
          <p:nvPr/>
        </p:nvSpPr>
        <p:spPr>
          <a:xfrm>
            <a:off x="324000" y="246494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
        <p:nvSpPr>
          <p:cNvPr id="13" name="Rectangle 12">
            <a:extLst>
              <a:ext uri="{FF2B5EF4-FFF2-40B4-BE49-F238E27FC236}">
                <a16:creationId xmlns:a16="http://schemas.microsoft.com/office/drawing/2014/main" id="{473FED19-7CEC-4822-BA86-B3778C99D2B6}"/>
              </a:ext>
            </a:extLst>
          </p:cNvPr>
          <p:cNvSpPr/>
          <p:nvPr/>
        </p:nvSpPr>
        <p:spPr>
          <a:xfrm>
            <a:off x="432916" y="1557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3576447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CD36-FCFC-44DB-9ED9-2392C32104A2}"/>
              </a:ext>
            </a:extLst>
          </p:cNvPr>
          <p:cNvSpPr>
            <a:spLocks noGrp="1"/>
          </p:cNvSpPr>
          <p:nvPr>
            <p:ph type="title"/>
          </p:nvPr>
        </p:nvSpPr>
        <p:spPr/>
        <p:txBody>
          <a:bodyPr/>
          <a:lstStyle/>
          <a:p>
            <a:r>
              <a:rPr lang="en-US" b="1" dirty="0"/>
              <a:t>1. Annäherung an solarthermische Großanwendungen</a:t>
            </a:r>
            <a:endParaRPr lang="en-US" dirty="0"/>
          </a:p>
        </p:txBody>
      </p:sp>
      <p:sp>
        <p:nvSpPr>
          <p:cNvPr id="7" name="Rectangle 6">
            <a:extLst>
              <a:ext uri="{FF2B5EF4-FFF2-40B4-BE49-F238E27FC236}">
                <a16:creationId xmlns:a16="http://schemas.microsoft.com/office/drawing/2014/main" id="{21F756DD-4826-49B8-B1B7-133C89A441C1}"/>
              </a:ext>
            </a:extLst>
          </p:cNvPr>
          <p:cNvSpPr/>
          <p:nvPr/>
        </p:nvSpPr>
        <p:spPr>
          <a:xfrm>
            <a:off x="612000" y="1926332"/>
            <a:ext cx="7848000"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sp>
        <p:nvSpPr>
          <p:cNvPr id="8" name="TextBox 7">
            <a:extLst>
              <a:ext uri="{FF2B5EF4-FFF2-40B4-BE49-F238E27FC236}">
                <a16:creationId xmlns:a16="http://schemas.microsoft.com/office/drawing/2014/main" id="{C58B3266-71B4-4B33-BA4C-FF90978936F3}"/>
              </a:ext>
            </a:extLst>
          </p:cNvPr>
          <p:cNvSpPr txBox="1"/>
          <p:nvPr/>
        </p:nvSpPr>
        <p:spPr>
          <a:xfrm>
            <a:off x="972000" y="2260005"/>
            <a:ext cx="7703688" cy="1384995"/>
          </a:xfrm>
          <a:prstGeom prst="rect">
            <a:avLst/>
          </a:prstGeom>
          <a:noFill/>
        </p:spPr>
        <p:txBody>
          <a:bodyPr wrap="square" rtlCol="0">
            <a:spAutoFit/>
          </a:bodyPr>
          <a:lstStyle/>
          <a:p>
            <a:pPr marL="285750" indent="-285750">
              <a:buFont typeface="Symbol" panose="05050102010706020507" pitchFamily="18" charset="2"/>
              <a:buChar char=""/>
            </a:pPr>
            <a:r>
              <a:rPr lang="en-US" sz="1400" dirty="0"/>
              <a:t>Mehrfachinstallationen (Verbrauch/Unterstützung) sind sowohl für Häuser als auch für </a:t>
            </a:r>
            <a:r>
              <a:rPr lang="en-US" sz="1400" dirty="0" err="1"/>
              <a:t>Wohn</a:t>
            </a:r>
            <a:r>
              <a:rPr lang="en-US" sz="1400" dirty="0"/>
              <a:t>-/ </a:t>
            </a:r>
            <a:r>
              <a:rPr lang="en-US" sz="1400" dirty="0" err="1"/>
              <a:t>Geschäftsgebäude</a:t>
            </a:r>
            <a:r>
              <a:rPr lang="en-US" sz="1400" dirty="0"/>
              <a:t> geeignet. Beachten Sie, dass </a:t>
            </a:r>
            <a:r>
              <a:rPr lang="en-US" sz="1400" b="1" dirty="0"/>
              <a:t>die Kaltwasserversorgung immer noch einzigartig ist</a:t>
            </a:r>
            <a:r>
              <a:rPr lang="en-US" sz="1400" dirty="0"/>
              <a:t>.</a:t>
            </a:r>
          </a:p>
          <a:p>
            <a:pPr marL="285750" indent="-285750">
              <a:buFont typeface="Symbol" panose="05050102010706020507" pitchFamily="18" charset="2"/>
              <a:buChar char=""/>
            </a:pPr>
            <a:r>
              <a:rPr lang="en-US" sz="1400" dirty="0"/>
              <a:t>Die Idee ist, dass das Verbrauchssystem auf mehrere "Verbrauchszentren"</a:t>
            </a:r>
            <a:r>
              <a:rPr lang="en-US" sz="1400" b="1" dirty="0"/>
              <a:t> verteilt</a:t>
            </a:r>
            <a:r>
              <a:rPr lang="en-US" sz="1400" dirty="0"/>
              <a:t> werden kann, entweder einfach (Zimmer, gleicher Besitzer) oder komplex (Einfamilienhäuser, Wohnungen in einem Wohnhaus, Büros, etc.).</a:t>
            </a:r>
          </a:p>
        </p:txBody>
      </p:sp>
      <p:pic>
        <p:nvPicPr>
          <p:cNvPr id="9" name="Picture 8">
            <a:extLst>
              <a:ext uri="{FF2B5EF4-FFF2-40B4-BE49-F238E27FC236}">
                <a16:creationId xmlns:a16="http://schemas.microsoft.com/office/drawing/2014/main" id="{3414BCA5-C2B5-4BD8-81A7-10CD63005A93}"/>
              </a:ext>
            </a:extLst>
          </p:cNvPr>
          <p:cNvPicPr>
            <a:picLocks noChangeAspect="1"/>
          </p:cNvPicPr>
          <p:nvPr/>
        </p:nvPicPr>
        <p:blipFill>
          <a:blip r:embed="rId2"/>
          <a:stretch>
            <a:fillRect/>
          </a:stretch>
        </p:blipFill>
        <p:spPr>
          <a:xfrm>
            <a:off x="978873" y="3648455"/>
            <a:ext cx="7696815" cy="2653694"/>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a16="http://schemas.microsoft.com/office/drawing/2014/main" id="{29A0A5E2-E6E3-47DD-9AD1-14ED9F28DAF1}"/>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1397118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Annäherung an solarthermische Großanwendungen</a:t>
            </a:r>
            <a:endParaRPr lang="es-ES" dirty="0"/>
          </a:p>
        </p:txBody>
      </p:sp>
      <p:sp>
        <p:nvSpPr>
          <p:cNvPr id="5" name="Rectangle 4">
            <a:extLst>
              <a:ext uri="{FF2B5EF4-FFF2-40B4-BE49-F238E27FC236}">
                <a16:creationId xmlns:a16="http://schemas.microsoft.com/office/drawing/2014/main" id="{21F756DD-4826-49B8-B1B7-133C89A441C1}"/>
              </a:ext>
            </a:extLst>
          </p:cNvPr>
          <p:cNvSpPr/>
          <p:nvPr/>
        </p:nvSpPr>
        <p:spPr>
          <a:xfrm>
            <a:off x="612000" y="1926332"/>
            <a:ext cx="7848000"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sp>
        <p:nvSpPr>
          <p:cNvPr id="6" name="TextBox 5">
            <a:extLst>
              <a:ext uri="{FF2B5EF4-FFF2-40B4-BE49-F238E27FC236}">
                <a16:creationId xmlns:a16="http://schemas.microsoft.com/office/drawing/2014/main" id="{C58B3266-71B4-4B33-BA4C-FF90978936F3}"/>
              </a:ext>
            </a:extLst>
          </p:cNvPr>
          <p:cNvSpPr txBox="1"/>
          <p:nvPr/>
        </p:nvSpPr>
        <p:spPr>
          <a:xfrm>
            <a:off x="972000" y="2205000"/>
            <a:ext cx="7703688"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Mehrfachinstallationen (Lagerung / Austausch) sind speziell für </a:t>
            </a:r>
            <a:r>
              <a:rPr lang="en-US" sz="1600" b="1" dirty="0" err="1"/>
              <a:t>Wohn</a:t>
            </a:r>
            <a:r>
              <a:rPr lang="en-US" sz="1600" b="1" dirty="0"/>
              <a:t>-/ </a:t>
            </a:r>
            <a:r>
              <a:rPr lang="en-US" sz="1600" b="1" dirty="0" err="1"/>
              <a:t>Geschäfts-gebäude</a:t>
            </a:r>
            <a:r>
              <a:rPr lang="en-US" sz="1600" b="1" dirty="0"/>
              <a:t> angezeigt. </a:t>
            </a:r>
          </a:p>
        </p:txBody>
      </p:sp>
      <p:sp>
        <p:nvSpPr>
          <p:cNvPr id="8" name="TextBox 7">
            <a:extLst>
              <a:ext uri="{FF2B5EF4-FFF2-40B4-BE49-F238E27FC236}">
                <a16:creationId xmlns:a16="http://schemas.microsoft.com/office/drawing/2014/main" id="{C58B3266-71B4-4B33-BA4C-FF90978936F3}"/>
              </a:ext>
            </a:extLst>
          </p:cNvPr>
          <p:cNvSpPr txBox="1"/>
          <p:nvPr/>
        </p:nvSpPr>
        <p:spPr>
          <a:xfrm>
            <a:off x="972000" y="2769570"/>
            <a:ext cx="2376000" cy="3539430"/>
          </a:xfrm>
          <a:prstGeom prst="rect">
            <a:avLst/>
          </a:prstGeom>
          <a:noFill/>
        </p:spPr>
        <p:txBody>
          <a:bodyPr wrap="square" rtlCol="0">
            <a:spAutoFit/>
          </a:bodyPr>
          <a:lstStyle/>
          <a:p>
            <a:pPr marL="285750" indent="-285750">
              <a:buFont typeface="Symbol" panose="05050102010706020507" pitchFamily="18" charset="2"/>
              <a:buChar char=""/>
            </a:pPr>
            <a:r>
              <a:rPr lang="en-US" sz="1400" dirty="0"/>
              <a:t>Nun, </a:t>
            </a:r>
            <a:r>
              <a:rPr lang="en-US" sz="1400" b="1" dirty="0"/>
              <a:t>die Kaltwasserversorgung ist mehrfach vorhanden</a:t>
            </a:r>
            <a:r>
              <a:rPr lang="en-US" sz="1400" dirty="0"/>
              <a:t>.</a:t>
            </a:r>
          </a:p>
          <a:p>
            <a:pPr marL="285750" indent="-285750">
              <a:buFont typeface="Symbol" panose="05050102010706020507" pitchFamily="18" charset="2"/>
              <a:buChar char=""/>
            </a:pPr>
            <a:r>
              <a:rPr lang="en-US" sz="1400" dirty="0"/>
              <a:t>Die Idee ist ein </a:t>
            </a:r>
            <a:r>
              <a:rPr lang="en-US" sz="1400" b="1" dirty="0"/>
              <a:t>individualisierter Warmwasserverbrauch</a:t>
            </a:r>
            <a:r>
              <a:rPr lang="en-US" sz="1400" dirty="0"/>
              <a:t>. </a:t>
            </a:r>
          </a:p>
          <a:p>
            <a:pPr marL="285750" indent="-285750">
              <a:buFont typeface="Symbol" panose="05050102010706020507" pitchFamily="18" charset="2"/>
              <a:buChar char=""/>
            </a:pPr>
            <a:r>
              <a:rPr lang="en-US" sz="1400" dirty="0"/>
              <a:t>Die restlichen Komponenten können entweder zentralisiert oder individualisiert werden. </a:t>
            </a:r>
          </a:p>
          <a:p>
            <a:pPr marL="285750" indent="-285750">
              <a:buFont typeface="Symbol" panose="05050102010706020507" pitchFamily="18" charset="2"/>
              <a:buChar char=""/>
            </a:pPr>
            <a:r>
              <a:rPr lang="en-US" sz="1400" dirty="0"/>
              <a:t>Die daraus resultierenden Konfigurationen sind vielfältig, aber einige davon sind nicht praktikabel.</a:t>
            </a:r>
          </a:p>
        </p:txBody>
      </p:sp>
      <p:pic>
        <p:nvPicPr>
          <p:cNvPr id="3" name="Picture 2">
            <a:extLst>
              <a:ext uri="{FF2B5EF4-FFF2-40B4-BE49-F238E27FC236}">
                <a16:creationId xmlns:a16="http://schemas.microsoft.com/office/drawing/2014/main" id="{AC4CE50C-2C7A-4B29-BD64-4222BCC0BA43}"/>
              </a:ext>
            </a:extLst>
          </p:cNvPr>
          <p:cNvPicPr>
            <a:picLocks noChangeAspect="1"/>
          </p:cNvPicPr>
          <p:nvPr/>
        </p:nvPicPr>
        <p:blipFill>
          <a:blip r:embed="rId2"/>
          <a:stretch>
            <a:fillRect/>
          </a:stretch>
        </p:blipFill>
        <p:spPr>
          <a:xfrm>
            <a:off x="3348000" y="2669182"/>
            <a:ext cx="5327688" cy="3495818"/>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1" name="Rectangle 10">
            <a:extLst>
              <a:ext uri="{FF2B5EF4-FFF2-40B4-BE49-F238E27FC236}">
                <a16:creationId xmlns:a16="http://schemas.microsoft.com/office/drawing/2014/main" id="{B7AED0B6-45AC-4F80-8D1A-EB303036D3BF}"/>
              </a:ext>
            </a:extLst>
          </p:cNvPr>
          <p:cNvSpPr/>
          <p:nvPr/>
        </p:nvSpPr>
        <p:spPr>
          <a:xfrm>
            <a:off x="432916" y="1557000"/>
            <a:ext cx="7523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4670815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Annäherung an solarthermische Großanwendungen</a:t>
            </a:r>
            <a:endParaRPr lang="es-ES" dirty="0"/>
          </a:p>
        </p:txBody>
      </p:sp>
      <p:sp>
        <p:nvSpPr>
          <p:cNvPr id="5" name="Rectangle 4">
            <a:extLst>
              <a:ext uri="{FF2B5EF4-FFF2-40B4-BE49-F238E27FC236}">
                <a16:creationId xmlns:a16="http://schemas.microsoft.com/office/drawing/2014/main" id="{21F756DD-4826-49B8-B1B7-133C89A441C1}"/>
              </a:ext>
            </a:extLst>
          </p:cNvPr>
          <p:cNvSpPr/>
          <p:nvPr/>
        </p:nvSpPr>
        <p:spPr>
          <a:xfrm>
            <a:off x="612000" y="1926332"/>
            <a:ext cx="7848000" cy="292388"/>
          </a:xfrm>
          <a:prstGeom prst="rect">
            <a:avLst/>
          </a:prstGeom>
        </p:spPr>
        <p:txBody>
          <a:bodyPr wrap="square">
            <a:spAutoFit/>
          </a:bodyPr>
          <a:lstStyle/>
          <a:p>
            <a:pPr marL="285750" indent="-285750">
              <a:buFont typeface="Wingdings" panose="05000000000000000000" pitchFamily="2" charset="2"/>
              <a:buChar char="§"/>
            </a:pPr>
            <a:r>
              <a:rPr lang="en-US" sz="1300" b="1" dirty="0">
                <a:solidFill>
                  <a:prstClr val="black"/>
                </a:solidFill>
              </a:rPr>
              <a:t>DER FALL SPANIENS. SWH-TECHNOLOGIE UND KONFIGURATIONEN, DIE IN GEBÄUDEN EINGESETZT WERDEN</a:t>
            </a:r>
            <a:endParaRPr lang="en-US" sz="1300" b="1" dirty="0"/>
          </a:p>
        </p:txBody>
      </p:sp>
      <p:pic>
        <p:nvPicPr>
          <p:cNvPr id="3" name="Picture 2">
            <a:extLst>
              <a:ext uri="{FF2B5EF4-FFF2-40B4-BE49-F238E27FC236}">
                <a16:creationId xmlns:a16="http://schemas.microsoft.com/office/drawing/2014/main" id="{224D3C75-3F8A-485B-A517-2F6072258CB1}"/>
              </a:ext>
            </a:extLst>
          </p:cNvPr>
          <p:cNvPicPr>
            <a:picLocks noChangeAspect="1"/>
          </p:cNvPicPr>
          <p:nvPr/>
        </p:nvPicPr>
        <p:blipFill>
          <a:blip r:embed="rId2"/>
          <a:stretch>
            <a:fillRect/>
          </a:stretch>
        </p:blipFill>
        <p:spPr>
          <a:xfrm>
            <a:off x="1476000" y="2312850"/>
            <a:ext cx="6122201" cy="3995692"/>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a16="http://schemas.microsoft.com/office/drawing/2014/main" id="{404A5932-B6DA-42FF-9714-C251B2821BA1}"/>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t>Mehrfamilien- und leichte kommerzielle SWH-Systeme</a:t>
            </a:r>
          </a:p>
        </p:txBody>
      </p:sp>
    </p:spTree>
    <p:extLst>
      <p:ext uri="{BB962C8B-B14F-4D97-AF65-F5344CB8AC3E}">
        <p14:creationId xmlns:p14="http://schemas.microsoft.com/office/powerpoint/2010/main" val="193485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E34C-C4E3-43A9-A95C-CD4D4C74B42D}"/>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846A80B5-7A05-4856-A42E-9693A9139028}"/>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B05CC79A-A352-4BAC-981A-B4436EF3B53E}"/>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23010A39-6187-4A4D-B90B-37486804E41B}"/>
              </a:ext>
            </a:extLst>
          </p:cNvPr>
          <p:cNvSpPr txBox="1"/>
          <p:nvPr/>
        </p:nvSpPr>
        <p:spPr>
          <a:xfrm>
            <a:off x="972000" y="2493000"/>
            <a:ext cx="7703688" cy="1384995"/>
          </a:xfrm>
          <a:prstGeom prst="rect">
            <a:avLst/>
          </a:prstGeom>
          <a:noFill/>
        </p:spPr>
        <p:txBody>
          <a:bodyPr wrap="square" rtlCol="0">
            <a:spAutoFit/>
          </a:bodyPr>
          <a:lstStyle/>
          <a:p>
            <a:pPr marL="285750" indent="-285750">
              <a:buFont typeface="Symbol" panose="05050102010706020507" pitchFamily="18" charset="2"/>
              <a:buChar char=""/>
            </a:pPr>
            <a:r>
              <a:rPr lang="en-US" sz="1400" dirty="0"/>
              <a:t>Die SWH-Installationen in großen Wohngebäuden (und gewerblichen/öffentlichen Gebäuden) sind in der Tat der erweiterte Fall der zuvor gesehenen Installationen, die als "Multiple" (mehrfache Kaltwasserversorgung und/oder mehrfache Verbrauchs-/Unterstützungssysteme) typisiert sind: M1 bis M7).</a:t>
            </a:r>
          </a:p>
          <a:p>
            <a:pPr marL="285750" indent="-285750">
              <a:buFont typeface="Symbol" panose="05050102010706020507" pitchFamily="18" charset="2"/>
              <a:buChar char=""/>
            </a:pPr>
            <a:r>
              <a:rPr lang="en-US" sz="1400" dirty="0"/>
              <a:t>In Spanien schlägt die Regulierung (RITE-Instrumente) vor, bei bestimmten solarthermischen Projekten zwischen diesen SWH-Typen zu wählen:</a:t>
            </a:r>
          </a:p>
        </p:txBody>
      </p:sp>
      <p:pic>
        <p:nvPicPr>
          <p:cNvPr id="8" name="Picture 7">
            <a:extLst>
              <a:ext uri="{FF2B5EF4-FFF2-40B4-BE49-F238E27FC236}">
                <a16:creationId xmlns:a16="http://schemas.microsoft.com/office/drawing/2014/main" id="{ECEF3AC1-0D12-463A-BF4B-C9A095E85520}"/>
              </a:ext>
            </a:extLst>
          </p:cNvPr>
          <p:cNvPicPr>
            <a:picLocks noChangeAspect="1"/>
          </p:cNvPicPr>
          <p:nvPr/>
        </p:nvPicPr>
        <p:blipFill>
          <a:blip r:embed="rId2"/>
          <a:stretch>
            <a:fillRect/>
          </a:stretch>
        </p:blipFill>
        <p:spPr>
          <a:xfrm>
            <a:off x="3492000" y="3879364"/>
            <a:ext cx="5181484" cy="241705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TextBox 8">
            <a:extLst>
              <a:ext uri="{FF2B5EF4-FFF2-40B4-BE49-F238E27FC236}">
                <a16:creationId xmlns:a16="http://schemas.microsoft.com/office/drawing/2014/main" id="{7464843C-B874-4897-9174-88B42E67199B}"/>
              </a:ext>
            </a:extLst>
          </p:cNvPr>
          <p:cNvSpPr txBox="1"/>
          <p:nvPr/>
        </p:nvSpPr>
        <p:spPr>
          <a:xfrm>
            <a:off x="972000" y="3754455"/>
            <a:ext cx="2520000" cy="2246769"/>
          </a:xfrm>
          <a:prstGeom prst="rect">
            <a:avLst/>
          </a:prstGeom>
          <a:noFill/>
        </p:spPr>
        <p:txBody>
          <a:bodyPr wrap="square" rtlCol="0">
            <a:spAutoFit/>
          </a:bodyPr>
          <a:lstStyle/>
          <a:p>
            <a:pPr marL="255588"/>
            <a:r>
              <a:rPr lang="en-US" sz="1400" b="1" dirty="0"/>
              <a:t>SWH-Installationen:</a:t>
            </a:r>
          </a:p>
          <a:p>
            <a:pPr marL="541338" indent="-285750">
              <a:buFont typeface="Arial" panose="020B0604020202020204" pitchFamily="34" charset="0"/>
              <a:buChar char="."/>
            </a:pPr>
            <a:r>
              <a:rPr lang="en-US" sz="1400" b="1" dirty="0"/>
              <a:t>Alles zentralisiert.</a:t>
            </a:r>
          </a:p>
          <a:p>
            <a:pPr marL="541338" indent="-285750">
              <a:buFont typeface="Arial" panose="020B0604020202020204" pitchFamily="34" charset="0"/>
              <a:buChar char="."/>
            </a:pPr>
            <a:r>
              <a:rPr lang="en-US" sz="1400" b="1" dirty="0"/>
              <a:t>Alles individuell.</a:t>
            </a:r>
          </a:p>
          <a:p>
            <a:pPr marL="541338" indent="-285750">
              <a:buFont typeface="Arial" panose="020B0604020202020204" pitchFamily="34" charset="0"/>
              <a:buChar char="."/>
            </a:pPr>
            <a:r>
              <a:rPr lang="en-US" sz="1400" b="1" dirty="0"/>
              <a:t>Zentralisiert mit verteiltem Support.</a:t>
            </a:r>
          </a:p>
          <a:p>
            <a:pPr marL="541338" indent="-285750">
              <a:buFont typeface="Arial" panose="020B0604020202020204" pitchFamily="34" charset="0"/>
              <a:buChar char="."/>
            </a:pPr>
            <a:r>
              <a:rPr lang="en-US" sz="1400" b="1" dirty="0"/>
              <a:t>Mit verteiltem Warmwasserspeicher.</a:t>
            </a:r>
          </a:p>
          <a:p>
            <a:pPr marL="541338" indent="-285750">
              <a:buFont typeface="Arial" panose="020B0604020202020204" pitchFamily="34" charset="0"/>
              <a:buChar char="."/>
            </a:pPr>
            <a:r>
              <a:rPr lang="en-US" sz="1400" b="1" dirty="0"/>
              <a:t>Mit Distributed-Consumption-Wärmetauscher.</a:t>
            </a:r>
          </a:p>
        </p:txBody>
      </p:sp>
    </p:spTree>
    <p:extLst>
      <p:ext uri="{BB962C8B-B14F-4D97-AF65-F5344CB8AC3E}">
        <p14:creationId xmlns:p14="http://schemas.microsoft.com/office/powerpoint/2010/main" val="1621212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3D11-E20E-4C0B-B1C4-008353C31B05}"/>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5D07EF35-B726-479A-B8CA-372F8B92362F}"/>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583EF56C-33E7-4F1A-907F-66607B41E77F}"/>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4F4FE80B-7EBE-40E2-8D39-45976859065C}"/>
              </a:ext>
            </a:extLst>
          </p:cNvPr>
          <p:cNvSpPr txBox="1"/>
          <p:nvPr/>
        </p:nvSpPr>
        <p:spPr>
          <a:xfrm>
            <a:off x="972000" y="2493000"/>
            <a:ext cx="5548794" cy="2169825"/>
          </a:xfrm>
          <a:prstGeom prst="rect">
            <a:avLst/>
          </a:prstGeom>
          <a:noFill/>
        </p:spPr>
        <p:txBody>
          <a:bodyPr wrap="square" rtlCol="0">
            <a:spAutoFit/>
          </a:bodyPr>
          <a:lstStyle/>
          <a:p>
            <a:pPr marL="285750" indent="-285750">
              <a:buFont typeface="Symbol" panose="05050102010706020507" pitchFamily="18" charset="2"/>
              <a:buChar char=""/>
            </a:pPr>
            <a:r>
              <a:rPr lang="en-US" sz="1500" dirty="0"/>
              <a:t>Bei der Auswahl von Konfigurationen sind dies wichtige Vergleichskriterien:</a:t>
            </a:r>
          </a:p>
          <a:p>
            <a:pPr marL="742950" lvl="1" indent="-285750">
              <a:buFont typeface="Arial" panose="020B0604020202020204" pitchFamily="34" charset="0"/>
              <a:buChar char="."/>
            </a:pPr>
            <a:r>
              <a:rPr lang="en-US" sz="1500" b="1" dirty="0"/>
              <a:t>Technologie. </a:t>
            </a:r>
            <a:r>
              <a:rPr lang="en-US" sz="1500" dirty="0"/>
              <a:t>Subsysteme und Schaltkreise sind nicht gleich.</a:t>
            </a:r>
          </a:p>
          <a:p>
            <a:pPr marL="742950" lvl="1" indent="-285750">
              <a:buFont typeface="Arial" panose="020B0604020202020204" pitchFamily="34" charset="0"/>
              <a:buChar char="."/>
            </a:pPr>
            <a:r>
              <a:rPr lang="en-US" sz="1500" b="1" dirty="0"/>
              <a:t>Wasserverbrauch</a:t>
            </a:r>
            <a:r>
              <a:rPr lang="en-US" sz="1500" dirty="0"/>
              <a:t>. Sie variiert je nach Konfiguration.</a:t>
            </a:r>
          </a:p>
          <a:p>
            <a:pPr marL="742950" lvl="1" indent="-285750">
              <a:buFont typeface="Arial" panose="020B0604020202020204" pitchFamily="34" charset="0"/>
              <a:buChar char="."/>
            </a:pPr>
            <a:r>
              <a:rPr lang="en-US" sz="1500" b="1" dirty="0"/>
              <a:t>Platzbedarf</a:t>
            </a:r>
            <a:r>
              <a:rPr lang="en-US" sz="1500" dirty="0"/>
              <a:t>. Kommunal und individuell.</a:t>
            </a:r>
          </a:p>
          <a:p>
            <a:pPr marL="742950" lvl="1" indent="-285750">
              <a:buFont typeface="Arial" panose="020B0604020202020204" pitchFamily="34" charset="0"/>
              <a:buChar char="."/>
            </a:pPr>
            <a:r>
              <a:rPr lang="en-US" sz="1500" b="1" dirty="0"/>
              <a:t>Zentralisierung</a:t>
            </a:r>
            <a:r>
              <a:rPr lang="en-US" sz="1500" dirty="0"/>
              <a:t> (wirtschaftliche Aspekte). Je mehr die Systeme zentralisiert sind, desto geringer sind die Investitionskosten. Damit verbunden ist die betriebliche Kostenstruktur (einfacher in dezentralen Systemen).</a:t>
            </a:r>
          </a:p>
        </p:txBody>
      </p:sp>
      <p:pic>
        <p:nvPicPr>
          <p:cNvPr id="7" name="Picture 6">
            <a:extLst>
              <a:ext uri="{FF2B5EF4-FFF2-40B4-BE49-F238E27FC236}">
                <a16:creationId xmlns:a16="http://schemas.microsoft.com/office/drawing/2014/main" id="{EC688B4D-1613-4AC5-B7B1-2105419A6D13}"/>
              </a:ext>
            </a:extLst>
          </p:cNvPr>
          <p:cNvPicPr>
            <a:picLocks noChangeAspect="1"/>
          </p:cNvPicPr>
          <p:nvPr/>
        </p:nvPicPr>
        <p:blipFill rotWithShape="1">
          <a:blip r:embed="rId2"/>
          <a:srcRect t="3815" r="721" b="3340"/>
          <a:stretch/>
        </p:blipFill>
        <p:spPr>
          <a:xfrm>
            <a:off x="6520794" y="2592694"/>
            <a:ext cx="2134838" cy="249230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Rectangle 8">
            <a:extLst>
              <a:ext uri="{FF2B5EF4-FFF2-40B4-BE49-F238E27FC236}">
                <a16:creationId xmlns:a16="http://schemas.microsoft.com/office/drawing/2014/main" id="{03BF93AE-F0FF-4F7B-98B6-68D20B1AB94E}"/>
              </a:ext>
            </a:extLst>
          </p:cNvPr>
          <p:cNvSpPr/>
          <p:nvPr/>
        </p:nvSpPr>
        <p:spPr>
          <a:xfrm>
            <a:off x="972000" y="4581000"/>
            <a:ext cx="7703688" cy="1477328"/>
          </a:xfrm>
          <a:prstGeom prst="rect">
            <a:avLst/>
          </a:prstGeom>
        </p:spPr>
        <p:txBody>
          <a:bodyPr wrap="square">
            <a:spAutoFit/>
          </a:bodyPr>
          <a:lstStyle/>
          <a:p>
            <a:pPr marL="742950" lvl="1" indent="-285750">
              <a:buFont typeface="Arial" panose="020B0604020202020204" pitchFamily="34" charset="0"/>
              <a:buChar char="."/>
            </a:pPr>
            <a:r>
              <a:rPr lang="en-US" sz="1500" b="1" dirty="0">
                <a:solidFill>
                  <a:prstClr val="black"/>
                </a:solidFill>
              </a:rPr>
              <a:t>Die Betriebskosten</a:t>
            </a:r>
            <a:r>
              <a:rPr lang="en-US" sz="1500" dirty="0">
                <a:solidFill>
                  <a:prstClr val="black"/>
                </a:solidFill>
              </a:rPr>
              <a:t>:</a:t>
            </a:r>
          </a:p>
          <a:p>
            <a:pPr lvl="2"/>
            <a:r>
              <a:rPr lang="en-US" sz="1500" dirty="0">
                <a:solidFill>
                  <a:prstClr val="black"/>
                </a:solidFill>
              </a:rPr>
              <a:t>Traditionelle Energie zur Unterstützung (Gas, Strom, etc.).</a:t>
            </a:r>
          </a:p>
          <a:p>
            <a:pPr lvl="2"/>
            <a:r>
              <a:rPr lang="en-US" sz="1500" dirty="0">
                <a:solidFill>
                  <a:prstClr val="black"/>
                </a:solidFill>
              </a:rPr>
              <a:t>Wartung und Instandhaltung</a:t>
            </a:r>
          </a:p>
          <a:p>
            <a:pPr lvl="2"/>
            <a:r>
              <a:rPr lang="en-US" sz="1500" dirty="0">
                <a:solidFill>
                  <a:prstClr val="black"/>
                </a:solidFill>
              </a:rPr>
              <a:t>Verwaltungskosten (Messung, Zahlungen für den HW-Verbrauch usw.).</a:t>
            </a:r>
          </a:p>
          <a:p>
            <a:pPr marL="742950" lvl="1" indent="-285750">
              <a:buFont typeface="Arial" panose="020B0604020202020204" pitchFamily="34" charset="0"/>
              <a:buChar char="."/>
            </a:pPr>
            <a:r>
              <a:rPr lang="en-US" sz="1500" b="1" dirty="0">
                <a:solidFill>
                  <a:prstClr val="black"/>
                </a:solidFill>
              </a:rPr>
              <a:t>Disaggregation vs. Zentralisierung von Subsystemen</a:t>
            </a:r>
            <a:r>
              <a:rPr lang="en-US" sz="1500" dirty="0">
                <a:solidFill>
                  <a:prstClr val="black"/>
                </a:solidFill>
              </a:rPr>
              <a:t>: Speicherung, Unterstützung</a:t>
            </a:r>
          </a:p>
          <a:p>
            <a:pPr marL="742950" lvl="1" indent="-285750">
              <a:buFont typeface="Arial" panose="020B0604020202020204" pitchFamily="34" charset="0"/>
              <a:buChar char="."/>
            </a:pPr>
            <a:r>
              <a:rPr lang="en-US" sz="1500" b="1" dirty="0">
                <a:solidFill>
                  <a:prstClr val="black"/>
                </a:solidFill>
              </a:rPr>
              <a:t>Kontrolle. </a:t>
            </a:r>
            <a:r>
              <a:rPr lang="en-US" sz="1500" dirty="0">
                <a:solidFill>
                  <a:prstClr val="black"/>
                </a:solidFill>
              </a:rPr>
              <a:t>Die Steuerung von großen SHW kann sehr anspruchsvoll sein.</a:t>
            </a:r>
          </a:p>
        </p:txBody>
      </p:sp>
    </p:spTree>
    <p:extLst>
      <p:ext uri="{BB962C8B-B14F-4D97-AF65-F5344CB8AC3E}">
        <p14:creationId xmlns:p14="http://schemas.microsoft.com/office/powerpoint/2010/main" val="2974509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1EF2-BB43-439D-B3A8-E68B774D1F02}"/>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9810CB87-9C3B-4343-B286-3F4053936141}"/>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AE634DBB-38FC-4119-94E0-C6C3DF727B0C}"/>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pic>
        <p:nvPicPr>
          <p:cNvPr id="6" name="Picture 5">
            <a:extLst>
              <a:ext uri="{FF2B5EF4-FFF2-40B4-BE49-F238E27FC236}">
                <a16:creationId xmlns:a16="http://schemas.microsoft.com/office/drawing/2014/main" id="{D3087955-C97E-4AAB-B72B-FDD6B76EDE0A}"/>
              </a:ext>
            </a:extLst>
          </p:cNvPr>
          <p:cNvPicPr>
            <a:picLocks noChangeAspect="1"/>
          </p:cNvPicPr>
          <p:nvPr/>
        </p:nvPicPr>
        <p:blipFill>
          <a:blip r:embed="rId2"/>
          <a:stretch>
            <a:fillRect/>
          </a:stretch>
        </p:blipFill>
        <p:spPr>
          <a:xfrm>
            <a:off x="4716000" y="3099207"/>
            <a:ext cx="3959687" cy="3209519"/>
          </a:xfrm>
          <a:prstGeom prst="rect">
            <a:avLst/>
          </a:prstGeom>
          <a:solidFill>
            <a:schemeClr val="bg1"/>
          </a:solidFill>
          <a:ln w="9525" cap="flat" cmpd="sng" algn="ctr">
            <a:solidFill>
              <a:schemeClr val="tx1"/>
            </a:solidFill>
            <a:prstDash val="solid"/>
            <a:round/>
            <a:headEnd type="none" w="med" len="med"/>
            <a:tailEnd type="none" w="med" len="med"/>
          </a:ln>
        </p:spPr>
      </p:pic>
      <p:sp>
        <p:nvSpPr>
          <p:cNvPr id="7" name="TextBox 6">
            <a:extLst>
              <a:ext uri="{FF2B5EF4-FFF2-40B4-BE49-F238E27FC236}">
                <a16:creationId xmlns:a16="http://schemas.microsoft.com/office/drawing/2014/main" id="{17A8A9CC-8BDF-44FF-B7E9-33C29888AD42}"/>
              </a:ext>
            </a:extLst>
          </p:cNvPr>
          <p:cNvSpPr txBox="1"/>
          <p:nvPr/>
        </p:nvSpPr>
        <p:spPr>
          <a:xfrm>
            <a:off x="972000" y="2493000"/>
            <a:ext cx="7703688"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"ALLES ZENTRALISIERT". </a:t>
            </a:r>
            <a:r>
              <a:rPr lang="en-US" sz="1600" dirty="0"/>
              <a:t>In diesem System ist die gesamte DSHW-Produktion bis hin zum Warmwasserverteilungskreislauf zu jeder Wohnung zentralisiert. Anmerkung:</a:t>
            </a:r>
          </a:p>
        </p:txBody>
      </p:sp>
      <p:sp>
        <p:nvSpPr>
          <p:cNvPr id="9" name="TextBox 8">
            <a:extLst>
              <a:ext uri="{FF2B5EF4-FFF2-40B4-BE49-F238E27FC236}">
                <a16:creationId xmlns:a16="http://schemas.microsoft.com/office/drawing/2014/main" id="{8E88C586-1C47-4D05-8833-1006CAA42261}"/>
              </a:ext>
            </a:extLst>
          </p:cNvPr>
          <p:cNvSpPr txBox="1"/>
          <p:nvPr/>
        </p:nvSpPr>
        <p:spPr>
          <a:xfrm>
            <a:off x="684000" y="3057570"/>
            <a:ext cx="4032000" cy="3108543"/>
          </a:xfrm>
          <a:prstGeom prst="rect">
            <a:avLst/>
          </a:prstGeom>
          <a:noFill/>
        </p:spPr>
        <p:txBody>
          <a:bodyPr wrap="square" rtlCol="0">
            <a:spAutoFit/>
          </a:bodyPr>
          <a:lstStyle/>
          <a:p>
            <a:pPr marL="541338" indent="-285750">
              <a:buFont typeface="Arial" panose="020B0604020202020204" pitchFamily="34" charset="0"/>
              <a:buChar char="."/>
            </a:pPr>
            <a:r>
              <a:rPr lang="en-US" sz="1400" b="1" dirty="0"/>
              <a:t>Eine einzigartige Kaltwasserversorgung </a:t>
            </a:r>
            <a:r>
              <a:rPr lang="en-US" sz="1400" dirty="0"/>
              <a:t>mit einem </a:t>
            </a:r>
            <a:r>
              <a:rPr lang="en-US" sz="1400" b="1" dirty="0"/>
              <a:t>kollektiven Kaltwasserzähler</a:t>
            </a:r>
            <a:r>
              <a:rPr lang="en-US" sz="1400" dirty="0"/>
              <a:t>.</a:t>
            </a:r>
          </a:p>
          <a:p>
            <a:pPr marL="541338" indent="-285750">
              <a:buFont typeface="Arial" panose="020B0604020202020204" pitchFamily="34" charset="0"/>
              <a:buChar char="."/>
            </a:pPr>
            <a:r>
              <a:rPr lang="en-US" sz="1400" dirty="0"/>
              <a:t>Mehrere gültige (Solar-)Konfigurationen. </a:t>
            </a:r>
          </a:p>
          <a:p>
            <a:pPr marL="541338" indent="-285750">
              <a:buFont typeface="Arial" panose="020B0604020202020204" pitchFamily="34" charset="0"/>
              <a:buChar char="."/>
            </a:pPr>
            <a:r>
              <a:rPr lang="en-US" sz="1400" dirty="0"/>
              <a:t>Es beinhaltet ein </a:t>
            </a:r>
            <a:r>
              <a:rPr lang="en-US" sz="1400" b="1" dirty="0"/>
              <a:t>zentralisiertes Backup-System</a:t>
            </a:r>
            <a:r>
              <a:rPr lang="en-US" sz="1400" dirty="0"/>
              <a:t>.</a:t>
            </a:r>
          </a:p>
          <a:p>
            <a:pPr marL="541338" indent="-285750">
              <a:buFont typeface="Arial" panose="020B0604020202020204" pitchFamily="34" charset="0"/>
              <a:buChar char="."/>
            </a:pPr>
            <a:r>
              <a:rPr lang="en-US" sz="1400" b="1" dirty="0"/>
              <a:t>Das Warmwasser wird schlüsselfertig </a:t>
            </a:r>
            <a:r>
              <a:rPr lang="en-US" sz="1400" dirty="0"/>
              <a:t>an jedes Objekt </a:t>
            </a:r>
            <a:r>
              <a:rPr lang="en-US" sz="1400" b="1" dirty="0"/>
              <a:t>geliefert</a:t>
            </a:r>
            <a:r>
              <a:rPr lang="en-US" sz="1400" dirty="0"/>
              <a:t>, ausgestattet mit </a:t>
            </a:r>
            <a:r>
              <a:rPr lang="en-US" sz="1400" b="1" dirty="0"/>
              <a:t>individuellen Warmwasserzählern</a:t>
            </a:r>
            <a:r>
              <a:rPr lang="en-US" sz="1400" dirty="0"/>
              <a:t>.</a:t>
            </a:r>
          </a:p>
          <a:p>
            <a:pPr marL="541338" indent="-285750">
              <a:buFont typeface="Arial" panose="020B0604020202020204" pitchFamily="34" charset="0"/>
              <a:buChar char="."/>
            </a:pPr>
            <a:r>
              <a:rPr lang="en-US" sz="1400" dirty="0"/>
              <a:t>Das System benötigt viel gemeinsamen Raum. Die Eigentümer sparen Investitionen.</a:t>
            </a:r>
          </a:p>
          <a:p>
            <a:pPr marL="541338" indent="-285750">
              <a:buFont typeface="Arial" panose="020B0604020202020204" pitchFamily="34" charset="0"/>
              <a:buChar char="."/>
            </a:pPr>
            <a:r>
              <a:rPr lang="en-US" sz="1400" dirty="0"/>
              <a:t>Die Eigentümergemeinschaft </a:t>
            </a:r>
            <a:r>
              <a:rPr lang="en-US" sz="1400" b="1" dirty="0"/>
              <a:t>trägt alle Kosten </a:t>
            </a:r>
            <a:r>
              <a:rPr lang="en-US" sz="1400" dirty="0"/>
              <a:t>(Installation, Energien, Wartung, etc.). </a:t>
            </a:r>
            <a:r>
              <a:rPr lang="en-US" sz="1400" b="1" dirty="0"/>
              <a:t>Diese Kosten werden in den </a:t>
            </a:r>
            <a:r>
              <a:rPr lang="en-US" sz="1400" dirty="0"/>
              <a:t>von den Nutzern gezahlten</a:t>
            </a:r>
            <a:r>
              <a:rPr lang="en-US" sz="1400" b="1" dirty="0"/>
              <a:t> Warmwasserpreis eingerechnet</a:t>
            </a:r>
            <a:r>
              <a:rPr lang="en-US" sz="1400" dirty="0"/>
              <a:t>.</a:t>
            </a:r>
          </a:p>
        </p:txBody>
      </p:sp>
    </p:spTree>
    <p:extLst>
      <p:ext uri="{BB962C8B-B14F-4D97-AF65-F5344CB8AC3E}">
        <p14:creationId xmlns:p14="http://schemas.microsoft.com/office/powerpoint/2010/main" val="3513917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94D-2FF6-4D08-9A45-7FC877A717AC}"/>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E9997709-9870-40EA-8B14-46B3C11DFBA7}"/>
              </a:ext>
            </a:extLst>
          </p:cNvPr>
          <p:cNvSpPr/>
          <p:nvPr/>
        </p:nvSpPr>
        <p:spPr>
          <a:xfrm>
            <a:off x="612000" y="1926332"/>
            <a:ext cx="3744001" cy="1077218"/>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35BB2FDD-F016-4133-87D7-7761F2ABDFA9}"/>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2C094634-7518-4261-8234-AFD277BEE955}"/>
              </a:ext>
            </a:extLst>
          </p:cNvPr>
          <p:cNvSpPr txBox="1"/>
          <p:nvPr/>
        </p:nvSpPr>
        <p:spPr>
          <a:xfrm>
            <a:off x="972000" y="3162446"/>
            <a:ext cx="3024000" cy="338554"/>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"ALLES ZENTRALISIERT".</a:t>
            </a:r>
            <a:endParaRPr lang="en-US" sz="1600" dirty="0"/>
          </a:p>
        </p:txBody>
      </p:sp>
      <p:pic>
        <p:nvPicPr>
          <p:cNvPr id="7" name="Picture 6">
            <a:extLst>
              <a:ext uri="{FF2B5EF4-FFF2-40B4-BE49-F238E27FC236}">
                <a16:creationId xmlns:a16="http://schemas.microsoft.com/office/drawing/2014/main" id="{AE82DC80-B1FB-4051-A35E-D4804D074EEC}"/>
              </a:ext>
            </a:extLst>
          </p:cNvPr>
          <p:cNvPicPr>
            <a:picLocks noChangeAspect="1"/>
          </p:cNvPicPr>
          <p:nvPr/>
        </p:nvPicPr>
        <p:blipFill>
          <a:blip r:embed="rId2"/>
          <a:stretch>
            <a:fillRect/>
          </a:stretch>
        </p:blipFill>
        <p:spPr>
          <a:xfrm>
            <a:off x="4356001" y="1938017"/>
            <a:ext cx="4319688" cy="437192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a16="http://schemas.microsoft.com/office/drawing/2014/main" id="{AE14503E-A4A9-4DF1-8417-0ED53B30761E}"/>
              </a:ext>
            </a:extLst>
          </p:cNvPr>
          <p:cNvPicPr>
            <a:picLocks noChangeAspect="1"/>
          </p:cNvPicPr>
          <p:nvPr/>
        </p:nvPicPr>
        <p:blipFill>
          <a:blip r:embed="rId3"/>
          <a:stretch>
            <a:fillRect/>
          </a:stretch>
        </p:blipFill>
        <p:spPr>
          <a:xfrm>
            <a:off x="1188000" y="4131434"/>
            <a:ext cx="2043067"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a16="http://schemas.microsoft.com/office/drawing/2014/main" id="{26A1012C-72D5-4668-8746-05C17489A4FF}"/>
              </a:ext>
            </a:extLst>
          </p:cNvPr>
          <p:cNvSpPr/>
          <p:nvPr/>
        </p:nvSpPr>
        <p:spPr>
          <a:xfrm>
            <a:off x="3129990" y="45506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678701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859C-AE0F-4B85-8120-FCD4EE1DC40C}"/>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AE338BE7-9E2A-43EE-97C4-5569BE539350}"/>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A9462A61-9471-4132-BB8E-DF4228FB1416}"/>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0DB1D2AB-A7DF-4ECE-B9E6-621D34F72262}"/>
              </a:ext>
            </a:extLst>
          </p:cNvPr>
          <p:cNvSpPr txBox="1"/>
          <p:nvPr/>
        </p:nvSpPr>
        <p:spPr>
          <a:xfrm>
            <a:off x="972000" y="2493000"/>
            <a:ext cx="7703688" cy="523220"/>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"ALLES INDIVIDUELL". </a:t>
            </a:r>
            <a:r>
              <a:rPr lang="en-US" sz="1400" dirty="0"/>
              <a:t>In diesem System sind praktisch alle Systeme individuell. Es kann eine geeignete Lösung sein, aber nicht für große Wohngebäude (weniger als 10 Wohnungen). </a:t>
            </a:r>
          </a:p>
        </p:txBody>
      </p:sp>
      <p:pic>
        <p:nvPicPr>
          <p:cNvPr id="7" name="Picture 6">
            <a:extLst>
              <a:ext uri="{FF2B5EF4-FFF2-40B4-BE49-F238E27FC236}">
                <a16:creationId xmlns:a16="http://schemas.microsoft.com/office/drawing/2014/main" id="{31AFF092-6EAF-4A10-B0BA-541F0BD614F1}"/>
              </a:ext>
            </a:extLst>
          </p:cNvPr>
          <p:cNvPicPr>
            <a:picLocks noChangeAspect="1"/>
          </p:cNvPicPr>
          <p:nvPr/>
        </p:nvPicPr>
        <p:blipFill>
          <a:blip r:embed="rId2"/>
          <a:stretch>
            <a:fillRect/>
          </a:stretch>
        </p:blipFill>
        <p:spPr>
          <a:xfrm>
            <a:off x="4654360" y="3077775"/>
            <a:ext cx="4011700"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a16="http://schemas.microsoft.com/office/drawing/2014/main" id="{F61839C7-75E9-4584-9B03-6FEC2A5E0659}"/>
              </a:ext>
            </a:extLst>
          </p:cNvPr>
          <p:cNvSpPr txBox="1"/>
          <p:nvPr/>
        </p:nvSpPr>
        <p:spPr>
          <a:xfrm>
            <a:off x="1044000" y="2997000"/>
            <a:ext cx="3473634" cy="3323987"/>
          </a:xfrm>
          <a:prstGeom prst="rect">
            <a:avLst/>
          </a:prstGeom>
          <a:noFill/>
        </p:spPr>
        <p:txBody>
          <a:bodyPr wrap="square" rtlCol="0">
            <a:spAutoFit/>
          </a:bodyPr>
          <a:lstStyle/>
          <a:p>
            <a:pPr marL="541338" indent="-285750">
              <a:buFont typeface="Arial" panose="020B0604020202020204" pitchFamily="34" charset="0"/>
              <a:buChar char="."/>
            </a:pPr>
            <a:r>
              <a:rPr lang="en-US" sz="1400" b="1" dirty="0"/>
              <a:t>Sammlung, Warmwasserspeicherung und Betreuung sind individuell</a:t>
            </a:r>
            <a:r>
              <a:rPr lang="en-US" sz="1400" dirty="0"/>
              <a:t>. </a:t>
            </a:r>
          </a:p>
          <a:p>
            <a:pPr marL="541338" indent="-285750">
              <a:buFont typeface="Arial" panose="020B0604020202020204" pitchFamily="34" charset="0"/>
              <a:buChar char="."/>
            </a:pPr>
            <a:r>
              <a:rPr lang="en-US" sz="1400" dirty="0"/>
              <a:t>Das einzigartige (teilweise) gemeinsame System ist das Solar-Array, aber die Hydraulikkreisläufe sind individuell. </a:t>
            </a:r>
          </a:p>
          <a:p>
            <a:pPr marL="541338" indent="-285750">
              <a:buFont typeface="Arial" panose="020B0604020202020204" pitchFamily="34" charset="0"/>
              <a:buChar char="."/>
            </a:pPr>
            <a:r>
              <a:rPr lang="en-US" sz="1400" dirty="0"/>
              <a:t>Außerdem nutzt das System gemeinsame Strukturelemente.</a:t>
            </a:r>
          </a:p>
          <a:p>
            <a:pPr marL="541338" indent="-285750">
              <a:buFont typeface="Arial" panose="020B0604020202020204" pitchFamily="34" charset="0"/>
              <a:buChar char="."/>
            </a:pPr>
            <a:r>
              <a:rPr lang="en-US" sz="1400" dirty="0"/>
              <a:t>Dennoch sind die Verbräuche individualisiert. Die Eigentümergemeinschaft muss entscheiden, welche Anlagenteile gemeinsam sind, um die verbleibenden Kosten einzubeziehen.</a:t>
            </a:r>
          </a:p>
          <a:p>
            <a:pPr marL="541338"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95498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1200-4F65-472C-8C84-1E435BDDF6D8}"/>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E22D2FDD-0502-4664-AAAA-8F918A446DA3}"/>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E2EC1E17-C711-40B5-9EA5-D08D246767C6}"/>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F943990D-F13D-4D05-A042-E12FA21E6DEF}"/>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"ZENTRALISIERT MIT VERTEILTER UNTERSTÜTZUNG". </a:t>
            </a:r>
            <a:r>
              <a:rPr lang="en-US" sz="1400" dirty="0"/>
              <a:t>Bei diesem System </a:t>
            </a:r>
            <a:r>
              <a:rPr lang="en-US" sz="1400" b="1" dirty="0"/>
              <a:t>erfolgt die solare Vorwärmung des Kaltwassers gemeinschaftlich</a:t>
            </a:r>
            <a:r>
              <a:rPr lang="en-US" sz="1400" dirty="0"/>
              <a:t>, während die Heizungsunterstützung individuell erfolgt.</a:t>
            </a:r>
          </a:p>
        </p:txBody>
      </p:sp>
      <p:pic>
        <p:nvPicPr>
          <p:cNvPr id="8" name="Picture 7">
            <a:extLst>
              <a:ext uri="{FF2B5EF4-FFF2-40B4-BE49-F238E27FC236}">
                <a16:creationId xmlns:a16="http://schemas.microsoft.com/office/drawing/2014/main" id="{3557847B-0D6D-4FB5-88DB-4F4B2F3F42BE}"/>
              </a:ext>
            </a:extLst>
          </p:cNvPr>
          <p:cNvPicPr>
            <a:picLocks noChangeAspect="1"/>
          </p:cNvPicPr>
          <p:nvPr/>
        </p:nvPicPr>
        <p:blipFill>
          <a:blip r:embed="rId2"/>
          <a:stretch>
            <a:fillRect/>
          </a:stretch>
        </p:blipFill>
        <p:spPr>
          <a:xfrm>
            <a:off x="4749759" y="3077775"/>
            <a:ext cx="3938070"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9" name="TextBox 8">
            <a:extLst>
              <a:ext uri="{FF2B5EF4-FFF2-40B4-BE49-F238E27FC236}">
                <a16:creationId xmlns:a16="http://schemas.microsoft.com/office/drawing/2014/main" id="{733551B3-89FF-4698-8C03-F917679542B5}"/>
              </a:ext>
            </a:extLst>
          </p:cNvPr>
          <p:cNvSpPr txBox="1"/>
          <p:nvPr/>
        </p:nvSpPr>
        <p:spPr>
          <a:xfrm>
            <a:off x="972000" y="3201013"/>
            <a:ext cx="3765618" cy="3323987"/>
          </a:xfrm>
          <a:prstGeom prst="rect">
            <a:avLst/>
          </a:prstGeom>
          <a:noFill/>
        </p:spPr>
        <p:txBody>
          <a:bodyPr wrap="square" rtlCol="0">
            <a:spAutoFit/>
          </a:bodyPr>
          <a:lstStyle/>
          <a:p>
            <a:pPr marL="541338" indent="-285750">
              <a:buFont typeface="Arial" panose="020B0604020202020204" pitchFamily="34" charset="0"/>
              <a:buChar char="."/>
            </a:pPr>
            <a:r>
              <a:rPr lang="en-US" sz="1400" b="1" dirty="0"/>
              <a:t>Eine einzigartige Kaltwasserversorgung mit einem kollektiven Kaltwasserzähler</a:t>
            </a:r>
            <a:r>
              <a:rPr lang="en-US" sz="1400" dirty="0"/>
              <a:t>.</a:t>
            </a:r>
          </a:p>
          <a:p>
            <a:pPr marL="541338" indent="-285750">
              <a:buFont typeface="Arial" panose="020B0604020202020204" pitchFamily="34" charset="0"/>
              <a:buChar char="."/>
            </a:pPr>
            <a:r>
              <a:rPr lang="en-US" sz="1400" dirty="0"/>
              <a:t>Das vorgewärmte Wasser erreicht jede Wohnung über den Verbrauchskreislauf (nicht richtig verteilt), wobei es mit einem </a:t>
            </a:r>
            <a:r>
              <a:rPr lang="en-US" sz="1400" b="1" dirty="0"/>
              <a:t>vorgewärmten Wasserzähler (Durchfluss)</a:t>
            </a:r>
            <a:r>
              <a:rPr lang="en-US" sz="1400" dirty="0"/>
              <a:t> ausgestattet ist. Und, jedes Haus hat sein eigenes Unterstützungssystem zur Vorbereitung des Warmwassers.</a:t>
            </a:r>
          </a:p>
          <a:p>
            <a:pPr marL="541338" indent="-285750">
              <a:buFont typeface="Arial" panose="020B0604020202020204" pitchFamily="34" charset="0"/>
              <a:buChar char="."/>
            </a:pPr>
            <a:r>
              <a:rPr lang="en-US" sz="1400" b="1" dirty="0"/>
              <a:t>Die Gemeinschaft trägt weniger Kosten und die Installation erfordert weniger Gemeinschaftsräume. </a:t>
            </a:r>
            <a:r>
              <a:rPr lang="en-US" sz="1400" dirty="0"/>
              <a:t>Das Sonnensystem kann eine ungleichmäßige Nutzung erfahren.</a:t>
            </a:r>
          </a:p>
          <a:p>
            <a:pPr marL="541338"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49195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350D-45B3-465D-81BE-8DDBC59818F5}"/>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7350C763-60B7-45DC-A5C1-24E04608B037}"/>
              </a:ext>
            </a:extLst>
          </p:cNvPr>
          <p:cNvSpPr/>
          <p:nvPr/>
        </p:nvSpPr>
        <p:spPr>
          <a:xfrm>
            <a:off x="432916" y="1557000"/>
            <a:ext cx="5003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0B653E8D-55A9-46E8-B7FC-A99C3B33CB2D}"/>
              </a:ext>
            </a:extLst>
          </p:cNvPr>
          <p:cNvSpPr/>
          <p:nvPr/>
        </p:nvSpPr>
        <p:spPr>
          <a:xfrm>
            <a:off x="717606" y="1958906"/>
            <a:ext cx="6158082" cy="3970318"/>
          </a:xfrm>
          <a:prstGeom prst="rect">
            <a:avLst/>
          </a:prstGeom>
        </p:spPr>
        <p:txBody>
          <a:bodyPr wrap="square">
            <a:spAutoFit/>
          </a:bodyPr>
          <a:lstStyle/>
          <a:p>
            <a:pPr marL="285750" indent="-285750">
              <a:buFont typeface="Wingdings" panose="05000000000000000000" pitchFamily="2" charset="2"/>
              <a:buChar char="§"/>
            </a:pPr>
            <a:r>
              <a:rPr lang="en-US" sz="1400" b="1" dirty="0"/>
              <a:t>PROJEKTIERUNG GROßER SWH-SYSTEME.</a:t>
            </a:r>
          </a:p>
          <a:p>
            <a:pPr marL="541338" lvl="1" indent="-285750">
              <a:buFont typeface="Calibri" panose="020F0502020204030204" pitchFamily="34" charset="0"/>
              <a:buChar char="–"/>
            </a:pPr>
            <a:r>
              <a:rPr lang="en-US" sz="1400" dirty="0"/>
              <a:t>Es gibt </a:t>
            </a:r>
            <a:r>
              <a:rPr lang="en-US" sz="1400" b="1" dirty="0"/>
              <a:t>vorverpackte Kits</a:t>
            </a:r>
            <a:r>
              <a:rPr lang="en-US" sz="1400" dirty="0"/>
              <a:t>, die für leichte kommerzielle, gewerbliche und verarbeitende oder öffentliche Anwendungskontexte bestimmt sind. Diese geprüften Systeme und Technologien werden jedoch manchmal von den Herstellern als Grundlage genommen, um schneller voranzukommen und die Konstruktionskosten bei zwingenden</a:t>
            </a:r>
            <a:r>
              <a:rPr lang="en-US" sz="1400" b="1" dirty="0"/>
              <a:t> Ingenieurarbeiten oder in schlüsselfertigen Projekten</a:t>
            </a:r>
            <a:r>
              <a:rPr lang="en-US" sz="1400" dirty="0"/>
              <a:t> zu reduzieren</a:t>
            </a:r>
            <a:r>
              <a:rPr lang="en-US" sz="1400" b="1" dirty="0"/>
              <a:t>.</a:t>
            </a:r>
          </a:p>
          <a:p>
            <a:pPr marL="541338" lvl="1" indent="-285750">
              <a:buFont typeface="Calibri" panose="020F0502020204030204" pitchFamily="34" charset="0"/>
              <a:buChar char="–"/>
            </a:pPr>
            <a:r>
              <a:rPr lang="en-US" sz="1400" dirty="0"/>
              <a:t>Bei der Projektierung sind diese vier wesentlichen Fragen vorhanden:</a:t>
            </a:r>
          </a:p>
          <a:p>
            <a:pPr marL="801688" lvl="2" indent="-285750">
              <a:buFont typeface="Arial" panose="020B0604020202020204" pitchFamily="34" charset="0"/>
              <a:buChar char="."/>
            </a:pPr>
            <a:r>
              <a:rPr lang="en-US" sz="1400" b="1" dirty="0"/>
              <a:t>Wie hoch ist die Belastung und Frequenz? </a:t>
            </a:r>
          </a:p>
          <a:p>
            <a:pPr marL="801688" lvl="3"/>
            <a:r>
              <a:rPr lang="en-US" sz="1400" dirty="0"/>
              <a:t>Zeichnen Sie Profile von Unternehmen, etc. Ein hoher Wasserverbrauch ist das Beste. Je regelmäßiger und je mehr am Tag, desto besser.</a:t>
            </a:r>
          </a:p>
          <a:p>
            <a:pPr marL="801688" lvl="2" indent="-285750">
              <a:buFont typeface="Arial" panose="020B0604020202020204" pitchFamily="34" charset="0"/>
              <a:buChar char="."/>
            </a:pPr>
            <a:r>
              <a:rPr lang="en-US" sz="1400" b="1" dirty="0"/>
              <a:t>Wie viel Platz steht für Sammler zur Verfügung? </a:t>
            </a:r>
          </a:p>
          <a:p>
            <a:pPr marL="801688" lvl="3"/>
            <a:r>
              <a:rPr lang="en-US" sz="1400" dirty="0"/>
              <a:t>Das Beste: genügend flache Dachfläche und freie Sonneneinstrahlung.</a:t>
            </a:r>
          </a:p>
          <a:p>
            <a:pPr marL="801688" lvl="2" indent="-285750">
              <a:buFont typeface="Arial" panose="020B0604020202020204" pitchFamily="34" charset="0"/>
              <a:buChar char="."/>
            </a:pPr>
            <a:r>
              <a:rPr lang="en-US" sz="1400" b="1" dirty="0"/>
              <a:t>Wie viel Platz steht für die Lagerung zur Verfügung? </a:t>
            </a:r>
          </a:p>
          <a:p>
            <a:pPr marL="801688" lvl="3"/>
            <a:r>
              <a:rPr lang="en-US" sz="1400" dirty="0"/>
              <a:t>Gute Lage und Platz für große Lagertanks und Anlagen.</a:t>
            </a:r>
          </a:p>
          <a:p>
            <a:pPr marL="801688" lvl="2" indent="-285750">
              <a:buFont typeface="Arial" panose="020B0604020202020204" pitchFamily="34" charset="0"/>
              <a:buChar char="."/>
            </a:pPr>
            <a:r>
              <a:rPr lang="en-US" sz="1400" b="1" dirty="0"/>
              <a:t>Wie viel "Platz" im Budget?</a:t>
            </a:r>
          </a:p>
          <a:p>
            <a:pPr marL="801688" lvl="3"/>
            <a:r>
              <a:rPr lang="en-US" sz="1400" dirty="0"/>
              <a:t>Die besten: stabile Unternehmen, "grüne" Kunden oder Promotoren (öffentlicher Sektor usw.), öffentliche finanzielle Unterstützung.</a:t>
            </a:r>
          </a:p>
        </p:txBody>
      </p:sp>
      <p:pic>
        <p:nvPicPr>
          <p:cNvPr id="11" name="Picture 10">
            <a:extLst>
              <a:ext uri="{FF2B5EF4-FFF2-40B4-BE49-F238E27FC236}">
                <a16:creationId xmlns:a16="http://schemas.microsoft.com/office/drawing/2014/main" id="{48892F3C-63BF-447E-8818-699157F44D4F}"/>
              </a:ext>
            </a:extLst>
          </p:cNvPr>
          <p:cNvPicPr>
            <a:picLocks noChangeAspect="1"/>
          </p:cNvPicPr>
          <p:nvPr/>
        </p:nvPicPr>
        <p:blipFill>
          <a:blip r:embed="rId2"/>
          <a:stretch>
            <a:fillRect/>
          </a:stretch>
        </p:blipFill>
        <p:spPr>
          <a:xfrm>
            <a:off x="6886800" y="2277000"/>
            <a:ext cx="1800000" cy="3507095"/>
          </a:xfrm>
          <a:prstGeom prst="rect">
            <a:avLst/>
          </a:prstGeom>
        </p:spPr>
      </p:pic>
    </p:spTree>
    <p:extLst>
      <p:ext uri="{BB962C8B-B14F-4D97-AF65-F5344CB8AC3E}">
        <p14:creationId xmlns:p14="http://schemas.microsoft.com/office/powerpoint/2010/main" val="1238376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CF3F-69CC-4AA0-A866-E3FD94474D23}"/>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B6AEF2B8-9DBE-4618-AD86-3A92AB4ECC85}"/>
              </a:ext>
            </a:extLst>
          </p:cNvPr>
          <p:cNvSpPr/>
          <p:nvPr/>
        </p:nvSpPr>
        <p:spPr>
          <a:xfrm>
            <a:off x="612000" y="1926332"/>
            <a:ext cx="3458662" cy="1077218"/>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6B202981-8DBF-425B-B3E5-5385A200C5C6}"/>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765089CE-15C1-45EE-8ABA-3C594F262F88}"/>
              </a:ext>
            </a:extLst>
          </p:cNvPr>
          <p:cNvSpPr txBox="1"/>
          <p:nvPr/>
        </p:nvSpPr>
        <p:spPr>
          <a:xfrm>
            <a:off x="972000" y="3204225"/>
            <a:ext cx="3024000"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"ZENTRALISIERT MIT VERTEILTER UNTERSTÜTZUNG".</a:t>
            </a:r>
            <a:endParaRPr lang="en-US" sz="1600" dirty="0"/>
          </a:p>
        </p:txBody>
      </p:sp>
      <p:pic>
        <p:nvPicPr>
          <p:cNvPr id="9" name="Picture 8">
            <a:extLst>
              <a:ext uri="{FF2B5EF4-FFF2-40B4-BE49-F238E27FC236}">
                <a16:creationId xmlns:a16="http://schemas.microsoft.com/office/drawing/2014/main" id="{5CD6D86F-0AD6-4A4B-B30B-C78CE67E9EC6}"/>
              </a:ext>
            </a:extLst>
          </p:cNvPr>
          <p:cNvPicPr>
            <a:picLocks noChangeAspect="1"/>
          </p:cNvPicPr>
          <p:nvPr/>
        </p:nvPicPr>
        <p:blipFill>
          <a:blip r:embed="rId2"/>
          <a:stretch>
            <a:fillRect/>
          </a:stretch>
        </p:blipFill>
        <p:spPr>
          <a:xfrm>
            <a:off x="1260000" y="4043700"/>
            <a:ext cx="2035407" cy="1656000"/>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11" name="Picture 10">
            <a:extLst>
              <a:ext uri="{FF2B5EF4-FFF2-40B4-BE49-F238E27FC236}">
                <a16:creationId xmlns:a16="http://schemas.microsoft.com/office/drawing/2014/main" id="{2011F9F9-ADFA-4087-A08A-B9C9F2947AAB}"/>
              </a:ext>
            </a:extLst>
          </p:cNvPr>
          <p:cNvPicPr>
            <a:picLocks noChangeAspect="1"/>
          </p:cNvPicPr>
          <p:nvPr/>
        </p:nvPicPr>
        <p:blipFill>
          <a:blip r:embed="rId3"/>
          <a:stretch>
            <a:fillRect/>
          </a:stretch>
        </p:blipFill>
        <p:spPr>
          <a:xfrm>
            <a:off x="4070661" y="1926332"/>
            <a:ext cx="4605027" cy="4397446"/>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a16="http://schemas.microsoft.com/office/drawing/2014/main" id="{22BF984D-88A9-4E47-968E-8B361E95F7CB}"/>
              </a:ext>
            </a:extLst>
          </p:cNvPr>
          <p:cNvSpPr/>
          <p:nvPr/>
        </p:nvSpPr>
        <p:spPr>
          <a:xfrm>
            <a:off x="3129990" y="455061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468429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3D12-940F-432A-AD0A-EFD4B084108F}"/>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ED588DF7-FFAE-4223-AC14-D9839E31B66A}"/>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B6578C7D-EB63-4B72-9B0A-274D37466838}"/>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7666456C-5094-4B47-9861-9EFE249D65C7}"/>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"MIT VERTEILTEM WARMWASSERSPEICHER". </a:t>
            </a:r>
            <a:r>
              <a:rPr lang="en-US" sz="1400" dirty="0"/>
              <a:t>Bei diesem System ist das Solarsammelsystem gemeinschaftlich, aber jede Wohnung hat </a:t>
            </a:r>
            <a:r>
              <a:rPr lang="en-US" sz="1400" b="1" dirty="0"/>
              <a:t>einen individuellen Solartank und ein individuelles Unterstützungssystem</a:t>
            </a:r>
            <a:r>
              <a:rPr lang="en-US" sz="1400" dirty="0"/>
              <a:t>.</a:t>
            </a:r>
          </a:p>
        </p:txBody>
      </p:sp>
      <p:pic>
        <p:nvPicPr>
          <p:cNvPr id="7" name="Picture 6">
            <a:extLst>
              <a:ext uri="{FF2B5EF4-FFF2-40B4-BE49-F238E27FC236}">
                <a16:creationId xmlns:a16="http://schemas.microsoft.com/office/drawing/2014/main" id="{3AB77942-A560-4656-B172-E58CB1FB1768}"/>
              </a:ext>
            </a:extLst>
          </p:cNvPr>
          <p:cNvPicPr>
            <a:picLocks noChangeAspect="1"/>
          </p:cNvPicPr>
          <p:nvPr/>
        </p:nvPicPr>
        <p:blipFill>
          <a:blip r:embed="rId2"/>
          <a:stretch>
            <a:fillRect/>
          </a:stretch>
        </p:blipFill>
        <p:spPr>
          <a:xfrm>
            <a:off x="4698263" y="3105768"/>
            <a:ext cx="3968094"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a16="http://schemas.microsoft.com/office/drawing/2014/main" id="{2B7DD962-4921-4574-A342-D8C765FA8BC2}"/>
              </a:ext>
            </a:extLst>
          </p:cNvPr>
          <p:cNvSpPr txBox="1"/>
          <p:nvPr/>
        </p:nvSpPr>
        <p:spPr>
          <a:xfrm>
            <a:off x="972000" y="3201013"/>
            <a:ext cx="3765618" cy="3323987"/>
          </a:xfrm>
          <a:prstGeom prst="rect">
            <a:avLst/>
          </a:prstGeom>
          <a:noFill/>
        </p:spPr>
        <p:txBody>
          <a:bodyPr wrap="square" rtlCol="0">
            <a:spAutoFit/>
          </a:bodyPr>
          <a:lstStyle/>
          <a:p>
            <a:pPr marL="541338" indent="-285750">
              <a:buFont typeface="Arial" panose="020B0604020202020204" pitchFamily="34" charset="0"/>
              <a:buChar char="."/>
            </a:pPr>
            <a:r>
              <a:rPr lang="en-US" sz="1400" b="1" dirty="0"/>
              <a:t>Jede Wohnung verfügt über eine Kaltwasserversorgung, </a:t>
            </a:r>
            <a:r>
              <a:rPr lang="en-US" sz="1400" dirty="0"/>
              <a:t>die speziell für die solare Warmwasserbereitung genutzt wird.</a:t>
            </a:r>
          </a:p>
          <a:p>
            <a:pPr marL="541338" indent="-285750">
              <a:buFont typeface="Arial" panose="020B0604020202020204" pitchFamily="34" charset="0"/>
              <a:buChar char="."/>
            </a:pPr>
            <a:r>
              <a:rPr lang="en-US" sz="1400" dirty="0"/>
              <a:t>Der Solarkreislauf ist ein </a:t>
            </a:r>
            <a:r>
              <a:rPr lang="en-US" sz="1400" b="1" dirty="0"/>
              <a:t>großer vorgewärmter Wasserkreislauf</a:t>
            </a:r>
            <a:r>
              <a:rPr lang="en-US" sz="1400" dirty="0"/>
              <a:t>, an den jeder einzelne Speicher angeschlossen ist.</a:t>
            </a:r>
          </a:p>
          <a:p>
            <a:pPr marL="541338" indent="-285750">
              <a:buFont typeface="Arial" panose="020B0604020202020204" pitchFamily="34" charset="0"/>
              <a:buChar char="."/>
            </a:pPr>
            <a:r>
              <a:rPr lang="en-US" sz="1400" b="1" dirty="0"/>
              <a:t>Der Warmwasserspeicher kann </a:t>
            </a:r>
            <a:r>
              <a:rPr lang="en-US" sz="1400" dirty="0"/>
              <a:t>in jeder Wohnung zur Anpassung an den Bedarf und mit individueller Temperaturregelung</a:t>
            </a:r>
            <a:r>
              <a:rPr lang="en-US" sz="1400" b="1" dirty="0"/>
              <a:t> unterschiedlich groß sein</a:t>
            </a:r>
            <a:r>
              <a:rPr lang="en-US" sz="1400" dirty="0"/>
              <a:t>.</a:t>
            </a:r>
          </a:p>
          <a:p>
            <a:pPr marL="541338" indent="-285750">
              <a:buFont typeface="Arial" panose="020B0604020202020204" pitchFamily="34" charset="0"/>
              <a:buChar char="."/>
            </a:pPr>
            <a:r>
              <a:rPr lang="en-US" sz="1400" dirty="0"/>
              <a:t>Die Gemeinde trägt weniger Kosten, aber </a:t>
            </a:r>
            <a:r>
              <a:rPr lang="en-US" sz="1400" b="1" dirty="0"/>
              <a:t>die Nutzer benötigen viel Platz für Warmwasserspeicher und Backup</a:t>
            </a:r>
            <a:r>
              <a:rPr lang="en-US" sz="1400" dirty="0"/>
              <a:t>.</a:t>
            </a:r>
          </a:p>
          <a:p>
            <a:pPr marL="541338"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168864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5A8C-BB42-4653-9DF6-B6903351C1B9}"/>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C87D0EFD-C00B-471B-A594-7CAE0792EB32}"/>
              </a:ext>
            </a:extLst>
          </p:cNvPr>
          <p:cNvSpPr/>
          <p:nvPr/>
        </p:nvSpPr>
        <p:spPr>
          <a:xfrm>
            <a:off x="612000" y="1926332"/>
            <a:ext cx="3017455" cy="1323439"/>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F7016382-D206-4FDB-B3AD-164D5A2609DE}"/>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53359E9A-A556-44ED-A88D-EA4D44248BF0}"/>
              </a:ext>
            </a:extLst>
          </p:cNvPr>
          <p:cNvSpPr txBox="1"/>
          <p:nvPr/>
        </p:nvSpPr>
        <p:spPr>
          <a:xfrm>
            <a:off x="972000" y="3246003"/>
            <a:ext cx="2736000" cy="584775"/>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"MIT VERTEILTEM WARMWASSERSPEICHER".</a:t>
            </a:r>
            <a:endParaRPr lang="en-US" sz="1600" dirty="0"/>
          </a:p>
        </p:txBody>
      </p:sp>
      <p:pic>
        <p:nvPicPr>
          <p:cNvPr id="7" name="Picture 6">
            <a:extLst>
              <a:ext uri="{FF2B5EF4-FFF2-40B4-BE49-F238E27FC236}">
                <a16:creationId xmlns:a16="http://schemas.microsoft.com/office/drawing/2014/main" id="{5E7C60F5-360F-47D4-A7BB-7F1DC4F5AD85}"/>
              </a:ext>
            </a:extLst>
          </p:cNvPr>
          <p:cNvPicPr>
            <a:picLocks noChangeAspect="1"/>
          </p:cNvPicPr>
          <p:nvPr/>
        </p:nvPicPr>
        <p:blipFill>
          <a:blip r:embed="rId2"/>
          <a:stretch>
            <a:fillRect/>
          </a:stretch>
        </p:blipFill>
        <p:spPr>
          <a:xfrm>
            <a:off x="3629455" y="1926332"/>
            <a:ext cx="5046234" cy="4382393"/>
          </a:xfrm>
          <a:prstGeom prst="rect">
            <a:avLst/>
          </a:prstGeom>
          <a:solidFill>
            <a:schemeClr val="bg1"/>
          </a:solidFill>
          <a:ln w="9525" cap="flat" cmpd="sng" algn="ctr">
            <a:solidFill>
              <a:schemeClr val="tx1"/>
            </a:solidFill>
            <a:prstDash val="solid"/>
            <a:round/>
            <a:headEnd type="none" w="med" len="med"/>
            <a:tailEnd type="none" w="med" len="med"/>
          </a:ln>
        </p:spPr>
      </p:pic>
      <p:pic>
        <p:nvPicPr>
          <p:cNvPr id="9" name="Picture 8">
            <a:extLst>
              <a:ext uri="{FF2B5EF4-FFF2-40B4-BE49-F238E27FC236}">
                <a16:creationId xmlns:a16="http://schemas.microsoft.com/office/drawing/2014/main" id="{CCE02F09-07E9-428D-934D-20C4CA8A16D7}"/>
              </a:ext>
            </a:extLst>
          </p:cNvPr>
          <p:cNvPicPr>
            <a:picLocks noChangeAspect="1"/>
          </p:cNvPicPr>
          <p:nvPr/>
        </p:nvPicPr>
        <p:blipFill>
          <a:blip r:embed="rId3"/>
          <a:stretch>
            <a:fillRect/>
          </a:stretch>
        </p:blipFill>
        <p:spPr>
          <a:xfrm>
            <a:off x="1873075" y="4438214"/>
            <a:ext cx="2050925"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Rectangle 7">
            <a:extLst>
              <a:ext uri="{FF2B5EF4-FFF2-40B4-BE49-F238E27FC236}">
                <a16:creationId xmlns:a16="http://schemas.microsoft.com/office/drawing/2014/main" id="{E511B1A2-9E97-49AD-BBA4-AE21AAA3CE8A}"/>
              </a:ext>
            </a:extLst>
          </p:cNvPr>
          <p:cNvSpPr/>
          <p:nvPr/>
        </p:nvSpPr>
        <p:spPr>
          <a:xfrm>
            <a:off x="3132000" y="412513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3373191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5584-DA3C-4FC2-A89F-2022E0F374EF}"/>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1BEF6390-C958-4D6A-8220-A3E02F1958A6}"/>
              </a:ext>
            </a:extLst>
          </p:cNvPr>
          <p:cNvSpPr/>
          <p:nvPr/>
        </p:nvSpPr>
        <p:spPr>
          <a:xfrm>
            <a:off x="612000" y="1926332"/>
            <a:ext cx="7632000" cy="584775"/>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5" name="Rectangle 4">
            <a:extLst>
              <a:ext uri="{FF2B5EF4-FFF2-40B4-BE49-F238E27FC236}">
                <a16:creationId xmlns:a16="http://schemas.microsoft.com/office/drawing/2014/main" id="{610471D6-03A9-445C-B100-38BEEACAA72A}"/>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6" name="TextBox 5">
            <a:extLst>
              <a:ext uri="{FF2B5EF4-FFF2-40B4-BE49-F238E27FC236}">
                <a16:creationId xmlns:a16="http://schemas.microsoft.com/office/drawing/2014/main" id="{5F0D3D24-1DF5-48F9-9F86-E309732C069D}"/>
              </a:ext>
            </a:extLst>
          </p:cNvPr>
          <p:cNvSpPr txBox="1"/>
          <p:nvPr/>
        </p:nvSpPr>
        <p:spPr>
          <a:xfrm>
            <a:off x="972000" y="2493000"/>
            <a:ext cx="7703688" cy="738664"/>
          </a:xfrm>
          <a:prstGeom prst="rect">
            <a:avLst/>
          </a:prstGeom>
          <a:noFill/>
        </p:spPr>
        <p:txBody>
          <a:bodyPr wrap="square" rtlCol="0">
            <a:spAutoFit/>
          </a:bodyPr>
          <a:lstStyle/>
          <a:p>
            <a:pPr marL="285750" indent="-285750">
              <a:buFont typeface="Symbol" panose="05050102010706020507" pitchFamily="18" charset="2"/>
              <a:buChar char=""/>
            </a:pPr>
            <a:r>
              <a:rPr lang="en-US" sz="1400" b="1" dirty="0"/>
              <a:t>SWH "MIT VERTEILTEM VERBRAUCHSWÄRMETAUSCHER". </a:t>
            </a:r>
            <a:r>
              <a:rPr lang="en-US" sz="1400" dirty="0"/>
              <a:t>In diesem System wird das Wasser vorgewärmt, aber jede Wohnung hat einen eigenen Wärmetauscher und ein eigenes Unterstützungssystem.</a:t>
            </a:r>
          </a:p>
        </p:txBody>
      </p:sp>
      <p:pic>
        <p:nvPicPr>
          <p:cNvPr id="7" name="Picture 6">
            <a:extLst>
              <a:ext uri="{FF2B5EF4-FFF2-40B4-BE49-F238E27FC236}">
                <a16:creationId xmlns:a16="http://schemas.microsoft.com/office/drawing/2014/main" id="{4D136456-9AAC-4AE5-AA12-B5CE813E5372}"/>
              </a:ext>
            </a:extLst>
          </p:cNvPr>
          <p:cNvPicPr>
            <a:picLocks noChangeAspect="1"/>
          </p:cNvPicPr>
          <p:nvPr/>
        </p:nvPicPr>
        <p:blipFill>
          <a:blip r:embed="rId2"/>
          <a:stretch>
            <a:fillRect/>
          </a:stretch>
        </p:blipFill>
        <p:spPr>
          <a:xfrm>
            <a:off x="4711250" y="3104725"/>
            <a:ext cx="3949303" cy="3204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8" name="TextBox 7">
            <a:extLst>
              <a:ext uri="{FF2B5EF4-FFF2-40B4-BE49-F238E27FC236}">
                <a16:creationId xmlns:a16="http://schemas.microsoft.com/office/drawing/2014/main" id="{9803EA3B-219D-40CB-805A-6FBE315F349E}"/>
              </a:ext>
            </a:extLst>
          </p:cNvPr>
          <p:cNvSpPr txBox="1"/>
          <p:nvPr/>
        </p:nvSpPr>
        <p:spPr>
          <a:xfrm>
            <a:off x="972000" y="3213000"/>
            <a:ext cx="3765618" cy="3970318"/>
          </a:xfrm>
          <a:prstGeom prst="rect">
            <a:avLst/>
          </a:prstGeom>
          <a:noFill/>
        </p:spPr>
        <p:txBody>
          <a:bodyPr wrap="square" rtlCol="0">
            <a:spAutoFit/>
          </a:bodyPr>
          <a:lstStyle/>
          <a:p>
            <a:pPr marL="541338" indent="-285750">
              <a:buFont typeface="Arial" panose="020B0604020202020204" pitchFamily="34" charset="0"/>
              <a:buChar char="."/>
            </a:pPr>
            <a:r>
              <a:rPr lang="en-US" sz="1400" b="1" dirty="0"/>
              <a:t>Jede Wohnung verfügt über eine Kaltwasserversorgung, die speziell für die solare Warmwasserbereitung genutzt wird.</a:t>
            </a:r>
          </a:p>
          <a:p>
            <a:pPr marL="541338" indent="-285750">
              <a:buFont typeface="Arial" panose="020B0604020202020204" pitchFamily="34" charset="0"/>
              <a:buChar char="."/>
            </a:pPr>
            <a:r>
              <a:rPr lang="en-US" sz="1400" b="1" dirty="0"/>
              <a:t>Das solar vorgewärmte Wasser wird in einem geschlossenen Kreislauf mit angeschlossenen Einzelwärmetauschern gezwungen, zu zirkulieren. </a:t>
            </a:r>
            <a:r>
              <a:rPr lang="en-US" sz="1400" dirty="0"/>
              <a:t>Das kalte Wasser wird auf diese Weise vor dem Eintritt in das Hilfssystem temperiert.</a:t>
            </a:r>
          </a:p>
          <a:p>
            <a:pPr marL="541338" indent="-285750">
              <a:buFont typeface="Arial" panose="020B0604020202020204" pitchFamily="34" charset="0"/>
              <a:buChar char="."/>
            </a:pPr>
            <a:r>
              <a:rPr lang="en-US" sz="1400" b="1" dirty="0"/>
              <a:t>Die Gemeinde trägt weniger Kosten und auch die Nutzer benötigen weniger Platz für thermische Anlagen</a:t>
            </a:r>
            <a:r>
              <a:rPr lang="en-US" sz="1400" dirty="0"/>
              <a:t>.</a:t>
            </a:r>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a:p>
            <a:pPr marL="541338"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4259500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C82C6B-4599-4525-883E-9E1D4B60FD65}"/>
              </a:ext>
            </a:extLst>
          </p:cNvPr>
          <p:cNvPicPr>
            <a:picLocks noChangeAspect="1"/>
          </p:cNvPicPr>
          <p:nvPr/>
        </p:nvPicPr>
        <p:blipFill>
          <a:blip r:embed="rId2"/>
          <a:stretch>
            <a:fillRect/>
          </a:stretch>
        </p:blipFill>
        <p:spPr>
          <a:xfrm>
            <a:off x="3369629" y="1926332"/>
            <a:ext cx="5299516" cy="4382393"/>
          </a:xfrm>
          <a:prstGeom prst="rect">
            <a:avLst/>
          </a:prstGeom>
          <a:solidFill>
            <a:schemeClr val="bg1"/>
          </a:solidFill>
          <a:ln w="9525" cap="flat" cmpd="sng" algn="ctr">
            <a:solidFill>
              <a:schemeClr val="tx1"/>
            </a:solidFill>
            <a:prstDash val="solid"/>
            <a:round/>
            <a:headEnd type="none" w="med" len="med"/>
            <a:tailEnd type="none" w="med" len="med"/>
          </a:ln>
        </p:spPr>
      </p:pic>
      <p:sp>
        <p:nvSpPr>
          <p:cNvPr id="2" name="Title 1">
            <a:extLst>
              <a:ext uri="{FF2B5EF4-FFF2-40B4-BE49-F238E27FC236}">
                <a16:creationId xmlns:a16="http://schemas.microsoft.com/office/drawing/2014/main" id="{6339F7E1-EB33-450E-9DA4-A8593652E0BF}"/>
              </a:ext>
            </a:extLst>
          </p:cNvPr>
          <p:cNvSpPr>
            <a:spLocks noGrp="1"/>
          </p:cNvSpPr>
          <p:nvPr>
            <p:ph type="title"/>
          </p:nvPr>
        </p:nvSpPr>
        <p:spPr/>
        <p:txBody>
          <a:bodyPr/>
          <a:lstStyle/>
          <a:p>
            <a:r>
              <a:rPr lang="en-US" b="1" dirty="0"/>
              <a:t>1. Annäherung an solarthermische Großanwendungen</a:t>
            </a:r>
            <a:endParaRPr lang="en-US" dirty="0"/>
          </a:p>
        </p:txBody>
      </p:sp>
      <p:sp>
        <p:nvSpPr>
          <p:cNvPr id="6" name="Rectangle 5">
            <a:extLst>
              <a:ext uri="{FF2B5EF4-FFF2-40B4-BE49-F238E27FC236}">
                <a16:creationId xmlns:a16="http://schemas.microsoft.com/office/drawing/2014/main" id="{D10E5232-8601-4E84-B220-E5FDBB8BFC40}"/>
              </a:ext>
            </a:extLst>
          </p:cNvPr>
          <p:cNvSpPr/>
          <p:nvPr/>
        </p:nvSpPr>
        <p:spPr>
          <a:xfrm>
            <a:off x="612000" y="1926332"/>
            <a:ext cx="2925275" cy="1323439"/>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DER FALL SPANIENS. SWH-TECHNOLOGIE UND KONFIGURATIONEN, DIE IN GROßEN WOHNGEBÄUDEN EINGESETZT WERDEN</a:t>
            </a:r>
            <a:endParaRPr lang="en-US" b="1" dirty="0"/>
          </a:p>
        </p:txBody>
      </p:sp>
      <p:sp>
        <p:nvSpPr>
          <p:cNvPr id="7" name="Rectangle 6">
            <a:extLst>
              <a:ext uri="{FF2B5EF4-FFF2-40B4-BE49-F238E27FC236}">
                <a16:creationId xmlns:a16="http://schemas.microsoft.com/office/drawing/2014/main" id="{7BE23E57-9F73-49E0-881D-FE5683BD46C2}"/>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n-US" b="1" dirty="0"/>
              <a:t>SWH-Systeme in Wohngebäuden</a:t>
            </a:r>
          </a:p>
        </p:txBody>
      </p:sp>
      <p:sp>
        <p:nvSpPr>
          <p:cNvPr id="8" name="TextBox 7">
            <a:extLst>
              <a:ext uri="{FF2B5EF4-FFF2-40B4-BE49-F238E27FC236}">
                <a16:creationId xmlns:a16="http://schemas.microsoft.com/office/drawing/2014/main" id="{06C8102D-460D-4EED-9E24-40D01D4C43CD}"/>
              </a:ext>
            </a:extLst>
          </p:cNvPr>
          <p:cNvSpPr txBox="1"/>
          <p:nvPr/>
        </p:nvSpPr>
        <p:spPr>
          <a:xfrm>
            <a:off x="972000" y="3287782"/>
            <a:ext cx="2565275" cy="830997"/>
          </a:xfrm>
          <a:prstGeom prst="rect">
            <a:avLst/>
          </a:prstGeom>
          <a:noFill/>
        </p:spPr>
        <p:txBody>
          <a:bodyPr wrap="square" rtlCol="0">
            <a:spAutoFit/>
          </a:bodyPr>
          <a:lstStyle/>
          <a:p>
            <a:pPr marL="285750" indent="-285750">
              <a:buFont typeface="Symbol" panose="05050102010706020507" pitchFamily="18" charset="2"/>
              <a:buChar char=""/>
            </a:pPr>
            <a:r>
              <a:rPr lang="en-US" sz="1600" b="1" dirty="0"/>
              <a:t>SWH "MIT VERTEILTEM VERBRAUCHSWÄRME-TAUSCHER".</a:t>
            </a:r>
            <a:endParaRPr lang="en-US" sz="1600" dirty="0"/>
          </a:p>
        </p:txBody>
      </p:sp>
      <p:pic>
        <p:nvPicPr>
          <p:cNvPr id="11" name="Picture 10">
            <a:extLst>
              <a:ext uri="{FF2B5EF4-FFF2-40B4-BE49-F238E27FC236}">
                <a16:creationId xmlns:a16="http://schemas.microsoft.com/office/drawing/2014/main" id="{FEDF9A07-CBAE-41C3-8F7F-B82D36871B4E}"/>
              </a:ext>
            </a:extLst>
          </p:cNvPr>
          <p:cNvPicPr>
            <a:picLocks noChangeAspect="1"/>
          </p:cNvPicPr>
          <p:nvPr/>
        </p:nvPicPr>
        <p:blipFill>
          <a:blip r:embed="rId3"/>
          <a:stretch>
            <a:fillRect/>
          </a:stretch>
        </p:blipFill>
        <p:spPr>
          <a:xfrm>
            <a:off x="1666787" y="4507865"/>
            <a:ext cx="2041213" cy="1656000"/>
          </a:xfrm>
          <a:prstGeom prst="rect">
            <a:avLst/>
          </a:prstGeom>
          <a:solidFill>
            <a:schemeClr val="bg1"/>
          </a:solidFill>
          <a:ln w="9525" cap="flat" cmpd="sng" algn="ctr">
            <a:solidFill>
              <a:schemeClr val="tx1"/>
            </a:solidFill>
            <a:prstDash val="solid"/>
            <a:round/>
            <a:headEnd type="none" w="med" len="med"/>
            <a:tailEnd type="none" w="med" len="med"/>
          </a:ln>
        </p:spPr>
      </p:pic>
      <p:sp>
        <p:nvSpPr>
          <p:cNvPr id="10" name="Rectangle 9">
            <a:extLst>
              <a:ext uri="{FF2B5EF4-FFF2-40B4-BE49-F238E27FC236}">
                <a16:creationId xmlns:a16="http://schemas.microsoft.com/office/drawing/2014/main" id="{AE4F9B59-46DD-444B-9398-39736ADFA11D}"/>
              </a:ext>
            </a:extLst>
          </p:cNvPr>
          <p:cNvSpPr/>
          <p:nvPr/>
        </p:nvSpPr>
        <p:spPr>
          <a:xfrm>
            <a:off x="3276000" y="433858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2640934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025C-D8B7-4D29-B88A-2FF15FD79DD6}"/>
              </a:ext>
            </a:extLst>
          </p:cNvPr>
          <p:cNvSpPr>
            <a:spLocks noGrp="1"/>
          </p:cNvSpPr>
          <p:nvPr>
            <p:ph type="title"/>
          </p:nvPr>
        </p:nvSpPr>
        <p:spPr/>
        <p:txBody>
          <a:bodyPr/>
          <a:lstStyle/>
          <a:p>
            <a:r>
              <a:rPr lang="en-US" b="1" dirty="0"/>
              <a:t>Zusammenfassung</a:t>
            </a:r>
          </a:p>
        </p:txBody>
      </p:sp>
      <p:sp>
        <p:nvSpPr>
          <p:cNvPr id="4" name="Rectangle 3">
            <a:extLst>
              <a:ext uri="{FF2B5EF4-FFF2-40B4-BE49-F238E27FC236}">
                <a16:creationId xmlns:a16="http://schemas.microsoft.com/office/drawing/2014/main" id="{669B4E4C-EC23-4551-900A-CAB935C2DADF}"/>
              </a:ext>
            </a:extLst>
          </p:cNvPr>
          <p:cNvSpPr/>
          <p:nvPr/>
        </p:nvSpPr>
        <p:spPr>
          <a:xfrm>
            <a:off x="684000" y="1898700"/>
            <a:ext cx="8002800" cy="4185761"/>
          </a:xfrm>
          <a:prstGeom prst="rect">
            <a:avLst/>
          </a:prstGeom>
        </p:spPr>
        <p:txBody>
          <a:bodyPr wrap="square">
            <a:spAutoFit/>
          </a:bodyPr>
          <a:lstStyle/>
          <a:p>
            <a:pPr marL="285750" lvl="0" indent="-285750">
              <a:buFont typeface="Wingdings" panose="05000000000000000000" pitchFamily="2" charset="2"/>
              <a:buChar char="§"/>
            </a:pPr>
            <a:r>
              <a:rPr lang="en-US" sz="1400" b="1" dirty="0"/>
              <a:t>SWH-Systeme, die in kommerziellen und industriellen Anwendungen eingesetzt werden, basieren auf den gleichen Prinzipien, Technologien und Varianten, wie sie für kleine Wohnanwendungen untersucht wurden. Verständlicherweise sind sie größer dimensioniert, sie müssen konstruiert werden und größere Solaranlagen, Speichersysteme, leistungsstarke Pumpstationen und eine erweiterte Steuerung (Überwachung etc.) verwenden.</a:t>
            </a:r>
          </a:p>
          <a:p>
            <a:pPr marL="285750" lvl="0" indent="-285750">
              <a:buFont typeface="Wingdings" panose="05000000000000000000" pitchFamily="2" charset="2"/>
              <a:buChar char="§"/>
            </a:pPr>
            <a:r>
              <a:rPr lang="en-US" sz="1400" b="1" dirty="0"/>
              <a:t>SHW-Systeme stellen eine ausgereifte Technologie und damit einen wertvollen Beitrag zur weltweiten Politik der erneuerbaren Energien, der Energieeffizienz und der Dekarbonisierung dar, die sich auf den Gebäudebereich konzentriert, der große Mengen an thermischer Energie verbraucht.</a:t>
            </a:r>
          </a:p>
          <a:p>
            <a:pPr marL="285750" lvl="0" indent="-285750">
              <a:buFont typeface="Wingdings" panose="05000000000000000000" pitchFamily="2" charset="2"/>
              <a:buChar char="§"/>
            </a:pPr>
            <a:r>
              <a:rPr lang="en-US" sz="1400" b="1" dirty="0"/>
              <a:t>Verständlicherweise werden SWH-Systeme große Auswirkungen (Einsparungen, Emissionen, soziale Auswirkungen usw.) haben, wenn sie in großem Maßstab angewandt werden. Zum Beispiel in Mehrfamilien- und großen Wohn-/Geschäftshäusern. Die Technologie dieser großen Systeme hängt im Wesentlichen von den Breitengraden und dem Klima ab. </a:t>
            </a:r>
          </a:p>
          <a:p>
            <a:pPr marL="285750" lvl="0" indent="-285750">
              <a:buFont typeface="Wingdings" panose="05000000000000000000" pitchFamily="2" charset="2"/>
              <a:buChar char="§"/>
            </a:pPr>
            <a:r>
              <a:rPr lang="en-US" sz="1400" b="1" dirty="0"/>
              <a:t>Die Regelungen auf nationaler/regionaler Ebene spiegeln dies wider. In Spanien beispielsweise werden die Verwendung der aktiven indirekten SWH-Technologie und Varianten in neuen und renovierten Gebäuden durchgesetzt. Die gleiche Verordnung, die auf Erfahrung und Forschung basiert, empfiehlt diese SWH-Konfigurationen für Mehrfamilienhäuser: "alle zentralisiert", "alle individuell", "zentralisiert mit verteilter Unterstützung", "mit verteilter Warmwasserspeicherung" und "mit verteilten Verbrauchswärmetauschern". Alle zusammen bieten eine Lösung für die meisten SWH-Einstellungen und jede einzelne als ihre Stärken und Grenzen.</a:t>
            </a:r>
          </a:p>
        </p:txBody>
      </p:sp>
      <p:sp>
        <p:nvSpPr>
          <p:cNvPr id="5" name="Rectangle 4">
            <a:extLst>
              <a:ext uri="{FF2B5EF4-FFF2-40B4-BE49-F238E27FC236}">
                <a16:creationId xmlns:a16="http://schemas.microsoft.com/office/drawing/2014/main" id="{822A7E49-82FA-4A45-B3BD-BABC0C1BD7D0}"/>
              </a:ext>
            </a:extLst>
          </p:cNvPr>
          <p:cNvSpPr/>
          <p:nvPr/>
        </p:nvSpPr>
        <p:spPr>
          <a:xfrm>
            <a:off x="638116" y="1557000"/>
            <a:ext cx="8048684" cy="369332"/>
          </a:xfrm>
          <a:prstGeom prst="rect">
            <a:avLst/>
          </a:prstGeom>
        </p:spPr>
        <p:txBody>
          <a:bodyPr wrap="square">
            <a:spAutoFit/>
          </a:bodyPr>
          <a:lstStyle/>
          <a:p>
            <a:r>
              <a:rPr lang="en-US" dirty="0"/>
              <a:t>Dies sind wichtige Ideen, die in </a:t>
            </a:r>
            <a:r>
              <a:rPr lang="en-US" dirty="0" err="1"/>
              <a:t>diesem</a:t>
            </a:r>
            <a:r>
              <a:rPr lang="en-US" dirty="0"/>
              <a:t> Modul behandelt werden:</a:t>
            </a:r>
          </a:p>
        </p:txBody>
      </p:sp>
    </p:spTree>
    <p:extLst>
      <p:ext uri="{BB962C8B-B14F-4D97-AF65-F5344CB8AC3E}">
        <p14:creationId xmlns:p14="http://schemas.microsoft.com/office/powerpoint/2010/main" val="3856461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Bibliographie</a:t>
            </a:r>
          </a:p>
        </p:txBody>
      </p:sp>
      <p:sp>
        <p:nvSpPr>
          <p:cNvPr id="4" name="Rectangle 3">
            <a:extLst>
              <a:ext uri="{FF2B5EF4-FFF2-40B4-BE49-F238E27FC236}">
                <a16:creationId xmlns:a16="http://schemas.microsoft.com/office/drawing/2014/main" id="{76916603-A31C-4125-B814-8BD241D2EAB5}"/>
              </a:ext>
            </a:extLst>
          </p:cNvPr>
          <p:cNvSpPr/>
          <p:nvPr/>
        </p:nvSpPr>
        <p:spPr>
          <a:xfrm>
            <a:off x="323288" y="1557000"/>
            <a:ext cx="6707088" cy="5016758"/>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Zusätzliche Informationen und Ressourcen:</a:t>
            </a:r>
          </a:p>
          <a:p>
            <a:pPr marL="285750" indent="-285750">
              <a:buFont typeface="Arial" panose="020B0604020202020204" pitchFamily="34" charset="0"/>
              <a:buChar char="•"/>
            </a:pPr>
            <a:endParaRPr lang="en-US" sz="1600" dirty="0">
              <a:solidFill>
                <a:prstClr val="black"/>
              </a:solidFill>
              <a:cs typeface="Arial" pitchFamily="34" charset="0"/>
            </a:endParaRPr>
          </a:p>
          <a:p>
            <a:pPr marL="542925" lvl="1" indent="-285750">
              <a:buFont typeface="Calibri" panose="020F0502020204030204" pitchFamily="34" charset="0"/>
              <a:buChar char="–"/>
            </a:pPr>
            <a:r>
              <a:rPr lang="en-US" sz="1600" b="1" dirty="0">
                <a:solidFill>
                  <a:prstClr val="black"/>
                </a:solidFill>
              </a:rPr>
              <a:t>Hersteller:</a:t>
            </a:r>
          </a:p>
          <a:p>
            <a:r>
              <a:rPr lang="en-US" sz="1600" dirty="0">
                <a:hlinkClick r:id="rId2"/>
              </a:rPr>
              <a:t>http://www.chromagen.es/</a:t>
            </a:r>
            <a:endParaRPr lang="en-US" sz="1600" dirty="0"/>
          </a:p>
          <a:p>
            <a:r>
              <a:rPr lang="en-US" sz="1600" dirty="0">
                <a:hlinkClick r:id="rId3"/>
              </a:rPr>
              <a:t>http://www.grundfos.com/inline</a:t>
            </a:r>
            <a:endParaRPr lang="en-US" sz="1600" dirty="0"/>
          </a:p>
          <a:p>
            <a:r>
              <a:rPr lang="en-US" sz="1600" dirty="0">
                <a:hlinkClick r:id="rId4"/>
              </a:rPr>
              <a:t>http://www.suner.es/</a:t>
            </a:r>
            <a:endParaRPr lang="en-US" sz="1600" dirty="0"/>
          </a:p>
          <a:p>
            <a:r>
              <a:rPr lang="en-US" sz="1600" dirty="0">
                <a:hlinkClick r:id="rId5"/>
              </a:rPr>
              <a:t>http://www.viessmann.com/com/en</a:t>
            </a:r>
            <a:endParaRPr lang="en-US" sz="1600" dirty="0"/>
          </a:p>
          <a:p>
            <a:r>
              <a:rPr lang="en-US" sz="1600" dirty="0">
                <a:hlinkClick r:id="rId6"/>
              </a:rPr>
              <a:t>http://www.salvadorescoda.com/</a:t>
            </a:r>
            <a:endParaRPr lang="en-US" sz="1600" dirty="0"/>
          </a:p>
          <a:p>
            <a:r>
              <a:rPr lang="en-US" sz="1600" dirty="0">
                <a:hlinkClick r:id="rId7"/>
              </a:rPr>
              <a:t>http://www.termicol.es/</a:t>
            </a:r>
            <a:endParaRPr lang="en-US" sz="1600" dirty="0"/>
          </a:p>
          <a:p>
            <a:r>
              <a:rPr lang="en-US" sz="1600" dirty="0">
                <a:hlinkClick r:id="rId8"/>
              </a:rPr>
              <a:t>http://www.tagsolar.com</a:t>
            </a:r>
            <a:endParaRPr lang="en-US" sz="1600" dirty="0"/>
          </a:p>
          <a:p>
            <a:r>
              <a:rPr lang="en-US" sz="1600" dirty="0">
                <a:hlinkClick r:id="rId9"/>
              </a:rPr>
              <a:t>http://www.becoal.es/Tarifas/Isopipe%20UV.pdf</a:t>
            </a:r>
            <a:endParaRPr lang="en-US" sz="1600" dirty="0"/>
          </a:p>
          <a:p>
            <a:r>
              <a:rPr lang="en-US" sz="1600" dirty="0">
                <a:hlinkClick r:id="rId10"/>
              </a:rPr>
              <a:t>http://www.waow.net/Centrifugas.htm</a:t>
            </a:r>
            <a:endParaRPr lang="en-US" sz="1600" dirty="0"/>
          </a:p>
          <a:p>
            <a:r>
              <a:rPr lang="en-US" sz="1600" dirty="0">
                <a:hlinkClick r:id="rId11"/>
              </a:rPr>
              <a:t>http://www.sedical.com/web/inicio.aspx</a:t>
            </a:r>
            <a:endParaRPr lang="en-US" sz="1600" dirty="0"/>
          </a:p>
          <a:p>
            <a:r>
              <a:rPr lang="en-US" sz="1600" dirty="0">
                <a:hlinkClick r:id="rId12"/>
              </a:rPr>
              <a:t>http://www.distribucioningusa.com/p/tuberia-de-cobre-rigida/</a:t>
            </a:r>
            <a:endParaRPr lang="en-US" sz="1600" dirty="0"/>
          </a:p>
          <a:p>
            <a:r>
              <a:rPr lang="en-US" sz="1600" dirty="0">
                <a:hlinkClick r:id="rId13"/>
              </a:rPr>
              <a:t>http://www.pecomark.com</a:t>
            </a:r>
            <a:endParaRPr lang="en-US" sz="1600" dirty="0"/>
          </a:p>
          <a:p>
            <a:r>
              <a:rPr lang="en-US" sz="1600" dirty="0">
                <a:hlinkClick r:id="rId14"/>
              </a:rPr>
              <a:t>http://www.aguamarket.com</a:t>
            </a:r>
            <a:endParaRPr lang="en-US" sz="1600" dirty="0"/>
          </a:p>
          <a:p>
            <a:r>
              <a:rPr lang="en-US" sz="1600" dirty="0">
                <a:hlinkClick r:id="rId15"/>
              </a:rPr>
              <a:t>http://www.swagelok.com.mx</a:t>
            </a:r>
            <a:endParaRPr lang="en-US" sz="1600" dirty="0"/>
          </a:p>
          <a:p>
            <a:r>
              <a:rPr lang="en-US" sz="1600" dirty="0">
                <a:hlinkClick r:id="rId16"/>
              </a:rPr>
              <a:t>http://www.valvestockist.com</a:t>
            </a:r>
            <a:endParaRPr lang="en-US" sz="1600" dirty="0"/>
          </a:p>
          <a:p>
            <a:pPr lvl="2"/>
            <a:endParaRPr lang="en-US" sz="1600" dirty="0"/>
          </a:p>
          <a:p>
            <a:pPr lvl="2"/>
            <a:endParaRPr lang="en-US" sz="1600" dirty="0">
              <a:solidFill>
                <a:prstClr val="black"/>
              </a:solidFill>
            </a:endParaRPr>
          </a:p>
        </p:txBody>
      </p:sp>
      <p:sp>
        <p:nvSpPr>
          <p:cNvPr id="5" name="Rectangle 4">
            <a:extLst>
              <a:ext uri="{FF2B5EF4-FFF2-40B4-BE49-F238E27FC236}">
                <a16:creationId xmlns:a16="http://schemas.microsoft.com/office/drawing/2014/main" id="{91F7F677-5B5C-4173-9F67-360ED29BC3C7}"/>
              </a:ext>
            </a:extLst>
          </p:cNvPr>
          <p:cNvSpPr/>
          <p:nvPr/>
        </p:nvSpPr>
        <p:spPr>
          <a:xfrm>
            <a:off x="6444000" y="2061000"/>
            <a:ext cx="2242800" cy="3046988"/>
          </a:xfrm>
          <a:prstGeom prst="rect">
            <a:avLst/>
          </a:prstGeom>
        </p:spPr>
        <p:txBody>
          <a:bodyPr wrap="square">
            <a:spAutoFit/>
          </a:bodyPr>
          <a:lstStyle/>
          <a:p>
            <a:pPr marL="285750" indent="-285750">
              <a:buFont typeface="Calibri" panose="020F0502020204030204" pitchFamily="34" charset="0"/>
              <a:buChar char="–"/>
            </a:pPr>
            <a:r>
              <a:rPr lang="en-US" sz="1600" dirty="0">
                <a:solidFill>
                  <a:prstClr val="black"/>
                </a:solidFill>
              </a:rPr>
              <a:t>Spanische Vorschriften:</a:t>
            </a:r>
          </a:p>
          <a:p>
            <a:pPr marL="285750" indent="-285750">
              <a:buFont typeface="Calibri" panose="020F0502020204030204" pitchFamily="34" charset="0"/>
              <a:buChar char="–"/>
            </a:pPr>
            <a:endParaRPr lang="en-US" sz="1600" dirty="0">
              <a:solidFill>
                <a:prstClr val="black"/>
              </a:solidFill>
            </a:endParaRPr>
          </a:p>
          <a:p>
            <a:r>
              <a:rPr lang="en-US" sz="1600" b="1" dirty="0">
                <a:solidFill>
                  <a:prstClr val="black"/>
                </a:solidFill>
              </a:rPr>
              <a:t>RITE:</a:t>
            </a:r>
          </a:p>
          <a:p>
            <a:r>
              <a:rPr lang="en-US" sz="1600" dirty="0">
                <a:solidFill>
                  <a:prstClr val="black"/>
                </a:solidFill>
                <a:hlinkClick r:id="rId17"/>
              </a:rPr>
              <a:t>https://energia.gob.es/desarrollo/EficienciaEnergetica/RITE/Paginas/InstalacionesTermicas.aspx</a:t>
            </a:r>
            <a:endParaRPr lang="en-US" sz="1600" dirty="0">
              <a:solidFill>
                <a:prstClr val="black"/>
              </a:solidFill>
            </a:endParaRPr>
          </a:p>
          <a:p>
            <a:endParaRPr lang="en-US" sz="1600" dirty="0">
              <a:solidFill>
                <a:prstClr val="black"/>
              </a:solidFill>
            </a:endParaRPr>
          </a:p>
          <a:p>
            <a:r>
              <a:rPr lang="en-US" sz="1600" b="1" dirty="0">
                <a:solidFill>
                  <a:prstClr val="black"/>
                </a:solidFill>
              </a:rPr>
              <a:t>CTE-HE:</a:t>
            </a:r>
          </a:p>
          <a:p>
            <a:r>
              <a:rPr lang="en-US" sz="1600" dirty="0">
                <a:solidFill>
                  <a:prstClr val="black"/>
                </a:solidFill>
                <a:hlinkClick r:id="rId18"/>
              </a:rPr>
              <a:t>https://www.codigotecnico.org/index.php/menu-ahorro-energia.html</a:t>
            </a:r>
            <a:endParaRPr lang="en-US" sz="1600" dirty="0">
              <a:solidFill>
                <a:prstClr val="black"/>
              </a:solidFill>
            </a:endParaRPr>
          </a:p>
        </p:txBody>
      </p:sp>
    </p:spTree>
    <p:extLst>
      <p:ext uri="{BB962C8B-B14F-4D97-AF65-F5344CB8AC3E}">
        <p14:creationId xmlns:p14="http://schemas.microsoft.com/office/powerpoint/2010/main" val="809516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Ende der Einheit</a:t>
            </a:r>
            <a:endParaRPr lang="el-GR" dirty="0"/>
          </a:p>
        </p:txBody>
      </p:sp>
      <p:sp>
        <p:nvSpPr>
          <p:cNvPr id="5" name="Subtitle 4"/>
          <p:cNvSpPr>
            <a:spLocks noGrp="1"/>
          </p:cNvSpPr>
          <p:nvPr>
            <p:ph type="subTitle" idx="1"/>
          </p:nvPr>
        </p:nvSpPr>
        <p:spPr/>
        <p:txBody>
          <a:bodyPr/>
          <a:lstStyle/>
          <a:p>
            <a:r>
              <a:rPr lang="en-US" dirty="0"/>
              <a:t>Einheit 3.2. Arten von Anlagen und Systemen</a:t>
            </a:r>
          </a:p>
        </p:txBody>
      </p:sp>
    </p:spTree>
    <p:extLst>
      <p:ext uri="{BB962C8B-B14F-4D97-AF65-F5344CB8AC3E}">
        <p14:creationId xmlns:p14="http://schemas.microsoft.com/office/powerpoint/2010/main" val="12922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Annäherung an solarthermische Großanwendungen</a:t>
            </a:r>
            <a:endParaRPr lang="es-ES" dirty="0"/>
          </a:p>
        </p:txBody>
      </p:sp>
      <p:sp>
        <p:nvSpPr>
          <p:cNvPr id="4" name="Rectangle 3">
            <a:extLst>
              <a:ext uri="{FF2B5EF4-FFF2-40B4-BE49-F238E27FC236}">
                <a16:creationId xmlns:a16="http://schemas.microsoft.com/office/drawing/2014/main" id="{7350C763-60B7-45DC-A5C1-24E04608B037}"/>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0B653E8D-55A9-46E8-B7FC-A99C3B33CB2D}"/>
              </a:ext>
            </a:extLst>
          </p:cNvPr>
          <p:cNvSpPr/>
          <p:nvPr/>
        </p:nvSpPr>
        <p:spPr>
          <a:xfrm>
            <a:off x="717606" y="1958906"/>
            <a:ext cx="3998394" cy="338554"/>
          </a:xfrm>
          <a:prstGeom prst="rect">
            <a:avLst/>
          </a:prstGeom>
        </p:spPr>
        <p:txBody>
          <a:bodyPr wrap="square">
            <a:spAutoFit/>
          </a:bodyPr>
          <a:lstStyle/>
          <a:p>
            <a:pPr marL="285750" indent="-285750">
              <a:buFont typeface="Wingdings" panose="05000000000000000000" pitchFamily="2" charset="2"/>
              <a:buChar char="§"/>
            </a:pPr>
            <a:r>
              <a:rPr lang="en-US" sz="1600" b="1" dirty="0"/>
              <a:t>PROJEKTIERUNG GROßER SWH-SYSTEME.</a:t>
            </a:r>
          </a:p>
        </p:txBody>
      </p:sp>
      <p:pic>
        <p:nvPicPr>
          <p:cNvPr id="6" name="Picture 5"/>
          <p:cNvPicPr>
            <a:picLocks noChangeAspect="1"/>
          </p:cNvPicPr>
          <p:nvPr/>
        </p:nvPicPr>
        <p:blipFill>
          <a:blip r:embed="rId2">
            <a:duotone>
              <a:prstClr val="black"/>
              <a:srgbClr val="D9C3A5">
                <a:tint val="50000"/>
                <a:satMod val="180000"/>
              </a:srgbClr>
            </a:duotone>
          </a:blip>
          <a:stretch>
            <a:fillRect/>
          </a:stretch>
        </p:blipFill>
        <p:spPr>
          <a:xfrm>
            <a:off x="835306" y="2623868"/>
            <a:ext cx="3664694" cy="3358723"/>
          </a:xfrm>
          <a:prstGeom prst="rect">
            <a:avLst/>
          </a:prstGeom>
          <a:ln>
            <a:solidFill>
              <a:schemeClr val="tx1"/>
            </a:solidFill>
          </a:ln>
        </p:spPr>
      </p:pic>
      <p:sp>
        <p:nvSpPr>
          <p:cNvPr id="7" name="TextBox 6"/>
          <p:cNvSpPr txBox="1"/>
          <p:nvPr/>
        </p:nvSpPr>
        <p:spPr>
          <a:xfrm>
            <a:off x="4572000" y="2277127"/>
            <a:ext cx="4176000" cy="3785652"/>
          </a:xfrm>
          <a:prstGeom prst="rect">
            <a:avLst/>
          </a:prstGeom>
          <a:noFill/>
        </p:spPr>
        <p:txBody>
          <a:bodyPr wrap="square" rtlCol="0">
            <a:spAutoFit/>
          </a:bodyPr>
          <a:lstStyle/>
          <a:p>
            <a:pPr marL="285750" indent="-285750">
              <a:buFont typeface="Calibri" panose="020F0502020204030204" pitchFamily="34" charset="0"/>
              <a:buChar char="–"/>
            </a:pPr>
            <a:r>
              <a:rPr lang="en-US" sz="1500" b="1" dirty="0"/>
              <a:t>Beispiel von SWH-Kits für kommerzielle Anwendungen.</a:t>
            </a:r>
          </a:p>
          <a:p>
            <a:pPr marL="269875" lvl="1"/>
            <a:r>
              <a:rPr lang="en-US" sz="1500" dirty="0"/>
              <a:t>Komponenten können enthalten:</a:t>
            </a:r>
          </a:p>
          <a:p>
            <a:pPr marL="625475" lvl="1" indent="-285750">
              <a:buFont typeface="Arial" panose="020B0604020202020204" pitchFamily="34" charset="0"/>
              <a:buChar char="."/>
            </a:pPr>
            <a:r>
              <a:rPr lang="en-US" sz="1500" b="1" dirty="0"/>
              <a:t>SAMMLER. </a:t>
            </a:r>
            <a:r>
              <a:rPr lang="en-US" sz="1500" dirty="0"/>
              <a:t>FTP- und ETC-Modelle zur Konfiguration von Solarbänken und -feldern.</a:t>
            </a:r>
          </a:p>
          <a:p>
            <a:pPr marL="625475" lvl="1" indent="-285750">
              <a:buFont typeface="Arial" panose="020B0604020202020204" pitchFamily="34" charset="0"/>
              <a:buChar char="."/>
            </a:pPr>
            <a:r>
              <a:rPr lang="en-US" sz="1500" dirty="0"/>
              <a:t>Befestigungswinkel für Kollektoren.</a:t>
            </a:r>
          </a:p>
          <a:p>
            <a:pPr marL="625475" lvl="1" indent="-285750">
              <a:buFont typeface="Arial" panose="020B0604020202020204" pitchFamily="34" charset="0"/>
              <a:buChar char="."/>
            </a:pPr>
            <a:r>
              <a:rPr lang="en-US" sz="1500" dirty="0"/>
              <a:t>Flexrohr und Fittings aus Edelstahl.</a:t>
            </a:r>
          </a:p>
          <a:p>
            <a:pPr marL="625475" lvl="1" indent="-285750">
              <a:buFont typeface="Arial" panose="020B0604020202020204" pitchFamily="34" charset="0"/>
              <a:buChar char="."/>
            </a:pPr>
            <a:r>
              <a:rPr lang="en-US" sz="1500" dirty="0"/>
              <a:t>Zertifizierte </a:t>
            </a:r>
            <a:r>
              <a:rPr lang="en-US" sz="1500" b="1" dirty="0"/>
              <a:t>SOLARLAGER-TANKS</a:t>
            </a:r>
            <a:r>
              <a:rPr lang="en-US" sz="1500" dirty="0"/>
              <a:t>.</a:t>
            </a:r>
          </a:p>
          <a:p>
            <a:pPr marL="625475" lvl="1" indent="-285750">
              <a:buFont typeface="Arial" panose="020B0604020202020204" pitchFamily="34" charset="0"/>
              <a:buChar char="."/>
            </a:pPr>
            <a:r>
              <a:rPr lang="en-US" sz="1500" dirty="0"/>
              <a:t>Hochtemperatur-Schnellverschraubungen.</a:t>
            </a:r>
          </a:p>
          <a:p>
            <a:pPr marL="625475" lvl="1" indent="-285750">
              <a:buFont typeface="Arial" panose="020B0604020202020204" pitchFamily="34" charset="0"/>
              <a:buChar char="."/>
            </a:pPr>
            <a:r>
              <a:rPr lang="en-US" sz="1500" dirty="0"/>
              <a:t>Solare automatische Entlüftung.</a:t>
            </a:r>
          </a:p>
          <a:p>
            <a:pPr marL="625475" lvl="1" indent="-285750">
              <a:buFont typeface="Arial" panose="020B0604020202020204" pitchFamily="34" charset="0"/>
              <a:buChar char="."/>
            </a:pPr>
            <a:r>
              <a:rPr lang="en-US" sz="1500" b="1" dirty="0"/>
              <a:t>SOLARPUMPSTATION. </a:t>
            </a:r>
            <a:r>
              <a:rPr lang="en-US" sz="1500" dirty="0"/>
              <a:t>Mit integriertem Wärmetauscher.</a:t>
            </a:r>
          </a:p>
          <a:p>
            <a:pPr marL="625475" lvl="1" indent="-285750">
              <a:buFont typeface="Arial" panose="020B0604020202020204" pitchFamily="34" charset="0"/>
              <a:buChar char="."/>
            </a:pPr>
            <a:r>
              <a:rPr lang="en-US" sz="1500" dirty="0"/>
              <a:t>Solarer Differenzregler.</a:t>
            </a:r>
          </a:p>
          <a:p>
            <a:pPr marL="625475" lvl="1" indent="-285750">
              <a:buFont typeface="Arial" panose="020B0604020202020204" pitchFamily="34" charset="0"/>
              <a:buChar char="."/>
            </a:pPr>
            <a:r>
              <a:rPr lang="en-US" sz="1500" dirty="0"/>
              <a:t>Hi Temp Solar Glykol.</a:t>
            </a:r>
          </a:p>
          <a:p>
            <a:pPr marL="625475" lvl="1" indent="-285750">
              <a:buFont typeface="Arial" panose="020B0604020202020204" pitchFamily="34" charset="0"/>
              <a:buChar char="."/>
            </a:pPr>
            <a:r>
              <a:rPr lang="en-US" sz="1500" dirty="0"/>
              <a:t>(Option) </a:t>
            </a:r>
            <a:r>
              <a:rPr lang="en-US" sz="1500" b="1" dirty="0"/>
              <a:t>FERNÜBERWACHUNGSSERVICE</a:t>
            </a:r>
            <a:r>
              <a:rPr lang="en-US" sz="1500" dirty="0"/>
              <a:t>.</a:t>
            </a:r>
          </a:p>
        </p:txBody>
      </p:sp>
      <p:sp>
        <p:nvSpPr>
          <p:cNvPr id="8" name="Rectangle 7">
            <a:extLst>
              <a:ext uri="{FF2B5EF4-FFF2-40B4-BE49-F238E27FC236}">
                <a16:creationId xmlns:a16="http://schemas.microsoft.com/office/drawing/2014/main" id="{2F1D0746-EB64-4ED5-8FB8-65A2AF28756B}"/>
              </a:ext>
            </a:extLst>
          </p:cNvPr>
          <p:cNvSpPr/>
          <p:nvPr/>
        </p:nvSpPr>
        <p:spPr>
          <a:xfrm>
            <a:off x="3204000" y="2349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BEISPIEL</a:t>
            </a:r>
          </a:p>
        </p:txBody>
      </p:sp>
    </p:spTree>
    <p:extLst>
      <p:ext uri="{BB962C8B-B14F-4D97-AF65-F5344CB8AC3E}">
        <p14:creationId xmlns:p14="http://schemas.microsoft.com/office/powerpoint/2010/main" val="412012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3C5C-8B02-4341-B6EF-C813B729638B}"/>
              </a:ext>
            </a:extLst>
          </p:cNvPr>
          <p:cNvSpPr>
            <a:spLocks noGrp="1"/>
          </p:cNvSpPr>
          <p:nvPr>
            <p:ph type="title"/>
          </p:nvPr>
        </p:nvSpPr>
        <p:spPr/>
        <p:txBody>
          <a:bodyPr/>
          <a:lstStyle/>
          <a:p>
            <a:r>
              <a:rPr lang="en-US" b="1" dirty="0"/>
              <a:t>1. Annäherung an solarthermische Großanwendungen</a:t>
            </a:r>
            <a:endParaRPr lang="en-U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0530B59E-6BB8-47AB-8D56-7DD5E6E7D73C}"/>
              </a:ext>
            </a:extLst>
          </p:cNvPr>
          <p:cNvSpPr/>
          <p:nvPr/>
        </p:nvSpPr>
        <p:spPr>
          <a:xfrm>
            <a:off x="717606" y="1958906"/>
            <a:ext cx="5294394" cy="338554"/>
          </a:xfrm>
          <a:prstGeom prst="rect">
            <a:avLst/>
          </a:prstGeom>
        </p:spPr>
        <p:txBody>
          <a:bodyPr wrap="square">
            <a:spAutoFit/>
          </a:bodyPr>
          <a:lstStyle/>
          <a:p>
            <a:pPr marL="285750" indent="-285750">
              <a:buFont typeface="Wingdings" panose="05000000000000000000" pitchFamily="2" charset="2"/>
              <a:buChar char="§"/>
            </a:pPr>
            <a:r>
              <a:rPr lang="en-US" sz="1600" b="1" dirty="0"/>
              <a:t>PROJEKTIERUNG GROßER SWH-SYSTEME.</a:t>
            </a:r>
          </a:p>
        </p:txBody>
      </p:sp>
      <p:grpSp>
        <p:nvGrpSpPr>
          <p:cNvPr id="30" name="Group 29">
            <a:extLst>
              <a:ext uri="{FF2B5EF4-FFF2-40B4-BE49-F238E27FC236}">
                <a16:creationId xmlns:a16="http://schemas.microsoft.com/office/drawing/2014/main" id="{75EDABF7-2C5B-461F-A01C-D633A17E56F9}"/>
              </a:ext>
            </a:extLst>
          </p:cNvPr>
          <p:cNvGrpSpPr/>
          <p:nvPr/>
        </p:nvGrpSpPr>
        <p:grpSpPr>
          <a:xfrm>
            <a:off x="540000" y="2358588"/>
            <a:ext cx="8226660" cy="4004241"/>
            <a:chOff x="540000" y="2358588"/>
            <a:chExt cx="8226660" cy="4004241"/>
          </a:xfrm>
        </p:grpSpPr>
        <p:sp>
          <p:nvSpPr>
            <p:cNvPr id="6" name="Rectangle 5">
              <a:extLst>
                <a:ext uri="{FF2B5EF4-FFF2-40B4-BE49-F238E27FC236}">
                  <a16:creationId xmlns:a16="http://schemas.microsoft.com/office/drawing/2014/main" id="{8AD6EDA7-310C-4EA8-808B-2C32678576A5}"/>
                </a:ext>
              </a:extLst>
            </p:cNvPr>
            <p:cNvSpPr/>
            <p:nvPr/>
          </p:nvSpPr>
          <p:spPr>
            <a:xfrm>
              <a:off x="540000"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a:t>
              </a:r>
            </a:p>
            <a:p>
              <a:pPr algn="ctr"/>
              <a:r>
                <a:rPr lang="en-US" sz="1400" b="1" dirty="0"/>
                <a:t>MACHBARKEITS-ANALYSE</a:t>
              </a:r>
            </a:p>
          </p:txBody>
        </p:sp>
        <p:sp>
          <p:nvSpPr>
            <p:cNvPr id="7" name="Flowchart: Terminator 6">
              <a:extLst>
                <a:ext uri="{FF2B5EF4-FFF2-40B4-BE49-F238E27FC236}">
                  <a16:creationId xmlns:a16="http://schemas.microsoft.com/office/drawing/2014/main" id="{DBF45FE9-E7E4-4625-A00A-E1FA63838B5B}"/>
                </a:ext>
              </a:extLst>
            </p:cNvPr>
            <p:cNvSpPr/>
            <p:nvPr/>
          </p:nvSpPr>
          <p:spPr>
            <a:xfrm>
              <a:off x="782402" y="2358588"/>
              <a:ext cx="1315197" cy="50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a:effectLst>
                    <a:outerShdw blurRad="38100" dist="38100" dir="2700000" algn="tl">
                      <a:srgbClr val="000000">
                        <a:alpha val="43137"/>
                      </a:srgbClr>
                    </a:outerShdw>
                  </a:effectLst>
                </a:rPr>
                <a:t>DAS TYPISCHE PROJEKT</a:t>
              </a:r>
            </a:p>
          </p:txBody>
        </p:sp>
        <p:sp>
          <p:nvSpPr>
            <p:cNvPr id="8" name="Rectangle 7">
              <a:extLst>
                <a:ext uri="{FF2B5EF4-FFF2-40B4-BE49-F238E27FC236}">
                  <a16:creationId xmlns:a16="http://schemas.microsoft.com/office/drawing/2014/main" id="{ECAFBE87-426D-4DF3-A4F1-7AAAD2DCE3EE}"/>
                </a:ext>
              </a:extLst>
            </p:cNvPr>
            <p:cNvSpPr/>
            <p:nvPr/>
          </p:nvSpPr>
          <p:spPr>
            <a:xfrm>
              <a:off x="540000" y="4357454"/>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a:t>
              </a:r>
            </a:p>
            <a:p>
              <a:pPr algn="ctr"/>
              <a:r>
                <a:rPr lang="en-US" sz="1400" b="1" dirty="0"/>
                <a:t>PROJEKTDEFINITION</a:t>
              </a:r>
            </a:p>
          </p:txBody>
        </p:sp>
        <p:sp>
          <p:nvSpPr>
            <p:cNvPr id="9" name="Rectangle 8">
              <a:extLst>
                <a:ext uri="{FF2B5EF4-FFF2-40B4-BE49-F238E27FC236}">
                  <a16:creationId xmlns:a16="http://schemas.microsoft.com/office/drawing/2014/main" id="{C68DC0E8-7EAA-4F5E-9C7C-3CA9B205F3A6}"/>
                </a:ext>
              </a:extLst>
            </p:cNvPr>
            <p:cNvSpPr/>
            <p:nvPr/>
          </p:nvSpPr>
          <p:spPr>
            <a:xfrm>
              <a:off x="540000" y="550088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III.</a:t>
              </a:r>
            </a:p>
            <a:p>
              <a:pPr algn="ctr"/>
              <a:r>
                <a:rPr lang="en-US" sz="1400" b="1" dirty="0"/>
                <a:t>PROJEKT-ABWICKLUNG</a:t>
              </a:r>
            </a:p>
          </p:txBody>
        </p:sp>
        <p:sp>
          <p:nvSpPr>
            <p:cNvPr id="10" name="Rectangle 9">
              <a:extLst>
                <a:ext uri="{FF2B5EF4-FFF2-40B4-BE49-F238E27FC236}">
                  <a16:creationId xmlns:a16="http://schemas.microsoft.com/office/drawing/2014/main" id="{AE450A23-0A8B-446B-9E1F-9C337AD850F2}"/>
                </a:ext>
              </a:extLst>
            </p:cNvPr>
            <p:cNvSpPr/>
            <p:nvPr/>
          </p:nvSpPr>
          <p:spPr>
            <a:xfrm>
              <a:off x="4913338" y="3214021"/>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IV.</a:t>
              </a:r>
            </a:p>
            <a:p>
              <a:pPr algn="ctr"/>
              <a:r>
                <a:rPr lang="en-US" sz="1400" b="1" dirty="0"/>
                <a:t>PROJEKTINBETRIEBNAHME</a:t>
              </a:r>
            </a:p>
          </p:txBody>
        </p:sp>
        <p:sp>
          <p:nvSpPr>
            <p:cNvPr id="11" name="Rectangle 10">
              <a:extLst>
                <a:ext uri="{FF2B5EF4-FFF2-40B4-BE49-F238E27FC236}">
                  <a16:creationId xmlns:a16="http://schemas.microsoft.com/office/drawing/2014/main" id="{A101DA65-C90F-4115-82BC-ACC953554127}"/>
                </a:ext>
              </a:extLst>
            </p:cNvPr>
            <p:cNvSpPr/>
            <p:nvPr/>
          </p:nvSpPr>
          <p:spPr>
            <a:xfrm>
              <a:off x="4913338" y="4697567"/>
              <a:ext cx="1800000" cy="79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V.</a:t>
              </a:r>
            </a:p>
            <a:p>
              <a:pPr algn="ctr"/>
              <a:r>
                <a:rPr lang="en-US" sz="1400" b="1" dirty="0"/>
                <a:t>POS-PROJEKT</a:t>
              </a:r>
            </a:p>
          </p:txBody>
        </p:sp>
        <p:sp>
          <p:nvSpPr>
            <p:cNvPr id="12" name="Flowchart: Terminator 11">
              <a:extLst>
                <a:ext uri="{FF2B5EF4-FFF2-40B4-BE49-F238E27FC236}">
                  <a16:creationId xmlns:a16="http://schemas.microsoft.com/office/drawing/2014/main" id="{1A710A11-4077-46AB-8B60-CEE85C736412}"/>
                </a:ext>
              </a:extLst>
            </p:cNvPr>
            <p:cNvSpPr/>
            <p:nvPr/>
          </p:nvSpPr>
          <p:spPr>
            <a:xfrm>
              <a:off x="5369105" y="5841000"/>
              <a:ext cx="888465" cy="324000"/>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effectLst>
                    <a:outerShdw blurRad="38100" dist="38100" dir="2700000" algn="tl">
                      <a:srgbClr val="000000">
                        <a:alpha val="43137"/>
                      </a:srgbClr>
                    </a:outerShdw>
                  </a:effectLst>
                </a:rPr>
                <a:t>END</a:t>
              </a:r>
            </a:p>
          </p:txBody>
        </p:sp>
        <p:cxnSp>
          <p:nvCxnSpPr>
            <p:cNvPr id="14" name="Straight Arrow Connector 13">
              <a:extLst>
                <a:ext uri="{FF2B5EF4-FFF2-40B4-BE49-F238E27FC236}">
                  <a16:creationId xmlns:a16="http://schemas.microsoft.com/office/drawing/2014/main" id="{97DF4985-14F0-4541-844E-1F10A90A8C53}"/>
                </a:ext>
              </a:extLst>
            </p:cNvPr>
            <p:cNvCxnSpPr>
              <a:stCxn id="7" idx="2"/>
              <a:endCxn id="6" idx="0"/>
            </p:cNvCxnSpPr>
            <p:nvPr/>
          </p:nvCxnSpPr>
          <p:spPr>
            <a:xfrm flipH="1">
              <a:off x="1440000" y="2862588"/>
              <a:ext cx="1"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8032175F-B378-457F-A973-71794A10CBD0}"/>
                </a:ext>
              </a:extLst>
            </p:cNvPr>
            <p:cNvCxnSpPr>
              <a:stCxn id="6" idx="2"/>
              <a:endCxn id="8" idx="0"/>
            </p:cNvCxnSpPr>
            <p:nvPr/>
          </p:nvCxnSpPr>
          <p:spPr>
            <a:xfrm>
              <a:off x="1440000" y="4006021"/>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A55A8DA9-7D86-4B8F-9E13-3EEA4220ABC2}"/>
                </a:ext>
              </a:extLst>
            </p:cNvPr>
            <p:cNvCxnSpPr>
              <a:stCxn id="8" idx="2"/>
              <a:endCxn id="9" idx="0"/>
            </p:cNvCxnSpPr>
            <p:nvPr/>
          </p:nvCxnSpPr>
          <p:spPr>
            <a:xfrm>
              <a:off x="1440000" y="5149454"/>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288C80A-2F4E-49AE-8DAC-2F5DD80E7EC7}"/>
                </a:ext>
              </a:extLst>
            </p:cNvPr>
            <p:cNvCxnSpPr>
              <a:stCxn id="10" idx="2"/>
              <a:endCxn id="11" idx="0"/>
            </p:cNvCxnSpPr>
            <p:nvPr/>
          </p:nvCxnSpPr>
          <p:spPr>
            <a:xfrm>
              <a:off x="5813338" y="4006021"/>
              <a:ext cx="0" cy="6915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5867427B-CB79-4421-B7B0-DE4B4877ABAB}"/>
                </a:ext>
              </a:extLst>
            </p:cNvPr>
            <p:cNvCxnSpPr>
              <a:stCxn id="11" idx="2"/>
              <a:endCxn id="12" idx="0"/>
            </p:cNvCxnSpPr>
            <p:nvPr/>
          </p:nvCxnSpPr>
          <p:spPr>
            <a:xfrm>
              <a:off x="5813338" y="5489567"/>
              <a:ext cx="0" cy="351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ctor: Elbow 23">
              <a:extLst>
                <a:ext uri="{FF2B5EF4-FFF2-40B4-BE49-F238E27FC236}">
                  <a16:creationId xmlns:a16="http://schemas.microsoft.com/office/drawing/2014/main" id="{B21D70B9-A80D-4ECF-8E78-7A3831DB9BB2}"/>
                </a:ext>
              </a:extLst>
            </p:cNvPr>
            <p:cNvCxnSpPr>
              <a:stCxn id="9" idx="3"/>
              <a:endCxn id="10" idx="0"/>
            </p:cNvCxnSpPr>
            <p:nvPr/>
          </p:nvCxnSpPr>
          <p:spPr>
            <a:xfrm flipV="1">
              <a:off x="2340000" y="3214021"/>
              <a:ext cx="3473338" cy="2682866"/>
            </a:xfrm>
            <a:prstGeom prst="bentConnector4">
              <a:avLst>
                <a:gd name="adj1" fmla="val 37044"/>
                <a:gd name="adj2" fmla="val 108521"/>
              </a:avLst>
            </a:prstGeom>
            <a:ln>
              <a:tailEnd type="triangle"/>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7387D4AB-DD7D-4264-9F67-6B5EF74D87EA}"/>
                </a:ext>
              </a:extLst>
            </p:cNvPr>
            <p:cNvSpPr txBox="1"/>
            <p:nvPr/>
          </p:nvSpPr>
          <p:spPr>
            <a:xfrm>
              <a:off x="2469072" y="5301000"/>
              <a:ext cx="2390928" cy="1061829"/>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i="1" dirty="0"/>
                <a:t>Käufe und Lieferungen.</a:t>
              </a:r>
            </a:p>
            <a:p>
              <a:pPr marL="171450" indent="-171450">
                <a:buFont typeface="Arial" panose="020B0604020202020204" pitchFamily="34" charset="0"/>
                <a:buChar char="•"/>
              </a:pPr>
              <a:r>
                <a:rPr lang="en-US" sz="900" i="1" dirty="0"/>
                <a:t>Administrative Genehmigungen.</a:t>
              </a:r>
            </a:p>
            <a:p>
              <a:pPr marL="171450" indent="-171450">
                <a:buFont typeface="Arial" panose="020B0604020202020204" pitchFamily="34" charset="0"/>
                <a:buChar char="•"/>
              </a:pPr>
              <a:r>
                <a:rPr lang="en-US" sz="900" i="1" dirty="0"/>
                <a:t>Systembauweise.</a:t>
              </a:r>
            </a:p>
            <a:p>
              <a:pPr marL="171450" indent="-171450">
                <a:buFont typeface="Arial" panose="020B0604020202020204" pitchFamily="34" charset="0"/>
                <a:buChar char="•"/>
              </a:pPr>
              <a:r>
                <a:rPr lang="en-US" sz="900" i="1" dirty="0"/>
                <a:t>Koordination der Handwerker (Klempner, Dachdecker, Monteure, Elektriker, etc.).</a:t>
              </a:r>
            </a:p>
            <a:p>
              <a:pPr marL="171450" indent="-171450">
                <a:buFont typeface="Arial" panose="020B0604020202020204" pitchFamily="34" charset="0"/>
                <a:buChar char="•"/>
              </a:pPr>
              <a:r>
                <a:rPr lang="en-US" sz="900" i="1" dirty="0"/>
                <a:t>Andere Aufgaben des Projektmanagements.</a:t>
              </a:r>
            </a:p>
          </p:txBody>
        </p:sp>
        <p:sp>
          <p:nvSpPr>
            <p:cNvPr id="28" name="TextBox 27">
              <a:extLst>
                <a:ext uri="{FF2B5EF4-FFF2-40B4-BE49-F238E27FC236}">
                  <a16:creationId xmlns:a16="http://schemas.microsoft.com/office/drawing/2014/main" id="{19C9381B-6032-46BC-BC4E-40F1BCAA2ABE}"/>
                </a:ext>
              </a:extLst>
            </p:cNvPr>
            <p:cNvSpPr txBox="1"/>
            <p:nvPr/>
          </p:nvSpPr>
          <p:spPr>
            <a:xfrm>
              <a:off x="6735734" y="3069000"/>
              <a:ext cx="2030926" cy="1323439"/>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Systemüberprüfung ("pipe walk").</a:t>
              </a:r>
            </a:p>
            <a:p>
              <a:pPr marL="171450" indent="-171450">
                <a:buFont typeface="Arial" panose="020B0604020202020204" pitchFamily="34" charset="0"/>
                <a:buChar char="•"/>
              </a:pPr>
              <a:r>
                <a:rPr lang="en-US" sz="1000" i="1" dirty="0"/>
                <a:t>Rohrspülung.</a:t>
              </a:r>
            </a:p>
            <a:p>
              <a:pPr marL="171450" indent="-171450">
                <a:buFont typeface="Arial" panose="020B0604020202020204" pitchFamily="34" charset="0"/>
                <a:buChar char="•"/>
              </a:pPr>
              <a:r>
                <a:rPr lang="en-US" sz="1000" i="1" dirty="0"/>
                <a:t>Prüfungen: elektrisch, Leck/Druck.</a:t>
              </a:r>
            </a:p>
            <a:p>
              <a:pPr marL="171450" indent="-171450">
                <a:buFont typeface="Arial" panose="020B0604020202020204" pitchFamily="34" charset="0"/>
                <a:buChar char="•"/>
              </a:pPr>
              <a:r>
                <a:rPr lang="en-US" sz="1000" i="1" dirty="0"/>
                <a:t>Flüssigkeiten aufladen.</a:t>
              </a:r>
            </a:p>
            <a:p>
              <a:pPr marL="171450" indent="-171450">
                <a:buFont typeface="Arial" panose="020B0604020202020204" pitchFamily="34" charset="0"/>
                <a:buChar char="•"/>
              </a:pPr>
              <a:r>
                <a:rPr lang="en-US" sz="1000" i="1" dirty="0"/>
                <a:t>Anfahrvorgänge.</a:t>
              </a:r>
            </a:p>
            <a:p>
              <a:pPr marL="171450" indent="-171450">
                <a:buFont typeface="Arial" panose="020B0604020202020204" pitchFamily="34" charset="0"/>
                <a:buChar char="•"/>
              </a:pPr>
              <a:r>
                <a:rPr lang="en-US" sz="1000" i="1" dirty="0"/>
                <a:t>Schulung von Bedienern und Wartungspersonal.</a:t>
              </a:r>
            </a:p>
            <a:p>
              <a:pPr marL="171450" indent="-171450">
                <a:buFont typeface="Arial" panose="020B0604020202020204" pitchFamily="34" charset="0"/>
                <a:buChar char="•"/>
              </a:pPr>
              <a:r>
                <a:rPr lang="en-US" sz="1000" i="1" dirty="0"/>
                <a:t>Externe Inspektionen, wenn es zutrifft.</a:t>
              </a:r>
            </a:p>
          </p:txBody>
        </p:sp>
        <p:sp>
          <p:nvSpPr>
            <p:cNvPr id="29" name="TextBox 28">
              <a:extLst>
                <a:ext uri="{FF2B5EF4-FFF2-40B4-BE49-F238E27FC236}">
                  <a16:creationId xmlns:a16="http://schemas.microsoft.com/office/drawing/2014/main" id="{75472158-BF72-430B-B3B0-FC450A550B8D}"/>
                </a:ext>
              </a:extLst>
            </p:cNvPr>
            <p:cNvSpPr txBox="1"/>
            <p:nvPr/>
          </p:nvSpPr>
          <p:spPr>
            <a:xfrm>
              <a:off x="6735734" y="4797000"/>
              <a:ext cx="2030926" cy="861774"/>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00" i="1" dirty="0"/>
                <a:t>Wartungsvertrag.</a:t>
              </a:r>
            </a:p>
            <a:p>
              <a:pPr marL="171450" indent="-171450">
                <a:buFont typeface="Arial" panose="020B0604020202020204" pitchFamily="34" charset="0"/>
                <a:buChar char="•"/>
              </a:pPr>
              <a:r>
                <a:rPr lang="en-US" sz="1000" i="1" dirty="0"/>
                <a:t>Wartungsarbeiten.</a:t>
              </a:r>
            </a:p>
            <a:p>
              <a:pPr marL="171450" indent="-171450">
                <a:buFont typeface="Arial" panose="020B0604020202020204" pitchFamily="34" charset="0"/>
                <a:buChar char="•"/>
              </a:pPr>
              <a:r>
                <a:rPr lang="en-US" sz="1000" i="1" dirty="0"/>
                <a:t>Fehlerbehebung und Reparatur.</a:t>
              </a:r>
            </a:p>
            <a:p>
              <a:pPr marL="171450" indent="-171450">
                <a:buFont typeface="Arial" panose="020B0604020202020204" pitchFamily="34" charset="0"/>
                <a:buChar char="•"/>
              </a:pPr>
              <a:r>
                <a:rPr lang="en-US" sz="1000" i="1" dirty="0"/>
                <a:t>Leistungsüberwachung.</a:t>
              </a:r>
            </a:p>
            <a:p>
              <a:pPr marL="171450" indent="-171450">
                <a:buFont typeface="Arial" panose="020B0604020202020204" pitchFamily="34" charset="0"/>
                <a:buChar char="•"/>
              </a:pPr>
              <a:r>
                <a:rPr lang="en-US" sz="1000" i="1" dirty="0"/>
                <a:t>Upgrades oder Erweiterungen.</a:t>
              </a:r>
            </a:p>
          </p:txBody>
        </p:sp>
        <p:sp>
          <p:nvSpPr>
            <p:cNvPr id="25" name="TextBox 24">
              <a:extLst>
                <a:ext uri="{FF2B5EF4-FFF2-40B4-BE49-F238E27FC236}">
                  <a16:creationId xmlns:a16="http://schemas.microsoft.com/office/drawing/2014/main" id="{5B499C5B-72AF-4A6E-8D04-1C185AD3CC68}"/>
                </a:ext>
              </a:extLst>
            </p:cNvPr>
            <p:cNvSpPr txBox="1"/>
            <p:nvPr/>
          </p:nvSpPr>
          <p:spPr>
            <a:xfrm>
              <a:off x="2469072" y="3026172"/>
              <a:ext cx="2390928" cy="1338828"/>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i="1" dirty="0"/>
                <a:t>Lokale Vorschriften können für Solaranlagen durchgesetzt werden.</a:t>
              </a:r>
            </a:p>
            <a:p>
              <a:pPr marL="171450" indent="-171450">
                <a:buFont typeface="Arial" panose="020B0604020202020204" pitchFamily="34" charset="0"/>
                <a:buChar char="•"/>
              </a:pPr>
              <a:r>
                <a:rPr lang="en-US" sz="900" i="1" dirty="0"/>
                <a:t>Im allgemeinen Fall wird ein potenzielles Projekt identifiziert (Eigentümer, Projektträger usw.).</a:t>
              </a:r>
            </a:p>
            <a:p>
              <a:pPr marL="171450" indent="-171450">
                <a:buFont typeface="Arial" panose="020B0604020202020204" pitchFamily="34" charset="0"/>
                <a:buChar char="•"/>
              </a:pPr>
              <a:r>
                <a:rPr lang="en-US" sz="900" i="1" dirty="0"/>
                <a:t>Die wirtschaftliche und finanzielle Durchführbarkeit wird untersucht, um eine fundierte Entscheidung zu treffen (weitermachen oder nicht).</a:t>
              </a:r>
            </a:p>
          </p:txBody>
        </p:sp>
        <p:sp>
          <p:nvSpPr>
            <p:cNvPr id="26" name="TextBox 25">
              <a:extLst>
                <a:ext uri="{FF2B5EF4-FFF2-40B4-BE49-F238E27FC236}">
                  <a16:creationId xmlns:a16="http://schemas.microsoft.com/office/drawing/2014/main" id="{0A2A3FE7-2EF2-4B0C-A95E-65DC82FFDF81}"/>
                </a:ext>
              </a:extLst>
            </p:cNvPr>
            <p:cNvSpPr txBox="1"/>
            <p:nvPr/>
          </p:nvSpPr>
          <p:spPr>
            <a:xfrm>
              <a:off x="2469072" y="4293000"/>
              <a:ext cx="2390928" cy="1061829"/>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900" i="1" dirty="0"/>
                <a:t>Technische Standort- und Fallstudien.</a:t>
              </a:r>
            </a:p>
            <a:p>
              <a:pPr marL="171450" indent="-171450">
                <a:buFont typeface="Arial" panose="020B0604020202020204" pitchFamily="34" charset="0"/>
                <a:buChar char="•"/>
              </a:pPr>
              <a:r>
                <a:rPr lang="en-US" sz="900" i="1" dirty="0"/>
                <a:t>Computer Leistungssimulation. Technisch und wirtschaftlich.</a:t>
              </a:r>
            </a:p>
            <a:p>
              <a:pPr marL="171450" indent="-171450">
                <a:buFont typeface="Arial" panose="020B0604020202020204" pitchFamily="34" charset="0"/>
                <a:buChar char="•"/>
              </a:pPr>
              <a:r>
                <a:rPr lang="en-US" sz="900" i="1" dirty="0"/>
                <a:t>Vertragsfirma.</a:t>
              </a:r>
            </a:p>
            <a:p>
              <a:pPr marL="171450" indent="-171450">
                <a:buFont typeface="Arial" panose="020B0604020202020204" pitchFamily="34" charset="0"/>
                <a:buChar char="•"/>
              </a:pPr>
              <a:r>
                <a:rPr lang="en-US" sz="900" i="1" dirty="0"/>
                <a:t>Systemauslegung. Auswahl der Ausrüstung</a:t>
              </a:r>
            </a:p>
            <a:p>
              <a:pPr marL="171450" indent="-171450">
                <a:buFont typeface="Arial" panose="020B0604020202020204" pitchFamily="34" charset="0"/>
                <a:buChar char="•"/>
              </a:pPr>
              <a:r>
                <a:rPr lang="en-US" sz="900" i="1" dirty="0"/>
                <a:t>Projektgestaltung. Materialien, Pläne, Zitate</a:t>
              </a:r>
            </a:p>
          </p:txBody>
        </p:sp>
      </p:grpSp>
    </p:spTree>
    <p:extLst>
      <p:ext uri="{BB962C8B-B14F-4D97-AF65-F5344CB8AC3E}">
        <p14:creationId xmlns:p14="http://schemas.microsoft.com/office/powerpoint/2010/main" val="140401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Annäherung an solarthermische Großanwendungen</a:t>
            </a:r>
            <a:endParaRPr lang="es-E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5" y="1557000"/>
            <a:ext cx="5161507"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0530B59E-6BB8-47AB-8D56-7DD5E6E7D73C}"/>
              </a:ext>
            </a:extLst>
          </p:cNvPr>
          <p:cNvSpPr/>
          <p:nvPr/>
        </p:nvSpPr>
        <p:spPr>
          <a:xfrm>
            <a:off x="717606" y="1958906"/>
            <a:ext cx="4070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Solarkollektoren.</a:t>
            </a:r>
          </a:p>
        </p:txBody>
      </p:sp>
      <p:sp>
        <p:nvSpPr>
          <p:cNvPr id="7" name="Rectangle 6">
            <a:extLst>
              <a:ext uri="{FF2B5EF4-FFF2-40B4-BE49-F238E27FC236}">
                <a16:creationId xmlns:a16="http://schemas.microsoft.com/office/drawing/2014/main" id="{0B653E8D-55A9-46E8-B7FC-A99C3B33CB2D}"/>
              </a:ext>
            </a:extLst>
          </p:cNvPr>
          <p:cNvSpPr/>
          <p:nvPr/>
        </p:nvSpPr>
        <p:spPr>
          <a:xfrm>
            <a:off x="706494" y="2279782"/>
            <a:ext cx="7969194" cy="1169551"/>
          </a:xfrm>
          <a:prstGeom prst="rect">
            <a:avLst/>
          </a:prstGeom>
        </p:spPr>
        <p:txBody>
          <a:bodyPr wrap="square">
            <a:spAutoFit/>
          </a:bodyPr>
          <a:lstStyle/>
          <a:p>
            <a:pPr marL="541338" lvl="1" indent="-285750">
              <a:buFont typeface="Calibri" panose="020F0502020204030204" pitchFamily="34" charset="0"/>
              <a:buChar char="–"/>
            </a:pPr>
            <a:r>
              <a:rPr lang="en-US" sz="1400" dirty="0"/>
              <a:t>In kommerziellen/prozessualen Anwendungen </a:t>
            </a:r>
            <a:r>
              <a:rPr lang="en-US" sz="1400" b="1" dirty="0"/>
              <a:t>werden Flach- und Vakuumröhrenkollektoren eingesetzt, </a:t>
            </a:r>
            <a:r>
              <a:rPr lang="en-US" sz="1400" dirty="0"/>
              <a:t>wie z.B. in kleinen Wohnbereichen. </a:t>
            </a:r>
          </a:p>
          <a:p>
            <a:pPr marL="541338" lvl="1" indent="-285750">
              <a:buFont typeface="Calibri" panose="020F0502020204030204" pitchFamily="34" charset="0"/>
              <a:buChar char="–"/>
            </a:pPr>
            <a:r>
              <a:rPr lang="en-US" sz="1400" dirty="0"/>
              <a:t>FPC sind weit verbreitet. Sie sind die traditionelle, flexible und erschwingliche Ressource, die unter günstigen Bedingungen (gemäßigte Klimazonen, niedrige Temperaturgradienten) gute Leistungen zeigt. </a:t>
            </a:r>
            <a:r>
              <a:rPr lang="en-US" sz="1400" b="1" dirty="0"/>
              <a:t>FPC liefern niedrige bis mittlere Leistungstemperaturen, die oft genug genug sind</a:t>
            </a:r>
            <a:r>
              <a:rPr lang="en-US" sz="1400" dirty="0"/>
              <a:t>.</a:t>
            </a:r>
          </a:p>
        </p:txBody>
      </p:sp>
      <p:sp>
        <p:nvSpPr>
          <p:cNvPr id="8" name="Rectangle 7">
            <a:extLst>
              <a:ext uri="{FF2B5EF4-FFF2-40B4-BE49-F238E27FC236}">
                <a16:creationId xmlns:a16="http://schemas.microsoft.com/office/drawing/2014/main" id="{0B653E8D-55A9-46E8-B7FC-A99C3B33CB2D}"/>
              </a:ext>
            </a:extLst>
          </p:cNvPr>
          <p:cNvSpPr/>
          <p:nvPr/>
        </p:nvSpPr>
        <p:spPr>
          <a:xfrm>
            <a:off x="706493" y="3429000"/>
            <a:ext cx="5161507" cy="2462213"/>
          </a:xfrm>
          <a:prstGeom prst="rect">
            <a:avLst/>
          </a:prstGeom>
        </p:spPr>
        <p:txBody>
          <a:bodyPr wrap="square">
            <a:spAutoFit/>
          </a:bodyPr>
          <a:lstStyle/>
          <a:p>
            <a:pPr marL="541338" lvl="1" indent="-285750">
              <a:buFont typeface="Calibri" panose="020F0502020204030204" pitchFamily="34" charset="0"/>
              <a:buChar char="–"/>
            </a:pPr>
            <a:r>
              <a:rPr lang="en-US" sz="1400" b="1" dirty="0"/>
              <a:t>Vakuumröhrentechnologien können im Allgemeinen leichter die höheren Temperaturen erreichen, die in einigen Prozess- und kommerziellen Anwendungen benötigt werden; sie erzeugen einfach mehr Wärme</a:t>
            </a:r>
            <a:r>
              <a:rPr lang="en-US" sz="1400" dirty="0"/>
              <a:t> und können die Wärme auch bei großer Kälte draußen sammeln und speichern, und zwar gleichmäßiger über den Tag verteilt.</a:t>
            </a:r>
          </a:p>
          <a:p>
            <a:pPr marL="541338" lvl="1" indent="-285750">
              <a:buFont typeface="Calibri" panose="020F0502020204030204" pitchFamily="34" charset="0"/>
              <a:buChar char="–"/>
            </a:pPr>
            <a:r>
              <a:rPr lang="en-US" sz="1400" dirty="0"/>
              <a:t>Dies hat wichtige Konsequenzen, insbesondere einen geringeren Puffer- bzw. Wärmespeicherbedarf (Kostenreduzierung).</a:t>
            </a:r>
          </a:p>
          <a:p>
            <a:pPr marL="541338" lvl="1" indent="-285750">
              <a:buFont typeface="Calibri" panose="020F0502020204030204" pitchFamily="34" charset="0"/>
              <a:buChar char="–"/>
            </a:pPr>
            <a:r>
              <a:rPr lang="en-US" sz="1400" dirty="0"/>
              <a:t>ETC sind vergleichsweise teuer, spröde und haben einen höheren Installationsbedarf (ETC Heat-pipe).</a:t>
            </a:r>
          </a:p>
        </p:txBody>
      </p:sp>
      <p:pic>
        <p:nvPicPr>
          <p:cNvPr id="9" name="Picture 8">
            <a:extLst>
              <a:ext uri="{FF2B5EF4-FFF2-40B4-BE49-F238E27FC236}">
                <a16:creationId xmlns:a16="http://schemas.microsoft.com/office/drawing/2014/main" id="{6696B216-09AF-4FF8-8649-E7F4DFBC857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24001" y="3503355"/>
            <a:ext cx="2951688" cy="2712858"/>
          </a:xfrm>
          <a:prstGeom prst="rect">
            <a:avLst/>
          </a:prstGeom>
          <a:ln>
            <a:solidFill>
              <a:schemeClr val="tx1"/>
            </a:solidFill>
          </a:ln>
        </p:spPr>
      </p:pic>
    </p:spTree>
    <p:extLst>
      <p:ext uri="{BB962C8B-B14F-4D97-AF65-F5344CB8AC3E}">
        <p14:creationId xmlns:p14="http://schemas.microsoft.com/office/powerpoint/2010/main" val="2333669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Annäherung an solarthermische Großanwendungen</a:t>
            </a:r>
            <a:endParaRPr lang="es-ES" dirty="0"/>
          </a:p>
        </p:txBody>
      </p:sp>
      <p:sp>
        <p:nvSpPr>
          <p:cNvPr id="4" name="Rectangle 3">
            <a:extLst>
              <a:ext uri="{FF2B5EF4-FFF2-40B4-BE49-F238E27FC236}">
                <a16:creationId xmlns:a16="http://schemas.microsoft.com/office/drawing/2014/main" id="{386B427E-DAE9-44D2-AAA7-4D1B461A3A43}"/>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n-US" b="1" dirty="0" err="1"/>
              <a:t>Kommerzielle</a:t>
            </a:r>
            <a:r>
              <a:rPr lang="en-US" b="1" dirty="0"/>
              <a:t>- und </a:t>
            </a:r>
            <a:r>
              <a:rPr lang="en-US" b="1" dirty="0" err="1"/>
              <a:t>Prozess</a:t>
            </a:r>
            <a:r>
              <a:rPr lang="en-US" b="1" dirty="0"/>
              <a:t>-SWH-</a:t>
            </a:r>
            <a:r>
              <a:rPr lang="en-US" b="1" dirty="0" err="1"/>
              <a:t>Systeme</a:t>
            </a:r>
            <a:endParaRPr lang="en-US" b="1" dirty="0"/>
          </a:p>
        </p:txBody>
      </p:sp>
      <p:sp>
        <p:nvSpPr>
          <p:cNvPr id="5" name="Rectangle 4">
            <a:extLst>
              <a:ext uri="{FF2B5EF4-FFF2-40B4-BE49-F238E27FC236}">
                <a16:creationId xmlns:a16="http://schemas.microsoft.com/office/drawing/2014/main" id="{0530B59E-6BB8-47AB-8D56-7DD5E6E7D73C}"/>
              </a:ext>
            </a:extLst>
          </p:cNvPr>
          <p:cNvSpPr/>
          <p:nvPr/>
        </p:nvSpPr>
        <p:spPr>
          <a:xfrm>
            <a:off x="717606" y="1958906"/>
            <a:ext cx="4862394" cy="338554"/>
          </a:xfrm>
          <a:prstGeom prst="rect">
            <a:avLst/>
          </a:prstGeom>
        </p:spPr>
        <p:txBody>
          <a:bodyPr wrap="square">
            <a:spAutoFit/>
          </a:bodyPr>
          <a:lstStyle/>
          <a:p>
            <a:pPr marL="285750" indent="-285750">
              <a:buFont typeface="Wingdings" panose="05000000000000000000" pitchFamily="2" charset="2"/>
              <a:buChar char="§"/>
            </a:pPr>
            <a:r>
              <a:rPr lang="en-US" sz="1600" b="1" dirty="0"/>
              <a:t>KOMPONENTEN. Solarkollektoren.</a:t>
            </a:r>
          </a:p>
        </p:txBody>
      </p:sp>
      <p:sp>
        <p:nvSpPr>
          <p:cNvPr id="6" name="Rectangle 5">
            <a:extLst>
              <a:ext uri="{FF2B5EF4-FFF2-40B4-BE49-F238E27FC236}">
                <a16:creationId xmlns:a16="http://schemas.microsoft.com/office/drawing/2014/main" id="{3B512133-4A14-4A36-A8BB-5F11A1392274}"/>
              </a:ext>
            </a:extLst>
          </p:cNvPr>
          <p:cNvSpPr/>
          <p:nvPr/>
        </p:nvSpPr>
        <p:spPr>
          <a:xfrm>
            <a:off x="706494" y="2279782"/>
            <a:ext cx="7969194" cy="2031325"/>
          </a:xfrm>
          <a:prstGeom prst="rect">
            <a:avLst/>
          </a:prstGeom>
        </p:spPr>
        <p:txBody>
          <a:bodyPr wrap="square">
            <a:spAutoFit/>
          </a:bodyPr>
          <a:lstStyle/>
          <a:p>
            <a:pPr marL="541338" lvl="1" indent="-285750">
              <a:buFont typeface="Calibri" panose="020F0502020204030204" pitchFamily="34" charset="0"/>
              <a:buChar char="–"/>
            </a:pPr>
            <a:r>
              <a:rPr lang="en-US" sz="1400" dirty="0"/>
              <a:t>Große SWH-Systeme benötigen viel mehr Auffangfläche, um die großen Mengen an Warmwasser zu decken. Dies bedeutet, dass </a:t>
            </a:r>
            <a:r>
              <a:rPr lang="en-US" sz="1400" b="1" dirty="0"/>
              <a:t>Bänke</a:t>
            </a:r>
            <a:r>
              <a:rPr lang="en-US" sz="1400" dirty="0"/>
              <a:t> von Solarkollektoren und Verbindungsbänke in </a:t>
            </a:r>
            <a:r>
              <a:rPr lang="en-US" sz="1400" b="1" dirty="0"/>
              <a:t>Solarfeldern</a:t>
            </a:r>
            <a:r>
              <a:rPr lang="en-US" sz="1400" dirty="0"/>
              <a:t> gebildet werden, vielleicht mit Dutzenden von einzelnen FPC/ETC. Die gesamte Effizienz solcher Sonnenkollektoren hängt direkt von ihren hydraulischen Strukturen ab.</a:t>
            </a:r>
          </a:p>
          <a:p>
            <a:pPr marL="541338" lvl="1" indent="-285750">
              <a:buFont typeface="Calibri" panose="020F0502020204030204" pitchFamily="34" charset="0"/>
              <a:buChar char="–"/>
            </a:pPr>
            <a:r>
              <a:rPr lang="en-US" sz="1400" b="1" dirty="0"/>
              <a:t>Die Solarkollektorfelder bestimmen die Ausgangstemperaturen, die Betriebsdurchflussmengen und die Größe der Rohrleitungen, der </a:t>
            </a:r>
            <a:r>
              <a:rPr lang="en-US" sz="1400" dirty="0"/>
              <a:t>Ausrüstung und des Zubehörs.</a:t>
            </a:r>
          </a:p>
          <a:p>
            <a:pPr marL="541338" lvl="1" indent="-285750">
              <a:buFont typeface="Calibri" panose="020F0502020204030204" pitchFamily="34" charset="0"/>
              <a:buChar char="–"/>
            </a:pPr>
            <a:r>
              <a:rPr lang="en-US" sz="1400" dirty="0"/>
              <a:t>FPC-Kollektoren werden parallel zu Solarbänken verschaltet. Diese wiederum sind in Reihe, parallel oder seriell-parallel geschaltet. </a:t>
            </a:r>
            <a:r>
              <a:rPr lang="en-US" sz="1400" b="1" dirty="0"/>
              <a:t>Sehr große Solaranlagen sind typischerweise ausgeglichene, serienparallele Hydraulikkreise</a:t>
            </a:r>
            <a:r>
              <a:rPr lang="en-US" sz="1400" dirty="0"/>
              <a:t>.</a:t>
            </a:r>
          </a:p>
        </p:txBody>
      </p:sp>
      <p:pic>
        <p:nvPicPr>
          <p:cNvPr id="7" name="Picture 6">
            <a:extLst>
              <a:ext uri="{FF2B5EF4-FFF2-40B4-BE49-F238E27FC236}">
                <a16:creationId xmlns:a16="http://schemas.microsoft.com/office/drawing/2014/main" id="{B80D3127-647A-4D31-813C-30891C1765B6}"/>
              </a:ext>
            </a:extLst>
          </p:cNvPr>
          <p:cNvPicPr>
            <a:picLocks noChangeAspect="1"/>
          </p:cNvPicPr>
          <p:nvPr/>
        </p:nvPicPr>
        <p:blipFill>
          <a:blip r:embed="rId2"/>
          <a:stretch>
            <a:fillRect/>
          </a:stretch>
        </p:blipFill>
        <p:spPr>
          <a:xfrm>
            <a:off x="1908000" y="4365000"/>
            <a:ext cx="5644995" cy="1756429"/>
          </a:xfrm>
          <a:prstGeom prst="rect">
            <a:avLst/>
          </a:prstGeom>
          <a:ln>
            <a:solidFill>
              <a:schemeClr val="tx1"/>
            </a:solidFill>
          </a:ln>
        </p:spPr>
      </p:pic>
    </p:spTree>
    <p:extLst>
      <p:ext uri="{BB962C8B-B14F-4D97-AF65-F5344CB8AC3E}">
        <p14:creationId xmlns:p14="http://schemas.microsoft.com/office/powerpoint/2010/main" val="309949558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5278</Words>
  <Application>Microsoft Office PowerPoint</Application>
  <PresentationFormat>Bildschirmpräsentation (4:3)</PresentationFormat>
  <Paragraphs>497</Paragraphs>
  <Slides>57</Slides>
  <Notes>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57</vt:i4>
      </vt:variant>
    </vt:vector>
  </HeadingPairs>
  <TitlesOfParts>
    <vt:vector size="62" baseType="lpstr">
      <vt:lpstr>Arial</vt:lpstr>
      <vt:lpstr>Calibri</vt:lpstr>
      <vt:lpstr>Symbol</vt:lpstr>
      <vt:lpstr>Wingdings</vt:lpstr>
      <vt:lpstr>2_Office Theme</vt:lpstr>
      <vt:lpstr>Einheit 3.2. ARTEN VON ANLAGEN UND SYSTEMEN</vt:lpstr>
      <vt:lpstr>Modul Ziele</vt:lpstr>
      <vt:lpstr>Inhalt</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1. Annäherung an solarthermische Großanwendungen</vt:lpstr>
      <vt:lpstr>Zusammenfassung</vt:lpstr>
      <vt:lpstr>Bibliographie</vt:lpstr>
      <vt:lpstr>Ende der Einheit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DeepL Translator</dc:creator>
  <cp:lastModifiedBy>IGA International Geothermal Association</cp:lastModifiedBy>
  <cp:revision>337</cp:revision>
  <cp:lastPrinted>2019-06-18T17:49:56Z</cp:lastPrinted>
  <dcterms:created xsi:type="dcterms:W3CDTF">2019-04-19T09:31:08Z</dcterms:created>
  <dcterms:modified xsi:type="dcterms:W3CDTF">2020-01-21T22:08:34Z</dcterms:modified>
</cp:coreProperties>
</file>