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50"/>
  </p:notesMasterIdLst>
  <p:sldIdLst>
    <p:sldId id="256" r:id="rId2"/>
    <p:sldId id="257" r:id="rId3"/>
    <p:sldId id="297" r:id="rId4"/>
    <p:sldId id="339" r:id="rId5"/>
    <p:sldId id="340" r:id="rId6"/>
    <p:sldId id="337" r:id="rId7"/>
    <p:sldId id="335" r:id="rId8"/>
    <p:sldId id="301" r:id="rId9"/>
    <p:sldId id="338" r:id="rId10"/>
    <p:sldId id="341" r:id="rId11"/>
    <p:sldId id="354" r:id="rId12"/>
    <p:sldId id="342" r:id="rId13"/>
    <p:sldId id="343" r:id="rId14"/>
    <p:sldId id="344" r:id="rId15"/>
    <p:sldId id="345" r:id="rId16"/>
    <p:sldId id="346" r:id="rId17"/>
    <p:sldId id="347" r:id="rId18"/>
    <p:sldId id="348" r:id="rId19"/>
    <p:sldId id="349" r:id="rId20"/>
    <p:sldId id="350" r:id="rId21"/>
    <p:sldId id="366" r:id="rId22"/>
    <p:sldId id="367" r:id="rId23"/>
    <p:sldId id="351" r:id="rId24"/>
    <p:sldId id="353" r:id="rId25"/>
    <p:sldId id="336" r:id="rId26"/>
    <p:sldId id="352" r:id="rId27"/>
    <p:sldId id="368" r:id="rId28"/>
    <p:sldId id="355" r:id="rId29"/>
    <p:sldId id="356" r:id="rId30"/>
    <p:sldId id="357" r:id="rId31"/>
    <p:sldId id="358" r:id="rId32"/>
    <p:sldId id="359" r:id="rId33"/>
    <p:sldId id="360" r:id="rId34"/>
    <p:sldId id="361" r:id="rId35"/>
    <p:sldId id="362" r:id="rId36"/>
    <p:sldId id="363" r:id="rId37"/>
    <p:sldId id="364" r:id="rId38"/>
    <p:sldId id="365" r:id="rId39"/>
    <p:sldId id="369" r:id="rId40"/>
    <p:sldId id="370" r:id="rId41"/>
    <p:sldId id="371" r:id="rId42"/>
    <p:sldId id="372" r:id="rId43"/>
    <p:sldId id="373" r:id="rId44"/>
    <p:sldId id="374" r:id="rId45"/>
    <p:sldId id="375" r:id="rId46"/>
    <p:sldId id="376" r:id="rId47"/>
    <p:sldId id="334" r:id="rId48"/>
    <p:sldId id="507" r:id="rId49"/>
  </p:sldIdLst>
  <p:sldSz cx="9144000" cy="6858000" type="screen4x3"/>
  <p:notesSz cx="6799263" cy="99314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4" userDrawn="1">
          <p15:clr>
            <a:srgbClr val="A4A3A4"/>
          </p15:clr>
        </p15:guide>
        <p15:guide id="2" pos="52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ús Rosel Martínez" initials="JRM" lastIdx="2" clrIdx="0">
    <p:extLst>
      <p:ext uri="{19B8F6BF-5375-455C-9EA6-DF929625EA0E}">
        <p15:presenceInfo xmlns:p15="http://schemas.microsoft.com/office/powerpoint/2012/main" userId="f1f0e823a184ee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53" autoAdjust="0"/>
    <p:restoredTop sz="96120" autoAdjust="0"/>
  </p:normalViewPr>
  <p:slideViewPr>
    <p:cSldViewPr>
      <p:cViewPr varScale="1">
        <p:scale>
          <a:sx n="50" d="100"/>
          <a:sy n="50" d="100"/>
        </p:scale>
        <p:origin x="28" y="584"/>
      </p:cViewPr>
      <p:guideLst>
        <p:guide orient="horz" pos="3974"/>
        <p:guide pos="522"/>
      </p:guideLst>
    </p:cSldViewPr>
  </p:slideViewPr>
  <p:notesTextViewPr>
    <p:cViewPr>
      <p:scale>
        <a:sx n="3" d="2"/>
        <a:sy n="3" d="2"/>
      </p:scale>
      <p:origin x="0" y="0"/>
    </p:cViewPr>
  </p:notesTextViewPr>
  <p:sorterViewPr>
    <p:cViewPr>
      <p:scale>
        <a:sx n="100" d="100"/>
        <a:sy n="100" d="100"/>
      </p:scale>
      <p:origin x="0" y="0"/>
    </p:cViewPr>
  </p:sorter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8" y="0"/>
            <a:ext cx="2946347" cy="496570"/>
          </a:xfrm>
          <a:prstGeom prst="rect">
            <a:avLst/>
          </a:prstGeom>
        </p:spPr>
        <p:txBody>
          <a:bodyPr vert="horz" lIns="91397" tIns="45706" rIns="91397" bIns="45706" rtlCol="0"/>
          <a:lstStyle>
            <a:lvl1pPr algn="l">
              <a:defRPr sz="1200"/>
            </a:lvl1pPr>
          </a:lstStyle>
          <a:p>
            <a:endParaRPr lang="el-GR"/>
          </a:p>
        </p:txBody>
      </p:sp>
      <p:sp>
        <p:nvSpPr>
          <p:cNvPr id="3" name="2 - Θέση ημερομηνίας"/>
          <p:cNvSpPr>
            <a:spLocks noGrp="1"/>
          </p:cNvSpPr>
          <p:nvPr>
            <p:ph type="dt" idx="1"/>
          </p:nvPr>
        </p:nvSpPr>
        <p:spPr>
          <a:xfrm>
            <a:off x="3851350" y="0"/>
            <a:ext cx="2946347" cy="496570"/>
          </a:xfrm>
          <a:prstGeom prst="rect">
            <a:avLst/>
          </a:prstGeom>
        </p:spPr>
        <p:txBody>
          <a:bodyPr vert="horz" lIns="91397" tIns="45706" rIns="91397" bIns="45706" rtlCol="0"/>
          <a:lstStyle>
            <a:lvl1pPr algn="r">
              <a:defRPr sz="1200"/>
            </a:lvl1pPr>
          </a:lstStyle>
          <a:p>
            <a:fld id="{E62C10A0-F87B-4BFF-AD3A-8310E448460F}" type="datetimeFigureOut">
              <a:rPr lang="el-GR" smtClean="0"/>
              <a:pPr/>
              <a:t>21/8/2019</a:t>
            </a:fld>
            <a:endParaRPr lang="el-GR"/>
          </a:p>
        </p:txBody>
      </p:sp>
      <p:sp>
        <p:nvSpPr>
          <p:cNvPr id="4" name="3 - Θέση εικόνας διαφάνειας"/>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397" tIns="45706" rIns="91397" bIns="45706" rtlCol="0" anchor="ctr"/>
          <a:lstStyle/>
          <a:p>
            <a:endParaRPr lang="el-GR"/>
          </a:p>
        </p:txBody>
      </p:sp>
      <p:sp>
        <p:nvSpPr>
          <p:cNvPr id="5" name="4 - Θέση σημειώσεων"/>
          <p:cNvSpPr>
            <a:spLocks noGrp="1"/>
          </p:cNvSpPr>
          <p:nvPr>
            <p:ph type="body" sz="quarter" idx="3"/>
          </p:nvPr>
        </p:nvSpPr>
        <p:spPr>
          <a:xfrm>
            <a:off x="679927" y="4717416"/>
            <a:ext cx="5439410" cy="4469130"/>
          </a:xfrm>
          <a:prstGeom prst="rect">
            <a:avLst/>
          </a:prstGeom>
        </p:spPr>
        <p:txBody>
          <a:bodyPr vert="horz" lIns="91397" tIns="45706" rIns="91397" bIns="45706" rtlCol="0">
            <a:normAutofit/>
          </a:bodyPr>
          <a:lstStyle/>
          <a:p>
            <a:pPr lvl="0"/>
            <a:r>
              <a:rPr lang="el-GR"/>
              <a:t>Kλικ για επεξεργασία επεξεργασία των στυλ του υποδείγματος</a:t>
            </a:r>
          </a:p>
          <a:p>
            <a:pPr lvl="1"/>
            <a:r>
              <a:rPr lang="el-GR"/>
              <a:t>επιπέδου DIFUNDE LA PALABRA-</a:t>
            </a:r>
          </a:p>
          <a:p>
            <a:pPr lvl="2"/>
            <a:r>
              <a:rPr lang="el-GR"/>
              <a:t>Τρίτου επιπέδου</a:t>
            </a:r>
          </a:p>
          <a:p>
            <a:pPr lvl="3"/>
            <a:r>
              <a:rPr lang="el-GR"/>
              <a:t>επιπέδου DIFUNDE LA PALABRA-</a:t>
            </a:r>
          </a:p>
          <a:p>
            <a:pPr lvl="4"/>
            <a:r>
              <a:rPr lang="el-GR"/>
              <a:t>Πέμπτου επιπέδου</a:t>
            </a:r>
          </a:p>
        </p:txBody>
      </p:sp>
      <p:sp>
        <p:nvSpPr>
          <p:cNvPr id="6" name="5 - Θέση υποσέλιδου"/>
          <p:cNvSpPr>
            <a:spLocks noGrp="1"/>
          </p:cNvSpPr>
          <p:nvPr>
            <p:ph type="ftr" sz="quarter" idx="4"/>
          </p:nvPr>
        </p:nvSpPr>
        <p:spPr>
          <a:xfrm>
            <a:off x="8" y="9433107"/>
            <a:ext cx="2946347" cy="496570"/>
          </a:xfrm>
          <a:prstGeom prst="rect">
            <a:avLst/>
          </a:prstGeom>
        </p:spPr>
        <p:txBody>
          <a:bodyPr vert="horz" lIns="91397" tIns="45706" rIns="91397" bIns="45706"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1350" y="9433107"/>
            <a:ext cx="2946347" cy="496570"/>
          </a:xfrm>
          <a:prstGeom prst="rect">
            <a:avLst/>
          </a:prstGeom>
        </p:spPr>
        <p:txBody>
          <a:bodyPr vert="horz" lIns="91397" tIns="45706" rIns="91397" bIns="45706" rtlCol="0" anchor="b"/>
          <a:lstStyle>
            <a:lvl1pPr algn="r">
              <a:defRPr sz="1200"/>
            </a:lvl1pPr>
          </a:lstStyle>
          <a:p>
            <a:fld id="{D51933F7-9C1D-42A8-B27F-F697341C8CBF}" type="slidenum">
              <a:rPr lang="el-GR" smtClean="0"/>
              <a:pPr/>
              <a:t>‹Nº›</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51933F7-9C1D-42A8-B27F-F697341C8CBF}" type="slidenum">
              <a:rPr lang="el-GR" smtClean="0"/>
              <a:pPr/>
              <a:t>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u="sng" dirty="0"/>
              <a:t>Guidelines for the Trainer</a:t>
            </a:r>
          </a:p>
          <a:p>
            <a:endParaRPr lang="el-GR" dirty="0"/>
          </a:p>
          <a:p>
            <a:r>
              <a:rPr lang="en-US" dirty="0"/>
              <a:t>This .</a:t>
            </a:r>
            <a:r>
              <a:rPr lang="en-US" dirty="0" err="1"/>
              <a:t>ppt</a:t>
            </a:r>
            <a:r>
              <a:rPr lang="en-US" dirty="0"/>
              <a:t> file is a template to be used from VET providers in order for them to prepare the training material. </a:t>
            </a:r>
          </a:p>
          <a:p>
            <a:endParaRPr lang="el-GR" dirty="0"/>
          </a:p>
          <a:p>
            <a:r>
              <a:rPr lang="en-US" dirty="0"/>
              <a:t>We suggest </a:t>
            </a:r>
            <a:r>
              <a:rPr lang="en-US" b="1" dirty="0"/>
              <a:t>30 up to 40 .</a:t>
            </a:r>
            <a:r>
              <a:rPr lang="en-US" b="1" dirty="0" err="1"/>
              <a:t>ppt</a:t>
            </a:r>
            <a:r>
              <a:rPr lang="en-US" b="1" dirty="0"/>
              <a:t> slides </a:t>
            </a:r>
            <a:r>
              <a:rPr lang="en-US" dirty="0"/>
              <a:t>for one (1) hour of the training program. </a:t>
            </a:r>
            <a:endParaRPr lang="el-GR" dirty="0"/>
          </a:p>
          <a:p>
            <a:endParaRPr lang="en-US" dirty="0"/>
          </a:p>
          <a:p>
            <a:r>
              <a:rPr lang="en-US" dirty="0"/>
              <a:t>There are 3 </a:t>
            </a:r>
            <a:r>
              <a:rPr lang="en-US" u="sng" dirty="0"/>
              <a:t>predefined slides </a:t>
            </a:r>
            <a:r>
              <a:rPr lang="en-US" dirty="0"/>
              <a:t>to be filled in by you, entitled “</a:t>
            </a:r>
            <a:r>
              <a:rPr lang="en-US" b="1" dirty="0"/>
              <a:t>Module Objectives</a:t>
            </a:r>
            <a:r>
              <a:rPr lang="en-US" dirty="0"/>
              <a:t>”, “</a:t>
            </a:r>
            <a:r>
              <a:rPr lang="en-US" b="1" dirty="0"/>
              <a:t>Conclusion</a:t>
            </a:r>
            <a:r>
              <a:rPr lang="en-US" dirty="0"/>
              <a:t>”, “</a:t>
            </a:r>
            <a:r>
              <a:rPr lang="en-US" b="1" dirty="0"/>
              <a:t>End of module</a:t>
            </a:r>
            <a:r>
              <a:rPr lang="en-US" dirty="0"/>
              <a:t>”. </a:t>
            </a:r>
            <a:endParaRPr lang="el-GR" dirty="0"/>
          </a:p>
          <a:p>
            <a:endParaRPr lang="en-US" dirty="0"/>
          </a:p>
          <a:p>
            <a:pPr lvl="0"/>
            <a:r>
              <a:rPr lang="en-US" dirty="0"/>
              <a:t>Material should be sent in editable format. </a:t>
            </a:r>
            <a:endParaRPr lang="el-GR" dirty="0"/>
          </a:p>
          <a:p>
            <a:pPr lvl="0"/>
            <a:endParaRPr lang="en-US" dirty="0"/>
          </a:p>
          <a:p>
            <a:pPr lvl="0">
              <a:buFont typeface="Wingdings" pitchFamily="2" charset="2"/>
              <a:buChar char="§"/>
            </a:pPr>
            <a:r>
              <a:rPr lang="en-US" dirty="0"/>
              <a:t>Suggested font: Arial</a:t>
            </a:r>
            <a:endParaRPr lang="el-GR" dirty="0"/>
          </a:p>
          <a:p>
            <a:pPr lvl="0">
              <a:buFont typeface="Wingdings" pitchFamily="2" charset="2"/>
              <a:buChar char="§"/>
            </a:pPr>
            <a:r>
              <a:rPr lang="en-US" dirty="0"/>
              <a:t>Required font size: 16</a:t>
            </a:r>
            <a:endParaRPr lang="el-GR" dirty="0"/>
          </a:p>
          <a:p>
            <a:pPr lvl="0">
              <a:buFont typeface="Wingdings" pitchFamily="2" charset="2"/>
              <a:buChar char="§"/>
            </a:pPr>
            <a:r>
              <a:rPr lang="en-US" dirty="0"/>
              <a:t>Suggested line spacing: 1,5</a:t>
            </a:r>
            <a:endParaRPr lang="el-GR" dirty="0"/>
          </a:p>
          <a:p>
            <a:pPr lvl="0">
              <a:buFont typeface="Wingdings" pitchFamily="2" charset="2"/>
              <a:buChar char="§"/>
            </a:pPr>
            <a:r>
              <a:rPr lang="en-US" dirty="0" err="1"/>
              <a:t>ppt</a:t>
            </a:r>
            <a:r>
              <a:rPr lang="en-US" dirty="0"/>
              <a:t>/</a:t>
            </a:r>
            <a:r>
              <a:rPr lang="en-US" dirty="0" err="1"/>
              <a:t>pptx</a:t>
            </a:r>
            <a:r>
              <a:rPr lang="en-US" dirty="0"/>
              <a:t> file should have a clear structure and defined units and unique slide titles</a:t>
            </a:r>
            <a:endParaRPr lang="el-GR" dirty="0"/>
          </a:p>
          <a:p>
            <a:pPr lvl="0">
              <a:buFont typeface="Wingdings" pitchFamily="2" charset="2"/>
              <a:buChar char="§"/>
            </a:pPr>
            <a:r>
              <a:rPr lang="en-US" dirty="0" err="1"/>
              <a:t>ppt</a:t>
            </a:r>
            <a:r>
              <a:rPr lang="en-US" dirty="0"/>
              <a:t>/</a:t>
            </a:r>
            <a:r>
              <a:rPr lang="en-US" dirty="0" err="1"/>
              <a:t>pptx</a:t>
            </a:r>
            <a:r>
              <a:rPr lang="en-US" dirty="0"/>
              <a:t> slide contents should not exceed the predefined margins</a:t>
            </a:r>
            <a:endParaRPr lang="el-GR" dirty="0"/>
          </a:p>
          <a:p>
            <a:pPr lvl="0">
              <a:buFont typeface="Wingdings" pitchFamily="2" charset="2"/>
              <a:buChar char="§"/>
            </a:pPr>
            <a:r>
              <a:rPr lang="en-US" dirty="0"/>
              <a:t>Images, diagrams etc should be accompanied with a description</a:t>
            </a:r>
            <a:endParaRPr lang="el-GR" dirty="0"/>
          </a:p>
          <a:p>
            <a:pPr lvl="0">
              <a:buFont typeface="Wingdings" pitchFamily="2" charset="2"/>
              <a:buChar char="§"/>
            </a:pPr>
            <a:r>
              <a:rPr lang="en-US" dirty="0"/>
              <a:t>If you want to include comprehension questions (multiple choice, multiple responses, true/false, matching etc.) to enhance users’ understanding of the theory, you should embody them in the </a:t>
            </a:r>
            <a:r>
              <a:rPr lang="en-US" dirty="0" err="1"/>
              <a:t>ppt</a:t>
            </a:r>
            <a:r>
              <a:rPr lang="en-US" dirty="0"/>
              <a:t>/</a:t>
            </a:r>
            <a:r>
              <a:rPr lang="en-US" dirty="0" err="1"/>
              <a:t>pptx</a:t>
            </a:r>
            <a:r>
              <a:rPr lang="en-US" dirty="0"/>
              <a:t> file.</a:t>
            </a:r>
            <a:endParaRPr lang="el-GR" dirty="0"/>
          </a:p>
          <a:p>
            <a:pPr lvl="0">
              <a:buFont typeface="Wingdings" pitchFamily="2" charset="2"/>
              <a:buChar char="§"/>
            </a:pPr>
            <a:r>
              <a:rPr lang="en-US" dirty="0"/>
              <a:t>Questions that will be used for self assessment and final assessment quizzes should follow a predefined format that will be sent from SQLearn in an .</a:t>
            </a:r>
            <a:r>
              <a:rPr lang="en-US" dirty="0" err="1"/>
              <a:t>xls</a:t>
            </a:r>
            <a:r>
              <a:rPr lang="en-US" dirty="0"/>
              <a:t> file</a:t>
            </a:r>
            <a:endParaRPr lang="el-GR" dirty="0"/>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pPr/>
              <a:t>2</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Haga clic para editar el estilo del título del Patrón</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Haga clic para editar los estilos de texto del Patrón</a:t>
            </a:r>
          </a:p>
          <a:p>
            <a:pPr lvl="1"/>
            <a:r>
              <a:rPr lang="en-US"/>
              <a:t>Segundo nivel</a:t>
            </a:r>
          </a:p>
          <a:p>
            <a:pPr lvl="2"/>
            <a:r>
              <a:rPr lang="en-US"/>
              <a:t>Tercer nivel</a:t>
            </a:r>
          </a:p>
          <a:p>
            <a:pPr lvl="3"/>
            <a:r>
              <a:rPr lang="en-US"/>
              <a:t>Cuarto nivel</a:t>
            </a:r>
          </a:p>
          <a:p>
            <a:pPr lvl="4"/>
            <a:r>
              <a:rPr lang="en-US"/>
              <a:t>Quinto nivel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‹Nº›</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web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exergia.gr/wp-content/uploads/materials-domestic-water.pdf" TargetMode="External"/><Relationship Id="rId3" Type="http://schemas.openxmlformats.org/officeDocument/2006/relationships/hyperlink" Target="https://www.youtube.com/watch?v=Cv8AeYwU8Ho" TargetMode="External"/><Relationship Id="rId7" Type="http://schemas.openxmlformats.org/officeDocument/2006/relationships/hyperlink" Target="https://www.youtube.com/watch?v=GqSMFcwi3NU" TargetMode="External"/><Relationship Id="rId2" Type="http://schemas.openxmlformats.org/officeDocument/2006/relationships/hyperlink" Target="https://www.youtube.com/watch?v=uwo1m1tF_0I" TargetMode="External"/><Relationship Id="rId1" Type="http://schemas.openxmlformats.org/officeDocument/2006/relationships/slideLayout" Target="../slideLayouts/slideLayout2.xml"/><Relationship Id="rId6" Type="http://schemas.openxmlformats.org/officeDocument/2006/relationships/hyperlink" Target="https://www.youtube.com/user/ApricusOz/videos" TargetMode="External"/><Relationship Id="rId5" Type="http://schemas.openxmlformats.org/officeDocument/2006/relationships/hyperlink" Target="https://www.youtube.com/watch?v=Ikp6jBmE6XI" TargetMode="External"/><Relationship Id="rId4" Type="http://schemas.openxmlformats.org/officeDocument/2006/relationships/hyperlink" Target="https://www.youtube.com/watch?v=4hJ5bVqnVNY"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80000" y="1773000"/>
            <a:ext cx="5038240" cy="1685865"/>
          </a:xfrm>
        </p:spPr>
        <p:txBody>
          <a:bodyPr anchor="b">
            <a:normAutofit/>
          </a:bodyPr>
          <a:lstStyle/>
          <a:p>
            <a:r>
              <a:rPr lang="es-ES" b="1" dirty="0">
                <a:effectLst>
                  <a:outerShdw blurRad="38100" dist="38100" dir="2700000" algn="tl">
                    <a:srgbClr val="000000">
                      <a:alpha val="43137"/>
                    </a:srgbClr>
                  </a:outerShdw>
                </a:effectLst>
              </a:rPr>
              <a:t>Unidad 2.2. EL ALMACENAMIENTO TÉRMICO. CONCEPTOS BÁSICOS</a:t>
            </a:r>
            <a:endParaRPr lang="el-GR"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s-ES" dirty="0"/>
              <a:t>Bloque 2: Sistemas de energía solar térmica para viviendas unifamiliares</a:t>
            </a:r>
            <a:endParaRPr lang="el-GR" dirty="0"/>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FBD4E-64A9-4A27-93F6-410DADC4F391}"/>
              </a:ext>
            </a:extLst>
          </p:cNvPr>
          <p:cNvSpPr>
            <a:spLocks noGrp="1"/>
          </p:cNvSpPr>
          <p:nvPr>
            <p:ph type="title"/>
          </p:nvPr>
        </p:nvSpPr>
        <p:spPr/>
        <p:txBody>
          <a:bodyPr/>
          <a:lstStyle/>
          <a:p>
            <a:r>
              <a:rPr lang="es-ES" b="1" dirty="0">
                <a:solidFill>
                  <a:prstClr val="black"/>
                </a:solidFill>
                <a:cs typeface="Arial" pitchFamily="34" charset="0"/>
              </a:rPr>
              <a:t>2. Clasificación de los tanques solares</a:t>
            </a:r>
            <a:endParaRPr lang="en-US" dirty="0"/>
          </a:p>
        </p:txBody>
      </p:sp>
      <p:sp>
        <p:nvSpPr>
          <p:cNvPr id="4" name="Rectangle 3">
            <a:extLst>
              <a:ext uri="{FF2B5EF4-FFF2-40B4-BE49-F238E27FC236}">
                <a16:creationId xmlns:a16="http://schemas.microsoft.com/office/drawing/2014/main" id="{D02A2405-0E38-416A-A016-C21D933FEB38}"/>
              </a:ext>
            </a:extLst>
          </p:cNvPr>
          <p:cNvSpPr/>
          <p:nvPr/>
        </p:nvSpPr>
        <p:spPr>
          <a:xfrm>
            <a:off x="432916" y="1557000"/>
            <a:ext cx="7595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Tanques de </a:t>
            </a:r>
            <a:r>
              <a:rPr lang="en-US" b="1" dirty="0" err="1">
                <a:solidFill>
                  <a:prstClr val="black"/>
                </a:solidFill>
                <a:cs typeface="Arial" pitchFamily="34" charset="0"/>
              </a:rPr>
              <a:t>agua</a:t>
            </a:r>
            <a:r>
              <a:rPr lang="en-US" b="1" dirty="0">
                <a:solidFill>
                  <a:prstClr val="black"/>
                </a:solidFill>
                <a:cs typeface="Arial" pitchFamily="34" charset="0"/>
              </a:rPr>
              <a:t> caliente </a:t>
            </a:r>
            <a:r>
              <a:rPr lang="en-US" b="1" dirty="0" err="1">
                <a:solidFill>
                  <a:prstClr val="black"/>
                </a:solidFill>
                <a:cs typeface="Arial" pitchFamily="34" charset="0"/>
              </a:rPr>
              <a:t>presurizados</a:t>
            </a:r>
            <a:r>
              <a:rPr lang="en-US" b="1" dirty="0">
                <a:solidFill>
                  <a:prstClr val="black"/>
                </a:solidFill>
                <a:cs typeface="Arial" pitchFamily="34" charset="0"/>
              </a:rPr>
              <a:t> (</a:t>
            </a:r>
            <a:r>
              <a:rPr lang="en-US" b="1" dirty="0" err="1">
                <a:solidFill>
                  <a:prstClr val="black"/>
                </a:solidFill>
                <a:cs typeface="Arial" pitchFamily="34" charset="0"/>
              </a:rPr>
              <a:t>solares</a:t>
            </a:r>
            <a:r>
              <a:rPr lang="en-US" b="1" dirty="0">
                <a:solidFill>
                  <a:prstClr val="black"/>
                </a:solidFill>
                <a:cs typeface="Arial" pitchFamily="34" charset="0"/>
              </a:rPr>
              <a:t>). </a:t>
            </a:r>
            <a:r>
              <a:rPr lang="en-US" b="1" dirty="0" err="1">
                <a:solidFill>
                  <a:prstClr val="black"/>
                </a:solidFill>
                <a:cs typeface="Arial" pitchFamily="34" charset="0"/>
              </a:rPr>
              <a:t>Configuraciones</a:t>
            </a:r>
            <a:r>
              <a:rPr lang="en-US" b="1" dirty="0">
                <a:solidFill>
                  <a:prstClr val="black"/>
                </a:solidFill>
                <a:cs typeface="Arial" pitchFamily="34" charset="0"/>
              </a:rPr>
              <a:t> </a:t>
            </a:r>
            <a:r>
              <a:rPr lang="en-US" b="1" dirty="0" err="1">
                <a:solidFill>
                  <a:prstClr val="black"/>
                </a:solidFill>
                <a:cs typeface="Arial" pitchFamily="34" charset="0"/>
              </a:rPr>
              <a:t>directas</a:t>
            </a:r>
            <a:endParaRPr lang="en-US" b="1" dirty="0">
              <a:solidFill>
                <a:prstClr val="black"/>
              </a:solidFill>
              <a:cs typeface="Arial" pitchFamily="34" charset="0"/>
            </a:endParaRPr>
          </a:p>
        </p:txBody>
      </p:sp>
      <p:sp>
        <p:nvSpPr>
          <p:cNvPr id="10" name="TextBox 9">
            <a:extLst>
              <a:ext uri="{FF2B5EF4-FFF2-40B4-BE49-F238E27FC236}">
                <a16:creationId xmlns:a16="http://schemas.microsoft.com/office/drawing/2014/main" id="{1955CD14-4D56-42B8-B9FC-40DC91353576}"/>
              </a:ext>
            </a:extLst>
          </p:cNvPr>
          <p:cNvSpPr txBox="1"/>
          <p:nvPr/>
        </p:nvSpPr>
        <p:spPr>
          <a:xfrm>
            <a:off x="641668" y="2030906"/>
            <a:ext cx="4650331" cy="4001095"/>
          </a:xfrm>
          <a:prstGeom prst="rect">
            <a:avLst/>
          </a:prstGeom>
          <a:noFill/>
        </p:spPr>
        <p:txBody>
          <a:bodyPr wrap="square" rtlCol="0">
            <a:spAutoFit/>
          </a:bodyPr>
          <a:lstStyle/>
          <a:p>
            <a:pPr marL="342900" indent="-342900">
              <a:buFont typeface="Wingdings" panose="05000000000000000000" pitchFamily="2" charset="2"/>
              <a:buChar char="§"/>
            </a:pPr>
            <a:r>
              <a:rPr lang="es-ES" sz="1400" dirty="0"/>
              <a:t>Los tanques son a menudo de acero con un revestimiento interior de vidrio, piedra o epoxi para proteger el acero de la </a:t>
            </a:r>
            <a:r>
              <a:rPr lang="es-ES" sz="1400" b="1" dirty="0"/>
              <a:t>corrosión galvánica </a:t>
            </a:r>
            <a:r>
              <a:rPr lang="es-ES" sz="1400" dirty="0"/>
              <a:t>causada por la química del agua (el oxígeno disuelto en el agua se vuelve corrosivo). </a:t>
            </a:r>
          </a:p>
          <a:p>
            <a:pPr marL="342900" indent="-342900">
              <a:buFont typeface="Wingdings" panose="05000000000000000000" pitchFamily="2" charset="2"/>
              <a:buChar char="§"/>
            </a:pPr>
            <a:r>
              <a:rPr lang="es-ES" sz="1400" dirty="0"/>
              <a:t>Muchos tienen una varilla interna de aluminio o magnesio, </a:t>
            </a:r>
            <a:r>
              <a:rPr lang="es-ES" sz="1400" b="1" dirty="0" err="1"/>
              <a:t>anodo</a:t>
            </a:r>
            <a:r>
              <a:rPr lang="es-ES" sz="1400" b="1" dirty="0"/>
              <a:t> “de sacrificio" </a:t>
            </a:r>
            <a:r>
              <a:rPr lang="es-ES" sz="1400" dirty="0"/>
              <a:t>para atraer el oxígeno lejos del acero. </a:t>
            </a:r>
          </a:p>
          <a:p>
            <a:pPr marL="342900" indent="-342900">
              <a:buFont typeface="Wingdings" panose="05000000000000000000" pitchFamily="2" charset="2"/>
              <a:buChar char="§"/>
            </a:pPr>
            <a:r>
              <a:rPr lang="es-ES" sz="1400" b="1" dirty="0"/>
              <a:t>Los tanques revestidos de piedra y los tanques de acero inoxidable o cobre no requieren varillas de ánodo. </a:t>
            </a:r>
            <a:r>
              <a:rPr lang="es-ES" sz="1400" dirty="0"/>
              <a:t>Cuando se almacena agua dura o altamente conductora en el tanque, la varilla del ánodo debe ser reemplazada periódicamente. </a:t>
            </a:r>
          </a:p>
          <a:p>
            <a:pPr marL="342900" indent="-342900">
              <a:buFont typeface="Wingdings" panose="05000000000000000000" pitchFamily="2" charset="2"/>
              <a:buChar char="§"/>
            </a:pPr>
            <a:r>
              <a:rPr lang="es-ES" sz="1400" dirty="0"/>
              <a:t>Los acumuladores solares deben estar bien aislados. Si se instalan en el exterior de un edificio, también deben estar bien protegidos de las condiciones ambientales y de la corrosión, incluyendo la luz ultravioleta, la humedad o los contaminantes.</a:t>
            </a:r>
            <a:endParaRPr lang="en-US" sz="1600" dirty="0"/>
          </a:p>
        </p:txBody>
      </p:sp>
      <p:grpSp>
        <p:nvGrpSpPr>
          <p:cNvPr id="11" name="Group 10">
            <a:extLst>
              <a:ext uri="{FF2B5EF4-FFF2-40B4-BE49-F238E27FC236}">
                <a16:creationId xmlns:a16="http://schemas.microsoft.com/office/drawing/2014/main" id="{DD693873-E1FB-4AC5-9EA8-D34CD72B4A8C}"/>
              </a:ext>
            </a:extLst>
          </p:cNvPr>
          <p:cNvGrpSpPr/>
          <p:nvPr/>
        </p:nvGrpSpPr>
        <p:grpSpPr>
          <a:xfrm>
            <a:off x="5105669" y="2025708"/>
            <a:ext cx="3616102" cy="4283292"/>
            <a:chOff x="5105669" y="1914944"/>
            <a:chExt cx="3616102" cy="4283292"/>
          </a:xfrm>
        </p:grpSpPr>
        <p:pic>
          <p:nvPicPr>
            <p:cNvPr id="8" name="Picture 7" descr="A close up of a piece of paper&#10;&#10;Description generated with high confidence">
              <a:extLst>
                <a:ext uri="{FF2B5EF4-FFF2-40B4-BE49-F238E27FC236}">
                  <a16:creationId xmlns:a16="http://schemas.microsoft.com/office/drawing/2014/main" id="{3FD87EBE-4172-43D9-A407-A15774ED98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2466" y="1951959"/>
              <a:ext cx="3309305" cy="4246277"/>
            </a:xfrm>
            <a:prstGeom prst="rect">
              <a:avLst/>
            </a:prstGeom>
          </p:spPr>
        </p:pic>
        <p:sp>
          <p:nvSpPr>
            <p:cNvPr id="6" name="Rectangle 5">
              <a:extLst>
                <a:ext uri="{FF2B5EF4-FFF2-40B4-BE49-F238E27FC236}">
                  <a16:creationId xmlns:a16="http://schemas.microsoft.com/office/drawing/2014/main" id="{5A8C6777-2D7D-4A8C-B9DD-AB6F2501F3DD}"/>
                </a:ext>
              </a:extLst>
            </p:cNvPr>
            <p:cNvSpPr/>
            <p:nvPr/>
          </p:nvSpPr>
          <p:spPr>
            <a:xfrm>
              <a:off x="5105669" y="1914944"/>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grpSp>
    </p:spTree>
    <p:extLst>
      <p:ext uri="{BB962C8B-B14F-4D97-AF65-F5344CB8AC3E}">
        <p14:creationId xmlns:p14="http://schemas.microsoft.com/office/powerpoint/2010/main" val="4096800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A1E5D-841A-45D4-B020-95261C11C950}"/>
              </a:ext>
            </a:extLst>
          </p:cNvPr>
          <p:cNvSpPr>
            <a:spLocks noGrp="1"/>
          </p:cNvSpPr>
          <p:nvPr>
            <p:ph type="title"/>
          </p:nvPr>
        </p:nvSpPr>
        <p:spPr/>
        <p:txBody>
          <a:bodyPr/>
          <a:lstStyle/>
          <a:p>
            <a:r>
              <a:rPr lang="es-ES" b="1" dirty="0">
                <a:solidFill>
                  <a:prstClr val="black"/>
                </a:solidFill>
                <a:cs typeface="Arial" pitchFamily="34" charset="0"/>
              </a:rPr>
              <a:t>2. Clasificación de los tanques solares</a:t>
            </a:r>
            <a:endParaRPr lang="en-US" dirty="0"/>
          </a:p>
        </p:txBody>
      </p:sp>
      <p:sp>
        <p:nvSpPr>
          <p:cNvPr id="4" name="Rectangle 3">
            <a:extLst>
              <a:ext uri="{FF2B5EF4-FFF2-40B4-BE49-F238E27FC236}">
                <a16:creationId xmlns:a16="http://schemas.microsoft.com/office/drawing/2014/main" id="{D548AD8B-9211-43CF-8F78-87C85B2E4D55}"/>
              </a:ext>
            </a:extLst>
          </p:cNvPr>
          <p:cNvSpPr/>
          <p:nvPr/>
        </p:nvSpPr>
        <p:spPr>
          <a:xfrm>
            <a:off x="432916" y="1557000"/>
            <a:ext cx="7739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Tanques de </a:t>
            </a:r>
            <a:r>
              <a:rPr lang="en-US" b="1" dirty="0" err="1">
                <a:solidFill>
                  <a:prstClr val="black"/>
                </a:solidFill>
                <a:cs typeface="Arial" pitchFamily="34" charset="0"/>
              </a:rPr>
              <a:t>agua</a:t>
            </a:r>
            <a:r>
              <a:rPr lang="en-US" b="1" dirty="0">
                <a:solidFill>
                  <a:prstClr val="black"/>
                </a:solidFill>
                <a:cs typeface="Arial" pitchFamily="34" charset="0"/>
              </a:rPr>
              <a:t> caliente </a:t>
            </a:r>
            <a:r>
              <a:rPr lang="en-US" b="1" dirty="0" err="1">
                <a:solidFill>
                  <a:prstClr val="black"/>
                </a:solidFill>
                <a:cs typeface="Arial" pitchFamily="34" charset="0"/>
              </a:rPr>
              <a:t>presurizados</a:t>
            </a:r>
            <a:r>
              <a:rPr lang="en-US" b="1" dirty="0">
                <a:solidFill>
                  <a:prstClr val="black"/>
                </a:solidFill>
                <a:cs typeface="Arial" pitchFamily="34" charset="0"/>
              </a:rPr>
              <a:t> (</a:t>
            </a:r>
            <a:r>
              <a:rPr lang="en-US" b="1" dirty="0" err="1">
                <a:solidFill>
                  <a:prstClr val="black"/>
                </a:solidFill>
                <a:cs typeface="Arial" pitchFamily="34" charset="0"/>
              </a:rPr>
              <a:t>solares</a:t>
            </a:r>
            <a:r>
              <a:rPr lang="en-US" b="1" dirty="0">
                <a:solidFill>
                  <a:prstClr val="black"/>
                </a:solidFill>
                <a:cs typeface="Arial" pitchFamily="34" charset="0"/>
              </a:rPr>
              <a:t>). </a:t>
            </a:r>
            <a:r>
              <a:rPr lang="en-US" b="1" dirty="0" err="1">
                <a:solidFill>
                  <a:prstClr val="black"/>
                </a:solidFill>
                <a:cs typeface="Arial" pitchFamily="34" charset="0"/>
              </a:rPr>
              <a:t>Configuraciones</a:t>
            </a:r>
            <a:r>
              <a:rPr lang="en-US" b="1" dirty="0">
                <a:solidFill>
                  <a:prstClr val="black"/>
                </a:solidFill>
                <a:cs typeface="Arial" pitchFamily="34" charset="0"/>
              </a:rPr>
              <a:t> </a:t>
            </a:r>
            <a:r>
              <a:rPr lang="en-US" b="1" dirty="0" err="1">
                <a:solidFill>
                  <a:prstClr val="black"/>
                </a:solidFill>
                <a:cs typeface="Arial" pitchFamily="34" charset="0"/>
              </a:rPr>
              <a:t>directas</a:t>
            </a:r>
            <a:endParaRPr lang="en-US" b="1" dirty="0">
              <a:solidFill>
                <a:prstClr val="black"/>
              </a:solidFill>
              <a:cs typeface="Arial" pitchFamily="34" charset="0"/>
            </a:endParaRPr>
          </a:p>
        </p:txBody>
      </p:sp>
      <p:sp>
        <p:nvSpPr>
          <p:cNvPr id="5" name="TextBox 4">
            <a:extLst>
              <a:ext uri="{FF2B5EF4-FFF2-40B4-BE49-F238E27FC236}">
                <a16:creationId xmlns:a16="http://schemas.microsoft.com/office/drawing/2014/main" id="{F5722C3E-D81A-4F2E-AF94-56AD4AAC2C57}"/>
              </a:ext>
            </a:extLst>
          </p:cNvPr>
          <p:cNvSpPr txBox="1"/>
          <p:nvPr/>
        </p:nvSpPr>
        <p:spPr>
          <a:xfrm>
            <a:off x="641668" y="1961561"/>
            <a:ext cx="7962332" cy="1384995"/>
          </a:xfrm>
          <a:prstGeom prst="rect">
            <a:avLst/>
          </a:prstGeom>
          <a:noFill/>
        </p:spPr>
        <p:txBody>
          <a:bodyPr wrap="square" rtlCol="0">
            <a:spAutoFit/>
          </a:bodyPr>
          <a:lstStyle/>
          <a:p>
            <a:pPr marL="342900" indent="-342900">
              <a:buFont typeface="Wingdings" panose="05000000000000000000" pitchFamily="2" charset="2"/>
              <a:buChar char="§"/>
            </a:pPr>
            <a:r>
              <a:rPr lang="es-ES" sz="1400" dirty="0"/>
              <a:t>En general, los tanques de almacenamiento de agua están diseñados para ser instalados </a:t>
            </a:r>
            <a:r>
              <a:rPr lang="es-ES" sz="1400" b="1" dirty="0"/>
              <a:t>verticalmente </a:t>
            </a:r>
            <a:r>
              <a:rPr lang="es-ES" sz="1400" dirty="0"/>
              <a:t>porque esta estructura facilita la estratificación del agua caliente. Sin embargo, también se dispone de depósitos horizontales para los sistemas de separación por motivos de flexibilidad (limitaciones de altura, instalación en paredes, etc.).</a:t>
            </a:r>
          </a:p>
          <a:p>
            <a:pPr marL="342900" indent="-342900">
              <a:buFont typeface="Wingdings" panose="05000000000000000000" pitchFamily="2" charset="2"/>
              <a:buChar char="§"/>
            </a:pPr>
            <a:r>
              <a:rPr lang="es-ES" sz="1400" dirty="0"/>
              <a:t>Otros sistemas ACS solar más sencillos (termosifón pasivo ACS solar y otros) de diseño compacto utilizan tanques horizontales por defecto (es un sistema más compacto, estético y seguro)</a:t>
            </a:r>
            <a:r>
              <a:rPr lang="en-US" sz="1400" dirty="0"/>
              <a:t>.</a:t>
            </a:r>
          </a:p>
        </p:txBody>
      </p:sp>
      <p:pic>
        <p:nvPicPr>
          <p:cNvPr id="10" name="Picture 9" descr="A close up of a piece of paper&#10;&#10;Description generated with high confidence">
            <a:extLst>
              <a:ext uri="{FF2B5EF4-FFF2-40B4-BE49-F238E27FC236}">
                <a16:creationId xmlns:a16="http://schemas.microsoft.com/office/drawing/2014/main" id="{7B32B65E-4027-4BA1-AA39-9E71E72E48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000" y="3320229"/>
            <a:ext cx="7596000" cy="2916772"/>
          </a:xfrm>
          <a:prstGeom prst="rect">
            <a:avLst/>
          </a:prstGeom>
          <a:ln>
            <a:solidFill>
              <a:schemeClr val="tx1"/>
            </a:solidFill>
          </a:ln>
        </p:spPr>
      </p:pic>
    </p:spTree>
    <p:extLst>
      <p:ext uri="{BB962C8B-B14F-4D97-AF65-F5344CB8AC3E}">
        <p14:creationId xmlns:p14="http://schemas.microsoft.com/office/powerpoint/2010/main" val="3999223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D0EF8-6277-4FEE-80DE-05A365C1AF34}"/>
              </a:ext>
            </a:extLst>
          </p:cNvPr>
          <p:cNvSpPr>
            <a:spLocks noGrp="1"/>
          </p:cNvSpPr>
          <p:nvPr>
            <p:ph type="title"/>
          </p:nvPr>
        </p:nvSpPr>
        <p:spPr/>
        <p:txBody>
          <a:bodyPr/>
          <a:lstStyle/>
          <a:p>
            <a:r>
              <a:rPr lang="es-ES" b="1" dirty="0">
                <a:solidFill>
                  <a:prstClr val="black"/>
                </a:solidFill>
                <a:cs typeface="Arial" pitchFamily="34" charset="0"/>
              </a:rPr>
              <a:t>2. Clasificación de los tanques solares</a:t>
            </a:r>
            <a:endParaRPr lang="en-US" dirty="0"/>
          </a:p>
        </p:txBody>
      </p:sp>
      <p:sp>
        <p:nvSpPr>
          <p:cNvPr id="5" name="Rectangle 4">
            <a:extLst>
              <a:ext uri="{FF2B5EF4-FFF2-40B4-BE49-F238E27FC236}">
                <a16:creationId xmlns:a16="http://schemas.microsoft.com/office/drawing/2014/main" id="{047CDACA-561E-4BA2-ADDE-0B5F79372C29}"/>
              </a:ext>
            </a:extLst>
          </p:cNvPr>
          <p:cNvSpPr/>
          <p:nvPr/>
        </p:nvSpPr>
        <p:spPr>
          <a:xfrm>
            <a:off x="108000" y="1557000"/>
            <a:ext cx="3096001" cy="923330"/>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Tanques de </a:t>
            </a:r>
            <a:r>
              <a:rPr lang="en-US" b="1" dirty="0" err="1">
                <a:solidFill>
                  <a:prstClr val="black"/>
                </a:solidFill>
                <a:cs typeface="Arial" pitchFamily="34" charset="0"/>
              </a:rPr>
              <a:t>agua</a:t>
            </a:r>
            <a:r>
              <a:rPr lang="en-US" b="1" dirty="0">
                <a:solidFill>
                  <a:prstClr val="black"/>
                </a:solidFill>
                <a:cs typeface="Arial" pitchFamily="34" charset="0"/>
              </a:rPr>
              <a:t> caliente </a:t>
            </a:r>
            <a:r>
              <a:rPr lang="en-US" b="1" dirty="0" err="1">
                <a:solidFill>
                  <a:prstClr val="black"/>
                </a:solidFill>
                <a:cs typeface="Arial" pitchFamily="34" charset="0"/>
              </a:rPr>
              <a:t>presurizados</a:t>
            </a:r>
            <a:r>
              <a:rPr lang="en-US" b="1" dirty="0">
                <a:solidFill>
                  <a:prstClr val="black"/>
                </a:solidFill>
                <a:cs typeface="Arial" pitchFamily="34" charset="0"/>
              </a:rPr>
              <a:t> (</a:t>
            </a:r>
            <a:r>
              <a:rPr lang="en-US" b="1" dirty="0" err="1">
                <a:solidFill>
                  <a:prstClr val="black"/>
                </a:solidFill>
                <a:cs typeface="Arial" pitchFamily="34" charset="0"/>
              </a:rPr>
              <a:t>solares</a:t>
            </a:r>
            <a:r>
              <a:rPr lang="en-US" b="1" dirty="0">
                <a:solidFill>
                  <a:prstClr val="black"/>
                </a:solidFill>
                <a:cs typeface="Arial" pitchFamily="34" charset="0"/>
              </a:rPr>
              <a:t>). </a:t>
            </a:r>
            <a:r>
              <a:rPr lang="en-US" b="1" dirty="0" err="1">
                <a:solidFill>
                  <a:prstClr val="black"/>
                </a:solidFill>
                <a:cs typeface="Arial" pitchFamily="34" charset="0"/>
              </a:rPr>
              <a:t>Configuraciones</a:t>
            </a:r>
            <a:r>
              <a:rPr lang="en-US" b="1" dirty="0">
                <a:solidFill>
                  <a:prstClr val="black"/>
                </a:solidFill>
                <a:cs typeface="Arial" pitchFamily="34" charset="0"/>
              </a:rPr>
              <a:t> </a:t>
            </a:r>
            <a:r>
              <a:rPr lang="en-US" b="1" dirty="0" err="1">
                <a:solidFill>
                  <a:prstClr val="black"/>
                </a:solidFill>
                <a:cs typeface="Arial" pitchFamily="34" charset="0"/>
              </a:rPr>
              <a:t>directas</a:t>
            </a:r>
            <a:endParaRPr lang="en-US" b="1" dirty="0">
              <a:solidFill>
                <a:prstClr val="black"/>
              </a:solidFill>
              <a:cs typeface="Arial" pitchFamily="34" charset="0"/>
            </a:endParaRPr>
          </a:p>
        </p:txBody>
      </p:sp>
      <p:sp>
        <p:nvSpPr>
          <p:cNvPr id="7" name="TextBox 6">
            <a:extLst>
              <a:ext uri="{FF2B5EF4-FFF2-40B4-BE49-F238E27FC236}">
                <a16:creationId xmlns:a16="http://schemas.microsoft.com/office/drawing/2014/main" id="{55D7B56F-27C2-4FF4-B81E-491D41D90DC0}"/>
              </a:ext>
            </a:extLst>
          </p:cNvPr>
          <p:cNvSpPr txBox="1"/>
          <p:nvPr/>
        </p:nvSpPr>
        <p:spPr>
          <a:xfrm>
            <a:off x="315407" y="2493000"/>
            <a:ext cx="2980785" cy="1569660"/>
          </a:xfrm>
          <a:prstGeom prst="rect">
            <a:avLst/>
          </a:prstGeom>
          <a:noFill/>
        </p:spPr>
        <p:txBody>
          <a:bodyPr wrap="square" rtlCol="0">
            <a:spAutoFit/>
          </a:bodyPr>
          <a:lstStyle/>
          <a:p>
            <a:pPr marL="342900" indent="-342900">
              <a:buFont typeface="Wingdings" panose="05000000000000000000" pitchFamily="2" charset="2"/>
              <a:buChar char="§"/>
            </a:pPr>
            <a:r>
              <a:rPr lang="es-ES" sz="1600" dirty="0"/>
              <a:t>Instalación solar térmica de flujo directo forzado con un depósito de flujo directo (sin intercambiador de calor) con elemento eléctrico para calefacción de apoyo.</a:t>
            </a:r>
            <a:endParaRPr lang="en-US" sz="1600" dirty="0"/>
          </a:p>
        </p:txBody>
      </p:sp>
      <p:grpSp>
        <p:nvGrpSpPr>
          <p:cNvPr id="9" name="Group 8">
            <a:extLst>
              <a:ext uri="{FF2B5EF4-FFF2-40B4-BE49-F238E27FC236}">
                <a16:creationId xmlns:a16="http://schemas.microsoft.com/office/drawing/2014/main" id="{4891348B-103A-404E-B6AA-76288870C6C3}"/>
              </a:ext>
            </a:extLst>
          </p:cNvPr>
          <p:cNvGrpSpPr/>
          <p:nvPr/>
        </p:nvGrpSpPr>
        <p:grpSpPr>
          <a:xfrm>
            <a:off x="1188000" y="1557001"/>
            <a:ext cx="7640593" cy="4752000"/>
            <a:chOff x="1291790" y="1557001"/>
            <a:chExt cx="7640593" cy="4752000"/>
          </a:xfrm>
        </p:grpSpPr>
        <p:pic>
          <p:nvPicPr>
            <p:cNvPr id="4" name="Picture 3">
              <a:extLst>
                <a:ext uri="{FF2B5EF4-FFF2-40B4-BE49-F238E27FC236}">
                  <a16:creationId xmlns:a16="http://schemas.microsoft.com/office/drawing/2014/main" id="{87227075-80DF-4754-98A7-1D8CDAA6F60D}"/>
                </a:ext>
              </a:extLst>
            </p:cNvPr>
            <p:cNvPicPr>
              <a:picLocks noChangeAspect="1"/>
            </p:cNvPicPr>
            <p:nvPr/>
          </p:nvPicPr>
          <p:blipFill>
            <a:blip r:embed="rId2"/>
            <a:stretch>
              <a:fillRect/>
            </a:stretch>
          </p:blipFill>
          <p:spPr>
            <a:xfrm>
              <a:off x="3388384" y="1557001"/>
              <a:ext cx="5359616" cy="4752000"/>
            </a:xfrm>
            <a:prstGeom prst="rect">
              <a:avLst/>
            </a:prstGeom>
          </p:spPr>
        </p:pic>
        <p:sp>
          <p:nvSpPr>
            <p:cNvPr id="6" name="Rectangle 5">
              <a:extLst>
                <a:ext uri="{FF2B5EF4-FFF2-40B4-BE49-F238E27FC236}">
                  <a16:creationId xmlns:a16="http://schemas.microsoft.com/office/drawing/2014/main" id="{E7B2F4F4-1463-43F0-8ED5-F4065E2481D2}"/>
                </a:ext>
              </a:extLst>
            </p:cNvPr>
            <p:cNvSpPr/>
            <p:nvPr/>
          </p:nvSpPr>
          <p:spPr>
            <a:xfrm>
              <a:off x="7636383" y="248874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pic>
          <p:nvPicPr>
            <p:cNvPr id="8" name="Picture 7">
              <a:extLst>
                <a:ext uri="{FF2B5EF4-FFF2-40B4-BE49-F238E27FC236}">
                  <a16:creationId xmlns:a16="http://schemas.microsoft.com/office/drawing/2014/main" id="{8AEE3C54-A213-45DF-8531-7E3368DB14F9}"/>
                </a:ext>
              </a:extLst>
            </p:cNvPr>
            <p:cNvPicPr>
              <a:picLocks noChangeAspect="1"/>
            </p:cNvPicPr>
            <p:nvPr/>
          </p:nvPicPr>
          <p:blipFill>
            <a:blip r:embed="rId3"/>
            <a:stretch>
              <a:fillRect/>
            </a:stretch>
          </p:blipFill>
          <p:spPr>
            <a:xfrm>
              <a:off x="1291790" y="4120233"/>
              <a:ext cx="2165143" cy="2123304"/>
            </a:xfrm>
            <a:prstGeom prst="rect">
              <a:avLst/>
            </a:prstGeom>
            <a:ln>
              <a:solidFill>
                <a:schemeClr val="tx1"/>
              </a:solidFill>
            </a:ln>
          </p:spPr>
        </p:pic>
      </p:grpSp>
    </p:spTree>
    <p:extLst>
      <p:ext uri="{BB962C8B-B14F-4D97-AF65-F5344CB8AC3E}">
        <p14:creationId xmlns:p14="http://schemas.microsoft.com/office/powerpoint/2010/main" val="833299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217C3-0BB2-42E7-8A11-CAADCA0976F1}"/>
              </a:ext>
            </a:extLst>
          </p:cNvPr>
          <p:cNvSpPr>
            <a:spLocks noGrp="1"/>
          </p:cNvSpPr>
          <p:nvPr>
            <p:ph type="title"/>
          </p:nvPr>
        </p:nvSpPr>
        <p:spPr/>
        <p:txBody>
          <a:bodyPr/>
          <a:lstStyle/>
          <a:p>
            <a:r>
              <a:rPr lang="es-ES" b="1" dirty="0">
                <a:solidFill>
                  <a:prstClr val="black"/>
                </a:solidFill>
                <a:cs typeface="Arial" pitchFamily="34" charset="0"/>
              </a:rPr>
              <a:t>2. Clasificación de los tanques solares</a:t>
            </a:r>
            <a:endParaRPr lang="en-US" dirty="0"/>
          </a:p>
        </p:txBody>
      </p:sp>
      <p:sp>
        <p:nvSpPr>
          <p:cNvPr id="4" name="Rectangle 3">
            <a:extLst>
              <a:ext uri="{FF2B5EF4-FFF2-40B4-BE49-F238E27FC236}">
                <a16:creationId xmlns:a16="http://schemas.microsoft.com/office/drawing/2014/main" id="{E0A7C915-829D-4819-888A-84F04AD6426A}"/>
              </a:ext>
            </a:extLst>
          </p:cNvPr>
          <p:cNvSpPr/>
          <p:nvPr/>
        </p:nvSpPr>
        <p:spPr>
          <a:xfrm>
            <a:off x="432916" y="1557000"/>
            <a:ext cx="7811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Tanques de </a:t>
            </a:r>
            <a:r>
              <a:rPr lang="en-US" b="1" dirty="0" err="1">
                <a:solidFill>
                  <a:prstClr val="black"/>
                </a:solidFill>
                <a:cs typeface="Arial" pitchFamily="34" charset="0"/>
              </a:rPr>
              <a:t>agua</a:t>
            </a:r>
            <a:r>
              <a:rPr lang="en-US" b="1" dirty="0">
                <a:solidFill>
                  <a:prstClr val="black"/>
                </a:solidFill>
                <a:cs typeface="Arial" pitchFamily="34" charset="0"/>
              </a:rPr>
              <a:t> caliente </a:t>
            </a:r>
            <a:r>
              <a:rPr lang="en-US" b="1" dirty="0" err="1">
                <a:solidFill>
                  <a:prstClr val="black"/>
                </a:solidFill>
                <a:cs typeface="Arial" pitchFamily="34" charset="0"/>
              </a:rPr>
              <a:t>presurizados</a:t>
            </a:r>
            <a:r>
              <a:rPr lang="en-US" b="1" dirty="0">
                <a:solidFill>
                  <a:prstClr val="black"/>
                </a:solidFill>
                <a:cs typeface="Arial" pitchFamily="34" charset="0"/>
              </a:rPr>
              <a:t> (</a:t>
            </a:r>
            <a:r>
              <a:rPr lang="en-US" b="1" dirty="0" err="1">
                <a:solidFill>
                  <a:prstClr val="black"/>
                </a:solidFill>
                <a:cs typeface="Arial" pitchFamily="34" charset="0"/>
              </a:rPr>
              <a:t>solares</a:t>
            </a:r>
            <a:r>
              <a:rPr lang="en-US" b="1" dirty="0">
                <a:solidFill>
                  <a:prstClr val="black"/>
                </a:solidFill>
                <a:cs typeface="Arial" pitchFamily="34" charset="0"/>
              </a:rPr>
              <a:t>). </a:t>
            </a:r>
            <a:r>
              <a:rPr lang="en-US" b="1" dirty="0" err="1">
                <a:solidFill>
                  <a:prstClr val="black"/>
                </a:solidFill>
                <a:cs typeface="Arial" pitchFamily="34" charset="0"/>
              </a:rPr>
              <a:t>Configuraciones</a:t>
            </a:r>
            <a:r>
              <a:rPr lang="en-US" b="1" dirty="0">
                <a:solidFill>
                  <a:prstClr val="black"/>
                </a:solidFill>
                <a:cs typeface="Arial" pitchFamily="34" charset="0"/>
              </a:rPr>
              <a:t> </a:t>
            </a:r>
            <a:r>
              <a:rPr lang="en-US" b="1" dirty="0" err="1">
                <a:solidFill>
                  <a:prstClr val="black"/>
                </a:solidFill>
                <a:cs typeface="Arial" pitchFamily="34" charset="0"/>
              </a:rPr>
              <a:t>indirectas</a:t>
            </a:r>
            <a:endParaRPr lang="en-US" b="1" dirty="0">
              <a:solidFill>
                <a:prstClr val="black"/>
              </a:solidFill>
              <a:cs typeface="Arial" pitchFamily="34" charset="0"/>
            </a:endParaRPr>
          </a:p>
        </p:txBody>
      </p:sp>
      <p:sp>
        <p:nvSpPr>
          <p:cNvPr id="5" name="TextBox 4">
            <a:extLst>
              <a:ext uri="{FF2B5EF4-FFF2-40B4-BE49-F238E27FC236}">
                <a16:creationId xmlns:a16="http://schemas.microsoft.com/office/drawing/2014/main" id="{DF550C9B-535A-4DC1-8A01-7B93156A20B6}"/>
              </a:ext>
            </a:extLst>
          </p:cNvPr>
          <p:cNvSpPr txBox="1"/>
          <p:nvPr/>
        </p:nvSpPr>
        <p:spPr>
          <a:xfrm>
            <a:off x="735282" y="2045118"/>
            <a:ext cx="3166016" cy="3754874"/>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latin typeface="+mj-lt"/>
              </a:rPr>
              <a:t>INTERCAMBIADOR DE CALOR DE PARED SIMPLE. BOBINA INTERNA SIMPLE</a:t>
            </a:r>
          </a:p>
          <a:p>
            <a:pPr marL="541338" lvl="1" indent="-285750">
              <a:buFont typeface="Calibri" panose="020F0502020204030204" pitchFamily="34" charset="0"/>
              <a:buChar char="‒"/>
            </a:pPr>
            <a:r>
              <a:rPr lang="es-ES" sz="1400" dirty="0">
                <a:latin typeface="+mj-lt"/>
              </a:rPr>
              <a:t>Los tanques solares indirectos utilizan intercambiadores de calor "de líquido a líquido".</a:t>
            </a:r>
          </a:p>
          <a:p>
            <a:pPr marL="541338" lvl="1" indent="-285750">
              <a:buFont typeface="Calibri" panose="020F0502020204030204" pitchFamily="34" charset="0"/>
              <a:buChar char="‒"/>
            </a:pPr>
            <a:r>
              <a:rPr lang="es-ES" sz="1400" dirty="0">
                <a:latin typeface="+mj-lt"/>
              </a:rPr>
              <a:t>Los tanques solares más simples para sistemas ACS solar indirectos tienen un serpentín de intercambio de calor interno (acero/cobre) de una sola pared. Se sumerge en el tanque de agua y se ubica en el fondo.</a:t>
            </a:r>
          </a:p>
          <a:p>
            <a:pPr marL="541338" lvl="1" indent="-285750">
              <a:buFont typeface="Calibri" panose="020F0502020204030204" pitchFamily="34" charset="0"/>
              <a:buChar char="‒"/>
            </a:pPr>
            <a:r>
              <a:rPr lang="es-ES" sz="1400" b="1" dirty="0">
                <a:latin typeface="+mj-lt"/>
              </a:rPr>
              <a:t>El mayor riesgo de estos depósitos es la posibilidad de que se transfieran partículas nocivas al agua potable.</a:t>
            </a:r>
            <a:r>
              <a:rPr lang="en-US" sz="1400" b="1" dirty="0">
                <a:latin typeface="+mj-lt"/>
              </a:rPr>
              <a:t> </a:t>
            </a:r>
          </a:p>
        </p:txBody>
      </p:sp>
      <p:pic>
        <p:nvPicPr>
          <p:cNvPr id="11" name="Picture 10">
            <a:extLst>
              <a:ext uri="{FF2B5EF4-FFF2-40B4-BE49-F238E27FC236}">
                <a16:creationId xmlns:a16="http://schemas.microsoft.com/office/drawing/2014/main" id="{22B5BA7F-5CF6-48B5-87C3-D93E04539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1298" y="2021657"/>
            <a:ext cx="4780506" cy="3460928"/>
          </a:xfrm>
          <a:prstGeom prst="rect">
            <a:avLst/>
          </a:prstGeom>
          <a:ln>
            <a:solidFill>
              <a:schemeClr val="tx1"/>
            </a:solidFill>
          </a:ln>
        </p:spPr>
      </p:pic>
      <p:sp>
        <p:nvSpPr>
          <p:cNvPr id="13" name="Rectangle 12">
            <a:extLst>
              <a:ext uri="{FF2B5EF4-FFF2-40B4-BE49-F238E27FC236}">
                <a16:creationId xmlns:a16="http://schemas.microsoft.com/office/drawing/2014/main" id="{C4F7ED45-E054-4C04-A1E5-8C2947771534}"/>
              </a:ext>
            </a:extLst>
          </p:cNvPr>
          <p:cNvSpPr/>
          <p:nvPr/>
        </p:nvSpPr>
        <p:spPr>
          <a:xfrm>
            <a:off x="3558196" y="5478003"/>
            <a:ext cx="5333804" cy="954107"/>
          </a:xfrm>
          <a:prstGeom prst="rect">
            <a:avLst/>
          </a:prstGeom>
        </p:spPr>
        <p:txBody>
          <a:bodyPr wrap="square">
            <a:spAutoFit/>
          </a:bodyPr>
          <a:lstStyle/>
          <a:p>
            <a:pPr marL="541338" lvl="1" indent="-285750">
              <a:buFont typeface="Calibri" panose="020F0502020204030204" pitchFamily="34" charset="0"/>
              <a:buChar char="‒"/>
            </a:pPr>
            <a:r>
              <a:rPr lang="es-ES" sz="1400" dirty="0"/>
              <a:t>El intercambiador de calor está normalmente diseñado para el propilenglicol fluido caloportador, utilizado eventualmente con otros inhibidores de corrosión (presión máxima de la bobina: 10 bar).</a:t>
            </a:r>
            <a:endParaRPr lang="en-US" sz="1400" dirty="0"/>
          </a:p>
        </p:txBody>
      </p:sp>
    </p:spTree>
    <p:extLst>
      <p:ext uri="{BB962C8B-B14F-4D97-AF65-F5344CB8AC3E}">
        <p14:creationId xmlns:p14="http://schemas.microsoft.com/office/powerpoint/2010/main" val="1912783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F431C-9232-4049-91D0-D0014EEA0FC7}"/>
              </a:ext>
            </a:extLst>
          </p:cNvPr>
          <p:cNvSpPr>
            <a:spLocks noGrp="1"/>
          </p:cNvSpPr>
          <p:nvPr>
            <p:ph type="title"/>
          </p:nvPr>
        </p:nvSpPr>
        <p:spPr/>
        <p:txBody>
          <a:bodyPr/>
          <a:lstStyle/>
          <a:p>
            <a:r>
              <a:rPr lang="es-ES" b="1" dirty="0">
                <a:solidFill>
                  <a:prstClr val="black"/>
                </a:solidFill>
                <a:cs typeface="Arial" pitchFamily="34" charset="0"/>
              </a:rPr>
              <a:t>2. Clasificación de los tanques solares</a:t>
            </a:r>
            <a:endParaRPr lang="en-US" dirty="0"/>
          </a:p>
        </p:txBody>
      </p:sp>
      <p:sp>
        <p:nvSpPr>
          <p:cNvPr id="4" name="Rectangle 3">
            <a:extLst>
              <a:ext uri="{FF2B5EF4-FFF2-40B4-BE49-F238E27FC236}">
                <a16:creationId xmlns:a16="http://schemas.microsoft.com/office/drawing/2014/main" id="{692BE068-34DA-43B6-A06B-AA82CC3646FA}"/>
              </a:ext>
            </a:extLst>
          </p:cNvPr>
          <p:cNvSpPr/>
          <p:nvPr/>
        </p:nvSpPr>
        <p:spPr>
          <a:xfrm>
            <a:off x="432916" y="1557000"/>
            <a:ext cx="7975802"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Tanques de </a:t>
            </a:r>
            <a:r>
              <a:rPr lang="en-US" b="1" dirty="0" err="1">
                <a:solidFill>
                  <a:prstClr val="black"/>
                </a:solidFill>
                <a:cs typeface="Arial" pitchFamily="34" charset="0"/>
              </a:rPr>
              <a:t>agua</a:t>
            </a:r>
            <a:r>
              <a:rPr lang="en-US" b="1" dirty="0">
                <a:solidFill>
                  <a:prstClr val="black"/>
                </a:solidFill>
                <a:cs typeface="Arial" pitchFamily="34" charset="0"/>
              </a:rPr>
              <a:t> caliente </a:t>
            </a:r>
            <a:r>
              <a:rPr lang="en-US" b="1" dirty="0" err="1">
                <a:solidFill>
                  <a:prstClr val="black"/>
                </a:solidFill>
                <a:cs typeface="Arial" pitchFamily="34" charset="0"/>
              </a:rPr>
              <a:t>presurizados</a:t>
            </a:r>
            <a:r>
              <a:rPr lang="en-US" b="1" dirty="0">
                <a:solidFill>
                  <a:prstClr val="black"/>
                </a:solidFill>
                <a:cs typeface="Arial" pitchFamily="34" charset="0"/>
              </a:rPr>
              <a:t> (</a:t>
            </a:r>
            <a:r>
              <a:rPr lang="en-US" b="1" dirty="0" err="1">
                <a:solidFill>
                  <a:prstClr val="black"/>
                </a:solidFill>
                <a:cs typeface="Arial" pitchFamily="34" charset="0"/>
              </a:rPr>
              <a:t>solares</a:t>
            </a:r>
            <a:r>
              <a:rPr lang="en-US" b="1" dirty="0">
                <a:solidFill>
                  <a:prstClr val="black"/>
                </a:solidFill>
                <a:cs typeface="Arial" pitchFamily="34" charset="0"/>
              </a:rPr>
              <a:t>). </a:t>
            </a:r>
            <a:r>
              <a:rPr lang="en-US" b="1" dirty="0" err="1">
                <a:solidFill>
                  <a:prstClr val="black"/>
                </a:solidFill>
                <a:cs typeface="Arial" pitchFamily="34" charset="0"/>
              </a:rPr>
              <a:t>Configuraciones</a:t>
            </a:r>
            <a:r>
              <a:rPr lang="en-US" b="1" dirty="0">
                <a:solidFill>
                  <a:prstClr val="black"/>
                </a:solidFill>
                <a:cs typeface="Arial" pitchFamily="34" charset="0"/>
              </a:rPr>
              <a:t> </a:t>
            </a:r>
            <a:r>
              <a:rPr lang="en-US" b="1" dirty="0" err="1">
                <a:solidFill>
                  <a:prstClr val="black"/>
                </a:solidFill>
                <a:cs typeface="Arial" pitchFamily="34" charset="0"/>
              </a:rPr>
              <a:t>indirectas</a:t>
            </a:r>
            <a:endParaRPr lang="en-US" b="1" dirty="0">
              <a:solidFill>
                <a:prstClr val="black"/>
              </a:solidFill>
              <a:cs typeface="Arial" pitchFamily="34" charset="0"/>
            </a:endParaRPr>
          </a:p>
        </p:txBody>
      </p:sp>
      <p:sp>
        <p:nvSpPr>
          <p:cNvPr id="5" name="TextBox 4">
            <a:extLst>
              <a:ext uri="{FF2B5EF4-FFF2-40B4-BE49-F238E27FC236}">
                <a16:creationId xmlns:a16="http://schemas.microsoft.com/office/drawing/2014/main" id="{B833A85B-961C-43B9-92C0-4516A7BFA39D}"/>
              </a:ext>
            </a:extLst>
          </p:cNvPr>
          <p:cNvSpPr txBox="1"/>
          <p:nvPr/>
        </p:nvSpPr>
        <p:spPr>
          <a:xfrm>
            <a:off x="396000" y="2045118"/>
            <a:ext cx="3384000" cy="3970318"/>
          </a:xfrm>
          <a:prstGeom prst="rect">
            <a:avLst/>
          </a:prstGeom>
          <a:noFill/>
        </p:spPr>
        <p:txBody>
          <a:bodyPr wrap="square" rtlCol="0">
            <a:spAutoFit/>
          </a:bodyPr>
          <a:lstStyle/>
          <a:p>
            <a:pPr marL="285750" indent="-285750">
              <a:buFont typeface="Wingdings" panose="05000000000000000000" pitchFamily="2" charset="2"/>
              <a:buChar char="§"/>
            </a:pPr>
            <a:r>
              <a:rPr lang="es-ES" sz="1400" b="1" dirty="0"/>
              <a:t>INTERCAMBIADOR DE CALOR DE PARED SIMPLE. BOBINA DOBLE INTERNA</a:t>
            </a:r>
            <a:endParaRPr lang="en-US" sz="1400" dirty="0">
              <a:latin typeface="+mj-lt"/>
            </a:endParaRPr>
          </a:p>
          <a:p>
            <a:pPr marL="541338" lvl="1" indent="-285750">
              <a:buFont typeface="Calibri" panose="020F0502020204030204" pitchFamily="34" charset="0"/>
              <a:buChar char="‒"/>
            </a:pPr>
            <a:r>
              <a:rPr lang="es-ES" sz="1400" dirty="0"/>
              <a:t>Los modelos de intercambiadores de calor dobles se utilizan normalmente en aplicaciones de energía solar térmica conectando el serpentín inferior al conjunto de colectores y el serpentín superior conectado a cualquier tipo de caldera para la entrada de calor de reserva (normalmente una caldera de gas). </a:t>
            </a:r>
          </a:p>
          <a:p>
            <a:pPr marL="541338" lvl="1" indent="-285750">
              <a:buFont typeface="Calibri" panose="020F0502020204030204" pitchFamily="34" charset="0"/>
              <a:buChar char="‒"/>
            </a:pPr>
            <a:r>
              <a:rPr lang="es-ES" sz="1400" dirty="0"/>
              <a:t>Alternativamente, el serpentín superior puede funcionar como punto de partida para un circuito de calefacción radiante u otra aplicación similar.</a:t>
            </a:r>
            <a:endParaRPr lang="en-US" sz="1400" dirty="0"/>
          </a:p>
        </p:txBody>
      </p:sp>
      <p:pic>
        <p:nvPicPr>
          <p:cNvPr id="13" name="Picture 12">
            <a:extLst>
              <a:ext uri="{FF2B5EF4-FFF2-40B4-BE49-F238E27FC236}">
                <a16:creationId xmlns:a16="http://schemas.microsoft.com/office/drawing/2014/main" id="{B5BE8FD5-07BE-460E-8E15-9945672AF581}"/>
              </a:ext>
            </a:extLst>
          </p:cNvPr>
          <p:cNvPicPr>
            <a:picLocks noChangeAspect="1"/>
          </p:cNvPicPr>
          <p:nvPr/>
        </p:nvPicPr>
        <p:blipFill>
          <a:blip r:embed="rId2"/>
          <a:stretch>
            <a:fillRect/>
          </a:stretch>
        </p:blipFill>
        <p:spPr>
          <a:xfrm>
            <a:off x="3779999" y="2061000"/>
            <a:ext cx="4904762" cy="3428571"/>
          </a:xfrm>
          <a:prstGeom prst="rect">
            <a:avLst/>
          </a:prstGeom>
          <a:ln>
            <a:solidFill>
              <a:schemeClr val="tx1"/>
            </a:solidFill>
          </a:ln>
        </p:spPr>
      </p:pic>
      <p:sp>
        <p:nvSpPr>
          <p:cNvPr id="15" name="Rectangle 14">
            <a:extLst>
              <a:ext uri="{FF2B5EF4-FFF2-40B4-BE49-F238E27FC236}">
                <a16:creationId xmlns:a16="http://schemas.microsoft.com/office/drawing/2014/main" id="{F2FCA1B4-4EAF-4572-B3E7-9C1493673189}"/>
              </a:ext>
            </a:extLst>
          </p:cNvPr>
          <p:cNvSpPr/>
          <p:nvPr/>
        </p:nvSpPr>
        <p:spPr>
          <a:xfrm>
            <a:off x="3564000" y="5477728"/>
            <a:ext cx="5471999" cy="954107"/>
          </a:xfrm>
          <a:prstGeom prst="rect">
            <a:avLst/>
          </a:prstGeom>
        </p:spPr>
        <p:txBody>
          <a:bodyPr wrap="square">
            <a:spAutoFit/>
          </a:bodyPr>
          <a:lstStyle/>
          <a:p>
            <a:pPr marL="285750" indent="-285750">
              <a:buFont typeface="Calibri" panose="020F0502020204030204" pitchFamily="34" charset="0"/>
              <a:buChar char="‒"/>
            </a:pPr>
            <a:r>
              <a:rPr lang="es-ES" sz="1400" dirty="0"/>
              <a:t>Muchos depósitos presentan un diseño flexible: pueden incluir un elemento de calentamiento eléctrico suplementario, tener al menos una varilla de ánodo, dispositivos de seguridad, puertos auxiliares, etc. </a:t>
            </a:r>
            <a:r>
              <a:rPr lang="en-US" sz="1400" dirty="0"/>
              <a:t> </a:t>
            </a:r>
          </a:p>
        </p:txBody>
      </p:sp>
    </p:spTree>
    <p:extLst>
      <p:ext uri="{BB962C8B-B14F-4D97-AF65-F5344CB8AC3E}">
        <p14:creationId xmlns:p14="http://schemas.microsoft.com/office/powerpoint/2010/main" val="2612951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24709-917E-4533-BF45-1F7B558625F3}"/>
              </a:ext>
            </a:extLst>
          </p:cNvPr>
          <p:cNvSpPr>
            <a:spLocks noGrp="1"/>
          </p:cNvSpPr>
          <p:nvPr>
            <p:ph type="title"/>
          </p:nvPr>
        </p:nvSpPr>
        <p:spPr/>
        <p:txBody>
          <a:bodyPr/>
          <a:lstStyle/>
          <a:p>
            <a:r>
              <a:rPr lang="es-ES" b="1" dirty="0">
                <a:solidFill>
                  <a:prstClr val="black"/>
                </a:solidFill>
                <a:cs typeface="Arial" pitchFamily="34" charset="0"/>
              </a:rPr>
              <a:t>2. Clasificación de los tanques solares</a:t>
            </a:r>
            <a:endParaRPr lang="en-US" dirty="0"/>
          </a:p>
        </p:txBody>
      </p:sp>
      <p:sp>
        <p:nvSpPr>
          <p:cNvPr id="4" name="Rectangle 3">
            <a:extLst>
              <a:ext uri="{FF2B5EF4-FFF2-40B4-BE49-F238E27FC236}">
                <a16:creationId xmlns:a16="http://schemas.microsoft.com/office/drawing/2014/main" id="{4D7BA8E3-B0BE-44E4-AA44-B6B7A2697CEC}"/>
              </a:ext>
            </a:extLst>
          </p:cNvPr>
          <p:cNvSpPr/>
          <p:nvPr/>
        </p:nvSpPr>
        <p:spPr>
          <a:xfrm>
            <a:off x="432916" y="1557000"/>
            <a:ext cx="7883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Tanques de </a:t>
            </a:r>
            <a:r>
              <a:rPr lang="en-US" b="1" dirty="0" err="1">
                <a:solidFill>
                  <a:prstClr val="black"/>
                </a:solidFill>
                <a:cs typeface="Arial" pitchFamily="34" charset="0"/>
              </a:rPr>
              <a:t>agua</a:t>
            </a:r>
            <a:r>
              <a:rPr lang="en-US" b="1" dirty="0">
                <a:solidFill>
                  <a:prstClr val="black"/>
                </a:solidFill>
                <a:cs typeface="Arial" pitchFamily="34" charset="0"/>
              </a:rPr>
              <a:t> caliente </a:t>
            </a:r>
            <a:r>
              <a:rPr lang="en-US" b="1" dirty="0" err="1">
                <a:solidFill>
                  <a:prstClr val="black"/>
                </a:solidFill>
                <a:cs typeface="Arial" pitchFamily="34" charset="0"/>
              </a:rPr>
              <a:t>presurizados</a:t>
            </a:r>
            <a:r>
              <a:rPr lang="en-US" b="1" dirty="0">
                <a:solidFill>
                  <a:prstClr val="black"/>
                </a:solidFill>
                <a:cs typeface="Arial" pitchFamily="34" charset="0"/>
              </a:rPr>
              <a:t> (</a:t>
            </a:r>
            <a:r>
              <a:rPr lang="en-US" b="1" dirty="0" err="1">
                <a:solidFill>
                  <a:prstClr val="black"/>
                </a:solidFill>
                <a:cs typeface="Arial" pitchFamily="34" charset="0"/>
              </a:rPr>
              <a:t>solares</a:t>
            </a:r>
            <a:r>
              <a:rPr lang="en-US" b="1" dirty="0">
                <a:solidFill>
                  <a:prstClr val="black"/>
                </a:solidFill>
                <a:cs typeface="Arial" pitchFamily="34" charset="0"/>
              </a:rPr>
              <a:t>). </a:t>
            </a:r>
            <a:r>
              <a:rPr lang="en-US" b="1" dirty="0" err="1">
                <a:solidFill>
                  <a:prstClr val="black"/>
                </a:solidFill>
                <a:cs typeface="Arial" pitchFamily="34" charset="0"/>
              </a:rPr>
              <a:t>Configuraciones</a:t>
            </a:r>
            <a:r>
              <a:rPr lang="en-US" b="1" dirty="0">
                <a:solidFill>
                  <a:prstClr val="black"/>
                </a:solidFill>
                <a:cs typeface="Arial" pitchFamily="34" charset="0"/>
              </a:rPr>
              <a:t> </a:t>
            </a:r>
            <a:r>
              <a:rPr lang="en-US" b="1" dirty="0" err="1">
                <a:solidFill>
                  <a:prstClr val="black"/>
                </a:solidFill>
                <a:cs typeface="Arial" pitchFamily="34" charset="0"/>
              </a:rPr>
              <a:t>indirectas</a:t>
            </a:r>
            <a:endParaRPr lang="en-US" b="1" dirty="0">
              <a:solidFill>
                <a:prstClr val="black"/>
              </a:solidFill>
              <a:cs typeface="Arial" pitchFamily="34" charset="0"/>
            </a:endParaRPr>
          </a:p>
        </p:txBody>
      </p:sp>
      <p:sp>
        <p:nvSpPr>
          <p:cNvPr id="5" name="TextBox 4">
            <a:extLst>
              <a:ext uri="{FF2B5EF4-FFF2-40B4-BE49-F238E27FC236}">
                <a16:creationId xmlns:a16="http://schemas.microsoft.com/office/drawing/2014/main" id="{31FDB040-47A8-4605-A60D-35CEB4121E2C}"/>
              </a:ext>
            </a:extLst>
          </p:cNvPr>
          <p:cNvSpPr txBox="1"/>
          <p:nvPr/>
        </p:nvSpPr>
        <p:spPr>
          <a:xfrm>
            <a:off x="0" y="2045118"/>
            <a:ext cx="7236000" cy="427809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latin typeface="+mj-lt"/>
              </a:rPr>
              <a:t>INTERCAMBIADOR DE CALOR DE DOBLE PARED. BOBINA ENVOLVENTE EXTERNA</a:t>
            </a:r>
            <a:endParaRPr lang="en-US" sz="1600" dirty="0">
              <a:latin typeface="+mj-lt"/>
            </a:endParaRPr>
          </a:p>
          <a:p>
            <a:pPr marL="625475" lvl="1" indent="-285750">
              <a:buFont typeface="Calibri" panose="020F0502020204030204" pitchFamily="34" charset="0"/>
              <a:buChar char="‒"/>
            </a:pPr>
            <a:r>
              <a:rPr lang="es-ES" sz="1600" dirty="0">
                <a:latin typeface="+mj-lt"/>
              </a:rPr>
              <a:t>Los intercambiadores de calor de doble pared tienen "dos paredes" entre los dos fluidos (el fluido caloportador y el agua potable, a menudo). Se utilizan dos paredes cuando el fluido de transferencia de calor es tóxico, como el etilenglicol (anticongelante). Se requieren como </a:t>
            </a:r>
            <a:r>
              <a:rPr lang="es-ES" sz="1600" b="1" dirty="0">
                <a:latin typeface="+mj-lt"/>
              </a:rPr>
              <a:t>medida de seguridad </a:t>
            </a:r>
            <a:r>
              <a:rPr lang="es-ES" sz="1600" dirty="0">
                <a:latin typeface="+mj-lt"/>
              </a:rPr>
              <a:t>en caso de fugas, ayudando a asegurar que el anticongelante no se mezcle con el suministro de agua potable. </a:t>
            </a:r>
          </a:p>
          <a:p>
            <a:pPr marL="625475" lvl="1" indent="-285750">
              <a:buFont typeface="Calibri" panose="020F0502020204030204" pitchFamily="34" charset="0"/>
              <a:buChar char="‒"/>
            </a:pPr>
            <a:r>
              <a:rPr lang="es-ES" sz="1600" dirty="0">
                <a:latin typeface="+mj-lt"/>
              </a:rPr>
              <a:t>En un tanque solar, el intercambiador de calor de líquido a líquido de doble pared es el conocido diseño de "intercambiador de calor envolvente", en el que se envuelve un tubo y se adhiere al </a:t>
            </a:r>
            <a:r>
              <a:rPr lang="es-ES" sz="1600" b="1" dirty="0">
                <a:latin typeface="+mj-lt"/>
              </a:rPr>
              <a:t>exterior</a:t>
            </a:r>
            <a:r>
              <a:rPr lang="es-ES" sz="1600" dirty="0">
                <a:latin typeface="+mj-lt"/>
              </a:rPr>
              <a:t> del tanque de agua caliente (interno). El tubo debe estar adecuadamente aislado para reducir las pérdidas de calor.</a:t>
            </a:r>
          </a:p>
          <a:p>
            <a:pPr marL="625475" lvl="1" indent="-285750">
              <a:buFont typeface="Calibri" panose="020F0502020204030204" pitchFamily="34" charset="0"/>
              <a:buChar char="‒"/>
            </a:pPr>
            <a:r>
              <a:rPr lang="es-ES" sz="1600" dirty="0">
                <a:latin typeface="+mj-lt"/>
              </a:rPr>
              <a:t>Mientras que los intercambiadores de calor de doble pared aumentan la seguridad, </a:t>
            </a:r>
            <a:r>
              <a:rPr lang="es-ES" sz="1600" b="1" dirty="0">
                <a:latin typeface="+mj-lt"/>
              </a:rPr>
              <a:t>son menos eficientes </a:t>
            </a:r>
            <a:r>
              <a:rPr lang="es-ES" sz="1600" dirty="0">
                <a:latin typeface="+mj-lt"/>
              </a:rPr>
              <a:t>porque el calor debe transferirse a través de dos superficies en lugar de una. Para transferir la misma cantidad de calor, un intercambiador de calor de doble pared debe ser más grande que un intercambiador de pared simple.</a:t>
            </a:r>
            <a:endParaRPr lang="en-US" sz="1600" dirty="0">
              <a:latin typeface="+mj-lt"/>
            </a:endParaRPr>
          </a:p>
        </p:txBody>
      </p:sp>
      <p:pic>
        <p:nvPicPr>
          <p:cNvPr id="6" name="Picture 5">
            <a:extLst>
              <a:ext uri="{FF2B5EF4-FFF2-40B4-BE49-F238E27FC236}">
                <a16:creationId xmlns:a16="http://schemas.microsoft.com/office/drawing/2014/main" id="{5912FC6A-6C2E-4865-B2E0-7C8D569C578D}"/>
              </a:ext>
            </a:extLst>
          </p:cNvPr>
          <p:cNvPicPr>
            <a:picLocks noChangeAspect="1"/>
          </p:cNvPicPr>
          <p:nvPr/>
        </p:nvPicPr>
        <p:blipFill>
          <a:blip r:embed="rId2"/>
          <a:stretch>
            <a:fillRect/>
          </a:stretch>
        </p:blipFill>
        <p:spPr>
          <a:xfrm>
            <a:off x="7236000" y="2231781"/>
            <a:ext cx="1450800" cy="3845210"/>
          </a:xfrm>
          <a:prstGeom prst="rect">
            <a:avLst/>
          </a:prstGeom>
          <a:ln>
            <a:solidFill>
              <a:schemeClr val="tx1"/>
            </a:solidFill>
          </a:ln>
        </p:spPr>
      </p:pic>
    </p:spTree>
    <p:extLst>
      <p:ext uri="{BB962C8B-B14F-4D97-AF65-F5344CB8AC3E}">
        <p14:creationId xmlns:p14="http://schemas.microsoft.com/office/powerpoint/2010/main" val="663158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7D917-7EB5-4DBE-B642-FA07650C14C1}"/>
              </a:ext>
            </a:extLst>
          </p:cNvPr>
          <p:cNvSpPr>
            <a:spLocks noGrp="1"/>
          </p:cNvSpPr>
          <p:nvPr>
            <p:ph type="title"/>
          </p:nvPr>
        </p:nvSpPr>
        <p:spPr/>
        <p:txBody>
          <a:bodyPr/>
          <a:lstStyle/>
          <a:p>
            <a:r>
              <a:rPr lang="es-ES" b="1" dirty="0">
                <a:solidFill>
                  <a:prstClr val="black"/>
                </a:solidFill>
                <a:cs typeface="Arial" pitchFamily="34" charset="0"/>
              </a:rPr>
              <a:t>2. Clasificación de los tanques solares</a:t>
            </a:r>
            <a:endParaRPr lang="en-US" dirty="0"/>
          </a:p>
        </p:txBody>
      </p:sp>
      <p:sp>
        <p:nvSpPr>
          <p:cNvPr id="5" name="Rectangle 4">
            <a:extLst>
              <a:ext uri="{FF2B5EF4-FFF2-40B4-BE49-F238E27FC236}">
                <a16:creationId xmlns:a16="http://schemas.microsoft.com/office/drawing/2014/main" id="{23823D9F-0E79-4988-93DB-BEB4028481A1}"/>
              </a:ext>
            </a:extLst>
          </p:cNvPr>
          <p:cNvSpPr/>
          <p:nvPr/>
        </p:nvSpPr>
        <p:spPr>
          <a:xfrm>
            <a:off x="432916" y="1557000"/>
            <a:ext cx="8531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Tanques de </a:t>
            </a:r>
            <a:r>
              <a:rPr lang="en-US" b="1" dirty="0" err="1">
                <a:solidFill>
                  <a:prstClr val="black"/>
                </a:solidFill>
                <a:cs typeface="Arial" pitchFamily="34" charset="0"/>
              </a:rPr>
              <a:t>agua</a:t>
            </a:r>
            <a:r>
              <a:rPr lang="en-US" b="1" dirty="0">
                <a:solidFill>
                  <a:prstClr val="black"/>
                </a:solidFill>
                <a:cs typeface="Arial" pitchFamily="34" charset="0"/>
              </a:rPr>
              <a:t> caliente </a:t>
            </a:r>
            <a:r>
              <a:rPr lang="en-US" b="1" dirty="0" err="1">
                <a:solidFill>
                  <a:prstClr val="black"/>
                </a:solidFill>
                <a:cs typeface="Arial" pitchFamily="34" charset="0"/>
              </a:rPr>
              <a:t>presurizados</a:t>
            </a:r>
            <a:r>
              <a:rPr lang="en-US" b="1" dirty="0">
                <a:solidFill>
                  <a:prstClr val="black"/>
                </a:solidFill>
                <a:cs typeface="Arial" pitchFamily="34" charset="0"/>
              </a:rPr>
              <a:t> (</a:t>
            </a:r>
            <a:r>
              <a:rPr lang="en-US" b="1" dirty="0" err="1">
                <a:solidFill>
                  <a:prstClr val="black"/>
                </a:solidFill>
                <a:cs typeface="Arial" pitchFamily="34" charset="0"/>
              </a:rPr>
              <a:t>solares</a:t>
            </a:r>
            <a:r>
              <a:rPr lang="en-US" b="1" dirty="0">
                <a:solidFill>
                  <a:prstClr val="black"/>
                </a:solidFill>
                <a:cs typeface="Arial" pitchFamily="34" charset="0"/>
              </a:rPr>
              <a:t>). </a:t>
            </a:r>
            <a:r>
              <a:rPr lang="en-US" b="1" dirty="0" err="1">
                <a:solidFill>
                  <a:prstClr val="black"/>
                </a:solidFill>
                <a:cs typeface="Arial" pitchFamily="34" charset="0"/>
              </a:rPr>
              <a:t>Configuraciones</a:t>
            </a:r>
            <a:r>
              <a:rPr lang="en-US" b="1" dirty="0">
                <a:solidFill>
                  <a:prstClr val="black"/>
                </a:solidFill>
                <a:cs typeface="Arial" pitchFamily="34" charset="0"/>
              </a:rPr>
              <a:t> </a:t>
            </a:r>
            <a:r>
              <a:rPr lang="en-US" b="1" dirty="0" err="1">
                <a:solidFill>
                  <a:prstClr val="black"/>
                </a:solidFill>
                <a:cs typeface="Arial" pitchFamily="34" charset="0"/>
              </a:rPr>
              <a:t>indirectas</a:t>
            </a:r>
            <a:endParaRPr lang="en-US" b="1" dirty="0">
              <a:solidFill>
                <a:prstClr val="black"/>
              </a:solidFill>
              <a:cs typeface="Arial" pitchFamily="34" charset="0"/>
            </a:endParaRPr>
          </a:p>
        </p:txBody>
      </p:sp>
      <p:pic>
        <p:nvPicPr>
          <p:cNvPr id="7" name="Picture 6">
            <a:extLst>
              <a:ext uri="{FF2B5EF4-FFF2-40B4-BE49-F238E27FC236}">
                <a16:creationId xmlns:a16="http://schemas.microsoft.com/office/drawing/2014/main" id="{ADC33B5C-9241-489F-9C9B-2024C8B091CF}"/>
              </a:ext>
            </a:extLst>
          </p:cNvPr>
          <p:cNvPicPr>
            <a:picLocks noChangeAspect="1"/>
          </p:cNvPicPr>
          <p:nvPr/>
        </p:nvPicPr>
        <p:blipFill>
          <a:blip r:embed="rId2"/>
          <a:stretch>
            <a:fillRect/>
          </a:stretch>
        </p:blipFill>
        <p:spPr>
          <a:xfrm>
            <a:off x="576000" y="1989000"/>
            <a:ext cx="6444000" cy="4341487"/>
          </a:xfrm>
          <a:prstGeom prst="rect">
            <a:avLst/>
          </a:prstGeom>
        </p:spPr>
      </p:pic>
      <p:sp>
        <p:nvSpPr>
          <p:cNvPr id="6" name="Rectangle 5">
            <a:extLst>
              <a:ext uri="{FF2B5EF4-FFF2-40B4-BE49-F238E27FC236}">
                <a16:creationId xmlns:a16="http://schemas.microsoft.com/office/drawing/2014/main" id="{AD7412BB-98FC-458D-866F-08449E6B6EF4}"/>
              </a:ext>
            </a:extLst>
          </p:cNvPr>
          <p:cNvSpPr/>
          <p:nvPr/>
        </p:nvSpPr>
        <p:spPr>
          <a:xfrm>
            <a:off x="6012000" y="5733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
        <p:nvSpPr>
          <p:cNvPr id="8" name="TextBox 7">
            <a:extLst>
              <a:ext uri="{FF2B5EF4-FFF2-40B4-BE49-F238E27FC236}">
                <a16:creationId xmlns:a16="http://schemas.microsoft.com/office/drawing/2014/main" id="{A62DB183-A6AC-491B-96B9-BE2533D8B00A}"/>
              </a:ext>
            </a:extLst>
          </p:cNvPr>
          <p:cNvSpPr txBox="1"/>
          <p:nvPr/>
        </p:nvSpPr>
        <p:spPr>
          <a:xfrm>
            <a:off x="7056000" y="2439791"/>
            <a:ext cx="2088000" cy="3293209"/>
          </a:xfrm>
          <a:prstGeom prst="rect">
            <a:avLst/>
          </a:prstGeom>
          <a:noFill/>
        </p:spPr>
        <p:txBody>
          <a:bodyPr wrap="square" rtlCol="0">
            <a:spAutoFit/>
          </a:bodyPr>
          <a:lstStyle/>
          <a:p>
            <a:pPr marL="285750" indent="-285750">
              <a:buFont typeface="Wingdings" panose="05000000000000000000" pitchFamily="2" charset="2"/>
              <a:buChar char="§"/>
            </a:pPr>
            <a:r>
              <a:rPr lang="es-ES" sz="1600" dirty="0"/>
              <a:t>Acumulador solar de agua caliente indirecto de pared simple.</a:t>
            </a:r>
          </a:p>
          <a:p>
            <a:pPr marL="285750" indent="-285750">
              <a:buFont typeface="Wingdings" panose="05000000000000000000" pitchFamily="2" charset="2"/>
              <a:buChar char="§"/>
            </a:pPr>
            <a:r>
              <a:rPr lang="es-ES" sz="1600" dirty="0"/>
              <a:t>Disponible con intercambiadores de calor internos de uno o dos serpentines.</a:t>
            </a:r>
          </a:p>
          <a:p>
            <a:pPr marL="285750" indent="-285750">
              <a:buFont typeface="Wingdings" panose="05000000000000000000" pitchFamily="2" charset="2"/>
              <a:buChar char="§"/>
            </a:pPr>
            <a:r>
              <a:rPr lang="es-ES" sz="1600" dirty="0"/>
              <a:t>Disponible con o sin elemento calefactor eléctrico</a:t>
            </a:r>
            <a:r>
              <a:rPr lang="en-US" sz="1600" dirty="0"/>
              <a:t>.</a:t>
            </a:r>
          </a:p>
        </p:txBody>
      </p:sp>
    </p:spTree>
    <p:extLst>
      <p:ext uri="{BB962C8B-B14F-4D97-AF65-F5344CB8AC3E}">
        <p14:creationId xmlns:p14="http://schemas.microsoft.com/office/powerpoint/2010/main" val="610170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741C27E-21F4-4E40-BB8B-0D3FDAC7297F}"/>
              </a:ext>
            </a:extLst>
          </p:cNvPr>
          <p:cNvGrpSpPr/>
          <p:nvPr/>
        </p:nvGrpSpPr>
        <p:grpSpPr>
          <a:xfrm>
            <a:off x="1489519" y="1566331"/>
            <a:ext cx="7356464" cy="4797311"/>
            <a:chOff x="1489519" y="1566331"/>
            <a:chExt cx="7356464" cy="4797311"/>
          </a:xfrm>
        </p:grpSpPr>
        <p:pic>
          <p:nvPicPr>
            <p:cNvPr id="5" name="Picture 4">
              <a:extLst>
                <a:ext uri="{FF2B5EF4-FFF2-40B4-BE49-F238E27FC236}">
                  <a16:creationId xmlns:a16="http://schemas.microsoft.com/office/drawing/2014/main" id="{E2568F63-0B10-4F0A-A7BF-F02ADF6F2370}"/>
                </a:ext>
              </a:extLst>
            </p:cNvPr>
            <p:cNvPicPr>
              <a:picLocks noChangeAspect="1"/>
            </p:cNvPicPr>
            <p:nvPr/>
          </p:nvPicPr>
          <p:blipFill>
            <a:blip r:embed="rId2"/>
            <a:stretch>
              <a:fillRect/>
            </a:stretch>
          </p:blipFill>
          <p:spPr>
            <a:xfrm>
              <a:off x="3636000" y="1566331"/>
              <a:ext cx="5209983" cy="4797311"/>
            </a:xfrm>
            <a:prstGeom prst="rect">
              <a:avLst/>
            </a:prstGeom>
          </p:spPr>
        </p:pic>
        <p:pic>
          <p:nvPicPr>
            <p:cNvPr id="6" name="Picture 5">
              <a:extLst>
                <a:ext uri="{FF2B5EF4-FFF2-40B4-BE49-F238E27FC236}">
                  <a16:creationId xmlns:a16="http://schemas.microsoft.com/office/drawing/2014/main" id="{E797CF8D-7011-413A-9AE9-E87332D4011C}"/>
                </a:ext>
              </a:extLst>
            </p:cNvPr>
            <p:cNvPicPr>
              <a:picLocks noChangeAspect="1"/>
            </p:cNvPicPr>
            <p:nvPr/>
          </p:nvPicPr>
          <p:blipFill>
            <a:blip r:embed="rId3"/>
            <a:stretch>
              <a:fillRect/>
            </a:stretch>
          </p:blipFill>
          <p:spPr>
            <a:xfrm>
              <a:off x="1489519" y="4186324"/>
              <a:ext cx="2165143" cy="2123304"/>
            </a:xfrm>
            <a:prstGeom prst="rect">
              <a:avLst/>
            </a:prstGeom>
            <a:ln>
              <a:solidFill>
                <a:schemeClr val="tx1"/>
              </a:solidFill>
            </a:ln>
          </p:spPr>
        </p:pic>
      </p:grpSp>
      <p:sp>
        <p:nvSpPr>
          <p:cNvPr id="2" name="Title 1">
            <a:extLst>
              <a:ext uri="{FF2B5EF4-FFF2-40B4-BE49-F238E27FC236}">
                <a16:creationId xmlns:a16="http://schemas.microsoft.com/office/drawing/2014/main" id="{9E876059-7247-4463-A762-C853A7594C2E}"/>
              </a:ext>
            </a:extLst>
          </p:cNvPr>
          <p:cNvSpPr>
            <a:spLocks noGrp="1"/>
          </p:cNvSpPr>
          <p:nvPr>
            <p:ph type="title"/>
          </p:nvPr>
        </p:nvSpPr>
        <p:spPr/>
        <p:txBody>
          <a:bodyPr/>
          <a:lstStyle/>
          <a:p>
            <a:r>
              <a:rPr lang="es-ES" b="1" dirty="0">
                <a:solidFill>
                  <a:prstClr val="black"/>
                </a:solidFill>
                <a:cs typeface="Arial" pitchFamily="34" charset="0"/>
              </a:rPr>
              <a:t>2. Clasificación de los tanques solares</a:t>
            </a:r>
            <a:endParaRPr lang="en-US" dirty="0"/>
          </a:p>
        </p:txBody>
      </p:sp>
      <p:sp>
        <p:nvSpPr>
          <p:cNvPr id="4" name="Rectangle 3">
            <a:extLst>
              <a:ext uri="{FF2B5EF4-FFF2-40B4-BE49-F238E27FC236}">
                <a16:creationId xmlns:a16="http://schemas.microsoft.com/office/drawing/2014/main" id="{43E88817-6836-40B0-B043-042079C4CED9}"/>
              </a:ext>
            </a:extLst>
          </p:cNvPr>
          <p:cNvSpPr/>
          <p:nvPr/>
        </p:nvSpPr>
        <p:spPr>
          <a:xfrm>
            <a:off x="432916" y="1557000"/>
            <a:ext cx="3131084" cy="923330"/>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Tanques de </a:t>
            </a:r>
            <a:r>
              <a:rPr lang="en-US" b="1" dirty="0" err="1">
                <a:solidFill>
                  <a:prstClr val="black"/>
                </a:solidFill>
                <a:cs typeface="Arial" pitchFamily="34" charset="0"/>
              </a:rPr>
              <a:t>agua</a:t>
            </a:r>
            <a:r>
              <a:rPr lang="en-US" b="1" dirty="0">
                <a:solidFill>
                  <a:prstClr val="black"/>
                </a:solidFill>
                <a:cs typeface="Arial" pitchFamily="34" charset="0"/>
              </a:rPr>
              <a:t> caliente </a:t>
            </a:r>
            <a:r>
              <a:rPr lang="en-US" b="1" dirty="0" err="1">
                <a:solidFill>
                  <a:prstClr val="black"/>
                </a:solidFill>
                <a:cs typeface="Arial" pitchFamily="34" charset="0"/>
              </a:rPr>
              <a:t>presurizados</a:t>
            </a:r>
            <a:r>
              <a:rPr lang="en-US" b="1" dirty="0">
                <a:solidFill>
                  <a:prstClr val="black"/>
                </a:solidFill>
                <a:cs typeface="Arial" pitchFamily="34" charset="0"/>
              </a:rPr>
              <a:t> (</a:t>
            </a:r>
            <a:r>
              <a:rPr lang="en-US" b="1" dirty="0" err="1">
                <a:solidFill>
                  <a:prstClr val="black"/>
                </a:solidFill>
                <a:cs typeface="Arial" pitchFamily="34" charset="0"/>
              </a:rPr>
              <a:t>solares</a:t>
            </a:r>
            <a:r>
              <a:rPr lang="en-US" b="1" dirty="0">
                <a:solidFill>
                  <a:prstClr val="black"/>
                </a:solidFill>
                <a:cs typeface="Arial" pitchFamily="34" charset="0"/>
              </a:rPr>
              <a:t>). </a:t>
            </a:r>
            <a:r>
              <a:rPr lang="en-US" b="1" dirty="0" err="1">
                <a:solidFill>
                  <a:prstClr val="black"/>
                </a:solidFill>
                <a:cs typeface="Arial" pitchFamily="34" charset="0"/>
              </a:rPr>
              <a:t>Configuraciones</a:t>
            </a:r>
            <a:r>
              <a:rPr lang="en-US" b="1" dirty="0">
                <a:solidFill>
                  <a:prstClr val="black"/>
                </a:solidFill>
                <a:cs typeface="Arial" pitchFamily="34" charset="0"/>
              </a:rPr>
              <a:t> </a:t>
            </a:r>
            <a:r>
              <a:rPr lang="en-US" b="1" dirty="0" err="1">
                <a:solidFill>
                  <a:prstClr val="black"/>
                </a:solidFill>
                <a:cs typeface="Arial" pitchFamily="34" charset="0"/>
              </a:rPr>
              <a:t>indirectas</a:t>
            </a:r>
            <a:endParaRPr lang="en-US" b="1" dirty="0">
              <a:solidFill>
                <a:prstClr val="black"/>
              </a:solidFill>
              <a:cs typeface="Arial" pitchFamily="34" charset="0"/>
            </a:endParaRPr>
          </a:p>
        </p:txBody>
      </p:sp>
      <p:sp>
        <p:nvSpPr>
          <p:cNvPr id="8" name="TextBox 7">
            <a:extLst>
              <a:ext uri="{FF2B5EF4-FFF2-40B4-BE49-F238E27FC236}">
                <a16:creationId xmlns:a16="http://schemas.microsoft.com/office/drawing/2014/main" id="{FEAEAF97-F027-455E-A9F3-ABCF13DB3B15}"/>
              </a:ext>
            </a:extLst>
          </p:cNvPr>
          <p:cNvSpPr txBox="1"/>
          <p:nvPr/>
        </p:nvSpPr>
        <p:spPr>
          <a:xfrm>
            <a:off x="432917" y="2493000"/>
            <a:ext cx="2863276" cy="1569660"/>
          </a:xfrm>
          <a:prstGeom prst="rect">
            <a:avLst/>
          </a:prstGeom>
          <a:noFill/>
        </p:spPr>
        <p:txBody>
          <a:bodyPr wrap="square" rtlCol="0">
            <a:spAutoFit/>
          </a:bodyPr>
          <a:lstStyle/>
          <a:p>
            <a:pPr marL="342900" indent="-342900">
              <a:buFont typeface="Wingdings" panose="05000000000000000000" pitchFamily="2" charset="2"/>
              <a:buChar char="§"/>
            </a:pPr>
            <a:r>
              <a:rPr lang="es-ES" sz="1600" dirty="0"/>
              <a:t>Instalación solar térmica de flujo forzado indirecto con acumulador de un serpentín (intercambiador de calor) con elemento eléctrico de apoyo a la calefacción.</a:t>
            </a:r>
            <a:endParaRPr lang="en-US" sz="1600" dirty="0"/>
          </a:p>
        </p:txBody>
      </p:sp>
      <p:sp>
        <p:nvSpPr>
          <p:cNvPr id="9" name="Rectangle 8">
            <a:extLst>
              <a:ext uri="{FF2B5EF4-FFF2-40B4-BE49-F238E27FC236}">
                <a16:creationId xmlns:a16="http://schemas.microsoft.com/office/drawing/2014/main" id="{C316C268-A340-48BD-9D63-9A7C76D66B3A}"/>
              </a:ext>
            </a:extLst>
          </p:cNvPr>
          <p:cNvSpPr/>
          <p:nvPr/>
        </p:nvSpPr>
        <p:spPr>
          <a:xfrm>
            <a:off x="7613240" y="2421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250825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2222E-B5BE-4C0C-9B11-DC08AD623982}"/>
              </a:ext>
            </a:extLst>
          </p:cNvPr>
          <p:cNvSpPr>
            <a:spLocks noGrp="1"/>
          </p:cNvSpPr>
          <p:nvPr>
            <p:ph type="title"/>
          </p:nvPr>
        </p:nvSpPr>
        <p:spPr/>
        <p:txBody>
          <a:bodyPr/>
          <a:lstStyle/>
          <a:p>
            <a:r>
              <a:rPr lang="es-ES" b="1" dirty="0">
                <a:solidFill>
                  <a:prstClr val="black"/>
                </a:solidFill>
                <a:cs typeface="Arial" pitchFamily="34" charset="0"/>
              </a:rPr>
              <a:t>2. Clasificación de los tanques solares</a:t>
            </a:r>
            <a:endParaRPr lang="en-US" dirty="0"/>
          </a:p>
        </p:txBody>
      </p:sp>
      <p:pic>
        <p:nvPicPr>
          <p:cNvPr id="4" name="Picture 3">
            <a:extLst>
              <a:ext uri="{FF2B5EF4-FFF2-40B4-BE49-F238E27FC236}">
                <a16:creationId xmlns:a16="http://schemas.microsoft.com/office/drawing/2014/main" id="{AFDB0554-38BE-4934-8936-0E2FBD55A45C}"/>
              </a:ext>
            </a:extLst>
          </p:cNvPr>
          <p:cNvPicPr>
            <a:picLocks noChangeAspect="1"/>
          </p:cNvPicPr>
          <p:nvPr/>
        </p:nvPicPr>
        <p:blipFill>
          <a:blip r:embed="rId2"/>
          <a:stretch>
            <a:fillRect/>
          </a:stretch>
        </p:blipFill>
        <p:spPr>
          <a:xfrm>
            <a:off x="2484000" y="1557000"/>
            <a:ext cx="6280078" cy="4824000"/>
          </a:xfrm>
          <a:prstGeom prst="rect">
            <a:avLst/>
          </a:prstGeom>
        </p:spPr>
      </p:pic>
      <p:sp>
        <p:nvSpPr>
          <p:cNvPr id="5" name="Rectangle 4">
            <a:extLst>
              <a:ext uri="{FF2B5EF4-FFF2-40B4-BE49-F238E27FC236}">
                <a16:creationId xmlns:a16="http://schemas.microsoft.com/office/drawing/2014/main" id="{B4DFB8F4-596B-4743-8854-5E1759481D7C}"/>
              </a:ext>
            </a:extLst>
          </p:cNvPr>
          <p:cNvSpPr/>
          <p:nvPr/>
        </p:nvSpPr>
        <p:spPr>
          <a:xfrm>
            <a:off x="108000" y="1557000"/>
            <a:ext cx="2304000" cy="1754326"/>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Tanques de </a:t>
            </a:r>
            <a:r>
              <a:rPr lang="en-US" b="1" dirty="0" err="1">
                <a:solidFill>
                  <a:prstClr val="black"/>
                </a:solidFill>
                <a:cs typeface="Arial" pitchFamily="34" charset="0"/>
              </a:rPr>
              <a:t>agua</a:t>
            </a:r>
            <a:r>
              <a:rPr lang="en-US" b="1" dirty="0">
                <a:solidFill>
                  <a:prstClr val="black"/>
                </a:solidFill>
                <a:cs typeface="Arial" pitchFamily="34" charset="0"/>
              </a:rPr>
              <a:t> caliente </a:t>
            </a:r>
            <a:r>
              <a:rPr lang="en-US" b="1" dirty="0" err="1">
                <a:solidFill>
                  <a:prstClr val="black"/>
                </a:solidFill>
                <a:cs typeface="Arial" pitchFamily="34" charset="0"/>
              </a:rPr>
              <a:t>presurizados</a:t>
            </a:r>
            <a:r>
              <a:rPr lang="en-US" b="1" dirty="0">
                <a:solidFill>
                  <a:prstClr val="black"/>
                </a:solidFill>
                <a:cs typeface="Arial" pitchFamily="34" charset="0"/>
              </a:rPr>
              <a:t> (</a:t>
            </a:r>
            <a:r>
              <a:rPr lang="en-US" b="1" dirty="0" err="1">
                <a:solidFill>
                  <a:prstClr val="black"/>
                </a:solidFill>
                <a:cs typeface="Arial" pitchFamily="34" charset="0"/>
              </a:rPr>
              <a:t>solares</a:t>
            </a:r>
            <a:r>
              <a:rPr lang="en-US" b="1" dirty="0">
                <a:solidFill>
                  <a:prstClr val="black"/>
                </a:solidFill>
                <a:cs typeface="Arial" pitchFamily="34" charset="0"/>
              </a:rPr>
              <a:t>). </a:t>
            </a:r>
            <a:r>
              <a:rPr lang="en-US" b="1" dirty="0" err="1">
                <a:solidFill>
                  <a:prstClr val="black"/>
                </a:solidFill>
                <a:cs typeface="Arial" pitchFamily="34" charset="0"/>
              </a:rPr>
              <a:t>Configuraciones</a:t>
            </a:r>
            <a:r>
              <a:rPr lang="en-US" b="1" dirty="0">
                <a:solidFill>
                  <a:prstClr val="black"/>
                </a:solidFill>
                <a:cs typeface="Arial" pitchFamily="34" charset="0"/>
              </a:rPr>
              <a:t> </a:t>
            </a:r>
            <a:r>
              <a:rPr lang="en-US" b="1" dirty="0" err="1">
                <a:solidFill>
                  <a:prstClr val="black"/>
                </a:solidFill>
                <a:cs typeface="Arial" pitchFamily="34" charset="0"/>
              </a:rPr>
              <a:t>indirectas</a:t>
            </a:r>
            <a:endParaRPr lang="en-US" b="1" dirty="0">
              <a:solidFill>
                <a:prstClr val="black"/>
              </a:solidFill>
              <a:cs typeface="Arial" pitchFamily="34" charset="0"/>
            </a:endParaRPr>
          </a:p>
        </p:txBody>
      </p:sp>
      <p:sp>
        <p:nvSpPr>
          <p:cNvPr id="6" name="Rectangle 5">
            <a:extLst>
              <a:ext uri="{FF2B5EF4-FFF2-40B4-BE49-F238E27FC236}">
                <a16:creationId xmlns:a16="http://schemas.microsoft.com/office/drawing/2014/main" id="{B3643F4B-5015-46A6-9C23-E7B317069DB2}"/>
              </a:ext>
            </a:extLst>
          </p:cNvPr>
          <p:cNvSpPr/>
          <p:nvPr/>
        </p:nvSpPr>
        <p:spPr>
          <a:xfrm>
            <a:off x="7528837" y="2421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
        <p:nvSpPr>
          <p:cNvPr id="7" name="TextBox 6">
            <a:extLst>
              <a:ext uri="{FF2B5EF4-FFF2-40B4-BE49-F238E27FC236}">
                <a16:creationId xmlns:a16="http://schemas.microsoft.com/office/drawing/2014/main" id="{229570C8-7C35-491A-B232-0C25024A3851}"/>
              </a:ext>
            </a:extLst>
          </p:cNvPr>
          <p:cNvSpPr txBox="1"/>
          <p:nvPr/>
        </p:nvSpPr>
        <p:spPr>
          <a:xfrm>
            <a:off x="364274" y="3382897"/>
            <a:ext cx="2058968" cy="2554545"/>
          </a:xfrm>
          <a:prstGeom prst="rect">
            <a:avLst/>
          </a:prstGeom>
          <a:noFill/>
        </p:spPr>
        <p:txBody>
          <a:bodyPr wrap="square" rtlCol="0">
            <a:spAutoFit/>
          </a:bodyPr>
          <a:lstStyle/>
          <a:p>
            <a:pPr marL="342900" indent="-342900">
              <a:buFont typeface="Wingdings" panose="05000000000000000000" pitchFamily="2" charset="2"/>
              <a:buChar char="§"/>
            </a:pPr>
            <a:r>
              <a:rPr lang="es-ES" sz="1600" dirty="0"/>
              <a:t>Instalación solar térmica de flujo forzado indirecto con acumulador de doble serpentín (intercambiador de calor) y caldera de gas externa en la parte superior</a:t>
            </a:r>
            <a:r>
              <a:rPr lang="en-US" sz="1600" dirty="0"/>
              <a:t>.</a:t>
            </a:r>
          </a:p>
        </p:txBody>
      </p:sp>
    </p:spTree>
    <p:extLst>
      <p:ext uri="{BB962C8B-B14F-4D97-AF65-F5344CB8AC3E}">
        <p14:creationId xmlns:p14="http://schemas.microsoft.com/office/powerpoint/2010/main" val="2694064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75B4F-60E2-424D-9A12-9169ECD74635}"/>
              </a:ext>
            </a:extLst>
          </p:cNvPr>
          <p:cNvSpPr>
            <a:spLocks noGrp="1"/>
          </p:cNvSpPr>
          <p:nvPr>
            <p:ph type="title"/>
          </p:nvPr>
        </p:nvSpPr>
        <p:spPr/>
        <p:txBody>
          <a:bodyPr/>
          <a:lstStyle/>
          <a:p>
            <a:r>
              <a:rPr lang="en-US" b="1" dirty="0">
                <a:solidFill>
                  <a:prstClr val="black"/>
                </a:solidFill>
                <a:cs typeface="Arial" pitchFamily="34" charset="0"/>
              </a:rPr>
              <a:t>2. Clasificación de los tanques solares</a:t>
            </a:r>
            <a:endParaRPr lang="en-US" dirty="0"/>
          </a:p>
        </p:txBody>
      </p:sp>
      <p:sp>
        <p:nvSpPr>
          <p:cNvPr id="4" name="Rectangle 3">
            <a:extLst>
              <a:ext uri="{FF2B5EF4-FFF2-40B4-BE49-F238E27FC236}">
                <a16:creationId xmlns:a16="http://schemas.microsoft.com/office/drawing/2014/main" id="{B6E714F9-1A42-4F4B-BBA1-C40FCFC7FE94}"/>
              </a:ext>
            </a:extLst>
          </p:cNvPr>
          <p:cNvSpPr/>
          <p:nvPr/>
        </p:nvSpPr>
        <p:spPr>
          <a:xfrm>
            <a:off x="432916" y="1557000"/>
            <a:ext cx="298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Almacenes térmicos</a:t>
            </a:r>
          </a:p>
        </p:txBody>
      </p:sp>
      <p:sp>
        <p:nvSpPr>
          <p:cNvPr id="5" name="TextBox 4">
            <a:extLst>
              <a:ext uri="{FF2B5EF4-FFF2-40B4-BE49-F238E27FC236}">
                <a16:creationId xmlns:a16="http://schemas.microsoft.com/office/drawing/2014/main" id="{B424BEDF-6B57-4F55-A33A-D7B278C43B1A}"/>
              </a:ext>
            </a:extLst>
          </p:cNvPr>
          <p:cNvSpPr txBox="1"/>
          <p:nvPr/>
        </p:nvSpPr>
        <p:spPr>
          <a:xfrm>
            <a:off x="612000" y="1950614"/>
            <a:ext cx="6408000" cy="3970318"/>
          </a:xfrm>
          <a:prstGeom prst="rect">
            <a:avLst/>
          </a:prstGeom>
          <a:noFill/>
        </p:spPr>
        <p:txBody>
          <a:bodyPr wrap="square" rtlCol="0">
            <a:spAutoFit/>
          </a:bodyPr>
          <a:lstStyle/>
          <a:p>
            <a:pPr marL="285750" indent="-285750">
              <a:buFont typeface="Wingdings" panose="05000000000000000000" pitchFamily="2" charset="2"/>
              <a:buChar char="§"/>
            </a:pPr>
            <a:r>
              <a:rPr lang="en-US" sz="1400" dirty="0"/>
              <a:t>El almacenamiento térmico es una forma general de almacenar y gestionar el calor (de fuentes renovables o de sistemas multicombustibles) hasta que se necesita. </a:t>
            </a:r>
          </a:p>
          <a:p>
            <a:pPr marL="285750" indent="-285750">
              <a:buFont typeface="Wingdings" panose="05000000000000000000" pitchFamily="2" charset="2"/>
              <a:buChar char="§"/>
            </a:pPr>
            <a:r>
              <a:rPr lang="en-US" sz="1400" dirty="0"/>
              <a:t>En un entorno doméstico, los calentadores de agua suelen almacenar el agua caliente en un gran tanque acumulador bien aislado. Los </a:t>
            </a:r>
            <a:r>
              <a:rPr lang="en-US" sz="1400" dirty="0" err="1"/>
              <a:t>acumuladores</a:t>
            </a:r>
            <a:r>
              <a:rPr lang="en-US" sz="1400" dirty="0"/>
              <a:t> térmicos trabajan invirtiendo esta lógica. Calientan y acumulan el "agua primaria" y utilizan esta energía para suministrar instantáneamente el "agua secundaria" calentada. </a:t>
            </a:r>
          </a:p>
          <a:p>
            <a:pPr marL="285750" indent="-285750">
              <a:buFont typeface="Wingdings" panose="05000000000000000000" pitchFamily="2" charset="2"/>
              <a:buChar char="§"/>
            </a:pPr>
            <a:r>
              <a:rPr lang="en-US" sz="1400" dirty="0"/>
              <a:t>Los acumuladores térmicos (solares) contienen al menos un intercambiador de calor, generalmente en forma de tubo interno de cobre enrollado sumergido en el tanque lleno de agua, que es en realidad el </a:t>
            </a:r>
            <a:r>
              <a:rPr lang="en-US" sz="1400" dirty="0" err="1"/>
              <a:t>fluido</a:t>
            </a:r>
            <a:r>
              <a:rPr lang="en-US" sz="1400" dirty="0"/>
              <a:t> </a:t>
            </a:r>
            <a:r>
              <a:rPr lang="en-US" sz="1400" dirty="0" err="1"/>
              <a:t>caloportador</a:t>
            </a:r>
            <a:r>
              <a:rPr lang="en-US" sz="1400" dirty="0"/>
              <a:t>. También pueden incluir un calentador de inmersión auxiliar (eléctrico). </a:t>
            </a:r>
            <a:r>
              <a:rPr lang="en-US" sz="1400" b="1" dirty="0"/>
              <a:t>Al pasar el agua a presión de la red a través del intercambiador de calor, el calor del agua calentada por el sol en el depósito se transfiere al agua potable, que emerge cuando sale del almacén térmico como agua caliente a presión de la red.</a:t>
            </a:r>
          </a:p>
          <a:p>
            <a:pPr marL="285750" indent="-285750">
              <a:buFont typeface="Wingdings" panose="05000000000000000000" pitchFamily="2" charset="2"/>
              <a:buChar char="§"/>
            </a:pPr>
            <a:r>
              <a:rPr lang="en-US" sz="1400" dirty="0"/>
              <a:t>Una de las ventajas de un depósito térmico sobre un tanque presurizado es que el depósito térmico puede permanecer abierto y ventilado. Es decir, </a:t>
            </a:r>
            <a:r>
              <a:rPr lang="en-US" sz="1400" b="1" dirty="0"/>
              <a:t>no hay presión en el depósito, sólo en la bobina de cobre. </a:t>
            </a:r>
            <a:r>
              <a:rPr lang="en-US" sz="1400" dirty="0"/>
              <a:t>Esto los hace intrínsecamente mucho </a:t>
            </a:r>
            <a:r>
              <a:rPr lang="en-US" sz="1400" b="1" dirty="0"/>
              <a:t>más seguros</a:t>
            </a:r>
            <a:r>
              <a:rPr lang="en-US" sz="1400" dirty="0"/>
              <a:t>. También son más baratos que los tanques presurizados.</a:t>
            </a:r>
          </a:p>
        </p:txBody>
      </p:sp>
      <p:pic>
        <p:nvPicPr>
          <p:cNvPr id="14" name="Picture 13">
            <a:extLst>
              <a:ext uri="{FF2B5EF4-FFF2-40B4-BE49-F238E27FC236}">
                <a16:creationId xmlns:a16="http://schemas.microsoft.com/office/drawing/2014/main" id="{2AD26B00-5CA2-46D6-8A2A-161822DA8033}"/>
              </a:ext>
            </a:extLst>
          </p:cNvPr>
          <p:cNvPicPr>
            <a:picLocks noChangeAspect="1"/>
          </p:cNvPicPr>
          <p:nvPr/>
        </p:nvPicPr>
        <p:blipFill>
          <a:blip r:embed="rId2"/>
          <a:stretch>
            <a:fillRect/>
          </a:stretch>
        </p:blipFill>
        <p:spPr>
          <a:xfrm>
            <a:off x="6948000" y="1885666"/>
            <a:ext cx="1940025" cy="4423334"/>
          </a:xfrm>
          <a:prstGeom prst="rect">
            <a:avLst/>
          </a:prstGeom>
          <a:ln>
            <a:solidFill>
              <a:schemeClr val="tx1"/>
            </a:solidFill>
          </a:ln>
        </p:spPr>
      </p:pic>
    </p:spTree>
    <p:extLst>
      <p:ext uri="{BB962C8B-B14F-4D97-AF65-F5344CB8AC3E}">
        <p14:creationId xmlns:p14="http://schemas.microsoft.com/office/powerpoint/2010/main" val="157066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err="1"/>
              <a:t>Objetivos</a:t>
            </a:r>
            <a:r>
              <a:rPr lang="en-US" b="1" dirty="0"/>
              <a:t> de la </a:t>
            </a:r>
            <a:r>
              <a:rPr lang="en-US" b="1" dirty="0" err="1"/>
              <a:t>unidad</a:t>
            </a:r>
            <a:endParaRPr lang="el-GR" b="1" dirty="0"/>
          </a:p>
        </p:txBody>
      </p:sp>
      <p:sp>
        <p:nvSpPr>
          <p:cNvPr id="9" name="Content Placeholder 8"/>
          <p:cNvSpPr>
            <a:spLocks noGrp="1"/>
          </p:cNvSpPr>
          <p:nvPr>
            <p:ph idx="1"/>
          </p:nvPr>
        </p:nvSpPr>
        <p:spPr>
          <a:xfrm>
            <a:off x="261758" y="1628774"/>
            <a:ext cx="8425042" cy="4392226"/>
          </a:xfrm>
        </p:spPr>
        <p:txBody>
          <a:bodyPr>
            <a:noAutofit/>
          </a:bodyPr>
          <a:lstStyle/>
          <a:p>
            <a:pPr marL="0" indent="0" algn="just">
              <a:buNone/>
            </a:pPr>
            <a:r>
              <a:rPr lang="es-ES" dirty="0">
                <a:latin typeface="+mj-lt"/>
                <a:cs typeface="Arial" pitchFamily="34" charset="0"/>
              </a:rPr>
              <a:t>Al final de esta unidad serás capaz de:</a:t>
            </a:r>
            <a:endParaRPr lang="en-US" dirty="0">
              <a:latin typeface="+mj-lt"/>
              <a:cs typeface="Arial" pitchFamily="34" charset="0"/>
            </a:endParaRPr>
          </a:p>
          <a:p>
            <a:pPr lvl="1">
              <a:buFont typeface="+mj-lt"/>
              <a:buAutoNum type="arabicPeriod"/>
            </a:pPr>
            <a:r>
              <a:rPr lang="es-ES" sz="1600" b="1" dirty="0"/>
              <a:t>Identificar la función básica que desempeñan los tanques de almacenamiento de agua en los sistemas solares térmicos y resumir sus requisitos generales de diseño.</a:t>
            </a:r>
          </a:p>
          <a:p>
            <a:pPr lvl="1">
              <a:buFont typeface="+mj-lt"/>
              <a:buAutoNum type="arabicPeriod"/>
            </a:pPr>
            <a:r>
              <a:rPr lang="es-ES" sz="1600" b="1" dirty="0"/>
              <a:t>Explicar la estratificación térmica del agua generada en el interior de los acumuladores de agua caliente, por qué este fenómeno es importante en los usos de la energía solar térmica y cómo se está promoviendo en los acumuladores solares más avanzados.</a:t>
            </a:r>
          </a:p>
          <a:p>
            <a:pPr lvl="1">
              <a:buFont typeface="+mj-lt"/>
              <a:buAutoNum type="arabicPeriod"/>
            </a:pPr>
            <a:r>
              <a:rPr lang="es-ES" sz="1600" b="1" dirty="0"/>
              <a:t>Clasificar los depósitos utilizados en aplicaciones de energía solar térmica según ambos criterios:</a:t>
            </a:r>
          </a:p>
          <a:p>
            <a:pPr lvl="2"/>
            <a:r>
              <a:rPr lang="es-ES" sz="1600" b="1" dirty="0"/>
              <a:t>Presión de trabajo, y</a:t>
            </a:r>
          </a:p>
          <a:p>
            <a:pPr lvl="2"/>
            <a:r>
              <a:rPr lang="es-ES" sz="1600" b="1" dirty="0"/>
              <a:t>Aplicación o función que desempeña el tanque en el sistema ACS solar,</a:t>
            </a:r>
          </a:p>
          <a:p>
            <a:pPr marL="457200" lvl="1" indent="0">
              <a:buNone/>
            </a:pPr>
            <a:r>
              <a:rPr lang="es-ES" sz="1600" b="1" dirty="0"/>
              <a:t>	nombrar los tipos principales bajo cada clase y caracterizarlos.</a:t>
            </a:r>
          </a:p>
          <a:p>
            <a:pPr marL="800100" lvl="1" indent="-342900">
              <a:buAutoNum type="arabicPeriod" startAt="4"/>
            </a:pPr>
            <a:r>
              <a:rPr lang="es-ES" sz="1600" b="1" dirty="0"/>
              <a:t>Describir la estructura básica y el funcionamiento de un tanque de almacenamiento ACS solar, incluyendo materiales, elementos y controles básicos y elementos de seguridad.</a:t>
            </a:r>
          </a:p>
          <a:p>
            <a:pPr marL="800100" lvl="1" indent="-342900">
              <a:buAutoNum type="arabicPeriod" startAt="4"/>
            </a:pPr>
            <a:r>
              <a:rPr lang="es-ES" sz="1600" b="1" dirty="0"/>
              <a:t>Explicar el proceso general de instalación de un tanque de almacenamiento de agua en el contexto de un proyecto prototípico de ACS solar, refiriéndose a las tareas de instalación y mantenimiento.</a:t>
            </a:r>
            <a:endParaRPr lang="en-GB" sz="1600" b="1" dirty="0">
              <a:solidFill>
                <a:prstClr val="black"/>
              </a:solidFill>
            </a:endParaRPr>
          </a:p>
          <a:p>
            <a:pPr marL="719138" lvl="2" indent="0">
              <a:buNone/>
            </a:pPr>
            <a:endParaRPr lang="en-GB" b="1" dirty="0"/>
          </a:p>
          <a:p>
            <a:pPr marL="914400" lvl="2" indent="0">
              <a:buNone/>
            </a:pPr>
            <a:endParaRPr lang="en-GB" b="1" dirty="0"/>
          </a:p>
        </p:txBody>
      </p:sp>
    </p:spTree>
    <p:extLst>
      <p:ext uri="{BB962C8B-B14F-4D97-AF65-F5344CB8AC3E}">
        <p14:creationId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F8419-218C-4A5C-AFA0-BF84CFC53E75}"/>
              </a:ext>
            </a:extLst>
          </p:cNvPr>
          <p:cNvSpPr>
            <a:spLocks noGrp="1"/>
          </p:cNvSpPr>
          <p:nvPr>
            <p:ph type="title"/>
          </p:nvPr>
        </p:nvSpPr>
        <p:spPr/>
        <p:txBody>
          <a:bodyPr/>
          <a:lstStyle/>
          <a:p>
            <a:r>
              <a:rPr lang="en-US" b="1" dirty="0">
                <a:solidFill>
                  <a:prstClr val="black"/>
                </a:solidFill>
                <a:cs typeface="Arial" pitchFamily="34" charset="0"/>
              </a:rPr>
              <a:t>2. Clasificación de los tanques solares</a:t>
            </a:r>
            <a:endParaRPr lang="en-US" dirty="0"/>
          </a:p>
        </p:txBody>
      </p:sp>
      <p:sp>
        <p:nvSpPr>
          <p:cNvPr id="4" name="Rectangle 3">
            <a:extLst>
              <a:ext uri="{FF2B5EF4-FFF2-40B4-BE49-F238E27FC236}">
                <a16:creationId xmlns:a16="http://schemas.microsoft.com/office/drawing/2014/main" id="{2AD9AAC3-6F26-4109-A415-9B8D59C657B1}"/>
              </a:ext>
            </a:extLst>
          </p:cNvPr>
          <p:cNvSpPr/>
          <p:nvPr/>
        </p:nvSpPr>
        <p:spPr>
          <a:xfrm>
            <a:off x="432916" y="1557000"/>
            <a:ext cx="2843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Almacenes térmicos</a:t>
            </a:r>
          </a:p>
        </p:txBody>
      </p:sp>
      <p:pic>
        <p:nvPicPr>
          <p:cNvPr id="5" name="Picture 4">
            <a:extLst>
              <a:ext uri="{FF2B5EF4-FFF2-40B4-BE49-F238E27FC236}">
                <a16:creationId xmlns:a16="http://schemas.microsoft.com/office/drawing/2014/main" id="{5AD98A11-924B-4B2E-BB34-2FAEF98DD803}"/>
              </a:ext>
            </a:extLst>
          </p:cNvPr>
          <p:cNvPicPr>
            <a:picLocks noChangeAspect="1"/>
          </p:cNvPicPr>
          <p:nvPr/>
        </p:nvPicPr>
        <p:blipFill>
          <a:blip r:embed="rId2"/>
          <a:stretch>
            <a:fillRect/>
          </a:stretch>
        </p:blipFill>
        <p:spPr>
          <a:xfrm>
            <a:off x="5484674" y="1569125"/>
            <a:ext cx="3394800" cy="4739600"/>
          </a:xfrm>
          <a:prstGeom prst="rect">
            <a:avLst/>
          </a:prstGeom>
        </p:spPr>
      </p:pic>
      <p:sp>
        <p:nvSpPr>
          <p:cNvPr id="6" name="Rectangle 5">
            <a:extLst>
              <a:ext uri="{FF2B5EF4-FFF2-40B4-BE49-F238E27FC236}">
                <a16:creationId xmlns:a16="http://schemas.microsoft.com/office/drawing/2014/main" id="{65BF23C5-9A02-4039-926B-57779BC60F51}"/>
              </a:ext>
            </a:extLst>
          </p:cNvPr>
          <p:cNvSpPr/>
          <p:nvPr/>
        </p:nvSpPr>
        <p:spPr>
          <a:xfrm rot="10800000" flipV="1">
            <a:off x="4716000" y="1989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
        <p:nvSpPr>
          <p:cNvPr id="7" name="TextBox 6">
            <a:extLst>
              <a:ext uri="{FF2B5EF4-FFF2-40B4-BE49-F238E27FC236}">
                <a16:creationId xmlns:a16="http://schemas.microsoft.com/office/drawing/2014/main" id="{D46F34BA-C6CB-4CE2-AB93-A894B3B21EF1}"/>
              </a:ext>
            </a:extLst>
          </p:cNvPr>
          <p:cNvSpPr txBox="1"/>
          <p:nvPr/>
        </p:nvSpPr>
        <p:spPr>
          <a:xfrm>
            <a:off x="0" y="1926332"/>
            <a:ext cx="4716000" cy="584775"/>
          </a:xfrm>
          <a:prstGeom prst="rect">
            <a:avLst/>
          </a:prstGeom>
          <a:noFill/>
        </p:spPr>
        <p:txBody>
          <a:bodyPr wrap="square" rtlCol="0">
            <a:spAutoFit/>
          </a:bodyPr>
          <a:lstStyle/>
          <a:p>
            <a:pPr marL="285750" indent="-285750">
              <a:buFont typeface="Wingdings" panose="05000000000000000000" pitchFamily="2" charset="2"/>
              <a:buChar char="§"/>
            </a:pPr>
            <a:r>
              <a:rPr lang="en-US" sz="1600" dirty="0" err="1"/>
              <a:t>Acumulador</a:t>
            </a:r>
            <a:r>
              <a:rPr lang="en-US" sz="1600" dirty="0"/>
              <a:t> térmico diseñado para la combinación "multicombustible" (incluido el solar térmico). </a:t>
            </a:r>
          </a:p>
        </p:txBody>
      </p:sp>
      <p:sp>
        <p:nvSpPr>
          <p:cNvPr id="8" name="TextBox 7">
            <a:extLst>
              <a:ext uri="{FF2B5EF4-FFF2-40B4-BE49-F238E27FC236}">
                <a16:creationId xmlns:a16="http://schemas.microsoft.com/office/drawing/2014/main" id="{C8B751E7-9DAA-4C9E-96AA-0D631C550C38}"/>
              </a:ext>
            </a:extLst>
          </p:cNvPr>
          <p:cNvSpPr txBox="1"/>
          <p:nvPr/>
        </p:nvSpPr>
        <p:spPr>
          <a:xfrm>
            <a:off x="0" y="5468140"/>
            <a:ext cx="5652000" cy="830997"/>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Un concepto de </a:t>
            </a:r>
            <a:r>
              <a:rPr lang="en-US" sz="1600" b="1" dirty="0" err="1"/>
              <a:t>acumulador</a:t>
            </a:r>
            <a:r>
              <a:rPr lang="en-US" sz="1600" b="1" dirty="0"/>
              <a:t> térmico está prácticamente integrado en algunos sistemas de termosifón </a:t>
            </a:r>
            <a:r>
              <a:rPr lang="en-US" sz="1600" b="1" dirty="0" err="1"/>
              <a:t>pasivo</a:t>
            </a:r>
            <a:r>
              <a:rPr lang="en-US" sz="1600" b="1" dirty="0"/>
              <a:t> ACS solar con "bobina de cobre" y diseño compacto. </a:t>
            </a:r>
          </a:p>
        </p:txBody>
      </p:sp>
      <p:pic>
        <p:nvPicPr>
          <p:cNvPr id="9" name="Picture 8">
            <a:extLst>
              <a:ext uri="{FF2B5EF4-FFF2-40B4-BE49-F238E27FC236}">
                <a16:creationId xmlns:a16="http://schemas.microsoft.com/office/drawing/2014/main" id="{442AC82D-2564-4972-A4EF-EBDEB4C3B237}"/>
              </a:ext>
            </a:extLst>
          </p:cNvPr>
          <p:cNvPicPr>
            <a:picLocks noChangeAspect="1"/>
          </p:cNvPicPr>
          <p:nvPr/>
        </p:nvPicPr>
        <p:blipFill>
          <a:blip r:embed="rId3"/>
          <a:stretch>
            <a:fillRect/>
          </a:stretch>
        </p:blipFill>
        <p:spPr>
          <a:xfrm>
            <a:off x="828000" y="2629741"/>
            <a:ext cx="3960000" cy="2904072"/>
          </a:xfrm>
          <a:prstGeom prst="rect">
            <a:avLst/>
          </a:prstGeom>
          <a:ln>
            <a:solidFill>
              <a:schemeClr val="tx1"/>
            </a:solidFill>
          </a:ln>
        </p:spPr>
      </p:pic>
    </p:spTree>
    <p:extLst>
      <p:ext uri="{BB962C8B-B14F-4D97-AF65-F5344CB8AC3E}">
        <p14:creationId xmlns:p14="http://schemas.microsoft.com/office/powerpoint/2010/main" val="3380357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691CC-C26F-4259-9D14-A3B84708FC12}"/>
              </a:ext>
            </a:extLst>
          </p:cNvPr>
          <p:cNvSpPr>
            <a:spLocks noGrp="1"/>
          </p:cNvSpPr>
          <p:nvPr>
            <p:ph type="title"/>
          </p:nvPr>
        </p:nvSpPr>
        <p:spPr/>
        <p:txBody>
          <a:bodyPr/>
          <a:lstStyle/>
          <a:p>
            <a:r>
              <a:rPr lang="en-US" b="1" dirty="0">
                <a:solidFill>
                  <a:prstClr val="black"/>
                </a:solidFill>
                <a:cs typeface="Arial" pitchFamily="34" charset="0"/>
              </a:rPr>
              <a:t>2. Clasificación de los tanques solares</a:t>
            </a:r>
            <a:endParaRPr lang="en-US" dirty="0"/>
          </a:p>
        </p:txBody>
      </p:sp>
      <p:sp>
        <p:nvSpPr>
          <p:cNvPr id="4" name="Rectangle 3">
            <a:extLst>
              <a:ext uri="{FF2B5EF4-FFF2-40B4-BE49-F238E27FC236}">
                <a16:creationId xmlns:a16="http://schemas.microsoft.com/office/drawing/2014/main" id="{E20167F8-1C3D-4743-A3DF-3A33A68992CB}"/>
              </a:ext>
            </a:extLst>
          </p:cNvPr>
          <p:cNvSpPr/>
          <p:nvPr/>
        </p:nvSpPr>
        <p:spPr>
          <a:xfrm>
            <a:off x="432916" y="1557000"/>
            <a:ext cx="5414808"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Tanques de agua caliente no presurizados (solares)</a:t>
            </a:r>
          </a:p>
        </p:txBody>
      </p:sp>
      <p:sp>
        <p:nvSpPr>
          <p:cNvPr id="5" name="TextBox 4">
            <a:extLst>
              <a:ext uri="{FF2B5EF4-FFF2-40B4-BE49-F238E27FC236}">
                <a16:creationId xmlns:a16="http://schemas.microsoft.com/office/drawing/2014/main" id="{05B3125A-46B3-470B-81C1-E01F69168FEB}"/>
              </a:ext>
            </a:extLst>
          </p:cNvPr>
          <p:cNvSpPr txBox="1"/>
          <p:nvPr/>
        </p:nvSpPr>
        <p:spPr>
          <a:xfrm>
            <a:off x="798456" y="1958906"/>
            <a:ext cx="5414808" cy="4278094"/>
          </a:xfrm>
          <a:prstGeom prst="rect">
            <a:avLst/>
          </a:prstGeom>
          <a:noFill/>
        </p:spPr>
        <p:txBody>
          <a:bodyPr wrap="square" rtlCol="0">
            <a:spAutoFit/>
          </a:bodyPr>
          <a:lstStyle/>
          <a:p>
            <a:pPr marL="285750" indent="-285750" algn="just">
              <a:buFont typeface="Wingdings" panose="05000000000000000000" pitchFamily="2" charset="2"/>
              <a:buChar char="§"/>
            </a:pPr>
            <a:r>
              <a:rPr lang="en-US" sz="1400" b="1" dirty="0"/>
              <a:t>SISTEMAS DE CALEFACCIÓN DE AGUA POR ENERGÍA SOLAR DE RETROCESO. </a:t>
            </a:r>
          </a:p>
          <a:p>
            <a:pPr marL="542925" lvl="1" indent="-285750" algn="just">
              <a:buFont typeface="Calibri" panose="020F0502020204030204" pitchFamily="34" charset="0"/>
              <a:buChar char="‒"/>
            </a:pPr>
            <a:endParaRPr lang="en-US" sz="1400" dirty="0"/>
          </a:p>
          <a:p>
            <a:pPr marL="542925" lvl="1" indent="-285750">
              <a:buFont typeface="Calibri" panose="020F0502020204030204" pitchFamily="34" charset="0"/>
              <a:buChar char="‒"/>
            </a:pPr>
            <a:r>
              <a:rPr lang="en-US" sz="1400" dirty="0"/>
              <a:t>Un tanque de drenaje permite que toda el </a:t>
            </a:r>
            <a:r>
              <a:rPr lang="en-US" sz="1400" b="1" dirty="0"/>
              <a:t>agua</a:t>
            </a:r>
            <a:r>
              <a:rPr lang="en-US" sz="1400" dirty="0"/>
              <a:t> (sin glicol) de los colectores solares y de las conexiones de tuberías relacionadas, drene hacia el depósito del tanque, protegiendo al sistema tanto de la congelación como del sobrecalentamiento. </a:t>
            </a:r>
          </a:p>
          <a:p>
            <a:pPr marL="542925" lvl="1" indent="-285750">
              <a:buFont typeface="Calibri" panose="020F0502020204030204" pitchFamily="34" charset="0"/>
              <a:buChar char="‒"/>
            </a:pPr>
            <a:r>
              <a:rPr lang="en-US" sz="1400" dirty="0"/>
              <a:t>Los tanques de drenaje son ideales para el diseño de sistemas de energía solar térmica, especialmente en climas que presentan temperaturas muy calientes y muy frías. Son un módulo importante en los </a:t>
            </a:r>
            <a:r>
              <a:rPr lang="en-US" sz="1400" dirty="0" err="1"/>
              <a:t>sistemas</a:t>
            </a:r>
            <a:r>
              <a:rPr lang="en-US" sz="1400" dirty="0"/>
              <a:t> ACS solar de </a:t>
            </a:r>
            <a:r>
              <a:rPr lang="en-US" sz="1400" dirty="0" err="1"/>
              <a:t>drainback</a:t>
            </a:r>
            <a:r>
              <a:rPr lang="en-US" sz="1400" dirty="0"/>
              <a:t>, que son una alternativa a los </a:t>
            </a:r>
            <a:r>
              <a:rPr lang="en-US" sz="1400" dirty="0" err="1"/>
              <a:t>sistemas</a:t>
            </a:r>
            <a:r>
              <a:rPr lang="en-US" sz="1400" dirty="0"/>
              <a:t> ACS solar de "glicol" indirecto y a los sistemas completamente presurizados.</a:t>
            </a:r>
          </a:p>
          <a:p>
            <a:pPr marL="542925" lvl="1" indent="-285750">
              <a:buFont typeface="Calibri" panose="020F0502020204030204" pitchFamily="34" charset="0"/>
              <a:buChar char="‒"/>
            </a:pPr>
            <a:r>
              <a:rPr lang="en-US" sz="1400" b="1" dirty="0"/>
              <a:t>Los sistemas de </a:t>
            </a:r>
            <a:r>
              <a:rPr lang="en-US" sz="1400" b="1" dirty="0" err="1"/>
              <a:t>drenaje</a:t>
            </a:r>
            <a:r>
              <a:rPr lang="en-US" sz="1400" b="1" dirty="0"/>
              <a:t> funcionan a "baja presión". </a:t>
            </a:r>
            <a:r>
              <a:rPr lang="en-US" sz="1400" dirty="0"/>
              <a:t>El circuito solar está parcialmente lleno de agua. No contienen glicol, tanques de expansión, válvulas de retención ni ningún otro componente necesario para tratar la presurización. Los tanques de </a:t>
            </a:r>
            <a:r>
              <a:rPr lang="en-US" sz="1400" dirty="0" err="1"/>
              <a:t>drenaje</a:t>
            </a:r>
            <a:r>
              <a:rPr lang="en-US" sz="1400" dirty="0"/>
              <a:t> son simples, hechos de acero, disponibles con/sin intercambiador de calor y libres de mantenimiento.</a:t>
            </a:r>
          </a:p>
        </p:txBody>
      </p:sp>
      <p:pic>
        <p:nvPicPr>
          <p:cNvPr id="10" name="Picture 9">
            <a:extLst>
              <a:ext uri="{FF2B5EF4-FFF2-40B4-BE49-F238E27FC236}">
                <a16:creationId xmlns:a16="http://schemas.microsoft.com/office/drawing/2014/main" id="{E4317D02-0A1F-48AC-AAFD-6C4E05EF0597}"/>
              </a:ext>
            </a:extLst>
          </p:cNvPr>
          <p:cNvPicPr>
            <a:picLocks noChangeAspect="1"/>
          </p:cNvPicPr>
          <p:nvPr/>
        </p:nvPicPr>
        <p:blipFill>
          <a:blip r:embed="rId2"/>
          <a:stretch>
            <a:fillRect/>
          </a:stretch>
        </p:blipFill>
        <p:spPr>
          <a:xfrm>
            <a:off x="6213264" y="2159089"/>
            <a:ext cx="2534736" cy="3933911"/>
          </a:xfrm>
          <a:prstGeom prst="rect">
            <a:avLst/>
          </a:prstGeom>
          <a:ln>
            <a:solidFill>
              <a:schemeClr val="tx1"/>
            </a:solidFill>
          </a:ln>
        </p:spPr>
      </p:pic>
    </p:spTree>
    <p:extLst>
      <p:ext uri="{BB962C8B-B14F-4D97-AF65-F5344CB8AC3E}">
        <p14:creationId xmlns:p14="http://schemas.microsoft.com/office/powerpoint/2010/main" val="3156696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8623-EEDD-4CC7-A7C7-9ABF4B18E17B}"/>
              </a:ext>
            </a:extLst>
          </p:cNvPr>
          <p:cNvSpPr>
            <a:spLocks noGrp="1"/>
          </p:cNvSpPr>
          <p:nvPr>
            <p:ph type="title"/>
          </p:nvPr>
        </p:nvSpPr>
        <p:spPr/>
        <p:txBody>
          <a:bodyPr/>
          <a:lstStyle/>
          <a:p>
            <a:r>
              <a:rPr lang="en-US" b="1" dirty="0">
                <a:solidFill>
                  <a:prstClr val="black"/>
                </a:solidFill>
                <a:cs typeface="Arial" pitchFamily="34" charset="0"/>
              </a:rPr>
              <a:t>2. Clasificación de los tanques solares</a:t>
            </a:r>
            <a:endParaRPr lang="en-US" dirty="0"/>
          </a:p>
        </p:txBody>
      </p:sp>
      <p:sp>
        <p:nvSpPr>
          <p:cNvPr id="4" name="Rectangle 3">
            <a:extLst>
              <a:ext uri="{FF2B5EF4-FFF2-40B4-BE49-F238E27FC236}">
                <a16:creationId xmlns:a16="http://schemas.microsoft.com/office/drawing/2014/main" id="{0BB31C31-FF76-4232-9F94-83476838DD10}"/>
              </a:ext>
            </a:extLst>
          </p:cNvPr>
          <p:cNvSpPr/>
          <p:nvPr/>
        </p:nvSpPr>
        <p:spPr>
          <a:xfrm>
            <a:off x="432916" y="1557000"/>
            <a:ext cx="586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Tanques de agua caliente no presurizados (solares)</a:t>
            </a:r>
          </a:p>
        </p:txBody>
      </p:sp>
      <p:sp>
        <p:nvSpPr>
          <p:cNvPr id="5" name="TextBox 4">
            <a:extLst>
              <a:ext uri="{FF2B5EF4-FFF2-40B4-BE49-F238E27FC236}">
                <a16:creationId xmlns:a16="http://schemas.microsoft.com/office/drawing/2014/main" id="{AFC667DF-5183-4467-AE74-7C2620B05CFC}"/>
              </a:ext>
            </a:extLst>
          </p:cNvPr>
          <p:cNvSpPr txBox="1"/>
          <p:nvPr/>
        </p:nvSpPr>
        <p:spPr>
          <a:xfrm>
            <a:off x="0" y="1958906"/>
            <a:ext cx="7020000" cy="338554"/>
          </a:xfrm>
          <a:prstGeom prst="rect">
            <a:avLst/>
          </a:prstGeom>
          <a:noFill/>
        </p:spPr>
        <p:txBody>
          <a:bodyPr wrap="square" rtlCol="0">
            <a:spAutoFit/>
          </a:bodyPr>
          <a:lstStyle/>
          <a:p>
            <a:pPr marL="285750" indent="-285750" algn="just">
              <a:buFont typeface="Wingdings" panose="05000000000000000000" pitchFamily="2" charset="2"/>
              <a:buChar char="§"/>
            </a:pPr>
            <a:r>
              <a:rPr lang="en-US" sz="1600" b="1" dirty="0"/>
              <a:t>SISTEMAS DE CALEFACCIÓN DE AGUA POR ENERGÍA SOLAR DE RETROCESO. </a:t>
            </a:r>
          </a:p>
        </p:txBody>
      </p:sp>
      <p:pic>
        <p:nvPicPr>
          <p:cNvPr id="11" name="Picture 10">
            <a:extLst>
              <a:ext uri="{FF2B5EF4-FFF2-40B4-BE49-F238E27FC236}">
                <a16:creationId xmlns:a16="http://schemas.microsoft.com/office/drawing/2014/main" id="{AC4EB4E8-1B73-4850-9388-6023C2B6BD4C}"/>
              </a:ext>
            </a:extLst>
          </p:cNvPr>
          <p:cNvPicPr>
            <a:picLocks noChangeAspect="1"/>
          </p:cNvPicPr>
          <p:nvPr/>
        </p:nvPicPr>
        <p:blipFill>
          <a:blip r:embed="rId2"/>
          <a:stretch>
            <a:fillRect/>
          </a:stretch>
        </p:blipFill>
        <p:spPr>
          <a:xfrm>
            <a:off x="1692000" y="2297459"/>
            <a:ext cx="6192000" cy="4027681"/>
          </a:xfrm>
          <a:prstGeom prst="rect">
            <a:avLst/>
          </a:prstGeom>
        </p:spPr>
      </p:pic>
      <p:sp>
        <p:nvSpPr>
          <p:cNvPr id="12" name="Rectangle 11">
            <a:extLst>
              <a:ext uri="{FF2B5EF4-FFF2-40B4-BE49-F238E27FC236}">
                <a16:creationId xmlns:a16="http://schemas.microsoft.com/office/drawing/2014/main" id="{465971CA-C413-4648-B261-2BC1CEC710AD}"/>
              </a:ext>
            </a:extLst>
          </p:cNvPr>
          <p:cNvSpPr/>
          <p:nvPr/>
        </p:nvSpPr>
        <p:spPr>
          <a:xfrm rot="10800000" flipV="1">
            <a:off x="6948000" y="212694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1919159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1C1C7-B4F6-4159-AFDB-FC7148D0B30B}"/>
              </a:ext>
            </a:extLst>
          </p:cNvPr>
          <p:cNvSpPr>
            <a:spLocks noGrp="1"/>
          </p:cNvSpPr>
          <p:nvPr>
            <p:ph type="title"/>
          </p:nvPr>
        </p:nvSpPr>
        <p:spPr/>
        <p:txBody>
          <a:bodyPr/>
          <a:lstStyle/>
          <a:p>
            <a:r>
              <a:rPr lang="en-US" b="1" dirty="0">
                <a:solidFill>
                  <a:prstClr val="black"/>
                </a:solidFill>
                <a:cs typeface="Arial" pitchFamily="34" charset="0"/>
              </a:rPr>
              <a:t>2. Clasificación de los tanques solares</a:t>
            </a:r>
            <a:endParaRPr lang="en-US" dirty="0"/>
          </a:p>
        </p:txBody>
      </p:sp>
      <p:sp>
        <p:nvSpPr>
          <p:cNvPr id="4" name="Rectangle 3">
            <a:extLst>
              <a:ext uri="{FF2B5EF4-FFF2-40B4-BE49-F238E27FC236}">
                <a16:creationId xmlns:a16="http://schemas.microsoft.com/office/drawing/2014/main" id="{741F66E2-1521-42CE-ACC9-74343DFF09E2}"/>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Tanques de agua caliente no presurizados (solares)</a:t>
            </a:r>
          </a:p>
        </p:txBody>
      </p:sp>
      <p:sp>
        <p:nvSpPr>
          <p:cNvPr id="5" name="TextBox 4">
            <a:extLst>
              <a:ext uri="{FF2B5EF4-FFF2-40B4-BE49-F238E27FC236}">
                <a16:creationId xmlns:a16="http://schemas.microsoft.com/office/drawing/2014/main" id="{48FD529B-CECD-4178-B3D7-4548896EFE3E}"/>
              </a:ext>
            </a:extLst>
          </p:cNvPr>
          <p:cNvSpPr txBox="1"/>
          <p:nvPr/>
        </p:nvSpPr>
        <p:spPr>
          <a:xfrm>
            <a:off x="432916" y="2035655"/>
            <a:ext cx="3923084" cy="3108543"/>
          </a:xfrm>
          <a:prstGeom prst="rect">
            <a:avLst/>
          </a:prstGeom>
          <a:noFill/>
        </p:spPr>
        <p:txBody>
          <a:bodyPr wrap="square" rtlCol="0">
            <a:spAutoFit/>
          </a:bodyPr>
          <a:lstStyle/>
          <a:p>
            <a:pPr marL="285750" indent="-285750">
              <a:buFont typeface="Wingdings" panose="05000000000000000000" pitchFamily="2" charset="2"/>
              <a:buChar char="§"/>
            </a:pPr>
            <a:r>
              <a:rPr lang="en-US" sz="1400" dirty="0"/>
              <a:t>En algunas regiones, los sistemas tradicionales de agua caliente </a:t>
            </a:r>
            <a:r>
              <a:rPr lang="en-US" sz="1400" b="1" dirty="0"/>
              <a:t>utilizan tanques no presurizados (o "ventilados" o "de baja presión") </a:t>
            </a:r>
            <a:r>
              <a:rPr lang="en-US" sz="1400" dirty="0"/>
              <a:t>para calentar el agua y otros usos. </a:t>
            </a:r>
          </a:p>
          <a:p>
            <a:pPr marL="285750" indent="-285750">
              <a:buFont typeface="Wingdings" panose="05000000000000000000" pitchFamily="2" charset="2"/>
              <a:buChar char="§"/>
            </a:pPr>
            <a:r>
              <a:rPr lang="en-US" sz="1400" dirty="0"/>
              <a:t>Están hechos de cobre o acero de calidad alimentaria y están </a:t>
            </a:r>
            <a:r>
              <a:rPr lang="en-US" sz="1400" b="1" dirty="0"/>
              <a:t>clasificados </a:t>
            </a:r>
            <a:r>
              <a:rPr lang="en-US" sz="1400" dirty="0"/>
              <a:t>para diferentes presiones de trabajo (inferiores a las de la red de agua). Nunca un depósito de agua "ventilado" puede sustituir a uno "sin ventilar" (presurizado).</a:t>
            </a:r>
          </a:p>
          <a:p>
            <a:pPr marL="285750" indent="-285750">
              <a:buFont typeface="Wingdings" panose="05000000000000000000" pitchFamily="2" charset="2"/>
              <a:buChar char="§"/>
            </a:pPr>
            <a:r>
              <a:rPr lang="en-US" sz="1400" dirty="0"/>
              <a:t>Hoy en día, estos tanques han sido modificados para soportar fuentes primarias de calor "multicombustible". Incluida la energía solar y otras energías renovables. </a:t>
            </a:r>
          </a:p>
        </p:txBody>
      </p:sp>
      <p:pic>
        <p:nvPicPr>
          <p:cNvPr id="3" name="Picture 2">
            <a:extLst>
              <a:ext uri="{FF2B5EF4-FFF2-40B4-BE49-F238E27FC236}">
                <a16:creationId xmlns:a16="http://schemas.microsoft.com/office/drawing/2014/main" id="{8AE21EF6-5CBE-42D5-BB58-599A2B3034BC}"/>
              </a:ext>
            </a:extLst>
          </p:cNvPr>
          <p:cNvPicPr>
            <a:picLocks noChangeAspect="1"/>
          </p:cNvPicPr>
          <p:nvPr/>
        </p:nvPicPr>
        <p:blipFill>
          <a:blip r:embed="rId2"/>
          <a:stretch>
            <a:fillRect/>
          </a:stretch>
        </p:blipFill>
        <p:spPr>
          <a:xfrm>
            <a:off x="4356000" y="2099435"/>
            <a:ext cx="4247999" cy="3428995"/>
          </a:xfrm>
          <a:prstGeom prst="rect">
            <a:avLst/>
          </a:prstGeom>
          <a:ln>
            <a:solidFill>
              <a:schemeClr val="tx1"/>
            </a:solidFill>
          </a:ln>
        </p:spPr>
      </p:pic>
      <p:sp>
        <p:nvSpPr>
          <p:cNvPr id="8" name="Rectangle 7">
            <a:extLst>
              <a:ext uri="{FF2B5EF4-FFF2-40B4-BE49-F238E27FC236}">
                <a16:creationId xmlns:a16="http://schemas.microsoft.com/office/drawing/2014/main" id="{53B0A526-8A46-49F8-AFF8-605CBB6E9BC9}"/>
              </a:ext>
            </a:extLst>
          </p:cNvPr>
          <p:cNvSpPr/>
          <p:nvPr/>
        </p:nvSpPr>
        <p:spPr>
          <a:xfrm>
            <a:off x="432916" y="5473549"/>
            <a:ext cx="8037885" cy="738664"/>
          </a:xfrm>
          <a:prstGeom prst="rect">
            <a:avLst/>
          </a:prstGeom>
        </p:spPr>
        <p:txBody>
          <a:bodyPr wrap="square">
            <a:spAutoFit/>
          </a:bodyPr>
          <a:lstStyle/>
          <a:p>
            <a:pPr marL="285750" indent="-285750">
              <a:buFont typeface="Wingdings" panose="05000000000000000000" pitchFamily="2" charset="2"/>
              <a:buChar char="§"/>
            </a:pPr>
            <a:r>
              <a:rPr lang="en-US" sz="1400" b="1" dirty="0"/>
              <a:t>Un tanque no presurizado requiere menos material en su construcción y no necesita elementos de seguridad, por lo que son más seguros por sí mismos y más baratos comparativamente. </a:t>
            </a:r>
            <a:r>
              <a:rPr lang="en-US" sz="1400" dirty="0"/>
              <a:t>Sin embargo, se necesitan otros elementos, como los depósitos de cabecera. Así como más espacio para la instalación.</a:t>
            </a:r>
            <a:endParaRPr lang="en-US" sz="1400" b="1" dirty="0"/>
          </a:p>
        </p:txBody>
      </p:sp>
    </p:spTree>
    <p:extLst>
      <p:ext uri="{BB962C8B-B14F-4D97-AF65-F5344CB8AC3E}">
        <p14:creationId xmlns:p14="http://schemas.microsoft.com/office/powerpoint/2010/main" val="2665821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67D1A-EBE8-4B9D-8B7B-6B1932F24C96}"/>
              </a:ext>
            </a:extLst>
          </p:cNvPr>
          <p:cNvSpPr>
            <a:spLocks noGrp="1"/>
          </p:cNvSpPr>
          <p:nvPr>
            <p:ph type="title"/>
          </p:nvPr>
        </p:nvSpPr>
        <p:spPr/>
        <p:txBody>
          <a:bodyPr/>
          <a:lstStyle/>
          <a:p>
            <a:r>
              <a:rPr lang="en-US" b="1" dirty="0">
                <a:solidFill>
                  <a:prstClr val="black"/>
                </a:solidFill>
                <a:cs typeface="Arial" pitchFamily="34" charset="0"/>
              </a:rPr>
              <a:t>2. Clasificación de los tanques solares</a:t>
            </a:r>
            <a:endParaRPr lang="en-US" dirty="0"/>
          </a:p>
        </p:txBody>
      </p:sp>
      <p:sp>
        <p:nvSpPr>
          <p:cNvPr id="4" name="Rectangle 3">
            <a:extLst>
              <a:ext uri="{FF2B5EF4-FFF2-40B4-BE49-F238E27FC236}">
                <a16:creationId xmlns:a16="http://schemas.microsoft.com/office/drawing/2014/main" id="{D05D45D2-532C-4E44-849A-26714AFAC521}"/>
              </a:ext>
            </a:extLst>
          </p:cNvPr>
          <p:cNvSpPr/>
          <p:nvPr/>
        </p:nvSpPr>
        <p:spPr>
          <a:xfrm>
            <a:off x="684000" y="1898463"/>
            <a:ext cx="4752000" cy="4401205"/>
          </a:xfrm>
          <a:prstGeom prst="rect">
            <a:avLst/>
          </a:prstGeom>
        </p:spPr>
        <p:txBody>
          <a:bodyPr wrap="square">
            <a:spAutoFit/>
          </a:bodyPr>
          <a:lstStyle/>
          <a:p>
            <a:pPr marL="285750" indent="-285750">
              <a:buFont typeface="Wingdings" panose="05000000000000000000" pitchFamily="2" charset="2"/>
              <a:buChar char="§"/>
            </a:pPr>
            <a:r>
              <a:rPr lang="en-US" sz="1400" dirty="0"/>
              <a:t>En esencia, un tanque de agua caliente no presurizado va a suministrar el agua caliente </a:t>
            </a:r>
            <a:r>
              <a:rPr lang="en-US" sz="1400" b="1" dirty="0"/>
              <a:t>por gravedad</a:t>
            </a:r>
            <a:r>
              <a:rPr lang="en-US" sz="1400" dirty="0"/>
              <a:t>, por lo que normalmente necesitan ser instalados elevados. </a:t>
            </a:r>
          </a:p>
          <a:p>
            <a:pPr marL="285750" indent="-285750">
              <a:buFont typeface="Wingdings" panose="05000000000000000000" pitchFamily="2" charset="2"/>
              <a:buChar char="§"/>
            </a:pPr>
            <a:r>
              <a:rPr lang="en-US" sz="1400" dirty="0"/>
              <a:t>Para aumentar la presión a la que se suministra el agua caliente, el sistema utiliza un </a:t>
            </a:r>
            <a:r>
              <a:rPr lang="en-US" sz="1400" b="1" dirty="0"/>
              <a:t>depósito de cabecera </a:t>
            </a:r>
            <a:r>
              <a:rPr lang="en-US" sz="1400" dirty="0"/>
              <a:t>alimentado con agua fría que, a su vez, alimenta el depósito (solar o multicombustible). </a:t>
            </a:r>
          </a:p>
          <a:p>
            <a:pPr marL="285750" indent="-285750">
              <a:buFont typeface="Wingdings" panose="05000000000000000000" pitchFamily="2" charset="2"/>
              <a:buChar char="§"/>
            </a:pPr>
            <a:r>
              <a:rPr lang="en-US" sz="1400" b="1" dirty="0"/>
              <a:t>La altura del depósito de cabecera por encima del punto de salida final determina la presión del agua en ese punto. </a:t>
            </a:r>
            <a:r>
              <a:rPr lang="en-US" sz="1400" dirty="0"/>
              <a:t>El rango de presiones alcanzado en la mayoría de las viviendas y bloques de viviendas es inferior al de la presión estándar de la red de agua (4-6 bar). Es necesaria una altura de 10 m para obtener una presión de 1 bar, lo que es complicado de conseguir en muchas casas. </a:t>
            </a:r>
          </a:p>
          <a:p>
            <a:pPr marL="285750" indent="-285750">
              <a:buFont typeface="Wingdings" panose="05000000000000000000" pitchFamily="2" charset="2"/>
              <a:buChar char="§"/>
            </a:pPr>
            <a:r>
              <a:rPr lang="en-US" sz="1400" dirty="0"/>
              <a:t>El depósito de cabecera también se utiliza como orificio de purga de aire y como depósito de expansión durante el proceso de calentamiento del agua.</a:t>
            </a:r>
          </a:p>
          <a:p>
            <a:pPr marL="285750" indent="-285750">
              <a:buFont typeface="Wingdings" panose="05000000000000000000" pitchFamily="2" charset="2"/>
              <a:buChar char="§"/>
            </a:pPr>
            <a:r>
              <a:rPr lang="en-US" sz="1400" dirty="0"/>
              <a:t>Los tanques (solares) están disponibles para sistemas indirectos con uno o dos serpentines. </a:t>
            </a:r>
          </a:p>
          <a:p>
            <a:pPr marL="285750" indent="-285750">
              <a:buFont typeface="Wingdings" panose="05000000000000000000" pitchFamily="2" charset="2"/>
              <a:buChar char="§"/>
            </a:pPr>
            <a:endParaRPr lang="en-US" sz="1400" dirty="0"/>
          </a:p>
        </p:txBody>
      </p:sp>
      <p:sp>
        <p:nvSpPr>
          <p:cNvPr id="5" name="Rectangle 4">
            <a:extLst>
              <a:ext uri="{FF2B5EF4-FFF2-40B4-BE49-F238E27FC236}">
                <a16:creationId xmlns:a16="http://schemas.microsoft.com/office/drawing/2014/main" id="{51BC6570-7031-4BC3-948A-4A50608ADCBF}"/>
              </a:ext>
            </a:extLst>
          </p:cNvPr>
          <p:cNvSpPr/>
          <p:nvPr/>
        </p:nvSpPr>
        <p:spPr>
          <a:xfrm>
            <a:off x="432916" y="1557000"/>
            <a:ext cx="5723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Tanques de agua caliente no presurizados (solares)</a:t>
            </a:r>
          </a:p>
        </p:txBody>
      </p:sp>
      <p:pic>
        <p:nvPicPr>
          <p:cNvPr id="6" name="Picture 5">
            <a:extLst>
              <a:ext uri="{FF2B5EF4-FFF2-40B4-BE49-F238E27FC236}">
                <a16:creationId xmlns:a16="http://schemas.microsoft.com/office/drawing/2014/main" id="{D04B6285-1C3F-4D4C-8264-4857DC8DEF49}"/>
              </a:ext>
            </a:extLst>
          </p:cNvPr>
          <p:cNvPicPr>
            <a:picLocks noChangeAspect="1"/>
          </p:cNvPicPr>
          <p:nvPr/>
        </p:nvPicPr>
        <p:blipFill>
          <a:blip r:embed="rId2"/>
          <a:stretch>
            <a:fillRect/>
          </a:stretch>
        </p:blipFill>
        <p:spPr>
          <a:xfrm>
            <a:off x="5436000" y="1845000"/>
            <a:ext cx="3250800" cy="4500686"/>
          </a:xfrm>
          <a:prstGeom prst="rect">
            <a:avLst/>
          </a:prstGeom>
        </p:spPr>
      </p:pic>
      <p:sp>
        <p:nvSpPr>
          <p:cNvPr id="7" name="Rectangle 6">
            <a:extLst>
              <a:ext uri="{FF2B5EF4-FFF2-40B4-BE49-F238E27FC236}">
                <a16:creationId xmlns:a16="http://schemas.microsoft.com/office/drawing/2014/main" id="{9562B5A0-C755-43E8-92E7-F1ED4A878009}"/>
              </a:ext>
            </a:extLst>
          </p:cNvPr>
          <p:cNvSpPr/>
          <p:nvPr/>
        </p:nvSpPr>
        <p:spPr>
          <a:xfrm rot="10800000" flipV="1">
            <a:off x="6516000" y="1740601"/>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3071139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5FB2E-F7DE-4A47-B44A-8FBD97A8AA1E}"/>
              </a:ext>
            </a:extLst>
          </p:cNvPr>
          <p:cNvSpPr>
            <a:spLocks noGrp="1"/>
          </p:cNvSpPr>
          <p:nvPr>
            <p:ph type="title"/>
          </p:nvPr>
        </p:nvSpPr>
        <p:spPr/>
        <p:txBody>
          <a:bodyPr/>
          <a:lstStyle/>
          <a:p>
            <a:r>
              <a:rPr lang="en-US" b="1" dirty="0">
                <a:solidFill>
                  <a:prstClr val="black"/>
                </a:solidFill>
                <a:cs typeface="Arial" pitchFamily="34" charset="0"/>
              </a:rPr>
              <a:t>2. Clasificación de los tanques solares</a:t>
            </a:r>
            <a:endParaRPr lang="en-US" dirty="0"/>
          </a:p>
        </p:txBody>
      </p:sp>
      <p:sp>
        <p:nvSpPr>
          <p:cNvPr id="4" name="Rectangle 3">
            <a:extLst>
              <a:ext uri="{FF2B5EF4-FFF2-40B4-BE49-F238E27FC236}">
                <a16:creationId xmlns:a16="http://schemas.microsoft.com/office/drawing/2014/main" id="{9776E97B-3BFB-47B6-8035-1C9CAA838F39}"/>
              </a:ext>
            </a:extLst>
          </p:cNvPr>
          <p:cNvSpPr/>
          <p:nvPr/>
        </p:nvSpPr>
        <p:spPr>
          <a:xfrm>
            <a:off x="432915" y="1557000"/>
            <a:ext cx="5435081"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Tanques de agua caliente no presurizados (solares)</a:t>
            </a:r>
          </a:p>
        </p:txBody>
      </p:sp>
      <p:sp>
        <p:nvSpPr>
          <p:cNvPr id="6" name="TextBox 5">
            <a:extLst>
              <a:ext uri="{FF2B5EF4-FFF2-40B4-BE49-F238E27FC236}">
                <a16:creationId xmlns:a16="http://schemas.microsoft.com/office/drawing/2014/main" id="{EAAE1C99-9954-4075-93D1-A6901BAB43B7}"/>
              </a:ext>
            </a:extLst>
          </p:cNvPr>
          <p:cNvSpPr txBox="1"/>
          <p:nvPr/>
        </p:nvSpPr>
        <p:spPr>
          <a:xfrm>
            <a:off x="3708001" y="1917000"/>
            <a:ext cx="5184000" cy="738664"/>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SISTEMAS DE TERMOSIFÓN DIRECTO SIN PRESIÓN SWH. </a:t>
            </a:r>
            <a:r>
              <a:rPr lang="en-US" sz="1400" dirty="0"/>
              <a:t>Estos sencillos </a:t>
            </a:r>
            <a:r>
              <a:rPr lang="en-US" sz="1400" dirty="0" err="1"/>
              <a:t>sistemas</a:t>
            </a:r>
            <a:r>
              <a:rPr lang="en-US" sz="1400" dirty="0"/>
              <a:t> ACS solar pasivos utilizan tanques no presurizados del tipo"cisterna" (autorrelleno).</a:t>
            </a:r>
          </a:p>
        </p:txBody>
      </p:sp>
      <p:cxnSp>
        <p:nvCxnSpPr>
          <p:cNvPr id="9" name="Straight Connector 8">
            <a:extLst>
              <a:ext uri="{FF2B5EF4-FFF2-40B4-BE49-F238E27FC236}">
                <a16:creationId xmlns:a16="http://schemas.microsoft.com/office/drawing/2014/main" id="{6A903C00-1168-4BA2-9F0F-C2E2674CE614}"/>
              </a:ext>
            </a:extLst>
          </p:cNvPr>
          <p:cNvCxnSpPr>
            <a:cxnSpLocks/>
          </p:cNvCxnSpPr>
          <p:nvPr/>
        </p:nvCxnSpPr>
        <p:spPr>
          <a:xfrm>
            <a:off x="252000" y="0"/>
            <a:ext cx="0" cy="4166157"/>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7C78A83-E49F-4F6A-9FDD-EE9F1C4BB2FD}"/>
              </a:ext>
            </a:extLst>
          </p:cNvPr>
          <p:cNvGrpSpPr/>
          <p:nvPr/>
        </p:nvGrpSpPr>
        <p:grpSpPr>
          <a:xfrm>
            <a:off x="478425" y="2024776"/>
            <a:ext cx="3229575" cy="4233585"/>
            <a:chOff x="550421" y="2024776"/>
            <a:chExt cx="3229575" cy="4233585"/>
          </a:xfrm>
        </p:grpSpPr>
        <p:pic>
          <p:nvPicPr>
            <p:cNvPr id="8" name="Picture 7">
              <a:extLst>
                <a:ext uri="{FF2B5EF4-FFF2-40B4-BE49-F238E27FC236}">
                  <a16:creationId xmlns:a16="http://schemas.microsoft.com/office/drawing/2014/main" id="{0712E477-362B-4C3D-A8D6-ECE7120DB03B}"/>
                </a:ext>
              </a:extLst>
            </p:cNvPr>
            <p:cNvPicPr>
              <a:picLocks noChangeAspect="1"/>
            </p:cNvPicPr>
            <p:nvPr/>
          </p:nvPicPr>
          <p:blipFill>
            <a:blip r:embed="rId2"/>
            <a:stretch>
              <a:fillRect/>
            </a:stretch>
          </p:blipFill>
          <p:spPr>
            <a:xfrm>
              <a:off x="828674" y="2024776"/>
              <a:ext cx="2951322" cy="4233585"/>
            </a:xfrm>
            <a:prstGeom prst="rect">
              <a:avLst/>
            </a:prstGeom>
          </p:spPr>
        </p:pic>
        <p:sp>
          <p:nvSpPr>
            <p:cNvPr id="11" name="Rectangle 10">
              <a:extLst>
                <a:ext uri="{FF2B5EF4-FFF2-40B4-BE49-F238E27FC236}">
                  <a16:creationId xmlns:a16="http://schemas.microsoft.com/office/drawing/2014/main" id="{9A85CAFA-E785-4D9B-9AD4-90FAF8B07D7F}"/>
                </a:ext>
              </a:extLst>
            </p:cNvPr>
            <p:cNvSpPr/>
            <p:nvPr/>
          </p:nvSpPr>
          <p:spPr>
            <a:xfrm rot="5400000" flipV="1">
              <a:off x="71698" y="34174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grpSp>
      <p:sp>
        <p:nvSpPr>
          <p:cNvPr id="12" name="TextBox 11">
            <a:extLst>
              <a:ext uri="{FF2B5EF4-FFF2-40B4-BE49-F238E27FC236}">
                <a16:creationId xmlns:a16="http://schemas.microsoft.com/office/drawing/2014/main" id="{D7983324-07FF-4DBD-85A8-8F55FC795342}"/>
              </a:ext>
            </a:extLst>
          </p:cNvPr>
          <p:cNvSpPr txBox="1"/>
          <p:nvPr/>
        </p:nvSpPr>
        <p:spPr>
          <a:xfrm>
            <a:off x="3636000" y="2853000"/>
            <a:ext cx="2448002" cy="2677656"/>
          </a:xfrm>
          <a:prstGeom prst="rect">
            <a:avLst/>
          </a:prstGeom>
          <a:noFill/>
        </p:spPr>
        <p:txBody>
          <a:bodyPr wrap="square" rtlCol="0">
            <a:spAutoFit/>
          </a:bodyPr>
          <a:lstStyle/>
          <a:p>
            <a:pPr marL="285750" indent="-285750" algn="r">
              <a:buFont typeface="Wingdings" panose="05000000000000000000" pitchFamily="2" charset="2"/>
              <a:buChar char="§"/>
            </a:pPr>
            <a:r>
              <a:rPr lang="en-US" sz="1400" b="1" dirty="0"/>
              <a:t>GRANDES ACUMULADORES SOLARES PARA USO RESIDENCIAL Y COMERCIAL. </a:t>
            </a:r>
            <a:r>
              <a:rPr lang="en-US" sz="1400" dirty="0"/>
              <a:t>Los tanques de agua caliente a presión de gran tamaño son caros. La alternativa sin presión es una tecnología más simple y asequible. Se pueden personalizar y construir en el mismo lugar de la instalación.</a:t>
            </a:r>
          </a:p>
        </p:txBody>
      </p:sp>
      <p:pic>
        <p:nvPicPr>
          <p:cNvPr id="14" name="Picture 13">
            <a:extLst>
              <a:ext uri="{FF2B5EF4-FFF2-40B4-BE49-F238E27FC236}">
                <a16:creationId xmlns:a16="http://schemas.microsoft.com/office/drawing/2014/main" id="{3E373930-8689-42E3-9F12-970C00CAE63A}"/>
              </a:ext>
            </a:extLst>
          </p:cNvPr>
          <p:cNvPicPr>
            <a:picLocks noChangeAspect="1"/>
          </p:cNvPicPr>
          <p:nvPr/>
        </p:nvPicPr>
        <p:blipFill>
          <a:blip r:embed="rId3"/>
          <a:stretch>
            <a:fillRect/>
          </a:stretch>
        </p:blipFill>
        <p:spPr>
          <a:xfrm>
            <a:off x="6156000" y="2932764"/>
            <a:ext cx="2530800" cy="3325597"/>
          </a:xfrm>
          <a:prstGeom prst="rect">
            <a:avLst/>
          </a:prstGeom>
          <a:ln>
            <a:solidFill>
              <a:schemeClr val="tx1"/>
            </a:solidFill>
          </a:ln>
        </p:spPr>
      </p:pic>
    </p:spTree>
    <p:extLst>
      <p:ext uri="{BB962C8B-B14F-4D97-AF65-F5344CB8AC3E}">
        <p14:creationId xmlns:p14="http://schemas.microsoft.com/office/powerpoint/2010/main" val="2422275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4CE86-1077-4B42-99DF-85B369B883C7}"/>
              </a:ext>
            </a:extLst>
          </p:cNvPr>
          <p:cNvSpPr>
            <a:spLocks noGrp="1"/>
          </p:cNvSpPr>
          <p:nvPr>
            <p:ph type="title"/>
          </p:nvPr>
        </p:nvSpPr>
        <p:spPr/>
        <p:txBody>
          <a:bodyPr/>
          <a:lstStyle/>
          <a:p>
            <a:r>
              <a:rPr lang="en-US" b="1" dirty="0">
                <a:solidFill>
                  <a:prstClr val="black"/>
                </a:solidFill>
                <a:cs typeface="Arial" pitchFamily="34" charset="0"/>
              </a:rPr>
              <a:t>2. Clasificación de los tanques solares</a:t>
            </a:r>
            <a:endParaRPr lang="en-US" dirty="0"/>
          </a:p>
        </p:txBody>
      </p:sp>
      <p:sp>
        <p:nvSpPr>
          <p:cNvPr id="6" name="TextBox 5">
            <a:extLst>
              <a:ext uri="{FF2B5EF4-FFF2-40B4-BE49-F238E27FC236}">
                <a16:creationId xmlns:a16="http://schemas.microsoft.com/office/drawing/2014/main" id="{FBCC6DE9-8818-4D9D-8968-753C466F8318}"/>
              </a:ext>
            </a:extLst>
          </p:cNvPr>
          <p:cNvSpPr txBox="1"/>
          <p:nvPr/>
        </p:nvSpPr>
        <p:spPr>
          <a:xfrm>
            <a:off x="756000" y="1943089"/>
            <a:ext cx="4896000"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SISTEMAS ACS SOLAR DE UN SOLO TANQUE</a:t>
            </a:r>
            <a:endParaRPr lang="en-US" sz="1600" dirty="0"/>
          </a:p>
        </p:txBody>
      </p:sp>
      <p:sp>
        <p:nvSpPr>
          <p:cNvPr id="3" name="TextBox 2">
            <a:extLst>
              <a:ext uri="{FF2B5EF4-FFF2-40B4-BE49-F238E27FC236}">
                <a16:creationId xmlns:a16="http://schemas.microsoft.com/office/drawing/2014/main" id="{7806A314-BD72-4B4B-8C01-1F60C536F125}"/>
              </a:ext>
            </a:extLst>
          </p:cNvPr>
          <p:cNvSpPr txBox="1"/>
          <p:nvPr/>
        </p:nvSpPr>
        <p:spPr>
          <a:xfrm>
            <a:off x="684000" y="2246906"/>
            <a:ext cx="3816001" cy="3539430"/>
          </a:xfrm>
          <a:prstGeom prst="rect">
            <a:avLst/>
          </a:prstGeom>
          <a:noFill/>
        </p:spPr>
        <p:txBody>
          <a:bodyPr wrap="square" rtlCol="0">
            <a:spAutoFit/>
          </a:bodyPr>
          <a:lstStyle/>
          <a:p>
            <a:pPr marL="285750" indent="-285750">
              <a:buFont typeface="Calibri" panose="020F0502020204030204" pitchFamily="34" charset="0"/>
              <a:buChar char="‒"/>
            </a:pPr>
            <a:r>
              <a:rPr lang="en-US" sz="1400" dirty="0"/>
              <a:t>En las </a:t>
            </a:r>
            <a:r>
              <a:rPr lang="en-US" sz="1400" b="1" dirty="0"/>
              <a:t>regiones más cálidas</a:t>
            </a:r>
            <a:r>
              <a:rPr lang="en-US" sz="1400" dirty="0"/>
              <a:t>, los sistemas termo-sifónicos pasivos de diseño compacto son de uso generalizado. Han incorporado sus correspondientes tanques de almacenamiento (directo/indirecto). </a:t>
            </a:r>
          </a:p>
          <a:p>
            <a:pPr marL="285750" indent="-285750">
              <a:buFont typeface="Calibri" panose="020F0502020204030204" pitchFamily="34" charset="0"/>
              <a:buChar char="‒"/>
            </a:pPr>
            <a:r>
              <a:rPr lang="en-US" sz="1400" dirty="0"/>
              <a:t>Los tanques a veces vienen con un elemento de calentamiento eléctrico (opcional) para el calentamiento de reserva. </a:t>
            </a:r>
          </a:p>
          <a:p>
            <a:pPr marL="285750" indent="-285750">
              <a:buFont typeface="Calibri" panose="020F0502020204030204" pitchFamily="34" charset="0"/>
              <a:buChar char="‒"/>
            </a:pPr>
            <a:r>
              <a:rPr lang="en-US" sz="1400" dirty="0"/>
              <a:t>Alternativamente, estos sistemas funcionan como </a:t>
            </a:r>
            <a:r>
              <a:rPr lang="en-US" sz="1400" b="1" dirty="0"/>
              <a:t>precalentadores</a:t>
            </a:r>
            <a:r>
              <a:rPr lang="en-US" sz="1400" dirty="0"/>
              <a:t> para los calentadores de agua existentes (eléctricos o de gas).</a:t>
            </a:r>
          </a:p>
          <a:p>
            <a:pPr marL="285750" indent="-285750">
              <a:buFont typeface="Calibri" panose="020F0502020204030204" pitchFamily="34" charset="0"/>
              <a:buChar char="‒"/>
            </a:pPr>
            <a:r>
              <a:rPr lang="en-US" sz="1400" dirty="0"/>
              <a:t>Los tanques son para sistemas de presión/atmosféricos, y están hechos de acero dulce esmaltado (revestido de vidrio) o de acero inoxidable apto para uso alimentario.</a:t>
            </a:r>
          </a:p>
        </p:txBody>
      </p:sp>
      <p:pic>
        <p:nvPicPr>
          <p:cNvPr id="10" name="Picture 9" descr="A close up of a map&#10;&#10;Description generated with high confidence">
            <a:extLst>
              <a:ext uri="{FF2B5EF4-FFF2-40B4-BE49-F238E27FC236}">
                <a16:creationId xmlns:a16="http://schemas.microsoft.com/office/drawing/2014/main" id="{06B837B8-75F7-4FE3-8BC3-7B78CD2096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6752" y="2349000"/>
            <a:ext cx="4293248" cy="3744000"/>
          </a:xfrm>
          <a:prstGeom prst="rect">
            <a:avLst/>
          </a:prstGeom>
          <a:ln>
            <a:solidFill>
              <a:schemeClr val="tx1"/>
            </a:solidFill>
          </a:ln>
        </p:spPr>
      </p:pic>
      <p:sp>
        <p:nvSpPr>
          <p:cNvPr id="11" name="Rectangle 10">
            <a:extLst>
              <a:ext uri="{FF2B5EF4-FFF2-40B4-BE49-F238E27FC236}">
                <a16:creationId xmlns:a16="http://schemas.microsoft.com/office/drawing/2014/main" id="{4430CAB4-5B45-4601-B232-DAA0C7151212}"/>
              </a:ext>
            </a:extLst>
          </p:cNvPr>
          <p:cNvSpPr/>
          <p:nvPr/>
        </p:nvSpPr>
        <p:spPr>
          <a:xfrm>
            <a:off x="432916" y="1557000"/>
            <a:ext cx="802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Depósitos para </a:t>
            </a:r>
            <a:r>
              <a:rPr lang="en-US" b="1" dirty="0" err="1">
                <a:solidFill>
                  <a:prstClr val="black"/>
                </a:solidFill>
                <a:cs typeface="Arial" pitchFamily="34" charset="0"/>
              </a:rPr>
              <a:t>sistemas</a:t>
            </a:r>
            <a:r>
              <a:rPr lang="en-US" b="1" dirty="0">
                <a:solidFill>
                  <a:prstClr val="black"/>
                </a:solidFill>
                <a:cs typeface="Arial" pitchFamily="34" charset="0"/>
              </a:rPr>
              <a:t> ACS solar y Combi con varios depósitos</a:t>
            </a:r>
          </a:p>
        </p:txBody>
      </p:sp>
    </p:spTree>
    <p:extLst>
      <p:ext uri="{BB962C8B-B14F-4D97-AF65-F5344CB8AC3E}">
        <p14:creationId xmlns:p14="http://schemas.microsoft.com/office/powerpoint/2010/main" val="1338369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BCBE8-6DF4-4C1D-9D67-6EBFFD70564F}"/>
              </a:ext>
            </a:extLst>
          </p:cNvPr>
          <p:cNvSpPr>
            <a:spLocks noGrp="1"/>
          </p:cNvSpPr>
          <p:nvPr>
            <p:ph type="title"/>
          </p:nvPr>
        </p:nvSpPr>
        <p:spPr/>
        <p:txBody>
          <a:bodyPr/>
          <a:lstStyle/>
          <a:p>
            <a:r>
              <a:rPr lang="en-US" b="1" dirty="0">
                <a:solidFill>
                  <a:prstClr val="black"/>
                </a:solidFill>
                <a:cs typeface="Arial" pitchFamily="34" charset="0"/>
              </a:rPr>
              <a:t>2. Clasificación de los tanques solares</a:t>
            </a:r>
            <a:endParaRPr lang="en-US" dirty="0"/>
          </a:p>
        </p:txBody>
      </p:sp>
      <p:sp>
        <p:nvSpPr>
          <p:cNvPr id="4" name="TextBox 3">
            <a:extLst>
              <a:ext uri="{FF2B5EF4-FFF2-40B4-BE49-F238E27FC236}">
                <a16:creationId xmlns:a16="http://schemas.microsoft.com/office/drawing/2014/main" id="{C387C0B0-31BA-4285-B0ED-6CBECA0ED4D2}"/>
              </a:ext>
            </a:extLst>
          </p:cNvPr>
          <p:cNvSpPr txBox="1"/>
          <p:nvPr/>
        </p:nvSpPr>
        <p:spPr>
          <a:xfrm>
            <a:off x="756000" y="1943089"/>
            <a:ext cx="4608000"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SISTEMAS ACS SOLAR DE UN SOLO TANQUE</a:t>
            </a:r>
            <a:endParaRPr lang="en-US" sz="1600" dirty="0"/>
          </a:p>
        </p:txBody>
      </p:sp>
      <p:sp>
        <p:nvSpPr>
          <p:cNvPr id="5" name="Rectangle 4">
            <a:extLst>
              <a:ext uri="{FF2B5EF4-FFF2-40B4-BE49-F238E27FC236}">
                <a16:creationId xmlns:a16="http://schemas.microsoft.com/office/drawing/2014/main" id="{BE59F73A-5282-4ED9-9594-E326AC27E89F}"/>
              </a:ext>
            </a:extLst>
          </p:cNvPr>
          <p:cNvSpPr/>
          <p:nvPr/>
        </p:nvSpPr>
        <p:spPr>
          <a:xfrm>
            <a:off x="432916" y="1557000"/>
            <a:ext cx="7379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Depósitos para </a:t>
            </a:r>
            <a:r>
              <a:rPr lang="en-US" b="1" dirty="0" err="1">
                <a:solidFill>
                  <a:prstClr val="black"/>
                </a:solidFill>
                <a:cs typeface="Arial" pitchFamily="34" charset="0"/>
              </a:rPr>
              <a:t>sistemas</a:t>
            </a:r>
            <a:r>
              <a:rPr lang="en-US" b="1" dirty="0">
                <a:solidFill>
                  <a:prstClr val="black"/>
                </a:solidFill>
                <a:cs typeface="Arial" pitchFamily="34" charset="0"/>
              </a:rPr>
              <a:t> ACS solar y Combi con varios depósitos</a:t>
            </a:r>
          </a:p>
        </p:txBody>
      </p:sp>
      <p:sp>
        <p:nvSpPr>
          <p:cNvPr id="6" name="Rectangle 5">
            <a:extLst>
              <a:ext uri="{FF2B5EF4-FFF2-40B4-BE49-F238E27FC236}">
                <a16:creationId xmlns:a16="http://schemas.microsoft.com/office/drawing/2014/main" id="{144CDB2A-7520-45F1-8844-832AD28AE445}"/>
              </a:ext>
            </a:extLst>
          </p:cNvPr>
          <p:cNvSpPr/>
          <p:nvPr/>
        </p:nvSpPr>
        <p:spPr>
          <a:xfrm>
            <a:off x="1044000" y="2299386"/>
            <a:ext cx="3217024" cy="3754874"/>
          </a:xfrm>
          <a:prstGeom prst="rect">
            <a:avLst/>
          </a:prstGeom>
        </p:spPr>
        <p:txBody>
          <a:bodyPr wrap="square">
            <a:spAutoFit/>
          </a:bodyPr>
          <a:lstStyle/>
          <a:p>
            <a:pPr marL="285750" indent="-285750">
              <a:buFont typeface="Calibri" panose="020F0502020204030204" pitchFamily="34" charset="0"/>
              <a:buChar char="‒"/>
            </a:pPr>
            <a:r>
              <a:rPr lang="en-US" sz="1400" dirty="0"/>
              <a:t>También en regiones más cálidas, y en general con ACS solar simple, cuando la opción es un sistema ACS solar activo (indirecto/directo), suelen tener un </a:t>
            </a:r>
            <a:r>
              <a:rPr lang="en-US" sz="1400" b="1" dirty="0"/>
              <a:t>solo acumulador solar (presurizado) </a:t>
            </a:r>
            <a:r>
              <a:rPr lang="en-US" sz="1400" dirty="0" err="1"/>
              <a:t>habitualmente</a:t>
            </a:r>
            <a:r>
              <a:rPr lang="en-US" sz="1400" b="1" dirty="0"/>
              <a:t> con una o dos bobinas e </a:t>
            </a:r>
            <a:r>
              <a:rPr lang="en-US" sz="1400" dirty="0"/>
              <a:t>incorporando al menos un elemento de calentamiento de respaldo eléctrico. </a:t>
            </a:r>
          </a:p>
          <a:p>
            <a:pPr marL="285750" indent="-285750">
              <a:buFont typeface="Calibri" panose="020F0502020204030204" pitchFamily="34" charset="0"/>
              <a:buChar char="‒"/>
            </a:pPr>
            <a:r>
              <a:rPr lang="en-US" sz="1400" dirty="0"/>
              <a:t>Los quemadores de gas no se utilizan en el acumulador solar porque el quemador estaría situado en la parte inferior interfiriendo con la operación solar. Si esta es la opción, una caldera de gas sin tanque puede ser utilizada alternativamente.</a:t>
            </a:r>
          </a:p>
        </p:txBody>
      </p:sp>
      <p:pic>
        <p:nvPicPr>
          <p:cNvPr id="8" name="Picture 7" descr="A picture containing indoor&#10;&#10;Description generated with high confidence">
            <a:extLst>
              <a:ext uri="{FF2B5EF4-FFF2-40B4-BE49-F238E27FC236}">
                <a16:creationId xmlns:a16="http://schemas.microsoft.com/office/drawing/2014/main" id="{060ECA88-03F1-43D9-9F28-2ED8DAA9BBE4}"/>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4261024" y="2493000"/>
            <a:ext cx="4483743" cy="3429000"/>
          </a:xfrm>
          <a:prstGeom prst="rect">
            <a:avLst/>
          </a:prstGeom>
          <a:ln>
            <a:solidFill>
              <a:schemeClr val="tx1"/>
            </a:solidFill>
          </a:ln>
        </p:spPr>
      </p:pic>
    </p:spTree>
    <p:extLst>
      <p:ext uri="{BB962C8B-B14F-4D97-AF65-F5344CB8AC3E}">
        <p14:creationId xmlns:p14="http://schemas.microsoft.com/office/powerpoint/2010/main" val="2757287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7BF77-80EC-4D3F-80E4-D925641007B5}"/>
              </a:ext>
            </a:extLst>
          </p:cNvPr>
          <p:cNvSpPr>
            <a:spLocks noGrp="1"/>
          </p:cNvSpPr>
          <p:nvPr>
            <p:ph type="title"/>
          </p:nvPr>
        </p:nvSpPr>
        <p:spPr/>
        <p:txBody>
          <a:bodyPr/>
          <a:lstStyle/>
          <a:p>
            <a:r>
              <a:rPr lang="en-US" b="1" dirty="0">
                <a:solidFill>
                  <a:prstClr val="black"/>
                </a:solidFill>
                <a:cs typeface="Arial" pitchFamily="34" charset="0"/>
              </a:rPr>
              <a:t>2. Clasificación de los tanques solares</a:t>
            </a:r>
            <a:endParaRPr lang="en-US" dirty="0"/>
          </a:p>
        </p:txBody>
      </p:sp>
      <p:sp>
        <p:nvSpPr>
          <p:cNvPr id="5" name="TextBox 4">
            <a:extLst>
              <a:ext uri="{FF2B5EF4-FFF2-40B4-BE49-F238E27FC236}">
                <a16:creationId xmlns:a16="http://schemas.microsoft.com/office/drawing/2014/main" id="{74E4BC53-93B8-4753-B131-B8237FD7F510}"/>
              </a:ext>
            </a:extLst>
          </p:cNvPr>
          <p:cNvSpPr txBox="1"/>
          <p:nvPr/>
        </p:nvSpPr>
        <p:spPr>
          <a:xfrm>
            <a:off x="755999" y="1943089"/>
            <a:ext cx="3888001"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SISTEMAS DE DOS TANQUES ACS SOLAR</a:t>
            </a:r>
            <a:endParaRPr lang="en-US" sz="1600" dirty="0"/>
          </a:p>
        </p:txBody>
      </p:sp>
      <p:sp>
        <p:nvSpPr>
          <p:cNvPr id="6" name="TextBox 5">
            <a:extLst>
              <a:ext uri="{FF2B5EF4-FFF2-40B4-BE49-F238E27FC236}">
                <a16:creationId xmlns:a16="http://schemas.microsoft.com/office/drawing/2014/main" id="{4EFDF576-9C18-490B-BFC1-38F55280D275}"/>
              </a:ext>
            </a:extLst>
          </p:cNvPr>
          <p:cNvSpPr txBox="1"/>
          <p:nvPr/>
        </p:nvSpPr>
        <p:spPr>
          <a:xfrm>
            <a:off x="900411" y="2277000"/>
            <a:ext cx="4679589" cy="2462213"/>
          </a:xfrm>
          <a:prstGeom prst="rect">
            <a:avLst/>
          </a:prstGeom>
          <a:noFill/>
        </p:spPr>
        <p:txBody>
          <a:bodyPr wrap="square" rtlCol="0">
            <a:spAutoFit/>
          </a:bodyPr>
          <a:lstStyle/>
          <a:p>
            <a:pPr marL="285750" indent="-285750">
              <a:buFont typeface="Calibri" panose="020F0502020204030204" pitchFamily="34" charset="0"/>
              <a:buChar char="‒"/>
            </a:pPr>
            <a:r>
              <a:rPr lang="en-US" sz="1400" dirty="0"/>
              <a:t>En las </a:t>
            </a:r>
            <a:r>
              <a:rPr lang="en-US" sz="1400" b="1" dirty="0"/>
              <a:t>regiones más frías </a:t>
            </a:r>
            <a:r>
              <a:rPr lang="en-US" sz="1400" dirty="0"/>
              <a:t>el uso de </a:t>
            </a:r>
            <a:r>
              <a:rPr lang="en-US" sz="1400" b="1" dirty="0"/>
              <a:t>dos tanques</a:t>
            </a:r>
            <a:r>
              <a:rPr lang="en-US" sz="1400" dirty="0"/>
              <a:t> es prácticamente la norma. Deben almacenar suficiente agua caliente en períodos muy fríos o nublados. Algunas aplicaciones comerciales ligeras y sistemas combinados (agua caliente y calefacción) también pueden usar dos tanques.</a:t>
            </a:r>
          </a:p>
          <a:p>
            <a:pPr marL="285750" indent="-285750">
              <a:buFont typeface="Calibri" panose="020F0502020204030204" pitchFamily="34" charset="0"/>
              <a:buChar char="‒"/>
            </a:pPr>
            <a:r>
              <a:rPr lang="en-US" sz="1400" dirty="0"/>
              <a:t>En los </a:t>
            </a:r>
            <a:r>
              <a:rPr lang="en-US" sz="1400" dirty="0" err="1"/>
              <a:t>sistemas</a:t>
            </a:r>
            <a:r>
              <a:rPr lang="en-US" sz="1400" dirty="0"/>
              <a:t> ACS solar de dos tanques, </a:t>
            </a:r>
            <a:r>
              <a:rPr lang="en-US" sz="1400" b="1" dirty="0"/>
              <a:t>un tanque (directo o indirecto, presurizado) proporciona un almacenamiento justo para el agua calentada por energía solar</a:t>
            </a:r>
            <a:r>
              <a:rPr lang="en-US" sz="1400" dirty="0"/>
              <a:t>, por lo que no necesita ninguna fuente de calor de respaldo. </a:t>
            </a:r>
            <a:endParaRPr lang="en-US" sz="1400" dirty="0">
              <a:solidFill>
                <a:srgbClr val="000000"/>
              </a:solidFill>
            </a:endParaRPr>
          </a:p>
        </p:txBody>
      </p:sp>
      <p:sp>
        <p:nvSpPr>
          <p:cNvPr id="8" name="Rectangle 7">
            <a:extLst>
              <a:ext uri="{FF2B5EF4-FFF2-40B4-BE49-F238E27FC236}">
                <a16:creationId xmlns:a16="http://schemas.microsoft.com/office/drawing/2014/main" id="{35938D12-C186-4D6C-BF86-AD01F3DDAF03}"/>
              </a:ext>
            </a:extLst>
          </p:cNvPr>
          <p:cNvSpPr/>
          <p:nvPr/>
        </p:nvSpPr>
        <p:spPr>
          <a:xfrm>
            <a:off x="755999" y="4769561"/>
            <a:ext cx="7928236" cy="1384995"/>
          </a:xfrm>
          <a:prstGeom prst="rect">
            <a:avLst/>
          </a:prstGeom>
        </p:spPr>
        <p:txBody>
          <a:bodyPr wrap="square">
            <a:spAutoFit/>
          </a:bodyPr>
          <a:lstStyle/>
          <a:p>
            <a:pPr marL="285750" indent="-285750">
              <a:buFont typeface="Calibri" panose="020F0502020204030204" pitchFamily="34" charset="0"/>
              <a:buChar char="‒"/>
            </a:pPr>
            <a:r>
              <a:rPr lang="en-US" sz="1400" dirty="0"/>
              <a:t>Este depósito solar está conectado (en serie) a un segundo depósito (interno en espiral) que a su vez suministra la fuente de energía auxiliar que se utilizará cuando la energía solar disponible no sea suficiente. Esto puede ser una caldera de gas sin tanque. Alternativamente, este segundo tanque puede ser un calentador de agua eléctrico estándar existente o un tanque de caldera de gas.</a:t>
            </a:r>
          </a:p>
          <a:p>
            <a:pPr marL="285750" indent="-285750">
              <a:buFont typeface="Calibri" panose="020F0502020204030204" pitchFamily="34" charset="0"/>
              <a:buChar char="‒"/>
            </a:pPr>
            <a:r>
              <a:rPr lang="en-US" sz="1400" dirty="0"/>
              <a:t>La contribución solar puede ser cancelada cuando sea necesario (mantenimiento, etc.), siendo el calentador de agua existente el sistema principal de suministro de agua caliente.</a:t>
            </a:r>
          </a:p>
        </p:txBody>
      </p:sp>
      <p:pic>
        <p:nvPicPr>
          <p:cNvPr id="10" name="Picture 9" descr="A picture containing indoor, wall, cabinet, refrigerator&#10;&#10;Description generated with very high confidence">
            <a:extLst>
              <a:ext uri="{FF2B5EF4-FFF2-40B4-BE49-F238E27FC236}">
                <a16:creationId xmlns:a16="http://schemas.microsoft.com/office/drawing/2014/main" id="{62E35467-FEA8-405B-8428-7EA2E5B02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000" y="2065284"/>
            <a:ext cx="3168001" cy="2659716"/>
          </a:xfrm>
          <a:prstGeom prst="rect">
            <a:avLst/>
          </a:prstGeom>
          <a:ln>
            <a:solidFill>
              <a:schemeClr val="tx1"/>
            </a:solidFill>
          </a:ln>
        </p:spPr>
      </p:pic>
      <p:sp>
        <p:nvSpPr>
          <p:cNvPr id="11" name="Rectangle 10">
            <a:extLst>
              <a:ext uri="{FF2B5EF4-FFF2-40B4-BE49-F238E27FC236}">
                <a16:creationId xmlns:a16="http://schemas.microsoft.com/office/drawing/2014/main" id="{E0CA3F1A-F7D5-446B-AEE3-EAB2D0609333}"/>
              </a:ext>
            </a:extLst>
          </p:cNvPr>
          <p:cNvSpPr/>
          <p:nvPr/>
        </p:nvSpPr>
        <p:spPr>
          <a:xfrm>
            <a:off x="432916" y="1556999"/>
            <a:ext cx="7163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Depósitos para </a:t>
            </a:r>
            <a:r>
              <a:rPr lang="en-US" b="1" dirty="0" err="1">
                <a:solidFill>
                  <a:prstClr val="black"/>
                </a:solidFill>
                <a:cs typeface="Arial" pitchFamily="34" charset="0"/>
              </a:rPr>
              <a:t>sistemas</a:t>
            </a:r>
            <a:r>
              <a:rPr lang="en-US" b="1" dirty="0">
                <a:solidFill>
                  <a:prstClr val="black"/>
                </a:solidFill>
                <a:cs typeface="Arial" pitchFamily="34" charset="0"/>
              </a:rPr>
              <a:t> ACS solar y Combi con varios depósitos</a:t>
            </a:r>
          </a:p>
        </p:txBody>
      </p:sp>
    </p:spTree>
    <p:extLst>
      <p:ext uri="{BB962C8B-B14F-4D97-AF65-F5344CB8AC3E}">
        <p14:creationId xmlns:p14="http://schemas.microsoft.com/office/powerpoint/2010/main" val="1613472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7527629-A762-42C9-AF6F-BC61CF9427D7}"/>
              </a:ext>
            </a:extLst>
          </p:cNvPr>
          <p:cNvGrpSpPr/>
          <p:nvPr/>
        </p:nvGrpSpPr>
        <p:grpSpPr>
          <a:xfrm>
            <a:off x="1342097" y="1601866"/>
            <a:ext cx="7549903" cy="4706859"/>
            <a:chOff x="1342097" y="1601866"/>
            <a:chExt cx="7549903" cy="4706859"/>
          </a:xfrm>
        </p:grpSpPr>
        <p:pic>
          <p:nvPicPr>
            <p:cNvPr id="8" name="Picture 7">
              <a:extLst>
                <a:ext uri="{FF2B5EF4-FFF2-40B4-BE49-F238E27FC236}">
                  <a16:creationId xmlns:a16="http://schemas.microsoft.com/office/drawing/2014/main" id="{DAEF658F-1327-4539-8869-75BE4858F988}"/>
                </a:ext>
              </a:extLst>
            </p:cNvPr>
            <p:cNvPicPr>
              <a:picLocks noChangeAspect="1"/>
            </p:cNvPicPr>
            <p:nvPr/>
          </p:nvPicPr>
          <p:blipFill>
            <a:blip r:embed="rId2"/>
            <a:stretch>
              <a:fillRect/>
            </a:stretch>
          </p:blipFill>
          <p:spPr>
            <a:xfrm>
              <a:off x="3492000" y="1601866"/>
              <a:ext cx="5304087" cy="4706859"/>
            </a:xfrm>
            <a:prstGeom prst="rect">
              <a:avLst/>
            </a:prstGeom>
          </p:spPr>
        </p:pic>
        <p:sp>
          <p:nvSpPr>
            <p:cNvPr id="9" name="Rectangle 8">
              <a:extLst>
                <a:ext uri="{FF2B5EF4-FFF2-40B4-BE49-F238E27FC236}">
                  <a16:creationId xmlns:a16="http://schemas.microsoft.com/office/drawing/2014/main" id="{785B7ABD-DD52-4A8A-84DB-C8DCE2E7C6AE}"/>
                </a:ext>
              </a:extLst>
            </p:cNvPr>
            <p:cNvSpPr/>
            <p:nvPr/>
          </p:nvSpPr>
          <p:spPr>
            <a:xfrm>
              <a:off x="7596000" y="2349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pic>
          <p:nvPicPr>
            <p:cNvPr id="7" name="Picture 6">
              <a:extLst>
                <a:ext uri="{FF2B5EF4-FFF2-40B4-BE49-F238E27FC236}">
                  <a16:creationId xmlns:a16="http://schemas.microsoft.com/office/drawing/2014/main" id="{27B23CD7-1471-4588-9D0C-28B8CD801233}"/>
                </a:ext>
              </a:extLst>
            </p:cNvPr>
            <p:cNvPicPr>
              <a:picLocks noChangeAspect="1"/>
            </p:cNvPicPr>
            <p:nvPr/>
          </p:nvPicPr>
          <p:blipFill>
            <a:blip r:embed="rId3"/>
            <a:stretch>
              <a:fillRect/>
            </a:stretch>
          </p:blipFill>
          <p:spPr>
            <a:xfrm>
              <a:off x="1342097" y="4149362"/>
              <a:ext cx="2165143" cy="2123304"/>
            </a:xfrm>
            <a:prstGeom prst="rect">
              <a:avLst/>
            </a:prstGeom>
            <a:ln>
              <a:solidFill>
                <a:schemeClr val="tx1"/>
              </a:solidFill>
            </a:ln>
          </p:spPr>
        </p:pic>
      </p:grpSp>
      <p:sp>
        <p:nvSpPr>
          <p:cNvPr id="2" name="Title 1">
            <a:extLst>
              <a:ext uri="{FF2B5EF4-FFF2-40B4-BE49-F238E27FC236}">
                <a16:creationId xmlns:a16="http://schemas.microsoft.com/office/drawing/2014/main" id="{0769BA65-DC4A-46A7-BAE9-47959BB36140}"/>
              </a:ext>
            </a:extLst>
          </p:cNvPr>
          <p:cNvSpPr>
            <a:spLocks noGrp="1"/>
          </p:cNvSpPr>
          <p:nvPr>
            <p:ph type="title"/>
          </p:nvPr>
        </p:nvSpPr>
        <p:spPr/>
        <p:txBody>
          <a:bodyPr/>
          <a:lstStyle/>
          <a:p>
            <a:r>
              <a:rPr lang="en-US" b="1" dirty="0">
                <a:solidFill>
                  <a:prstClr val="black"/>
                </a:solidFill>
                <a:cs typeface="Arial" pitchFamily="34" charset="0"/>
              </a:rPr>
              <a:t>2. Clasificación de los tanques solares</a:t>
            </a:r>
            <a:endParaRPr lang="en-US" dirty="0"/>
          </a:p>
        </p:txBody>
      </p:sp>
      <p:sp>
        <p:nvSpPr>
          <p:cNvPr id="4" name="Rectangle 3">
            <a:extLst>
              <a:ext uri="{FF2B5EF4-FFF2-40B4-BE49-F238E27FC236}">
                <a16:creationId xmlns:a16="http://schemas.microsoft.com/office/drawing/2014/main" id="{2E0C070F-860C-4E5C-BA4F-8B4A34008352}"/>
              </a:ext>
            </a:extLst>
          </p:cNvPr>
          <p:cNvSpPr/>
          <p:nvPr/>
        </p:nvSpPr>
        <p:spPr>
          <a:xfrm>
            <a:off x="144916" y="1485000"/>
            <a:ext cx="3347084" cy="923330"/>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Depósitos para </a:t>
            </a:r>
            <a:r>
              <a:rPr lang="en-US" b="1" dirty="0" err="1">
                <a:solidFill>
                  <a:prstClr val="black"/>
                </a:solidFill>
                <a:cs typeface="Arial" pitchFamily="34" charset="0"/>
              </a:rPr>
              <a:t>sistemas</a:t>
            </a:r>
            <a:r>
              <a:rPr lang="en-US" b="1" dirty="0">
                <a:solidFill>
                  <a:prstClr val="black"/>
                </a:solidFill>
                <a:cs typeface="Arial" pitchFamily="34" charset="0"/>
              </a:rPr>
              <a:t> ACS solar y Combi con varios depósitos</a:t>
            </a:r>
          </a:p>
        </p:txBody>
      </p:sp>
      <p:sp>
        <p:nvSpPr>
          <p:cNvPr id="11" name="TextBox 10">
            <a:extLst>
              <a:ext uri="{FF2B5EF4-FFF2-40B4-BE49-F238E27FC236}">
                <a16:creationId xmlns:a16="http://schemas.microsoft.com/office/drawing/2014/main" id="{7B078340-DBEE-4F35-AD7F-2EE5135F1867}"/>
              </a:ext>
            </a:extLst>
          </p:cNvPr>
          <p:cNvSpPr txBox="1"/>
          <p:nvPr/>
        </p:nvSpPr>
        <p:spPr>
          <a:xfrm>
            <a:off x="432916" y="2583794"/>
            <a:ext cx="3059084" cy="1384995"/>
          </a:xfrm>
          <a:prstGeom prst="rect">
            <a:avLst/>
          </a:prstGeom>
          <a:noFill/>
        </p:spPr>
        <p:txBody>
          <a:bodyPr wrap="square" rtlCol="0">
            <a:spAutoFit/>
          </a:bodyPr>
          <a:lstStyle/>
          <a:p>
            <a:pPr marL="541338" lvl="1" indent="-285750">
              <a:buFont typeface="Calibri" panose="020F0502020204030204" pitchFamily="34" charset="0"/>
              <a:buChar char="‒"/>
            </a:pPr>
            <a:r>
              <a:rPr lang="en-US" sz="1400" dirty="0"/>
              <a:t>Sistema ACS solar con tanque solar presurizado con serpentín interno simple (intercambiador de calor) y calentador de agua a gas tipo tanque auxiliar en serie.</a:t>
            </a:r>
          </a:p>
        </p:txBody>
      </p:sp>
      <p:sp>
        <p:nvSpPr>
          <p:cNvPr id="12" name="TextBox 11">
            <a:extLst>
              <a:ext uri="{FF2B5EF4-FFF2-40B4-BE49-F238E27FC236}">
                <a16:creationId xmlns:a16="http://schemas.microsoft.com/office/drawing/2014/main" id="{9A23CEFC-2604-45F7-8664-2DF0A5ACE740}"/>
              </a:ext>
            </a:extLst>
          </p:cNvPr>
          <p:cNvSpPr txBox="1"/>
          <p:nvPr/>
        </p:nvSpPr>
        <p:spPr>
          <a:xfrm>
            <a:off x="144916" y="2279784"/>
            <a:ext cx="3059084"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DOS SISTEMAS DE TANQUES</a:t>
            </a:r>
            <a:endParaRPr lang="en-US" sz="1600" dirty="0"/>
          </a:p>
        </p:txBody>
      </p:sp>
    </p:spTree>
    <p:extLst>
      <p:ext uri="{BB962C8B-B14F-4D97-AF65-F5344CB8AC3E}">
        <p14:creationId xmlns:p14="http://schemas.microsoft.com/office/powerpoint/2010/main" val="1704454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65A0F-9674-4A47-9F93-1A019CC47357}"/>
              </a:ext>
            </a:extLst>
          </p:cNvPr>
          <p:cNvSpPr>
            <a:spLocks noGrp="1"/>
          </p:cNvSpPr>
          <p:nvPr>
            <p:ph type="title"/>
          </p:nvPr>
        </p:nvSpPr>
        <p:spPr/>
        <p:txBody>
          <a:bodyPr>
            <a:normAutofit/>
          </a:bodyPr>
          <a:lstStyle/>
          <a:p>
            <a:r>
              <a:rPr lang="en-US" b="1" dirty="0" err="1"/>
              <a:t>Contenido</a:t>
            </a:r>
            <a:endParaRPr lang="en-US" b="1" dirty="0"/>
          </a:p>
        </p:txBody>
      </p:sp>
      <p:sp>
        <p:nvSpPr>
          <p:cNvPr id="4" name="Rectangle 3">
            <a:extLst>
              <a:ext uri="{FF2B5EF4-FFF2-40B4-BE49-F238E27FC236}">
                <a16:creationId xmlns:a16="http://schemas.microsoft.com/office/drawing/2014/main" id="{255624FF-ED07-4B3A-835B-B204D00828A4}"/>
              </a:ext>
            </a:extLst>
          </p:cNvPr>
          <p:cNvSpPr/>
          <p:nvPr/>
        </p:nvSpPr>
        <p:spPr>
          <a:xfrm>
            <a:off x="684000" y="1485000"/>
            <a:ext cx="7848000" cy="5293757"/>
          </a:xfrm>
          <a:prstGeom prst="rect">
            <a:avLst/>
          </a:prstGeom>
        </p:spPr>
        <p:txBody>
          <a:bodyPr wrap="square">
            <a:spAutoFit/>
          </a:bodyPr>
          <a:lstStyle/>
          <a:p>
            <a:r>
              <a:rPr lang="es-ES" sz="1600" dirty="0">
                <a:latin typeface="+mj-lt"/>
                <a:cs typeface="Arial" pitchFamily="34" charset="0"/>
              </a:rPr>
              <a:t>En esta unidad usted abarcará este contenido:</a:t>
            </a:r>
            <a:endParaRPr lang="en-US" sz="1600" b="1" dirty="0">
              <a:solidFill>
                <a:prstClr val="black"/>
              </a:solidFill>
              <a:latin typeface="+mj-lt"/>
              <a:cs typeface="Arial" pitchFamily="34" charset="0"/>
            </a:endParaRPr>
          </a:p>
          <a:p>
            <a:pPr marL="342900" indent="-342900">
              <a:buFont typeface="+mj-lt"/>
              <a:buAutoNum type="arabicPeriod"/>
            </a:pPr>
            <a:r>
              <a:rPr lang="es-ES" sz="1600" b="1" dirty="0">
                <a:solidFill>
                  <a:prstClr val="black"/>
                </a:solidFill>
                <a:latin typeface="+mj-lt"/>
                <a:cs typeface="Arial" pitchFamily="34" charset="0"/>
              </a:rPr>
              <a:t>GENERALIDADES SOBRE LOS ACUMULADORES SOLARES DE AGUA CALIENTE</a:t>
            </a:r>
            <a:r>
              <a:rPr lang="en-US" sz="1600" b="1" dirty="0">
                <a:solidFill>
                  <a:prstClr val="black"/>
                </a:solidFill>
                <a:latin typeface="+mj-lt"/>
                <a:cs typeface="Arial" pitchFamily="34" charset="0"/>
              </a:rPr>
              <a:t>. </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Fundamentos del calentamiento de agua. Justificación de los acumuladores de agua caliente (solar).</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Estratificación térmica del agua caliente.</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Consideraciones básicas de diseño y uso de los tanques solares</a:t>
            </a:r>
            <a:r>
              <a:rPr lang="en-US" sz="1600" dirty="0">
                <a:solidFill>
                  <a:prstClr val="black"/>
                </a:solidFill>
                <a:cs typeface="Arial" pitchFamily="34" charset="0"/>
              </a:rPr>
              <a:t>.</a:t>
            </a:r>
            <a:endParaRPr lang="en-US" sz="1600" dirty="0">
              <a:solidFill>
                <a:prstClr val="black"/>
              </a:solidFill>
              <a:latin typeface="+mj-lt"/>
              <a:cs typeface="Arial" pitchFamily="34" charset="0"/>
            </a:endParaRPr>
          </a:p>
          <a:p>
            <a:pPr marL="342900" indent="-342900">
              <a:buFont typeface="+mj-lt"/>
              <a:buAutoNum type="arabicPeriod"/>
            </a:pPr>
            <a:r>
              <a:rPr lang="es-ES" sz="1600" b="1" dirty="0">
                <a:solidFill>
                  <a:prstClr val="black"/>
                </a:solidFill>
                <a:latin typeface="+mj-lt"/>
                <a:cs typeface="Arial" pitchFamily="34" charset="0"/>
              </a:rPr>
              <a:t>CLASIFICACIÓN DE LOS TANQUES SOLARES</a:t>
            </a:r>
            <a:endParaRPr lang="en-US" sz="1600" b="1" dirty="0">
              <a:solidFill>
                <a:prstClr val="black"/>
              </a:solidFill>
              <a:latin typeface="+mj-lt"/>
              <a:cs typeface="Arial" pitchFamily="34" charset="0"/>
            </a:endParaRPr>
          </a:p>
          <a:p>
            <a:pPr marL="742950" lvl="1" indent="-285750">
              <a:buFont typeface="Wingdings" panose="05000000000000000000" pitchFamily="2" charset="2"/>
              <a:buChar char="Ø"/>
            </a:pPr>
            <a:r>
              <a:rPr lang="es-ES" sz="1600" dirty="0">
                <a:solidFill>
                  <a:prstClr val="black"/>
                </a:solidFill>
                <a:latin typeface="+mj-lt"/>
                <a:cs typeface="Arial" pitchFamily="34" charset="0"/>
              </a:rPr>
              <a:t>Clasificación general.</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Tanques de agua caliente presurizados (solares). Configuraciones directas.</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Tanques de agua caliente presurizados (solares). Configuraciones indirectas.</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Acumuladores térmicos.</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Tanques de agua caliente no presurizados (solares).</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Depósitos para sistemas ACS solar y Combi con varios depósitos</a:t>
            </a:r>
            <a:r>
              <a:rPr lang="en-US" sz="1600" dirty="0">
                <a:solidFill>
                  <a:prstClr val="black"/>
                </a:solidFill>
                <a:latin typeface="+mj-lt"/>
                <a:cs typeface="Arial" pitchFamily="34" charset="0"/>
              </a:rPr>
              <a:t>.</a:t>
            </a:r>
          </a:p>
          <a:p>
            <a:pPr marL="342900" indent="-342900">
              <a:buFont typeface="+mj-lt"/>
              <a:buAutoNum type="arabicPeriod"/>
            </a:pPr>
            <a:r>
              <a:rPr lang="es-ES" sz="1600" b="1" dirty="0">
                <a:solidFill>
                  <a:prstClr val="black"/>
                </a:solidFill>
                <a:latin typeface="+mj-lt"/>
                <a:cs typeface="Arial" pitchFamily="34" charset="0"/>
              </a:rPr>
              <a:t>FABRICACIÓN DE TANQUES DE ALMACENAMIENTO PARA ACS solar</a:t>
            </a:r>
            <a:r>
              <a:rPr lang="en-US" sz="1600" b="1" dirty="0">
                <a:solidFill>
                  <a:prstClr val="black"/>
                </a:solidFill>
                <a:latin typeface="+mj-lt"/>
                <a:cs typeface="Arial" pitchFamily="34" charset="0"/>
              </a:rPr>
              <a:t>.</a:t>
            </a:r>
          </a:p>
          <a:p>
            <a:pPr marL="742950" lvl="1" indent="-285750">
              <a:buFont typeface="Wingdings" panose="05000000000000000000" pitchFamily="2" charset="2"/>
              <a:buChar char="Ø"/>
            </a:pPr>
            <a:r>
              <a:rPr lang="es-ES" sz="1600" dirty="0">
                <a:solidFill>
                  <a:prstClr val="black"/>
                </a:solidFill>
                <a:cs typeface="Arial" pitchFamily="34" charset="0"/>
              </a:rPr>
              <a:t>Tipos de revestimiento de los tanques solares</a:t>
            </a:r>
            <a:r>
              <a:rPr lang="en-US" sz="1600" dirty="0">
                <a:solidFill>
                  <a:prstClr val="black"/>
                </a:solidFill>
                <a:cs typeface="Arial" pitchFamily="34" charset="0"/>
              </a:rPr>
              <a:t>.</a:t>
            </a:r>
          </a:p>
          <a:p>
            <a:pPr marL="342900" indent="-342900">
              <a:buFont typeface="+mj-lt"/>
              <a:buAutoNum type="arabicPeriod"/>
            </a:pPr>
            <a:r>
              <a:rPr lang="es-ES" sz="1600" b="1" dirty="0">
                <a:solidFill>
                  <a:prstClr val="black"/>
                </a:solidFill>
                <a:latin typeface="+mj-lt"/>
                <a:cs typeface="Arial" pitchFamily="34" charset="0"/>
              </a:rPr>
              <a:t>INSTALACIÓN Y MANTENIMIENTO DE LOS TANQUES DE ALMACENAMIENTO DE ACS solar</a:t>
            </a:r>
            <a:r>
              <a:rPr lang="en-US" sz="1600" b="1" dirty="0">
                <a:solidFill>
                  <a:prstClr val="black"/>
                </a:solidFill>
                <a:latin typeface="+mj-lt"/>
                <a:cs typeface="Arial" pitchFamily="34" charset="0"/>
              </a:rPr>
              <a:t>.</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Documentos del sistema y del proyecto.</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Proceso general de instalación.</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Ilustración del proceso general de instalación</a:t>
            </a:r>
            <a:r>
              <a:rPr lang="en-US" sz="1600" dirty="0">
                <a:solidFill>
                  <a:prstClr val="black"/>
                </a:solidFill>
                <a:latin typeface="+mj-lt"/>
                <a:cs typeface="Arial" pitchFamily="34" charset="0"/>
              </a:rPr>
              <a:t>.</a:t>
            </a:r>
          </a:p>
          <a:p>
            <a:pPr marL="342900" indent="-342900">
              <a:buFont typeface="+mj-lt"/>
              <a:buAutoNum type="arabicPeriod"/>
            </a:pPr>
            <a:endParaRPr lang="en-US" b="1" dirty="0">
              <a:latin typeface="+mj-lt"/>
            </a:endParaRPr>
          </a:p>
        </p:txBody>
      </p:sp>
    </p:spTree>
    <p:extLst>
      <p:ext uri="{BB962C8B-B14F-4D97-AF65-F5344CB8AC3E}">
        <p14:creationId xmlns:p14="http://schemas.microsoft.com/office/powerpoint/2010/main" val="1526529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C54A3-99B2-4011-82AB-46A81943A2F9}"/>
              </a:ext>
            </a:extLst>
          </p:cNvPr>
          <p:cNvSpPr>
            <a:spLocks noGrp="1"/>
          </p:cNvSpPr>
          <p:nvPr>
            <p:ph type="title"/>
          </p:nvPr>
        </p:nvSpPr>
        <p:spPr/>
        <p:txBody>
          <a:bodyPr/>
          <a:lstStyle/>
          <a:p>
            <a:r>
              <a:rPr lang="en-US" b="1" dirty="0">
                <a:solidFill>
                  <a:prstClr val="black"/>
                </a:solidFill>
                <a:cs typeface="Arial" pitchFamily="34" charset="0"/>
              </a:rPr>
              <a:t>2. Clasificación de los tanques solares</a:t>
            </a:r>
            <a:endParaRPr lang="en-US" dirty="0"/>
          </a:p>
        </p:txBody>
      </p:sp>
      <p:sp>
        <p:nvSpPr>
          <p:cNvPr id="4" name="Rectangle 3">
            <a:extLst>
              <a:ext uri="{FF2B5EF4-FFF2-40B4-BE49-F238E27FC236}">
                <a16:creationId xmlns:a16="http://schemas.microsoft.com/office/drawing/2014/main" id="{223E71DF-4664-4545-BC45-88E82E81B6C3}"/>
              </a:ext>
            </a:extLst>
          </p:cNvPr>
          <p:cNvSpPr/>
          <p:nvPr/>
        </p:nvSpPr>
        <p:spPr>
          <a:xfrm>
            <a:off x="1044000" y="2321264"/>
            <a:ext cx="3744000" cy="2554545"/>
          </a:xfrm>
          <a:prstGeom prst="rect">
            <a:avLst/>
          </a:prstGeom>
        </p:spPr>
        <p:txBody>
          <a:bodyPr wrap="square">
            <a:spAutoFit/>
          </a:bodyPr>
          <a:lstStyle/>
          <a:p>
            <a:pPr marL="285750" indent="-285750">
              <a:buFont typeface="Calibri" panose="020F0502020204030204" pitchFamily="34" charset="0"/>
              <a:buChar char="‒"/>
            </a:pPr>
            <a:r>
              <a:rPr lang="en-US" sz="1400" dirty="0"/>
              <a:t>Los sistemas centralizados </a:t>
            </a:r>
            <a:r>
              <a:rPr lang="en-US" sz="1400" dirty="0">
                <a:solidFill>
                  <a:srgbClr val="000000"/>
                </a:solidFill>
              </a:rPr>
              <a:t>más grandes</a:t>
            </a:r>
            <a:r>
              <a:rPr lang="en-US" sz="1400" dirty="0"/>
              <a:t> en los sectores residencial y comercial (incluidas las aplicaciones de calefacción urbana) han desarrollado </a:t>
            </a:r>
            <a:r>
              <a:rPr lang="en-US" sz="1400" b="1" dirty="0"/>
              <a:t>estrategias de almacenamiento de agua caliente </a:t>
            </a:r>
            <a:r>
              <a:rPr lang="en-US" sz="1400" dirty="0"/>
              <a:t>más complejas que se materializan en sofisticados sistemas de almacenamiento de agua. </a:t>
            </a:r>
          </a:p>
          <a:p>
            <a:pPr marL="285750" indent="-285750">
              <a:buFont typeface="Calibri" panose="020F0502020204030204" pitchFamily="34" charset="0"/>
              <a:buChar char="‒"/>
            </a:pPr>
            <a:r>
              <a:rPr lang="en-US" sz="1400" dirty="0"/>
              <a:t>Algunas soluciones pueden incorporar </a:t>
            </a:r>
            <a:r>
              <a:rPr lang="en-US" sz="1400" b="1" dirty="0"/>
              <a:t>varios tanques solares más pequeños conectados en paralelo</a:t>
            </a:r>
            <a:r>
              <a:rPr lang="en-US" sz="1400" dirty="0"/>
              <a:t>, actuando así como un único mecanismo.</a:t>
            </a:r>
          </a:p>
        </p:txBody>
      </p:sp>
      <p:sp>
        <p:nvSpPr>
          <p:cNvPr id="5" name="Rectangle 4">
            <a:extLst>
              <a:ext uri="{FF2B5EF4-FFF2-40B4-BE49-F238E27FC236}">
                <a16:creationId xmlns:a16="http://schemas.microsoft.com/office/drawing/2014/main" id="{7196F306-8968-49CF-BE49-1EFCCC98E759}"/>
              </a:ext>
            </a:extLst>
          </p:cNvPr>
          <p:cNvSpPr/>
          <p:nvPr/>
        </p:nvSpPr>
        <p:spPr>
          <a:xfrm>
            <a:off x="432916" y="1557000"/>
            <a:ext cx="7379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Depósitos para </a:t>
            </a:r>
            <a:r>
              <a:rPr lang="en-US" b="1" dirty="0" err="1">
                <a:solidFill>
                  <a:prstClr val="black"/>
                </a:solidFill>
                <a:cs typeface="Arial" pitchFamily="34" charset="0"/>
              </a:rPr>
              <a:t>sistemas</a:t>
            </a:r>
            <a:r>
              <a:rPr lang="en-US" b="1" dirty="0">
                <a:solidFill>
                  <a:prstClr val="black"/>
                </a:solidFill>
                <a:cs typeface="Arial" pitchFamily="34" charset="0"/>
              </a:rPr>
              <a:t> ACS solar y Combi con varios depósitos</a:t>
            </a:r>
          </a:p>
        </p:txBody>
      </p:sp>
      <p:sp>
        <p:nvSpPr>
          <p:cNvPr id="6" name="TextBox 5">
            <a:extLst>
              <a:ext uri="{FF2B5EF4-FFF2-40B4-BE49-F238E27FC236}">
                <a16:creationId xmlns:a16="http://schemas.microsoft.com/office/drawing/2014/main" id="{34461EE0-923E-42BB-BE56-414DD800594B}"/>
              </a:ext>
            </a:extLst>
          </p:cNvPr>
          <p:cNvSpPr txBox="1"/>
          <p:nvPr/>
        </p:nvSpPr>
        <p:spPr>
          <a:xfrm>
            <a:off x="755999" y="1989000"/>
            <a:ext cx="4392001"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SISTEMAS ACS SOLAR DE TANQUE MÚLTIPLE</a:t>
            </a:r>
            <a:endParaRPr lang="en-US" sz="1600" dirty="0"/>
          </a:p>
        </p:txBody>
      </p:sp>
      <p:sp>
        <p:nvSpPr>
          <p:cNvPr id="10" name="Rectangle 9">
            <a:extLst>
              <a:ext uri="{FF2B5EF4-FFF2-40B4-BE49-F238E27FC236}">
                <a16:creationId xmlns:a16="http://schemas.microsoft.com/office/drawing/2014/main" id="{5EF65EFF-CE1A-4493-BF47-697038619596}"/>
              </a:ext>
            </a:extLst>
          </p:cNvPr>
          <p:cNvSpPr/>
          <p:nvPr/>
        </p:nvSpPr>
        <p:spPr>
          <a:xfrm>
            <a:off x="1044000" y="4797132"/>
            <a:ext cx="7642800" cy="1384995"/>
          </a:xfrm>
          <a:prstGeom prst="rect">
            <a:avLst/>
          </a:prstGeom>
        </p:spPr>
        <p:txBody>
          <a:bodyPr wrap="square">
            <a:spAutoFit/>
          </a:bodyPr>
          <a:lstStyle/>
          <a:p>
            <a:pPr marL="285750" indent="-285750">
              <a:buFont typeface="Calibri" panose="020F0502020204030204" pitchFamily="34" charset="0"/>
              <a:buChar char="‒"/>
            </a:pPr>
            <a:r>
              <a:rPr lang="en-US" sz="1400" dirty="0"/>
              <a:t>Este sistema de almacenamiento, a su vez, suministra agua precalentada directamente al calentador de respaldo (auxiliar) estándar. El flujo de fluido tiene que ser equilibrado, lo que significa que una cantidad igual de agua entra en cada uno de los tanques a medida que se extrae el agua. </a:t>
            </a:r>
          </a:p>
          <a:p>
            <a:pPr marL="285750" indent="-285750">
              <a:buFont typeface="Calibri" panose="020F0502020204030204" pitchFamily="34" charset="0"/>
              <a:buChar char="‒"/>
            </a:pPr>
            <a:r>
              <a:rPr lang="en-US" sz="1400" dirty="0"/>
              <a:t>La alternativa es instalar </a:t>
            </a:r>
            <a:r>
              <a:rPr lang="en-US" sz="1400" b="1" dirty="0"/>
              <a:t>tanques solares de gran volumen con múltiples serpentines </a:t>
            </a:r>
            <a:r>
              <a:rPr lang="en-US" sz="1400" dirty="0"/>
              <a:t>conectados a colectores solares independientes u otras fuentes renovables.</a:t>
            </a:r>
          </a:p>
        </p:txBody>
      </p:sp>
      <p:pic>
        <p:nvPicPr>
          <p:cNvPr id="3" name="Picture 2">
            <a:extLst>
              <a:ext uri="{FF2B5EF4-FFF2-40B4-BE49-F238E27FC236}">
                <a16:creationId xmlns:a16="http://schemas.microsoft.com/office/drawing/2014/main" id="{39417C3C-E537-447E-860A-6EEDFF1DF84D}"/>
              </a:ext>
            </a:extLst>
          </p:cNvPr>
          <p:cNvPicPr>
            <a:picLocks noChangeAspect="1"/>
          </p:cNvPicPr>
          <p:nvPr/>
        </p:nvPicPr>
        <p:blipFill>
          <a:blip r:embed="rId2"/>
          <a:stretch>
            <a:fillRect/>
          </a:stretch>
        </p:blipFill>
        <p:spPr>
          <a:xfrm>
            <a:off x="5060017" y="2095256"/>
            <a:ext cx="3975983" cy="2544346"/>
          </a:xfrm>
          <a:prstGeom prst="rect">
            <a:avLst/>
          </a:prstGeom>
          <a:ln>
            <a:solidFill>
              <a:schemeClr val="tx1"/>
            </a:solidFill>
          </a:ln>
        </p:spPr>
      </p:pic>
    </p:spTree>
    <p:extLst>
      <p:ext uri="{BB962C8B-B14F-4D97-AF65-F5344CB8AC3E}">
        <p14:creationId xmlns:p14="http://schemas.microsoft.com/office/powerpoint/2010/main" val="1440265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2FDF-DADB-457B-899A-68BEA398B332}"/>
              </a:ext>
            </a:extLst>
          </p:cNvPr>
          <p:cNvSpPr>
            <a:spLocks noGrp="1"/>
          </p:cNvSpPr>
          <p:nvPr>
            <p:ph type="title"/>
          </p:nvPr>
        </p:nvSpPr>
        <p:spPr/>
        <p:txBody>
          <a:bodyPr/>
          <a:lstStyle/>
          <a:p>
            <a:r>
              <a:rPr lang="en-US" b="1" dirty="0">
                <a:solidFill>
                  <a:prstClr val="black"/>
                </a:solidFill>
                <a:cs typeface="Arial" pitchFamily="34" charset="0"/>
              </a:rPr>
              <a:t>2. Clasificación de los tanques solares</a:t>
            </a:r>
            <a:endParaRPr lang="en-US" dirty="0"/>
          </a:p>
        </p:txBody>
      </p:sp>
      <p:sp>
        <p:nvSpPr>
          <p:cNvPr id="4" name="Rectangle 3">
            <a:extLst>
              <a:ext uri="{FF2B5EF4-FFF2-40B4-BE49-F238E27FC236}">
                <a16:creationId xmlns:a16="http://schemas.microsoft.com/office/drawing/2014/main" id="{0CDB1605-E444-4FAB-9644-5AF5618004C5}"/>
              </a:ext>
            </a:extLst>
          </p:cNvPr>
          <p:cNvSpPr/>
          <p:nvPr/>
        </p:nvSpPr>
        <p:spPr>
          <a:xfrm>
            <a:off x="432916" y="1557000"/>
            <a:ext cx="7379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Depósitos para </a:t>
            </a:r>
            <a:r>
              <a:rPr lang="en-US" b="1" dirty="0" err="1">
                <a:solidFill>
                  <a:prstClr val="black"/>
                </a:solidFill>
                <a:cs typeface="Arial" pitchFamily="34" charset="0"/>
              </a:rPr>
              <a:t>sistemas</a:t>
            </a:r>
            <a:r>
              <a:rPr lang="en-US" b="1" dirty="0">
                <a:solidFill>
                  <a:prstClr val="black"/>
                </a:solidFill>
                <a:cs typeface="Arial" pitchFamily="34" charset="0"/>
              </a:rPr>
              <a:t> ACS solar y Combi con varios depósitos</a:t>
            </a:r>
          </a:p>
        </p:txBody>
      </p:sp>
      <p:sp>
        <p:nvSpPr>
          <p:cNvPr id="5" name="TextBox 4">
            <a:extLst>
              <a:ext uri="{FF2B5EF4-FFF2-40B4-BE49-F238E27FC236}">
                <a16:creationId xmlns:a16="http://schemas.microsoft.com/office/drawing/2014/main" id="{1A89D745-ED0D-483E-8350-28B294D82AAE}"/>
              </a:ext>
            </a:extLst>
          </p:cNvPr>
          <p:cNvSpPr txBox="1"/>
          <p:nvPr/>
        </p:nvSpPr>
        <p:spPr>
          <a:xfrm>
            <a:off x="0" y="1917000"/>
            <a:ext cx="4428000"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TANQUES DE ACUMULACION INTERMEDIA </a:t>
            </a:r>
            <a:endParaRPr lang="en-US" sz="1600" dirty="0"/>
          </a:p>
        </p:txBody>
      </p:sp>
      <p:sp>
        <p:nvSpPr>
          <p:cNvPr id="6" name="Rectangle 5">
            <a:extLst>
              <a:ext uri="{FF2B5EF4-FFF2-40B4-BE49-F238E27FC236}">
                <a16:creationId xmlns:a16="http://schemas.microsoft.com/office/drawing/2014/main" id="{210CC816-A6BC-4A81-A6AD-FFA7B497F464}"/>
              </a:ext>
            </a:extLst>
          </p:cNvPr>
          <p:cNvSpPr/>
          <p:nvPr/>
        </p:nvSpPr>
        <p:spPr>
          <a:xfrm>
            <a:off x="755339" y="2326091"/>
            <a:ext cx="3312661" cy="3323987"/>
          </a:xfrm>
          <a:prstGeom prst="rect">
            <a:avLst/>
          </a:prstGeom>
        </p:spPr>
        <p:txBody>
          <a:bodyPr wrap="square">
            <a:spAutoFit/>
          </a:bodyPr>
          <a:lstStyle/>
          <a:p>
            <a:pPr marL="285750" indent="-285750">
              <a:buFont typeface="Calibri" panose="020F0502020204030204" pitchFamily="34" charset="0"/>
              <a:buChar char="‒"/>
            </a:pPr>
            <a:r>
              <a:rPr lang="en-US" sz="1400" dirty="0"/>
              <a:t>Un'buffer' es sólo un sistema que se utiliza para resistir el cambio y las fluctuaciones moderadas. Los </a:t>
            </a:r>
            <a:r>
              <a:rPr lang="en-US" sz="1400" dirty="0" err="1"/>
              <a:t>acumuladores</a:t>
            </a:r>
            <a:r>
              <a:rPr lang="en-US" sz="1400" dirty="0"/>
              <a:t> </a:t>
            </a:r>
            <a:r>
              <a:rPr lang="en-US" sz="1400" dirty="0" err="1"/>
              <a:t>intermedio</a:t>
            </a:r>
            <a:r>
              <a:rPr lang="en-US" sz="1400" dirty="0"/>
              <a:t> </a:t>
            </a:r>
            <a:r>
              <a:rPr lang="en-US" sz="1400" dirty="0" err="1"/>
              <a:t>térmicos</a:t>
            </a:r>
            <a:r>
              <a:rPr lang="en-US" sz="1400" dirty="0"/>
              <a:t> son una forma de hacer que el sistema térmico (solar) sea aún más eficiente. </a:t>
            </a:r>
          </a:p>
          <a:p>
            <a:pPr marL="285750" indent="-285750">
              <a:buFont typeface="Calibri" panose="020F0502020204030204" pitchFamily="34" charset="0"/>
              <a:buChar char="‒"/>
            </a:pPr>
            <a:r>
              <a:rPr lang="en-US" sz="1400" dirty="0"/>
              <a:t>En las instalaciones solares térmicas, un acumulador intermedio es una unidad de tamaño variable, llena de agua calentada por el sol y mantenida a una temperatura determinada.</a:t>
            </a:r>
          </a:p>
          <a:p>
            <a:pPr marL="285750" indent="-285750">
              <a:buFont typeface="Calibri" panose="020F0502020204030204" pitchFamily="34" charset="0"/>
              <a:buChar char="‒"/>
            </a:pPr>
            <a:r>
              <a:rPr lang="en-US" sz="1400" dirty="0"/>
              <a:t>Esto ahorra energía al eliminar la necesidad de calentar repetidamente el agua fría, y también proporciona agua caliente instantánea en la fuente.</a:t>
            </a:r>
          </a:p>
        </p:txBody>
      </p:sp>
      <p:pic>
        <p:nvPicPr>
          <p:cNvPr id="3" name="Picture 2">
            <a:extLst>
              <a:ext uri="{FF2B5EF4-FFF2-40B4-BE49-F238E27FC236}">
                <a16:creationId xmlns:a16="http://schemas.microsoft.com/office/drawing/2014/main" id="{98538D8A-3E4B-4CAD-87DD-DE82F3889089}"/>
              </a:ext>
            </a:extLst>
          </p:cNvPr>
          <p:cNvPicPr>
            <a:picLocks noChangeAspect="1"/>
          </p:cNvPicPr>
          <p:nvPr/>
        </p:nvPicPr>
        <p:blipFill>
          <a:blip r:embed="rId2"/>
          <a:stretch>
            <a:fillRect/>
          </a:stretch>
        </p:blipFill>
        <p:spPr>
          <a:xfrm>
            <a:off x="4068000" y="2088000"/>
            <a:ext cx="4713532" cy="4221000"/>
          </a:xfrm>
          <a:prstGeom prst="rect">
            <a:avLst/>
          </a:prstGeom>
          <a:ln>
            <a:solidFill>
              <a:schemeClr val="tx1"/>
            </a:solidFill>
          </a:ln>
        </p:spPr>
      </p:pic>
      <p:sp>
        <p:nvSpPr>
          <p:cNvPr id="7" name="Rectangle 6">
            <a:extLst>
              <a:ext uri="{FF2B5EF4-FFF2-40B4-BE49-F238E27FC236}">
                <a16:creationId xmlns:a16="http://schemas.microsoft.com/office/drawing/2014/main" id="{8E9352B6-B3CB-483E-850E-0C76535D786C}"/>
              </a:ext>
            </a:extLst>
          </p:cNvPr>
          <p:cNvSpPr/>
          <p:nvPr/>
        </p:nvSpPr>
        <p:spPr>
          <a:xfrm>
            <a:off x="7397118" y="1907083"/>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
        <p:nvSpPr>
          <p:cNvPr id="8" name="TextBox 7">
            <a:extLst>
              <a:ext uri="{FF2B5EF4-FFF2-40B4-BE49-F238E27FC236}">
                <a16:creationId xmlns:a16="http://schemas.microsoft.com/office/drawing/2014/main" id="{B04D57F2-1043-40D1-B9A8-4FB56E2BA0D6}"/>
              </a:ext>
            </a:extLst>
          </p:cNvPr>
          <p:cNvSpPr txBox="1"/>
          <p:nvPr/>
        </p:nvSpPr>
        <p:spPr>
          <a:xfrm>
            <a:off x="6300000" y="2326091"/>
            <a:ext cx="2480871" cy="830997"/>
          </a:xfrm>
          <a:prstGeom prst="rect">
            <a:avLst/>
          </a:prstGeom>
          <a:noFill/>
        </p:spPr>
        <p:txBody>
          <a:bodyPr wrap="square" rtlCol="0">
            <a:spAutoFit/>
          </a:bodyPr>
          <a:lstStyle/>
          <a:p>
            <a:pPr algn="r"/>
            <a:r>
              <a:rPr lang="en-US" sz="1200" dirty="0"/>
              <a:t> CALEFFI ThermoCon™ </a:t>
            </a:r>
            <a:r>
              <a:rPr lang="en-US" sz="1200" dirty="0" err="1"/>
              <a:t>acumulador</a:t>
            </a:r>
            <a:r>
              <a:rPr lang="en-US" sz="1200" dirty="0"/>
              <a:t>  </a:t>
            </a:r>
            <a:r>
              <a:rPr lang="en-US" sz="1200" dirty="0" err="1"/>
              <a:t>intermedio</a:t>
            </a:r>
            <a:r>
              <a:rPr lang="en-US" sz="1200" dirty="0"/>
              <a:t>” (acumulador multiuso para aplicaciones hidrónicas). No hay intercambiadores de calor internos.</a:t>
            </a:r>
          </a:p>
        </p:txBody>
      </p:sp>
    </p:spTree>
    <p:extLst>
      <p:ext uri="{BB962C8B-B14F-4D97-AF65-F5344CB8AC3E}">
        <p14:creationId xmlns:p14="http://schemas.microsoft.com/office/powerpoint/2010/main" val="2787162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76ECE-B813-43DA-93ED-FC838C5742EB}"/>
              </a:ext>
            </a:extLst>
          </p:cNvPr>
          <p:cNvSpPr>
            <a:spLocks noGrp="1"/>
          </p:cNvSpPr>
          <p:nvPr>
            <p:ph type="title"/>
          </p:nvPr>
        </p:nvSpPr>
        <p:spPr/>
        <p:txBody>
          <a:bodyPr/>
          <a:lstStyle/>
          <a:p>
            <a:r>
              <a:rPr lang="en-US" b="1" dirty="0">
                <a:solidFill>
                  <a:prstClr val="black"/>
                </a:solidFill>
                <a:cs typeface="Arial" pitchFamily="34" charset="0"/>
              </a:rPr>
              <a:t>2. Clasificación de los tanques solares</a:t>
            </a:r>
            <a:endParaRPr lang="en-US" dirty="0"/>
          </a:p>
        </p:txBody>
      </p:sp>
      <p:sp>
        <p:nvSpPr>
          <p:cNvPr id="4" name="Rectangle 3">
            <a:extLst>
              <a:ext uri="{FF2B5EF4-FFF2-40B4-BE49-F238E27FC236}">
                <a16:creationId xmlns:a16="http://schemas.microsoft.com/office/drawing/2014/main" id="{52234B0F-2AAE-4035-AAAC-88BC613AD31D}"/>
              </a:ext>
            </a:extLst>
          </p:cNvPr>
          <p:cNvSpPr/>
          <p:nvPr/>
        </p:nvSpPr>
        <p:spPr>
          <a:xfrm>
            <a:off x="432916" y="1557000"/>
            <a:ext cx="6875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Depósitos para </a:t>
            </a:r>
            <a:r>
              <a:rPr lang="en-US" b="1" dirty="0" err="1">
                <a:solidFill>
                  <a:prstClr val="black"/>
                </a:solidFill>
                <a:cs typeface="Arial" pitchFamily="34" charset="0"/>
              </a:rPr>
              <a:t>sistemas</a:t>
            </a:r>
            <a:r>
              <a:rPr lang="en-US" b="1" dirty="0">
                <a:solidFill>
                  <a:prstClr val="black"/>
                </a:solidFill>
                <a:cs typeface="Arial" pitchFamily="34" charset="0"/>
              </a:rPr>
              <a:t> ACS solar y Combi con varios depósitos</a:t>
            </a:r>
          </a:p>
        </p:txBody>
      </p:sp>
      <p:sp>
        <p:nvSpPr>
          <p:cNvPr id="5" name="TextBox 4">
            <a:extLst>
              <a:ext uri="{FF2B5EF4-FFF2-40B4-BE49-F238E27FC236}">
                <a16:creationId xmlns:a16="http://schemas.microsoft.com/office/drawing/2014/main" id="{A12D23B7-BF20-46DF-9991-281AF8568450}"/>
              </a:ext>
            </a:extLst>
          </p:cNvPr>
          <p:cNvSpPr txBox="1"/>
          <p:nvPr/>
        </p:nvSpPr>
        <p:spPr>
          <a:xfrm>
            <a:off x="0" y="1989000"/>
            <a:ext cx="4068000"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TANQUES DE ACUMULACION INTERMEDIA </a:t>
            </a:r>
            <a:endParaRPr lang="en-US" sz="1600" dirty="0"/>
          </a:p>
        </p:txBody>
      </p:sp>
      <p:sp>
        <p:nvSpPr>
          <p:cNvPr id="6" name="Rectangle 5">
            <a:extLst>
              <a:ext uri="{FF2B5EF4-FFF2-40B4-BE49-F238E27FC236}">
                <a16:creationId xmlns:a16="http://schemas.microsoft.com/office/drawing/2014/main" id="{967DAD70-5E4C-4D7B-A24B-76038E9DCA86}"/>
              </a:ext>
            </a:extLst>
          </p:cNvPr>
          <p:cNvSpPr/>
          <p:nvPr/>
        </p:nvSpPr>
        <p:spPr>
          <a:xfrm>
            <a:off x="457200" y="2326091"/>
            <a:ext cx="4042800" cy="3539430"/>
          </a:xfrm>
          <a:prstGeom prst="rect">
            <a:avLst/>
          </a:prstGeom>
        </p:spPr>
        <p:txBody>
          <a:bodyPr wrap="square">
            <a:spAutoFit/>
          </a:bodyPr>
          <a:lstStyle/>
          <a:p>
            <a:pPr marL="285750" indent="-285750">
              <a:buFont typeface="Calibri" panose="020F0502020204030204" pitchFamily="34" charset="0"/>
              <a:buChar char="‒"/>
            </a:pPr>
            <a:r>
              <a:rPr lang="en-US" sz="1400" dirty="0"/>
              <a:t>Los </a:t>
            </a:r>
            <a:r>
              <a:rPr lang="en-US" sz="1400" dirty="0" err="1"/>
              <a:t>tanques</a:t>
            </a:r>
            <a:r>
              <a:rPr lang="en-US" sz="1400" dirty="0"/>
              <a:t> de </a:t>
            </a:r>
            <a:r>
              <a:rPr lang="en-US" sz="1400" dirty="0" err="1"/>
              <a:t>acumulación</a:t>
            </a:r>
            <a:r>
              <a:rPr lang="en-US" sz="1400" dirty="0"/>
              <a:t> intermedia  son </a:t>
            </a:r>
            <a:r>
              <a:rPr lang="en-US" sz="1400" dirty="0" err="1"/>
              <a:t>acumuladores</a:t>
            </a:r>
            <a:r>
              <a:rPr lang="en-US" sz="1400" dirty="0"/>
              <a:t> de </a:t>
            </a:r>
            <a:r>
              <a:rPr lang="en-US" sz="1400" dirty="0" err="1"/>
              <a:t>agua</a:t>
            </a:r>
            <a:r>
              <a:rPr lang="en-US" sz="1400" dirty="0"/>
              <a:t> </a:t>
            </a:r>
            <a:r>
              <a:rPr lang="en-US" sz="1400" dirty="0" err="1"/>
              <a:t>mejorados</a:t>
            </a:r>
            <a:r>
              <a:rPr lang="en-US" sz="1400" dirty="0"/>
              <a:t>(caliente o fría) o depósitos térmicos. </a:t>
            </a:r>
          </a:p>
          <a:p>
            <a:pPr marL="285750" indent="-285750">
              <a:buFont typeface="Calibri" panose="020F0502020204030204" pitchFamily="34" charset="0"/>
              <a:buChar char="‒"/>
            </a:pPr>
            <a:r>
              <a:rPr lang="en-US" sz="1400" dirty="0"/>
              <a:t>Los modernos </a:t>
            </a:r>
            <a:r>
              <a:rPr lang="en-US" sz="1400" dirty="0" err="1"/>
              <a:t>acumuladores</a:t>
            </a:r>
            <a:r>
              <a:rPr lang="en-US" sz="1400" dirty="0"/>
              <a:t> de </a:t>
            </a:r>
            <a:r>
              <a:rPr lang="en-US" sz="1400" dirty="0" err="1"/>
              <a:t>tipo</a:t>
            </a:r>
            <a:r>
              <a:rPr lang="en-US" sz="1400" dirty="0"/>
              <a:t> </a:t>
            </a:r>
            <a:r>
              <a:rPr lang="en-US" sz="1400" dirty="0" err="1"/>
              <a:t>intermedio</a:t>
            </a:r>
            <a:r>
              <a:rPr lang="en-US" sz="1400" dirty="0"/>
              <a:t> están diseñados para ser conectados, en el lado de entrada, a diversas fuentes de calefacción y de energía renovable, </a:t>
            </a:r>
            <a:r>
              <a:rPr lang="en-US" sz="1400" dirty="0" err="1"/>
              <a:t>como</a:t>
            </a:r>
            <a:r>
              <a:rPr lang="en-US" sz="1400" dirty="0"/>
              <a:t> serpentines solares o calentadores de inmersión, o sistemas de petróleo o gas. En resumen, son multicombustibles. </a:t>
            </a:r>
          </a:p>
          <a:p>
            <a:pPr marL="285750" indent="-285750">
              <a:buFont typeface="Calibri" panose="020F0502020204030204" pitchFamily="34" charset="0"/>
              <a:buChar char="‒"/>
            </a:pPr>
            <a:r>
              <a:rPr lang="en-US" sz="1400" dirty="0"/>
              <a:t>Del mismo modo, en el lado de la salida, los </a:t>
            </a:r>
            <a:r>
              <a:rPr lang="en-US" sz="1400" dirty="0" err="1"/>
              <a:t>acumuladores</a:t>
            </a:r>
            <a:r>
              <a:rPr lang="en-US" sz="1400" dirty="0"/>
              <a:t> de </a:t>
            </a:r>
            <a:r>
              <a:rPr lang="en-US" sz="1400" dirty="0" err="1"/>
              <a:t>tipo</a:t>
            </a:r>
            <a:r>
              <a:rPr lang="en-US" sz="1400" dirty="0"/>
              <a:t> </a:t>
            </a:r>
            <a:r>
              <a:rPr lang="en-US" sz="1400" dirty="0" err="1"/>
              <a:t>intermedio</a:t>
            </a:r>
            <a:r>
              <a:rPr lang="en-US" sz="1400" dirty="0"/>
              <a:t> pueden conectarse directamente a los sistemas hidrónicos de calefacción e indirectamente (intercambiador de calor) para la producción de agua caliente sanitaria</a:t>
            </a:r>
          </a:p>
        </p:txBody>
      </p:sp>
      <p:pic>
        <p:nvPicPr>
          <p:cNvPr id="7" name="Picture 6">
            <a:extLst>
              <a:ext uri="{FF2B5EF4-FFF2-40B4-BE49-F238E27FC236}">
                <a16:creationId xmlns:a16="http://schemas.microsoft.com/office/drawing/2014/main" id="{B473708C-0CA5-4F2C-A939-224D45D2D6B6}"/>
              </a:ext>
            </a:extLst>
          </p:cNvPr>
          <p:cNvPicPr>
            <a:picLocks noChangeAspect="1"/>
          </p:cNvPicPr>
          <p:nvPr/>
        </p:nvPicPr>
        <p:blipFill>
          <a:blip r:embed="rId2"/>
          <a:stretch>
            <a:fillRect/>
          </a:stretch>
        </p:blipFill>
        <p:spPr>
          <a:xfrm>
            <a:off x="4500000" y="1933676"/>
            <a:ext cx="4186800" cy="4359880"/>
          </a:xfrm>
          <a:prstGeom prst="rect">
            <a:avLst/>
          </a:prstGeom>
          <a:ln>
            <a:solidFill>
              <a:schemeClr val="tx1"/>
            </a:solidFill>
          </a:ln>
        </p:spPr>
      </p:pic>
      <p:sp>
        <p:nvSpPr>
          <p:cNvPr id="8" name="Rectangle 7">
            <a:extLst>
              <a:ext uri="{FF2B5EF4-FFF2-40B4-BE49-F238E27FC236}">
                <a16:creationId xmlns:a16="http://schemas.microsoft.com/office/drawing/2014/main" id="{4040B641-8759-43F2-B8C0-E15BC1DCFB41}"/>
              </a:ext>
            </a:extLst>
          </p:cNvPr>
          <p:cNvSpPr/>
          <p:nvPr/>
        </p:nvSpPr>
        <p:spPr>
          <a:xfrm>
            <a:off x="7524000" y="1699991"/>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
        <p:nvSpPr>
          <p:cNvPr id="9" name="TextBox 8">
            <a:extLst>
              <a:ext uri="{FF2B5EF4-FFF2-40B4-BE49-F238E27FC236}">
                <a16:creationId xmlns:a16="http://schemas.microsoft.com/office/drawing/2014/main" id="{0298784F-D153-439C-813C-519E8E984F32}"/>
              </a:ext>
            </a:extLst>
          </p:cNvPr>
          <p:cNvSpPr txBox="1"/>
          <p:nvPr/>
        </p:nvSpPr>
        <p:spPr>
          <a:xfrm>
            <a:off x="7164000" y="3764695"/>
            <a:ext cx="1522800" cy="1569660"/>
          </a:xfrm>
          <a:prstGeom prst="rect">
            <a:avLst/>
          </a:prstGeom>
          <a:noFill/>
        </p:spPr>
        <p:txBody>
          <a:bodyPr wrap="square" rtlCol="0">
            <a:spAutoFit/>
          </a:bodyPr>
          <a:lstStyle/>
          <a:p>
            <a:pPr algn="r"/>
            <a:r>
              <a:rPr lang="en-US" sz="1200" dirty="0"/>
              <a:t> CORDIVARI VT1 Tanque con </a:t>
            </a:r>
            <a:r>
              <a:rPr lang="en-US" sz="1200" dirty="0" err="1"/>
              <a:t>acumulador</a:t>
            </a:r>
            <a:r>
              <a:rPr lang="en-US" sz="1200" dirty="0"/>
              <a:t> </a:t>
            </a:r>
            <a:r>
              <a:rPr lang="en-US" sz="1200" dirty="0" err="1"/>
              <a:t>intermedio</a:t>
            </a:r>
            <a:r>
              <a:rPr lang="en-US" sz="1200" dirty="0"/>
              <a:t> multicombustible con intercambiador de calor para energía solar</a:t>
            </a:r>
          </a:p>
        </p:txBody>
      </p:sp>
    </p:spTree>
    <p:extLst>
      <p:ext uri="{BB962C8B-B14F-4D97-AF65-F5344CB8AC3E}">
        <p14:creationId xmlns:p14="http://schemas.microsoft.com/office/powerpoint/2010/main" val="818870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FB85-850E-4E70-B904-435B0AD207A9}"/>
              </a:ext>
            </a:extLst>
          </p:cNvPr>
          <p:cNvSpPr>
            <a:spLocks noGrp="1"/>
          </p:cNvSpPr>
          <p:nvPr>
            <p:ph type="title"/>
          </p:nvPr>
        </p:nvSpPr>
        <p:spPr/>
        <p:txBody>
          <a:bodyPr/>
          <a:lstStyle/>
          <a:p>
            <a:r>
              <a:rPr lang="en-US" b="1" dirty="0">
                <a:solidFill>
                  <a:prstClr val="black"/>
                </a:solidFill>
                <a:cs typeface="Arial" pitchFamily="34" charset="0"/>
              </a:rPr>
              <a:t>2. Clasificación de los tanques solares</a:t>
            </a:r>
            <a:endParaRPr lang="en-US" dirty="0"/>
          </a:p>
        </p:txBody>
      </p:sp>
      <p:sp>
        <p:nvSpPr>
          <p:cNvPr id="4" name="Rectangle 3">
            <a:extLst>
              <a:ext uri="{FF2B5EF4-FFF2-40B4-BE49-F238E27FC236}">
                <a16:creationId xmlns:a16="http://schemas.microsoft.com/office/drawing/2014/main" id="{8C7FBF89-EE45-4D69-BFA4-022ED1C82A6A}"/>
              </a:ext>
            </a:extLst>
          </p:cNvPr>
          <p:cNvSpPr/>
          <p:nvPr/>
        </p:nvSpPr>
        <p:spPr>
          <a:xfrm>
            <a:off x="432916" y="1557000"/>
            <a:ext cx="6515084" cy="381190"/>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Depósitos para </a:t>
            </a:r>
            <a:r>
              <a:rPr lang="en-US" b="1" dirty="0" err="1">
                <a:solidFill>
                  <a:prstClr val="black"/>
                </a:solidFill>
                <a:cs typeface="Arial" pitchFamily="34" charset="0"/>
              </a:rPr>
              <a:t>sistemas</a:t>
            </a:r>
            <a:r>
              <a:rPr lang="en-US" b="1" dirty="0">
                <a:solidFill>
                  <a:prstClr val="black"/>
                </a:solidFill>
                <a:cs typeface="Arial" pitchFamily="34" charset="0"/>
              </a:rPr>
              <a:t> ACS solar y Combi con varios depósitos</a:t>
            </a:r>
          </a:p>
        </p:txBody>
      </p:sp>
      <p:sp>
        <p:nvSpPr>
          <p:cNvPr id="5" name="TextBox 4">
            <a:extLst>
              <a:ext uri="{FF2B5EF4-FFF2-40B4-BE49-F238E27FC236}">
                <a16:creationId xmlns:a16="http://schemas.microsoft.com/office/drawing/2014/main" id="{ED19D463-E9AE-46D1-ABE9-FC74B7F53E07}"/>
              </a:ext>
            </a:extLst>
          </p:cNvPr>
          <p:cNvSpPr txBox="1"/>
          <p:nvPr/>
        </p:nvSpPr>
        <p:spPr>
          <a:xfrm>
            <a:off x="756000" y="1989000"/>
            <a:ext cx="5040000"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ACUMULADORES TÉRMICOS DE ESTRATIFICACIÓN</a:t>
            </a:r>
            <a:endParaRPr lang="en-US" sz="1600" dirty="0"/>
          </a:p>
        </p:txBody>
      </p:sp>
      <p:pic>
        <p:nvPicPr>
          <p:cNvPr id="8" name="Picture 7">
            <a:extLst>
              <a:ext uri="{FF2B5EF4-FFF2-40B4-BE49-F238E27FC236}">
                <a16:creationId xmlns:a16="http://schemas.microsoft.com/office/drawing/2014/main" id="{EC325F7B-DC3E-4618-A8CB-1FDDF2677584}"/>
              </a:ext>
            </a:extLst>
          </p:cNvPr>
          <p:cNvPicPr>
            <a:picLocks noChangeAspect="1"/>
          </p:cNvPicPr>
          <p:nvPr/>
        </p:nvPicPr>
        <p:blipFill>
          <a:blip r:embed="rId2"/>
          <a:stretch>
            <a:fillRect/>
          </a:stretch>
        </p:blipFill>
        <p:spPr>
          <a:xfrm>
            <a:off x="3348000" y="3232357"/>
            <a:ext cx="5544000" cy="3004643"/>
          </a:xfrm>
          <a:prstGeom prst="rect">
            <a:avLst/>
          </a:prstGeom>
          <a:ln>
            <a:solidFill>
              <a:schemeClr val="tx1"/>
            </a:solidFill>
          </a:ln>
        </p:spPr>
      </p:pic>
      <p:sp>
        <p:nvSpPr>
          <p:cNvPr id="9" name="Rectangle 8">
            <a:extLst>
              <a:ext uri="{FF2B5EF4-FFF2-40B4-BE49-F238E27FC236}">
                <a16:creationId xmlns:a16="http://schemas.microsoft.com/office/drawing/2014/main" id="{FD0AA624-DEE3-4E2F-8B55-3CAA00C3E30E}"/>
              </a:ext>
            </a:extLst>
          </p:cNvPr>
          <p:cNvSpPr/>
          <p:nvPr/>
        </p:nvSpPr>
        <p:spPr>
          <a:xfrm>
            <a:off x="900000" y="2277000"/>
            <a:ext cx="7786800" cy="954107"/>
          </a:xfrm>
          <a:prstGeom prst="rect">
            <a:avLst/>
          </a:prstGeom>
        </p:spPr>
        <p:txBody>
          <a:bodyPr wrap="square">
            <a:spAutoFit/>
          </a:bodyPr>
          <a:lstStyle/>
          <a:p>
            <a:pPr marL="285750" indent="-285750">
              <a:buFont typeface="Calibri" panose="020F0502020204030204" pitchFamily="34" charset="0"/>
              <a:buChar char="‒"/>
            </a:pPr>
            <a:r>
              <a:rPr lang="en-US" sz="1400" dirty="0"/>
              <a:t>Los </a:t>
            </a:r>
            <a:r>
              <a:rPr lang="en-US" sz="1400" dirty="0" err="1"/>
              <a:t>acumuladores</a:t>
            </a:r>
            <a:r>
              <a:rPr lang="en-US" sz="1400" dirty="0"/>
              <a:t> de </a:t>
            </a:r>
            <a:r>
              <a:rPr lang="en-US" sz="1400" dirty="0" err="1"/>
              <a:t>tipo</a:t>
            </a:r>
            <a:r>
              <a:rPr lang="en-US" sz="1400" dirty="0"/>
              <a:t> </a:t>
            </a:r>
            <a:r>
              <a:rPr lang="en-US" sz="1400" dirty="0" err="1"/>
              <a:t>intermedio</a:t>
            </a:r>
            <a:r>
              <a:rPr lang="en-US" sz="1400" dirty="0"/>
              <a:t> de estratificación son actualmente los sistemas de almacenamiento de agua más evolucionados para la producción de ACS residencial y comercial y para aplicaciones de calefacción/refrigeración basadas en energías renovables, incluida la energía solar térmica. Han mejorado el efecto de estratificación del agua.</a:t>
            </a:r>
          </a:p>
        </p:txBody>
      </p:sp>
      <p:sp>
        <p:nvSpPr>
          <p:cNvPr id="10" name="Rectangle 9">
            <a:extLst>
              <a:ext uri="{FF2B5EF4-FFF2-40B4-BE49-F238E27FC236}">
                <a16:creationId xmlns:a16="http://schemas.microsoft.com/office/drawing/2014/main" id="{5AE7B640-580D-4CFA-8225-E72E555774EB}"/>
              </a:ext>
            </a:extLst>
          </p:cNvPr>
          <p:cNvSpPr/>
          <p:nvPr/>
        </p:nvSpPr>
        <p:spPr>
          <a:xfrm>
            <a:off x="900000" y="3414787"/>
            <a:ext cx="2375084" cy="2462213"/>
          </a:xfrm>
          <a:prstGeom prst="rect">
            <a:avLst/>
          </a:prstGeom>
        </p:spPr>
        <p:txBody>
          <a:bodyPr wrap="square">
            <a:spAutoFit/>
          </a:bodyPr>
          <a:lstStyle/>
          <a:p>
            <a:pPr marL="285750" indent="-285750">
              <a:buFont typeface="Calibri" panose="020F0502020204030204" pitchFamily="34" charset="0"/>
              <a:buChar char="‒"/>
            </a:pPr>
            <a:r>
              <a:rPr lang="en-US" sz="1400" dirty="0"/>
              <a:t>Para ello, cuentan con un eficaz diseño hidráulico y térmico basado en controles eléctricos. </a:t>
            </a:r>
          </a:p>
          <a:p>
            <a:pPr marL="285750" indent="-285750">
              <a:buFont typeface="Calibri" panose="020F0502020204030204" pitchFamily="34" charset="0"/>
              <a:buChar char="‒"/>
            </a:pPr>
            <a:r>
              <a:rPr lang="en-US" sz="1400" dirty="0"/>
              <a:t>De esta manera, se puede obtener agua a diferentes temperaturas a lo largo del tanque que se va a extraer para usos específicos: ACS y/o calefacción.</a:t>
            </a:r>
          </a:p>
        </p:txBody>
      </p:sp>
    </p:spTree>
    <p:extLst>
      <p:ext uri="{BB962C8B-B14F-4D97-AF65-F5344CB8AC3E}">
        <p14:creationId xmlns:p14="http://schemas.microsoft.com/office/powerpoint/2010/main" val="1629673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AA9BE-DE32-4023-9032-27C4DCA8FBF8}"/>
              </a:ext>
            </a:extLst>
          </p:cNvPr>
          <p:cNvSpPr>
            <a:spLocks noGrp="1"/>
          </p:cNvSpPr>
          <p:nvPr>
            <p:ph type="title"/>
          </p:nvPr>
        </p:nvSpPr>
        <p:spPr/>
        <p:txBody>
          <a:bodyPr/>
          <a:lstStyle/>
          <a:p>
            <a:r>
              <a:rPr lang="en-US" b="1" dirty="0">
                <a:solidFill>
                  <a:prstClr val="black"/>
                </a:solidFill>
                <a:cs typeface="Arial" pitchFamily="34" charset="0"/>
              </a:rPr>
              <a:t>2. Clasificación de los tanques solares</a:t>
            </a:r>
            <a:endParaRPr lang="en-US" dirty="0"/>
          </a:p>
        </p:txBody>
      </p:sp>
      <p:sp>
        <p:nvSpPr>
          <p:cNvPr id="4" name="Rectangle 3">
            <a:extLst>
              <a:ext uri="{FF2B5EF4-FFF2-40B4-BE49-F238E27FC236}">
                <a16:creationId xmlns:a16="http://schemas.microsoft.com/office/drawing/2014/main" id="{16BEB318-3D25-4179-B954-D07435D466A5}"/>
              </a:ext>
            </a:extLst>
          </p:cNvPr>
          <p:cNvSpPr/>
          <p:nvPr/>
        </p:nvSpPr>
        <p:spPr>
          <a:xfrm>
            <a:off x="432915" y="1557000"/>
            <a:ext cx="7235085"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Depósitos para </a:t>
            </a:r>
            <a:r>
              <a:rPr lang="en-US" b="1" dirty="0" err="1">
                <a:solidFill>
                  <a:prstClr val="black"/>
                </a:solidFill>
                <a:cs typeface="Arial" pitchFamily="34" charset="0"/>
              </a:rPr>
              <a:t>sistemas</a:t>
            </a:r>
            <a:r>
              <a:rPr lang="en-US" b="1" dirty="0">
                <a:solidFill>
                  <a:prstClr val="black"/>
                </a:solidFill>
                <a:cs typeface="Arial" pitchFamily="34" charset="0"/>
              </a:rPr>
              <a:t> ACS solar y Combi con varios depósitos</a:t>
            </a:r>
          </a:p>
        </p:txBody>
      </p:sp>
      <p:sp>
        <p:nvSpPr>
          <p:cNvPr id="5" name="TextBox 4">
            <a:extLst>
              <a:ext uri="{FF2B5EF4-FFF2-40B4-BE49-F238E27FC236}">
                <a16:creationId xmlns:a16="http://schemas.microsoft.com/office/drawing/2014/main" id="{59627721-20CA-4E5D-94A9-775D7A14E567}"/>
              </a:ext>
            </a:extLst>
          </p:cNvPr>
          <p:cNvSpPr txBox="1"/>
          <p:nvPr/>
        </p:nvSpPr>
        <p:spPr>
          <a:xfrm>
            <a:off x="756000" y="1989000"/>
            <a:ext cx="5400000"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ACUMULADORES TÉRMICOS DE ESTRATIFICACIÓN</a:t>
            </a:r>
            <a:endParaRPr lang="en-US" sz="1600" dirty="0"/>
          </a:p>
        </p:txBody>
      </p:sp>
      <p:pic>
        <p:nvPicPr>
          <p:cNvPr id="6" name="Picture 5">
            <a:extLst>
              <a:ext uri="{FF2B5EF4-FFF2-40B4-BE49-F238E27FC236}">
                <a16:creationId xmlns:a16="http://schemas.microsoft.com/office/drawing/2014/main" id="{75F06AAE-BEDA-46BB-98A8-5FA7CD8BE277}"/>
              </a:ext>
            </a:extLst>
          </p:cNvPr>
          <p:cNvPicPr>
            <a:picLocks noChangeAspect="1"/>
          </p:cNvPicPr>
          <p:nvPr/>
        </p:nvPicPr>
        <p:blipFill>
          <a:blip r:embed="rId2"/>
          <a:stretch>
            <a:fillRect/>
          </a:stretch>
        </p:blipFill>
        <p:spPr>
          <a:xfrm>
            <a:off x="559607" y="2358587"/>
            <a:ext cx="5688737" cy="3950137"/>
          </a:xfrm>
          <a:prstGeom prst="rect">
            <a:avLst/>
          </a:prstGeom>
        </p:spPr>
      </p:pic>
      <p:sp>
        <p:nvSpPr>
          <p:cNvPr id="7" name="Rectangle 6">
            <a:extLst>
              <a:ext uri="{FF2B5EF4-FFF2-40B4-BE49-F238E27FC236}">
                <a16:creationId xmlns:a16="http://schemas.microsoft.com/office/drawing/2014/main" id="{9D1C1FA9-AAB0-4A0B-8233-12151832C7F6}"/>
              </a:ext>
            </a:extLst>
          </p:cNvPr>
          <p:cNvSpPr/>
          <p:nvPr/>
        </p:nvSpPr>
        <p:spPr>
          <a:xfrm>
            <a:off x="252000" y="5805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
        <p:nvSpPr>
          <p:cNvPr id="8" name="TextBox 7">
            <a:extLst>
              <a:ext uri="{FF2B5EF4-FFF2-40B4-BE49-F238E27FC236}">
                <a16:creationId xmlns:a16="http://schemas.microsoft.com/office/drawing/2014/main" id="{660CE547-C77D-42E5-9F61-89D32C86607F}"/>
              </a:ext>
            </a:extLst>
          </p:cNvPr>
          <p:cNvSpPr txBox="1"/>
          <p:nvPr/>
        </p:nvSpPr>
        <p:spPr>
          <a:xfrm>
            <a:off x="6300000" y="2061000"/>
            <a:ext cx="2386800" cy="4278094"/>
          </a:xfrm>
          <a:prstGeom prst="rect">
            <a:avLst/>
          </a:prstGeom>
          <a:noFill/>
        </p:spPr>
        <p:txBody>
          <a:bodyPr wrap="square" rtlCol="0">
            <a:spAutoFit/>
          </a:bodyPr>
          <a:lstStyle/>
          <a:p>
            <a:pPr marL="285750" indent="-285750">
              <a:buFont typeface="Wingdings" panose="05000000000000000000" pitchFamily="2" charset="2"/>
              <a:buChar char="§"/>
            </a:pPr>
            <a:r>
              <a:rPr lang="en-US" sz="1600" dirty="0"/>
              <a:t>Depósito combinado estratificado diseñado para la producción de ACS y la acumulación de agua de calefacción para otros fines. </a:t>
            </a:r>
          </a:p>
          <a:p>
            <a:pPr marL="285750" indent="-285750">
              <a:buFont typeface="Wingdings" panose="05000000000000000000" pitchFamily="2" charset="2"/>
              <a:buChar char="§"/>
            </a:pPr>
            <a:r>
              <a:rPr lang="en-US" sz="1600" dirty="0"/>
              <a:t>Funciona con diferentes fuentes de calor, incluida la solar térmica.</a:t>
            </a:r>
          </a:p>
          <a:p>
            <a:pPr marL="285750" indent="-285750">
              <a:buFont typeface="Wingdings" panose="05000000000000000000" pitchFamily="2" charset="2"/>
              <a:buChar char="§"/>
            </a:pPr>
            <a:r>
              <a:rPr lang="en-US" sz="1600" dirty="0"/>
              <a:t>Incluye un dispositivo de estratificación que permite recoger el agua a la temperatura más adecuada en los diferentes puntos.</a:t>
            </a:r>
          </a:p>
        </p:txBody>
      </p:sp>
    </p:spTree>
    <p:extLst>
      <p:ext uri="{BB962C8B-B14F-4D97-AF65-F5344CB8AC3E}">
        <p14:creationId xmlns:p14="http://schemas.microsoft.com/office/powerpoint/2010/main" val="146278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06342-226D-4D95-9E8F-A2DA14B97C83}"/>
              </a:ext>
            </a:extLst>
          </p:cNvPr>
          <p:cNvSpPr>
            <a:spLocks noGrp="1"/>
          </p:cNvSpPr>
          <p:nvPr>
            <p:ph type="title"/>
          </p:nvPr>
        </p:nvSpPr>
        <p:spPr/>
        <p:txBody>
          <a:bodyPr/>
          <a:lstStyle/>
          <a:p>
            <a:r>
              <a:rPr lang="en-US" b="1" dirty="0">
                <a:solidFill>
                  <a:prstClr val="black"/>
                </a:solidFill>
                <a:cs typeface="Arial" pitchFamily="34" charset="0"/>
              </a:rPr>
              <a:t>3. Fabricación de tanques para ACS solar</a:t>
            </a:r>
            <a:endParaRPr lang="en-US" dirty="0"/>
          </a:p>
        </p:txBody>
      </p:sp>
      <p:sp>
        <p:nvSpPr>
          <p:cNvPr id="4" name="Rectangle 3">
            <a:extLst>
              <a:ext uri="{FF2B5EF4-FFF2-40B4-BE49-F238E27FC236}">
                <a16:creationId xmlns:a16="http://schemas.microsoft.com/office/drawing/2014/main" id="{C95AF609-CFBB-4BB1-B728-8630B1BD4E8A}"/>
              </a:ext>
            </a:extLst>
          </p:cNvPr>
          <p:cNvSpPr/>
          <p:nvPr/>
        </p:nvSpPr>
        <p:spPr>
          <a:xfrm>
            <a:off x="432916" y="1557000"/>
            <a:ext cx="658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Tipos de revestimiento de tanques solares. </a:t>
            </a:r>
          </a:p>
        </p:txBody>
      </p:sp>
      <p:sp>
        <p:nvSpPr>
          <p:cNvPr id="5" name="TextBox 4">
            <a:extLst>
              <a:ext uri="{FF2B5EF4-FFF2-40B4-BE49-F238E27FC236}">
                <a16:creationId xmlns:a16="http://schemas.microsoft.com/office/drawing/2014/main" id="{5639D877-593C-47E2-903F-2F08B7BBA1F8}"/>
              </a:ext>
            </a:extLst>
          </p:cNvPr>
          <p:cNvSpPr txBox="1"/>
          <p:nvPr/>
        </p:nvSpPr>
        <p:spPr>
          <a:xfrm>
            <a:off x="738795" y="1989000"/>
            <a:ext cx="4985205" cy="4278094"/>
          </a:xfrm>
          <a:prstGeom prst="rect">
            <a:avLst/>
          </a:prstGeom>
          <a:noFill/>
        </p:spPr>
        <p:txBody>
          <a:bodyPr wrap="square" rtlCol="0">
            <a:spAutoFit/>
          </a:bodyPr>
          <a:lstStyle/>
          <a:p>
            <a:pPr marL="285750" indent="-285750">
              <a:buFont typeface="Wingdings" panose="05000000000000000000" pitchFamily="2" charset="2"/>
              <a:buChar char="§"/>
            </a:pPr>
            <a:r>
              <a:rPr lang="en-US" sz="1400" dirty="0"/>
              <a:t>Los acumuladores de agua caliente para aplicaciones solares en entornos residenciales están diseñados teniendo en cuenta </a:t>
            </a:r>
            <a:r>
              <a:rPr lang="en-US" sz="1400" b="1" dirty="0"/>
              <a:t>los requisitos de presión</a:t>
            </a:r>
            <a:r>
              <a:rPr lang="en-US" sz="1400" dirty="0"/>
              <a:t>. La mayoría de ellos están presurizados. El </a:t>
            </a:r>
            <a:r>
              <a:rPr lang="en-US" sz="1400" b="1" dirty="0"/>
              <a:t>acero dulce es el material más utilizado </a:t>
            </a:r>
            <a:r>
              <a:rPr lang="en-US" sz="1400" dirty="0"/>
              <a:t>porque tiene la resistencia necesaria para los requisitos de presión (6 bares o más) con un espesor de pared de 2 mm a 3 mm. </a:t>
            </a:r>
          </a:p>
          <a:p>
            <a:pPr marL="285750" indent="-285750">
              <a:buFont typeface="Wingdings" panose="05000000000000000000" pitchFamily="2" charset="2"/>
              <a:buChar char="§"/>
            </a:pPr>
            <a:r>
              <a:rPr lang="en-US" sz="1400" b="1" dirty="0"/>
              <a:t>La protección contra la corrosión </a:t>
            </a:r>
            <a:r>
              <a:rPr lang="en-US" sz="1400" dirty="0"/>
              <a:t>es el otro parámetro de diseño importante, que se ve afectado por los materiales utilizados, el tipo de agua y la temperatura. La protección contra la corrosión, en el lado del agua del tanque, se logra en la mayoría de los casos mediante revestimientos apropiados</a:t>
            </a:r>
            <a:r>
              <a:rPr lang="en-US" sz="1400" b="1" dirty="0"/>
              <a:t>: Vidrio, Piedra, Epoxi, Resina fenólica, Cemento, Galvanizado.</a:t>
            </a:r>
          </a:p>
          <a:p>
            <a:pPr marL="285750" indent="-285750">
              <a:buFont typeface="Wingdings" panose="05000000000000000000" pitchFamily="2" charset="2"/>
              <a:buChar char="§"/>
            </a:pPr>
            <a:r>
              <a:rPr lang="en-US" sz="1400" dirty="0"/>
              <a:t>Alternativamente, el tanque utiliza </a:t>
            </a:r>
            <a:r>
              <a:rPr lang="en-US" sz="1400" b="1" dirty="0"/>
              <a:t>otro tanque interno </a:t>
            </a:r>
            <a:r>
              <a:rPr lang="en-US" sz="1400" dirty="0"/>
              <a:t>hecho de materiales resistentes a la corrosión: lámina de cobre fina, polímeros. Pero el cobre es ahora un material caro. </a:t>
            </a:r>
          </a:p>
          <a:p>
            <a:pPr marL="285750" indent="-285750">
              <a:buFont typeface="Wingdings" panose="05000000000000000000" pitchFamily="2" charset="2"/>
              <a:buChar char="§"/>
            </a:pPr>
            <a:r>
              <a:rPr lang="en-US" sz="1400" dirty="0"/>
              <a:t>Al final, las </a:t>
            </a:r>
            <a:r>
              <a:rPr lang="en-US" sz="1400" b="1" dirty="0"/>
              <a:t>normas nacionales se refieren a la construcción de cisternas</a:t>
            </a:r>
            <a:r>
              <a:rPr lang="en-US" sz="1400" dirty="0"/>
              <a:t>, que deben ser </a:t>
            </a:r>
            <a:r>
              <a:rPr lang="en-US" sz="1400" b="1" dirty="0"/>
              <a:t>certificadas</a:t>
            </a:r>
            <a:r>
              <a:rPr lang="en-US" sz="1400" dirty="0"/>
              <a:t> para su comercialización.</a:t>
            </a:r>
          </a:p>
        </p:txBody>
      </p:sp>
      <p:pic>
        <p:nvPicPr>
          <p:cNvPr id="7" name="Picture 6">
            <a:extLst>
              <a:ext uri="{FF2B5EF4-FFF2-40B4-BE49-F238E27FC236}">
                <a16:creationId xmlns:a16="http://schemas.microsoft.com/office/drawing/2014/main" id="{C7E096D3-BFF5-488B-A816-8B2165A19920}"/>
              </a:ext>
            </a:extLst>
          </p:cNvPr>
          <p:cNvPicPr>
            <a:picLocks noChangeAspect="1"/>
          </p:cNvPicPr>
          <p:nvPr/>
        </p:nvPicPr>
        <p:blipFill>
          <a:blip r:embed="rId2"/>
          <a:stretch>
            <a:fillRect/>
          </a:stretch>
        </p:blipFill>
        <p:spPr>
          <a:xfrm>
            <a:off x="5683107" y="1988999"/>
            <a:ext cx="3352893" cy="4312291"/>
          </a:xfrm>
          <a:prstGeom prst="rect">
            <a:avLst/>
          </a:prstGeom>
        </p:spPr>
      </p:pic>
      <p:sp>
        <p:nvSpPr>
          <p:cNvPr id="6" name="Rectangle 5">
            <a:extLst>
              <a:ext uri="{FF2B5EF4-FFF2-40B4-BE49-F238E27FC236}">
                <a16:creationId xmlns:a16="http://schemas.microsoft.com/office/drawing/2014/main" id="{32D8DD5D-ABC7-4547-9455-6C3B77DF37AB}"/>
              </a:ext>
            </a:extLst>
          </p:cNvPr>
          <p:cNvSpPr/>
          <p:nvPr/>
        </p:nvSpPr>
        <p:spPr>
          <a:xfrm>
            <a:off x="7695710" y="1650444"/>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1304187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E844D-92C4-4E0F-AA37-1A6CCA8E031A}"/>
              </a:ext>
            </a:extLst>
          </p:cNvPr>
          <p:cNvSpPr>
            <a:spLocks noGrp="1"/>
          </p:cNvSpPr>
          <p:nvPr>
            <p:ph type="title"/>
          </p:nvPr>
        </p:nvSpPr>
        <p:spPr/>
        <p:txBody>
          <a:bodyPr/>
          <a:lstStyle/>
          <a:p>
            <a:r>
              <a:rPr lang="en-US" b="1" dirty="0">
                <a:solidFill>
                  <a:prstClr val="black"/>
                </a:solidFill>
                <a:cs typeface="Arial" pitchFamily="34" charset="0"/>
              </a:rPr>
              <a:t>3. Fabricación de tanques para ACS solar</a:t>
            </a:r>
            <a:endParaRPr lang="en-US" dirty="0"/>
          </a:p>
        </p:txBody>
      </p:sp>
      <p:sp>
        <p:nvSpPr>
          <p:cNvPr id="5" name="Rectangle 4">
            <a:extLst>
              <a:ext uri="{FF2B5EF4-FFF2-40B4-BE49-F238E27FC236}">
                <a16:creationId xmlns:a16="http://schemas.microsoft.com/office/drawing/2014/main" id="{CCE0679F-1196-4CC1-9478-BAD29FB52E58}"/>
              </a:ext>
            </a:extLst>
          </p:cNvPr>
          <p:cNvSpPr/>
          <p:nvPr/>
        </p:nvSpPr>
        <p:spPr>
          <a:xfrm>
            <a:off x="432916" y="1413000"/>
            <a:ext cx="658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Tipos de revestimiento de tanques solares. </a:t>
            </a:r>
          </a:p>
        </p:txBody>
      </p:sp>
      <p:graphicFrame>
        <p:nvGraphicFramePr>
          <p:cNvPr id="3" name="Table 2">
            <a:extLst>
              <a:ext uri="{FF2B5EF4-FFF2-40B4-BE49-F238E27FC236}">
                <a16:creationId xmlns:a16="http://schemas.microsoft.com/office/drawing/2014/main" id="{3F0C6046-3D4A-41FA-B4CA-48D517281D36}"/>
              </a:ext>
            </a:extLst>
          </p:cNvPr>
          <p:cNvGraphicFramePr>
            <a:graphicFrameLocks noGrp="1"/>
          </p:cNvGraphicFramePr>
          <p:nvPr>
            <p:extLst>
              <p:ext uri="{D42A27DB-BD31-4B8C-83A1-F6EECF244321}">
                <p14:modId xmlns:p14="http://schemas.microsoft.com/office/powerpoint/2010/main" val="2933194964"/>
              </p:ext>
            </p:extLst>
          </p:nvPr>
        </p:nvGraphicFramePr>
        <p:xfrm>
          <a:off x="180000" y="1701000"/>
          <a:ext cx="8784000" cy="4602480"/>
        </p:xfrm>
        <a:graphic>
          <a:graphicData uri="http://schemas.openxmlformats.org/drawingml/2006/table">
            <a:tbl>
              <a:tblPr firstRow="1" bandRow="1">
                <a:tableStyleId>{616DA210-FB5B-4158-B5E0-FEB733F419BA}</a:tableStyleId>
              </a:tblPr>
              <a:tblGrid>
                <a:gridCol w="359325">
                  <a:extLst>
                    <a:ext uri="{9D8B030D-6E8A-4147-A177-3AD203B41FA5}">
                      <a16:colId xmlns:a16="http://schemas.microsoft.com/office/drawing/2014/main" val="1463993006"/>
                    </a:ext>
                  </a:extLst>
                </a:gridCol>
                <a:gridCol w="3681999">
                  <a:extLst>
                    <a:ext uri="{9D8B030D-6E8A-4147-A177-3AD203B41FA5}">
                      <a16:colId xmlns:a16="http://schemas.microsoft.com/office/drawing/2014/main" val="212692689"/>
                    </a:ext>
                  </a:extLst>
                </a:gridCol>
                <a:gridCol w="350001">
                  <a:extLst>
                    <a:ext uri="{9D8B030D-6E8A-4147-A177-3AD203B41FA5}">
                      <a16:colId xmlns:a16="http://schemas.microsoft.com/office/drawing/2014/main" val="802707506"/>
                    </a:ext>
                  </a:extLst>
                </a:gridCol>
                <a:gridCol w="4392675">
                  <a:extLst>
                    <a:ext uri="{9D8B030D-6E8A-4147-A177-3AD203B41FA5}">
                      <a16:colId xmlns:a16="http://schemas.microsoft.com/office/drawing/2014/main" val="1824116672"/>
                    </a:ext>
                  </a:extLst>
                </a:gridCol>
              </a:tblGrid>
              <a:tr h="144000">
                <a:tc gridSpan="4">
                  <a:txBody>
                    <a:bodyPr/>
                    <a:lstStyle/>
                    <a:p>
                      <a:pPr algn="ctr"/>
                      <a:r>
                        <a:rPr lang="en-US" sz="1600" dirty="0"/>
                        <a:t>IDENTIFICACIÓN Y COMPARACIÓN DE LOS TIPOS DE REVESTIMIENTO DE LOS TANQUES DE AGUA CALIENTE SOLAR</a:t>
                      </a:r>
                    </a:p>
                  </a:txBody>
                  <a:tcPr anchor="ctr"/>
                </a:tc>
                <a:tc hMerge="1">
                  <a:txBody>
                    <a:bodyPr/>
                    <a:lstStyle/>
                    <a:p>
                      <a:endParaRPr lang="en-US"/>
                    </a:p>
                  </a:txBody>
                  <a:tcPr/>
                </a:tc>
                <a:tc hMerge="1">
                  <a:txBody>
                    <a:bodyPr/>
                    <a:lstStyle/>
                    <a:p>
                      <a:endParaRPr lang="en-US" sz="1400" dirty="0"/>
                    </a:p>
                  </a:txBody>
                  <a:tcPr anchor="ctr"/>
                </a:tc>
                <a:tc hMerge="1">
                  <a:txBody>
                    <a:bodyPr/>
                    <a:lstStyle/>
                    <a:p>
                      <a:endParaRPr lang="en-US"/>
                    </a:p>
                  </a:txBody>
                  <a:tcPr/>
                </a:tc>
                <a:extLst>
                  <a:ext uri="{0D108BD9-81ED-4DB2-BD59-A6C34878D82A}">
                    <a16:rowId xmlns:a16="http://schemas.microsoft.com/office/drawing/2014/main" val="1476968781"/>
                  </a:ext>
                </a:extLst>
              </a:tr>
              <a:tr h="545420">
                <a:tc gridSpan="4">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black"/>
                          </a:solidFill>
                          <a:effectLst/>
                          <a:uLnTx/>
                          <a:uFillTx/>
                          <a:latin typeface="+mn-lt"/>
                          <a:ea typeface="+mn-ea"/>
                          <a:cs typeface="+mn-cs"/>
                        </a:rPr>
                        <a:t>Causas de corrosión y cómo proteger los tanques de almacenamiento de agua:</a:t>
                      </a:r>
                    </a:p>
                    <a:p>
                      <a:pPr marL="171450" indent="-171450" algn="l">
                        <a:buFont typeface="Arial" panose="020B0604020202020204" pitchFamily="34" charset="0"/>
                        <a:buChar char="•"/>
                      </a:pPr>
                      <a:r>
                        <a:rPr kumimoji="0" lang="en-US" sz="1200" b="0" i="1" u="none" strike="noStrike" kern="1200" cap="none" spc="0" normalizeH="0" baseline="0" noProof="0" dirty="0">
                          <a:ln>
                            <a:noFill/>
                          </a:ln>
                          <a:solidFill>
                            <a:prstClr val="black"/>
                          </a:solidFill>
                          <a:effectLst/>
                          <a:uLnTx/>
                          <a:uFillTx/>
                          <a:latin typeface="+mn-lt"/>
                          <a:ea typeface="+mn-ea"/>
                          <a:cs typeface="+mn-cs"/>
                        </a:rPr>
                        <a:t>Es necesario un </a:t>
                      </a:r>
                      <a:r>
                        <a:rPr kumimoji="0" lang="en-US" sz="1200" b="1" i="1" u="none" strike="noStrike" kern="1200" cap="none" spc="0" normalizeH="0" baseline="0" noProof="0" dirty="0">
                          <a:ln>
                            <a:noFill/>
                          </a:ln>
                          <a:solidFill>
                            <a:prstClr val="black"/>
                          </a:solidFill>
                          <a:effectLst/>
                          <a:uLnTx/>
                          <a:uFillTx/>
                          <a:latin typeface="+mn-lt"/>
                          <a:ea typeface="+mn-ea"/>
                          <a:cs typeface="+mn-cs"/>
                        </a:rPr>
                        <a:t>revestimiento</a:t>
                      </a:r>
                      <a:r>
                        <a:rPr kumimoji="0" lang="en-US" sz="1200" b="0" i="1" u="none" strike="noStrike" kern="1200" cap="none" spc="0" normalizeH="0" baseline="0" noProof="0" dirty="0">
                          <a:ln>
                            <a:noFill/>
                          </a:ln>
                          <a:solidFill>
                            <a:prstClr val="black"/>
                          </a:solidFill>
                          <a:effectLst/>
                          <a:uLnTx/>
                          <a:uFillTx/>
                          <a:latin typeface="+mn-lt"/>
                          <a:ea typeface="+mn-ea"/>
                          <a:cs typeface="+mn-cs"/>
                        </a:rPr>
                        <a:t> o </a:t>
                      </a:r>
                      <a:r>
                        <a:rPr kumimoji="0" lang="en-US" sz="1200" b="1" i="1" u="none" strike="noStrike" kern="1200" cap="none" spc="0" normalizeH="0" baseline="0" noProof="0" dirty="0">
                          <a:ln>
                            <a:noFill/>
                          </a:ln>
                          <a:solidFill>
                            <a:prstClr val="black"/>
                          </a:solidFill>
                          <a:effectLst/>
                          <a:uLnTx/>
                          <a:uFillTx/>
                          <a:latin typeface="+mn-lt"/>
                          <a:ea typeface="+mn-ea"/>
                          <a:cs typeface="+mn-cs"/>
                        </a:rPr>
                        <a:t>recubrimiento</a:t>
                      </a:r>
                      <a:r>
                        <a:rPr kumimoji="0" lang="en-US" sz="1200" b="0" i="1" u="none" strike="noStrike" kern="1200" cap="none" spc="0" normalizeH="0" baseline="0" noProof="0" dirty="0">
                          <a:ln>
                            <a:noFill/>
                          </a:ln>
                          <a:solidFill>
                            <a:prstClr val="black"/>
                          </a:solidFill>
                          <a:effectLst/>
                          <a:uLnTx/>
                          <a:uFillTx/>
                          <a:latin typeface="+mn-lt"/>
                          <a:ea typeface="+mn-ea"/>
                          <a:cs typeface="+mn-cs"/>
                        </a:rPr>
                        <a:t> porque una gran cantidad de oxígeno se disuelve en el agua de almacenamiento. Este oxígeno disuelto hace que el agua sea corrosiva para el acero no tratado. Otras condiciones de agua aumentan su corrosividad. En algunas zonas, el pH del agua es bajo y esta condición ácida acelera la corrosión. Si existen huecos en el revestimiento de vidrio, el agua atacará al acero desnudo. </a:t>
                      </a:r>
                      <a:r>
                        <a:rPr kumimoji="0" lang="en-US" sz="1200" b="0" i="1" u="none" strike="noStrike" kern="1200" cap="none" spc="0" normalizeH="0" baseline="0" dirty="0">
                          <a:ln>
                            <a:noFill/>
                          </a:ln>
                          <a:solidFill>
                            <a:prstClr val="black"/>
                          </a:solidFill>
                          <a:effectLst/>
                          <a:uLnTx/>
                          <a:uFillTx/>
                          <a:latin typeface="+mn-lt"/>
                          <a:ea typeface="+mn-ea"/>
                          <a:cs typeface="+mn-cs"/>
                        </a:rPr>
                        <a:t>Si existen huecos en el revestimiento de vidrio, el agua atacará al acero desnudo y, en cuestión de meses, se producirá una fuga incluso en áreas con agua "buena".</a:t>
                      </a:r>
                      <a:endParaRPr kumimoji="0" lang="en-US" sz="1200" b="0" i="1" u="none" strike="noStrike" kern="1200" cap="none" spc="0" normalizeH="0" baseline="0" noProof="0" dirty="0">
                        <a:ln>
                          <a:noFill/>
                        </a:ln>
                        <a:solidFill>
                          <a:prstClr val="black"/>
                        </a:solidFill>
                        <a:effectLst/>
                        <a:uLnTx/>
                        <a:uFillTx/>
                        <a:latin typeface="+mn-lt"/>
                        <a:ea typeface="+mn-ea"/>
                        <a:cs typeface="+mn-cs"/>
                      </a:endParaRPr>
                    </a:p>
                    <a:p>
                      <a:pPr marL="171450" indent="-171450">
                        <a:buFont typeface="Arial" panose="020B0604020202020204" pitchFamily="34" charset="0"/>
                        <a:buChar char="•"/>
                      </a:pPr>
                      <a:r>
                        <a:rPr kumimoji="0" lang="en-US" sz="1200" b="0" i="1" u="none" strike="noStrike" kern="1200" cap="none" spc="0" normalizeH="0" baseline="0" dirty="0">
                          <a:ln>
                            <a:noFill/>
                          </a:ln>
                          <a:solidFill>
                            <a:prstClr val="black"/>
                          </a:solidFill>
                          <a:effectLst/>
                          <a:uLnTx/>
                          <a:uFillTx/>
                          <a:latin typeface="+mn-lt"/>
                          <a:ea typeface="+mn-ea"/>
                          <a:cs typeface="+mn-cs"/>
                        </a:rPr>
                        <a:t>Si dos metales diferentes están en contacto entre sí y el agua, el menos "noble" de los dos metales se corroerá primero. La </a:t>
                      </a:r>
                      <a:r>
                        <a:rPr kumimoji="0" lang="en-US" sz="1200" b="1" i="1" u="none" strike="noStrike" kern="1200" cap="none" spc="0" normalizeH="0" baseline="0" dirty="0">
                          <a:ln>
                            <a:noFill/>
                          </a:ln>
                          <a:solidFill>
                            <a:prstClr val="black"/>
                          </a:solidFill>
                          <a:effectLst/>
                          <a:uLnTx/>
                          <a:uFillTx/>
                          <a:latin typeface="+mn-lt"/>
                          <a:ea typeface="+mn-ea"/>
                          <a:cs typeface="+mn-cs"/>
                        </a:rPr>
                        <a:t>varilla del ánodo </a:t>
                      </a:r>
                      <a:r>
                        <a:rPr kumimoji="0" lang="en-US" sz="1200" b="0" i="1" u="none" strike="noStrike" kern="1200" cap="none" spc="0" normalizeH="0" baseline="0" dirty="0">
                          <a:ln>
                            <a:noFill/>
                          </a:ln>
                          <a:solidFill>
                            <a:prstClr val="black"/>
                          </a:solidFill>
                          <a:effectLst/>
                          <a:uLnTx/>
                          <a:uFillTx/>
                          <a:latin typeface="+mn-lt"/>
                          <a:ea typeface="+mn-ea"/>
                          <a:cs typeface="+mn-cs"/>
                        </a:rPr>
                        <a:t>a veces se llama "ánodo de sacrificio", porque se sacrifica para proteger el acero del tanque. Si nunca se permite que el ánodo se disuelva completamente, continuará protegiendo el tanque. </a:t>
                      </a:r>
                    </a:p>
                  </a:txBody>
                  <a:tcPr anchor="ctr"/>
                </a:tc>
                <a:tc hMerge="1">
                  <a:txBody>
                    <a:bodyPr/>
                    <a:lstStyle/>
                    <a:p>
                      <a:endParaRPr lang="en-US"/>
                    </a:p>
                  </a:txBody>
                  <a:tcPr/>
                </a:tc>
                <a:tc hMerge="1">
                  <a:txBody>
                    <a:bodyPr/>
                    <a:lstStyle/>
                    <a:p>
                      <a:pPr algn="ctr"/>
                      <a:endParaRPr lang="en-US" sz="1600" b="1" dirty="0"/>
                    </a:p>
                  </a:txBody>
                  <a:tcPr anchor="ctr"/>
                </a:tc>
                <a:tc hMerge="1">
                  <a:txBody>
                    <a:bodyPr/>
                    <a:lstStyle/>
                    <a:p>
                      <a:endParaRPr lang="en-US"/>
                    </a:p>
                  </a:txBody>
                  <a:tcPr/>
                </a:tc>
                <a:extLst>
                  <a:ext uri="{0D108BD9-81ED-4DB2-BD59-A6C34878D82A}">
                    <a16:rowId xmlns:a16="http://schemas.microsoft.com/office/drawing/2014/main" val="2549367617"/>
                  </a:ext>
                </a:extLst>
              </a:tr>
              <a:tr h="789000">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t>REVESTIDO DE VIDRIO</a:t>
                      </a:r>
                      <a:endParaRPr lang="en-US" sz="1200" b="0" i="0" u="none" strike="noStrike" kern="1200" baseline="0" dirty="0">
                        <a:solidFill>
                          <a:schemeClr val="tx1"/>
                        </a:solidFill>
                        <a:latin typeface="+mn-lt"/>
                        <a:ea typeface="+mn-ea"/>
                        <a:cs typeface="+mn-cs"/>
                      </a:endParaRPr>
                    </a:p>
                  </a:txBody>
                  <a:tcPr vert="vert270" anchor="ctr"/>
                </a:tc>
                <a:tc>
                  <a:txBody>
                    <a:bodyPr/>
                    <a:lstStyle/>
                    <a:p>
                      <a:pPr algn="ctr"/>
                      <a:endParaRPr lang="en-US" sz="1600" b="1" dirty="0"/>
                    </a:p>
                    <a:p>
                      <a:pPr algn="ctr"/>
                      <a:endParaRPr lang="en-US" sz="1600" b="1" dirty="0"/>
                    </a:p>
                    <a:p>
                      <a:pPr algn="ctr"/>
                      <a:endParaRPr lang="en-US" sz="1600" b="1" dirty="0"/>
                    </a:p>
                    <a:p>
                      <a:pPr algn="ctr"/>
                      <a:endParaRPr lang="en-US" sz="1600" b="1" dirty="0"/>
                    </a:p>
                    <a:p>
                      <a:pPr algn="ctr"/>
                      <a:endParaRPr lang="en-US" sz="1600" b="1" dirty="0"/>
                    </a:p>
                    <a:p>
                      <a:pPr algn="ctr"/>
                      <a:endParaRPr lang="en-US" sz="1600" b="1" dirty="0"/>
                    </a:p>
                    <a:p>
                      <a:pPr algn="ctr"/>
                      <a:endParaRPr lang="en-US" sz="1600" b="1" dirty="0"/>
                    </a:p>
                    <a:p>
                      <a:pPr algn="l"/>
                      <a:endParaRPr lang="en-US" sz="16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t>FORRADO EN PIEDRA</a:t>
                      </a:r>
                      <a:endParaRPr lang="en-US" sz="1200" dirty="0"/>
                    </a:p>
                  </a:txBody>
                  <a:tcPr vert="vert270" anchor="ctr"/>
                </a:tc>
                <a:tc>
                  <a:txBody>
                    <a:bodyPr/>
                    <a:lstStyle/>
                    <a:p>
                      <a:pPr algn="ctr"/>
                      <a:endParaRPr lang="en-US" sz="1600" b="1" dirty="0"/>
                    </a:p>
                    <a:p>
                      <a:pPr algn="ctr"/>
                      <a:endParaRPr lang="en-US" sz="1600" b="1" dirty="0"/>
                    </a:p>
                    <a:p>
                      <a:pPr algn="ctr"/>
                      <a:endParaRPr lang="en-US" sz="1600" b="1" dirty="0"/>
                    </a:p>
                    <a:p>
                      <a:pPr algn="ctr"/>
                      <a:endParaRPr lang="en-US" sz="1600" b="1" dirty="0"/>
                    </a:p>
                    <a:p>
                      <a:pPr algn="ctr"/>
                      <a:endParaRPr lang="en-US" sz="1600" b="1" dirty="0"/>
                    </a:p>
                    <a:p>
                      <a:pPr algn="ctr"/>
                      <a:endParaRPr lang="en-US" sz="1600" b="1" dirty="0"/>
                    </a:p>
                    <a:p>
                      <a:pPr algn="ctr"/>
                      <a:endParaRPr lang="en-US" sz="1600" b="1" dirty="0"/>
                    </a:p>
                    <a:p>
                      <a:pPr algn="ctr"/>
                      <a:endParaRPr lang="en-US" sz="1600" b="1" dirty="0"/>
                    </a:p>
                    <a:p>
                      <a:pPr algn="ctr"/>
                      <a:endParaRPr lang="en-US" sz="1600" b="1" dirty="0"/>
                    </a:p>
                  </a:txBody>
                  <a:tcPr anchor="ctr"/>
                </a:tc>
                <a:extLst>
                  <a:ext uri="{0D108BD9-81ED-4DB2-BD59-A6C34878D82A}">
                    <a16:rowId xmlns:a16="http://schemas.microsoft.com/office/drawing/2014/main" val="3073017756"/>
                  </a:ext>
                </a:extLst>
              </a:tr>
            </a:tbl>
          </a:graphicData>
        </a:graphic>
      </p:graphicFrame>
      <p:pic>
        <p:nvPicPr>
          <p:cNvPr id="7" name="Picture 6">
            <a:extLst>
              <a:ext uri="{FF2B5EF4-FFF2-40B4-BE49-F238E27FC236}">
                <a16:creationId xmlns:a16="http://schemas.microsoft.com/office/drawing/2014/main" id="{28696008-6D9F-46FA-943F-CDCBC4E18877}"/>
              </a:ext>
            </a:extLst>
          </p:cNvPr>
          <p:cNvPicPr>
            <a:picLocks noChangeAspect="1"/>
          </p:cNvPicPr>
          <p:nvPr/>
        </p:nvPicPr>
        <p:blipFill>
          <a:blip r:embed="rId2"/>
          <a:stretch>
            <a:fillRect/>
          </a:stretch>
        </p:blipFill>
        <p:spPr>
          <a:xfrm>
            <a:off x="5041063" y="4077000"/>
            <a:ext cx="3202937" cy="2101474"/>
          </a:xfrm>
          <a:prstGeom prst="rect">
            <a:avLst/>
          </a:prstGeom>
          <a:ln>
            <a:noFill/>
          </a:ln>
        </p:spPr>
      </p:pic>
      <p:pic>
        <p:nvPicPr>
          <p:cNvPr id="8" name="Picture 7">
            <a:extLst>
              <a:ext uri="{FF2B5EF4-FFF2-40B4-BE49-F238E27FC236}">
                <a16:creationId xmlns:a16="http://schemas.microsoft.com/office/drawing/2014/main" id="{E928F613-88BE-4191-8C6D-0E9B1D999840}"/>
              </a:ext>
            </a:extLst>
          </p:cNvPr>
          <p:cNvPicPr>
            <a:picLocks noChangeAspect="1"/>
          </p:cNvPicPr>
          <p:nvPr/>
        </p:nvPicPr>
        <p:blipFill>
          <a:blip r:embed="rId3"/>
          <a:stretch>
            <a:fillRect/>
          </a:stretch>
        </p:blipFill>
        <p:spPr>
          <a:xfrm>
            <a:off x="684000" y="4077000"/>
            <a:ext cx="3456000" cy="2154066"/>
          </a:xfrm>
          <a:prstGeom prst="rect">
            <a:avLst/>
          </a:prstGeom>
          <a:ln>
            <a:noFill/>
          </a:ln>
        </p:spPr>
      </p:pic>
    </p:spTree>
    <p:extLst>
      <p:ext uri="{BB962C8B-B14F-4D97-AF65-F5344CB8AC3E}">
        <p14:creationId xmlns:p14="http://schemas.microsoft.com/office/powerpoint/2010/main" val="1697208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21CAA-F6C5-4B23-93B5-92EC5FE04454}"/>
              </a:ext>
            </a:extLst>
          </p:cNvPr>
          <p:cNvSpPr>
            <a:spLocks noGrp="1"/>
          </p:cNvSpPr>
          <p:nvPr>
            <p:ph type="title"/>
          </p:nvPr>
        </p:nvSpPr>
        <p:spPr/>
        <p:txBody>
          <a:bodyPr/>
          <a:lstStyle/>
          <a:p>
            <a:r>
              <a:rPr lang="en-US" b="1" dirty="0">
                <a:solidFill>
                  <a:prstClr val="black"/>
                </a:solidFill>
                <a:cs typeface="Arial" pitchFamily="34" charset="0"/>
              </a:rPr>
              <a:t>3. Fabricación de tanques para ACS solar</a:t>
            </a:r>
            <a:endParaRPr lang="en-US" dirty="0"/>
          </a:p>
        </p:txBody>
      </p:sp>
      <p:sp>
        <p:nvSpPr>
          <p:cNvPr id="5" name="Title 1">
            <a:extLst>
              <a:ext uri="{FF2B5EF4-FFF2-40B4-BE49-F238E27FC236}">
                <a16:creationId xmlns:a16="http://schemas.microsoft.com/office/drawing/2014/main" id="{16C1BB3B-1583-4AD1-98DA-8A03CD9AACF9}"/>
              </a:ext>
            </a:extLst>
          </p:cNvPr>
          <p:cNvSpPr txBox="1">
            <a:spLocks/>
          </p:cNvSpPr>
          <p:nvPr/>
        </p:nvSpPr>
        <p:spPr>
          <a:xfrm>
            <a:off x="1979712" y="0"/>
            <a:ext cx="6707088" cy="1124744"/>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2400" kern="1200">
                <a:solidFill>
                  <a:schemeClr val="tx1"/>
                </a:solidFill>
                <a:latin typeface="+mj-lt"/>
                <a:ea typeface="+mj-ea"/>
                <a:cs typeface="+mj-cs"/>
              </a:defRPr>
            </a:lvl1pPr>
          </a:lstStyle>
          <a:p>
            <a:endParaRPr lang="en-US" dirty="0"/>
          </a:p>
        </p:txBody>
      </p:sp>
      <p:sp>
        <p:nvSpPr>
          <p:cNvPr id="6" name="Rectangle 5">
            <a:extLst>
              <a:ext uri="{FF2B5EF4-FFF2-40B4-BE49-F238E27FC236}">
                <a16:creationId xmlns:a16="http://schemas.microsoft.com/office/drawing/2014/main" id="{CB8E9CA4-4FF3-4D4B-80F6-4997356EA66F}"/>
              </a:ext>
            </a:extLst>
          </p:cNvPr>
          <p:cNvSpPr/>
          <p:nvPr/>
        </p:nvSpPr>
        <p:spPr>
          <a:xfrm>
            <a:off x="432916" y="1403668"/>
            <a:ext cx="658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Tipos de revestimiento de tanques solares. </a:t>
            </a:r>
          </a:p>
        </p:txBody>
      </p:sp>
      <p:graphicFrame>
        <p:nvGraphicFramePr>
          <p:cNvPr id="7" name="Table 6">
            <a:extLst>
              <a:ext uri="{FF2B5EF4-FFF2-40B4-BE49-F238E27FC236}">
                <a16:creationId xmlns:a16="http://schemas.microsoft.com/office/drawing/2014/main" id="{2BBEF6E5-3BAB-4DA9-9413-0D372459D8BC}"/>
              </a:ext>
            </a:extLst>
          </p:cNvPr>
          <p:cNvGraphicFramePr>
            <a:graphicFrameLocks noGrp="1"/>
          </p:cNvGraphicFramePr>
          <p:nvPr>
            <p:extLst>
              <p:ext uri="{D42A27DB-BD31-4B8C-83A1-F6EECF244321}">
                <p14:modId xmlns:p14="http://schemas.microsoft.com/office/powerpoint/2010/main" val="1813947333"/>
              </p:ext>
            </p:extLst>
          </p:nvPr>
        </p:nvGraphicFramePr>
        <p:xfrm>
          <a:off x="36000" y="1771300"/>
          <a:ext cx="9000000" cy="4537700"/>
        </p:xfrm>
        <a:graphic>
          <a:graphicData uri="http://schemas.openxmlformats.org/drawingml/2006/table">
            <a:tbl>
              <a:tblPr firstRow="1" bandRow="1">
                <a:tableStyleId>{616DA210-FB5B-4158-B5E0-FEB733F419BA}</a:tableStyleId>
              </a:tblPr>
              <a:tblGrid>
                <a:gridCol w="1518365">
                  <a:extLst>
                    <a:ext uri="{9D8B030D-6E8A-4147-A177-3AD203B41FA5}">
                      <a16:colId xmlns:a16="http://schemas.microsoft.com/office/drawing/2014/main" val="1463993006"/>
                    </a:ext>
                  </a:extLst>
                </a:gridCol>
                <a:gridCol w="3237732">
                  <a:extLst>
                    <a:ext uri="{9D8B030D-6E8A-4147-A177-3AD203B41FA5}">
                      <a16:colId xmlns:a16="http://schemas.microsoft.com/office/drawing/2014/main" val="3603067345"/>
                    </a:ext>
                  </a:extLst>
                </a:gridCol>
                <a:gridCol w="4243903">
                  <a:extLst>
                    <a:ext uri="{9D8B030D-6E8A-4147-A177-3AD203B41FA5}">
                      <a16:colId xmlns:a16="http://schemas.microsoft.com/office/drawing/2014/main" val="802707506"/>
                    </a:ext>
                  </a:extLst>
                </a:gridCol>
              </a:tblGrid>
              <a:tr h="361940">
                <a:tc gridSpan="3">
                  <a:txBody>
                    <a:bodyPr/>
                    <a:lstStyle/>
                    <a:p>
                      <a:pPr algn="ctr"/>
                      <a:r>
                        <a:rPr lang="en-US" sz="1400" dirty="0"/>
                        <a:t>IDENTIFICACIÓN Y COMPARACIÓN DE LOS TIPOS DE REVESTIMIENTO DE LOS TANQUES DE AGUA CALIENTE SOLAR</a:t>
                      </a:r>
                    </a:p>
                  </a:txBody>
                  <a:tcPr anchor="ctr"/>
                </a:tc>
                <a:tc hMerge="1">
                  <a:txBody>
                    <a:bodyPr/>
                    <a:lstStyle/>
                    <a:p>
                      <a:endParaRPr lang="en-US"/>
                    </a:p>
                  </a:txBody>
                  <a:tcPr/>
                </a:tc>
                <a:tc hMerge="1">
                  <a:txBody>
                    <a:bodyPr/>
                    <a:lstStyle/>
                    <a:p>
                      <a:endParaRPr lang="en-US" sz="1400" dirty="0"/>
                    </a:p>
                  </a:txBody>
                  <a:tcPr anchor="ctr"/>
                </a:tc>
                <a:extLst>
                  <a:ext uri="{0D108BD9-81ED-4DB2-BD59-A6C34878D82A}">
                    <a16:rowId xmlns:a16="http://schemas.microsoft.com/office/drawing/2014/main" val="1476968781"/>
                  </a:ext>
                </a:extLst>
              </a:tr>
              <a:tr h="243580">
                <a:tc gridSpan="2">
                  <a:txBody>
                    <a:bodyPr/>
                    <a:lstStyle/>
                    <a:p>
                      <a:pPr algn="ctr"/>
                      <a:r>
                        <a:rPr lang="en-US" sz="1400" b="1" dirty="0"/>
                        <a:t>LINEA DE VIDRIO (o esmalte de porcelana)</a:t>
                      </a:r>
                    </a:p>
                  </a:txBody>
                  <a:tcPr anchor="ctr"/>
                </a:tc>
                <a:tc hMerge="1">
                  <a:txBody>
                    <a:bodyPr/>
                    <a:lstStyle/>
                    <a:p>
                      <a:endParaRPr lang="en-US"/>
                    </a:p>
                  </a:txBody>
                  <a:tcPr/>
                </a:tc>
                <a:tc>
                  <a:txBody>
                    <a:bodyPr/>
                    <a:lstStyle/>
                    <a:p>
                      <a:pPr algn="ctr"/>
                      <a:r>
                        <a:rPr lang="en-US" sz="1400" b="1" dirty="0"/>
                        <a:t>FORRADO EN PIEDRA</a:t>
                      </a:r>
                    </a:p>
                  </a:txBody>
                  <a:tcPr anchor="ctr"/>
                </a:tc>
                <a:extLst>
                  <a:ext uri="{0D108BD9-81ED-4DB2-BD59-A6C34878D82A}">
                    <a16:rowId xmlns:a16="http://schemas.microsoft.com/office/drawing/2014/main" val="3073017756"/>
                  </a:ext>
                </a:extLst>
              </a:tr>
              <a:tr h="873680">
                <a:tc gridSpan="2">
                  <a: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El tanque revestido de vidrio (porcelana) es el más utilizado en aplicaciones solares y en muchos otros sistemas térmicos.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Se produce masivamente y está disponible en cualquier capacidad.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El forro de vidrio protege contra el agua ácida y oxigenada.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Las varillas de ánodo se utilizan como complemento para proteger el metal del tanque potencialmente expuesto de la corrosión.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El revestimiento de vidrio es una capa muy delgada rociada relativamente frágil, susceptible a los golpes y a las altas temperaturas.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Los tanques requieren mantenimiento periódico para reemplazar el ánodo.</a:t>
                      </a:r>
                    </a:p>
                  </a:txBody>
                  <a:tcPr/>
                </a:tc>
                <a:tc hMerge="1">
                  <a:txBody>
                    <a:bodyPr/>
                    <a:lstStyle/>
                    <a:p>
                      <a:endParaRPr lang="en-US"/>
                    </a:p>
                  </a:txBody>
                  <a:tcPr/>
                </a:tc>
                <a:tc>
                  <a: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Otro enfoque para la protección de las paredes del tanque es aplicar un revestimiento grueso de cemento de bajo contenido de azufre en el interior. Después de hornear el tanque, un grueso revestimiento de piedra cubre completamente las paredes del tanque.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Este forro es muy difícil de romper.</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Normalmente, no se utiliza ninguna varilla de ánodo en los tanques revestidos de piedra. Esto elimina un paso de mantenimiento.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Sin embargo, los tanques revestidos de piedra pesan alrededor de un 50% más que los tanques revestidos de vidrio.</a:t>
                      </a:r>
                      <a:endParaRPr lang="en-US" sz="1200" dirty="0"/>
                    </a:p>
                  </a:txBody>
                  <a:tcPr/>
                </a:tc>
                <a:extLst>
                  <a:ext uri="{0D108BD9-81ED-4DB2-BD59-A6C34878D82A}">
                    <a16:rowId xmlns:a16="http://schemas.microsoft.com/office/drawing/2014/main" val="1397473529"/>
                  </a:ext>
                </a:extLst>
              </a:tr>
              <a:tr h="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REVESTIDO DE RESINA EPOXI Y FENÓLICA</a:t>
                      </a:r>
                    </a:p>
                  </a:txBody>
                  <a:tcPr/>
                </a:tc>
                <a:tc hMerge="1">
                  <a:txBody>
                    <a:bodyPr/>
                    <a:lstStyle/>
                    <a:p>
                      <a:endParaRPr lang="en-US"/>
                    </a:p>
                  </a:txBody>
                  <a:tcPr/>
                </a:tc>
                <a:tc>
                  <a:txBody>
                    <a:bodyPr/>
                    <a:lstStyle/>
                    <a:p>
                      <a:pPr marL="0" indent="0" algn="ctr">
                        <a:buFont typeface="Arial" panose="020B0604020202020204" pitchFamily="34" charset="0"/>
                        <a:buNone/>
                      </a:pPr>
                      <a:r>
                        <a:rPr lang="en-US" sz="1400" b="1" dirty="0"/>
                        <a:t>LÍNEA DE CEMENTO</a:t>
                      </a:r>
                    </a:p>
                  </a:txBody>
                  <a:tcPr/>
                </a:tc>
                <a:extLst>
                  <a:ext uri="{0D108BD9-81ED-4DB2-BD59-A6C34878D82A}">
                    <a16:rowId xmlns:a16="http://schemas.microsoft.com/office/drawing/2014/main" val="1901407761"/>
                  </a:ext>
                </a:extLst>
              </a:tr>
              <a:tr h="421540">
                <a:tc gridSpan="2">
                  <a:txBody>
                    <a:bodyPr/>
                    <a:lstStyle/>
                    <a:p>
                      <a:pPr marL="171450" indent="-171450" algn="l" defTabSz="914400" rtl="0" eaLnBrk="1" latinLnBrk="0" hangingPunct="1">
                        <a:buFont typeface="Arial" panose="020B0604020202020204" pitchFamily="34" charset="0"/>
                        <a:buChar char="•"/>
                      </a:pPr>
                      <a:r>
                        <a:rPr lang="en-US" sz="1200" b="0" i="0" u="none" strike="noStrike" kern="1200" baseline="0" dirty="0">
                          <a:solidFill>
                            <a:schemeClr val="tx1"/>
                          </a:solidFill>
                          <a:latin typeface="+mn-lt"/>
                          <a:ea typeface="+mn-ea"/>
                          <a:cs typeface="+mn-cs"/>
                        </a:rPr>
                        <a:t>Estos revestimientos se utilizan principalmente en tanques grandes. </a:t>
                      </a:r>
                    </a:p>
                    <a:p>
                      <a:pPr marL="171450" indent="-171450" algn="l" defTabSz="914400" rtl="0" eaLnBrk="1" latinLnBrk="0" hangingPunct="1">
                        <a:buFont typeface="Arial" panose="020B0604020202020204" pitchFamily="34" charset="0"/>
                        <a:buChar char="•"/>
                      </a:pPr>
                      <a:r>
                        <a:rPr lang="en-US" sz="1200" b="0" i="0" u="none" strike="noStrike" kern="1200" baseline="0" dirty="0">
                          <a:solidFill>
                            <a:schemeClr val="tx1"/>
                          </a:solidFill>
                          <a:latin typeface="+mn-lt"/>
                          <a:ea typeface="+mn-ea"/>
                          <a:cs typeface="+mn-cs"/>
                        </a:rPr>
                        <a:t>Pueden ser aplicados por el personal de instalación en el sitio.</a:t>
                      </a:r>
                    </a:p>
                    <a:p>
                      <a:pPr marL="171450" indent="-171450" algn="l" defTabSz="914400" rtl="0" eaLnBrk="1" latinLnBrk="0" hangingPunct="1">
                        <a:buFont typeface="Arial" panose="020B0604020202020204" pitchFamily="34" charset="0"/>
                        <a:buChar char="•"/>
                      </a:pPr>
                      <a:r>
                        <a:rPr lang="en-US" sz="1200" b="0" i="0" u="none" strike="noStrike" kern="1200" baseline="0" dirty="0">
                          <a:solidFill>
                            <a:schemeClr val="tx1"/>
                          </a:solidFill>
                          <a:latin typeface="+mn-lt"/>
                          <a:ea typeface="+mn-ea"/>
                          <a:cs typeface="+mn-cs"/>
                        </a:rPr>
                        <a:t>Normalmente son aplicados por el fabricante.</a:t>
                      </a:r>
                    </a:p>
                  </a:txBody>
                  <a:tcPr/>
                </a:tc>
                <a:tc hMerge="1">
                  <a:txBody>
                    <a:bodyPr/>
                    <a:lstStyle/>
                    <a:p>
                      <a:endParaRPr lang="en-US"/>
                    </a:p>
                  </a:txBody>
                  <a:tcPr/>
                </a:tc>
                <a:tc>
                  <a:txBody>
                    <a:bodyPr/>
                    <a:lstStyle/>
                    <a:p>
                      <a:pPr marL="171450" indent="-171450" algn="l" defTabSz="914400" rtl="0" eaLnBrk="1" latinLnBrk="0" hangingPunct="1">
                        <a:buFont typeface="Arial" panose="020B0604020202020204" pitchFamily="34" charset="0"/>
                        <a:buChar char="•"/>
                      </a:pPr>
                      <a:r>
                        <a:rPr lang="en-US" sz="1200" b="0" i="0" u="none" strike="noStrike" kern="1200" baseline="0" dirty="0">
                          <a:solidFill>
                            <a:schemeClr val="tx1"/>
                          </a:solidFill>
                          <a:latin typeface="+mn-lt"/>
                          <a:ea typeface="+mn-ea"/>
                          <a:cs typeface="+mn-cs"/>
                        </a:rPr>
                        <a:t>Este tipo de revestimiento se utiliza principalmente en tanques grandes. </a:t>
                      </a:r>
                    </a:p>
                    <a:p>
                      <a:pPr marL="171450" indent="-171450" algn="l" defTabSz="914400" rtl="0" eaLnBrk="1" latinLnBrk="0" hangingPunct="1">
                        <a:buFont typeface="Arial" panose="020B0604020202020204" pitchFamily="34" charset="0"/>
                        <a:buChar char="•"/>
                      </a:pPr>
                      <a:r>
                        <a:rPr lang="en-US" sz="1200" b="0" i="0" u="none" strike="noStrike" kern="1200" baseline="0" dirty="0">
                          <a:solidFill>
                            <a:schemeClr val="tx1"/>
                          </a:solidFill>
                          <a:latin typeface="+mn-lt"/>
                          <a:ea typeface="+mn-ea"/>
                          <a:cs typeface="+mn-cs"/>
                        </a:rPr>
                        <a:t>Es similar al revestimiento de piedra, excepto que no se hornea en él. </a:t>
                      </a:r>
                    </a:p>
                  </a:txBody>
                  <a:tcPr/>
                </a:tc>
                <a:extLst>
                  <a:ext uri="{0D108BD9-81ED-4DB2-BD59-A6C34878D82A}">
                    <a16:rowId xmlns:a16="http://schemas.microsoft.com/office/drawing/2014/main" val="2025666939"/>
                  </a:ext>
                </a:extLst>
              </a:tr>
              <a:tr h="334060">
                <a:tc>
                  <a:txBody>
                    <a:bodyPr/>
                    <a:lstStyle/>
                    <a:p>
                      <a:pPr marL="0" indent="0" algn="ctr">
                        <a:buFont typeface="Arial" panose="020B0604020202020204" pitchFamily="34" charset="0"/>
                        <a:buNone/>
                      </a:pPr>
                      <a:r>
                        <a:rPr kumimoji="0" lang="en-US" sz="1400" b="1" i="0" u="none" strike="noStrike" kern="1200" cap="none" spc="0" normalizeH="0" baseline="0" dirty="0">
                          <a:ln>
                            <a:noFill/>
                          </a:ln>
                          <a:solidFill>
                            <a:prstClr val="black"/>
                          </a:solidFill>
                          <a:effectLst/>
                          <a:uLnTx/>
                          <a:uFillTx/>
                          <a:latin typeface="+mn-lt"/>
                          <a:ea typeface="+mn-ea"/>
                          <a:cs typeface="+mn-cs"/>
                        </a:rPr>
                        <a:t>ACERO GALVANIZADO</a:t>
                      </a:r>
                    </a:p>
                  </a:txBody>
                  <a:tcPr anchor="ctr"/>
                </a:tc>
                <a:tc gridSpan="2">
                  <a:txBody>
                    <a:bodyPr/>
                    <a:lstStyle/>
                    <a:p>
                      <a:pPr marL="171450" indent="-171450" algn="l" defTabSz="914400" rtl="0" eaLnBrk="1" latinLnBrk="0" hangingPunct="1">
                        <a:buFont typeface="Arial" panose="020B0604020202020204" pitchFamily="34" charset="0"/>
                        <a:buChar char="•"/>
                      </a:pPr>
                      <a:r>
                        <a:rPr lang="en-US" sz="1200" b="0" i="0" u="none" strike="noStrike" kern="1200" baseline="0" dirty="0">
                          <a:solidFill>
                            <a:schemeClr val="tx1"/>
                          </a:solidFill>
                          <a:latin typeface="+mn-lt"/>
                          <a:ea typeface="+mn-ea"/>
                          <a:cs typeface="+mn-cs"/>
                        </a:rPr>
                        <a:t>Los tanques galvanizados se fabrican sumergiendo el tanque de acero en zinc fundido. </a:t>
                      </a:r>
                    </a:p>
                    <a:p>
                      <a:pPr marL="171450" indent="-171450" algn="l" defTabSz="914400" rtl="0" eaLnBrk="1" latinLnBrk="0" hangingPunct="1">
                        <a:buFont typeface="Arial" panose="020B0604020202020204" pitchFamily="34" charset="0"/>
                        <a:buChar char="•"/>
                      </a:pPr>
                      <a:r>
                        <a:rPr lang="en-US" sz="1200" b="0" i="0" u="none" strike="noStrike" kern="1200" baseline="0" dirty="0">
                          <a:solidFill>
                            <a:schemeClr val="tx1"/>
                          </a:solidFill>
                          <a:latin typeface="+mn-lt"/>
                          <a:ea typeface="+mn-ea"/>
                          <a:cs typeface="+mn-cs"/>
                        </a:rPr>
                        <a:t>Hoy en día se utilizan muy poco, debido a los problemas de corrosión entre los sistemas de tuberías de zinc y cobre.</a:t>
                      </a:r>
                    </a:p>
                  </a:txBody>
                  <a:tcPr>
                    <a:solidFill>
                      <a:schemeClr val="bg1">
                        <a:alpha val="20000"/>
                      </a:schemeClr>
                    </a:solidFill>
                  </a:tcPr>
                </a:tc>
                <a:tc hMerge="1">
                  <a:txBody>
                    <a:bodyPr/>
                    <a:lstStyle/>
                    <a:p>
                      <a:pPr marL="171450" indent="-171450" algn="l" defTabSz="914400" rtl="0" eaLnBrk="1" latinLnBrk="0" hangingPunct="1">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txBody>
                  <a:tcPr>
                    <a:solidFill>
                      <a:schemeClr val="bg1">
                        <a:alpha val="20000"/>
                      </a:schemeClr>
                    </a:solidFill>
                  </a:tcPr>
                </a:tc>
                <a:extLst>
                  <a:ext uri="{0D108BD9-81ED-4DB2-BD59-A6C34878D82A}">
                    <a16:rowId xmlns:a16="http://schemas.microsoft.com/office/drawing/2014/main" val="858497332"/>
                  </a:ext>
                </a:extLst>
              </a:tr>
            </a:tbl>
          </a:graphicData>
        </a:graphic>
      </p:graphicFrame>
    </p:spTree>
    <p:extLst>
      <p:ext uri="{BB962C8B-B14F-4D97-AF65-F5344CB8AC3E}">
        <p14:creationId xmlns:p14="http://schemas.microsoft.com/office/powerpoint/2010/main" val="4051937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4129A-0397-4227-8F6B-56E6579BFFC8}"/>
              </a:ext>
            </a:extLst>
          </p:cNvPr>
          <p:cNvSpPr>
            <a:spLocks noGrp="1"/>
          </p:cNvSpPr>
          <p:nvPr>
            <p:ph type="title"/>
          </p:nvPr>
        </p:nvSpPr>
        <p:spPr/>
        <p:txBody>
          <a:bodyPr/>
          <a:lstStyle/>
          <a:p>
            <a:r>
              <a:rPr lang="en-US" b="1" dirty="0"/>
              <a:t>4. Instalación y mantenimiento de tanques de </a:t>
            </a:r>
            <a:r>
              <a:rPr lang="en-US" b="1" dirty="0" err="1"/>
              <a:t>almacenamiento</a:t>
            </a:r>
            <a:r>
              <a:rPr lang="en-US" b="1" dirty="0"/>
              <a:t> ACS solar</a:t>
            </a:r>
          </a:p>
        </p:txBody>
      </p:sp>
      <p:sp>
        <p:nvSpPr>
          <p:cNvPr id="3" name="Rectangle 2">
            <a:extLst>
              <a:ext uri="{FF2B5EF4-FFF2-40B4-BE49-F238E27FC236}">
                <a16:creationId xmlns:a16="http://schemas.microsoft.com/office/drawing/2014/main" id="{CA14F82E-308F-457A-8507-D865381F28D8}"/>
              </a:ext>
            </a:extLst>
          </p:cNvPr>
          <p:cNvSpPr/>
          <p:nvPr/>
        </p:nvSpPr>
        <p:spPr>
          <a:xfrm>
            <a:off x="432916" y="1557000"/>
            <a:ext cx="586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Documentos del sistema y del proyecto</a:t>
            </a:r>
          </a:p>
        </p:txBody>
      </p:sp>
      <p:pic>
        <p:nvPicPr>
          <p:cNvPr id="6" name="Picture 5">
            <a:extLst>
              <a:ext uri="{FF2B5EF4-FFF2-40B4-BE49-F238E27FC236}">
                <a16:creationId xmlns:a16="http://schemas.microsoft.com/office/drawing/2014/main" id="{0395B4C7-3EFC-4B17-8906-551BD7DA9363}"/>
              </a:ext>
            </a:extLst>
          </p:cNvPr>
          <p:cNvPicPr>
            <a:picLocks noChangeAspect="1"/>
          </p:cNvPicPr>
          <p:nvPr/>
        </p:nvPicPr>
        <p:blipFill>
          <a:blip r:embed="rId2"/>
          <a:stretch>
            <a:fillRect/>
          </a:stretch>
        </p:blipFill>
        <p:spPr>
          <a:xfrm>
            <a:off x="828674" y="1993318"/>
            <a:ext cx="8135325" cy="4387534"/>
          </a:xfrm>
          <a:prstGeom prst="rect">
            <a:avLst/>
          </a:prstGeom>
        </p:spPr>
      </p:pic>
      <p:sp>
        <p:nvSpPr>
          <p:cNvPr id="5" name="Rectangle 4">
            <a:extLst>
              <a:ext uri="{FF2B5EF4-FFF2-40B4-BE49-F238E27FC236}">
                <a16:creationId xmlns:a16="http://schemas.microsoft.com/office/drawing/2014/main" id="{76C8AB91-3109-43CA-B532-33C29EC34A37}"/>
              </a:ext>
            </a:extLst>
          </p:cNvPr>
          <p:cNvSpPr/>
          <p:nvPr/>
        </p:nvSpPr>
        <p:spPr>
          <a:xfrm>
            <a:off x="7092000" y="1926332"/>
            <a:ext cx="1871999" cy="2677656"/>
          </a:xfrm>
          <a:prstGeom prst="rect">
            <a:avLst/>
          </a:prstGeom>
        </p:spPr>
        <p:txBody>
          <a:bodyPr wrap="square">
            <a:spAutoFit/>
          </a:bodyPr>
          <a:lstStyle/>
          <a:p>
            <a:pPr marL="285750" indent="-285750">
              <a:buFont typeface="Wingdings" panose="05000000000000000000" pitchFamily="2" charset="2"/>
              <a:buChar char="§"/>
            </a:pPr>
            <a:r>
              <a:rPr lang="en-US" sz="1400" dirty="0">
                <a:solidFill>
                  <a:prstClr val="black"/>
                </a:solidFill>
              </a:rPr>
              <a:t>El depósito debe utilizarse integrado en el sistema solar. En pequeños proyectos de ACS solar, el manual de instalación de los tanques específicos es una referencia importante para el instalador.</a:t>
            </a:r>
            <a:endParaRPr lang="en-US" sz="1400" dirty="0"/>
          </a:p>
        </p:txBody>
      </p:sp>
      <p:sp>
        <p:nvSpPr>
          <p:cNvPr id="7" name="Rectangle 6">
            <a:extLst>
              <a:ext uri="{FF2B5EF4-FFF2-40B4-BE49-F238E27FC236}">
                <a16:creationId xmlns:a16="http://schemas.microsoft.com/office/drawing/2014/main" id="{9E52E3B2-F748-4B1C-BB8F-D846D5E6F874}"/>
              </a:ext>
            </a:extLst>
          </p:cNvPr>
          <p:cNvSpPr/>
          <p:nvPr/>
        </p:nvSpPr>
        <p:spPr>
          <a:xfrm>
            <a:off x="5724000" y="1786691"/>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11149392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F11F4-105F-4238-ACF4-EA857BA86B57}"/>
              </a:ext>
            </a:extLst>
          </p:cNvPr>
          <p:cNvSpPr>
            <a:spLocks noGrp="1"/>
          </p:cNvSpPr>
          <p:nvPr>
            <p:ph type="title"/>
          </p:nvPr>
        </p:nvSpPr>
        <p:spPr/>
        <p:txBody>
          <a:bodyPr/>
          <a:lstStyle/>
          <a:p>
            <a:r>
              <a:rPr lang="en-US" b="1" dirty="0"/>
              <a:t>4. Instalación y mantenimiento de tanques de </a:t>
            </a:r>
            <a:r>
              <a:rPr lang="en-US" b="1" dirty="0" err="1"/>
              <a:t>almacenamiento</a:t>
            </a:r>
            <a:r>
              <a:rPr lang="en-US" b="1" dirty="0"/>
              <a:t> ACS solar</a:t>
            </a:r>
            <a:endParaRPr lang="en-US" dirty="0"/>
          </a:p>
        </p:txBody>
      </p:sp>
      <p:sp>
        <p:nvSpPr>
          <p:cNvPr id="4" name="Rectangle 3">
            <a:extLst>
              <a:ext uri="{FF2B5EF4-FFF2-40B4-BE49-F238E27FC236}">
                <a16:creationId xmlns:a16="http://schemas.microsoft.com/office/drawing/2014/main" id="{DE76B0BB-A3ED-44E1-86A2-C664A1B0929E}"/>
              </a:ext>
            </a:extLst>
          </p:cNvPr>
          <p:cNvSpPr/>
          <p:nvPr/>
        </p:nvSpPr>
        <p:spPr>
          <a:xfrm>
            <a:off x="432916" y="1557000"/>
            <a:ext cx="3563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Proceso general de instalación</a:t>
            </a:r>
          </a:p>
        </p:txBody>
      </p:sp>
      <p:sp>
        <p:nvSpPr>
          <p:cNvPr id="5" name="Rectangle 4">
            <a:extLst>
              <a:ext uri="{FF2B5EF4-FFF2-40B4-BE49-F238E27FC236}">
                <a16:creationId xmlns:a16="http://schemas.microsoft.com/office/drawing/2014/main" id="{1DF809AD-6E65-4F60-84C1-0A9F20F47616}"/>
              </a:ext>
            </a:extLst>
          </p:cNvPr>
          <p:cNvSpPr/>
          <p:nvPr/>
        </p:nvSpPr>
        <p:spPr>
          <a:xfrm>
            <a:off x="344362" y="4528858"/>
            <a:ext cx="1770713" cy="1785104"/>
          </a:xfrm>
          <a:prstGeom prst="rect">
            <a:avLst/>
          </a:prstGeom>
        </p:spPr>
        <p:txBody>
          <a:bodyPr wrap="square">
            <a:spAutoFit/>
          </a:bodyPr>
          <a:lstStyle/>
          <a:p>
            <a:pPr marL="85725" indent="-85725">
              <a:buFont typeface="Arial" panose="020B0604020202020204" pitchFamily="34" charset="0"/>
              <a:buChar char="."/>
            </a:pPr>
            <a:r>
              <a:rPr lang="en-US" sz="1000" dirty="0">
                <a:solidFill>
                  <a:prstClr val="black"/>
                </a:solidFill>
              </a:rPr>
              <a:t>Desembalaje e inspección de elementos.</a:t>
            </a:r>
          </a:p>
          <a:p>
            <a:pPr marL="85725" indent="-85725">
              <a:buFont typeface="Arial" panose="020B0604020202020204" pitchFamily="34" charset="0"/>
              <a:buChar char="."/>
            </a:pPr>
            <a:r>
              <a:rPr lang="en-US" sz="1000" dirty="0">
                <a:solidFill>
                  <a:prstClr val="black"/>
                </a:solidFill>
              </a:rPr>
              <a:t>Documentación del estudio.</a:t>
            </a:r>
          </a:p>
          <a:p>
            <a:pPr marL="85725" indent="-85725">
              <a:buFont typeface="Arial" panose="020B0604020202020204" pitchFamily="34" charset="0"/>
              <a:buChar char="."/>
            </a:pPr>
            <a:r>
              <a:rPr lang="en-US" sz="1000" dirty="0">
                <a:solidFill>
                  <a:prstClr val="black"/>
                </a:solidFill>
              </a:rPr>
              <a:t>Siga las recomendaciones de seguridad.</a:t>
            </a:r>
          </a:p>
          <a:p>
            <a:pPr marL="85725" indent="-85725">
              <a:buFont typeface="Arial" panose="020B0604020202020204" pitchFamily="34" charset="0"/>
              <a:buChar char="."/>
            </a:pPr>
            <a:r>
              <a:rPr lang="en-US" sz="1000" dirty="0">
                <a:solidFill>
                  <a:prstClr val="black"/>
                </a:solidFill>
              </a:rPr>
              <a:t>Preparar los materiales o configurar el tanque.</a:t>
            </a:r>
          </a:p>
          <a:p>
            <a:pPr marL="85725" indent="-85725">
              <a:buFont typeface="Arial" panose="020B0604020202020204" pitchFamily="34" charset="0"/>
              <a:buChar char="."/>
            </a:pPr>
            <a:r>
              <a:rPr lang="en-US" sz="1000" dirty="0">
                <a:solidFill>
                  <a:prstClr val="black"/>
                </a:solidFill>
              </a:rPr>
              <a:t>Mover, colocar y arreglar.</a:t>
            </a:r>
          </a:p>
          <a:p>
            <a:pPr marL="85725" indent="-85725">
              <a:buFont typeface="Arial" panose="020B0604020202020204" pitchFamily="34" charset="0"/>
              <a:buChar char="."/>
            </a:pPr>
            <a:r>
              <a:rPr lang="en-US" sz="1000" dirty="0">
                <a:solidFill>
                  <a:prstClr val="black"/>
                </a:solidFill>
              </a:rPr>
              <a:t>Siga las normas.</a:t>
            </a:r>
          </a:p>
          <a:p>
            <a:pPr marL="285750" indent="-285750">
              <a:buFont typeface="Wingdings" panose="05000000000000000000" pitchFamily="2" charset="2"/>
              <a:buChar char="§"/>
            </a:pPr>
            <a:endParaRPr lang="en-US" sz="1000" dirty="0">
              <a:solidFill>
                <a:prstClr val="black"/>
              </a:solidFill>
            </a:endParaRPr>
          </a:p>
          <a:p>
            <a:pPr marL="285750" indent="-285750">
              <a:buFont typeface="Wingdings" panose="05000000000000000000" pitchFamily="2" charset="2"/>
              <a:buChar char="§"/>
            </a:pPr>
            <a:endParaRPr lang="en-US" sz="1000" dirty="0"/>
          </a:p>
        </p:txBody>
      </p:sp>
      <p:sp>
        <p:nvSpPr>
          <p:cNvPr id="7" name="Rectangle 6">
            <a:extLst>
              <a:ext uri="{FF2B5EF4-FFF2-40B4-BE49-F238E27FC236}">
                <a16:creationId xmlns:a16="http://schemas.microsoft.com/office/drawing/2014/main" id="{088D8A21-4F5B-4430-A2B3-78EFE2BA19A3}"/>
              </a:ext>
            </a:extLst>
          </p:cNvPr>
          <p:cNvSpPr/>
          <p:nvPr/>
        </p:nvSpPr>
        <p:spPr>
          <a:xfrm>
            <a:off x="2916000" y="1917000"/>
            <a:ext cx="2553545" cy="79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t>TAREAS DE INSTALACIÓN DEL SISTEMA ACS solar</a:t>
            </a:r>
          </a:p>
        </p:txBody>
      </p:sp>
      <p:cxnSp>
        <p:nvCxnSpPr>
          <p:cNvPr id="10" name="Straight Arrow Connector 9">
            <a:extLst>
              <a:ext uri="{FF2B5EF4-FFF2-40B4-BE49-F238E27FC236}">
                <a16:creationId xmlns:a16="http://schemas.microsoft.com/office/drawing/2014/main" id="{043628DB-C01B-406E-97C6-91EDC013A52F}"/>
              </a:ext>
            </a:extLst>
          </p:cNvPr>
          <p:cNvCxnSpPr>
            <a:cxnSpLocks/>
            <a:endCxn id="7" idx="1"/>
          </p:cNvCxnSpPr>
          <p:nvPr/>
        </p:nvCxnSpPr>
        <p:spPr>
          <a:xfrm>
            <a:off x="2484288" y="2313000"/>
            <a:ext cx="43171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DB1D96C6-66AC-46C3-93F7-442B4CEF0F5A}"/>
              </a:ext>
            </a:extLst>
          </p:cNvPr>
          <p:cNvCxnSpPr>
            <a:cxnSpLocks/>
            <a:stCxn id="7" idx="3"/>
          </p:cNvCxnSpPr>
          <p:nvPr/>
        </p:nvCxnSpPr>
        <p:spPr>
          <a:xfrm>
            <a:off x="5469545" y="2313000"/>
            <a:ext cx="42552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3081C1D7-94F8-4B92-A42D-AC2A0253C7A6}"/>
              </a:ext>
            </a:extLst>
          </p:cNvPr>
          <p:cNvSpPr txBox="1"/>
          <p:nvPr/>
        </p:nvSpPr>
        <p:spPr>
          <a:xfrm>
            <a:off x="2899986" y="2925000"/>
            <a:ext cx="2592000" cy="584775"/>
          </a:xfrm>
          <a:prstGeom prst="rect">
            <a:avLst/>
          </a:prstGeom>
          <a:solidFill>
            <a:schemeClr val="accent5">
              <a:lumMod val="20000"/>
              <a:lumOff val="80000"/>
            </a:schemeClr>
          </a:solidFill>
          <a:ln>
            <a:solidFill>
              <a:schemeClr val="accent1">
                <a:lumMod val="75000"/>
              </a:schemeClr>
            </a:solidFill>
          </a:ln>
        </p:spPr>
        <p:txBody>
          <a:bodyPr wrap="square" rtlCol="0">
            <a:spAutoFit/>
          </a:bodyPr>
          <a:lstStyle/>
          <a:p>
            <a:pPr algn="ctr"/>
            <a:r>
              <a:rPr lang="en-US" sz="1400" b="1" dirty="0"/>
              <a:t>Instale</a:t>
            </a:r>
            <a:r>
              <a:rPr lang="en-US" sz="1600" b="1" dirty="0"/>
              <a:t> los tanques de almacenamiento de agua</a:t>
            </a:r>
          </a:p>
        </p:txBody>
      </p:sp>
      <p:cxnSp>
        <p:nvCxnSpPr>
          <p:cNvPr id="22" name="Straight Connector 21">
            <a:extLst>
              <a:ext uri="{FF2B5EF4-FFF2-40B4-BE49-F238E27FC236}">
                <a16:creationId xmlns:a16="http://schemas.microsoft.com/office/drawing/2014/main" id="{1A756A80-EC91-4C88-9B27-C2D77B83DEFA}"/>
              </a:ext>
            </a:extLst>
          </p:cNvPr>
          <p:cNvCxnSpPr>
            <a:cxnSpLocks/>
            <a:stCxn id="7" idx="2"/>
            <a:endCxn id="17" idx="0"/>
          </p:cNvCxnSpPr>
          <p:nvPr/>
        </p:nvCxnSpPr>
        <p:spPr>
          <a:xfrm>
            <a:off x="4192773" y="2709000"/>
            <a:ext cx="3213" cy="2160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C1E1A64-A428-4593-BEB4-493C3E4A186C}"/>
              </a:ext>
            </a:extLst>
          </p:cNvPr>
          <p:cNvSpPr/>
          <p:nvPr/>
        </p:nvSpPr>
        <p:spPr>
          <a:xfrm>
            <a:off x="420375" y="3715266"/>
            <a:ext cx="1548000" cy="79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t>Tareas previas a la instalación</a:t>
            </a:r>
          </a:p>
        </p:txBody>
      </p:sp>
      <p:sp>
        <p:nvSpPr>
          <p:cNvPr id="24" name="Rectangle 23">
            <a:extLst>
              <a:ext uri="{FF2B5EF4-FFF2-40B4-BE49-F238E27FC236}">
                <a16:creationId xmlns:a16="http://schemas.microsoft.com/office/drawing/2014/main" id="{FCB7B54C-31DC-4AAA-8C77-798A2A3AF308}"/>
              </a:ext>
            </a:extLst>
          </p:cNvPr>
          <p:cNvSpPr/>
          <p:nvPr/>
        </p:nvSpPr>
        <p:spPr>
          <a:xfrm>
            <a:off x="2115075" y="3715266"/>
            <a:ext cx="1548000" cy="79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t>Instale las conexiones de agua</a:t>
            </a:r>
          </a:p>
        </p:txBody>
      </p:sp>
      <p:sp>
        <p:nvSpPr>
          <p:cNvPr id="25" name="Rectangle 24">
            <a:extLst>
              <a:ext uri="{FF2B5EF4-FFF2-40B4-BE49-F238E27FC236}">
                <a16:creationId xmlns:a16="http://schemas.microsoft.com/office/drawing/2014/main" id="{35E490C5-4B81-4C05-A840-7DEC38FB9289}"/>
              </a:ext>
            </a:extLst>
          </p:cNvPr>
          <p:cNvSpPr/>
          <p:nvPr/>
        </p:nvSpPr>
        <p:spPr>
          <a:xfrm>
            <a:off x="3825072" y="3715266"/>
            <a:ext cx="1548000" cy="79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t>Instalar las conexiones eléctricas</a:t>
            </a:r>
          </a:p>
        </p:txBody>
      </p:sp>
      <p:sp>
        <p:nvSpPr>
          <p:cNvPr id="26" name="Rectangle 25">
            <a:extLst>
              <a:ext uri="{FF2B5EF4-FFF2-40B4-BE49-F238E27FC236}">
                <a16:creationId xmlns:a16="http://schemas.microsoft.com/office/drawing/2014/main" id="{1264C2B2-E5D9-44D2-9B60-88B9DC9B49A6}"/>
              </a:ext>
            </a:extLst>
          </p:cNvPr>
          <p:cNvSpPr/>
          <p:nvPr/>
        </p:nvSpPr>
        <p:spPr>
          <a:xfrm>
            <a:off x="5552100" y="3715266"/>
            <a:ext cx="1548000" cy="79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t>Tareas de puesta en marcha</a:t>
            </a:r>
          </a:p>
        </p:txBody>
      </p:sp>
      <p:sp>
        <p:nvSpPr>
          <p:cNvPr id="27" name="Rectangle 26">
            <a:extLst>
              <a:ext uri="{FF2B5EF4-FFF2-40B4-BE49-F238E27FC236}">
                <a16:creationId xmlns:a16="http://schemas.microsoft.com/office/drawing/2014/main" id="{B1AA7892-F2EA-48C5-867D-3F7FC62BBB37}"/>
              </a:ext>
            </a:extLst>
          </p:cNvPr>
          <p:cNvSpPr/>
          <p:nvPr/>
        </p:nvSpPr>
        <p:spPr>
          <a:xfrm>
            <a:off x="7246800" y="3715266"/>
            <a:ext cx="1548000" cy="792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t>Tareas de mantenimiento</a:t>
            </a:r>
          </a:p>
        </p:txBody>
      </p:sp>
      <p:cxnSp>
        <p:nvCxnSpPr>
          <p:cNvPr id="29" name="Straight Arrow Connector 28">
            <a:extLst>
              <a:ext uri="{FF2B5EF4-FFF2-40B4-BE49-F238E27FC236}">
                <a16:creationId xmlns:a16="http://schemas.microsoft.com/office/drawing/2014/main" id="{39274AD0-E33F-4957-A3A6-0F5B99FE0075}"/>
              </a:ext>
            </a:extLst>
          </p:cNvPr>
          <p:cNvCxnSpPr>
            <a:stCxn id="23" idx="3"/>
            <a:endCxn id="24" idx="1"/>
          </p:cNvCxnSpPr>
          <p:nvPr/>
        </p:nvCxnSpPr>
        <p:spPr>
          <a:xfrm>
            <a:off x="1968375" y="4111266"/>
            <a:ext cx="1467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A47DEBF4-F0F0-4C61-81DD-BBEB590A8017}"/>
              </a:ext>
            </a:extLst>
          </p:cNvPr>
          <p:cNvCxnSpPr>
            <a:stCxn id="24" idx="3"/>
            <a:endCxn id="25" idx="1"/>
          </p:cNvCxnSpPr>
          <p:nvPr/>
        </p:nvCxnSpPr>
        <p:spPr>
          <a:xfrm>
            <a:off x="3663075" y="4111266"/>
            <a:ext cx="16199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0D7414A9-831C-4892-8984-D57E9275790C}"/>
              </a:ext>
            </a:extLst>
          </p:cNvPr>
          <p:cNvCxnSpPr>
            <a:stCxn id="25" idx="3"/>
            <a:endCxn id="26" idx="1"/>
          </p:cNvCxnSpPr>
          <p:nvPr/>
        </p:nvCxnSpPr>
        <p:spPr>
          <a:xfrm>
            <a:off x="5373072" y="4111266"/>
            <a:ext cx="17902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3BB88040-4F32-4CBC-9405-7EC0C5DEBEA2}"/>
              </a:ext>
            </a:extLst>
          </p:cNvPr>
          <p:cNvCxnSpPr>
            <a:stCxn id="26" idx="3"/>
            <a:endCxn id="27" idx="1"/>
          </p:cNvCxnSpPr>
          <p:nvPr/>
        </p:nvCxnSpPr>
        <p:spPr>
          <a:xfrm>
            <a:off x="7100100" y="4111266"/>
            <a:ext cx="1467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Connector: Elbow 36">
            <a:extLst>
              <a:ext uri="{FF2B5EF4-FFF2-40B4-BE49-F238E27FC236}">
                <a16:creationId xmlns:a16="http://schemas.microsoft.com/office/drawing/2014/main" id="{3386CA92-F2C0-40C8-98A5-64382D25AAD0}"/>
              </a:ext>
            </a:extLst>
          </p:cNvPr>
          <p:cNvCxnSpPr>
            <a:cxnSpLocks/>
            <a:stCxn id="17" idx="2"/>
            <a:endCxn id="23" idx="0"/>
          </p:cNvCxnSpPr>
          <p:nvPr/>
        </p:nvCxnSpPr>
        <p:spPr>
          <a:xfrm rot="5400000">
            <a:off x="2592436" y="2111715"/>
            <a:ext cx="205491" cy="3001611"/>
          </a:xfrm>
          <a:prstGeom prst="bentConnector3">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E376741B-2CA0-4AE0-9602-23A1D7FE509A}"/>
              </a:ext>
            </a:extLst>
          </p:cNvPr>
          <p:cNvCxnSpPr>
            <a:cxnSpLocks/>
            <a:stCxn id="17" idx="2"/>
            <a:endCxn id="24" idx="0"/>
          </p:cNvCxnSpPr>
          <p:nvPr/>
        </p:nvCxnSpPr>
        <p:spPr>
          <a:xfrm rot="5400000">
            <a:off x="3439786" y="2959065"/>
            <a:ext cx="205491" cy="1306911"/>
          </a:xfrm>
          <a:prstGeom prst="bentConnector3">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ADEC85B0-B376-47BC-90EC-CC3369857664}"/>
              </a:ext>
            </a:extLst>
          </p:cNvPr>
          <p:cNvCxnSpPr>
            <a:cxnSpLocks/>
            <a:stCxn id="17" idx="2"/>
            <a:endCxn id="25" idx="0"/>
          </p:cNvCxnSpPr>
          <p:nvPr/>
        </p:nvCxnSpPr>
        <p:spPr>
          <a:xfrm rot="16200000" flipH="1">
            <a:off x="4294784" y="3410977"/>
            <a:ext cx="205491" cy="403086"/>
          </a:xfrm>
          <a:prstGeom prst="bentConnector3">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B7F3EB0C-557E-4BB0-A170-C6FB72ACA802}"/>
              </a:ext>
            </a:extLst>
          </p:cNvPr>
          <p:cNvCxnSpPr>
            <a:cxnSpLocks/>
            <a:stCxn id="17" idx="2"/>
            <a:endCxn id="26" idx="0"/>
          </p:cNvCxnSpPr>
          <p:nvPr/>
        </p:nvCxnSpPr>
        <p:spPr>
          <a:xfrm rot="16200000" flipH="1">
            <a:off x="5158298" y="2547463"/>
            <a:ext cx="205491" cy="2130114"/>
          </a:xfrm>
          <a:prstGeom prst="bentConnector3">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4C305E5E-A52E-467B-8225-A06198547447}"/>
              </a:ext>
            </a:extLst>
          </p:cNvPr>
          <p:cNvCxnSpPr>
            <a:cxnSpLocks/>
            <a:stCxn id="17" idx="2"/>
            <a:endCxn id="27" idx="0"/>
          </p:cNvCxnSpPr>
          <p:nvPr/>
        </p:nvCxnSpPr>
        <p:spPr>
          <a:xfrm rot="16200000" flipH="1">
            <a:off x="6005648" y="1700113"/>
            <a:ext cx="205491" cy="3824814"/>
          </a:xfrm>
          <a:prstGeom prst="bentConnector3">
            <a:avLst/>
          </a:prstGeom>
          <a:ln>
            <a:prstDash val="sysDash"/>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121864EA-9B69-4637-ADA3-80226422A901}"/>
              </a:ext>
            </a:extLst>
          </p:cNvPr>
          <p:cNvSpPr/>
          <p:nvPr/>
        </p:nvSpPr>
        <p:spPr>
          <a:xfrm>
            <a:off x="2064337" y="4528858"/>
            <a:ext cx="1760735" cy="1785104"/>
          </a:xfrm>
          <a:prstGeom prst="rect">
            <a:avLst/>
          </a:prstGeom>
        </p:spPr>
        <p:txBody>
          <a:bodyPr wrap="square">
            <a:spAutoFit/>
          </a:bodyPr>
          <a:lstStyle/>
          <a:p>
            <a:pPr marL="85725" indent="-85725">
              <a:buFont typeface="Arial" panose="020B0604020202020204" pitchFamily="34" charset="0"/>
              <a:buChar char="."/>
            </a:pPr>
            <a:r>
              <a:rPr lang="en-US" sz="1000" dirty="0">
                <a:solidFill>
                  <a:prstClr val="black"/>
                </a:solidFill>
              </a:rPr>
              <a:t>(ACS solar forzado) Casos: configuraciones de un tanque, dos tanques o tanque + caldera de respaldo. </a:t>
            </a:r>
          </a:p>
          <a:p>
            <a:pPr marL="85725" indent="-85725">
              <a:buFont typeface="Arial" panose="020B0604020202020204" pitchFamily="34" charset="0"/>
              <a:buChar char="."/>
            </a:pPr>
            <a:r>
              <a:rPr lang="en-US" sz="1000" dirty="0" err="1">
                <a:solidFill>
                  <a:prstClr val="black"/>
                </a:solidFill>
              </a:rPr>
              <a:t>Conectar</a:t>
            </a:r>
            <a:r>
              <a:rPr lang="en-US" sz="1000" dirty="0">
                <a:solidFill>
                  <a:prstClr val="black"/>
                </a:solidFill>
              </a:rPr>
              <a:t> </a:t>
            </a:r>
            <a:r>
              <a:rPr lang="en-US" sz="1000" dirty="0" err="1">
                <a:solidFill>
                  <a:prstClr val="black"/>
                </a:solidFill>
              </a:rPr>
              <a:t>circuito</a:t>
            </a:r>
            <a:r>
              <a:rPr lang="en-US" sz="1000" dirty="0">
                <a:solidFill>
                  <a:prstClr val="black"/>
                </a:solidFill>
              </a:rPr>
              <a:t> </a:t>
            </a:r>
            <a:r>
              <a:rPr lang="en-US" sz="1000" dirty="0" err="1">
                <a:solidFill>
                  <a:prstClr val="black"/>
                </a:solidFill>
              </a:rPr>
              <a:t>primario</a:t>
            </a:r>
            <a:r>
              <a:rPr lang="en-US" sz="1000" dirty="0">
                <a:solidFill>
                  <a:prstClr val="black"/>
                </a:solidFill>
              </a:rPr>
              <a:t> </a:t>
            </a:r>
          </a:p>
          <a:p>
            <a:pPr marL="85725" indent="-85725">
              <a:buFont typeface="Arial" panose="020B0604020202020204" pitchFamily="34" charset="0"/>
              <a:buChar char="."/>
            </a:pPr>
            <a:r>
              <a:rPr lang="en-US" sz="1000" dirty="0">
                <a:solidFill>
                  <a:prstClr val="black"/>
                </a:solidFill>
              </a:rPr>
              <a:t>Llene el sistema, verifique y revise.</a:t>
            </a:r>
          </a:p>
          <a:p>
            <a:pPr marL="85725" indent="-85725">
              <a:buFont typeface="Arial" panose="020B0604020202020204" pitchFamily="34" charset="0"/>
              <a:buChar char="."/>
            </a:pPr>
            <a:r>
              <a:rPr lang="en-US" sz="1000" dirty="0">
                <a:solidFill>
                  <a:prstClr val="black"/>
                </a:solidFill>
              </a:rPr>
              <a:t>Conecte el circuito secundario. Elementos de etiquetado.</a:t>
            </a:r>
          </a:p>
        </p:txBody>
      </p:sp>
      <p:sp>
        <p:nvSpPr>
          <p:cNvPr id="47" name="Rectangle 46">
            <a:extLst>
              <a:ext uri="{FF2B5EF4-FFF2-40B4-BE49-F238E27FC236}">
                <a16:creationId xmlns:a16="http://schemas.microsoft.com/office/drawing/2014/main" id="{4F50D641-A5C7-41F3-BDDD-79CE574A8D0E}"/>
              </a:ext>
            </a:extLst>
          </p:cNvPr>
          <p:cNvSpPr/>
          <p:nvPr/>
        </p:nvSpPr>
        <p:spPr>
          <a:xfrm>
            <a:off x="3742517" y="4528858"/>
            <a:ext cx="1638239" cy="1631216"/>
          </a:xfrm>
          <a:prstGeom prst="rect">
            <a:avLst/>
          </a:prstGeom>
        </p:spPr>
        <p:txBody>
          <a:bodyPr wrap="square">
            <a:spAutoFit/>
          </a:bodyPr>
          <a:lstStyle/>
          <a:p>
            <a:pPr marL="85725" indent="-85725">
              <a:buFont typeface="Arial" panose="020B0604020202020204" pitchFamily="34" charset="0"/>
              <a:buChar char="."/>
            </a:pPr>
            <a:r>
              <a:rPr lang="en-US" sz="1000" dirty="0">
                <a:solidFill>
                  <a:prstClr val="black"/>
                </a:solidFill>
              </a:rPr>
              <a:t>Preparar un circuito derivado para el/los tanque(s).</a:t>
            </a:r>
          </a:p>
          <a:p>
            <a:pPr marL="85725" indent="-85725">
              <a:buFont typeface="Arial" panose="020B0604020202020204" pitchFamily="34" charset="0"/>
              <a:buChar char="."/>
            </a:pPr>
            <a:r>
              <a:rPr lang="en-US" sz="1000" dirty="0">
                <a:solidFill>
                  <a:prstClr val="black"/>
                </a:solidFill>
              </a:rPr>
              <a:t>Conecte los elementos de calefacción eléctricos.</a:t>
            </a:r>
          </a:p>
          <a:p>
            <a:pPr marL="85725" indent="-85725">
              <a:buFont typeface="Arial" panose="020B0604020202020204" pitchFamily="34" charset="0"/>
              <a:buChar char="."/>
            </a:pPr>
            <a:r>
              <a:rPr lang="en-US" sz="1000" dirty="0">
                <a:solidFill>
                  <a:prstClr val="black"/>
                </a:solidFill>
              </a:rPr>
              <a:t>Conecte los termistores al regulador solar.</a:t>
            </a:r>
          </a:p>
          <a:p>
            <a:pPr marL="85725" indent="-85725">
              <a:buFont typeface="Arial" panose="020B0604020202020204" pitchFamily="34" charset="0"/>
              <a:buChar char="."/>
            </a:pPr>
            <a:r>
              <a:rPr lang="en-US" sz="1000" dirty="0">
                <a:solidFill>
                  <a:prstClr val="black"/>
                </a:solidFill>
              </a:rPr>
              <a:t>Conectar el termostato para trabajar con la aplicación de la caldera.</a:t>
            </a:r>
          </a:p>
        </p:txBody>
      </p:sp>
      <p:sp>
        <p:nvSpPr>
          <p:cNvPr id="48" name="Rectangle 47">
            <a:extLst>
              <a:ext uri="{FF2B5EF4-FFF2-40B4-BE49-F238E27FC236}">
                <a16:creationId xmlns:a16="http://schemas.microsoft.com/office/drawing/2014/main" id="{3B16A9BB-FE28-4221-B601-C9BB0FA387B1}"/>
              </a:ext>
            </a:extLst>
          </p:cNvPr>
          <p:cNvSpPr/>
          <p:nvPr/>
        </p:nvSpPr>
        <p:spPr>
          <a:xfrm>
            <a:off x="5469545" y="4528858"/>
            <a:ext cx="1737229" cy="1785104"/>
          </a:xfrm>
          <a:prstGeom prst="rect">
            <a:avLst/>
          </a:prstGeom>
        </p:spPr>
        <p:txBody>
          <a:bodyPr wrap="square">
            <a:spAutoFit/>
          </a:bodyPr>
          <a:lstStyle/>
          <a:p>
            <a:pPr marL="85725" indent="-85725">
              <a:buFont typeface="Arial" panose="020B0604020202020204" pitchFamily="34" charset="0"/>
              <a:buChar char="."/>
            </a:pPr>
            <a:r>
              <a:rPr lang="en-US" sz="1000" dirty="0">
                <a:solidFill>
                  <a:prstClr val="black"/>
                </a:solidFill>
              </a:rPr>
              <a:t>Coloque o asegúrese de que el colector o colectores estén en funcionamiento.</a:t>
            </a:r>
          </a:p>
          <a:p>
            <a:pPr marL="85725" indent="-85725">
              <a:buFont typeface="Arial" panose="020B0604020202020204" pitchFamily="34" charset="0"/>
              <a:buChar char="."/>
            </a:pPr>
            <a:r>
              <a:rPr lang="en-US" sz="1000" dirty="0">
                <a:solidFill>
                  <a:prstClr val="black"/>
                </a:solidFill>
              </a:rPr>
              <a:t>Pruebe la secuencia de las operaciones de calentamiento, bajo diferentes modos de operación y control.</a:t>
            </a:r>
          </a:p>
          <a:p>
            <a:pPr marL="85725" indent="-85725">
              <a:buFont typeface="Arial" panose="020B0604020202020204" pitchFamily="34" charset="0"/>
              <a:buChar char="."/>
            </a:pPr>
            <a:r>
              <a:rPr lang="en-US" sz="1000" dirty="0">
                <a:solidFill>
                  <a:prstClr val="black"/>
                </a:solidFill>
              </a:rPr>
              <a:t>Haga los ajustes.</a:t>
            </a:r>
          </a:p>
          <a:p>
            <a:pPr marL="85725" indent="-85725">
              <a:buFont typeface="Arial" panose="020B0604020202020204" pitchFamily="34" charset="0"/>
              <a:buChar char="."/>
            </a:pPr>
            <a:r>
              <a:rPr lang="en-US" sz="1000" dirty="0">
                <a:solidFill>
                  <a:prstClr val="black"/>
                </a:solidFill>
              </a:rPr>
              <a:t>Aislar el tanque y las tuberías.</a:t>
            </a:r>
          </a:p>
        </p:txBody>
      </p:sp>
      <p:sp>
        <p:nvSpPr>
          <p:cNvPr id="49" name="Rectangle 48">
            <a:extLst>
              <a:ext uri="{FF2B5EF4-FFF2-40B4-BE49-F238E27FC236}">
                <a16:creationId xmlns:a16="http://schemas.microsoft.com/office/drawing/2014/main" id="{1F592EDE-0AF4-4185-95E3-C20B381A2CF7}"/>
              </a:ext>
            </a:extLst>
          </p:cNvPr>
          <p:cNvSpPr/>
          <p:nvPr/>
        </p:nvSpPr>
        <p:spPr>
          <a:xfrm>
            <a:off x="7286169" y="4528858"/>
            <a:ext cx="1638239" cy="1169551"/>
          </a:xfrm>
          <a:prstGeom prst="rect">
            <a:avLst/>
          </a:prstGeom>
        </p:spPr>
        <p:txBody>
          <a:bodyPr wrap="square">
            <a:spAutoFit/>
          </a:bodyPr>
          <a:lstStyle/>
          <a:p>
            <a:pPr marL="85725" indent="-85725">
              <a:buFont typeface="Arial" panose="020B0604020202020204" pitchFamily="34" charset="0"/>
              <a:buChar char="."/>
            </a:pPr>
            <a:r>
              <a:rPr lang="en-US" sz="1000" dirty="0">
                <a:solidFill>
                  <a:prstClr val="black"/>
                </a:solidFill>
              </a:rPr>
              <a:t>Realizar el mantenimiento y la limpieza preventiva y periódica.</a:t>
            </a:r>
          </a:p>
          <a:p>
            <a:pPr marL="85725" indent="-85725">
              <a:buFont typeface="Arial" panose="020B0604020202020204" pitchFamily="34" charset="0"/>
              <a:buChar char="."/>
            </a:pPr>
            <a:r>
              <a:rPr lang="en-US" sz="1000" dirty="0">
                <a:solidFill>
                  <a:prstClr val="black"/>
                </a:solidFill>
              </a:rPr>
              <a:t>Reemplace los elementos deteriorados del tanque.</a:t>
            </a:r>
          </a:p>
          <a:p>
            <a:pPr marL="85725" indent="-85725">
              <a:buFont typeface="Arial" panose="020B0604020202020204" pitchFamily="34" charset="0"/>
              <a:buChar char="."/>
            </a:pPr>
            <a:r>
              <a:rPr lang="en-US" sz="1000" dirty="0">
                <a:solidFill>
                  <a:prstClr val="black"/>
                </a:solidFill>
              </a:rPr>
              <a:t>Solucionar los problemas del sistema.</a:t>
            </a:r>
          </a:p>
        </p:txBody>
      </p:sp>
      <p:pic>
        <p:nvPicPr>
          <p:cNvPr id="53" name="Picture 52" descr="A picture containing indoor, wall, floor&#10;&#10;Description generated with very high confidence">
            <a:extLst>
              <a:ext uri="{FF2B5EF4-FFF2-40B4-BE49-F238E27FC236}">
                <a16:creationId xmlns:a16="http://schemas.microsoft.com/office/drawing/2014/main" id="{78721429-39CC-41BC-8684-132D9CEB6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5358" y="1701000"/>
            <a:ext cx="2320642" cy="1650234"/>
          </a:xfrm>
          <a:prstGeom prst="rect">
            <a:avLst/>
          </a:prstGeom>
          <a:ln>
            <a:solidFill>
              <a:schemeClr val="tx1"/>
            </a:solidFill>
          </a:ln>
        </p:spPr>
      </p:pic>
      <p:sp>
        <p:nvSpPr>
          <p:cNvPr id="55" name="Rectangle 54">
            <a:extLst>
              <a:ext uri="{FF2B5EF4-FFF2-40B4-BE49-F238E27FC236}">
                <a16:creationId xmlns:a16="http://schemas.microsoft.com/office/drawing/2014/main" id="{59866C52-86D0-4E32-9FA5-71299248ECCE}"/>
              </a:ext>
            </a:extLst>
          </p:cNvPr>
          <p:cNvSpPr/>
          <p:nvPr/>
        </p:nvSpPr>
        <p:spPr>
          <a:xfrm>
            <a:off x="1675836" y="2133000"/>
            <a:ext cx="1187542" cy="461665"/>
          </a:xfrm>
          <a:prstGeom prst="rect">
            <a:avLst/>
          </a:prstGeom>
        </p:spPr>
        <p:txBody>
          <a:bodyPr wrap="square">
            <a:spAutoFit/>
          </a:bodyPr>
          <a:lstStyle/>
          <a:p>
            <a:r>
              <a:rPr lang="en-US" sz="1200" dirty="0">
                <a:solidFill>
                  <a:prstClr val="black"/>
                </a:solidFill>
              </a:rPr>
              <a:t>Tareas preparatorias</a:t>
            </a:r>
            <a:endParaRPr lang="en-US" dirty="0"/>
          </a:p>
        </p:txBody>
      </p:sp>
      <p:sp>
        <p:nvSpPr>
          <p:cNvPr id="56" name="Rectangle 55">
            <a:extLst>
              <a:ext uri="{FF2B5EF4-FFF2-40B4-BE49-F238E27FC236}">
                <a16:creationId xmlns:a16="http://schemas.microsoft.com/office/drawing/2014/main" id="{237739CC-6CED-461B-9DBD-E1FF7D8017D3}"/>
              </a:ext>
            </a:extLst>
          </p:cNvPr>
          <p:cNvSpPr/>
          <p:nvPr/>
        </p:nvSpPr>
        <p:spPr>
          <a:xfrm>
            <a:off x="5508000" y="2061000"/>
            <a:ext cx="1238318" cy="461664"/>
          </a:xfrm>
          <a:prstGeom prst="rect">
            <a:avLst/>
          </a:prstGeom>
        </p:spPr>
        <p:txBody>
          <a:bodyPr wrap="square">
            <a:spAutoFit/>
          </a:bodyPr>
          <a:lstStyle/>
          <a:p>
            <a:r>
              <a:rPr lang="en-US" sz="1200" dirty="0">
                <a:solidFill>
                  <a:prstClr val="black"/>
                </a:solidFill>
              </a:rPr>
              <a:t>Tareas de puesta en marcha</a:t>
            </a:r>
            <a:endParaRPr lang="en-US" dirty="0"/>
          </a:p>
        </p:txBody>
      </p:sp>
    </p:spTree>
    <p:extLst>
      <p:ext uri="{BB962C8B-B14F-4D97-AF65-F5344CB8AC3E}">
        <p14:creationId xmlns:p14="http://schemas.microsoft.com/office/powerpoint/2010/main" val="1425813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5C58-737E-43A1-90D6-7E156F8E28C7}"/>
              </a:ext>
            </a:extLst>
          </p:cNvPr>
          <p:cNvSpPr>
            <a:spLocks noGrp="1"/>
          </p:cNvSpPr>
          <p:nvPr>
            <p:ph type="title"/>
          </p:nvPr>
        </p:nvSpPr>
        <p:spPr/>
        <p:txBody>
          <a:bodyPr/>
          <a:lstStyle/>
          <a:p>
            <a:r>
              <a:rPr lang="en-US" b="1" dirty="0"/>
              <a:t>1. </a:t>
            </a:r>
            <a:r>
              <a:rPr lang="es-ES" b="1" dirty="0">
                <a:solidFill>
                  <a:prstClr val="black"/>
                </a:solidFill>
                <a:cs typeface="Arial" pitchFamily="34" charset="0"/>
              </a:rPr>
              <a:t>Generalidades sobre los acumuladores de agua caliente</a:t>
            </a:r>
            <a:endParaRPr lang="en-US" dirty="0"/>
          </a:p>
        </p:txBody>
      </p:sp>
      <p:sp>
        <p:nvSpPr>
          <p:cNvPr id="4" name="Rectangle 3">
            <a:extLst>
              <a:ext uri="{FF2B5EF4-FFF2-40B4-BE49-F238E27FC236}">
                <a16:creationId xmlns:a16="http://schemas.microsoft.com/office/drawing/2014/main" id="{8AD65C5A-4ABE-4846-BFE4-308DC4F85FB6}"/>
              </a:ext>
            </a:extLst>
          </p:cNvPr>
          <p:cNvSpPr/>
          <p:nvPr/>
        </p:nvSpPr>
        <p:spPr>
          <a:xfrm>
            <a:off x="324000" y="1557000"/>
            <a:ext cx="8640000" cy="646331"/>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Fundamentos del calentamiento de agua. Justificación de los acumuladores de agua caliente (solar)</a:t>
            </a:r>
            <a:endParaRPr lang="en-US" b="1" dirty="0"/>
          </a:p>
        </p:txBody>
      </p:sp>
      <p:sp>
        <p:nvSpPr>
          <p:cNvPr id="5" name="TextBox 4">
            <a:extLst>
              <a:ext uri="{FF2B5EF4-FFF2-40B4-BE49-F238E27FC236}">
                <a16:creationId xmlns:a16="http://schemas.microsoft.com/office/drawing/2014/main" id="{769770E9-FE9A-4775-8745-2EBF6B1C82C3}"/>
              </a:ext>
            </a:extLst>
          </p:cNvPr>
          <p:cNvSpPr txBox="1"/>
          <p:nvPr/>
        </p:nvSpPr>
        <p:spPr>
          <a:xfrm>
            <a:off x="324000" y="2263344"/>
            <a:ext cx="6912000" cy="3108543"/>
          </a:xfrm>
          <a:prstGeom prst="rect">
            <a:avLst/>
          </a:prstGeom>
          <a:noFill/>
        </p:spPr>
        <p:txBody>
          <a:bodyPr wrap="square" rtlCol="0">
            <a:spAutoFit/>
          </a:bodyPr>
          <a:lstStyle/>
          <a:p>
            <a:pPr marL="285750" indent="-285750">
              <a:buFont typeface="Wingdings" panose="05000000000000000000" pitchFamily="2" charset="2"/>
              <a:buChar char="§"/>
            </a:pPr>
            <a:r>
              <a:rPr lang="es-ES" sz="1400" dirty="0"/>
              <a:t>1kWh de energía calorífica puede calentar unos 30 L. de agua desde agua fría (15ºC) hasta agua caliente residencial de uso común (por debajo de 40ºC). Un hogar de 5 personas usará entre 10-15kWh de energía cada día sólo para calentar agua (sin incluir la calefacción). </a:t>
            </a:r>
            <a:r>
              <a:rPr lang="es-ES" sz="1400" b="1" dirty="0"/>
              <a:t>El calor solar puede utilizarse para compensar entre el 50 y el 90% de esta energía.  </a:t>
            </a:r>
          </a:p>
          <a:p>
            <a:pPr marL="285750" indent="-285750">
              <a:buFont typeface="Wingdings" panose="05000000000000000000" pitchFamily="2" charset="2"/>
              <a:buChar char="§"/>
            </a:pPr>
            <a:r>
              <a:rPr lang="es-ES" sz="1400" dirty="0"/>
              <a:t>Las estimaciones precisas se basan en un tipo de colector específico, la configuración del sistema ACS solar y el clima local. En invierno se necesita más energía para calentar el agua, ya que el agua fría es más fría, y la gente a menudo tiene consumos más largos y calientes (duchas, lavados, etc.) que en verano. Se requiere energía térmica adicional para la calefacción.</a:t>
            </a:r>
          </a:p>
          <a:p>
            <a:pPr marL="285750" indent="-285750">
              <a:buFont typeface="Wingdings" panose="05000000000000000000" pitchFamily="2" charset="2"/>
              <a:buChar char="§"/>
            </a:pPr>
            <a:r>
              <a:rPr lang="es-ES" sz="1400" dirty="0"/>
              <a:t>El agua se calienta normalmente con electricidad o gas en los hogares. Muchos sistemas comunes de agua caliente implican </a:t>
            </a:r>
            <a:r>
              <a:rPr lang="es-ES" sz="1400" b="1" dirty="0"/>
              <a:t>calentar y luego almacenar agua caliente en un tanque. De este modo, se garantiza el agua caliente instantánea y se ahorra combustible</a:t>
            </a:r>
            <a:r>
              <a:rPr lang="es-ES" sz="1400" dirty="0"/>
              <a:t>.</a:t>
            </a:r>
            <a:endParaRPr lang="en-US" sz="1400" dirty="0"/>
          </a:p>
        </p:txBody>
      </p:sp>
      <p:pic>
        <p:nvPicPr>
          <p:cNvPr id="7" name="Picture 6">
            <a:extLst>
              <a:ext uri="{FF2B5EF4-FFF2-40B4-BE49-F238E27FC236}">
                <a16:creationId xmlns:a16="http://schemas.microsoft.com/office/drawing/2014/main" id="{77FB2CAD-4974-4616-9357-B965DE442044}"/>
              </a:ext>
            </a:extLst>
          </p:cNvPr>
          <p:cNvPicPr>
            <a:picLocks noChangeAspect="1"/>
          </p:cNvPicPr>
          <p:nvPr/>
        </p:nvPicPr>
        <p:blipFill>
          <a:blip r:embed="rId2"/>
          <a:stretch>
            <a:fillRect/>
          </a:stretch>
        </p:blipFill>
        <p:spPr>
          <a:xfrm>
            <a:off x="7164000" y="2061000"/>
            <a:ext cx="1533525" cy="3124200"/>
          </a:xfrm>
          <a:prstGeom prst="rect">
            <a:avLst/>
          </a:prstGeom>
          <a:ln>
            <a:solidFill>
              <a:schemeClr val="tx1"/>
            </a:solidFill>
          </a:ln>
        </p:spPr>
      </p:pic>
      <p:sp>
        <p:nvSpPr>
          <p:cNvPr id="8" name="Rectangle 7">
            <a:extLst>
              <a:ext uri="{FF2B5EF4-FFF2-40B4-BE49-F238E27FC236}">
                <a16:creationId xmlns:a16="http://schemas.microsoft.com/office/drawing/2014/main" id="{166F0A10-CB08-4CE6-A2E2-BF4DA33FB3CE}"/>
              </a:ext>
            </a:extLst>
          </p:cNvPr>
          <p:cNvSpPr/>
          <p:nvPr/>
        </p:nvSpPr>
        <p:spPr>
          <a:xfrm>
            <a:off x="324000" y="5282336"/>
            <a:ext cx="8362800" cy="954107"/>
          </a:xfrm>
          <a:prstGeom prst="rect">
            <a:avLst/>
          </a:prstGeom>
        </p:spPr>
        <p:txBody>
          <a:bodyPr wrap="square">
            <a:spAutoFit/>
          </a:bodyPr>
          <a:lstStyle/>
          <a:p>
            <a:pPr marL="285750" indent="-285750">
              <a:buFont typeface="Wingdings" panose="05000000000000000000" pitchFamily="2" charset="2"/>
              <a:buChar char="§"/>
            </a:pPr>
            <a:r>
              <a:rPr lang="es-ES" sz="1400" dirty="0"/>
              <a:t>Con sistemas solares </a:t>
            </a:r>
            <a:r>
              <a:rPr lang="es-ES" sz="1400" b="1" dirty="0"/>
              <a:t>el calor solar no se produce en el momento como el consumo de calor</a:t>
            </a:r>
            <a:r>
              <a:rPr lang="es-ES" sz="1400" dirty="0"/>
              <a:t>. La mayor parte del calor se necesita por la mañana y por la noche, ya sea para agua caliente o para la calefacción. Esto siempre requiere almacenar la energía solar en algún tipo de </a:t>
            </a:r>
            <a:r>
              <a:rPr lang="es-ES" sz="1400" b="1" dirty="0"/>
              <a:t>acumulador de agua caliente </a:t>
            </a:r>
            <a:r>
              <a:rPr lang="es-ES" sz="1400" dirty="0"/>
              <a:t>para que este disponible cuando sea necesario.</a:t>
            </a:r>
            <a:endParaRPr lang="en-US" sz="1400" dirty="0"/>
          </a:p>
        </p:txBody>
      </p:sp>
    </p:spTree>
    <p:extLst>
      <p:ext uri="{BB962C8B-B14F-4D97-AF65-F5344CB8AC3E}">
        <p14:creationId xmlns:p14="http://schemas.microsoft.com/office/powerpoint/2010/main" val="2086468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73692-2CE1-4CFE-8302-98FA1607FD11}"/>
              </a:ext>
            </a:extLst>
          </p:cNvPr>
          <p:cNvSpPr>
            <a:spLocks noGrp="1"/>
          </p:cNvSpPr>
          <p:nvPr>
            <p:ph type="title"/>
          </p:nvPr>
        </p:nvSpPr>
        <p:spPr/>
        <p:txBody>
          <a:bodyPr/>
          <a:lstStyle/>
          <a:p>
            <a:r>
              <a:rPr lang="en-US" b="1" dirty="0"/>
              <a:t>4. Instalación y mantenimiento de tanques de </a:t>
            </a:r>
            <a:r>
              <a:rPr lang="en-US" b="1" dirty="0" err="1"/>
              <a:t>almacenamiento</a:t>
            </a:r>
            <a:r>
              <a:rPr lang="en-US" b="1" dirty="0"/>
              <a:t> ACS solar</a:t>
            </a:r>
            <a:endParaRPr lang="en-US" dirty="0"/>
          </a:p>
        </p:txBody>
      </p:sp>
      <p:sp>
        <p:nvSpPr>
          <p:cNvPr id="4" name="Rectangle 3">
            <a:extLst>
              <a:ext uri="{FF2B5EF4-FFF2-40B4-BE49-F238E27FC236}">
                <a16:creationId xmlns:a16="http://schemas.microsoft.com/office/drawing/2014/main" id="{E39C67E0-4DF1-4839-B646-9043A58401D7}"/>
              </a:ext>
            </a:extLst>
          </p:cNvPr>
          <p:cNvSpPr/>
          <p:nvPr/>
        </p:nvSpPr>
        <p:spPr>
          <a:xfrm>
            <a:off x="432916" y="1557000"/>
            <a:ext cx="4859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Ilustración del proceso general de instalación</a:t>
            </a:r>
          </a:p>
        </p:txBody>
      </p:sp>
      <p:sp>
        <p:nvSpPr>
          <p:cNvPr id="5" name="TextBox 4">
            <a:extLst>
              <a:ext uri="{FF2B5EF4-FFF2-40B4-BE49-F238E27FC236}">
                <a16:creationId xmlns:a16="http://schemas.microsoft.com/office/drawing/2014/main" id="{E02035A0-3E44-4C76-A306-80E3D0809171}"/>
              </a:ext>
            </a:extLst>
          </p:cNvPr>
          <p:cNvSpPr txBox="1"/>
          <p:nvPr/>
        </p:nvSpPr>
        <p:spPr>
          <a:xfrm>
            <a:off x="709934" y="1926332"/>
            <a:ext cx="4726065" cy="350668"/>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TAREAS PREVIAS A LA INSTALACIÓN</a:t>
            </a:r>
            <a:endParaRPr lang="en-US" sz="1600" dirty="0"/>
          </a:p>
        </p:txBody>
      </p:sp>
      <p:sp>
        <p:nvSpPr>
          <p:cNvPr id="6" name="TextBox 5">
            <a:extLst>
              <a:ext uri="{FF2B5EF4-FFF2-40B4-BE49-F238E27FC236}">
                <a16:creationId xmlns:a16="http://schemas.microsoft.com/office/drawing/2014/main" id="{C3DBB4FA-C010-4172-A452-D1C08EE8D1CA}"/>
              </a:ext>
            </a:extLst>
          </p:cNvPr>
          <p:cNvSpPr txBox="1"/>
          <p:nvPr/>
        </p:nvSpPr>
        <p:spPr>
          <a:xfrm>
            <a:off x="396000" y="2277000"/>
            <a:ext cx="5328000" cy="3754874"/>
          </a:xfrm>
          <a:prstGeom prst="rect">
            <a:avLst/>
          </a:prstGeom>
          <a:noFill/>
        </p:spPr>
        <p:txBody>
          <a:bodyPr wrap="square" rtlCol="0">
            <a:spAutoFit/>
          </a:bodyPr>
          <a:lstStyle/>
          <a:p>
            <a:pPr marL="285750" indent="-285750">
              <a:buFont typeface="Calibri" panose="020F0502020204030204" pitchFamily="34" charset="0"/>
              <a:buChar char="‒"/>
            </a:pPr>
            <a:r>
              <a:rPr lang="en-US" sz="1400" b="1" dirty="0"/>
              <a:t>Desembalaje.</a:t>
            </a:r>
          </a:p>
          <a:p>
            <a:pPr marL="742950" lvl="1" indent="-285750">
              <a:buFont typeface="Arial" panose="020B0604020202020204" pitchFamily="34" charset="0"/>
              <a:buChar char="."/>
            </a:pPr>
            <a:r>
              <a:rPr lang="en-US" sz="1400" dirty="0"/>
              <a:t>Inspeccione el envío en busca de posibles daños.</a:t>
            </a:r>
          </a:p>
          <a:p>
            <a:pPr marL="742950" lvl="1" indent="-285750">
              <a:buFont typeface="Arial" panose="020B0604020202020204" pitchFamily="34" charset="0"/>
              <a:buChar char="."/>
            </a:pPr>
            <a:r>
              <a:rPr lang="en-US" sz="1400" dirty="0"/>
              <a:t>Confirme las características de verificación de materiales.</a:t>
            </a:r>
          </a:p>
          <a:p>
            <a:pPr marL="742950" lvl="1" indent="-285750">
              <a:buFont typeface="Arial" panose="020B0604020202020204" pitchFamily="34" charset="0"/>
              <a:buChar char="."/>
            </a:pPr>
            <a:r>
              <a:rPr lang="en-US" sz="1400" dirty="0"/>
              <a:t>Analizar los manuales de instalación y operación.</a:t>
            </a:r>
          </a:p>
          <a:p>
            <a:pPr marL="742950" lvl="1" indent="-285750">
              <a:buFont typeface="Arial" panose="020B0604020202020204" pitchFamily="34" charset="0"/>
              <a:buChar char="."/>
            </a:pPr>
            <a:r>
              <a:rPr lang="en-US" sz="1400" dirty="0"/>
              <a:t>Analizar la estructura del sistema.</a:t>
            </a:r>
          </a:p>
          <a:p>
            <a:pPr marL="285750" indent="-285750">
              <a:buFont typeface="Calibri" panose="020F0502020204030204" pitchFamily="34" charset="0"/>
              <a:buChar char="‒"/>
            </a:pPr>
            <a:r>
              <a:rPr lang="en-US" sz="1400" b="1" dirty="0"/>
              <a:t>Ubicación.</a:t>
            </a:r>
          </a:p>
          <a:p>
            <a:pPr marL="742950" lvl="1" indent="-285750">
              <a:buFont typeface="Arial" panose="020B0604020202020204" pitchFamily="34" charset="0"/>
              <a:buChar char="."/>
            </a:pPr>
            <a:r>
              <a:rPr lang="en-US" sz="1400" dirty="0" err="1"/>
              <a:t>Cerca</a:t>
            </a:r>
            <a:r>
              <a:rPr lang="en-US" sz="1400" dirty="0"/>
              <a:t> del </a:t>
            </a:r>
            <a:r>
              <a:rPr lang="en-US" sz="1400" dirty="0" err="1"/>
              <a:t>lugar</a:t>
            </a:r>
            <a:r>
              <a:rPr lang="en-US" sz="1400" dirty="0"/>
              <a:t> </a:t>
            </a:r>
            <a:r>
              <a:rPr lang="en-US" sz="1400" dirty="0" err="1"/>
              <a:t>donde</a:t>
            </a:r>
            <a:r>
              <a:rPr lang="en-US" sz="1400" dirty="0"/>
              <a:t> se </a:t>
            </a:r>
            <a:r>
              <a:rPr lang="en-US" sz="1400" dirty="0" err="1"/>
              <a:t>va</a:t>
            </a:r>
            <a:r>
              <a:rPr lang="en-US" sz="1400" dirty="0"/>
              <a:t> a </a:t>
            </a:r>
            <a:r>
              <a:rPr lang="en-US" sz="1400" dirty="0" err="1"/>
              <a:t>demandar</a:t>
            </a:r>
            <a:r>
              <a:rPr lang="en-US" sz="1400" dirty="0"/>
              <a:t> agua caliente.</a:t>
            </a:r>
          </a:p>
          <a:p>
            <a:pPr marL="742950" lvl="1" indent="-285750">
              <a:buFont typeface="Arial" panose="020B0604020202020204" pitchFamily="34" charset="0"/>
              <a:buChar char="."/>
            </a:pPr>
            <a:r>
              <a:rPr lang="en-US" sz="1400" dirty="0"/>
              <a:t>(Split Systems) Interior y protegido de heladas.</a:t>
            </a:r>
          </a:p>
          <a:p>
            <a:pPr marL="742950" lvl="1" indent="-285750">
              <a:buFont typeface="Arial" panose="020B0604020202020204" pitchFamily="34" charset="0"/>
              <a:buChar char="."/>
            </a:pPr>
            <a:r>
              <a:rPr lang="en-US" sz="1400" dirty="0"/>
              <a:t>Disposición para proteger las áreas de fugas de agua.</a:t>
            </a:r>
          </a:p>
          <a:p>
            <a:pPr marL="742950" lvl="1" indent="-285750">
              <a:buFont typeface="Arial" panose="020B0604020202020204" pitchFamily="34" charset="0"/>
              <a:buChar char="."/>
            </a:pPr>
            <a:r>
              <a:rPr lang="en-US" sz="1400" dirty="0"/>
              <a:t>Suficiente espacio para el mantenimiento del tanque.</a:t>
            </a:r>
          </a:p>
          <a:p>
            <a:pPr marL="742950" lvl="1" indent="-285750">
              <a:buFont typeface="Arial" panose="020B0604020202020204" pitchFamily="34" charset="0"/>
              <a:buChar char="."/>
            </a:pPr>
            <a:r>
              <a:rPr lang="en-US" sz="1400" dirty="0"/>
              <a:t>Anclaje del tanque para evitar caídas (zonas sísmicas...).</a:t>
            </a:r>
          </a:p>
          <a:p>
            <a:pPr marL="285750" indent="-285750">
              <a:buFont typeface="Calibri" panose="020F0502020204030204" pitchFamily="34" charset="0"/>
              <a:buChar char="‒"/>
            </a:pPr>
            <a:r>
              <a:rPr lang="en-US" sz="1400" b="1" dirty="0"/>
              <a:t>Consideraciones sobre la seguridad y las normas.</a:t>
            </a:r>
          </a:p>
          <a:p>
            <a:pPr marL="742950" lvl="1" indent="-285750">
              <a:buFont typeface="Arial" panose="020B0604020202020204" pitchFamily="34" charset="0"/>
              <a:buChar char="."/>
            </a:pPr>
            <a:r>
              <a:rPr lang="en-US" sz="1400" dirty="0"/>
              <a:t>Instale el tanque de acuerdo a las regulaciones locales aplicables.</a:t>
            </a:r>
          </a:p>
          <a:p>
            <a:pPr marL="742950" lvl="1" indent="-285750">
              <a:buFont typeface="Arial" panose="020B0604020202020204" pitchFamily="34" charset="0"/>
              <a:buChar char="."/>
            </a:pPr>
            <a:r>
              <a:rPr lang="en-US" sz="1400" dirty="0"/>
              <a:t>Utilice componentes de seguridad según el </a:t>
            </a:r>
            <a:r>
              <a:rPr lang="en-US" sz="1400" dirty="0" err="1"/>
              <a:t>tipo</a:t>
            </a:r>
            <a:r>
              <a:rPr lang="en-US" sz="1400" dirty="0"/>
              <a:t> ACS solar.</a:t>
            </a:r>
          </a:p>
          <a:p>
            <a:pPr marL="742950" lvl="1" indent="-285750">
              <a:buFont typeface="Arial" panose="020B0604020202020204" pitchFamily="34" charset="0"/>
              <a:buChar char="."/>
            </a:pPr>
            <a:r>
              <a:rPr lang="en-US" sz="1400" dirty="0"/>
              <a:t>Siga las recomendaciones de instalación y funcionamiento. Respetar los límites de funcionamiento de los componentes.</a:t>
            </a:r>
          </a:p>
        </p:txBody>
      </p:sp>
      <p:sp>
        <p:nvSpPr>
          <p:cNvPr id="7" name="Rectangle 6">
            <a:extLst>
              <a:ext uri="{FF2B5EF4-FFF2-40B4-BE49-F238E27FC236}">
                <a16:creationId xmlns:a16="http://schemas.microsoft.com/office/drawing/2014/main" id="{C300EE22-5658-4ABC-BBC4-2518138D29CD}"/>
              </a:ext>
            </a:extLst>
          </p:cNvPr>
          <p:cNvSpPr/>
          <p:nvPr/>
        </p:nvSpPr>
        <p:spPr>
          <a:xfrm>
            <a:off x="5364000" y="1745561"/>
            <a:ext cx="3672000" cy="1384995"/>
          </a:xfrm>
          <a:prstGeom prst="rect">
            <a:avLst/>
          </a:prstGeom>
        </p:spPr>
        <p:txBody>
          <a:bodyPr wrap="square">
            <a:spAutoFit/>
          </a:bodyPr>
          <a:lstStyle/>
          <a:p>
            <a:pPr marL="285750" indent="-285750">
              <a:buFont typeface="Calibri" panose="020F0502020204030204" pitchFamily="34" charset="0"/>
              <a:buChar char="‒"/>
            </a:pPr>
            <a:r>
              <a:rPr lang="en-US" sz="1400" b="1" dirty="0"/>
              <a:t>Preparación/configuración de tanques.</a:t>
            </a:r>
          </a:p>
          <a:p>
            <a:pPr marL="742950" lvl="1" indent="-285750">
              <a:buFont typeface="Arial" panose="020B0604020202020204" pitchFamily="34" charset="0"/>
              <a:buChar char="."/>
            </a:pPr>
            <a:r>
              <a:rPr lang="en-US" sz="1400" dirty="0"/>
              <a:t>Instale un elemento eléctrico de respaldo, termistores y válvulas.</a:t>
            </a:r>
          </a:p>
          <a:p>
            <a:pPr marL="742950" lvl="1" indent="-285750">
              <a:buFont typeface="Arial" panose="020B0604020202020204" pitchFamily="34" charset="0"/>
              <a:buChar char="."/>
            </a:pPr>
            <a:r>
              <a:rPr lang="en-US" sz="1400" dirty="0"/>
              <a:t>Preparar los accesorios/válvulas.</a:t>
            </a:r>
          </a:p>
          <a:p>
            <a:pPr marL="742950" lvl="1" indent="-285750">
              <a:buFont typeface="Arial" panose="020B0604020202020204" pitchFamily="34" charset="0"/>
              <a:buChar char="."/>
            </a:pPr>
            <a:r>
              <a:rPr lang="en-US" sz="1400" dirty="0"/>
              <a:t>Cierre los pozos de agua herméticos que no se usen.</a:t>
            </a:r>
          </a:p>
        </p:txBody>
      </p:sp>
      <p:pic>
        <p:nvPicPr>
          <p:cNvPr id="8" name="Picture 7">
            <a:extLst>
              <a:ext uri="{FF2B5EF4-FFF2-40B4-BE49-F238E27FC236}">
                <a16:creationId xmlns:a16="http://schemas.microsoft.com/office/drawing/2014/main" id="{2CC51BF8-0042-47FF-9EBC-DC4476E6FEB2}"/>
              </a:ext>
            </a:extLst>
          </p:cNvPr>
          <p:cNvPicPr>
            <a:picLocks noChangeAspect="1"/>
          </p:cNvPicPr>
          <p:nvPr/>
        </p:nvPicPr>
        <p:blipFill>
          <a:blip r:embed="rId2"/>
          <a:stretch>
            <a:fillRect/>
          </a:stretch>
        </p:blipFill>
        <p:spPr>
          <a:xfrm>
            <a:off x="6012000" y="3062250"/>
            <a:ext cx="2658150" cy="3268224"/>
          </a:xfrm>
          <a:prstGeom prst="rect">
            <a:avLst/>
          </a:prstGeom>
        </p:spPr>
      </p:pic>
      <p:sp>
        <p:nvSpPr>
          <p:cNvPr id="9" name="Rectangle 8">
            <a:extLst>
              <a:ext uri="{FF2B5EF4-FFF2-40B4-BE49-F238E27FC236}">
                <a16:creationId xmlns:a16="http://schemas.microsoft.com/office/drawing/2014/main" id="{F30FE6C0-F657-4FD4-9EA9-09CF32F12118}"/>
              </a:ext>
            </a:extLst>
          </p:cNvPr>
          <p:cNvSpPr/>
          <p:nvPr/>
        </p:nvSpPr>
        <p:spPr>
          <a:xfrm>
            <a:off x="7500750" y="592254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1583872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57382-551B-40FE-B260-CF16E9E0FC24}"/>
              </a:ext>
            </a:extLst>
          </p:cNvPr>
          <p:cNvSpPr>
            <a:spLocks noGrp="1"/>
          </p:cNvSpPr>
          <p:nvPr>
            <p:ph type="title"/>
          </p:nvPr>
        </p:nvSpPr>
        <p:spPr/>
        <p:txBody>
          <a:bodyPr/>
          <a:lstStyle/>
          <a:p>
            <a:r>
              <a:rPr lang="en-US" b="1" dirty="0"/>
              <a:t>4. Instalación y mantenimiento de tanques de </a:t>
            </a:r>
            <a:r>
              <a:rPr lang="en-US" b="1" dirty="0" err="1"/>
              <a:t>almacenamiento</a:t>
            </a:r>
            <a:r>
              <a:rPr lang="en-US" b="1" dirty="0"/>
              <a:t> ACS solar</a:t>
            </a:r>
            <a:endParaRPr lang="en-US" dirty="0"/>
          </a:p>
        </p:txBody>
      </p:sp>
      <p:sp>
        <p:nvSpPr>
          <p:cNvPr id="4" name="Rectangle 3">
            <a:extLst>
              <a:ext uri="{FF2B5EF4-FFF2-40B4-BE49-F238E27FC236}">
                <a16:creationId xmlns:a16="http://schemas.microsoft.com/office/drawing/2014/main" id="{4F15C39B-63E8-4915-B672-26BD7DB6C569}"/>
              </a:ext>
            </a:extLst>
          </p:cNvPr>
          <p:cNvSpPr/>
          <p:nvPr/>
        </p:nvSpPr>
        <p:spPr>
          <a:xfrm>
            <a:off x="432916" y="1557000"/>
            <a:ext cx="5363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Ilustración del proceso general de instalación</a:t>
            </a:r>
          </a:p>
        </p:txBody>
      </p:sp>
      <p:sp>
        <p:nvSpPr>
          <p:cNvPr id="5" name="TextBox 4">
            <a:extLst>
              <a:ext uri="{FF2B5EF4-FFF2-40B4-BE49-F238E27FC236}">
                <a16:creationId xmlns:a16="http://schemas.microsoft.com/office/drawing/2014/main" id="{013B12DB-A407-4D9B-A2B9-A4D7628A7228}"/>
              </a:ext>
            </a:extLst>
          </p:cNvPr>
          <p:cNvSpPr txBox="1"/>
          <p:nvPr/>
        </p:nvSpPr>
        <p:spPr>
          <a:xfrm>
            <a:off x="709935" y="1926332"/>
            <a:ext cx="2880000"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TAREAS DE INSTALACIÓN</a:t>
            </a:r>
            <a:endParaRPr lang="en-US" sz="1600" dirty="0"/>
          </a:p>
        </p:txBody>
      </p:sp>
      <p:sp>
        <p:nvSpPr>
          <p:cNvPr id="6" name="TextBox 5">
            <a:extLst>
              <a:ext uri="{FF2B5EF4-FFF2-40B4-BE49-F238E27FC236}">
                <a16:creationId xmlns:a16="http://schemas.microsoft.com/office/drawing/2014/main" id="{3A677299-CF6D-4015-9CCE-796F25C4185C}"/>
              </a:ext>
            </a:extLst>
          </p:cNvPr>
          <p:cNvSpPr txBox="1"/>
          <p:nvPr/>
        </p:nvSpPr>
        <p:spPr>
          <a:xfrm>
            <a:off x="6948000" y="2264886"/>
            <a:ext cx="1666800" cy="3754874"/>
          </a:xfrm>
          <a:prstGeom prst="rect">
            <a:avLst/>
          </a:prstGeom>
          <a:noFill/>
        </p:spPr>
        <p:txBody>
          <a:bodyPr wrap="square" rtlCol="0">
            <a:spAutoFit/>
          </a:bodyPr>
          <a:lstStyle/>
          <a:p>
            <a:pPr marL="285750" indent="-285750">
              <a:buFont typeface="Calibri" panose="020F0502020204030204" pitchFamily="34" charset="0"/>
              <a:buChar char="‒"/>
            </a:pPr>
            <a:r>
              <a:rPr lang="en-US" sz="1400" dirty="0"/>
              <a:t>Las </a:t>
            </a:r>
            <a:r>
              <a:rPr lang="en-US" sz="1400" b="1" dirty="0"/>
              <a:t>tuberías de agua </a:t>
            </a:r>
            <a:r>
              <a:rPr lang="en-US" sz="1400" dirty="0"/>
              <a:t>dependerán en gran medida del tipo de ACS solar y de la instalación prevista.</a:t>
            </a:r>
          </a:p>
          <a:p>
            <a:pPr marL="285750" indent="-285750">
              <a:buFont typeface="Calibri" panose="020F0502020204030204" pitchFamily="34" charset="0"/>
              <a:buChar char="‒"/>
            </a:pPr>
            <a:r>
              <a:rPr lang="en-US" sz="1400" dirty="0"/>
              <a:t>En una instalación indirecta de un </a:t>
            </a:r>
            <a:r>
              <a:rPr lang="en-US" sz="1400" dirty="0" err="1"/>
              <a:t>tanque</a:t>
            </a:r>
            <a:r>
              <a:rPr lang="en-US" sz="1400" dirty="0"/>
              <a:t> ACS solar, una vez instalada la tubería solar, </a:t>
            </a:r>
            <a:r>
              <a:rPr lang="en-US" sz="1400" dirty="0" err="1"/>
              <a:t>ésta</a:t>
            </a:r>
            <a:r>
              <a:rPr lang="en-US" sz="1400" dirty="0"/>
              <a:t> se </a:t>
            </a:r>
            <a:r>
              <a:rPr lang="en-US" sz="1400" dirty="0" err="1"/>
              <a:t>deberá</a:t>
            </a:r>
            <a:r>
              <a:rPr lang="en-US" sz="1400" dirty="0"/>
              <a:t> </a:t>
            </a:r>
            <a:r>
              <a:rPr lang="en-US" sz="1400" dirty="0" err="1"/>
              <a:t>probar</a:t>
            </a:r>
            <a:r>
              <a:rPr lang="en-US" sz="1400" dirty="0"/>
              <a:t>.</a:t>
            </a:r>
          </a:p>
        </p:txBody>
      </p:sp>
      <p:pic>
        <p:nvPicPr>
          <p:cNvPr id="7" name="Picture 6">
            <a:extLst>
              <a:ext uri="{FF2B5EF4-FFF2-40B4-BE49-F238E27FC236}">
                <a16:creationId xmlns:a16="http://schemas.microsoft.com/office/drawing/2014/main" id="{8C2E293A-E431-480E-A4C4-3D1E3AECD933}"/>
              </a:ext>
            </a:extLst>
          </p:cNvPr>
          <p:cNvPicPr>
            <a:picLocks noChangeAspect="1"/>
          </p:cNvPicPr>
          <p:nvPr/>
        </p:nvPicPr>
        <p:blipFill>
          <a:blip r:embed="rId2"/>
          <a:stretch>
            <a:fillRect/>
          </a:stretch>
        </p:blipFill>
        <p:spPr>
          <a:xfrm>
            <a:off x="817934" y="2295664"/>
            <a:ext cx="6040421" cy="4013061"/>
          </a:xfrm>
          <a:prstGeom prst="rect">
            <a:avLst/>
          </a:prstGeom>
        </p:spPr>
      </p:pic>
      <p:sp>
        <p:nvSpPr>
          <p:cNvPr id="8" name="Rectangle 7">
            <a:extLst>
              <a:ext uri="{FF2B5EF4-FFF2-40B4-BE49-F238E27FC236}">
                <a16:creationId xmlns:a16="http://schemas.microsoft.com/office/drawing/2014/main" id="{91367650-C6A1-41AB-9A81-F0CD6EF1C659}"/>
              </a:ext>
            </a:extLst>
          </p:cNvPr>
          <p:cNvSpPr/>
          <p:nvPr/>
        </p:nvSpPr>
        <p:spPr>
          <a:xfrm>
            <a:off x="5333256" y="2082348"/>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5026095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A4412-421B-453A-97E6-825ACB55D348}"/>
              </a:ext>
            </a:extLst>
          </p:cNvPr>
          <p:cNvSpPr>
            <a:spLocks noGrp="1"/>
          </p:cNvSpPr>
          <p:nvPr>
            <p:ph type="title"/>
          </p:nvPr>
        </p:nvSpPr>
        <p:spPr/>
        <p:txBody>
          <a:bodyPr/>
          <a:lstStyle/>
          <a:p>
            <a:r>
              <a:rPr lang="en-US" b="1" dirty="0"/>
              <a:t>4. Instalación y mantenimiento de tanques de </a:t>
            </a:r>
            <a:r>
              <a:rPr lang="en-US" b="1" dirty="0" err="1"/>
              <a:t>almacenamiento</a:t>
            </a:r>
            <a:r>
              <a:rPr lang="en-US" b="1" dirty="0"/>
              <a:t> ACS solar</a:t>
            </a:r>
            <a:endParaRPr lang="en-US" dirty="0"/>
          </a:p>
        </p:txBody>
      </p:sp>
      <p:sp>
        <p:nvSpPr>
          <p:cNvPr id="4" name="Rectangle 3">
            <a:extLst>
              <a:ext uri="{FF2B5EF4-FFF2-40B4-BE49-F238E27FC236}">
                <a16:creationId xmlns:a16="http://schemas.microsoft.com/office/drawing/2014/main" id="{878678BB-FB2E-419F-B56C-8CC14D44A664}"/>
              </a:ext>
            </a:extLst>
          </p:cNvPr>
          <p:cNvSpPr/>
          <p:nvPr/>
        </p:nvSpPr>
        <p:spPr>
          <a:xfrm>
            <a:off x="432916" y="1557000"/>
            <a:ext cx="5579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Ilustración del proceso general de instalación</a:t>
            </a:r>
          </a:p>
        </p:txBody>
      </p:sp>
      <p:sp>
        <p:nvSpPr>
          <p:cNvPr id="5" name="TextBox 4">
            <a:extLst>
              <a:ext uri="{FF2B5EF4-FFF2-40B4-BE49-F238E27FC236}">
                <a16:creationId xmlns:a16="http://schemas.microsoft.com/office/drawing/2014/main" id="{23BFE479-0FAA-4245-9AA9-BAA8A2235D6D}"/>
              </a:ext>
            </a:extLst>
          </p:cNvPr>
          <p:cNvSpPr txBox="1"/>
          <p:nvPr/>
        </p:nvSpPr>
        <p:spPr>
          <a:xfrm>
            <a:off x="709935" y="1926332"/>
            <a:ext cx="2880000"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TAREAS DE INSTALACIÓN</a:t>
            </a:r>
            <a:endParaRPr lang="en-US" sz="1600" dirty="0"/>
          </a:p>
        </p:txBody>
      </p:sp>
      <p:pic>
        <p:nvPicPr>
          <p:cNvPr id="7" name="Picture 6">
            <a:extLst>
              <a:ext uri="{FF2B5EF4-FFF2-40B4-BE49-F238E27FC236}">
                <a16:creationId xmlns:a16="http://schemas.microsoft.com/office/drawing/2014/main" id="{800F6590-B59F-4F92-8C59-3FB9D197A957}"/>
              </a:ext>
            </a:extLst>
          </p:cNvPr>
          <p:cNvPicPr>
            <a:picLocks noChangeAspect="1"/>
          </p:cNvPicPr>
          <p:nvPr/>
        </p:nvPicPr>
        <p:blipFill>
          <a:blip r:embed="rId2"/>
          <a:stretch>
            <a:fillRect/>
          </a:stretch>
        </p:blipFill>
        <p:spPr>
          <a:xfrm>
            <a:off x="755999" y="2205000"/>
            <a:ext cx="6001401" cy="4103725"/>
          </a:xfrm>
          <a:prstGeom prst="rect">
            <a:avLst/>
          </a:prstGeom>
        </p:spPr>
      </p:pic>
      <p:sp>
        <p:nvSpPr>
          <p:cNvPr id="8" name="TextBox 7">
            <a:extLst>
              <a:ext uri="{FF2B5EF4-FFF2-40B4-BE49-F238E27FC236}">
                <a16:creationId xmlns:a16="http://schemas.microsoft.com/office/drawing/2014/main" id="{98B0DB06-8AAB-4398-89DE-3E44416C74F1}"/>
              </a:ext>
            </a:extLst>
          </p:cNvPr>
          <p:cNvSpPr txBox="1"/>
          <p:nvPr/>
        </p:nvSpPr>
        <p:spPr>
          <a:xfrm>
            <a:off x="6730090" y="1701000"/>
            <a:ext cx="1956710" cy="2308324"/>
          </a:xfrm>
          <a:prstGeom prst="rect">
            <a:avLst/>
          </a:prstGeom>
          <a:noFill/>
        </p:spPr>
        <p:txBody>
          <a:bodyPr wrap="square" rtlCol="0">
            <a:spAutoFit/>
          </a:bodyPr>
          <a:lstStyle/>
          <a:p>
            <a:pPr marL="285750" indent="-285750">
              <a:buFont typeface="Calibri" panose="020F0502020204030204" pitchFamily="34" charset="0"/>
              <a:buChar char="‒"/>
            </a:pPr>
            <a:r>
              <a:rPr lang="en-US" sz="1600" dirty="0"/>
              <a:t>Algunos </a:t>
            </a:r>
            <a:r>
              <a:rPr lang="en-US" sz="1600" b="1" dirty="0"/>
              <a:t>elementos eléctricos</a:t>
            </a:r>
            <a:r>
              <a:rPr lang="en-US" sz="1600" dirty="0"/>
              <a:t>, como elementos de respaldo eléctrico o termistores, son opcionales y deben instalarse en el tanque y cablearse correctamente.</a:t>
            </a:r>
          </a:p>
        </p:txBody>
      </p:sp>
      <p:sp>
        <p:nvSpPr>
          <p:cNvPr id="9" name="Rectangle 8">
            <a:extLst>
              <a:ext uri="{FF2B5EF4-FFF2-40B4-BE49-F238E27FC236}">
                <a16:creationId xmlns:a16="http://schemas.microsoft.com/office/drawing/2014/main" id="{BE385C9E-B808-4647-A2B2-310C12A9D3F2}"/>
              </a:ext>
            </a:extLst>
          </p:cNvPr>
          <p:cNvSpPr/>
          <p:nvPr/>
        </p:nvSpPr>
        <p:spPr>
          <a:xfrm>
            <a:off x="5220000" y="2061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pic>
        <p:nvPicPr>
          <p:cNvPr id="10" name="Picture 9">
            <a:extLst>
              <a:ext uri="{FF2B5EF4-FFF2-40B4-BE49-F238E27FC236}">
                <a16:creationId xmlns:a16="http://schemas.microsoft.com/office/drawing/2014/main" id="{1B97C681-7CB3-423D-BA19-C451679B3149}"/>
              </a:ext>
            </a:extLst>
          </p:cNvPr>
          <p:cNvPicPr>
            <a:picLocks noChangeAspect="1"/>
          </p:cNvPicPr>
          <p:nvPr/>
        </p:nvPicPr>
        <p:blipFill rotWithShape="1">
          <a:blip r:embed="rId3"/>
          <a:srcRect l="3564" t="3655" r="2503" b="4980"/>
          <a:stretch/>
        </p:blipFill>
        <p:spPr>
          <a:xfrm>
            <a:off x="6803465" y="4509000"/>
            <a:ext cx="1883336" cy="1800000"/>
          </a:xfrm>
          <a:prstGeom prst="rect">
            <a:avLst/>
          </a:prstGeom>
          <a:ln>
            <a:solidFill>
              <a:schemeClr val="tx1"/>
            </a:solidFill>
          </a:ln>
        </p:spPr>
      </p:pic>
    </p:spTree>
    <p:extLst>
      <p:ext uri="{BB962C8B-B14F-4D97-AF65-F5344CB8AC3E}">
        <p14:creationId xmlns:p14="http://schemas.microsoft.com/office/powerpoint/2010/main" val="25728756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DDD17-F3FE-44D3-9A8C-CA1B92403FF3}"/>
              </a:ext>
            </a:extLst>
          </p:cNvPr>
          <p:cNvSpPr>
            <a:spLocks noGrp="1"/>
          </p:cNvSpPr>
          <p:nvPr>
            <p:ph type="title"/>
          </p:nvPr>
        </p:nvSpPr>
        <p:spPr/>
        <p:txBody>
          <a:bodyPr/>
          <a:lstStyle/>
          <a:p>
            <a:r>
              <a:rPr lang="en-US" b="1" dirty="0"/>
              <a:t>4. Instalación y mantenimiento de tanques de </a:t>
            </a:r>
            <a:r>
              <a:rPr lang="en-US" b="1" dirty="0" err="1"/>
              <a:t>almacenamiento</a:t>
            </a:r>
            <a:r>
              <a:rPr lang="en-US" b="1" dirty="0"/>
              <a:t> DSWHACS solar</a:t>
            </a:r>
            <a:endParaRPr lang="en-US" dirty="0"/>
          </a:p>
        </p:txBody>
      </p:sp>
      <p:sp>
        <p:nvSpPr>
          <p:cNvPr id="4" name="Rectangle 3">
            <a:extLst>
              <a:ext uri="{FF2B5EF4-FFF2-40B4-BE49-F238E27FC236}">
                <a16:creationId xmlns:a16="http://schemas.microsoft.com/office/drawing/2014/main" id="{504423D7-0A27-4303-93CA-09A65469187D}"/>
              </a:ext>
            </a:extLst>
          </p:cNvPr>
          <p:cNvSpPr/>
          <p:nvPr/>
        </p:nvSpPr>
        <p:spPr>
          <a:xfrm>
            <a:off x="432916" y="1557000"/>
            <a:ext cx="5651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Ilustración del proceso general de instalación</a:t>
            </a:r>
          </a:p>
        </p:txBody>
      </p:sp>
      <p:sp>
        <p:nvSpPr>
          <p:cNvPr id="5" name="TextBox 4">
            <a:extLst>
              <a:ext uri="{FF2B5EF4-FFF2-40B4-BE49-F238E27FC236}">
                <a16:creationId xmlns:a16="http://schemas.microsoft.com/office/drawing/2014/main" id="{19A5DE9E-CB3C-41CE-A4B3-6709E5973D2B}"/>
              </a:ext>
            </a:extLst>
          </p:cNvPr>
          <p:cNvSpPr txBox="1"/>
          <p:nvPr/>
        </p:nvSpPr>
        <p:spPr>
          <a:xfrm>
            <a:off x="709934" y="1926332"/>
            <a:ext cx="4150065"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TAREAS DE PUESTA EN MARCHA</a:t>
            </a:r>
            <a:endParaRPr lang="en-US" sz="1600" dirty="0"/>
          </a:p>
        </p:txBody>
      </p:sp>
      <p:pic>
        <p:nvPicPr>
          <p:cNvPr id="6" name="Picture 5">
            <a:extLst>
              <a:ext uri="{FF2B5EF4-FFF2-40B4-BE49-F238E27FC236}">
                <a16:creationId xmlns:a16="http://schemas.microsoft.com/office/drawing/2014/main" id="{97066381-5E9B-4E63-9BC8-4F70FCE409E7}"/>
              </a:ext>
            </a:extLst>
          </p:cNvPr>
          <p:cNvPicPr>
            <a:picLocks noChangeAspect="1"/>
          </p:cNvPicPr>
          <p:nvPr/>
        </p:nvPicPr>
        <p:blipFill>
          <a:blip r:embed="rId2"/>
          <a:stretch>
            <a:fillRect/>
          </a:stretch>
        </p:blipFill>
        <p:spPr>
          <a:xfrm>
            <a:off x="744172" y="2276663"/>
            <a:ext cx="6120000" cy="4032062"/>
          </a:xfrm>
          <a:prstGeom prst="rect">
            <a:avLst/>
          </a:prstGeom>
        </p:spPr>
      </p:pic>
      <p:sp>
        <p:nvSpPr>
          <p:cNvPr id="7" name="Rectangle 6">
            <a:extLst>
              <a:ext uri="{FF2B5EF4-FFF2-40B4-BE49-F238E27FC236}">
                <a16:creationId xmlns:a16="http://schemas.microsoft.com/office/drawing/2014/main" id="{CB237EDF-1218-4C17-81C8-FA011CC9642E}"/>
              </a:ext>
            </a:extLst>
          </p:cNvPr>
          <p:cNvSpPr/>
          <p:nvPr/>
        </p:nvSpPr>
        <p:spPr>
          <a:xfrm>
            <a:off x="5333256" y="2095609"/>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
        <p:nvSpPr>
          <p:cNvPr id="8" name="TextBox 7">
            <a:extLst>
              <a:ext uri="{FF2B5EF4-FFF2-40B4-BE49-F238E27FC236}">
                <a16:creationId xmlns:a16="http://schemas.microsoft.com/office/drawing/2014/main" id="{7CD6BB37-0FF3-4166-B665-D8DDD2C61122}"/>
              </a:ext>
            </a:extLst>
          </p:cNvPr>
          <p:cNvSpPr txBox="1"/>
          <p:nvPr/>
        </p:nvSpPr>
        <p:spPr>
          <a:xfrm>
            <a:off x="6804000" y="2333118"/>
            <a:ext cx="2016000" cy="1815882"/>
          </a:xfrm>
          <a:prstGeom prst="rect">
            <a:avLst/>
          </a:prstGeom>
          <a:noFill/>
        </p:spPr>
        <p:txBody>
          <a:bodyPr wrap="square" rtlCol="0">
            <a:spAutoFit/>
          </a:bodyPr>
          <a:lstStyle/>
          <a:p>
            <a:pPr marL="285750" indent="-285750">
              <a:buFont typeface="Calibri" panose="020F0502020204030204" pitchFamily="34" charset="0"/>
              <a:buChar char="‒"/>
            </a:pPr>
            <a:r>
              <a:rPr lang="en-US" sz="1400" b="1" dirty="0"/>
              <a:t>Puesta en marcha del sistema</a:t>
            </a:r>
            <a:r>
              <a:rPr lang="en-US" sz="1400" dirty="0"/>
              <a:t>. Una vez que se ha probado el sistema, se pueden completar otras tareas restantes. Por ejemplo: aislamiento de tanques.</a:t>
            </a:r>
          </a:p>
        </p:txBody>
      </p:sp>
      <p:pic>
        <p:nvPicPr>
          <p:cNvPr id="9" name="Picture 8">
            <a:extLst>
              <a:ext uri="{FF2B5EF4-FFF2-40B4-BE49-F238E27FC236}">
                <a16:creationId xmlns:a16="http://schemas.microsoft.com/office/drawing/2014/main" id="{67C686E3-6838-456B-A39D-19CE77776020}"/>
              </a:ext>
            </a:extLst>
          </p:cNvPr>
          <p:cNvPicPr>
            <a:picLocks noChangeAspect="1"/>
          </p:cNvPicPr>
          <p:nvPr/>
        </p:nvPicPr>
        <p:blipFill>
          <a:blip r:embed="rId3"/>
          <a:stretch>
            <a:fillRect/>
          </a:stretch>
        </p:blipFill>
        <p:spPr>
          <a:xfrm>
            <a:off x="6222488" y="4365000"/>
            <a:ext cx="2464312" cy="1953149"/>
          </a:xfrm>
          <a:prstGeom prst="rect">
            <a:avLst/>
          </a:prstGeom>
        </p:spPr>
      </p:pic>
    </p:spTree>
    <p:extLst>
      <p:ext uri="{BB962C8B-B14F-4D97-AF65-F5344CB8AC3E}">
        <p14:creationId xmlns:p14="http://schemas.microsoft.com/office/powerpoint/2010/main" val="307941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4A98B-AC07-4C51-B40E-5D6C8BD8E7A9}"/>
              </a:ext>
            </a:extLst>
          </p:cNvPr>
          <p:cNvSpPr>
            <a:spLocks noGrp="1"/>
          </p:cNvSpPr>
          <p:nvPr>
            <p:ph type="title"/>
          </p:nvPr>
        </p:nvSpPr>
        <p:spPr/>
        <p:txBody>
          <a:bodyPr/>
          <a:lstStyle/>
          <a:p>
            <a:r>
              <a:rPr lang="en-US" b="1" dirty="0"/>
              <a:t>4. Instalación y mantenimiento de tanques de </a:t>
            </a:r>
            <a:r>
              <a:rPr lang="en-US" b="1" dirty="0" err="1"/>
              <a:t>almacenamiento</a:t>
            </a:r>
            <a:r>
              <a:rPr lang="en-US" b="1" dirty="0"/>
              <a:t> ACS solar</a:t>
            </a:r>
            <a:endParaRPr lang="en-US" dirty="0"/>
          </a:p>
        </p:txBody>
      </p:sp>
      <p:sp>
        <p:nvSpPr>
          <p:cNvPr id="4" name="Rectangle 3">
            <a:extLst>
              <a:ext uri="{FF2B5EF4-FFF2-40B4-BE49-F238E27FC236}">
                <a16:creationId xmlns:a16="http://schemas.microsoft.com/office/drawing/2014/main" id="{CB65AE25-7216-4EE4-8672-47344D42942D}"/>
              </a:ext>
            </a:extLst>
          </p:cNvPr>
          <p:cNvSpPr/>
          <p:nvPr/>
        </p:nvSpPr>
        <p:spPr>
          <a:xfrm>
            <a:off x="432916" y="1557000"/>
            <a:ext cx="5579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Ilustración del proceso general de instalación</a:t>
            </a:r>
          </a:p>
        </p:txBody>
      </p:sp>
      <p:sp>
        <p:nvSpPr>
          <p:cNvPr id="5" name="TextBox 4">
            <a:extLst>
              <a:ext uri="{FF2B5EF4-FFF2-40B4-BE49-F238E27FC236}">
                <a16:creationId xmlns:a16="http://schemas.microsoft.com/office/drawing/2014/main" id="{AEABAE77-DDDC-4929-820D-9ACC043F684C}"/>
              </a:ext>
            </a:extLst>
          </p:cNvPr>
          <p:cNvSpPr txBox="1"/>
          <p:nvPr/>
        </p:nvSpPr>
        <p:spPr>
          <a:xfrm>
            <a:off x="709935" y="1926332"/>
            <a:ext cx="4582065"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TRABAJOS DE MANTENIMIENTO</a:t>
            </a:r>
            <a:endParaRPr lang="en-US" sz="1600" dirty="0"/>
          </a:p>
        </p:txBody>
      </p:sp>
      <p:pic>
        <p:nvPicPr>
          <p:cNvPr id="6" name="Picture 5">
            <a:extLst>
              <a:ext uri="{FF2B5EF4-FFF2-40B4-BE49-F238E27FC236}">
                <a16:creationId xmlns:a16="http://schemas.microsoft.com/office/drawing/2014/main" id="{0ED02DD1-ECB9-46C9-9B18-D8794D601884}"/>
              </a:ext>
            </a:extLst>
          </p:cNvPr>
          <p:cNvPicPr>
            <a:picLocks noChangeAspect="1"/>
          </p:cNvPicPr>
          <p:nvPr/>
        </p:nvPicPr>
        <p:blipFill>
          <a:blip r:embed="rId2"/>
          <a:stretch>
            <a:fillRect/>
          </a:stretch>
        </p:blipFill>
        <p:spPr>
          <a:xfrm>
            <a:off x="1044000" y="2277000"/>
            <a:ext cx="5976000" cy="3985755"/>
          </a:xfrm>
          <a:prstGeom prst="rect">
            <a:avLst/>
          </a:prstGeom>
        </p:spPr>
      </p:pic>
      <p:sp>
        <p:nvSpPr>
          <p:cNvPr id="7" name="Rectangle 6">
            <a:extLst>
              <a:ext uri="{FF2B5EF4-FFF2-40B4-BE49-F238E27FC236}">
                <a16:creationId xmlns:a16="http://schemas.microsoft.com/office/drawing/2014/main" id="{DFC2ACD8-892D-430E-97C9-4EF576BBFBBA}"/>
              </a:ext>
            </a:extLst>
          </p:cNvPr>
          <p:cNvSpPr/>
          <p:nvPr/>
        </p:nvSpPr>
        <p:spPr>
          <a:xfrm>
            <a:off x="6300000" y="2061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
        <p:nvSpPr>
          <p:cNvPr id="8" name="TextBox 7">
            <a:extLst>
              <a:ext uri="{FF2B5EF4-FFF2-40B4-BE49-F238E27FC236}">
                <a16:creationId xmlns:a16="http://schemas.microsoft.com/office/drawing/2014/main" id="{5E1247A6-9941-4526-A91D-C5345083F5A0}"/>
              </a:ext>
            </a:extLst>
          </p:cNvPr>
          <p:cNvSpPr txBox="1"/>
          <p:nvPr/>
        </p:nvSpPr>
        <p:spPr>
          <a:xfrm>
            <a:off x="7092000" y="2493000"/>
            <a:ext cx="1800000" cy="3323987"/>
          </a:xfrm>
          <a:prstGeom prst="rect">
            <a:avLst/>
          </a:prstGeom>
          <a:noFill/>
        </p:spPr>
        <p:txBody>
          <a:bodyPr wrap="square" rtlCol="0">
            <a:spAutoFit/>
          </a:bodyPr>
          <a:lstStyle/>
          <a:p>
            <a:pPr marL="285750" indent="-285750">
              <a:buFont typeface="Calibri" panose="020F0502020204030204" pitchFamily="34" charset="0"/>
              <a:buChar char="‒"/>
            </a:pPr>
            <a:r>
              <a:rPr lang="en-US" sz="1400" b="1" dirty="0"/>
              <a:t>Mantenimiento periódico</a:t>
            </a:r>
            <a:r>
              <a:rPr lang="en-US" sz="1400" dirty="0"/>
              <a:t>. El propietario tiene que realizar inspecciones sencillas y procedimientos de mantenimiento realizados por personal de servicio cualificado en las frecuencias sugeridas.</a:t>
            </a:r>
          </a:p>
        </p:txBody>
      </p:sp>
    </p:spTree>
    <p:extLst>
      <p:ext uri="{BB962C8B-B14F-4D97-AF65-F5344CB8AC3E}">
        <p14:creationId xmlns:p14="http://schemas.microsoft.com/office/powerpoint/2010/main" val="30094636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8FFF9-87B5-44EF-83A1-DEB9D599D811}"/>
              </a:ext>
            </a:extLst>
          </p:cNvPr>
          <p:cNvSpPr>
            <a:spLocks noGrp="1"/>
          </p:cNvSpPr>
          <p:nvPr>
            <p:ph type="title"/>
          </p:nvPr>
        </p:nvSpPr>
        <p:spPr/>
        <p:txBody>
          <a:bodyPr/>
          <a:lstStyle/>
          <a:p>
            <a:r>
              <a:rPr lang="en-US" b="1" dirty="0"/>
              <a:t>4. Instalación y mantenimiento de tanques de </a:t>
            </a:r>
            <a:r>
              <a:rPr lang="en-US" b="1" dirty="0" err="1"/>
              <a:t>almacenamiento</a:t>
            </a:r>
            <a:r>
              <a:rPr lang="en-US" b="1" dirty="0"/>
              <a:t> ACS solar</a:t>
            </a:r>
            <a:endParaRPr lang="en-US" dirty="0"/>
          </a:p>
        </p:txBody>
      </p:sp>
      <p:sp>
        <p:nvSpPr>
          <p:cNvPr id="4" name="Rectangle 3">
            <a:extLst>
              <a:ext uri="{FF2B5EF4-FFF2-40B4-BE49-F238E27FC236}">
                <a16:creationId xmlns:a16="http://schemas.microsoft.com/office/drawing/2014/main" id="{22A4800F-734F-4063-A1F8-F2C30BDA6122}"/>
              </a:ext>
            </a:extLst>
          </p:cNvPr>
          <p:cNvSpPr/>
          <p:nvPr/>
        </p:nvSpPr>
        <p:spPr>
          <a:xfrm>
            <a:off x="432916" y="1557000"/>
            <a:ext cx="5075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Ilustración del proceso general de instalación</a:t>
            </a:r>
          </a:p>
        </p:txBody>
      </p:sp>
      <p:sp>
        <p:nvSpPr>
          <p:cNvPr id="5" name="TextBox 4">
            <a:extLst>
              <a:ext uri="{FF2B5EF4-FFF2-40B4-BE49-F238E27FC236}">
                <a16:creationId xmlns:a16="http://schemas.microsoft.com/office/drawing/2014/main" id="{EEF9DBB5-BD67-45B4-ACA5-091DC5145956}"/>
              </a:ext>
            </a:extLst>
          </p:cNvPr>
          <p:cNvSpPr txBox="1"/>
          <p:nvPr/>
        </p:nvSpPr>
        <p:spPr>
          <a:xfrm>
            <a:off x="709935" y="1926332"/>
            <a:ext cx="3646065"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TRABAJOS DE MANTENIMIENTO</a:t>
            </a:r>
            <a:endParaRPr lang="en-US" sz="1600" dirty="0"/>
          </a:p>
        </p:txBody>
      </p:sp>
      <p:pic>
        <p:nvPicPr>
          <p:cNvPr id="6" name="Picture 5">
            <a:extLst>
              <a:ext uri="{FF2B5EF4-FFF2-40B4-BE49-F238E27FC236}">
                <a16:creationId xmlns:a16="http://schemas.microsoft.com/office/drawing/2014/main" id="{0FD5A7E0-46E2-4EC5-9745-912D48943E6D}"/>
              </a:ext>
            </a:extLst>
          </p:cNvPr>
          <p:cNvPicPr>
            <a:picLocks noChangeAspect="1"/>
          </p:cNvPicPr>
          <p:nvPr/>
        </p:nvPicPr>
        <p:blipFill>
          <a:blip r:embed="rId2"/>
          <a:stretch>
            <a:fillRect/>
          </a:stretch>
        </p:blipFill>
        <p:spPr>
          <a:xfrm>
            <a:off x="828000" y="2264886"/>
            <a:ext cx="6311537" cy="4086418"/>
          </a:xfrm>
          <a:prstGeom prst="rect">
            <a:avLst/>
          </a:prstGeom>
        </p:spPr>
      </p:pic>
      <p:sp>
        <p:nvSpPr>
          <p:cNvPr id="7" name="Rectangle 6">
            <a:extLst>
              <a:ext uri="{FF2B5EF4-FFF2-40B4-BE49-F238E27FC236}">
                <a16:creationId xmlns:a16="http://schemas.microsoft.com/office/drawing/2014/main" id="{B083C600-23D6-45C5-B62C-9523FD60E647}"/>
              </a:ext>
            </a:extLst>
          </p:cNvPr>
          <p:cNvSpPr/>
          <p:nvPr/>
        </p:nvSpPr>
        <p:spPr>
          <a:xfrm>
            <a:off x="3636000" y="2189311"/>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
        <p:nvSpPr>
          <p:cNvPr id="8" name="TextBox 7">
            <a:extLst>
              <a:ext uri="{FF2B5EF4-FFF2-40B4-BE49-F238E27FC236}">
                <a16:creationId xmlns:a16="http://schemas.microsoft.com/office/drawing/2014/main" id="{FFF088BF-44A2-4A1A-9146-0C7217E3A987}"/>
              </a:ext>
            </a:extLst>
          </p:cNvPr>
          <p:cNvSpPr txBox="1"/>
          <p:nvPr/>
        </p:nvSpPr>
        <p:spPr>
          <a:xfrm>
            <a:off x="7020000" y="2307348"/>
            <a:ext cx="1872000" cy="3539430"/>
          </a:xfrm>
          <a:prstGeom prst="rect">
            <a:avLst/>
          </a:prstGeom>
          <a:noFill/>
        </p:spPr>
        <p:txBody>
          <a:bodyPr wrap="square" rtlCol="0">
            <a:spAutoFit/>
          </a:bodyPr>
          <a:lstStyle/>
          <a:p>
            <a:pPr marL="285750" indent="-285750">
              <a:buFont typeface="Calibri" panose="020F0502020204030204" pitchFamily="34" charset="0"/>
              <a:buChar char="‒"/>
            </a:pPr>
            <a:r>
              <a:rPr lang="en-US" sz="1400" b="1" dirty="0" err="1"/>
              <a:t>Reparación</a:t>
            </a:r>
            <a:r>
              <a:rPr lang="en-US" sz="1400" b="1" dirty="0"/>
              <a:t>. </a:t>
            </a:r>
            <a:r>
              <a:rPr lang="en-US" sz="1400" dirty="0"/>
              <a:t>Los fabricantes proporcionan guías de solución de problemas para ayudar a los instaladores y demás personal en el diagnóstico y la reparación. Además, indican cómo solicitar las piezas de repuesto recomendadas (cuando no exclusivas).</a:t>
            </a:r>
          </a:p>
        </p:txBody>
      </p:sp>
    </p:spTree>
    <p:extLst>
      <p:ext uri="{BB962C8B-B14F-4D97-AF65-F5344CB8AC3E}">
        <p14:creationId xmlns:p14="http://schemas.microsoft.com/office/powerpoint/2010/main" val="9619400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F6048-20D7-4D70-A5A1-84AFC1321F8C}"/>
              </a:ext>
            </a:extLst>
          </p:cNvPr>
          <p:cNvSpPr>
            <a:spLocks noGrp="1"/>
          </p:cNvSpPr>
          <p:nvPr>
            <p:ph type="title"/>
          </p:nvPr>
        </p:nvSpPr>
        <p:spPr/>
        <p:txBody>
          <a:bodyPr/>
          <a:lstStyle/>
          <a:p>
            <a:r>
              <a:rPr lang="en-US" dirty="0"/>
              <a:t>Resumen</a:t>
            </a:r>
          </a:p>
        </p:txBody>
      </p:sp>
      <p:sp>
        <p:nvSpPr>
          <p:cNvPr id="4" name="Rectangle 3">
            <a:extLst>
              <a:ext uri="{FF2B5EF4-FFF2-40B4-BE49-F238E27FC236}">
                <a16:creationId xmlns:a16="http://schemas.microsoft.com/office/drawing/2014/main" id="{5310692E-D7C3-4575-BFCC-808543D777F4}"/>
              </a:ext>
            </a:extLst>
          </p:cNvPr>
          <p:cNvSpPr/>
          <p:nvPr/>
        </p:nvSpPr>
        <p:spPr>
          <a:xfrm>
            <a:off x="432916" y="1485000"/>
            <a:ext cx="7091084" cy="369332"/>
          </a:xfrm>
          <a:prstGeom prst="rect">
            <a:avLst/>
          </a:prstGeom>
        </p:spPr>
        <p:txBody>
          <a:bodyPr wrap="square">
            <a:spAutoFit/>
          </a:bodyPr>
          <a:lstStyle/>
          <a:p>
            <a:r>
              <a:rPr lang="en-US" dirty="0">
                <a:solidFill>
                  <a:prstClr val="black"/>
                </a:solidFill>
                <a:cs typeface="Arial" pitchFamily="34" charset="0"/>
              </a:rPr>
              <a:t>Estas son ideas importantes que se </a:t>
            </a:r>
            <a:r>
              <a:rPr lang="en-US" dirty="0" err="1">
                <a:solidFill>
                  <a:prstClr val="black"/>
                </a:solidFill>
                <a:cs typeface="Arial" pitchFamily="34" charset="0"/>
              </a:rPr>
              <a:t>han</a:t>
            </a:r>
            <a:r>
              <a:rPr lang="en-US" dirty="0">
                <a:solidFill>
                  <a:prstClr val="black"/>
                </a:solidFill>
                <a:cs typeface="Arial" pitchFamily="34" charset="0"/>
              </a:rPr>
              <a:t> </a:t>
            </a:r>
            <a:r>
              <a:rPr lang="en-US" dirty="0" err="1">
                <a:solidFill>
                  <a:prstClr val="black"/>
                </a:solidFill>
                <a:cs typeface="Arial" pitchFamily="34" charset="0"/>
              </a:rPr>
              <a:t>abordado</a:t>
            </a:r>
            <a:r>
              <a:rPr lang="en-US" dirty="0">
                <a:solidFill>
                  <a:prstClr val="black"/>
                </a:solidFill>
                <a:cs typeface="Arial" pitchFamily="34" charset="0"/>
              </a:rPr>
              <a:t> en esta unidad:</a:t>
            </a:r>
          </a:p>
        </p:txBody>
      </p:sp>
      <p:sp>
        <p:nvSpPr>
          <p:cNvPr id="5" name="TextBox 4">
            <a:extLst>
              <a:ext uri="{FF2B5EF4-FFF2-40B4-BE49-F238E27FC236}">
                <a16:creationId xmlns:a16="http://schemas.microsoft.com/office/drawing/2014/main" id="{CB4C656A-31F1-41E5-9BAE-66CBF8ADCE60}"/>
              </a:ext>
            </a:extLst>
          </p:cNvPr>
          <p:cNvSpPr txBox="1"/>
          <p:nvPr/>
        </p:nvSpPr>
        <p:spPr>
          <a:xfrm>
            <a:off x="0" y="1833146"/>
            <a:ext cx="9144000" cy="4616648"/>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Acumuladores solares de agua caliente:</a:t>
            </a:r>
          </a:p>
          <a:p>
            <a:pPr marL="742950" lvl="1" indent="-285750">
              <a:buFont typeface="Calibri" panose="020F0502020204030204" pitchFamily="34" charset="0"/>
              <a:buChar char="‒"/>
            </a:pPr>
            <a:r>
              <a:rPr lang="en-US" sz="1400" b="1" dirty="0"/>
              <a:t>Proporcionar una forma de almacenar la energía solar térmica asegurando su disponibilidad cuando se requiera.</a:t>
            </a:r>
          </a:p>
          <a:p>
            <a:pPr marL="742950" lvl="1" indent="-285750">
              <a:buFont typeface="Calibri" panose="020F0502020204030204" pitchFamily="34" charset="0"/>
              <a:buChar char="‒"/>
            </a:pPr>
            <a:r>
              <a:rPr lang="en-US" sz="1400" b="1" dirty="0"/>
              <a:t>Funcionan básicamente de acuerdo con la estratificación térmica natural del agua caliente.</a:t>
            </a:r>
          </a:p>
          <a:p>
            <a:pPr marL="742950" lvl="1" indent="-285750">
              <a:buFont typeface="Calibri" panose="020F0502020204030204" pitchFamily="34" charset="0"/>
              <a:buChar char="‒"/>
            </a:pPr>
            <a:r>
              <a:rPr lang="en-US" sz="1400" b="1" dirty="0"/>
              <a:t>Además, están diseñados para resistir temperaturas de trabajo, presiones, corrosión y pérdidas de calor.</a:t>
            </a:r>
          </a:p>
          <a:p>
            <a:pPr marL="742950" lvl="1" indent="-285750">
              <a:buFont typeface="Calibri" panose="020F0502020204030204" pitchFamily="34" charset="0"/>
              <a:buChar char="‒"/>
            </a:pPr>
            <a:r>
              <a:rPr lang="en-US" sz="1400" b="1" dirty="0"/>
              <a:t>Se puede clasificar según la forma en que se suministra el agua fría, teniendo:</a:t>
            </a:r>
          </a:p>
          <a:p>
            <a:pPr marL="1200150" lvl="2" indent="-285750">
              <a:buFont typeface="Arial" panose="020B0604020202020204" pitchFamily="34" charset="0"/>
              <a:buChar char="."/>
            </a:pPr>
            <a:r>
              <a:rPr lang="en-US" sz="1400" b="1" dirty="0"/>
              <a:t>Tanques presurizados. Trabajan a la presión de la red de agua. Directo e Indirecto.</a:t>
            </a:r>
          </a:p>
          <a:p>
            <a:pPr marL="1200150" lvl="2" indent="-285750">
              <a:buFont typeface="Arial" panose="020B0604020202020204" pitchFamily="34" charset="0"/>
              <a:buChar char="."/>
            </a:pPr>
            <a:r>
              <a:rPr lang="en-US" sz="1400" b="1" dirty="0"/>
              <a:t>Tanques no presurizados. Trabajan a bajas presiones. Menos común </a:t>
            </a:r>
            <a:r>
              <a:rPr lang="en-US" sz="1400" b="1" dirty="0" err="1"/>
              <a:t>en</a:t>
            </a:r>
            <a:r>
              <a:rPr lang="en-US" sz="1400" b="1" dirty="0"/>
              <a:t> ACS solar.</a:t>
            </a:r>
          </a:p>
          <a:p>
            <a:pPr marL="1200150" lvl="2" indent="-285750">
              <a:buFont typeface="Arial" panose="020B0604020202020204" pitchFamily="34" charset="0"/>
              <a:buChar char="."/>
            </a:pPr>
            <a:r>
              <a:rPr lang="en-US" sz="1400" b="1" dirty="0" err="1"/>
              <a:t>Acumuladores</a:t>
            </a:r>
            <a:r>
              <a:rPr lang="en-US" sz="1400" b="1" dirty="0"/>
              <a:t> térmicos. Depósitos inerciales sin presión con serpentines para agua caliente instantánea.</a:t>
            </a:r>
          </a:p>
          <a:p>
            <a:pPr marL="742950" lvl="1" indent="-285750">
              <a:buFont typeface="Calibri" panose="020F0502020204030204" pitchFamily="34" charset="0"/>
              <a:buChar char="‒"/>
            </a:pPr>
            <a:r>
              <a:rPr lang="en-US" sz="1400" b="1" dirty="0"/>
              <a:t>Puede ser clasificado de acuerdo a las aplicaciones o roles que desempeña en el sistema solar, teniendo:</a:t>
            </a:r>
          </a:p>
          <a:p>
            <a:pPr marL="1200150" lvl="2" indent="-285750">
              <a:buFont typeface="Arial" panose="020B0604020202020204" pitchFamily="34" charset="0"/>
              <a:buChar char="."/>
            </a:pPr>
            <a:r>
              <a:rPr lang="en-US" sz="1400" b="1" dirty="0"/>
              <a:t>Tanques de </a:t>
            </a:r>
            <a:r>
              <a:rPr lang="en-US" sz="1400" b="1" dirty="0" err="1"/>
              <a:t>almacenamiento</a:t>
            </a:r>
            <a:r>
              <a:rPr lang="en-US" sz="1400" b="1" dirty="0"/>
              <a:t> ACS solar. En espiral o no en espiral (almacenamiento), con/sin respaldo.</a:t>
            </a:r>
          </a:p>
          <a:p>
            <a:pPr marL="1200150" lvl="2" indent="-285750">
              <a:buFont typeface="Arial" panose="020B0604020202020204" pitchFamily="34" charset="0"/>
              <a:buChar char="."/>
            </a:pPr>
            <a:r>
              <a:rPr lang="en-US" sz="1400" b="1" dirty="0" err="1"/>
              <a:t>Depósitos</a:t>
            </a:r>
            <a:r>
              <a:rPr lang="en-US" sz="1400" b="1" dirty="0"/>
              <a:t> de </a:t>
            </a:r>
            <a:r>
              <a:rPr lang="en-US" sz="1400" b="1" dirty="0" err="1"/>
              <a:t>almacenamiento</a:t>
            </a:r>
            <a:r>
              <a:rPr lang="en-US" sz="1400" b="1" dirty="0"/>
              <a:t> </a:t>
            </a:r>
            <a:r>
              <a:rPr lang="en-US" sz="1400" b="1" dirty="0" err="1"/>
              <a:t>intermedio</a:t>
            </a:r>
            <a:r>
              <a:rPr lang="en-US" sz="1400" b="1" dirty="0"/>
              <a:t>. Multiusos y multicombustible. Haga que el ACS solar sea eficiente.</a:t>
            </a:r>
          </a:p>
          <a:p>
            <a:pPr marL="1200150" lvl="2" indent="-285750">
              <a:buFont typeface="Arial" panose="020B0604020202020204" pitchFamily="34" charset="0"/>
              <a:buChar char="."/>
            </a:pPr>
            <a:r>
              <a:rPr lang="en-US" sz="1400" b="1" dirty="0"/>
              <a:t>Tanques de </a:t>
            </a:r>
            <a:r>
              <a:rPr lang="en-US" sz="1400" b="1" dirty="0" err="1"/>
              <a:t>almacenamiento</a:t>
            </a:r>
            <a:r>
              <a:rPr lang="en-US" sz="1400" b="1" dirty="0"/>
              <a:t> </a:t>
            </a:r>
            <a:r>
              <a:rPr lang="en-US" sz="1400" b="1" dirty="0" err="1"/>
              <a:t>intermedio</a:t>
            </a:r>
            <a:r>
              <a:rPr lang="en-US" sz="1400" b="1" dirty="0"/>
              <a:t> </a:t>
            </a:r>
            <a:r>
              <a:rPr lang="en-US" sz="1400" b="1" dirty="0" err="1"/>
              <a:t>estratificación</a:t>
            </a:r>
            <a:r>
              <a:rPr lang="en-US" sz="1400" b="1" dirty="0"/>
              <a:t>. Proporcionar agua caliente estratificada a diferentes temperaturas.</a:t>
            </a:r>
          </a:p>
          <a:p>
            <a:pPr marL="742950" lvl="1" indent="-285750">
              <a:buFont typeface="Calibri" panose="020F0502020204030204" pitchFamily="34" charset="0"/>
              <a:buChar char="‒"/>
            </a:pPr>
            <a:r>
              <a:rPr lang="en-US" sz="1400" b="1" dirty="0"/>
              <a:t>Están fabricados en acero dulce, acero inoxidable o cobre, construidos con pared simple o doble, una capa aislante, elementos de protección (varilla de ánodo y termostatos) y múltiples puertos para conexiones de agua y otros elementos de inmersión (elementos de calentamiento de respaldo, termistores). Los más utilizados (acero dulce) </a:t>
            </a:r>
            <a:r>
              <a:rPr lang="en-US" sz="1400" b="1" dirty="0" err="1"/>
              <a:t>estan</a:t>
            </a:r>
            <a:r>
              <a:rPr lang="en-US" sz="1400" b="1" dirty="0"/>
              <a:t> </a:t>
            </a:r>
            <a:r>
              <a:rPr lang="en-US" sz="1400" b="1" dirty="0" err="1"/>
              <a:t>esmaltado</a:t>
            </a:r>
            <a:r>
              <a:rPr lang="en-US" sz="1400" b="1" dirty="0"/>
              <a:t>.</a:t>
            </a:r>
          </a:p>
          <a:p>
            <a:pPr marL="742950" lvl="1" indent="-285750">
              <a:buFont typeface="Calibri" panose="020F0502020204030204" pitchFamily="34" charset="0"/>
              <a:buChar char="‒"/>
            </a:pPr>
            <a:r>
              <a:rPr lang="en-US" sz="1400" b="1" dirty="0"/>
              <a:t>Debe instalarse y mantenerse de acuerdo con la documentación del fabricante en el contexto general del </a:t>
            </a:r>
            <a:r>
              <a:rPr lang="en-US" sz="1400" b="1" dirty="0" err="1"/>
              <a:t>proyecto</a:t>
            </a:r>
            <a:r>
              <a:rPr lang="en-US" sz="1400" b="1" dirty="0"/>
              <a:t> ACS solar.</a:t>
            </a:r>
          </a:p>
        </p:txBody>
      </p:sp>
    </p:spTree>
    <p:extLst>
      <p:ext uri="{BB962C8B-B14F-4D97-AF65-F5344CB8AC3E}">
        <p14:creationId xmlns:p14="http://schemas.microsoft.com/office/powerpoint/2010/main" val="3803885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FB6C6-45F2-43ED-8B5E-E17C2B7FB35D}"/>
              </a:ext>
            </a:extLst>
          </p:cNvPr>
          <p:cNvSpPr>
            <a:spLocks noGrp="1"/>
          </p:cNvSpPr>
          <p:nvPr>
            <p:ph type="title"/>
          </p:nvPr>
        </p:nvSpPr>
        <p:spPr/>
        <p:txBody>
          <a:bodyPr/>
          <a:lstStyle/>
          <a:p>
            <a:r>
              <a:rPr lang="en-US" dirty="0"/>
              <a:t>Bibliografía</a:t>
            </a:r>
          </a:p>
        </p:txBody>
      </p:sp>
      <p:sp>
        <p:nvSpPr>
          <p:cNvPr id="4" name="Rectangle 3">
            <a:extLst>
              <a:ext uri="{FF2B5EF4-FFF2-40B4-BE49-F238E27FC236}">
                <a16:creationId xmlns:a16="http://schemas.microsoft.com/office/drawing/2014/main" id="{76916603-A31C-4125-B814-8BD241D2EAB5}"/>
              </a:ext>
            </a:extLst>
          </p:cNvPr>
          <p:cNvSpPr/>
          <p:nvPr/>
        </p:nvSpPr>
        <p:spPr>
          <a:xfrm>
            <a:off x="395288" y="1629000"/>
            <a:ext cx="8291512" cy="4524315"/>
          </a:xfrm>
          <a:prstGeom prst="rect">
            <a:avLst/>
          </a:prstGeom>
        </p:spPr>
        <p:txBody>
          <a:bodyPr wrap="square">
            <a:spAutoFit/>
          </a:bodyPr>
          <a:lstStyle/>
          <a:p>
            <a:pPr marL="285750" indent="-285750">
              <a:buFont typeface="Wingdings" panose="05000000000000000000" pitchFamily="2" charset="2"/>
              <a:buChar char="§"/>
            </a:pPr>
            <a:r>
              <a:rPr lang="en-US" sz="1600" dirty="0">
                <a:solidFill>
                  <a:prstClr val="black"/>
                </a:solidFill>
                <a:cs typeface="Arial" pitchFamily="34" charset="0"/>
              </a:rPr>
              <a:t>Información y recursos adicionales:</a:t>
            </a:r>
          </a:p>
          <a:p>
            <a:pPr marL="285750" indent="-285750">
              <a:buFont typeface="Arial" panose="020B0604020202020204" pitchFamily="34" charset="0"/>
              <a:buChar char="•"/>
            </a:pPr>
            <a:endParaRPr lang="en-US" sz="1600" dirty="0">
              <a:solidFill>
                <a:prstClr val="black"/>
              </a:solidFill>
              <a:cs typeface="Arial" pitchFamily="34" charset="0"/>
            </a:endParaRPr>
          </a:p>
          <a:p>
            <a:pPr marL="742950" lvl="1" indent="-285750">
              <a:buFont typeface="Calibri" panose="020F0502020204030204" pitchFamily="34" charset="0"/>
              <a:buChar char="‒"/>
            </a:pPr>
            <a:r>
              <a:rPr lang="en-US" sz="1600" dirty="0">
                <a:solidFill>
                  <a:prstClr val="black"/>
                </a:solidFill>
                <a:cs typeface="Arial" pitchFamily="34" charset="0"/>
              </a:rPr>
              <a:t>Videos en YouTube sobre la instalación y el mantenimiento de tanques de agua caliente (solares):</a:t>
            </a:r>
          </a:p>
          <a:p>
            <a:pPr lvl="2"/>
            <a:endParaRPr lang="en-US" sz="1600" b="1" dirty="0"/>
          </a:p>
          <a:p>
            <a:pPr marL="1257300" lvl="2" indent="-342900">
              <a:buFont typeface="+mj-lt"/>
              <a:buAutoNum type="arabicPeriod"/>
            </a:pPr>
            <a:r>
              <a:rPr lang="es-ES" sz="1600" i="1" dirty="0" err="1"/>
              <a:t>Principio</a:t>
            </a:r>
            <a:r>
              <a:rPr lang="es-ES" sz="1600" i="1" dirty="0"/>
              <a:t> e </a:t>
            </a:r>
            <a:r>
              <a:rPr lang="es-ES" sz="1600" i="1" dirty="0" err="1"/>
              <a:t>ilustración de la estratificación de tanques de agua caliente</a:t>
            </a:r>
            <a:r>
              <a:rPr lang="es-ES" sz="1600" i="1" dirty="0"/>
              <a:t>. </a:t>
            </a:r>
            <a:r>
              <a:rPr lang="en-US" sz="1600" dirty="0">
                <a:solidFill>
                  <a:prstClr val="black"/>
                </a:solidFill>
                <a:cs typeface="Arial" pitchFamily="34" charset="0"/>
              </a:rPr>
              <a:t>Disponible</a:t>
            </a:r>
            <a:r>
              <a:rPr lang="en-US" sz="1600" dirty="0">
                <a:hlinkClick r:id="rId2"/>
              </a:rPr>
              <a:t> aquí</a:t>
            </a:r>
            <a:r>
              <a:rPr lang="en-US" sz="1600" dirty="0"/>
              <a:t>.</a:t>
            </a:r>
          </a:p>
          <a:p>
            <a:pPr marL="1257300" lvl="2" indent="-342900">
              <a:buFont typeface="+mj-lt"/>
              <a:buAutoNum type="arabicPeriod"/>
            </a:pPr>
            <a:r>
              <a:rPr lang="es-ES" sz="1600" i="1" dirty="0" err="1"/>
              <a:t>Principio de los tanques</a:t>
            </a:r>
            <a:r>
              <a:rPr lang="es-ES" sz="1600" i="1" dirty="0"/>
              <a:t> tampón</a:t>
            </a:r>
            <a:r>
              <a:rPr lang="es-ES" sz="1600" b="1" dirty="0"/>
              <a:t>. </a:t>
            </a:r>
            <a:r>
              <a:rPr lang="en-US" sz="1600" dirty="0">
                <a:solidFill>
                  <a:prstClr val="black"/>
                </a:solidFill>
                <a:cs typeface="Arial" pitchFamily="34" charset="0"/>
              </a:rPr>
              <a:t>Disponible</a:t>
            </a:r>
            <a:r>
              <a:rPr lang="en-US" sz="1600" dirty="0">
                <a:hlinkClick r:id="rId3"/>
              </a:rPr>
              <a:t> aquí</a:t>
            </a:r>
            <a:r>
              <a:rPr lang="en-US" sz="1600" dirty="0"/>
              <a:t>.</a:t>
            </a:r>
          </a:p>
          <a:p>
            <a:pPr marL="1257300" lvl="2" indent="-342900">
              <a:buFont typeface="+mj-lt"/>
              <a:buAutoNum type="arabicPeriod"/>
            </a:pPr>
            <a:r>
              <a:rPr lang="es-ES" sz="1600" i="1" dirty="0" err="1"/>
              <a:t>Descripción de SuperStor</a:t>
            </a:r>
            <a:r>
              <a:rPr lang="es-ES" sz="1600" i="1" dirty="0"/>
              <a:t> Pro (</a:t>
            </a:r>
            <a:r>
              <a:rPr lang="es-ES" sz="1600" i="1" dirty="0" err="1"/>
              <a:t>del fabricante</a:t>
            </a:r>
            <a:r>
              <a:rPr lang="es-ES" sz="1600" i="1" dirty="0"/>
              <a:t> HTP). </a:t>
            </a:r>
            <a:r>
              <a:rPr lang="es-ES" sz="1600" dirty="0" err="1"/>
              <a:t>Disponible</a:t>
            </a:r>
            <a:r>
              <a:rPr lang="es-ES" sz="1600" dirty="0">
                <a:hlinkClick r:id="rId4"/>
              </a:rPr>
              <a:t> aquí.</a:t>
            </a:r>
            <a:endParaRPr lang="es-ES" sz="1600" dirty="0"/>
          </a:p>
          <a:p>
            <a:pPr marL="1257300" lvl="2" indent="-342900">
              <a:buFont typeface="+mj-lt"/>
              <a:buAutoNum type="arabicPeriod"/>
            </a:pPr>
            <a:r>
              <a:rPr lang="en-US" sz="1600" i="1" dirty="0"/>
              <a:t>Producción de depósitos solares térmicos </a:t>
            </a:r>
            <a:r>
              <a:rPr lang="en-US" sz="1600" i="1" dirty="0" err="1"/>
              <a:t>StorMaxx</a:t>
            </a:r>
            <a:r>
              <a:rPr lang="en-US" sz="1600" i="1" dirty="0"/>
              <a:t> (de </a:t>
            </a:r>
            <a:r>
              <a:rPr lang="en-US" sz="1600" i="1" dirty="0" err="1"/>
              <a:t>SunMaxx</a:t>
            </a:r>
            <a:r>
              <a:rPr lang="en-US" sz="1600" i="1" dirty="0"/>
              <a:t> Solar). </a:t>
            </a:r>
            <a:r>
              <a:rPr lang="es-ES" sz="1600" dirty="0" err="1"/>
              <a:t>Disponible</a:t>
            </a:r>
            <a:r>
              <a:rPr lang="es-ES" sz="1600" dirty="0">
                <a:hlinkClick r:id="rId5"/>
              </a:rPr>
              <a:t> aquí</a:t>
            </a:r>
            <a:r>
              <a:rPr lang="es-ES" sz="1600" dirty="0"/>
              <a:t>.</a:t>
            </a:r>
          </a:p>
          <a:p>
            <a:pPr marL="1257300" lvl="2" indent="-342900">
              <a:buFont typeface="+mj-lt"/>
              <a:buAutoNum type="arabicPeriod"/>
            </a:pPr>
            <a:r>
              <a:rPr lang="en-US" sz="1600" i="1" dirty="0" err="1"/>
              <a:t>Apricus</a:t>
            </a:r>
            <a:r>
              <a:rPr lang="en-US" sz="1600" i="1" dirty="0"/>
              <a:t>. </a:t>
            </a:r>
            <a:r>
              <a:rPr lang="en-US" sz="1600" dirty="0"/>
              <a:t>Serie completa de videos sobre el dimensionamiento e instalación de los </a:t>
            </a:r>
            <a:r>
              <a:rPr lang="en-US" sz="1600" dirty="0" err="1"/>
              <a:t>sistemas</a:t>
            </a:r>
            <a:r>
              <a:rPr lang="en-US" sz="1600" dirty="0"/>
              <a:t> ACS solar del fabricante </a:t>
            </a:r>
            <a:r>
              <a:rPr lang="en-US" sz="1600" dirty="0" err="1"/>
              <a:t>Apricus</a:t>
            </a:r>
            <a:r>
              <a:rPr lang="en-US" sz="1600" dirty="0"/>
              <a:t>, incluyendo el tanque solar</a:t>
            </a:r>
            <a:r>
              <a:rPr lang="en-US" sz="1600" i="1" dirty="0"/>
              <a:t>. </a:t>
            </a:r>
            <a:r>
              <a:rPr lang="en-US" sz="1600" dirty="0">
                <a:solidFill>
                  <a:prstClr val="black"/>
                </a:solidFill>
                <a:cs typeface="Arial" pitchFamily="34" charset="0"/>
              </a:rPr>
              <a:t>Disponible</a:t>
            </a:r>
            <a:r>
              <a:rPr lang="en-US" sz="1600" dirty="0">
                <a:hlinkClick r:id="rId6"/>
              </a:rPr>
              <a:t> aquí</a:t>
            </a:r>
            <a:r>
              <a:rPr lang="en-US" sz="1600" dirty="0"/>
              <a:t>.</a:t>
            </a:r>
          </a:p>
          <a:p>
            <a:pPr marL="1257300" lvl="2" indent="-342900">
              <a:buFont typeface="+mj-lt"/>
              <a:buAutoNum type="arabicPeriod"/>
            </a:pPr>
            <a:r>
              <a:rPr lang="es-ES" sz="1600" i="1" dirty="0" err="1"/>
              <a:t>Mantenimiento de los acumuladores de agua</a:t>
            </a:r>
            <a:r>
              <a:rPr lang="es-ES" sz="1600" i="1" dirty="0"/>
              <a:t> caliente. </a:t>
            </a:r>
            <a:r>
              <a:rPr lang="en-US" sz="1600" dirty="0">
                <a:solidFill>
                  <a:prstClr val="black"/>
                </a:solidFill>
                <a:cs typeface="Arial" pitchFamily="34" charset="0"/>
              </a:rPr>
              <a:t>Disponible</a:t>
            </a:r>
            <a:r>
              <a:rPr lang="en-US" sz="1600" dirty="0">
                <a:hlinkClick r:id="rId7"/>
              </a:rPr>
              <a:t> aquí</a:t>
            </a:r>
            <a:r>
              <a:rPr lang="en-US" sz="1600" dirty="0"/>
              <a:t>.</a:t>
            </a:r>
          </a:p>
          <a:p>
            <a:pPr lvl="1"/>
            <a:endParaRPr lang="en-US" sz="1600" dirty="0">
              <a:solidFill>
                <a:prstClr val="black"/>
              </a:solidFill>
              <a:cs typeface="Arial" pitchFamily="34" charset="0"/>
            </a:endParaRPr>
          </a:p>
          <a:p>
            <a:pPr marL="742950" lvl="1" indent="-285750">
              <a:buFont typeface="Calibri" panose="020F0502020204030204" pitchFamily="34" charset="0"/>
              <a:buChar char="‒"/>
            </a:pPr>
            <a:r>
              <a:rPr lang="en-US" sz="1600" dirty="0">
                <a:solidFill>
                  <a:prstClr val="black"/>
                </a:solidFill>
                <a:cs typeface="Arial" pitchFamily="34" charset="0"/>
              </a:rPr>
              <a:t>(Libro) </a:t>
            </a:r>
            <a:r>
              <a:rPr lang="en-US" sz="1600" i="1" dirty="0">
                <a:solidFill>
                  <a:prstClr val="black"/>
                </a:solidFill>
                <a:cs typeface="Arial" pitchFamily="34" charset="0"/>
              </a:rPr>
              <a:t>Materiales utilizados para la fabricación de sistemas de agua caliente sanitaria y comentarios sobre su fiabilidad. </a:t>
            </a:r>
            <a:r>
              <a:rPr lang="en-US" sz="1600" dirty="0">
                <a:solidFill>
                  <a:prstClr val="black"/>
                </a:solidFill>
                <a:cs typeface="Arial" pitchFamily="34" charset="0"/>
              </a:rPr>
              <a:t>Ed.: Comisión Europea. Autor: </a:t>
            </a:r>
            <a:r>
              <a:rPr lang="en-US" sz="1600" dirty="0" err="1">
                <a:solidFill>
                  <a:prstClr val="black"/>
                </a:solidFill>
                <a:cs typeface="Arial" pitchFamily="34" charset="0"/>
              </a:rPr>
              <a:t>Exergia</a:t>
            </a:r>
            <a:r>
              <a:rPr lang="en-US" sz="1600" dirty="0">
                <a:solidFill>
                  <a:prstClr val="black"/>
                </a:solidFill>
                <a:cs typeface="Arial" pitchFamily="34" charset="0"/>
              </a:rPr>
              <a:t>. Disponible </a:t>
            </a:r>
            <a:r>
              <a:rPr lang="en-US" sz="1600" dirty="0">
                <a:solidFill>
                  <a:prstClr val="black"/>
                </a:solidFill>
                <a:cs typeface="Arial" pitchFamily="34" charset="0"/>
                <a:hlinkClick r:id="rId8"/>
              </a:rPr>
              <a:t>aquí</a:t>
            </a:r>
            <a:r>
              <a:rPr lang="en-US" sz="1600" dirty="0">
                <a:solidFill>
                  <a:prstClr val="black"/>
                </a:solidFill>
                <a:cs typeface="Arial" pitchFamily="34" charset="0"/>
              </a:rPr>
              <a:t>.</a:t>
            </a:r>
          </a:p>
        </p:txBody>
      </p:sp>
    </p:spTree>
    <p:extLst>
      <p:ext uri="{BB962C8B-B14F-4D97-AF65-F5344CB8AC3E}">
        <p14:creationId xmlns:p14="http://schemas.microsoft.com/office/powerpoint/2010/main" val="809516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Fin de la unidad</a:t>
            </a:r>
            <a:endParaRPr lang="el-GR" dirty="0"/>
          </a:p>
        </p:txBody>
      </p:sp>
      <p:sp>
        <p:nvSpPr>
          <p:cNvPr id="5" name="Subtitle 4"/>
          <p:cNvSpPr>
            <a:spLocks noGrp="1"/>
          </p:cNvSpPr>
          <p:nvPr>
            <p:ph type="subTitle" idx="1"/>
          </p:nvPr>
        </p:nvSpPr>
        <p:spPr/>
        <p:txBody>
          <a:bodyPr/>
          <a:lstStyle/>
          <a:p>
            <a:r>
              <a:rPr lang="es-ES" dirty="0"/>
              <a:t>Unidad 2.2. EL ALMACENAMIENTO TÉRMICO. CONCEPTOS BÁSICOS</a:t>
            </a:r>
            <a:endParaRPr lang="en-US" dirty="0"/>
          </a:p>
        </p:txBody>
      </p:sp>
    </p:spTree>
    <p:extLst>
      <p:ext uri="{BB962C8B-B14F-4D97-AF65-F5344CB8AC3E}">
        <p14:creationId xmlns:p14="http://schemas.microsoft.com/office/powerpoint/2010/main" val="1692128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BF668-C317-405D-A01C-05B23D68B4CA}"/>
              </a:ext>
            </a:extLst>
          </p:cNvPr>
          <p:cNvSpPr>
            <a:spLocks noGrp="1"/>
          </p:cNvSpPr>
          <p:nvPr>
            <p:ph type="title"/>
          </p:nvPr>
        </p:nvSpPr>
        <p:spPr/>
        <p:txBody>
          <a:bodyPr/>
          <a:lstStyle/>
          <a:p>
            <a:r>
              <a:rPr lang="en-US" b="1" dirty="0"/>
              <a:t>1. </a:t>
            </a:r>
            <a:r>
              <a:rPr lang="es-ES" b="1" dirty="0">
                <a:solidFill>
                  <a:prstClr val="black"/>
                </a:solidFill>
                <a:cs typeface="Arial" pitchFamily="34" charset="0"/>
              </a:rPr>
              <a:t>Generalidades sobre los acumuladores de agua caliente</a:t>
            </a:r>
            <a:endParaRPr lang="en-US" dirty="0"/>
          </a:p>
        </p:txBody>
      </p:sp>
      <p:sp>
        <p:nvSpPr>
          <p:cNvPr id="4" name="Rectangle 3">
            <a:extLst>
              <a:ext uri="{FF2B5EF4-FFF2-40B4-BE49-F238E27FC236}">
                <a16:creationId xmlns:a16="http://schemas.microsoft.com/office/drawing/2014/main" id="{6D808A56-B8AF-4584-9D94-585C7F5CDEE3}"/>
              </a:ext>
            </a:extLst>
          </p:cNvPr>
          <p:cNvSpPr/>
          <p:nvPr/>
        </p:nvSpPr>
        <p:spPr>
          <a:xfrm>
            <a:off x="432916" y="1557000"/>
            <a:ext cx="5579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Estratificación térmica del agua caliente</a:t>
            </a:r>
            <a:r>
              <a:rPr lang="en-US" b="1" dirty="0">
                <a:solidFill>
                  <a:prstClr val="black"/>
                </a:solidFill>
                <a:cs typeface="Arial" pitchFamily="34" charset="0"/>
              </a:rPr>
              <a:t>.</a:t>
            </a:r>
          </a:p>
        </p:txBody>
      </p:sp>
      <p:sp>
        <p:nvSpPr>
          <p:cNvPr id="5" name="TextBox 4">
            <a:extLst>
              <a:ext uri="{FF2B5EF4-FFF2-40B4-BE49-F238E27FC236}">
                <a16:creationId xmlns:a16="http://schemas.microsoft.com/office/drawing/2014/main" id="{FF4B7D82-BE40-41C2-A34A-D17A7C81A8D7}"/>
              </a:ext>
            </a:extLst>
          </p:cNvPr>
          <p:cNvSpPr txBox="1"/>
          <p:nvPr/>
        </p:nvSpPr>
        <p:spPr>
          <a:xfrm>
            <a:off x="252000" y="1989000"/>
            <a:ext cx="8434800" cy="1077218"/>
          </a:xfrm>
          <a:prstGeom prst="rect">
            <a:avLst/>
          </a:prstGeom>
          <a:noFill/>
        </p:spPr>
        <p:txBody>
          <a:bodyPr wrap="square" rtlCol="0">
            <a:spAutoFit/>
          </a:bodyPr>
          <a:lstStyle/>
          <a:p>
            <a:pPr marL="285750" indent="-285750">
              <a:buFont typeface="Wingdings" panose="05000000000000000000" pitchFamily="2" charset="2"/>
              <a:buChar char="§"/>
            </a:pPr>
            <a:r>
              <a:rPr lang="es-ES" sz="1600" dirty="0"/>
              <a:t>El agua caliente es menos densa que el agua fría, por lo que tiende naturalmente a ascender y asentarse sobre el agua fría. En consecuencia, cuando se utiliza agua caliente, se extrae de la parte superior del tanque, donde se encuentra el agua más caliente. Por la misma lógica, el agua fría se suministrada del fondo del tanque.  </a:t>
            </a:r>
            <a:endParaRPr lang="en-US" sz="1600" dirty="0"/>
          </a:p>
        </p:txBody>
      </p:sp>
      <p:pic>
        <p:nvPicPr>
          <p:cNvPr id="7" name="Picture 6">
            <a:extLst>
              <a:ext uri="{FF2B5EF4-FFF2-40B4-BE49-F238E27FC236}">
                <a16:creationId xmlns:a16="http://schemas.microsoft.com/office/drawing/2014/main" id="{000785BC-2CDF-491F-A507-2718B4E130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7400" y="2853000"/>
            <a:ext cx="3962400" cy="1933575"/>
          </a:xfrm>
          <a:prstGeom prst="rect">
            <a:avLst/>
          </a:prstGeom>
          <a:ln>
            <a:solidFill>
              <a:schemeClr val="tx1"/>
            </a:solidFill>
          </a:ln>
        </p:spPr>
      </p:pic>
      <p:sp>
        <p:nvSpPr>
          <p:cNvPr id="8" name="Rectangle 7">
            <a:extLst>
              <a:ext uri="{FF2B5EF4-FFF2-40B4-BE49-F238E27FC236}">
                <a16:creationId xmlns:a16="http://schemas.microsoft.com/office/drawing/2014/main" id="{0794246D-8757-496F-A158-E4D447CFF6EC}"/>
              </a:ext>
            </a:extLst>
          </p:cNvPr>
          <p:cNvSpPr/>
          <p:nvPr/>
        </p:nvSpPr>
        <p:spPr>
          <a:xfrm>
            <a:off x="324000" y="2997000"/>
            <a:ext cx="4400400" cy="1569660"/>
          </a:xfrm>
          <a:prstGeom prst="rect">
            <a:avLst/>
          </a:prstGeom>
        </p:spPr>
        <p:txBody>
          <a:bodyPr wrap="square">
            <a:spAutoFit/>
          </a:bodyPr>
          <a:lstStyle/>
          <a:p>
            <a:pPr marL="285750" indent="-285750">
              <a:buFont typeface="Wingdings" panose="05000000000000000000" pitchFamily="2" charset="2"/>
              <a:buChar char="§"/>
            </a:pPr>
            <a:r>
              <a:rPr lang="es-ES" sz="1600" dirty="0"/>
              <a:t>En resumen, es realista ver un tanque de almacenamiento de agua caliente que tiene la mitad inferior fría y la mitad superior caliente. Esto se denomina básicamente </a:t>
            </a:r>
            <a:r>
              <a:rPr lang="es-ES" sz="1600" b="1" dirty="0"/>
              <a:t>estratificación térmica</a:t>
            </a:r>
            <a:r>
              <a:rPr lang="es-ES" sz="1600" dirty="0"/>
              <a:t>. Por supuesto, después del uso de agua caliente, el agua que quede será la fría.</a:t>
            </a:r>
            <a:endParaRPr lang="en-US" sz="1600" dirty="0"/>
          </a:p>
        </p:txBody>
      </p:sp>
      <p:sp>
        <p:nvSpPr>
          <p:cNvPr id="10" name="Rectangle 9">
            <a:extLst>
              <a:ext uri="{FF2B5EF4-FFF2-40B4-BE49-F238E27FC236}">
                <a16:creationId xmlns:a16="http://schemas.microsoft.com/office/drawing/2014/main" id="{EEBA86DC-E464-4B31-86EC-B6E6ECB70216}"/>
              </a:ext>
            </a:extLst>
          </p:cNvPr>
          <p:cNvSpPr/>
          <p:nvPr/>
        </p:nvSpPr>
        <p:spPr>
          <a:xfrm>
            <a:off x="324000" y="4731687"/>
            <a:ext cx="8395800" cy="1569660"/>
          </a:xfrm>
          <a:prstGeom prst="rect">
            <a:avLst/>
          </a:prstGeom>
        </p:spPr>
        <p:txBody>
          <a:bodyPr wrap="square">
            <a:spAutoFit/>
          </a:bodyPr>
          <a:lstStyle/>
          <a:p>
            <a:pPr marL="285750" lvl="0" indent="-285750">
              <a:buFont typeface="Wingdings" panose="05000000000000000000" pitchFamily="2" charset="2"/>
              <a:buChar char="§"/>
            </a:pPr>
            <a:r>
              <a:rPr lang="es-ES" sz="1600" dirty="0">
                <a:solidFill>
                  <a:prstClr val="black"/>
                </a:solidFill>
              </a:rPr>
              <a:t>Lo importante es que los </a:t>
            </a:r>
            <a:r>
              <a:rPr lang="es-ES" sz="1600" b="1" dirty="0">
                <a:solidFill>
                  <a:prstClr val="black"/>
                </a:solidFill>
              </a:rPr>
              <a:t>tanques están diseñados para mejorar la estratificación </a:t>
            </a:r>
            <a:r>
              <a:rPr lang="es-ES" sz="1600" dirty="0">
                <a:solidFill>
                  <a:prstClr val="black"/>
                </a:solidFill>
              </a:rPr>
              <a:t>y maximizar el suministro de agua caliente reduciendo la turbulencia cuando el agua fría entra en el tanque.</a:t>
            </a:r>
          </a:p>
          <a:p>
            <a:pPr marL="285750" lvl="0" indent="-285750">
              <a:buFont typeface="Wingdings" panose="05000000000000000000" pitchFamily="2" charset="2"/>
              <a:buChar char="§"/>
            </a:pPr>
            <a:r>
              <a:rPr lang="es-ES" sz="1600" dirty="0">
                <a:solidFill>
                  <a:prstClr val="black"/>
                </a:solidFill>
              </a:rPr>
              <a:t>Sucede que el rendimiento de un colector solar es mayor cuando se calienta agua fría. Por lo tanto, es necesario tener en cuenta la estratificación para desarrollar tanques solares eficaces. </a:t>
            </a:r>
            <a:r>
              <a:rPr lang="es-ES" sz="1600" b="1" dirty="0">
                <a:solidFill>
                  <a:prstClr val="black"/>
                </a:solidFill>
              </a:rPr>
              <a:t>Las conexiones de calefacción solar estarán siempre en la zona inferior</a:t>
            </a:r>
            <a:r>
              <a:rPr lang="es-ES" sz="1600" dirty="0">
                <a:solidFill>
                  <a:prstClr val="black"/>
                </a:solidFill>
              </a:rPr>
              <a:t>, para asegurar que los colectores estén calentando en todo momento el agua más fría que haya.</a:t>
            </a:r>
            <a:endParaRPr lang="en-US" sz="1600" dirty="0"/>
          </a:p>
        </p:txBody>
      </p:sp>
    </p:spTree>
    <p:extLst>
      <p:ext uri="{BB962C8B-B14F-4D97-AF65-F5344CB8AC3E}">
        <p14:creationId xmlns:p14="http://schemas.microsoft.com/office/powerpoint/2010/main" val="1776423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D61CA-95A8-4C12-B11A-3BA7965A7CBF}"/>
              </a:ext>
            </a:extLst>
          </p:cNvPr>
          <p:cNvSpPr>
            <a:spLocks noGrp="1"/>
          </p:cNvSpPr>
          <p:nvPr>
            <p:ph type="title"/>
          </p:nvPr>
        </p:nvSpPr>
        <p:spPr/>
        <p:txBody>
          <a:bodyPr/>
          <a:lstStyle/>
          <a:p>
            <a:r>
              <a:rPr lang="en-US" b="1" dirty="0"/>
              <a:t>1. </a:t>
            </a:r>
            <a:r>
              <a:rPr lang="es-ES" b="1" dirty="0">
                <a:solidFill>
                  <a:prstClr val="black"/>
                </a:solidFill>
                <a:cs typeface="Arial" pitchFamily="34" charset="0"/>
              </a:rPr>
              <a:t>Generalidades sobre los acumuladores de agua caliente</a:t>
            </a:r>
            <a:endParaRPr lang="en-US" dirty="0"/>
          </a:p>
        </p:txBody>
      </p:sp>
      <p:sp>
        <p:nvSpPr>
          <p:cNvPr id="4" name="TextBox 3">
            <a:extLst>
              <a:ext uri="{FF2B5EF4-FFF2-40B4-BE49-F238E27FC236}">
                <a16:creationId xmlns:a16="http://schemas.microsoft.com/office/drawing/2014/main" id="{C93A4FD8-78CE-4F9E-BE11-7BA3224A5E09}"/>
              </a:ext>
            </a:extLst>
          </p:cNvPr>
          <p:cNvSpPr txBox="1"/>
          <p:nvPr/>
        </p:nvSpPr>
        <p:spPr>
          <a:xfrm>
            <a:off x="728082" y="1991003"/>
            <a:ext cx="3763103" cy="4185761"/>
          </a:xfrm>
          <a:prstGeom prst="rect">
            <a:avLst/>
          </a:prstGeom>
          <a:noFill/>
        </p:spPr>
        <p:txBody>
          <a:bodyPr wrap="square" rtlCol="0">
            <a:spAutoFit/>
          </a:bodyPr>
          <a:lstStyle/>
          <a:p>
            <a:pPr marL="285750" indent="-285750">
              <a:buFont typeface="Wingdings" panose="05000000000000000000" pitchFamily="2" charset="2"/>
              <a:buChar char="§"/>
            </a:pPr>
            <a:r>
              <a:rPr lang="es-ES" sz="1400" b="1" dirty="0"/>
              <a:t>Un acumulador de agua caliente para energía solar es sólo un acumulador de agua debidamente configurado para aceptar la fuente de calor solar. </a:t>
            </a:r>
            <a:r>
              <a:rPr lang="es-ES" sz="1400" dirty="0"/>
              <a:t>Tienen algunas especificidades. Por encima de todo, el tanque debe ser </a:t>
            </a:r>
            <a:r>
              <a:rPr lang="en-US" sz="1400" dirty="0"/>
              <a:t>:</a:t>
            </a:r>
          </a:p>
          <a:p>
            <a:pPr marL="742950" lvl="1" indent="-285750">
              <a:buFont typeface="Calibri" panose="020F0502020204030204" pitchFamily="34" charset="0"/>
              <a:buChar char="‒"/>
            </a:pPr>
            <a:r>
              <a:rPr lang="es-ES" sz="1400" dirty="0"/>
              <a:t>Adecuado para altas temperaturas de trabajo. Los calentadores de agua domésticos están limitados a funcionar con agua a 60ºC o menos, pero los sistemas solares térmicos pueden calentar el agua muy por encima.</a:t>
            </a:r>
          </a:p>
          <a:p>
            <a:pPr marL="742950" lvl="1" indent="-285750">
              <a:buFont typeface="Calibri" panose="020F0502020204030204" pitchFamily="34" charset="0"/>
              <a:buChar char="‒"/>
            </a:pPr>
            <a:r>
              <a:rPr lang="es-ES" sz="1400" dirty="0"/>
              <a:t>Adecuado para diferentes instalaciones y funciones específicas. Bien escogido y dimensionado, alineado al tamaño del área del colector. En virtud de su diseño, el tanque contribuye a la eficiencia de todo el sistema. </a:t>
            </a:r>
          </a:p>
          <a:p>
            <a:pPr marL="742950" lvl="1" indent="-285750">
              <a:buFont typeface="Calibri" panose="020F0502020204030204" pitchFamily="34" charset="0"/>
              <a:buChar char="‒"/>
            </a:pPr>
            <a:endParaRPr lang="en-US" sz="1400" dirty="0"/>
          </a:p>
        </p:txBody>
      </p:sp>
      <p:pic>
        <p:nvPicPr>
          <p:cNvPr id="7" name="Picture 6">
            <a:extLst>
              <a:ext uri="{FF2B5EF4-FFF2-40B4-BE49-F238E27FC236}">
                <a16:creationId xmlns:a16="http://schemas.microsoft.com/office/drawing/2014/main" id="{F454BD65-CF44-4649-BE91-3D1E93F30D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185" y="2133000"/>
            <a:ext cx="4195615" cy="3704704"/>
          </a:xfrm>
          <a:prstGeom prst="rect">
            <a:avLst/>
          </a:prstGeom>
          <a:ln>
            <a:solidFill>
              <a:schemeClr val="tx1"/>
            </a:solidFill>
          </a:ln>
        </p:spPr>
      </p:pic>
      <p:sp>
        <p:nvSpPr>
          <p:cNvPr id="10" name="Rectangle 9">
            <a:extLst>
              <a:ext uri="{FF2B5EF4-FFF2-40B4-BE49-F238E27FC236}">
                <a16:creationId xmlns:a16="http://schemas.microsoft.com/office/drawing/2014/main" id="{39232F50-CFF0-4FF8-8A3A-56AA01D1E431}"/>
              </a:ext>
            </a:extLst>
          </p:cNvPr>
          <p:cNvSpPr/>
          <p:nvPr/>
        </p:nvSpPr>
        <p:spPr>
          <a:xfrm>
            <a:off x="432916" y="1557000"/>
            <a:ext cx="7451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Consideraciones básicas de diseño y uso de los tanques solares</a:t>
            </a:r>
            <a:r>
              <a:rPr lang="en-US" b="1" dirty="0">
                <a:solidFill>
                  <a:prstClr val="black"/>
                </a:solidFill>
                <a:cs typeface="Arial" pitchFamily="34" charset="0"/>
              </a:rPr>
              <a:t>.</a:t>
            </a:r>
          </a:p>
        </p:txBody>
      </p:sp>
    </p:spTree>
    <p:extLst>
      <p:ext uri="{BB962C8B-B14F-4D97-AF65-F5344CB8AC3E}">
        <p14:creationId xmlns:p14="http://schemas.microsoft.com/office/powerpoint/2010/main" val="2978269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45BB1-E7FE-4CD2-AC56-6C50CCFEB0AB}"/>
              </a:ext>
            </a:extLst>
          </p:cNvPr>
          <p:cNvSpPr>
            <a:spLocks noGrp="1"/>
          </p:cNvSpPr>
          <p:nvPr>
            <p:ph type="title"/>
          </p:nvPr>
        </p:nvSpPr>
        <p:spPr/>
        <p:txBody>
          <a:bodyPr/>
          <a:lstStyle/>
          <a:p>
            <a:r>
              <a:rPr lang="en-US" b="1" dirty="0"/>
              <a:t>1. </a:t>
            </a:r>
            <a:r>
              <a:rPr lang="es-ES" b="1" dirty="0">
                <a:solidFill>
                  <a:prstClr val="black"/>
                </a:solidFill>
                <a:cs typeface="Arial" pitchFamily="34" charset="0"/>
              </a:rPr>
              <a:t>Generalidades sobre los acumuladores de agua caliente</a:t>
            </a:r>
            <a:endParaRPr lang="en-US" dirty="0"/>
          </a:p>
        </p:txBody>
      </p:sp>
      <p:sp>
        <p:nvSpPr>
          <p:cNvPr id="4" name="Rectangle 3">
            <a:extLst>
              <a:ext uri="{FF2B5EF4-FFF2-40B4-BE49-F238E27FC236}">
                <a16:creationId xmlns:a16="http://schemas.microsoft.com/office/drawing/2014/main" id="{B4575C5D-D86E-450B-AA7C-2C3D6D8BAA14}"/>
              </a:ext>
            </a:extLst>
          </p:cNvPr>
          <p:cNvSpPr/>
          <p:nvPr/>
        </p:nvSpPr>
        <p:spPr>
          <a:xfrm>
            <a:off x="432916" y="1557000"/>
            <a:ext cx="7523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Consideraciones básicas de diseño y uso de los tanques solares</a:t>
            </a:r>
            <a:r>
              <a:rPr lang="en-US" b="1" dirty="0">
                <a:solidFill>
                  <a:prstClr val="black"/>
                </a:solidFill>
                <a:cs typeface="Arial" pitchFamily="34" charset="0"/>
              </a:rPr>
              <a:t>.</a:t>
            </a:r>
          </a:p>
        </p:txBody>
      </p:sp>
      <p:sp>
        <p:nvSpPr>
          <p:cNvPr id="5" name="TextBox 4">
            <a:extLst>
              <a:ext uri="{FF2B5EF4-FFF2-40B4-BE49-F238E27FC236}">
                <a16:creationId xmlns:a16="http://schemas.microsoft.com/office/drawing/2014/main" id="{2E38EBC3-8822-4C3D-A9BC-3B0AB74B3719}"/>
              </a:ext>
            </a:extLst>
          </p:cNvPr>
          <p:cNvSpPr txBox="1"/>
          <p:nvPr/>
        </p:nvSpPr>
        <p:spPr>
          <a:xfrm>
            <a:off x="612000" y="1898338"/>
            <a:ext cx="5904000" cy="4278094"/>
          </a:xfrm>
          <a:prstGeom prst="rect">
            <a:avLst/>
          </a:prstGeom>
          <a:noFill/>
        </p:spPr>
        <p:txBody>
          <a:bodyPr wrap="square" rtlCol="0">
            <a:spAutoFit/>
          </a:bodyPr>
          <a:lstStyle/>
          <a:p>
            <a:pPr marL="285750" indent="-285750">
              <a:buFont typeface="Wingdings" panose="05000000000000000000" pitchFamily="2" charset="2"/>
              <a:buChar char="§"/>
            </a:pPr>
            <a:r>
              <a:rPr lang="es-ES" sz="1400" dirty="0"/>
              <a:t>Un acumulador solar de agua caliente perfectamente adaptado a los generadores de calor y a las necesidades de los consumidores cumple los siguientes criterios </a:t>
            </a:r>
            <a:r>
              <a:rPr lang="en-US" sz="1400" dirty="0"/>
              <a:t>:</a:t>
            </a:r>
          </a:p>
          <a:p>
            <a:pPr marL="742950" lvl="1" indent="-285750">
              <a:buFont typeface="Calibri" panose="020F0502020204030204" pitchFamily="34" charset="0"/>
              <a:buChar char="‒"/>
            </a:pPr>
            <a:r>
              <a:rPr lang="es-ES" sz="1400" dirty="0"/>
              <a:t>Está </a:t>
            </a:r>
            <a:r>
              <a:rPr lang="es-ES" sz="1400" b="1" dirty="0"/>
              <a:t>bien seleccionado </a:t>
            </a:r>
            <a:r>
              <a:rPr lang="es-ES" sz="1400" dirty="0"/>
              <a:t>para cumplir con su papel particular en el sistema.</a:t>
            </a:r>
          </a:p>
          <a:p>
            <a:pPr marL="742950" lvl="1" indent="-285750">
              <a:buFont typeface="Calibri" panose="020F0502020204030204" pitchFamily="34" charset="0"/>
              <a:buChar char="‒"/>
            </a:pPr>
            <a:r>
              <a:rPr lang="es-ES" sz="1400" dirty="0"/>
              <a:t>Es adecuado para el </a:t>
            </a:r>
            <a:r>
              <a:rPr lang="es-ES" sz="1400" b="1" dirty="0"/>
              <a:t>rango de temperaturas y presiones de funcionamiento</a:t>
            </a:r>
            <a:r>
              <a:rPr lang="es-ES" sz="1400" dirty="0"/>
              <a:t> de la instalación solar térmica.</a:t>
            </a:r>
          </a:p>
          <a:p>
            <a:pPr marL="742950" lvl="1" indent="-285750">
              <a:buFont typeface="Calibri" panose="020F0502020204030204" pitchFamily="34" charset="0"/>
              <a:buChar char="‒"/>
            </a:pPr>
            <a:r>
              <a:rPr lang="es-ES" sz="1400" dirty="0"/>
              <a:t>Es capaz de producir una </a:t>
            </a:r>
            <a:r>
              <a:rPr lang="es-ES" sz="1400" b="1" dirty="0"/>
              <a:t>estratificación efectiva de las temperaturas.</a:t>
            </a:r>
          </a:p>
          <a:p>
            <a:pPr marL="742950" lvl="1" indent="-285750">
              <a:buFont typeface="Calibri" panose="020F0502020204030204" pitchFamily="34" charset="0"/>
              <a:buChar char="‒"/>
            </a:pPr>
            <a:r>
              <a:rPr lang="es-ES" sz="1400" dirty="0"/>
              <a:t>Posee un </a:t>
            </a:r>
            <a:r>
              <a:rPr lang="es-ES" sz="1400" b="1" dirty="0"/>
              <a:t>buen aislamiento térmico</a:t>
            </a:r>
            <a:r>
              <a:rPr lang="es-ES" sz="1400" dirty="0"/>
              <a:t>. Almacena el calor de forma óptima, con las menores pérdidas posibles.</a:t>
            </a:r>
          </a:p>
          <a:p>
            <a:pPr marL="742950" lvl="1" indent="-285750">
              <a:buFont typeface="Calibri" panose="020F0502020204030204" pitchFamily="34" charset="0"/>
              <a:buChar char="‒"/>
            </a:pPr>
            <a:r>
              <a:rPr lang="es-ES" sz="1400" dirty="0"/>
              <a:t>Tiene </a:t>
            </a:r>
            <a:r>
              <a:rPr lang="es-ES" sz="1400" b="1" dirty="0"/>
              <a:t>alta resistencia a la corrosión </a:t>
            </a:r>
            <a:r>
              <a:rPr lang="es-ES" sz="1400" dirty="0"/>
              <a:t>(por la química del agua).</a:t>
            </a:r>
          </a:p>
          <a:p>
            <a:pPr marL="742950" lvl="1" indent="-285750">
              <a:buFont typeface="Calibri" panose="020F0502020204030204" pitchFamily="34" charset="0"/>
              <a:buChar char="‒"/>
            </a:pPr>
            <a:r>
              <a:rPr lang="es-ES" sz="1400" dirty="0"/>
              <a:t>Está </a:t>
            </a:r>
            <a:r>
              <a:rPr lang="es-ES" sz="1400" b="1" dirty="0"/>
              <a:t>bien protegido </a:t>
            </a:r>
            <a:r>
              <a:rPr lang="es-ES" sz="1400" dirty="0"/>
              <a:t>(de las condiciones ambientales).</a:t>
            </a:r>
          </a:p>
          <a:p>
            <a:pPr marL="742950" lvl="1" indent="-285750">
              <a:buFont typeface="Calibri" panose="020F0502020204030204" pitchFamily="34" charset="0"/>
              <a:buChar char="‒"/>
            </a:pPr>
            <a:r>
              <a:rPr lang="es-ES" sz="1400" dirty="0"/>
              <a:t>Se </a:t>
            </a:r>
            <a:r>
              <a:rPr lang="es-ES" sz="1400" b="1" dirty="0"/>
              <a:t>instala de forma óptima </a:t>
            </a:r>
            <a:r>
              <a:rPr lang="es-ES" sz="1400" dirty="0"/>
              <a:t>en aras de la eficiencia y la seguridad, incluidas las tuberías, y en cumplimiento de las normativas. </a:t>
            </a:r>
          </a:p>
          <a:p>
            <a:pPr marL="742950" lvl="1" indent="-285750">
              <a:buFont typeface="Calibri" panose="020F0502020204030204" pitchFamily="34" charset="0"/>
              <a:buChar char="‒"/>
            </a:pPr>
            <a:r>
              <a:rPr lang="es-ES" sz="1400" dirty="0"/>
              <a:t>Tiene una </a:t>
            </a:r>
            <a:r>
              <a:rPr lang="es-ES" sz="1400" b="1" dirty="0"/>
              <a:t>alta durabilidad </a:t>
            </a:r>
            <a:r>
              <a:rPr lang="es-ES" sz="1400" dirty="0"/>
              <a:t>y es </a:t>
            </a:r>
            <a:r>
              <a:rPr lang="es-ES" sz="1400" b="1" dirty="0"/>
              <a:t>asequible</a:t>
            </a:r>
            <a:r>
              <a:rPr lang="es-ES" sz="1400" dirty="0"/>
              <a:t>. </a:t>
            </a:r>
          </a:p>
          <a:p>
            <a:pPr marL="742950" lvl="1" indent="-285750">
              <a:buFont typeface="Calibri" panose="020F0502020204030204" pitchFamily="34" charset="0"/>
              <a:buChar char="‒"/>
            </a:pPr>
            <a:r>
              <a:rPr lang="es-ES" sz="1400" dirty="0"/>
              <a:t>Está bien diseñado para </a:t>
            </a:r>
            <a:r>
              <a:rPr lang="es-ES" sz="1400" b="1" dirty="0"/>
              <a:t>facilitar el mantenimiento </a:t>
            </a:r>
            <a:r>
              <a:rPr lang="es-ES" sz="1400" dirty="0"/>
              <a:t>y la reparación.</a:t>
            </a:r>
          </a:p>
          <a:p>
            <a:pPr marL="742950" lvl="1" indent="-285750">
              <a:buFont typeface="Calibri" panose="020F0502020204030204" pitchFamily="34" charset="0"/>
              <a:buChar char="‒"/>
            </a:pPr>
            <a:r>
              <a:rPr lang="es-ES" sz="1400" dirty="0"/>
              <a:t>Es un </a:t>
            </a:r>
            <a:r>
              <a:rPr lang="es-ES" sz="1400" b="1" dirty="0"/>
              <a:t>producto certificado</a:t>
            </a:r>
            <a:r>
              <a:rPr lang="es-ES" sz="1400" dirty="0"/>
              <a:t>. Cumple con las normas mínimas de estructura y funcionamiento.</a:t>
            </a:r>
            <a:endParaRPr lang="en-US" sz="1400" dirty="0"/>
          </a:p>
        </p:txBody>
      </p:sp>
      <p:pic>
        <p:nvPicPr>
          <p:cNvPr id="6" name="Picture 5">
            <a:extLst>
              <a:ext uri="{FF2B5EF4-FFF2-40B4-BE49-F238E27FC236}">
                <a16:creationId xmlns:a16="http://schemas.microsoft.com/office/drawing/2014/main" id="{24D12713-424D-4E64-A4AB-D16E1FD716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4000" y="2227205"/>
            <a:ext cx="2500024" cy="1777795"/>
          </a:xfrm>
          <a:prstGeom prst="rect">
            <a:avLst/>
          </a:prstGeom>
          <a:ln>
            <a:solidFill>
              <a:schemeClr val="tx1"/>
            </a:solidFill>
          </a:ln>
        </p:spPr>
      </p:pic>
      <p:pic>
        <p:nvPicPr>
          <p:cNvPr id="10" name="Picture 9">
            <a:extLst>
              <a:ext uri="{FF2B5EF4-FFF2-40B4-BE49-F238E27FC236}">
                <a16:creationId xmlns:a16="http://schemas.microsoft.com/office/drawing/2014/main" id="{CB518977-D95E-4170-9295-2A1C9963B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000" y="4099205"/>
            <a:ext cx="2507862" cy="1777795"/>
          </a:xfrm>
          <a:prstGeom prst="rect">
            <a:avLst/>
          </a:prstGeom>
          <a:ln>
            <a:solidFill>
              <a:schemeClr val="tx1"/>
            </a:solidFill>
          </a:ln>
        </p:spPr>
      </p:pic>
    </p:spTree>
    <p:extLst>
      <p:ext uri="{BB962C8B-B14F-4D97-AF65-F5344CB8AC3E}">
        <p14:creationId xmlns:p14="http://schemas.microsoft.com/office/powerpoint/2010/main" val="3202736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FAB1E-C733-45FB-9B40-B494809E5C4C}"/>
              </a:ext>
            </a:extLst>
          </p:cNvPr>
          <p:cNvSpPr>
            <a:spLocks noGrp="1"/>
          </p:cNvSpPr>
          <p:nvPr>
            <p:ph type="title"/>
          </p:nvPr>
        </p:nvSpPr>
        <p:spPr/>
        <p:txBody>
          <a:bodyPr/>
          <a:lstStyle/>
          <a:p>
            <a:r>
              <a:rPr lang="es-ES" b="1" dirty="0"/>
              <a:t>2. Clasificación de los tanques solares</a:t>
            </a:r>
            <a:endParaRPr lang="en-US" dirty="0"/>
          </a:p>
        </p:txBody>
      </p:sp>
      <p:sp>
        <p:nvSpPr>
          <p:cNvPr id="5" name="Rectangle 4">
            <a:extLst>
              <a:ext uri="{FF2B5EF4-FFF2-40B4-BE49-F238E27FC236}">
                <a16:creationId xmlns:a16="http://schemas.microsoft.com/office/drawing/2014/main" id="{18958EAE-4137-4701-A60C-4FB1A5B80020}"/>
              </a:ext>
            </a:extLst>
          </p:cNvPr>
          <p:cNvSpPr/>
          <p:nvPr/>
        </p:nvSpPr>
        <p:spPr>
          <a:xfrm>
            <a:off x="432915" y="1413000"/>
            <a:ext cx="2627081"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Clasificacion</a:t>
            </a:r>
            <a:r>
              <a:rPr lang="en-US" b="1" dirty="0">
                <a:solidFill>
                  <a:prstClr val="black"/>
                </a:solidFill>
                <a:cs typeface="Arial" pitchFamily="34" charset="0"/>
              </a:rPr>
              <a:t> general.</a:t>
            </a:r>
          </a:p>
        </p:txBody>
      </p:sp>
      <p:sp>
        <p:nvSpPr>
          <p:cNvPr id="3" name="TextBox 2">
            <a:extLst>
              <a:ext uri="{FF2B5EF4-FFF2-40B4-BE49-F238E27FC236}">
                <a16:creationId xmlns:a16="http://schemas.microsoft.com/office/drawing/2014/main" id="{A6B102A6-54B1-459B-B788-6A8016F947A5}"/>
              </a:ext>
            </a:extLst>
          </p:cNvPr>
          <p:cNvSpPr txBox="1"/>
          <p:nvPr/>
        </p:nvSpPr>
        <p:spPr>
          <a:xfrm>
            <a:off x="760004" y="1701000"/>
            <a:ext cx="4747996" cy="584775"/>
          </a:xfrm>
          <a:prstGeom prst="rect">
            <a:avLst/>
          </a:prstGeom>
          <a:noFill/>
        </p:spPr>
        <p:txBody>
          <a:bodyPr wrap="square" rtlCol="0">
            <a:spAutoFit/>
          </a:bodyPr>
          <a:lstStyle/>
          <a:p>
            <a:pPr marL="285750" indent="-285750">
              <a:buFont typeface="Wingdings" panose="05000000000000000000" pitchFamily="2" charset="2"/>
              <a:buChar char="§"/>
            </a:pPr>
            <a:r>
              <a:rPr lang="es-ES" sz="1600" i="1" dirty="0"/>
              <a:t>Según cómo se suministre el agua fría al depósito y el rendimiento básico del depósito </a:t>
            </a:r>
            <a:endParaRPr lang="en-US" sz="1600" i="1" dirty="0"/>
          </a:p>
        </p:txBody>
      </p:sp>
      <p:sp>
        <p:nvSpPr>
          <p:cNvPr id="4" name="Rectangle 3">
            <a:extLst>
              <a:ext uri="{FF2B5EF4-FFF2-40B4-BE49-F238E27FC236}">
                <a16:creationId xmlns:a16="http://schemas.microsoft.com/office/drawing/2014/main" id="{442BA305-CCA9-49D3-B554-0FFC3D72CEC0}"/>
              </a:ext>
            </a:extLst>
          </p:cNvPr>
          <p:cNvSpPr/>
          <p:nvPr/>
        </p:nvSpPr>
        <p:spPr>
          <a:xfrm>
            <a:off x="2248423" y="2277001"/>
            <a:ext cx="2016000" cy="700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Tanques de almacenamiento de agua caliente (solar)</a:t>
            </a:r>
            <a:endParaRPr lang="en-US" sz="1600" b="1" dirty="0"/>
          </a:p>
        </p:txBody>
      </p:sp>
      <p:sp>
        <p:nvSpPr>
          <p:cNvPr id="8" name="Rectangle 7">
            <a:extLst>
              <a:ext uri="{FF2B5EF4-FFF2-40B4-BE49-F238E27FC236}">
                <a16:creationId xmlns:a16="http://schemas.microsoft.com/office/drawing/2014/main" id="{494D6141-216A-4BF3-B68E-A5AD3AA52D50}"/>
              </a:ext>
            </a:extLst>
          </p:cNvPr>
          <p:cNvSpPr/>
          <p:nvPr/>
        </p:nvSpPr>
        <p:spPr>
          <a:xfrm>
            <a:off x="1329615" y="3347157"/>
            <a:ext cx="1188000" cy="63815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t>Presurizado</a:t>
            </a:r>
            <a:endParaRPr lang="en-US" sz="1600" dirty="0"/>
          </a:p>
        </p:txBody>
      </p:sp>
      <p:sp>
        <p:nvSpPr>
          <p:cNvPr id="9" name="Rectangle 8">
            <a:extLst>
              <a:ext uri="{FF2B5EF4-FFF2-40B4-BE49-F238E27FC236}">
                <a16:creationId xmlns:a16="http://schemas.microsoft.com/office/drawing/2014/main" id="{03102CF7-B6A3-46BD-B73E-5F25DC5FBFF8}"/>
              </a:ext>
            </a:extLst>
          </p:cNvPr>
          <p:cNvSpPr/>
          <p:nvPr/>
        </p:nvSpPr>
        <p:spPr>
          <a:xfrm>
            <a:off x="3995085" y="3347157"/>
            <a:ext cx="1188000" cy="63815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No </a:t>
            </a:r>
            <a:r>
              <a:rPr lang="en-US" sz="1600" dirty="0" err="1"/>
              <a:t>presurizado</a:t>
            </a:r>
            <a:endParaRPr lang="en-US" sz="1600" dirty="0"/>
          </a:p>
        </p:txBody>
      </p:sp>
      <p:sp>
        <p:nvSpPr>
          <p:cNvPr id="10" name="Rectangle 9">
            <a:extLst>
              <a:ext uri="{FF2B5EF4-FFF2-40B4-BE49-F238E27FC236}">
                <a16:creationId xmlns:a16="http://schemas.microsoft.com/office/drawing/2014/main" id="{AB384047-FFEB-4E88-AEB4-62552927B54D}"/>
              </a:ext>
            </a:extLst>
          </p:cNvPr>
          <p:cNvSpPr/>
          <p:nvPr/>
        </p:nvSpPr>
        <p:spPr>
          <a:xfrm>
            <a:off x="2564391" y="3347157"/>
            <a:ext cx="1384063" cy="63815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t>Acumuladores</a:t>
            </a:r>
            <a:r>
              <a:rPr lang="en-US" sz="1600" dirty="0"/>
              <a:t> </a:t>
            </a:r>
            <a:r>
              <a:rPr lang="en-US" sz="1600" dirty="0" err="1"/>
              <a:t>Térmicos</a:t>
            </a:r>
            <a:endParaRPr lang="en-US" sz="1600" dirty="0"/>
          </a:p>
        </p:txBody>
      </p:sp>
      <p:sp>
        <p:nvSpPr>
          <p:cNvPr id="12" name="Rectangle 11">
            <a:extLst>
              <a:ext uri="{FF2B5EF4-FFF2-40B4-BE49-F238E27FC236}">
                <a16:creationId xmlns:a16="http://schemas.microsoft.com/office/drawing/2014/main" id="{ED170F4E-4142-45B4-8F2A-C65CA9D820D1}"/>
              </a:ext>
            </a:extLst>
          </p:cNvPr>
          <p:cNvSpPr/>
          <p:nvPr/>
        </p:nvSpPr>
        <p:spPr>
          <a:xfrm>
            <a:off x="529608" y="4427157"/>
            <a:ext cx="1332000" cy="576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Configuration </a:t>
            </a:r>
            <a:r>
              <a:rPr lang="en-US" sz="1600" dirty="0" err="1"/>
              <a:t>directa</a:t>
            </a:r>
            <a:endParaRPr lang="en-US" sz="1600" dirty="0"/>
          </a:p>
        </p:txBody>
      </p:sp>
      <p:sp>
        <p:nvSpPr>
          <p:cNvPr id="13" name="Rectangle 12">
            <a:extLst>
              <a:ext uri="{FF2B5EF4-FFF2-40B4-BE49-F238E27FC236}">
                <a16:creationId xmlns:a16="http://schemas.microsoft.com/office/drawing/2014/main" id="{4A748D8A-F1D8-4ACF-9F61-E8399A65219E}"/>
              </a:ext>
            </a:extLst>
          </p:cNvPr>
          <p:cNvSpPr/>
          <p:nvPr/>
        </p:nvSpPr>
        <p:spPr>
          <a:xfrm>
            <a:off x="2015085" y="4427157"/>
            <a:ext cx="1391287" cy="576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Configuration </a:t>
            </a:r>
            <a:r>
              <a:rPr lang="en-US" sz="1600" dirty="0" err="1"/>
              <a:t>indirecta</a:t>
            </a:r>
            <a:endParaRPr lang="en-US" sz="1600" dirty="0"/>
          </a:p>
        </p:txBody>
      </p:sp>
      <p:cxnSp>
        <p:nvCxnSpPr>
          <p:cNvPr id="14" name="Connector: Elbow 13">
            <a:extLst>
              <a:ext uri="{FF2B5EF4-FFF2-40B4-BE49-F238E27FC236}">
                <a16:creationId xmlns:a16="http://schemas.microsoft.com/office/drawing/2014/main" id="{62D2970D-4871-47F3-B614-311EC134BAFC}"/>
              </a:ext>
            </a:extLst>
          </p:cNvPr>
          <p:cNvCxnSpPr>
            <a:cxnSpLocks/>
            <a:stCxn id="8" idx="2"/>
            <a:endCxn id="12" idx="0"/>
          </p:cNvCxnSpPr>
          <p:nvPr/>
        </p:nvCxnSpPr>
        <p:spPr>
          <a:xfrm rot="5400000">
            <a:off x="1338691" y="3842232"/>
            <a:ext cx="441843" cy="728007"/>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28F9BA86-1964-4E25-A1CC-EFA0807B2D47}"/>
              </a:ext>
            </a:extLst>
          </p:cNvPr>
          <p:cNvCxnSpPr>
            <a:cxnSpLocks/>
            <a:stCxn id="8" idx="2"/>
            <a:endCxn id="13" idx="0"/>
          </p:cNvCxnSpPr>
          <p:nvPr/>
        </p:nvCxnSpPr>
        <p:spPr>
          <a:xfrm rot="16200000" flipH="1">
            <a:off x="2096251" y="3812678"/>
            <a:ext cx="441843" cy="787114"/>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FDCAC82F-CF6D-4E9D-8863-52C725D39E68}"/>
              </a:ext>
            </a:extLst>
          </p:cNvPr>
          <p:cNvCxnSpPr>
            <a:cxnSpLocks/>
            <a:stCxn id="4" idx="2"/>
            <a:endCxn id="8" idx="0"/>
          </p:cNvCxnSpPr>
          <p:nvPr/>
        </p:nvCxnSpPr>
        <p:spPr>
          <a:xfrm rot="5400000">
            <a:off x="2405098" y="2495831"/>
            <a:ext cx="369843" cy="1332808"/>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A7EAD8C9-4B20-42B1-BF74-E9F2F0746EE9}"/>
              </a:ext>
            </a:extLst>
          </p:cNvPr>
          <p:cNvCxnSpPr>
            <a:cxnSpLocks/>
            <a:stCxn id="4" idx="2"/>
            <a:endCxn id="10" idx="0"/>
          </p:cNvCxnSpPr>
          <p:nvPr/>
        </p:nvCxnSpPr>
        <p:spPr>
          <a:xfrm rot="5400000">
            <a:off x="3071502" y="3162235"/>
            <a:ext cx="369843" cy="12700"/>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453EF3D2-9FF1-42FC-B35F-6D75FD755BFD}"/>
              </a:ext>
            </a:extLst>
          </p:cNvPr>
          <p:cNvCxnSpPr>
            <a:cxnSpLocks/>
            <a:stCxn id="4" idx="2"/>
            <a:endCxn id="9" idx="0"/>
          </p:cNvCxnSpPr>
          <p:nvPr/>
        </p:nvCxnSpPr>
        <p:spPr>
          <a:xfrm rot="16200000" flipH="1">
            <a:off x="3737833" y="2495904"/>
            <a:ext cx="369843" cy="1332662"/>
          </a:xfrm>
          <a:prstGeom prst="bentConnector3">
            <a:avLst/>
          </a:prstGeom>
          <a:ln w="2540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8E1F2DA-3EBC-4502-967C-CECC72E905FE}"/>
              </a:ext>
            </a:extLst>
          </p:cNvPr>
          <p:cNvSpPr txBox="1"/>
          <p:nvPr/>
        </p:nvSpPr>
        <p:spPr>
          <a:xfrm>
            <a:off x="5580000" y="1701000"/>
            <a:ext cx="3106800" cy="584775"/>
          </a:xfrm>
          <a:prstGeom prst="rect">
            <a:avLst/>
          </a:prstGeom>
          <a:noFill/>
        </p:spPr>
        <p:txBody>
          <a:bodyPr wrap="square" rtlCol="0">
            <a:spAutoFit/>
          </a:bodyPr>
          <a:lstStyle/>
          <a:p>
            <a:pPr marL="285750" indent="-285750">
              <a:buFont typeface="Wingdings" panose="05000000000000000000" pitchFamily="2" charset="2"/>
              <a:buChar char="§"/>
            </a:pPr>
            <a:r>
              <a:rPr lang="es-ES" sz="1600" i="1" dirty="0"/>
              <a:t>Según la aplicación o función específica del tanque</a:t>
            </a:r>
            <a:endParaRPr lang="en-US" sz="1600" i="1" dirty="0"/>
          </a:p>
        </p:txBody>
      </p:sp>
      <p:cxnSp>
        <p:nvCxnSpPr>
          <p:cNvPr id="46" name="Straight Connector 45">
            <a:extLst>
              <a:ext uri="{FF2B5EF4-FFF2-40B4-BE49-F238E27FC236}">
                <a16:creationId xmlns:a16="http://schemas.microsoft.com/office/drawing/2014/main" id="{8BB932F2-3406-4B7D-B6A8-D9492D07B99C}"/>
              </a:ext>
            </a:extLst>
          </p:cNvPr>
          <p:cNvCxnSpPr>
            <a:cxnSpLocks/>
          </p:cNvCxnSpPr>
          <p:nvPr/>
        </p:nvCxnSpPr>
        <p:spPr>
          <a:xfrm>
            <a:off x="5436000" y="1701000"/>
            <a:ext cx="0" cy="4166157"/>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7D70D288-30E6-4F3D-8C1C-A82B94B1AACD}"/>
              </a:ext>
            </a:extLst>
          </p:cNvPr>
          <p:cNvSpPr/>
          <p:nvPr/>
        </p:nvSpPr>
        <p:spPr>
          <a:xfrm>
            <a:off x="6125400" y="2285775"/>
            <a:ext cx="2016000" cy="691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Tanques de almacenamiento de agua caliente (solar)</a:t>
            </a:r>
            <a:endParaRPr lang="en-US" sz="1600" b="1" dirty="0"/>
          </a:p>
        </p:txBody>
      </p:sp>
      <p:sp>
        <p:nvSpPr>
          <p:cNvPr id="50" name="Rectangle 49">
            <a:extLst>
              <a:ext uri="{FF2B5EF4-FFF2-40B4-BE49-F238E27FC236}">
                <a16:creationId xmlns:a16="http://schemas.microsoft.com/office/drawing/2014/main" id="{0373D302-F8ED-4DE0-AEC7-2B68925BCA91}"/>
              </a:ext>
            </a:extLst>
          </p:cNvPr>
          <p:cNvSpPr/>
          <p:nvPr/>
        </p:nvSpPr>
        <p:spPr>
          <a:xfrm>
            <a:off x="5450118" y="3409347"/>
            <a:ext cx="1603047" cy="69153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Tanques de </a:t>
            </a:r>
            <a:r>
              <a:rPr lang="en-US" sz="1600" dirty="0" err="1"/>
              <a:t>almacenamiento</a:t>
            </a:r>
            <a:r>
              <a:rPr lang="en-US" sz="1600" dirty="0"/>
              <a:t> ACS solar</a:t>
            </a:r>
          </a:p>
        </p:txBody>
      </p:sp>
      <p:cxnSp>
        <p:nvCxnSpPr>
          <p:cNvPr id="52" name="Connector: Elbow 51">
            <a:extLst>
              <a:ext uri="{FF2B5EF4-FFF2-40B4-BE49-F238E27FC236}">
                <a16:creationId xmlns:a16="http://schemas.microsoft.com/office/drawing/2014/main" id="{DB612AE3-9671-4A8F-8FA2-10B3F8D980A2}"/>
              </a:ext>
            </a:extLst>
          </p:cNvPr>
          <p:cNvCxnSpPr>
            <a:cxnSpLocks/>
            <a:stCxn id="49" idx="2"/>
            <a:endCxn id="50" idx="0"/>
          </p:cNvCxnSpPr>
          <p:nvPr/>
        </p:nvCxnSpPr>
        <p:spPr>
          <a:xfrm rot="5400000">
            <a:off x="6476505" y="2752451"/>
            <a:ext cx="432033" cy="881758"/>
          </a:xfrm>
          <a:prstGeom prst="bentConnector3">
            <a:avLst/>
          </a:prstGeom>
          <a:ln w="25400"/>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75E3700A-68AE-4C44-A37D-3F0C21F06E8C}"/>
              </a:ext>
            </a:extLst>
          </p:cNvPr>
          <p:cNvSpPr/>
          <p:nvPr/>
        </p:nvSpPr>
        <p:spPr>
          <a:xfrm>
            <a:off x="6729803" y="4320040"/>
            <a:ext cx="2239977" cy="51381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solidFill>
                  <a:schemeClr val="tx1"/>
                </a:solidFill>
              </a:rPr>
              <a:t>Depósitos</a:t>
            </a:r>
            <a:r>
              <a:rPr lang="en-US" sz="1600" dirty="0">
                <a:solidFill>
                  <a:schemeClr val="tx1"/>
                </a:solidFill>
              </a:rPr>
              <a:t> de </a:t>
            </a:r>
            <a:r>
              <a:rPr lang="en-US" sz="1600" dirty="0" err="1">
                <a:solidFill>
                  <a:schemeClr val="tx1"/>
                </a:solidFill>
              </a:rPr>
              <a:t>acumulación</a:t>
            </a:r>
            <a:r>
              <a:rPr lang="en-US" sz="1600" dirty="0">
                <a:solidFill>
                  <a:schemeClr val="tx1"/>
                </a:solidFill>
              </a:rPr>
              <a:t> intermedia</a:t>
            </a:r>
          </a:p>
        </p:txBody>
      </p:sp>
      <p:sp>
        <p:nvSpPr>
          <p:cNvPr id="56" name="Rectangle 55">
            <a:extLst>
              <a:ext uri="{FF2B5EF4-FFF2-40B4-BE49-F238E27FC236}">
                <a16:creationId xmlns:a16="http://schemas.microsoft.com/office/drawing/2014/main" id="{2E86C169-860E-451B-89F5-5C4F0ED997BE}"/>
              </a:ext>
            </a:extLst>
          </p:cNvPr>
          <p:cNvSpPr/>
          <p:nvPr/>
        </p:nvSpPr>
        <p:spPr>
          <a:xfrm>
            <a:off x="7386725" y="5291157"/>
            <a:ext cx="1583057" cy="720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Tanques </a:t>
            </a:r>
            <a:r>
              <a:rPr lang="en-US" sz="1600" dirty="0">
                <a:solidFill>
                  <a:schemeClr val="tx1"/>
                </a:solidFill>
              </a:rPr>
              <a:t>de </a:t>
            </a:r>
            <a:r>
              <a:rPr lang="en-US" sz="1600" dirty="0" err="1">
                <a:solidFill>
                  <a:schemeClr val="tx1"/>
                </a:solidFill>
              </a:rPr>
              <a:t>acumulación</a:t>
            </a:r>
            <a:r>
              <a:rPr lang="en-US" sz="1600" dirty="0">
                <a:solidFill>
                  <a:schemeClr val="tx1"/>
                </a:solidFill>
              </a:rPr>
              <a:t> con</a:t>
            </a:r>
            <a:r>
              <a:rPr lang="en-US" sz="1600" dirty="0"/>
              <a:t> </a:t>
            </a:r>
            <a:r>
              <a:rPr lang="en-US" sz="1600" dirty="0" err="1"/>
              <a:t>estratificación</a:t>
            </a:r>
            <a:endParaRPr lang="en-US" sz="1600" dirty="0"/>
          </a:p>
        </p:txBody>
      </p:sp>
      <p:sp>
        <p:nvSpPr>
          <p:cNvPr id="76" name="TextBox 75">
            <a:extLst>
              <a:ext uri="{FF2B5EF4-FFF2-40B4-BE49-F238E27FC236}">
                <a16:creationId xmlns:a16="http://schemas.microsoft.com/office/drawing/2014/main" id="{780DEDE8-9296-4D21-8386-7C10716EBC7E}"/>
              </a:ext>
            </a:extLst>
          </p:cNvPr>
          <p:cNvSpPr txBox="1"/>
          <p:nvPr/>
        </p:nvSpPr>
        <p:spPr>
          <a:xfrm>
            <a:off x="5183084" y="4869000"/>
            <a:ext cx="2196915" cy="1569660"/>
          </a:xfrm>
          <a:prstGeom prst="rect">
            <a:avLst/>
          </a:prstGeom>
          <a:noFill/>
        </p:spPr>
        <p:txBody>
          <a:bodyPr wrap="square" rtlCol="0">
            <a:spAutoFit/>
          </a:bodyPr>
          <a:lstStyle/>
          <a:p>
            <a:pPr algn="r"/>
            <a:r>
              <a:rPr lang="en-US" sz="1200" b="1" dirty="0" err="1"/>
              <a:t>En</a:t>
            </a:r>
            <a:r>
              <a:rPr lang="en-US" sz="1200" b="1" dirty="0"/>
              <a:t> general, los </a:t>
            </a:r>
            <a:r>
              <a:rPr lang="en-US" sz="1200" b="1" dirty="0" err="1"/>
              <a:t>tanques</a:t>
            </a:r>
            <a:r>
              <a:rPr lang="en-US" sz="1200" b="1" dirty="0"/>
              <a:t> se </a:t>
            </a:r>
            <a:r>
              <a:rPr lang="en-US" sz="1200" b="1" dirty="0" err="1"/>
              <a:t>utilizan</a:t>
            </a:r>
            <a:r>
              <a:rPr lang="en-US" sz="1200" b="1" dirty="0"/>
              <a:t> </a:t>
            </a:r>
            <a:r>
              <a:rPr lang="en-US" sz="1200" b="1" dirty="0" err="1"/>
              <a:t>en</a:t>
            </a:r>
            <a:r>
              <a:rPr lang="en-US" sz="1200" b="1" dirty="0"/>
              <a:t>:</a:t>
            </a:r>
          </a:p>
          <a:p>
            <a:pPr marL="171450" indent="-171450" algn="r">
              <a:buFont typeface="Arial" panose="020B0604020202020204" pitchFamily="34" charset="0"/>
              <a:buChar char="•"/>
            </a:pPr>
            <a:r>
              <a:rPr lang="es-ES" sz="1200" b="1" dirty="0"/>
              <a:t>SISTEMAS DE UN SOLO TANQUE</a:t>
            </a:r>
          </a:p>
          <a:p>
            <a:pPr marL="171450" indent="-171450" algn="r">
              <a:buFont typeface="Arial" panose="020B0604020202020204" pitchFamily="34" charset="0"/>
              <a:buChar char="•"/>
            </a:pPr>
            <a:r>
              <a:rPr lang="es-ES" sz="1200" b="1" dirty="0"/>
              <a:t>SISTEMAS DE TANQUES MÚLTIPLES</a:t>
            </a:r>
          </a:p>
          <a:p>
            <a:pPr marL="171450" indent="-171450" algn="r">
              <a:buFont typeface="Arial" panose="020B0604020202020204" pitchFamily="34" charset="0"/>
              <a:buChar char="•"/>
            </a:pPr>
            <a:r>
              <a:rPr lang="es-ES" sz="1200" b="1" dirty="0"/>
              <a:t>SISTEMAS COMBI </a:t>
            </a:r>
          </a:p>
          <a:p>
            <a:pPr algn="r"/>
            <a:r>
              <a:rPr lang="en-US" sz="1200" b="1" dirty="0"/>
              <a:t>(Agua y </a:t>
            </a:r>
            <a:r>
              <a:rPr lang="en-US" sz="1200" b="1" dirty="0" err="1"/>
              <a:t>calefacción</a:t>
            </a:r>
            <a:r>
              <a:rPr lang="en-US" sz="1200" b="1" dirty="0"/>
              <a:t>)</a:t>
            </a:r>
          </a:p>
        </p:txBody>
      </p:sp>
      <p:sp>
        <p:nvSpPr>
          <p:cNvPr id="78" name="Rectangle 77">
            <a:extLst>
              <a:ext uri="{FF2B5EF4-FFF2-40B4-BE49-F238E27FC236}">
                <a16:creationId xmlns:a16="http://schemas.microsoft.com/office/drawing/2014/main" id="{EB337496-F7CD-4EC7-9182-27EE017C46AF}"/>
              </a:ext>
            </a:extLst>
          </p:cNvPr>
          <p:cNvSpPr/>
          <p:nvPr/>
        </p:nvSpPr>
        <p:spPr>
          <a:xfrm>
            <a:off x="396000" y="5291157"/>
            <a:ext cx="2218373" cy="720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t>Intercambiador</a:t>
            </a:r>
            <a:r>
              <a:rPr lang="en-US" sz="1600" dirty="0"/>
              <a:t> de </a:t>
            </a:r>
            <a:r>
              <a:rPr lang="en-US" sz="1600" dirty="0" err="1"/>
              <a:t>calor</a:t>
            </a:r>
            <a:r>
              <a:rPr lang="en-US" sz="1600" dirty="0"/>
              <a:t> de pared simple (Serpentines </a:t>
            </a:r>
            <a:r>
              <a:rPr lang="en-US" sz="1600" dirty="0" err="1"/>
              <a:t>internos</a:t>
            </a:r>
            <a:r>
              <a:rPr lang="en-US" sz="1600" dirty="0"/>
              <a:t>)</a:t>
            </a:r>
          </a:p>
        </p:txBody>
      </p:sp>
      <p:sp>
        <p:nvSpPr>
          <p:cNvPr id="79" name="Rectangle 78">
            <a:extLst>
              <a:ext uri="{FF2B5EF4-FFF2-40B4-BE49-F238E27FC236}">
                <a16:creationId xmlns:a16="http://schemas.microsoft.com/office/drawing/2014/main" id="{181BC30C-F624-4214-B090-6434917B1AB5}"/>
              </a:ext>
            </a:extLst>
          </p:cNvPr>
          <p:cNvSpPr/>
          <p:nvPr/>
        </p:nvSpPr>
        <p:spPr>
          <a:xfrm>
            <a:off x="2756611" y="5291157"/>
            <a:ext cx="2354474" cy="720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dirty="0"/>
              <a:t>Intercambiador de calor de doble pared (</a:t>
            </a:r>
            <a:r>
              <a:rPr lang="es-ES" sz="1600" dirty="0" err="1"/>
              <a:t>Sepentines</a:t>
            </a:r>
            <a:r>
              <a:rPr lang="es-ES" sz="1600" dirty="0"/>
              <a:t> externos)</a:t>
            </a:r>
            <a:endParaRPr lang="en-US" sz="1600" dirty="0"/>
          </a:p>
        </p:txBody>
      </p:sp>
      <p:cxnSp>
        <p:nvCxnSpPr>
          <p:cNvPr id="81" name="Connector: Elbow 80">
            <a:extLst>
              <a:ext uri="{FF2B5EF4-FFF2-40B4-BE49-F238E27FC236}">
                <a16:creationId xmlns:a16="http://schemas.microsoft.com/office/drawing/2014/main" id="{849178C1-46DF-4BE8-9444-6EC26003EE65}"/>
              </a:ext>
            </a:extLst>
          </p:cNvPr>
          <p:cNvCxnSpPr>
            <a:cxnSpLocks/>
            <a:stCxn id="13" idx="2"/>
            <a:endCxn id="78" idx="0"/>
          </p:cNvCxnSpPr>
          <p:nvPr/>
        </p:nvCxnSpPr>
        <p:spPr>
          <a:xfrm rot="5400000">
            <a:off x="1963958" y="4544386"/>
            <a:ext cx="288000" cy="1205542"/>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83" name="Connector: Elbow 82">
            <a:extLst>
              <a:ext uri="{FF2B5EF4-FFF2-40B4-BE49-F238E27FC236}">
                <a16:creationId xmlns:a16="http://schemas.microsoft.com/office/drawing/2014/main" id="{4EA4A577-927C-4EF1-94A9-E799CA19BD37}"/>
              </a:ext>
            </a:extLst>
          </p:cNvPr>
          <p:cNvCxnSpPr>
            <a:cxnSpLocks/>
            <a:stCxn id="13" idx="2"/>
            <a:endCxn id="79" idx="0"/>
          </p:cNvCxnSpPr>
          <p:nvPr/>
        </p:nvCxnSpPr>
        <p:spPr>
          <a:xfrm rot="16200000" flipH="1">
            <a:off x="3178288" y="4535597"/>
            <a:ext cx="288000" cy="1223119"/>
          </a:xfrm>
          <a:prstGeom prst="bentConnector3">
            <a:avLst/>
          </a:prstGeom>
          <a:ln w="25400"/>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6779AAFE-A9ED-49E3-BE69-693EE54BEAAF}"/>
              </a:ext>
            </a:extLst>
          </p:cNvPr>
          <p:cNvSpPr/>
          <p:nvPr/>
        </p:nvSpPr>
        <p:spPr>
          <a:xfrm>
            <a:off x="7362157" y="3077587"/>
            <a:ext cx="1745843" cy="51381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t>Depósitos</a:t>
            </a:r>
            <a:r>
              <a:rPr lang="en-US" sz="1600" dirty="0"/>
              <a:t> con </a:t>
            </a:r>
            <a:r>
              <a:rPr lang="en-US" sz="1600" dirty="0" err="1"/>
              <a:t>diseños</a:t>
            </a:r>
            <a:r>
              <a:rPr lang="en-US" sz="1600" dirty="0"/>
              <a:t> </a:t>
            </a:r>
            <a:r>
              <a:rPr lang="en-US" sz="1600" dirty="0" err="1"/>
              <a:t>especiales</a:t>
            </a:r>
            <a:endParaRPr lang="en-US" sz="1600" dirty="0"/>
          </a:p>
        </p:txBody>
      </p:sp>
      <p:cxnSp>
        <p:nvCxnSpPr>
          <p:cNvPr id="88" name="Connector: Elbow 87">
            <a:extLst>
              <a:ext uri="{FF2B5EF4-FFF2-40B4-BE49-F238E27FC236}">
                <a16:creationId xmlns:a16="http://schemas.microsoft.com/office/drawing/2014/main" id="{7B7AE86A-D3CA-4637-AE25-12D95D17D14A}"/>
              </a:ext>
            </a:extLst>
          </p:cNvPr>
          <p:cNvCxnSpPr>
            <a:cxnSpLocks/>
            <a:stCxn id="49" idx="2"/>
            <a:endCxn id="84" idx="0"/>
          </p:cNvCxnSpPr>
          <p:nvPr/>
        </p:nvCxnSpPr>
        <p:spPr>
          <a:xfrm rot="16200000" flipH="1">
            <a:off x="7634103" y="2476610"/>
            <a:ext cx="100273" cy="1101679"/>
          </a:xfrm>
          <a:prstGeom prst="bentConnector3">
            <a:avLst>
              <a:gd name="adj1" fmla="val 50000"/>
            </a:avLst>
          </a:prstGeom>
          <a:ln w="25400"/>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2723B039-6DEC-45E7-A62F-DC72151CBFE8}"/>
              </a:ext>
            </a:extLst>
          </p:cNvPr>
          <p:cNvCxnSpPr>
            <a:cxnSpLocks/>
            <a:stCxn id="56" idx="0"/>
            <a:endCxn id="54" idx="2"/>
          </p:cNvCxnSpPr>
          <p:nvPr/>
        </p:nvCxnSpPr>
        <p:spPr>
          <a:xfrm rot="16200000" flipV="1">
            <a:off x="7785370" y="4898273"/>
            <a:ext cx="457306" cy="328462"/>
          </a:xfrm>
          <a:prstGeom prst="bentConnector3">
            <a:avLst/>
          </a:prstGeom>
          <a:ln w="25400"/>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AB22996B-9D5E-4E10-AB0D-58A3E31D3801}"/>
              </a:ext>
            </a:extLst>
          </p:cNvPr>
          <p:cNvSpPr/>
          <p:nvPr/>
        </p:nvSpPr>
        <p:spPr>
          <a:xfrm>
            <a:off x="3985226" y="4221001"/>
            <a:ext cx="1213100" cy="50396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Tanques de </a:t>
            </a:r>
            <a:r>
              <a:rPr lang="en-US" sz="1600" dirty="0" err="1"/>
              <a:t>drenaje</a:t>
            </a:r>
            <a:endParaRPr lang="en-US" sz="1600" dirty="0"/>
          </a:p>
        </p:txBody>
      </p:sp>
      <p:cxnSp>
        <p:nvCxnSpPr>
          <p:cNvPr id="11" name="Straight Connector 10">
            <a:extLst>
              <a:ext uri="{FF2B5EF4-FFF2-40B4-BE49-F238E27FC236}">
                <a16:creationId xmlns:a16="http://schemas.microsoft.com/office/drawing/2014/main" id="{48BF3878-EE5A-4C7B-ABAA-426B2F1A6FAF}"/>
              </a:ext>
            </a:extLst>
          </p:cNvPr>
          <p:cNvCxnSpPr>
            <a:cxnSpLocks/>
            <a:stCxn id="9" idx="2"/>
            <a:endCxn id="34" idx="0"/>
          </p:cNvCxnSpPr>
          <p:nvPr/>
        </p:nvCxnSpPr>
        <p:spPr>
          <a:xfrm>
            <a:off x="4589085" y="3985314"/>
            <a:ext cx="2691" cy="23568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5CB3F0AC-ED02-4B37-86BB-0DBA08549EAB}"/>
              </a:ext>
            </a:extLst>
          </p:cNvPr>
          <p:cNvSpPr/>
          <p:nvPr/>
        </p:nvSpPr>
        <p:spPr>
          <a:xfrm>
            <a:off x="5436000" y="4100160"/>
            <a:ext cx="1683281" cy="830997"/>
          </a:xfrm>
          <a:prstGeom prst="rect">
            <a:avLst/>
          </a:prstGeom>
        </p:spPr>
        <p:txBody>
          <a:bodyPr wrap="square">
            <a:spAutoFit/>
          </a:bodyPr>
          <a:lstStyle/>
          <a:p>
            <a:r>
              <a:rPr lang="en-US" sz="1200" dirty="0"/>
              <a:t>.</a:t>
            </a:r>
            <a:r>
              <a:rPr lang="es-ES" sz="1200" dirty="0"/>
              <a:t> Con serpentines</a:t>
            </a:r>
          </a:p>
          <a:p>
            <a:r>
              <a:rPr lang="es-ES" sz="1200" dirty="0"/>
              <a:t>. Sin serpentines (acumulador)</a:t>
            </a:r>
          </a:p>
          <a:p>
            <a:r>
              <a:rPr lang="es-ES" sz="1200" dirty="0"/>
              <a:t>. Con/sin respaldo</a:t>
            </a:r>
            <a:endParaRPr lang="en-US" sz="1200" dirty="0"/>
          </a:p>
        </p:txBody>
      </p:sp>
      <p:cxnSp>
        <p:nvCxnSpPr>
          <p:cNvPr id="18" name="Connector: Elbow 17">
            <a:extLst>
              <a:ext uri="{FF2B5EF4-FFF2-40B4-BE49-F238E27FC236}">
                <a16:creationId xmlns:a16="http://schemas.microsoft.com/office/drawing/2014/main" id="{1663E4DA-1887-4BEE-A4B9-D93B14EEF12C}"/>
              </a:ext>
            </a:extLst>
          </p:cNvPr>
          <p:cNvCxnSpPr>
            <a:cxnSpLocks/>
          </p:cNvCxnSpPr>
          <p:nvPr/>
        </p:nvCxnSpPr>
        <p:spPr>
          <a:xfrm rot="16200000" flipH="1">
            <a:off x="6660999" y="3449716"/>
            <a:ext cx="1342726" cy="397923"/>
          </a:xfrm>
          <a:prstGeom prst="bentConnector3">
            <a:avLst>
              <a:gd name="adj1" fmla="val 67025"/>
            </a:avLst>
          </a:prstGeom>
          <a:ln w="25400"/>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D2CE7E9-D957-4F38-A2A4-6912AC5F2A5A}"/>
              </a:ext>
            </a:extLst>
          </p:cNvPr>
          <p:cNvSpPr/>
          <p:nvPr/>
        </p:nvSpPr>
        <p:spPr>
          <a:xfrm>
            <a:off x="7582094" y="3717000"/>
            <a:ext cx="1387688" cy="461665"/>
          </a:xfrm>
          <a:prstGeom prst="rect">
            <a:avLst/>
          </a:prstGeom>
        </p:spPr>
        <p:txBody>
          <a:bodyPr wrap="none">
            <a:spAutoFit/>
          </a:bodyPr>
          <a:lstStyle/>
          <a:p>
            <a:pPr lvl="0"/>
            <a:r>
              <a:rPr lang="en-US" sz="1200" dirty="0">
                <a:solidFill>
                  <a:prstClr val="black"/>
                </a:solidFill>
              </a:rPr>
              <a:t>. Tanques a </a:t>
            </a:r>
            <a:r>
              <a:rPr lang="en-US" sz="1200" dirty="0" err="1">
                <a:solidFill>
                  <a:prstClr val="black"/>
                </a:solidFill>
              </a:rPr>
              <a:t>medida</a:t>
            </a:r>
            <a:endParaRPr lang="en-US" sz="1200" dirty="0">
              <a:solidFill>
                <a:prstClr val="black"/>
              </a:solidFill>
            </a:endParaRPr>
          </a:p>
          <a:p>
            <a:pPr lvl="0"/>
            <a:r>
              <a:rPr lang="en-US" sz="1200" dirty="0">
                <a:solidFill>
                  <a:prstClr val="black"/>
                </a:solidFill>
              </a:rPr>
              <a:t>. </a:t>
            </a:r>
            <a:r>
              <a:rPr lang="en-US" sz="1200" dirty="0" err="1">
                <a:solidFill>
                  <a:prstClr val="black"/>
                </a:solidFill>
              </a:rPr>
              <a:t>Combinación</a:t>
            </a:r>
            <a:endParaRPr lang="en-US" sz="1200" dirty="0">
              <a:solidFill>
                <a:prstClr val="black"/>
              </a:solidFill>
            </a:endParaRPr>
          </a:p>
        </p:txBody>
      </p:sp>
    </p:spTree>
    <p:extLst>
      <p:ext uri="{BB962C8B-B14F-4D97-AF65-F5344CB8AC3E}">
        <p14:creationId xmlns:p14="http://schemas.microsoft.com/office/powerpoint/2010/main" val="168446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3EF0E-1CEA-4A16-8956-641669B1D4C8}"/>
              </a:ext>
            </a:extLst>
          </p:cNvPr>
          <p:cNvSpPr>
            <a:spLocks noGrp="1"/>
          </p:cNvSpPr>
          <p:nvPr>
            <p:ph type="title"/>
          </p:nvPr>
        </p:nvSpPr>
        <p:spPr/>
        <p:txBody>
          <a:bodyPr/>
          <a:lstStyle/>
          <a:p>
            <a:r>
              <a:rPr lang="es-ES" b="1" dirty="0"/>
              <a:t>2. Clasificación de los tanques solares</a:t>
            </a:r>
            <a:endParaRPr lang="en-US" dirty="0"/>
          </a:p>
        </p:txBody>
      </p:sp>
      <p:sp>
        <p:nvSpPr>
          <p:cNvPr id="4" name="Rectangle 3">
            <a:extLst>
              <a:ext uri="{FF2B5EF4-FFF2-40B4-BE49-F238E27FC236}">
                <a16:creationId xmlns:a16="http://schemas.microsoft.com/office/drawing/2014/main" id="{06DBF372-0B62-414E-B9BC-8C969A2AE137}"/>
              </a:ext>
            </a:extLst>
          </p:cNvPr>
          <p:cNvSpPr/>
          <p:nvPr/>
        </p:nvSpPr>
        <p:spPr>
          <a:xfrm>
            <a:off x="432916" y="1557000"/>
            <a:ext cx="8171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Tanques de </a:t>
            </a:r>
            <a:r>
              <a:rPr lang="en-US" b="1" dirty="0" err="1">
                <a:solidFill>
                  <a:prstClr val="black"/>
                </a:solidFill>
                <a:cs typeface="Arial" pitchFamily="34" charset="0"/>
              </a:rPr>
              <a:t>agua</a:t>
            </a:r>
            <a:r>
              <a:rPr lang="en-US" b="1" dirty="0">
                <a:solidFill>
                  <a:prstClr val="black"/>
                </a:solidFill>
                <a:cs typeface="Arial" pitchFamily="34" charset="0"/>
              </a:rPr>
              <a:t> caliente </a:t>
            </a:r>
            <a:r>
              <a:rPr lang="en-US" b="1" dirty="0" err="1">
                <a:solidFill>
                  <a:prstClr val="black"/>
                </a:solidFill>
                <a:cs typeface="Arial" pitchFamily="34" charset="0"/>
              </a:rPr>
              <a:t>presurizados</a:t>
            </a:r>
            <a:r>
              <a:rPr lang="en-US" b="1" dirty="0">
                <a:solidFill>
                  <a:prstClr val="black"/>
                </a:solidFill>
                <a:cs typeface="Arial" pitchFamily="34" charset="0"/>
              </a:rPr>
              <a:t> (</a:t>
            </a:r>
            <a:r>
              <a:rPr lang="en-US" b="1" dirty="0" err="1">
                <a:solidFill>
                  <a:prstClr val="black"/>
                </a:solidFill>
                <a:cs typeface="Arial" pitchFamily="34" charset="0"/>
              </a:rPr>
              <a:t>solares</a:t>
            </a:r>
            <a:r>
              <a:rPr lang="en-US" b="1" dirty="0">
                <a:solidFill>
                  <a:prstClr val="black"/>
                </a:solidFill>
                <a:cs typeface="Arial" pitchFamily="34" charset="0"/>
              </a:rPr>
              <a:t>). </a:t>
            </a:r>
            <a:r>
              <a:rPr lang="en-US" b="1" dirty="0" err="1">
                <a:solidFill>
                  <a:prstClr val="black"/>
                </a:solidFill>
                <a:cs typeface="Arial" pitchFamily="34" charset="0"/>
              </a:rPr>
              <a:t>Configuraciones</a:t>
            </a:r>
            <a:r>
              <a:rPr lang="en-US" b="1" dirty="0">
                <a:solidFill>
                  <a:prstClr val="black"/>
                </a:solidFill>
                <a:cs typeface="Arial" pitchFamily="34" charset="0"/>
              </a:rPr>
              <a:t> </a:t>
            </a:r>
            <a:r>
              <a:rPr lang="en-US" b="1" dirty="0" err="1">
                <a:solidFill>
                  <a:prstClr val="black"/>
                </a:solidFill>
                <a:cs typeface="Arial" pitchFamily="34" charset="0"/>
              </a:rPr>
              <a:t>directas</a:t>
            </a:r>
            <a:endParaRPr lang="en-US" b="1" dirty="0">
              <a:solidFill>
                <a:prstClr val="black"/>
              </a:solidFill>
              <a:cs typeface="Arial" pitchFamily="34" charset="0"/>
            </a:endParaRPr>
          </a:p>
        </p:txBody>
      </p:sp>
      <p:sp>
        <p:nvSpPr>
          <p:cNvPr id="6" name="TextBox 5">
            <a:extLst>
              <a:ext uri="{FF2B5EF4-FFF2-40B4-BE49-F238E27FC236}">
                <a16:creationId xmlns:a16="http://schemas.microsoft.com/office/drawing/2014/main" id="{9B0B9954-FFDD-402D-A658-01DACF401DC2}"/>
              </a:ext>
            </a:extLst>
          </p:cNvPr>
          <p:cNvSpPr txBox="1"/>
          <p:nvPr/>
        </p:nvSpPr>
        <p:spPr>
          <a:xfrm>
            <a:off x="735282" y="1989000"/>
            <a:ext cx="4357237" cy="3970318"/>
          </a:xfrm>
          <a:prstGeom prst="rect">
            <a:avLst/>
          </a:prstGeom>
          <a:noFill/>
        </p:spPr>
        <p:txBody>
          <a:bodyPr wrap="square" rtlCol="0">
            <a:spAutoFit/>
          </a:bodyPr>
          <a:lstStyle/>
          <a:p>
            <a:pPr marL="285750" indent="-285750">
              <a:buFont typeface="Wingdings" panose="05000000000000000000" pitchFamily="2" charset="2"/>
              <a:buChar char="§"/>
            </a:pPr>
            <a:r>
              <a:rPr lang="es-ES" sz="1400" dirty="0"/>
              <a:t>Los tanques solares presurizados son </a:t>
            </a:r>
            <a:r>
              <a:rPr lang="es-ES" sz="1400" b="1" dirty="0"/>
              <a:t>los más utilizados en aplicaciones residenciales</a:t>
            </a:r>
            <a:r>
              <a:rPr lang="es-ES" sz="1400" dirty="0"/>
              <a:t>.</a:t>
            </a:r>
          </a:p>
          <a:p>
            <a:pPr marL="285750" indent="-285750">
              <a:buFont typeface="Wingdings" panose="05000000000000000000" pitchFamily="2" charset="2"/>
              <a:buChar char="§"/>
            </a:pPr>
            <a:r>
              <a:rPr lang="es-ES" sz="1400" dirty="0"/>
              <a:t>Presurizado (o sin ventilación) significa que el agua se alimenta directamente de la red de suministro fría y, por lo tanto, también puede suministrar agua caliente a presión de la red (6 bar o menos).</a:t>
            </a:r>
          </a:p>
          <a:p>
            <a:pPr marL="285750" indent="-285750">
              <a:buFont typeface="Wingdings" panose="05000000000000000000" pitchFamily="2" charset="2"/>
              <a:buChar char="§"/>
            </a:pPr>
            <a:r>
              <a:rPr lang="es-ES" sz="1400" dirty="0"/>
              <a:t>Los tanques presurizados requieren que se instalen </a:t>
            </a:r>
            <a:r>
              <a:rPr lang="es-ES" sz="1400" b="1" dirty="0"/>
              <a:t>vasos de expansión </a:t>
            </a:r>
            <a:r>
              <a:rPr lang="es-ES" sz="1400" dirty="0"/>
              <a:t>para permitir la expansión del agua en el sistema a medida que se calienta. También vienen con otros mecanismos de seguridad, como </a:t>
            </a:r>
            <a:r>
              <a:rPr lang="es-ES" sz="1400" b="1" dirty="0"/>
              <a:t>válvulas de alivio de presión </a:t>
            </a:r>
            <a:r>
              <a:rPr lang="es-ES" sz="1400" dirty="0"/>
              <a:t>y </a:t>
            </a:r>
            <a:r>
              <a:rPr lang="es-ES" sz="1400" b="1" dirty="0"/>
              <a:t>termostatos</a:t>
            </a:r>
            <a:r>
              <a:rPr lang="es-ES" sz="1400" dirty="0"/>
              <a:t> dobles. </a:t>
            </a:r>
          </a:p>
          <a:p>
            <a:pPr marL="285750" indent="-285750">
              <a:buFont typeface="Wingdings" panose="05000000000000000000" pitchFamily="2" charset="2"/>
              <a:buChar char="§"/>
            </a:pPr>
            <a:r>
              <a:rPr lang="es-ES" sz="1400" b="1" dirty="0"/>
              <a:t>Las configuraciones directas son los tanques solares más simples</a:t>
            </a:r>
            <a:r>
              <a:rPr lang="es-ES" sz="1400" dirty="0"/>
              <a:t>. Pueden ser utilizados en sistemas ACS solar directos, y en ACS solar indirectos añadiendo un intercambiador de calor externo. También, como tanques tampón.</a:t>
            </a:r>
          </a:p>
          <a:p>
            <a:pPr marL="285750" indent="-285750">
              <a:buFont typeface="Wingdings" panose="05000000000000000000" pitchFamily="2" charset="2"/>
              <a:buChar char="§"/>
            </a:pPr>
            <a:r>
              <a:rPr lang="es-ES" sz="1400" dirty="0"/>
              <a:t>Son </a:t>
            </a:r>
            <a:r>
              <a:rPr lang="es-ES" sz="1400" b="1" dirty="0"/>
              <a:t>caros</a:t>
            </a:r>
            <a:r>
              <a:rPr lang="es-ES" sz="1400" dirty="0"/>
              <a:t> y los más grandes (para aplicaciones comerciales, etc.) requieren certificaciones.</a:t>
            </a:r>
            <a:endParaRPr lang="en-US" sz="1400" dirty="0"/>
          </a:p>
        </p:txBody>
      </p:sp>
      <p:pic>
        <p:nvPicPr>
          <p:cNvPr id="10" name="Picture 9">
            <a:extLst>
              <a:ext uri="{FF2B5EF4-FFF2-40B4-BE49-F238E27FC236}">
                <a16:creationId xmlns:a16="http://schemas.microsoft.com/office/drawing/2014/main" id="{BEDCBD4E-C8C2-4043-97A9-13C46D2E74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2519" y="2101445"/>
            <a:ext cx="3641069" cy="3098782"/>
          </a:xfrm>
          <a:prstGeom prst="rect">
            <a:avLst/>
          </a:prstGeom>
          <a:ln>
            <a:solidFill>
              <a:schemeClr val="tx1"/>
            </a:solidFill>
          </a:ln>
        </p:spPr>
      </p:pic>
      <p:sp>
        <p:nvSpPr>
          <p:cNvPr id="11" name="Rectangle 10">
            <a:extLst>
              <a:ext uri="{FF2B5EF4-FFF2-40B4-BE49-F238E27FC236}">
                <a16:creationId xmlns:a16="http://schemas.microsoft.com/office/drawing/2014/main" id="{292E5E01-932E-4416-BD9B-6CB4A3C87F2E}"/>
              </a:ext>
            </a:extLst>
          </p:cNvPr>
          <p:cNvSpPr/>
          <p:nvPr/>
        </p:nvSpPr>
        <p:spPr>
          <a:xfrm>
            <a:off x="4716000" y="5231782"/>
            <a:ext cx="4073070" cy="954107"/>
          </a:xfrm>
          <a:prstGeom prst="rect">
            <a:avLst/>
          </a:prstGeom>
        </p:spPr>
        <p:txBody>
          <a:bodyPr wrap="square">
            <a:spAutoFit/>
          </a:bodyPr>
          <a:lstStyle/>
          <a:p>
            <a:pPr marL="285750" indent="-285750">
              <a:buFont typeface="Calibri" panose="020F0502020204030204" pitchFamily="34" charset="0"/>
              <a:buChar char="‒"/>
            </a:pPr>
            <a:r>
              <a:rPr lang="es-ES" sz="1400" dirty="0"/>
              <a:t>En una configuración directa, el agua se calienta directamente a través del circuito solar. El tanque puede incorporar un </a:t>
            </a:r>
            <a:r>
              <a:rPr lang="es-ES" sz="1400" b="1" dirty="0"/>
              <a:t>calentador eléctrico de inmersión para el calentamiento de reserva</a:t>
            </a:r>
            <a:r>
              <a:rPr lang="es-ES" sz="1400" dirty="0"/>
              <a:t>.</a:t>
            </a:r>
            <a:endParaRPr lang="en-US" sz="1400" dirty="0"/>
          </a:p>
        </p:txBody>
      </p:sp>
    </p:spTree>
    <p:extLst>
      <p:ext uri="{BB962C8B-B14F-4D97-AF65-F5344CB8AC3E}">
        <p14:creationId xmlns:p14="http://schemas.microsoft.com/office/powerpoint/2010/main" val="2152322486"/>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14232</TotalTime>
  <Words>6486</Words>
  <Application>Microsoft Office PowerPoint</Application>
  <PresentationFormat>Presentación en pantalla (4:3)</PresentationFormat>
  <Paragraphs>435</Paragraphs>
  <Slides>48</Slides>
  <Notes>2</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48</vt:i4>
      </vt:variant>
    </vt:vector>
  </HeadingPairs>
  <TitlesOfParts>
    <vt:vector size="52" baseType="lpstr">
      <vt:lpstr>Arial</vt:lpstr>
      <vt:lpstr>Calibri</vt:lpstr>
      <vt:lpstr>Wingdings</vt:lpstr>
      <vt:lpstr>2_Office Theme</vt:lpstr>
      <vt:lpstr>Unidad 2.2. EL ALMACENAMIENTO TÉRMICO. CONCEPTOS BÁSICOS</vt:lpstr>
      <vt:lpstr>Objetivos de la unidad</vt:lpstr>
      <vt:lpstr>Contenido</vt:lpstr>
      <vt:lpstr>1. Generalidades sobre los acumuladores de agua caliente</vt:lpstr>
      <vt:lpstr>1. Generalidades sobre los acumuladores de agua caliente</vt:lpstr>
      <vt:lpstr>1. Generalidades sobre los acumuladores de agua caliente</vt:lpstr>
      <vt:lpstr>1. Generalidades sobre los acumuladores de agua caliente</vt:lpstr>
      <vt:lpstr>2. Clasificación de los tanques solares</vt:lpstr>
      <vt:lpstr>2. Clasificación de los tanques solares</vt:lpstr>
      <vt:lpstr>2. Clasificación de los tanques solares</vt:lpstr>
      <vt:lpstr>2. Clasificación de los tanques solares</vt:lpstr>
      <vt:lpstr>2. Clasificación de los tanques solares</vt:lpstr>
      <vt:lpstr>2. Clasificación de los tanques solares</vt:lpstr>
      <vt:lpstr>2. Clasificación de los tanques solares</vt:lpstr>
      <vt:lpstr>2. Clasificación de los tanques solares</vt:lpstr>
      <vt:lpstr>2. Clasificación de los tanques solares</vt:lpstr>
      <vt:lpstr>2. Clasificación de los tanques solares</vt:lpstr>
      <vt:lpstr>2. Clasificación de los tanques solares</vt:lpstr>
      <vt:lpstr>2. Clasificación de los tanques solares</vt:lpstr>
      <vt:lpstr>2. Clasificación de los tanques solares</vt:lpstr>
      <vt:lpstr>2. Clasificación de los tanques solares</vt:lpstr>
      <vt:lpstr>2. Clasificación de los tanques solares</vt:lpstr>
      <vt:lpstr>2. Clasificación de los tanques solares</vt:lpstr>
      <vt:lpstr>2. Clasificación de los tanques solares</vt:lpstr>
      <vt:lpstr>2. Clasificación de los tanques solares</vt:lpstr>
      <vt:lpstr>2. Clasificación de los tanques solares</vt:lpstr>
      <vt:lpstr>2. Clasificación de los tanques solares</vt:lpstr>
      <vt:lpstr>2. Clasificación de los tanques solares</vt:lpstr>
      <vt:lpstr>2. Clasificación de los tanques solares</vt:lpstr>
      <vt:lpstr>2. Clasificación de los tanques solares</vt:lpstr>
      <vt:lpstr>2. Clasificación de los tanques solares</vt:lpstr>
      <vt:lpstr>2. Clasificación de los tanques solares</vt:lpstr>
      <vt:lpstr>2. Clasificación de los tanques solares</vt:lpstr>
      <vt:lpstr>2. Clasificación de los tanques solares</vt:lpstr>
      <vt:lpstr>3. Fabricación de tanques para ACS solar</vt:lpstr>
      <vt:lpstr>3. Fabricación de tanques para ACS solar</vt:lpstr>
      <vt:lpstr>3. Fabricación de tanques para ACS solar</vt:lpstr>
      <vt:lpstr>4. Instalación y mantenimiento de tanques de almacenamiento ACS solar</vt:lpstr>
      <vt:lpstr>4. Instalación y mantenimiento de tanques de almacenamiento ACS solar</vt:lpstr>
      <vt:lpstr>4. Instalación y mantenimiento de tanques de almacenamiento ACS solar</vt:lpstr>
      <vt:lpstr>4. Instalación y mantenimiento de tanques de almacenamiento ACS solar</vt:lpstr>
      <vt:lpstr>4. Instalación y mantenimiento de tanques de almacenamiento ACS solar</vt:lpstr>
      <vt:lpstr>4. Instalación y mantenimiento de tanques de almacenamiento DSWHACS solar</vt:lpstr>
      <vt:lpstr>4. Instalación y mantenimiento de tanques de almacenamiento ACS solar</vt:lpstr>
      <vt:lpstr>4. Instalación y mantenimiento de tanques de almacenamiento ACS solar</vt:lpstr>
      <vt:lpstr>Resumen</vt:lpstr>
      <vt:lpstr>Bibliografía</vt:lpstr>
      <vt:lpstr>Fin de la unidad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ptsimpoukli</dc:creator>
  <cp:lastModifiedBy>Jesus Mari Gómez</cp:lastModifiedBy>
  <cp:revision>512</cp:revision>
  <cp:lastPrinted>2019-03-28T10:31:57Z</cp:lastPrinted>
  <dcterms:created xsi:type="dcterms:W3CDTF">2017-12-11T10:59:29Z</dcterms:created>
  <dcterms:modified xsi:type="dcterms:W3CDTF">2019-08-21T16:28:36Z</dcterms:modified>
</cp:coreProperties>
</file>