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257" r:id="rId3"/>
    <p:sldId id="261" r:id="rId4"/>
    <p:sldId id="274" r:id="rId5"/>
    <p:sldId id="276" r:id="rId6"/>
    <p:sldId id="271" r:id="rId7"/>
    <p:sldId id="277" r:id="rId8"/>
    <p:sldId id="278" r:id="rId9"/>
    <p:sldId id="279" r:id="rId10"/>
    <p:sldId id="272" r:id="rId11"/>
    <p:sldId id="281" r:id="rId12"/>
    <p:sldId id="282" r:id="rId13"/>
    <p:sldId id="283" r:id="rId14"/>
    <p:sldId id="284" r:id="rId15"/>
    <p:sldId id="285" r:id="rId16"/>
    <p:sldId id="265" r:id="rId17"/>
    <p:sldId id="286" r:id="rId18"/>
    <p:sldId id="263" r:id="rId19"/>
    <p:sldId id="289" r:id="rId20"/>
    <p:sldId id="290" r:id="rId21"/>
    <p:sldId id="291" r:id="rId22"/>
    <p:sldId id="292" r:id="rId23"/>
    <p:sldId id="293" r:id="rId24"/>
    <p:sldId id="295" r:id="rId25"/>
    <p:sldId id="296" r:id="rId26"/>
    <p:sldId id="297" r:id="rId27"/>
    <p:sldId id="298" r:id="rId28"/>
    <p:sldId id="266" r:id="rId29"/>
    <p:sldId id="302" r:id="rId30"/>
    <p:sldId id="303" r:id="rId31"/>
    <p:sldId id="305" r:id="rId32"/>
    <p:sldId id="269" r:id="rId33"/>
    <p:sldId id="309" r:id="rId34"/>
    <p:sldId id="313" r:id="rId35"/>
    <p:sldId id="316" r:id="rId36"/>
    <p:sldId id="259" r:id="rId37"/>
    <p:sldId id="260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437" autoAdjust="0"/>
  </p:normalViewPr>
  <p:slideViewPr>
    <p:cSldViewPr>
      <p:cViewPr>
        <p:scale>
          <a:sx n="125" d="100"/>
          <a:sy n="125" d="100"/>
        </p:scale>
        <p:origin x="1194" y="-546"/>
      </p:cViewPr>
      <p:guideLst>
        <p:guide orient="horz" pos="2160"/>
        <p:guide pos="2880"/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4/2/2020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hour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training program.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36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4/2/2020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el-GR" dirty="0"/>
              <a:t>Εγκαταστάσεις </a:t>
            </a:r>
            <a:r>
              <a:rPr lang="el-GR" dirty="0" err="1"/>
              <a:t>ηλιοθερμικών</a:t>
            </a:r>
            <a:r>
              <a:rPr lang="el-GR" dirty="0"/>
              <a:t> συστημάτων για ΖΝΧ και θέρμανση σε μονοκατοικία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Υδραυλικό κύκλωμα</a:t>
            </a:r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l-GR" dirty="0"/>
              <a:t>Τύποι υδραυλικών συστημάτων για τη φόρτιση και αποφόρτιση του δοχείου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Φόρτιση μέσω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ηλιοθερμικής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ενέργειας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Οικιακό νερό χρήσης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εν αναμονή νερό θερμαίνεται όταν απαιτείται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μέω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ενός άνω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 χρήση ενός λέβητα πετρελαίου ή αερίου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53" y="3645024"/>
            <a:ext cx="25431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61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l-GR" dirty="0"/>
              <a:t>Τύποι υδραυλικών συστημάτων για τη φόρτιση και αποφόρτιση του δοχείου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Φόρτιση μέσω του βοηθητικού συστήματος θέρμανσης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Δοχείο προσωρινής αποθήκευσης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θερμικό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Απευθείας θέρμανσης του ξεχωριστού δοχείου. Το θερμό νερό τραβιέται από τη μέση του δοχείου και το ζεστό νερό τροφοδοτείται ξανά από την κορυφή του δοχείου.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42291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328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l-GR" dirty="0"/>
              <a:t>Τύποι υδραυλικών συστημάτων για τη φόρτιση και αποφόρτιση του δοχείου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Φόρτιση μέσω του βοηθητικού συστήματος θέρμανσης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Δοχείο οικιακού νερού 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Χρήση εξωτερικού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84984"/>
            <a:ext cx="30861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85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l-GR" dirty="0"/>
              <a:t>Τύποι υδραυλικών συστημάτων για τη φόρτιση και αποφόρτιση του δοχείου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Φόρτιση μέσω του βοηθητικού συστήματος θέρμανσης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(d) 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Δοχείο οικιακού νερού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Ηλεκτρικό βοηθητικό σύστημα σαν εφεδρεία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Είναι αποδεκτή η χρήση του σε εξαιρετικές περιπτώσεις, εξαιτίας των υψηλών απωλειών.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501008"/>
            <a:ext cx="26003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137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l-GR" dirty="0"/>
              <a:t>Τύποι υδραυλικών συστημάτων για τη φόρτιση και αποφόρτιση του δοχείου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454684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Φόρτιση μέσω του βοηθητικού συστήματος θέρμανσης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Δοχείο οικιακού νερού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Θέρμανση στην οροφή  του δοχείου από ένα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κατάντη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στιγμιαίο θερμαντήρα. Η συσκευή πρέπει να είναι θερμικά ελεγχόμενη και σχεδιασμένη να δέχεται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προθερμασμένο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νερό.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Θερμαίνει όσο απαιτείται μέχρι να φτάσει στην επιθυμητή θερμοκρασία εξόδου του νερού.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34861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95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l-GR" dirty="0"/>
              <a:t>Τύποι υδραυλικών συστημάτων για τη φόρτιση και αποφόρτιση του δοχείου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Φόρτιση μέσω του βοηθητικού συστήματος θέρμανσης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(f) 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Δοχείο προσωρινής αποθήκευσης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θερμικό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). 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Συμπληρωματική Θέρμανση μέσω σωληνώσεων εισόδου 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αντλία τραβάει το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νερο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από το κέντρο , θερμαίνεται μέσω ενός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μποίλερ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και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επανατροφοδοτείται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μέσω της σωλήνας εισόδου στον κορυφή του δοχείου.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25146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695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l-GR" dirty="0"/>
              <a:t>Τύποι υδραυλικών συστημάτων για τη φόρτιση και αποφόρτιση του δοχείου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004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Αποφόρτιση του δοχείου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lphaLcParenBoth"/>
            </a:pP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Δοχείο οικιακού νερού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νερό εξάγεται από την κορυφή . Το κρύο εισάγεται στη βάση σε σχετική ποσότητα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Δοχείο προσωρινής αποθήκευσης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αποφόρτιση λαμβάνει χώρα στην κορυφή μέσω ενός εσωτερικού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1601"/>
            <a:ext cx="26860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77964"/>
            <a:ext cx="24003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738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l-GR" dirty="0"/>
              <a:t>Τύποι υδραυλικών συστημάτων για τη φόρτιση και αποφόρτιση του δοχείου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907300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Αποφόρτιση του δοχείου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Βελτίωση σε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(b).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κρύο νερό κατεβαίνει μέσω μίας σωλήνας αποστράγγισης και ωθεί το θερμότερο νερό ομοιόμορφα προς τα πάνω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 αυτόν τον τρόπο το ζεστότερο νερό είναι πάντα διαθέσιμό στη και η διαστρωμάτωση δεν διαταράσσεται.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(d) 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Δοχείο προσωρινής αποθήκευσης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εκφόρτιση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γίνεται μέσω ενός εξωτερικού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Συνδυασμένο δοχείο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κρύο νερό εισάγεται στη βάση του δοχείου. Θερμαίνεται βάση της διάστρωσης στο προσωρινό δοχείο και εξάγεται από την κορυφή.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21037"/>
            <a:ext cx="24574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347" y="3582714"/>
            <a:ext cx="35147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0" y="3592462"/>
            <a:ext cx="25431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202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l-GR" dirty="0"/>
              <a:t>Συστήματα θέρμανσης οικιακού νερού και θέρμανσης χώρου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Συστήματα θέρμανσης ΖΝΧ και χώρων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Συστήματα ΖΝΧ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Τυπικά συστήματα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16448"/>
            <a:ext cx="4392488" cy="312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657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l-GR" dirty="0"/>
              <a:t>Συστήματα θέρμανσης οικιακού νερού και θέρμανσης χώρου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Συστήματα ΖΝΧ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Θέρμανση νερού της αρχή της ροής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Ένα προσωρινό δοχείο με εσωτερική φόρτιση και εξωτερικό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συμπεριλαμβανομένου σωλήνας καθόδου και απευθείας βοηθητικό σύστημα θέρμανσης μέσω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μποίλερ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2952328" cy="252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7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Στόχοι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Υδραυλικό κύκλωμα </a:t>
            </a:r>
          </a:p>
          <a:p>
            <a:pPr marL="0" indent="0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Μέχρι το τέλος της ενότητας θα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τους διαφορετικούς τύπους κατασκευής των υδραυλικών συστημάτων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Κατανοήσετε τη λειτουργία των συστημάτων θέρμανσης και νερού οικιακής χρήσης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τους τύπους των αντλιών και πως να υπολογίζετε τις παραμέτρους τους</a:t>
            </a:r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l-GR" dirty="0"/>
              <a:t>Συστήματα θέρμανσης οικιακού νερού και θέρμανσης χώρου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38" y="16288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Συστήματα ΖΝΧ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Θέρμανση νερού μέσω αποθήκευσης από δεξαμενή σε δεξαμενή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Στα δοχεία αυτά ο όγκος αποθήκευσης  είναι μικρότερος σε σχέση με ένα τυπικό σύστημα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αυτό έχει σαν αποτέλεσμα μικρότερο χρόνο παραμονής του νερού στη δεξαμενή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περιβάλλον αποθηκευτικός χώρος χρησιμοποιείται σαν αποθηκευτικός χώρος θερμότητας.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297033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277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l-GR" dirty="0"/>
              <a:t>Συστήματα θέρμανσης οικιακού νερού και θέρμανσης χώρου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461885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Συστήματα ΖΝΧ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Θέρμανση νερού μέσω εξωτερικού </a:t>
            </a: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Μέσω της χρήσης της διαστρωμάτωσης, είτε σαν αποθήκευση ζεστού νερού ή θερμότητας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η θερμότητα από τους συλλέκτες τροφοδοτείται απευθείας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στο στρώμα αντίστοιχης θερμότητας.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Όταν η διαστρωμάτωση λειτουργεί με ήδη  αποθηκευμένο νερό, η θερμότητα του νερού αποφορτίζεται μέσω ενός εξωτερικού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27" y="3068960"/>
            <a:ext cx="3822742" cy="304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217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l-GR" dirty="0"/>
              <a:t>Συστήματα θέρμανσης οικιακού νερού και θέρμανσης χώρου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497889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Συστήματα ΖΝΧ</a:t>
            </a: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Σύστημα αποστράγγισης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 αυτό το σύστημα το ζεστό νερό μεταφέρεται έξω, μέσω του ηλιακού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ηλιακό υγρό μέσω βρίσκεται σε κλειστό δοχείο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Εάν απαιτείται και αν η ηλιακή ακτινοβολία είναι επαρκής , η αντλία πιέζει το υγρό μέσω στις σωληνώσεις και στους συλλέκτες και τον αέρα μέσα στον υποδοχέα.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3201403" cy="276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848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l-GR" dirty="0"/>
              <a:t>Συστήματα θέρμανσης οικιακού νερού και θέρμανσης χώρου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47628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Συστήματα ΖΝΧ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Σύστημα αποστράγγισης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ψύξη του συστήματος τη νύχτα μέσω 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βαρυτικής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 κυκλοφορίας, είναι αδύνατη. Για τη λειτουργία λοιπόν του συστήματος οι σωληνώσεις τροφοδοσίας και επιστροφής και οι συλλέκτες πρέπει να έχουν μια κλίση προς τα κάτω, ώστε κατά την πλήρωση όλος ο αέρας να μπορεί να βγαίνει και όταν αδειάζουν  να μην παραμένει νερό μέσα τους.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239" y="3429000"/>
            <a:ext cx="2998209" cy="258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794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l-GR" dirty="0"/>
              <a:t>Συστήματα θέρμανσης οικιακού νερού και θέρμανσης χώρου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Συστήματα ΖΝΧ και θέρμανσης χώρου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Συνδυασμένα συστήματα αποθήκευσης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(store-in-store system)</a:t>
            </a: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Ένα μικρότερο δοχείο είναι τοποθετημένο εσωτερικά σε ένα μεγαλύτερο. Το ηλιακό κύκλωμα συνδέεται μέσω ενός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θερμότητας και το βοηθητικό σύστημα συνδέεται απευθείας στο επάνω μέρος του δοχείου.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κύκλωμα θέρμανσης τραβάει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τοθερμό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νερό από την κορυφή και τροφοδοτεί το κρύο στη βάση του δοχείου. Το κρύο νερό που επιστρέφει στο δοχείο, μειώνει τα στρώματα στο δοχείο στην περίπτωση υψηλών ποσοστών απομάκρυνσης (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ανακυκλοφορίας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08" y="3834420"/>
            <a:ext cx="392483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790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l-GR" dirty="0"/>
              <a:t>Συστήματα θέρμανσης οικιακού νερού και θέρμανσης χώρου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556793"/>
            <a:ext cx="8688965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Συστήματα ΖΝΧ και θέρμανσης χώρου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Σύτσημα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με προσωρινή αποθήκευση, εσωτερικό </a:t>
            </a: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για απομάκρυνση της θερμότητας σωλήνα και σωλήνα στη βάση 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40" y="3613452"/>
            <a:ext cx="3384376" cy="255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52872" y="2852936"/>
            <a:ext cx="5040560" cy="3318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φόρτιση στο δοχείο γίνεται από το ηλιακό κύκλωμα σε δύο επίπεδα. Το επίπεδο επιλέγεται από τη θερμοκρασία. Το ζεστό νερό οδηγείται μέσω ενός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που συνδέεται στη σωλήνα καθόδου.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02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l-GR" dirty="0"/>
              <a:t>Συστήματα θέρμανσης οικιακού νερού και θέρμανσης χώρου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Συστήματα ΖΝΧ και θέρμανσης χώρου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Δοχείο διαστρωμάτωσης και υποστήριξη θερμότητας.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δοχεία αυτά που χρησιμοποιούνται μόνο σε οικιακά συστήματα επίσης σχεδιάζονται για υποστήριξη στη θέρμανση χώρου. Η φόρτιση σε δύο επίπεδα διασφαλίζει ότι διαφορετικές θερμοκρασίες ( στο ηλιακό σύστημα και  στις σωλήνες επιστροφής) θα αντιστοιχηθούν σε διαφορετικά επίπεδα του δοχείου.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4005064"/>
            <a:ext cx="3942071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358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2. </a:t>
            </a:r>
            <a:r>
              <a:rPr lang="el-GR" dirty="0"/>
              <a:t>Συστήματα θέρμανσης οικιακού νερού και θέρμανσης χώρου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Συστήματα ΖΝΧ και θέρμανσης χώρου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Δίδυμο σύστημα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Το ηλιακό κύκλωμα τροφοδοτεί και τα δύο δοχεία στη βάση τους αλλά προτεραιότητα έχει το δοχείου ΖΝΧ.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Κάθε δοχείο τροφοδοτεί το σύστημα που το ακολουθεί.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444438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228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l-GR" dirty="0"/>
              <a:t>Τύποι αντλιών και υπολογισμός των απωλειών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1"/>
            <a:ext cx="8712968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Τύποι αντλιών και υπολογισμός απωλειών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Αντλίες στα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ηλιοθερμικά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συστήματα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71" y="2492897"/>
            <a:ext cx="4048125" cy="3467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2348880"/>
            <a:ext cx="38915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αντλίες στα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ηλιοθερμικά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συστήματα ονομάζονται κυκλοφορητές κρύου νερού.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Μεταφέρουν το υγρό από τους ηλιακού συλλέκτες και τον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προς το σύστημα αποθήκευσης/χρήσης  του ζεστού νερού.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40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l-GR" dirty="0"/>
              <a:t>Τύποι αντλιών και υπολογισμός των απωλειών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Επιλογή αντλίας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Ανάλογα με την εφαρμογή , οι αντλίες πρέπει να ξεπεράσουν δύο διαφορετικά είδη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μανομετρικού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, το ατμοσφαιρικό και τις τριβές Οι τριβές αυξάνονται με τη μείωσή της διαμέτρους των σωληνώσεων , την αύξηση του μήκους των σωληνώσεων , τα εξαρτήματα διασύνδεσης (γωνίες, ταυ,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μούφες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κλπ.) και την αύξηση της ροής.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Το ηλιακό κύκλωμα λειτουργεί αποδοτικά μέσα σε ένα μεγάλο εύρος ρυθμού ροής, αλλά η επιλογή μιας πολύ μεγάλης αντλίας κοστίζει περισσότερο και καταναλώνει περισσότερη ενέργεια. </a:t>
            </a: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συμπεριφορά της αντλίας φαίνεται στις καμπύλες λειτουργίας της.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77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Υδραυλικά συστήματα για την φόρτιση και την </a:t>
            </a: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εκφόρτιση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της μονάδας αποθήκευσης νερού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Φόρτιση μέσω ηλιακής ενέργειας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Φόρτιση μέσω του βοηθητικού συστήματος θέρμανσης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Αποθήκευση φόρτισης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Συστήματα για τη θέρμανση οικιακού νερού και χώρου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Συστήματα για θέρμανση του νερού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Συστήματα για θέρμανση του νερού και του χώρου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Τύποι αντλιών και υπολογισμός των απωλειών πίεσης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Αντλίες στα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ηλιοθερμικά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συστήματα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Επιλογή αντλίας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3.3.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Σχεδίαση και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διαστασιολογηση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των στοιχείων του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84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l-GR" dirty="0"/>
              <a:t>Τύποι αντλιών και υπολογισμός των απωλειών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Επιλογή αντλίας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AC or DC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Μια τελική επιλογή είναι αφορά την αν η αντλία θα λειτουργήσει σε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ή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δίκτυο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Και τα δύο ήδη των αντλιών είναι διαθέσιμα αλλά το εύρος των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περιορισμένο.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αντλίες έχουν απεριόριστη ενέργεια εφόσον συνδέονται σε αξιόπιστο δίκτυο.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DC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αντλίες μπορούν να συνδεθούν απευθείας σε ένα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φωτοβολταικό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πλαίσιο και να δημιουργήσουν ένα ανεξάρτητο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ηλιοθερμικό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σύστημα.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07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l-GR" dirty="0"/>
              <a:t>Τύποι αντλιών και υπολογισμός των απωλειών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3.2.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Επιλογή αντλίας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72816"/>
            <a:ext cx="7416824" cy="442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29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l-GR" dirty="0"/>
              <a:t>Τύποι αντλιών και υπολογισμός των απωλειών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Σχεδίαση και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διαστασιολόγηση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των στοιχείων του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Υπάρχουν 4 διαφορετικές μεθόδους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προσεγγιστική μέθοδος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αναλυτικού υπολογισμού των στοιχείων 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γραφική σχεδίαση με χρήση νομογραφημάτων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μέσω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προσομοιωτικών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προγραμμάτων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6067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l-GR" dirty="0"/>
              <a:t>Τύποι αντλιών και υπολογισμός των απωλειών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928992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Σχεδίαση και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διαστασιολόγηση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των στοιχείων του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Προσεγγιστική μέθοδος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ΕΠΙΦΑΝΕΙΑ ΣΥΛΛΕΚΤΩΝ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σύστημα σε εύκρατο κλίμα μια προσεγγιστική μέθοδος μπορεί να χρησιμοποιηθεί κάνοντας τις ακόλουθες υποθέσεις: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Μέσες απαιτήσεις νερού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ανά άτομό ανά ημέρα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Ετήσια ηλιακή απολαβή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Βέλτιστος προσανατολισμός και κλίση των συλλεκτών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΄Χωρίς σκιάσεις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■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Στόχος η κάλυψη του φορτίου σχεδόν ολοκληρωτικά τουλάχιστον τους μήνες με υψηλή ακτινοβολία.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128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l-GR" dirty="0"/>
              <a:t>Τύποι αντλιών και υπολογισμός των απωλειών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Σχεδίαση και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διαστασιολόγηση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των στοιχείων του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Προσεγγιστική μέθοδος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ΟΓΚΟΣ ΤΟΥ ΖΝΧ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KAI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ΕΝΑΛΛΑΚΤΗΣ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την κάλυψη των αναγκών και κατά τις ημέρες μη ηλιοφάνειας πρέπει ο όγκος του δοχείου να σχεδιαστεί 1-2 φορές μεγαλύτερου της ημερήσιας απαίτησης σε ΖΝΧ. ΥΔΡΑΥΛΙΚΟ ΚΥΚΛΩΜΑ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ΑΝΤΛΙΕΣ ΚΑΙ ΔΟΧΕΙΟ ΔΙΑΣΤΟΛΗΣ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Οι διατομές των σωληνώσεων  του ηλιακού κυκλώματος υπολογίζονται από την επιφάνεια των συλλεκτών και το μήκος της διαδρομής 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974" y="4152595"/>
            <a:ext cx="7596826" cy="204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870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3. </a:t>
            </a:r>
            <a:r>
              <a:rPr lang="el-GR" dirty="0"/>
              <a:t>Τύποι αντλιών και υπολογισμός των απωλειών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64" y="1610398"/>
            <a:ext cx="85072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3.3.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Σχεδίαση και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διαστασιολόγηση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των στοιχείων του συστήματος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Προσεγγιστική μέθοδος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ΥΔΡΑΥΛΙΚΟ ΚΥΚΛΩΜΑ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ΑΝΤΛΙΕΣ ΚΑΙ ΔΟΧΕΙΟ ΔΙΑΣΤΟΛΗΣ </a:t>
            </a:r>
          </a:p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όγκος του δοχείου διαστολής μπορεί να υπολογιστεί από τον ακόλουθο πίνακα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εξαρτάται από την επιφάνεια των συλλεκτών και το ύψος μεταξύ του δοχείου και της άκρης των συλλεκτών.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429000"/>
            <a:ext cx="6065384" cy="25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86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Συμπεράσματα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Πλέον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τους διαφορετικούς τύπους κατασκευής των υδραυλικών συστημάτων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Κατανοήσετε τη λειτουργία των συστημάτων θέρμανσης και νερού οικιακής χρήσης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Γνωρίζετε τους τύπους των αντλιών και πως να υπολογίζετε τις παραμέτρους τους</a:t>
            </a:r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Ενότητας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Υδραυλικό κύκλωμα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l-GR" dirty="0"/>
              <a:t>Τύποι υδραυλικών συστημάτων για τη φόρτιση και αποφόρτιση του δοχείου αποθήκευσης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9752" y="2036278"/>
            <a:ext cx="4104456" cy="4275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Ηλιοθερμικό</a:t>
            </a:r>
            <a:r>
              <a:rPr lang="el-G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σύστημα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2893193"/>
            <a:ext cx="41044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Συστήματα βεβιασμένης κυκλοφορίας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4168" y="3066844"/>
            <a:ext cx="2520280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Θερμοσιφωνικά</a:t>
            </a:r>
            <a:r>
              <a:rPr lang="el-G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συστήματα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849" y="3867931"/>
            <a:ext cx="2349099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Ανοιχτά συστήματα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03630" y="3829711"/>
            <a:ext cx="2294114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Κλειστά συστήματα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5333" y="4916054"/>
            <a:ext cx="295232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Συστήματα μονού κυκλώματος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0687" y="4941168"/>
            <a:ext cx="295232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Συστήματα διπλού κυκλώματος</a:t>
            </a:r>
            <a:endParaRPr 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stCxn id="4" idx="2"/>
            <a:endCxn id="6" idx="0"/>
          </p:cNvCxnSpPr>
          <p:nvPr/>
        </p:nvCxnSpPr>
        <p:spPr>
          <a:xfrm flipH="1">
            <a:off x="2663788" y="2463786"/>
            <a:ext cx="1728192" cy="429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</p:cNvCxnSpPr>
          <p:nvPr/>
        </p:nvCxnSpPr>
        <p:spPr>
          <a:xfrm>
            <a:off x="4391980" y="2463786"/>
            <a:ext cx="3132348" cy="6030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</p:cNvCxnSpPr>
          <p:nvPr/>
        </p:nvCxnSpPr>
        <p:spPr>
          <a:xfrm flipH="1">
            <a:off x="1187624" y="3397249"/>
            <a:ext cx="1476164" cy="432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9" idx="0"/>
          </p:cNvCxnSpPr>
          <p:nvPr/>
        </p:nvCxnSpPr>
        <p:spPr>
          <a:xfrm>
            <a:off x="2663788" y="3397249"/>
            <a:ext cx="1586899" cy="432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2"/>
            <a:endCxn id="10" idx="0"/>
          </p:cNvCxnSpPr>
          <p:nvPr/>
        </p:nvCxnSpPr>
        <p:spPr>
          <a:xfrm flipH="1">
            <a:off x="2091497" y="4333767"/>
            <a:ext cx="2159190" cy="582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</p:cNvCxnSpPr>
          <p:nvPr/>
        </p:nvCxnSpPr>
        <p:spPr>
          <a:xfrm>
            <a:off x="4250687" y="4333767"/>
            <a:ext cx="1329425" cy="582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333205" y="5715663"/>
            <a:ext cx="37203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latin typeface="Arial" pitchFamily="34" charset="0"/>
                <a:cs typeface="Arial" pitchFamily="34" charset="0"/>
              </a:rPr>
              <a:t>Διαβάθμιση </a:t>
            </a:r>
            <a:r>
              <a:rPr lang="el-GR" sz="1600" dirty="0" err="1">
                <a:latin typeface="Arial" pitchFamily="34" charset="0"/>
                <a:cs typeface="Arial" pitchFamily="34" charset="0"/>
              </a:rPr>
              <a:t>ηλιοθερμικών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 συστημάτων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1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l-GR" dirty="0"/>
              <a:t>Τύποι υδραυλικών συστημάτων για τη φόρτιση και αποφόρτιση του δοχείου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Φόρτιση μέσω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ηλιοθερμικής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ενέργειας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Εσωτερικός ηλιακός </a:t>
            </a: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εναλλάκτης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συνήθως έχει τη μορφή ενός απλού ελικοειδούς σωλήνα ( πηνίο) ,που τοποθετείται στη βάση του δοχείου.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Η μεταφορά θερμότητας στο νερό χρήσης πραγματοποιείται μέσω συναγωγής , με αποτέλεσμα το ζεστό νερό να ανεβαίνει προς τα πάνω εξαιτίας της μικρότερης πυκνότητας του.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3356992"/>
            <a:ext cx="2971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723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l-GR" dirty="0"/>
              <a:t>Τύποι υδραυλικών συστημάτων για τη φόρτιση και αποφόρτιση του δοχείου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Φόρτιση μέσω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ηλιοθερμικής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ενέργειας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Εσωτερικός ηλιακός </a:t>
            </a:r>
            <a:r>
              <a:rPr lang="el-G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εναλλάκτης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 με κύκλωμα παράκαμψης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Είναι μια παραλλαγή του κυκλώματος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μεγαλύτερα συστήματα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Ένας αισθητήρας ακτινοβολίας μετράει την ηλιακή ακτινοβολία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Σε μια τιμή κατωφλίου, ο ελεγκτής ενεργοποιεί την αντλία και η  τρίοδος αρχικά παρακάμπτει τον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614163"/>
            <a:ext cx="30003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51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l-GR" dirty="0"/>
              <a:t>Τύποι υδραυλικών συστημάτων για τη φόρτιση και αποφόρτιση του δοχείου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Φόρτιση μέσω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ηλιοθερμικής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ενέργειας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el-GR" sz="1600" b="1" dirty="0">
                <a:latin typeface="Arial" panose="020B0604020202020204" pitchFamily="34" charset="0"/>
                <a:cs typeface="Arial" panose="020B0604020202020204" pitchFamily="34" charset="0"/>
              </a:rPr>
              <a:t>Φόρτιση σε στρώματα με αυτό-ρυθμιζόμενο φορτιστή διαστρωμάτωσης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Στο κέντρο  αυτού του δοχείου υπάρχει μία σωλήνα και δύο οι περισσότερες εισόδους σε διαφορετικά ύψη και έναν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τοποθετημένο στη βάση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Ο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θερμαίνει το νερού περιμετρικά του μέσα στη σωλήνα και το ζεστό νερό ανεβαίνει προς τα πάνω.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17032"/>
            <a:ext cx="29146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49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l-GR" dirty="0"/>
              <a:t>Τύποι υδραυλικών συστημάτων για τη φόρτιση και αποφόρτιση του δοχείου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454684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Φόρτιση μέσω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ηλιοθερμικής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ενέργειας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(d) </a:t>
            </a:r>
            <a:r>
              <a:rPr lang="el-G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Εξωτερικός </a:t>
            </a:r>
            <a:r>
              <a:rPr lang="el-GR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εναλλάκτης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i="1" dirty="0">
                <a:latin typeface="Arial" panose="020B0604020202020204" pitchFamily="34" charset="0"/>
                <a:cs typeface="Arial" panose="020B0604020202020204" pitchFamily="34" charset="0"/>
              </a:rPr>
              <a:t>Το ηλιακό υγρό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ρέει μέσω του πρωτεύοντος κυκλώματος ενός εξωτερικού επίπεδου συλλέκτη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Για τη φόρτιση του δοχείου μια δεύτερη αντλία κυκλοφορίας  τραβάει κρύο νερό από τη βάση του δοχείου.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3016"/>
            <a:ext cx="30003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6476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l-GR" dirty="0"/>
              <a:t>Τύποι υδραυλικών συστημάτων για τη φόρτιση και αποφόρτιση του δοχείου αποθήκευσης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1.1.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Φόρτιση μέσω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ηλιοθερμικής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ενέργειας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Σύστημα φόρτισης μέσω διαστρωμάτωσης με δύο εσωτερικούς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εναλλάκτες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και τροφοδότηση σε δύο διαφορετικά ύψη μέσω μιας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τριοδης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 βαλβίδας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(f)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Όπως το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(e) </a:t>
            </a: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αλλά με εξωτερικό </a:t>
            </a:r>
            <a:r>
              <a:rPr lang="el-GR" sz="1600" dirty="0" err="1">
                <a:latin typeface="Arial" panose="020B0604020202020204" pitchFamily="34" charset="0"/>
                <a:cs typeface="Arial" panose="020B0604020202020204" pitchFamily="34" charset="0"/>
              </a:rPr>
              <a:t>εναλλάκτη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65834"/>
            <a:ext cx="30003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87873"/>
            <a:ext cx="30003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51865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2299</Words>
  <Application>Microsoft Office PowerPoint</Application>
  <PresentationFormat>Προβολή στην οθόνη (4:3)</PresentationFormat>
  <Paragraphs>201</Paragraphs>
  <Slides>37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2_Office Theme</vt:lpstr>
      <vt:lpstr>Εγκαταστάσεις ηλιοθερμικών συστημάτων για ΖΝΧ και θέρμανση σε μονοκατοικία</vt:lpstr>
      <vt:lpstr>Στόχοι</vt:lpstr>
      <vt:lpstr>Περιεχόμενο</vt:lpstr>
      <vt:lpstr>1. Τύποι υδραυλικών συστημάτων για τη φόρτιση και αποφόρτιση του δοχείου αποθήκευσης</vt:lpstr>
      <vt:lpstr>1. Τύποι υδραυλικών συστημάτων για τη φόρτιση και αποφόρτιση του δοχείου αποθήκευσης</vt:lpstr>
      <vt:lpstr>1. Τύποι υδραυλικών συστημάτων για τη φόρτιση και αποφόρτιση του δοχείου αποθήκευσης</vt:lpstr>
      <vt:lpstr>1. Τύποι υδραυλικών συστημάτων για τη φόρτιση και αποφόρτιση του δοχείου αποθήκευσης</vt:lpstr>
      <vt:lpstr>1. Τύποι υδραυλικών συστημάτων για τη φόρτιση και αποφόρτιση του δοχείου αποθήκευσης</vt:lpstr>
      <vt:lpstr>1. Τύποι υδραυλικών συστημάτων για τη φόρτιση και αποφόρτιση του δοχείου αποθήκευσης</vt:lpstr>
      <vt:lpstr>1. Τύποι υδραυλικών συστημάτων για τη φόρτιση και αποφόρτιση του δοχείου αποθήκευσης</vt:lpstr>
      <vt:lpstr>1. Τύποι υδραυλικών συστημάτων για τη φόρτιση και αποφόρτιση του δοχείου αποθήκευσης</vt:lpstr>
      <vt:lpstr>1. Τύποι υδραυλικών συστημάτων για τη φόρτιση και αποφόρτιση του δοχείου αποθήκευσης</vt:lpstr>
      <vt:lpstr>1. Τύποι υδραυλικών συστημάτων για τη φόρτιση και αποφόρτιση του δοχείου αποθήκευσης</vt:lpstr>
      <vt:lpstr>1. Τύποι υδραυλικών συστημάτων για τη φόρτιση και αποφόρτιση του δοχείου αποθήκευσης</vt:lpstr>
      <vt:lpstr>1. Τύποι υδραυλικών συστημάτων για τη φόρτιση και αποφόρτιση του δοχείου αποθήκευσης</vt:lpstr>
      <vt:lpstr>1. Τύποι υδραυλικών συστημάτων για τη φόρτιση και αποφόρτιση του δοχείου αποθήκευσης</vt:lpstr>
      <vt:lpstr>1. Τύποι υδραυλικών συστημάτων για τη φόρτιση και αποφόρτιση του δοχείου αποθήκευσης</vt:lpstr>
      <vt:lpstr>2. Συστήματα θέρμανσης οικιακού νερού και θέρμανσης χώρου</vt:lpstr>
      <vt:lpstr>2. Συστήματα θέρμανσης οικιακού νερού και θέρμανσης χώρου</vt:lpstr>
      <vt:lpstr>2. Συστήματα θέρμανσης οικιακού νερού και θέρμανσης χώρου</vt:lpstr>
      <vt:lpstr>2. Συστήματα θέρμανσης οικιακού νερού και θέρμανσης χώρου</vt:lpstr>
      <vt:lpstr>2. Συστήματα θέρμανσης οικιακού νερού και θέρμανσης χώρου</vt:lpstr>
      <vt:lpstr>2. Συστήματα θέρμανσης οικιακού νερού και θέρμανσης χώρου</vt:lpstr>
      <vt:lpstr>2. Συστήματα θέρμανσης οικιακού νερού και θέρμανσης χώρου</vt:lpstr>
      <vt:lpstr>2. Συστήματα θέρμανσης οικιακού νερού και θέρμανσης χώρου</vt:lpstr>
      <vt:lpstr>2. Συστήματα θέρμανσης οικιακού νερού και θέρμανσης χώρου</vt:lpstr>
      <vt:lpstr>2. Συστήματα θέρμανσης οικιακού νερού και θέρμανσης χώρου</vt:lpstr>
      <vt:lpstr>3. Τύποι αντλιών και υπολογισμός των απωλειών</vt:lpstr>
      <vt:lpstr>3. Τύποι αντλιών και υπολογισμός των απωλειών</vt:lpstr>
      <vt:lpstr>3. Τύποι αντλιών και υπολογισμός των απωλειών</vt:lpstr>
      <vt:lpstr>3. Τύποι αντλιών και υπολογισμός των απωλειών</vt:lpstr>
      <vt:lpstr>3. Τύποι αντλιών και υπολογισμός των απωλειών</vt:lpstr>
      <vt:lpstr>3. Τύποι αντλιών και υπολογισμός των απωλειών</vt:lpstr>
      <vt:lpstr>3. Τύποι αντλιών και υπολογισμός των απωλειών</vt:lpstr>
      <vt:lpstr>3. Τύποι αντλιών και υπολογισμός των απωλειών</vt:lpstr>
      <vt:lpstr>Συμπεράσματα</vt:lpstr>
      <vt:lpstr>Τέλος Ενότητας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 </cp:lastModifiedBy>
  <cp:revision>135</cp:revision>
  <dcterms:created xsi:type="dcterms:W3CDTF">2017-12-11T10:59:29Z</dcterms:created>
  <dcterms:modified xsi:type="dcterms:W3CDTF">2020-02-04T22:54:36Z</dcterms:modified>
</cp:coreProperties>
</file>