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2" r:id="rId4"/>
    <p:sldId id="296" r:id="rId5"/>
    <p:sldId id="297" r:id="rId6"/>
    <p:sldId id="298" r:id="rId7"/>
    <p:sldId id="299" r:id="rId8"/>
    <p:sldId id="300" r:id="rId9"/>
    <p:sldId id="301" r:id="rId10"/>
    <p:sldId id="304" r:id="rId11"/>
    <p:sldId id="302" r:id="rId12"/>
    <p:sldId id="303" r:id="rId13"/>
    <p:sldId id="305" r:id="rId14"/>
    <p:sldId id="306" r:id="rId15"/>
    <p:sldId id="307" r:id="rId16"/>
    <p:sldId id="308" r:id="rId17"/>
    <p:sldId id="260" r:id="rId18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Rosel Martínez" initials="JRM" lastIdx="1" clrIdx="0">
    <p:extLst>
      <p:ext uri="{19B8F6BF-5375-455C-9EA6-DF929625EA0E}">
        <p15:presenceInfo xmlns:p15="http://schemas.microsoft.com/office/powerpoint/2012/main" userId="f1f0e823a184e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20" autoAdjust="0"/>
  </p:normalViewPr>
  <p:slideViewPr>
    <p:cSldViewPr>
      <p:cViewPr varScale="1">
        <p:scale>
          <a:sx n="49" d="100"/>
          <a:sy n="49" d="100"/>
        </p:scale>
        <p:origin x="44" y="616"/>
      </p:cViewPr>
      <p:guideLst>
        <p:guide orient="horz" pos="206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20/8/2019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57" tIns="45730" rIns="91457" bIns="4573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4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00" y="1773000"/>
            <a:ext cx="5038240" cy="1685865"/>
          </a:xfrm>
        </p:spPr>
        <p:txBody>
          <a:bodyPr anchor="b"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1.4. SISTEMAS DE MEDICIÓN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Introducción a la Energía Solar Térmica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4902-447F-4B4F-9D34-DB032B22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Instalación Fase III. Planificar la instalación del sistema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EF616-3E12-4281-AEB4-FD78DD00C8DC}"/>
              </a:ext>
            </a:extLst>
          </p:cNvPr>
          <p:cNvSpPr/>
          <p:nvPr/>
        </p:nvSpPr>
        <p:spPr>
          <a:xfrm>
            <a:off x="108000" y="1629000"/>
            <a:ext cx="885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10. Planifique las tuberías del circuito solar.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Maximizar la eficiencia del sistema y la estética.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Evitar conducciones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largas, codos, etc.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11. Planifique la sala de máquinas.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Garantizar la accesibilidad al sistema para su posterior mantenimiento y la facilidad de integración con el calentador de agua existente.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85690-B288-4F2A-AF22-2CEBB37B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36791" y="2769318"/>
            <a:ext cx="3691209" cy="34648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51D92-5D9B-4770-AA6F-97839A8B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88000" y="2753172"/>
            <a:ext cx="3898800" cy="3483828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434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F14D-C00D-4DB7-9E68-ED8DB008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5. Instalación Fase IV. Construir el sistema</a:t>
            </a:r>
            <a:endParaRPr lang="en-US" dirty="0"/>
          </a:p>
        </p:txBody>
      </p:sp>
      <p:pic>
        <p:nvPicPr>
          <p:cNvPr id="6" name="Picture 5" descr="A picture containing sky, outdoor, truck, building&#10;&#10;Description generated with very high confidence">
            <a:extLst>
              <a:ext uri="{FF2B5EF4-FFF2-40B4-BE49-F238E27FC236}">
                <a16:creationId xmlns:a16="http://schemas.microsoft.com/office/drawing/2014/main" id="{B00A2F0D-86A2-4B64-A894-6F770D8E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4" y="1845000"/>
            <a:ext cx="4752766" cy="35645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1859EA-F5A8-4C97-8EB4-6A193309D9C5}"/>
              </a:ext>
            </a:extLst>
          </p:cNvPr>
          <p:cNvSpPr/>
          <p:nvPr/>
        </p:nvSpPr>
        <p:spPr>
          <a:xfrm>
            <a:off x="180000" y="1620533"/>
            <a:ext cx="403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12. Implementar el plan de seguridad del sitio.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 para trabajos en altura, construcción, fontanería....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Señales de seguridad.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13. Instale los colectores solares.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Aplicar medidas de seguridad específicas.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los accesorios de montaje.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Levante o transporte los colectores.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Conecte el panel(es) a los accesorios de montaje.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Instalar los colectores según el estilo decidido.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Comprobar y validar.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F230-5281-48CE-BEE0-415295E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5. Instalación Fase IV. Construir el sistema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C578D-0B5D-436A-8D0A-D36862F86478}"/>
              </a:ext>
            </a:extLst>
          </p:cNvPr>
          <p:cNvSpPr/>
          <p:nvPr/>
        </p:nvSpPr>
        <p:spPr>
          <a:xfrm>
            <a:off x="0" y="1629000"/>
            <a:ext cx="882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14. Instale tuberías de bucle solar.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las perforaciones de tuberías planificadas.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Selle las perforaciones de la tubería.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Soldar tubos de cobre.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los soportes de la tubería.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Pruebe la presión del lazo del colector.</a:t>
            </a:r>
          </a:p>
          <a:p>
            <a:pPr lvl="1"/>
            <a:endParaRPr lang="es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15.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Instalar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integrar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equipos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válvulas de control y seguridad.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la(s) bomba(s).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Colocar el (los) tanque(s) de almacenamiento.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intercambiadores de calor externos, si los hubiera.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Realice la integración del calentador de agua (caldera de respaldo).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medidores.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Coloque los sensores del sistema y el controlador.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Conecte el sistema y asegure la alimentación de 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Pruebe la presión e inspeccione si hay fugas.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Tuberías de lavado, etiquetas y tuberías</a:t>
            </a:r>
            <a:r>
              <a:rPr lang="es-E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Llenar el sistema.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Instale el aislamiento de la tubería, según sea necesario.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1A7B0-567C-4D97-AF1B-3768EA14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623" y="2922429"/>
            <a:ext cx="2579377" cy="3386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C445E-F5C2-4323-BA2D-EDE4A658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6000" y="1560498"/>
            <a:ext cx="3492000" cy="13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93F2-6E83-4497-818F-CE7E912C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6. Instalación Fase V. Puesta en servicio del sistema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D77C1-3C8F-44A2-B9F6-DEAA4F44D667}"/>
              </a:ext>
            </a:extLst>
          </p:cNvPr>
          <p:cNvSpPr/>
          <p:nvPr/>
        </p:nvSpPr>
        <p:spPr>
          <a:xfrm>
            <a:off x="0" y="1629000"/>
            <a:ext cx="435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16. Programe el controlador.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Ajustar el diferencial de temperaturas.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Pruebe las partes y configuraciones del sistema.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Pruebe funcionalidades adicionales.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17. Verificar el funcionamiento del sistema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Comprobar sistemáticamente todos los modos de funcionamiento del sistema.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18. Realizar un recorrido por el cliente.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Mostrar y enseñar al propietario la estructura del sistema, el funcionamiento, el mantenimiento básico y la documentación del sistema.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9B083-7B2A-4C30-8FA9-D19B6C71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000" y="1916936"/>
            <a:ext cx="4575319" cy="3456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0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412D-8FDE-48FC-8193-343F6B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6. Instalación Fase V. Puesta en servicio del sistema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7ED92-EDF4-4035-97E5-F91316CAB1DC}"/>
              </a:ext>
            </a:extLst>
          </p:cNvPr>
          <p:cNvSpPr/>
          <p:nvPr/>
        </p:nvSpPr>
        <p:spPr>
          <a:xfrm>
            <a:off x="360000" y="1557000"/>
            <a:ext cx="84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19. Solicitar inspección final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Solicite una inspección externa del sistema, si es necesario.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Firmar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el documento de instalación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(de los instaladores), el boletín de instalación (documento oficial) o similar.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D25B4-FE56-4A4A-8BCB-9CF8C4C7F2DF}"/>
              </a:ext>
            </a:extLst>
          </p:cNvPr>
          <p:cNvGrpSpPr/>
          <p:nvPr/>
        </p:nvGrpSpPr>
        <p:grpSpPr>
          <a:xfrm>
            <a:off x="180002" y="2680384"/>
            <a:ext cx="8783997" cy="3525283"/>
            <a:chOff x="180003" y="2680384"/>
            <a:chExt cx="8783997" cy="35252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2495C-BB11-4983-8F27-0B0B3064D969}"/>
                </a:ext>
              </a:extLst>
            </p:cNvPr>
            <p:cNvGrpSpPr/>
            <p:nvPr/>
          </p:nvGrpSpPr>
          <p:grpSpPr>
            <a:xfrm>
              <a:off x="647712" y="2680384"/>
              <a:ext cx="8316288" cy="3525283"/>
              <a:chOff x="647712" y="2680384"/>
              <a:chExt cx="8316288" cy="352528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B4603FE-C664-4B21-ACCF-46294BC3B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12" y="2680384"/>
                <a:ext cx="7164288" cy="3444138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26BFB8E-5E95-455C-AD97-4A55569C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7318442" y="4293001"/>
                <a:ext cx="1645558" cy="1912666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57BDB0-9C22-4E7D-AC0A-DC1BE9377225}"/>
                </a:ext>
              </a:extLst>
            </p:cNvPr>
            <p:cNvSpPr/>
            <p:nvPr/>
          </p:nvSpPr>
          <p:spPr>
            <a:xfrm rot="16200000">
              <a:off x="-1357401" y="4217788"/>
              <a:ext cx="344413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Ejemplo de formulario de encargo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13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7912-1410-4EFC-BB56-EB6A18F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6. Instalación Fase VI. Servicio y mantenimiento del sistema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25758-99BA-411D-B45F-5C6BACE7937B}"/>
              </a:ext>
            </a:extLst>
          </p:cNvPr>
          <p:cNvSpPr/>
          <p:nvPr/>
        </p:nvSpPr>
        <p:spPr>
          <a:xfrm>
            <a:off x="252000" y="1557000"/>
            <a:ext cx="87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20. Garantizar el cumplimiento de las normas de seguridad. 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trabajos de servicio y mantenimiento.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21.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mantenimiento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programado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empresas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instaladoras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habilitadas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B6862-2FA0-45F7-B733-7A47A197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92000" y="2327854"/>
            <a:ext cx="5269592" cy="3837146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E1F335-C0BB-45D0-84AC-13666DC839FA}"/>
              </a:ext>
            </a:extLst>
          </p:cNvPr>
          <p:cNvSpPr/>
          <p:nvPr/>
        </p:nvSpPr>
        <p:spPr>
          <a:xfrm>
            <a:off x="252000" y="5157000"/>
            <a:ext cx="314126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/>
              <a:t>Ejemplo de lista de control para el mantenimiento preventivo de un ACS solar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A458A-F555-44E4-BCA5-5799D97639E6}"/>
              </a:ext>
            </a:extLst>
          </p:cNvPr>
          <p:cNvSpPr/>
          <p:nvPr/>
        </p:nvSpPr>
        <p:spPr>
          <a:xfrm>
            <a:off x="-252000" y="2326012"/>
            <a:ext cx="381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(Sistemas grandes y legalizados) Mantenimiento preventivo periódico y pruebas de eficiencia del sistema según normativa. "Libro de instalación" o documento similar para su inspección.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(Sistemas pequeños) Mantenimiento preventivo según recomendaciones del fabricante.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8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58D4-3918-4411-8B4D-FCF2F4CC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6. Instalación Fase VI. Servicio y mantenimiento del sistema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5B046-2429-4938-A2A2-CA80935590F4}"/>
              </a:ext>
            </a:extLst>
          </p:cNvPr>
          <p:cNvSpPr/>
          <p:nvPr/>
        </p:nvSpPr>
        <p:spPr>
          <a:xfrm>
            <a:off x="180000" y="1413000"/>
            <a:ext cx="475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22. Solucionar problemas y reparar el sistema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Identificar síntomas de fallo, diagnosticar fallos y realizar intervenciones de reparación.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Mantener el historial de fallos e intervenciones de reparación del sistema.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Utilizar la experiencia acumulada para la eficiencia de los trabajos de reparación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23. Desmontar el sistema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Ponga el sistema fuera de servicio temporal o definitivamente.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Actuar de acuerdo con las recomendaciones de los fabricantes.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Actuar de acuerdo con la legislación de tratamiento de residuos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C7B8B-7662-4F0D-9AD9-50FE912D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04000" y="1579371"/>
            <a:ext cx="3854012" cy="4464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4A879-D999-471F-9D0F-83B690B5FAF2}"/>
              </a:ext>
            </a:extLst>
          </p:cNvPr>
          <p:cNvSpPr/>
          <p:nvPr/>
        </p:nvSpPr>
        <p:spPr>
          <a:xfrm>
            <a:off x="1908000" y="5382383"/>
            <a:ext cx="3024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/>
              <a:t>Ejemplo de una tabla de solución de problemas para el mantenimiento de ACS solar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2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de la </a:t>
            </a:r>
            <a:r>
              <a:rPr lang="en-US" dirty="0" err="1"/>
              <a:t>unidad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Unidad 1.4. SISTEMAS DE MEDICIÓN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Objetivos</a:t>
            </a:r>
            <a:r>
              <a:rPr lang="en-US" b="1" dirty="0"/>
              <a:t> de la </a:t>
            </a:r>
            <a:r>
              <a:rPr lang="en-US" b="1" dirty="0" err="1"/>
              <a:t>unidad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Al final de esta unidad serás capaz de: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s-ES" b="1" dirty="0"/>
              <a:t>Identificar las etapas que componen el ciclo de vida del sistema solar térmico.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Identificar el proceso de trabajo de instalación del sistema de energía solar térmica en general.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Caracterizar las fases de instalación del sistema ACS solar y el trabajo de los instaladores solares en lo que se refiere a las tareas de trabajo más destacadas:</a:t>
            </a:r>
          </a:p>
          <a:p>
            <a:pPr lvl="2"/>
            <a:r>
              <a:rPr lang="es-ES" b="1" dirty="0"/>
              <a:t>Preparación para la instalación.</a:t>
            </a:r>
          </a:p>
          <a:p>
            <a:pPr lvl="2"/>
            <a:r>
              <a:rPr lang="es-ES" b="1" dirty="0"/>
              <a:t>Evaluación del lugar de instalación.</a:t>
            </a:r>
          </a:p>
          <a:p>
            <a:pPr lvl="2"/>
            <a:r>
              <a:rPr lang="es-ES" b="1" dirty="0"/>
              <a:t>Planificación de la instalación del sistema.</a:t>
            </a:r>
          </a:p>
          <a:p>
            <a:pPr lvl="2"/>
            <a:r>
              <a:rPr lang="es-ES" b="1" dirty="0"/>
              <a:t>Construcción del sistema</a:t>
            </a:r>
          </a:p>
          <a:p>
            <a:pPr lvl="2"/>
            <a:r>
              <a:rPr lang="es-ES" b="1" dirty="0"/>
              <a:t>Puesta en marcha del sistema.</a:t>
            </a:r>
          </a:p>
          <a:p>
            <a:pPr lvl="2"/>
            <a:r>
              <a:rPr lang="es-ES" b="1" dirty="0"/>
              <a:t>Servicio y mantenimiento del sistema.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1. Aproximación al ciclo de vida del sistema solar térmico</a:t>
            </a:r>
            <a:endParaRPr lang="es-ES" dirty="0"/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D497386D-ED50-420E-9DAE-2F686B68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421000"/>
            <a:ext cx="8640000" cy="34231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6C19FD-33A5-4C5B-894A-A7B904E82A55}"/>
              </a:ext>
            </a:extLst>
          </p:cNvPr>
          <p:cNvSpPr/>
          <p:nvPr/>
        </p:nvSpPr>
        <p:spPr>
          <a:xfrm>
            <a:off x="432916" y="1701000"/>
            <a:ext cx="7307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Desarrollo y utilización de sistemas térmicos (solares) en edificios en un entorno regulado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668-45E8-4EB7-98D2-47E2429C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0" y="0"/>
            <a:ext cx="5986800" cy="112474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s-ES" b="1" dirty="0"/>
              <a:t>1. Aproximación al ciclo de vida del sistema solar térmico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12605-E8BA-4EA9-A1A8-F3597880A6F9}"/>
              </a:ext>
            </a:extLst>
          </p:cNvPr>
          <p:cNvSpPr/>
          <p:nvPr/>
        </p:nvSpPr>
        <p:spPr>
          <a:xfrm>
            <a:off x="108000" y="1701000"/>
            <a:ext cx="4593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Sistemas térmicos (solares) a gran escala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28F64-B4C1-45CF-93F6-0F1C7365A27E}"/>
              </a:ext>
            </a:extLst>
          </p:cNvPr>
          <p:cNvSpPr/>
          <p:nvPr/>
        </p:nvSpPr>
        <p:spPr>
          <a:xfrm>
            <a:off x="4644000" y="1701000"/>
            <a:ext cx="45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Sistemas térmicos (solares) a pequeña escala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39466-E02B-4DE7-AD9B-C2031D7DE7E1}"/>
              </a:ext>
            </a:extLst>
          </p:cNvPr>
          <p:cNvSpPr txBox="1"/>
          <p:nvPr/>
        </p:nvSpPr>
        <p:spPr>
          <a:xfrm>
            <a:off x="324000" y="4477568"/>
            <a:ext cx="40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Ejemplos</a:t>
            </a:r>
            <a:r>
              <a:rPr lang="en-US" dirty="0"/>
              <a:t>: </a:t>
            </a:r>
            <a:r>
              <a:rPr lang="en-US" dirty="0" err="1"/>
              <a:t>edificios</a:t>
            </a:r>
            <a:r>
              <a:rPr lang="en-US" dirty="0"/>
              <a:t> </a:t>
            </a:r>
            <a:r>
              <a:rPr lang="en-US" dirty="0" err="1"/>
              <a:t>multifamiliares</a:t>
            </a:r>
            <a:r>
              <a:rPr lang="en-US" dirty="0"/>
              <a:t> y </a:t>
            </a:r>
            <a:r>
              <a:rPr lang="en-US" dirty="0" err="1"/>
              <a:t>comerciales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Necesitan</a:t>
            </a:r>
            <a:r>
              <a:rPr lang="en-US" dirty="0"/>
              <a:t> ser </a:t>
            </a:r>
            <a:r>
              <a:rPr lang="en-US" dirty="0" err="1"/>
              <a:t>diseñados</a:t>
            </a:r>
            <a:r>
              <a:rPr lang="en-US" dirty="0"/>
              <a:t>, </a:t>
            </a:r>
            <a:r>
              <a:rPr lang="en-US" dirty="0" err="1"/>
              <a:t>proyectados</a:t>
            </a:r>
            <a:r>
              <a:rPr lang="en-US" dirty="0"/>
              <a:t> </a:t>
            </a:r>
            <a:r>
              <a:rPr lang="en-US" dirty="0" err="1"/>
              <a:t>formalmente</a:t>
            </a:r>
            <a:r>
              <a:rPr lang="en-US" dirty="0"/>
              <a:t>, </a:t>
            </a:r>
            <a:r>
              <a:rPr lang="en-US" dirty="0" err="1"/>
              <a:t>instalados</a:t>
            </a:r>
            <a:r>
              <a:rPr lang="en-US" dirty="0"/>
              <a:t>, </a:t>
            </a:r>
            <a:r>
              <a:rPr lang="en-US" dirty="0" err="1"/>
              <a:t>legalizados</a:t>
            </a:r>
            <a:r>
              <a:rPr lang="en-US" dirty="0"/>
              <a:t>, </a:t>
            </a:r>
            <a:r>
              <a:rPr lang="en-US" dirty="0" err="1"/>
              <a:t>administrados</a:t>
            </a:r>
            <a:r>
              <a:rPr lang="en-US" dirty="0"/>
              <a:t> e </a:t>
            </a:r>
            <a:r>
              <a:rPr lang="en-US" dirty="0" err="1"/>
              <a:t>inspeccionados</a:t>
            </a:r>
            <a:r>
              <a:rPr lang="en-US" dirty="0"/>
              <a:t> por </a:t>
            </a:r>
            <a:r>
              <a:rPr lang="en-US" dirty="0" err="1"/>
              <a:t>profesionales</a:t>
            </a:r>
            <a:r>
              <a:rPr lang="en-US" dirty="0"/>
              <a:t> </a:t>
            </a:r>
            <a:r>
              <a:rPr lang="en-US" dirty="0" err="1"/>
              <a:t>autorizados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9E5F1A-0499-4A7A-B7C7-6D8918DF8518}"/>
              </a:ext>
            </a:extLst>
          </p:cNvPr>
          <p:cNvSpPr txBox="1"/>
          <p:nvPr/>
        </p:nvSpPr>
        <p:spPr>
          <a:xfrm>
            <a:off x="4671992" y="4482674"/>
            <a:ext cx="40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Ejemplos: casas unifamiliares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necesitan ser legalizados y a menudo son </a:t>
            </a:r>
            <a:r>
              <a:rPr lang="es-ES" dirty="0" err="1"/>
              <a:t>precalculados</a:t>
            </a:r>
            <a:r>
              <a:rPr lang="es-ES" dirty="0"/>
              <a:t> (kits) y mantenidos por el propietario. Los instaladores autorizados pueden calcularlos e instalarlos.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212A8F-CA71-4885-BFBF-B8EC97D333C1}"/>
              </a:ext>
            </a:extLst>
          </p:cNvPr>
          <p:cNvGrpSpPr/>
          <p:nvPr/>
        </p:nvGrpSpPr>
        <p:grpSpPr>
          <a:xfrm>
            <a:off x="360915" y="2221750"/>
            <a:ext cx="4081731" cy="2143250"/>
            <a:chOff x="360915" y="2293750"/>
            <a:chExt cx="4081731" cy="2143250"/>
          </a:xfrm>
        </p:grpSpPr>
        <p:pic>
          <p:nvPicPr>
            <p:cNvPr id="4" name="Picture 3" descr="A large white building&#10;&#10;Description generated with high confidence">
              <a:extLst>
                <a:ext uri="{FF2B5EF4-FFF2-40B4-BE49-F238E27FC236}">
                  <a16:creationId xmlns:a16="http://schemas.microsoft.com/office/drawing/2014/main" id="{AD132540-CDFF-424B-B474-9E9E943FA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" y="2293750"/>
              <a:ext cx="4081731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0FE7B6-3290-4837-8D71-EE5DB9050DAD}"/>
                </a:ext>
              </a:extLst>
            </p:cNvPr>
            <p:cNvSpPr/>
            <p:nvPr/>
          </p:nvSpPr>
          <p:spPr>
            <a:xfrm>
              <a:off x="360915" y="2293750"/>
              <a:ext cx="2191497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/>
                <a:t>Alta potencia térmica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CCA31A-ABC4-45D5-A229-6F489E3A41B0}"/>
              </a:ext>
            </a:extLst>
          </p:cNvPr>
          <p:cNvGrpSpPr/>
          <p:nvPr/>
        </p:nvGrpSpPr>
        <p:grpSpPr>
          <a:xfrm>
            <a:off x="5220000" y="2221750"/>
            <a:ext cx="3199377" cy="2143250"/>
            <a:chOff x="5220000" y="2293750"/>
            <a:chExt cx="3199377" cy="21432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D950A7-CE69-4641-B48E-AB31FD22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1473"/>
            <a:stretch/>
          </p:blipFill>
          <p:spPr>
            <a:xfrm>
              <a:off x="5220000" y="2293750"/>
              <a:ext cx="3199377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4E3141-9822-4397-9846-9789BB1D4323}"/>
                </a:ext>
              </a:extLst>
            </p:cNvPr>
            <p:cNvSpPr/>
            <p:nvPr/>
          </p:nvSpPr>
          <p:spPr>
            <a:xfrm>
              <a:off x="6401517" y="4067668"/>
              <a:ext cx="2017860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/>
                <a:t>Low thermal 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4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D48A-D8C6-4155-A4AD-5B1980A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Visión general de los trabajos de instalación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3766B-B1D1-467D-9E31-2C6E3BDE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06990"/>
            <a:ext cx="8338007" cy="4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2EBB-1DD5-465F-8EDE-6DCB5E0E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3. Fase de instalación I. Preparación para la instalación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F32FA-4118-4F2B-A844-534DC2FD9EE5}"/>
              </a:ext>
            </a:extLst>
          </p:cNvPr>
          <p:cNvSpPr/>
          <p:nvPr/>
        </p:nvSpPr>
        <p:spPr>
          <a:xfrm>
            <a:off x="324000" y="1650559"/>
            <a:ext cx="78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1. Revisar la documentación del proyecto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8F9FD-2DF0-451B-9897-99F15A0D32C6}"/>
              </a:ext>
            </a:extLst>
          </p:cNvPr>
          <p:cNvSpPr/>
          <p:nvPr/>
        </p:nvSpPr>
        <p:spPr>
          <a:xfrm>
            <a:off x="612000" y="1989113"/>
            <a:ext cx="80261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Planos, especificaciones técnicas, presupuestos, listas de materiales, etc. Objetivo: comprensión.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Información del proyecto formalizado (sistemas de ingeniería).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Información de los documentos del fabricante para los instaladores (sistemas de diseño empaquetados)</a:t>
            </a:r>
            <a:endParaRPr lang="en-US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AE2528-A460-4A85-AEDE-0CAB3ED417F2}"/>
              </a:ext>
            </a:extLst>
          </p:cNvPr>
          <p:cNvGrpSpPr/>
          <p:nvPr/>
        </p:nvGrpSpPr>
        <p:grpSpPr>
          <a:xfrm>
            <a:off x="383495" y="2997000"/>
            <a:ext cx="4655400" cy="3119442"/>
            <a:chOff x="383495" y="2997000"/>
            <a:chExt cx="4655400" cy="3119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3C997A-A828-4D6F-9D38-21407B58BCB4}"/>
                </a:ext>
              </a:extLst>
            </p:cNvPr>
            <p:cNvGrpSpPr/>
            <p:nvPr/>
          </p:nvGrpSpPr>
          <p:grpSpPr>
            <a:xfrm>
              <a:off x="580453" y="2997000"/>
              <a:ext cx="4458442" cy="3119442"/>
              <a:chOff x="580453" y="2997000"/>
              <a:chExt cx="4458442" cy="31194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159AD23-7016-4E44-AF44-4394D8346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6785" y="2997000"/>
                <a:ext cx="3432110" cy="2592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342AD-DFFF-428B-B63E-63A34E47D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453" y="3501000"/>
                <a:ext cx="3711594" cy="26154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A16A75-7797-4DED-BCA4-85BC52BDBE45}"/>
                </a:ext>
              </a:extLst>
            </p:cNvPr>
            <p:cNvSpPr/>
            <p:nvPr/>
          </p:nvSpPr>
          <p:spPr>
            <a:xfrm>
              <a:off x="383495" y="5741578"/>
              <a:ext cx="4641142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dirty="0"/>
                <a:t>Diseño de un sistema ACS solar de gran tamaño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2ED78-2339-431F-8179-731874401EDB}"/>
              </a:ext>
            </a:extLst>
          </p:cNvPr>
          <p:cNvGrpSpPr/>
          <p:nvPr/>
        </p:nvGrpSpPr>
        <p:grpSpPr>
          <a:xfrm>
            <a:off x="5652000" y="2853482"/>
            <a:ext cx="3271283" cy="3375223"/>
            <a:chOff x="5570697" y="3012686"/>
            <a:chExt cx="3271283" cy="33752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5D8352-7EB1-4400-B847-E80FA71C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570697" y="3012686"/>
              <a:ext cx="1966518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910925-57F6-4522-8FA8-866BF783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805546" y="3590910"/>
              <a:ext cx="1758001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D93C8-4EC4-42A0-BDC2-9AA36AF58DE7}"/>
                </a:ext>
              </a:extLst>
            </p:cNvPr>
            <p:cNvSpPr/>
            <p:nvPr/>
          </p:nvSpPr>
          <p:spPr>
            <a:xfrm>
              <a:off x="7596000" y="5741578"/>
              <a:ext cx="1245980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Kit de ACS solar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6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7782-3F93-4162-A790-FED9C71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3. Fase de instalación I. Preparación para la instalación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5C66E-7A81-4868-A8D9-403E592F1180}"/>
              </a:ext>
            </a:extLst>
          </p:cNvPr>
          <p:cNvSpPr/>
          <p:nvPr/>
        </p:nvSpPr>
        <p:spPr>
          <a:xfrm>
            <a:off x="180000" y="1620533"/>
            <a:ext cx="8644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2. Inspeccione y prepare los materiales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Elija, adquiera, inspeccione, prepare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3. Inspeccione y prepare el equipo de protección. 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acuerdo con el plan de seguridad.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4. Inspeccione y prepare las herramientas. 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caja de herramientas del instalador solar térmico.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CC9C94D-6EB5-47BB-8865-86515C0B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" y="2519989"/>
            <a:ext cx="4256901" cy="3501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9B330-314B-49E0-8FB0-CDDA7C02F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2488854"/>
            <a:ext cx="4259148" cy="35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2FA-CCCC-4C8F-8761-B60D365F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3. Instalación Fase II. Evaluar el lugar de instalación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0D15F-3940-48E7-9757-3FCF30DBA737}"/>
              </a:ext>
            </a:extLst>
          </p:cNvPr>
          <p:cNvSpPr/>
          <p:nvPr/>
        </p:nvSpPr>
        <p:spPr>
          <a:xfrm>
            <a:off x="0" y="162053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5. Compare el diseño con el sitio. 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Confirme las estimaciones del sistema y las decisiones de diseño.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6. Inspeccione y documente las condiciones existentes. </a:t>
            </a: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impacto en los trabajos de instalación.</a:t>
            </a:r>
          </a:p>
        </p:txBody>
      </p:sp>
      <p:pic>
        <p:nvPicPr>
          <p:cNvPr id="6" name="Picture 5" descr="A person jumping in the air&#10;&#10;Description generated with high confidence">
            <a:extLst>
              <a:ext uri="{FF2B5EF4-FFF2-40B4-BE49-F238E27FC236}">
                <a16:creationId xmlns:a16="http://schemas.microsoft.com/office/drawing/2014/main" id="{145C1826-90A3-48DE-984C-A6808722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275754"/>
            <a:ext cx="3816000" cy="2180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80AAF-0DC8-497C-B4BA-B44A2275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284000" y="2275754"/>
            <a:ext cx="4169024" cy="2780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C0BCCE-F65A-4599-8DF5-12F89DB91A08}"/>
              </a:ext>
            </a:extLst>
          </p:cNvPr>
          <p:cNvSpPr/>
          <p:nvPr/>
        </p:nvSpPr>
        <p:spPr>
          <a:xfrm>
            <a:off x="0" y="4526239"/>
            <a:ext cx="442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7. Asegurar el cumplimiento del código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Aprobación de los propietarios.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Permisos y licencias de obras.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Código de construcción. Ordenanzas solares.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Reglamento de fontanería.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Reglamento eléctrico.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Otros: certificaciones de la industria.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BABB6-E1C5-45A3-ACB2-7FF16BDD4A44}"/>
              </a:ext>
            </a:extLst>
          </p:cNvPr>
          <p:cNvSpPr/>
          <p:nvPr/>
        </p:nvSpPr>
        <p:spPr>
          <a:xfrm>
            <a:off x="4068000" y="5085000"/>
            <a:ext cx="48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8. Garantizar el cumplimiento de las normas de seguridad.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Confirmar y completar el plan de salud y seguridad. Identificar los peligros en el sitio.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8D1F-9748-4F12-BA2C-D3874703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Instalación Fase III. Planificar la instalación del sistema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5DC39-F432-4FBC-ACCB-8487395ECAF9}"/>
              </a:ext>
            </a:extLst>
          </p:cNvPr>
          <p:cNvSpPr/>
          <p:nvPr/>
        </p:nvSpPr>
        <p:spPr>
          <a:xfrm>
            <a:off x="180000" y="1557000"/>
            <a:ext cx="885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Tarea 9. Instalación del colector o colectores de disposición.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Según el tipo de montaje y el tipo de techo elegido.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36C93-5B9A-485C-9AD9-C4E6C432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317" y="2565000"/>
            <a:ext cx="4028571" cy="34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FF766-9D0B-4B70-875A-B7FDB7E31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" y="4836591"/>
            <a:ext cx="4213888" cy="1328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457F0-3074-4AA2-B6F7-571773781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67" y="2132987"/>
            <a:ext cx="4230080" cy="2448013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0015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1403</Words>
  <Application>Microsoft Office PowerPoint</Application>
  <PresentationFormat>Presentación en pantalla (4:3)</PresentationFormat>
  <Paragraphs>140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2_Office Theme</vt:lpstr>
      <vt:lpstr>Unidad 1.4. SISTEMAS DE MEDICIÓN</vt:lpstr>
      <vt:lpstr>Objetivos de la unidad</vt:lpstr>
      <vt:lpstr>1. Aproximación al ciclo de vida del sistema solar térmico</vt:lpstr>
      <vt:lpstr> 1. Aproximación al ciclo de vida del sistema solar térmico</vt:lpstr>
      <vt:lpstr>2. Visión general de los trabajos de instalación</vt:lpstr>
      <vt:lpstr>3. Fase de instalación I. Preparación para la instalación</vt:lpstr>
      <vt:lpstr>3. Fase de instalación I. Preparación para la instalación</vt:lpstr>
      <vt:lpstr>3. Instalación Fase II. Evaluar el lugar de instalación</vt:lpstr>
      <vt:lpstr>4. Instalación Fase III. Planificar la instalación del sistema</vt:lpstr>
      <vt:lpstr>4. Instalación Fase III. Planificar la instalación del sistema</vt:lpstr>
      <vt:lpstr>5. Instalación Fase IV. Construir el sistema</vt:lpstr>
      <vt:lpstr>5. Instalación Fase IV. Construir el sistema</vt:lpstr>
      <vt:lpstr>6. Instalación Fase V. Puesta en servicio del sistema</vt:lpstr>
      <vt:lpstr>6. Instalación Fase V. Puesta en servicio del sistema</vt:lpstr>
      <vt:lpstr>6. Instalación Fase VI. Servicio y mantenimiento del sistema</vt:lpstr>
      <vt:lpstr>6. Instalación Fase VI. Servicio y mantenimiento del sistema</vt:lpstr>
      <vt:lpstr>Fin de la 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Jesus Mari Gómez</cp:lastModifiedBy>
  <cp:revision>284</cp:revision>
  <cp:lastPrinted>2019-02-26T14:02:32Z</cp:lastPrinted>
  <dcterms:created xsi:type="dcterms:W3CDTF">2017-12-11T10:59:29Z</dcterms:created>
  <dcterms:modified xsi:type="dcterms:W3CDTF">2019-08-20T18:11:48Z</dcterms:modified>
</cp:coreProperties>
</file>