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70" r:id="rId21"/>
    <p:sldId id="471" r:id="rId22"/>
    <p:sldId id="472" r:id="rId23"/>
    <p:sldId id="473" r:id="rId24"/>
    <p:sldId id="474" r:id="rId25"/>
    <p:sldId id="476" r:id="rId26"/>
    <p:sldId id="477" r:id="rId27"/>
    <p:sldId id="478" r:id="rId28"/>
    <p:sldId id="479" r:id="rId29"/>
    <p:sldId id="480" r:id="rId30"/>
    <p:sldId id="481" r:id="rId31"/>
    <p:sldId id="482" r:id="rId32"/>
    <p:sldId id="483"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51D"/>
    <a:srgbClr val="25136D"/>
    <a:srgbClr val="27156E"/>
    <a:srgbClr val="DED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p:cViewPr varScale="1">
        <p:scale>
          <a:sx n="67" d="100"/>
          <a:sy n="67" d="100"/>
        </p:scale>
        <p:origin x="126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9/8/2019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‹Nº›</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 hora 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252227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Foto: Max Weishaupt GmbH</a:t>
            </a:r>
          </a:p>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86446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Foto: </a:t>
            </a:r>
            <a:r>
              <a:rPr lang="de-DE" dirty="0" err="1"/>
              <a:t>Shutterstock</a:t>
            </a:r>
            <a:endParaRPr lang="de-DE" dirty="0"/>
          </a:p>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3889702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22782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Foto: </a:t>
            </a:r>
            <a:r>
              <a:rPr lang="de-DE" dirty="0" err="1"/>
              <a:t>Shutterstock</a:t>
            </a:r>
            <a:endParaRPr lang="de-DE" dirty="0"/>
          </a:p>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72815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1795434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3669597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107692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3744603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 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145066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 Shutterstock</a:t>
            </a:r>
            <a:endParaRPr lang="de-DE" dirty="0"/>
          </a:p>
          <a:p>
            <a:endParaRPr lang="de-DE" dirty="0"/>
          </a:p>
          <a:p>
            <a:r>
              <a:rPr lang="de-DE" dirty="0"/>
              <a:t>Enlace </a:t>
            </a:r>
            <a:r>
              <a:rPr lang="de-DE" dirty="0" err="1"/>
              <a:t>ingerman</a:t>
            </a:r>
            <a:r>
              <a:rPr lang="de-DE" dirty="0"/>
              <a:t> https://www.vaillant.de/downloads-1/anleitungen-1/flexotherm-compact/0020196687-01-1443091.pdf</a:t>
            </a:r>
          </a:p>
        </p:txBody>
      </p:sp>
      <p:sp>
        <p:nvSpPr>
          <p:cNvPr id="4" name="Foliennummernplatzhalter 3"/>
          <p:cNvSpPr>
            <a:spLocks noGrp="1"/>
          </p:cNvSpPr>
          <p:nvPr>
            <p:ph type="sldNum" sz="quarter" idx="10"/>
          </p:nvPr>
        </p:nvSpPr>
        <p:spPr/>
        <p:txBody>
          <a:bodyPr/>
          <a:lstStyle/>
          <a:p>
            <a:fld id="{D51933F7-9C1D-42A8-B27F-F697341C8CBF}" type="slidenum">
              <a:rPr lang="el-GR" smtClean="0"/>
              <a:t>4</a:t>
            </a:fld>
            <a:endParaRPr lang="el-GR"/>
          </a:p>
        </p:txBody>
      </p:sp>
    </p:spTree>
    <p:extLst>
      <p:ext uri="{BB962C8B-B14F-4D97-AF65-F5344CB8AC3E}">
        <p14:creationId xmlns:p14="http://schemas.microsoft.com/office/powerpoint/2010/main" val="3239716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184843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Puic tiene 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3353849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Foto hs 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3166947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215947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3950348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gemeinfrei</a:t>
            </a:r>
          </a:p>
        </p:txBody>
      </p:sp>
      <p:sp>
        <p:nvSpPr>
          <p:cNvPr id="4" name="Foliennummernplatzhalter 3"/>
          <p:cNvSpPr>
            <a:spLocks noGrp="1"/>
          </p:cNvSpPr>
          <p:nvPr>
            <p:ph type="sldNum" sz="quarter" idx="10"/>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716585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a:t>
            </a:r>
            <a:r>
              <a:rPr lang="de-DE" dirty="0" err="1"/>
              <a:t>obturador</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722566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a:t>
            </a:r>
            <a:r>
              <a:rPr lang="de-DE" dirty="0" err="1"/>
              <a:t>obturador</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4294310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Foto hs 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1250575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40145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a:t>
            </a:fld>
            <a:endParaRPr lang="el-GR"/>
          </a:p>
        </p:txBody>
      </p:sp>
    </p:spTree>
    <p:extLst>
      <p:ext uri="{BB962C8B-B14F-4D97-AF65-F5344CB8AC3E}">
        <p14:creationId xmlns:p14="http://schemas.microsoft.com/office/powerpoint/2010/main" val="1657552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6</a:t>
            </a:fld>
            <a:endParaRPr lang="el-GR"/>
          </a:p>
        </p:txBody>
      </p:sp>
    </p:spTree>
    <p:extLst>
      <p:ext uri="{BB962C8B-B14F-4D97-AF65-F5344CB8AC3E}">
        <p14:creationId xmlns:p14="http://schemas.microsoft.com/office/powerpoint/2010/main" val="19538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Foto hs 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280756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347029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236761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Foto hs 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235929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69781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9/8/2019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vaillant.co.uk/downloads/flexotherm/flexotherm-5-11kw-230v-installation-manual-919861.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1988840"/>
            <a:ext cx="5254352" cy="1470025"/>
          </a:xfrm>
        </p:spPr>
        <p:txBody>
          <a:bodyPr anchor="b"/>
          <a:lstStyle/>
          <a:p>
            <a:r>
              <a:rPr lang="en-US" dirty="0">
                <a:latin typeface="Arial" panose="020B0604020202020204" pitchFamily="34" charset="0"/>
                <a:cs typeface="Arial" panose="020B0604020202020204" pitchFamily="34" charset="0"/>
              </a:rPr>
              <a:t>2.1 Instalación de la bomba de calor </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BLOQUE 2: Instalación de sistemas geotérmicos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280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Montaje de los tubos de conexión según los planos de dimensiones y de conexión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Conexión de la bomba de calor al circuito de calefacción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2852936"/>
            <a:ext cx="5040306" cy="3360204"/>
          </a:xfrm>
          <a:prstGeom prst="rect">
            <a:avLst/>
          </a:prstGeom>
        </p:spPr>
      </p:pic>
    </p:spTree>
    <p:extLst>
      <p:ext uri="{BB962C8B-B14F-4D97-AF65-F5344CB8AC3E}">
        <p14:creationId xmlns:p14="http://schemas.microsoft.com/office/powerpoint/2010/main" val="325538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Montaje de los tubos de conexión según los planos de dimensiones y de conexión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Conexión de la bomba de calor al circuito de la salmuera</a:t>
            </a:r>
          </a:p>
          <a:p>
            <a:pPr marL="0" indent="0">
              <a:lnSpc>
                <a:spcPct val="150000"/>
              </a:lnSpc>
              <a:buNone/>
            </a:pPr>
            <a:endParaRPr lang="en-US"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Conecte las líneas de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a la bomba de calor. </a:t>
            </a:r>
          </a:p>
          <a:p>
            <a:pPr>
              <a:lnSpc>
                <a:spcPct val="150000"/>
              </a:lnSpc>
            </a:pPr>
            <a:r>
              <a:rPr lang="en-US" sz="1600" dirty="0">
                <a:latin typeface="Arial" panose="020B0604020202020204" pitchFamily="34" charset="0"/>
                <a:cs typeface="Arial" panose="020B0604020202020204" pitchFamily="34" charset="0"/>
              </a:rPr>
              <a:t>Aislar todas las líneas </a:t>
            </a:r>
            <a:r>
              <a:rPr lang="en-US" sz="1600" dirty="0">
                <a:solidFill>
                  <a:srgbClr val="FF0000"/>
                </a:solidFill>
                <a:latin typeface="Arial" panose="020B0604020202020204" pitchFamily="34" charset="0"/>
                <a:cs typeface="Arial" panose="020B0604020202020204" pitchFamily="34" charset="0"/>
              </a:rPr>
              <a:t>de salmuera </a:t>
            </a:r>
            <a:r>
              <a:rPr lang="en-US" sz="1600" dirty="0">
                <a:latin typeface="Arial" panose="020B0604020202020204" pitchFamily="34" charset="0"/>
                <a:cs typeface="Arial" panose="020B0604020202020204" pitchFamily="34" charset="0"/>
              </a:rPr>
              <a:t>y las conexiones de la bomba de calor para que sean </a:t>
            </a:r>
            <a:r>
              <a:rPr lang="en-US" sz="1600" dirty="0" err="1">
                <a:latin typeface="Arial" panose="020B0604020202020204" pitchFamily="34" charset="0"/>
                <a:cs typeface="Arial" panose="020B0604020202020204" pitchFamily="34" charset="0"/>
              </a:rPr>
              <a:t>herméticas a la difusión de vapor.</a:t>
            </a:r>
          </a:p>
          <a:p>
            <a:pPr>
              <a:lnSpc>
                <a:spcPct val="150000"/>
              </a:lnSpc>
            </a:pPr>
            <a:r>
              <a:rPr lang="en-US" sz="1600" dirty="0">
                <a:latin typeface="Arial" panose="020B0604020202020204" pitchFamily="34" charset="0"/>
                <a:cs typeface="Arial" panose="020B0604020202020204" pitchFamily="34" charset="0"/>
              </a:rPr>
              <a:t>Instale un tanque de expansión.</a:t>
            </a:r>
          </a:p>
          <a:p>
            <a:pPr>
              <a:lnSpc>
                <a:spcPct val="150000"/>
              </a:lnSpc>
            </a:pPr>
            <a:r>
              <a:rPr lang="en-US" sz="1600" dirty="0">
                <a:latin typeface="Arial" panose="020B0604020202020204" pitchFamily="34" charset="0"/>
                <a:cs typeface="Arial" panose="020B0604020202020204" pitchFamily="34" charset="0"/>
              </a:rPr>
              <a:t>Instale una válvula de ventilación.</a:t>
            </a:r>
          </a:p>
          <a:p>
            <a:pPr>
              <a:lnSpc>
                <a:spcPct val="150000"/>
              </a:lnSpc>
            </a:pPr>
            <a:r>
              <a:rPr lang="en-US" sz="1600" dirty="0">
                <a:latin typeface="Arial" panose="020B0604020202020204" pitchFamily="34" charset="0"/>
                <a:cs typeface="Arial" panose="020B0604020202020204" pitchFamily="34" charset="0"/>
              </a:rPr>
              <a:t>Instale una válvula de ventilación permanente. </a:t>
            </a:r>
          </a:p>
          <a:p>
            <a:pPr>
              <a:lnSpc>
                <a:spcPct val="150000"/>
              </a:lnSpc>
            </a:pPr>
            <a:r>
              <a:rPr lang="en-US" sz="1600" dirty="0">
                <a:latin typeface="Arial" panose="020B0604020202020204" pitchFamily="34" charset="0"/>
                <a:cs typeface="Arial" panose="020B0604020202020204" pitchFamily="34" charset="0"/>
              </a:rPr>
              <a:t>Instale un colector de suciedad.</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14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57200" y="1412776"/>
            <a:ext cx="8229600" cy="492514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Circuito de salmuera</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siguientes componentes y pasos de trabajo son importantes para el correcto funcionamiento del ciclo de la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a:t>
            </a:r>
          </a:p>
          <a:p>
            <a:pPr marL="0" indent="0">
              <a:lnSpc>
                <a:spcPct val="150000"/>
              </a:lnSpc>
              <a:buNone/>
            </a:pPr>
            <a:r>
              <a:rPr lang="en-US" sz="1600" dirty="0">
                <a:latin typeface="Arial" panose="020B0604020202020204" pitchFamily="34" charset="0"/>
                <a:cs typeface="Arial" panose="020B0604020202020204" pitchFamily="34" charset="0"/>
              </a:rPr>
              <a:t>			- </a:t>
            </a:r>
          </a:p>
          <a:p>
            <a:pPr>
              <a:lnSpc>
                <a:spcPct val="150000"/>
              </a:lnSpc>
            </a:pPr>
            <a:r>
              <a:rPr lang="en-US" sz="1600" dirty="0">
                <a:latin typeface="Arial" panose="020B0604020202020204" pitchFamily="34" charset="0"/>
                <a:cs typeface="Arial" panose="020B0604020202020204" pitchFamily="34" charset="0"/>
              </a:rPr>
              <a:t>Bomba de circulación (lado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no lado calefacción)</a:t>
            </a:r>
          </a:p>
          <a:p>
            <a:pPr>
              <a:lnSpc>
                <a:spcPct val="150000"/>
              </a:lnSpc>
            </a:pPr>
            <a:r>
              <a:rPr lang="en-US" sz="1600" dirty="0">
                <a:latin typeface="Arial" panose="020B0604020202020204" pitchFamily="34" charset="0"/>
                <a:cs typeface="Arial" panose="020B0604020202020204" pitchFamily="34" charset="0"/>
              </a:rPr>
              <a:t>Recipiente de expansión para salmuera</a:t>
            </a:r>
          </a:p>
          <a:p>
            <a:pPr>
              <a:lnSpc>
                <a:spcPct val="150000"/>
              </a:lnSpc>
            </a:pPr>
            <a:r>
              <a:rPr lang="en-US" sz="1600" dirty="0">
                <a:latin typeface="Arial" panose="020B0604020202020204" pitchFamily="34" charset="0"/>
                <a:cs typeface="Arial" panose="020B0604020202020204" pitchFamily="34" charset="0"/>
              </a:rPr>
              <a:t>Composición del líquido de salmuera </a:t>
            </a:r>
          </a:p>
          <a:p>
            <a:pPr>
              <a:lnSpc>
                <a:spcPct val="150000"/>
              </a:lnSpc>
            </a:pPr>
            <a:r>
              <a:rPr lang="en-US" sz="1600" dirty="0">
                <a:latin typeface="Arial" panose="020B0604020202020204" pitchFamily="34" charset="0"/>
                <a:cs typeface="Arial" panose="020B0604020202020204" pitchFamily="34" charset="0"/>
              </a:rPr>
              <a:t>Llenado de la planta con salmuera</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623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02433" y="1412776"/>
            <a:ext cx="4618856" cy="4925143"/>
          </a:xfrm>
        </p:spPr>
        <p:txBody>
          <a:bodyPr>
            <a:noAutofit/>
          </a:bodyPr>
          <a:lstStyle/>
          <a:p>
            <a:pPr marL="0" indent="0">
              <a:lnSpc>
                <a:spcPct val="150000"/>
              </a:lnSpc>
              <a:buNone/>
            </a:pPr>
            <a:r>
              <a:rPr lang="en-US" sz="1400" b="1" dirty="0">
                <a:latin typeface="Arial" panose="020B0604020202020204" pitchFamily="34" charset="0"/>
                <a:cs typeface="Arial" panose="020B0604020202020204" pitchFamily="34" charset="0"/>
              </a:rPr>
              <a:t>Circuito de salmuera</a:t>
            </a:r>
          </a:p>
          <a:p>
            <a:pPr marL="0" indent="0">
              <a:lnSpc>
                <a:spcPct val="150000"/>
              </a:lnSpc>
              <a:buNone/>
            </a:pPr>
            <a:endParaRPr lang="en-US" sz="1400" dirty="0">
              <a:latin typeface="Arial" panose="020B0604020202020204" pitchFamily="34" charset="0"/>
              <a:cs typeface="Arial" panose="020B0604020202020204" pitchFamily="34" charset="0"/>
            </a:endParaRPr>
          </a:p>
          <a:p>
            <a:pPr marL="0" indent="0">
              <a:lnSpc>
                <a:spcPct val="150000"/>
              </a:lnSpc>
              <a:buNone/>
            </a:pPr>
            <a:r>
              <a:rPr lang="en-US" sz="1400" dirty="0">
                <a:latin typeface="Arial" panose="020B0604020202020204" pitchFamily="34" charset="0"/>
                <a:cs typeface="Arial" panose="020B0604020202020204" pitchFamily="34" charset="0"/>
              </a:rPr>
              <a:t>Las bombas de circulación para el circuito de la </a:t>
            </a:r>
            <a:r>
              <a:rPr lang="en-US" sz="1400" dirty="0">
                <a:solidFill>
                  <a:srgbClr val="FF0000"/>
                </a:solidFill>
                <a:latin typeface="Arial" panose="020B0604020202020204" pitchFamily="34" charset="0"/>
                <a:cs typeface="Arial" panose="020B0604020202020204" pitchFamily="34" charset="0"/>
              </a:rPr>
              <a:t>salmuera</a:t>
            </a:r>
            <a:r>
              <a:rPr lang="en-US" sz="1400" dirty="0">
                <a:latin typeface="Arial" panose="020B0604020202020204" pitchFamily="34" charset="0"/>
                <a:cs typeface="Arial" panose="020B0604020202020204" pitchFamily="34" charset="0"/>
              </a:rPr>
              <a:t> a menudo ya están integradas en la bomba de calor en la fábrica. Estas bombas también son completamente suficientes para la mayoría de las aplicaciones.</a:t>
            </a:r>
          </a:p>
          <a:p>
            <a:pPr marL="0" indent="0">
              <a:lnSpc>
                <a:spcPct val="150000"/>
              </a:lnSpc>
              <a:buNone/>
            </a:pPr>
            <a:r>
              <a:rPr lang="en-US" sz="1400" dirty="0">
                <a:latin typeface="Arial" panose="020B0604020202020204" pitchFamily="34" charset="0"/>
                <a:cs typeface="Arial" panose="020B0604020202020204" pitchFamily="34" charset="0"/>
              </a:rPr>
              <a:t>Sin embargo, se deben garantizar los siguientes puntos</a:t>
            </a:r>
          </a:p>
          <a:p>
            <a:pPr>
              <a:lnSpc>
                <a:spcPct val="150000"/>
              </a:lnSpc>
            </a:pPr>
            <a:r>
              <a:rPr lang="en-US" sz="1400" dirty="0">
                <a:latin typeface="Arial" panose="020B0604020202020204" pitchFamily="34" charset="0"/>
                <a:cs typeface="Arial" panose="020B0604020202020204" pitchFamily="34" charset="0"/>
              </a:rPr>
              <a:t>¿Puede la bomba garantizar el caudal y la presión necesarios para hacer circular la </a:t>
            </a:r>
            <a:r>
              <a:rPr lang="en-US" sz="1400" dirty="0">
                <a:solidFill>
                  <a:srgbClr val="FF0000"/>
                </a:solidFill>
                <a:latin typeface="Arial" panose="020B0604020202020204" pitchFamily="34" charset="0"/>
                <a:cs typeface="Arial" panose="020B0604020202020204" pitchFamily="34" charset="0"/>
              </a:rPr>
              <a:t>salmuera</a:t>
            </a:r>
            <a:r>
              <a:rPr lang="en-US" sz="1400" dirty="0">
                <a:latin typeface="Arial" panose="020B0604020202020204" pitchFamily="34" charset="0"/>
                <a:cs typeface="Arial" panose="020B0604020202020204" pitchFamily="34" charset="0"/>
              </a:rPr>
              <a:t> de forma óptima, es decir, la bomba es lo suficientemente potente?</a:t>
            </a:r>
          </a:p>
          <a:p>
            <a:pPr>
              <a:lnSpc>
                <a:spcPct val="150000"/>
              </a:lnSpc>
            </a:pPr>
            <a:r>
              <a:rPr lang="en-US" sz="1400" dirty="0">
                <a:latin typeface="Arial" panose="020B0604020202020204" pitchFamily="34" charset="0"/>
                <a:cs typeface="Arial" panose="020B0604020202020204" pitchFamily="34" charset="0"/>
              </a:rPr>
              <a:t>¿Es la bomba lo suficientemente eficiente, es decir, es controlable o no es de tamaño excesivo?</a:t>
            </a:r>
          </a:p>
          <a:p>
            <a:pPr marL="0" indent="0">
              <a:lnSpc>
                <a:spcPct val="150000"/>
              </a:lnSpc>
              <a:buNone/>
            </a:pPr>
            <a:endParaRPr lang="en-US" sz="1400" dirty="0">
              <a:latin typeface="Arial" panose="020B0604020202020204" pitchFamily="34" charset="0"/>
              <a:cs typeface="Arial" panose="020B0604020202020204" pitchFamily="34" charset="0"/>
            </a:endParaRPr>
          </a:p>
          <a:p>
            <a:pPr marL="0" indent="0">
              <a:lnSpc>
                <a:spcPct val="150000"/>
              </a:lnSpc>
              <a:buNone/>
            </a:pPr>
            <a:endParaRPr lang="en-US" sz="14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924944"/>
            <a:ext cx="3738685" cy="2699380"/>
          </a:xfrm>
          <a:prstGeom prst="rect">
            <a:avLst/>
          </a:prstGeom>
        </p:spPr>
      </p:pic>
    </p:spTree>
    <p:extLst>
      <p:ext uri="{BB962C8B-B14F-4D97-AF65-F5344CB8AC3E}">
        <p14:creationId xmlns:p14="http://schemas.microsoft.com/office/powerpoint/2010/main" val="196121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67544" y="1268760"/>
            <a:ext cx="7787208" cy="4925143"/>
          </a:xfrm>
        </p:spPr>
        <p:txBody>
          <a:bodyPr>
            <a:noAutofit/>
          </a:bodyPr>
          <a:lstStyle/>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err="1">
                <a:solidFill>
                  <a:srgbClr val="FF0000"/>
                </a:solidFill>
                <a:latin typeface="Arial" panose="020B0604020202020204" pitchFamily="34" charset="0"/>
                <a:cs typeface="Arial" panose="020B0604020202020204" pitchFamily="34" charset="0"/>
              </a:rPr>
              <a:t>Circuito</a:t>
            </a:r>
            <a:r>
              <a:rPr lang="en-US" sz="1600" b="1" dirty="0">
                <a:solidFill>
                  <a:srgbClr val="FF0000"/>
                </a:solidFill>
                <a:latin typeface="Arial" panose="020B0604020202020204" pitchFamily="34" charset="0"/>
                <a:cs typeface="Arial" panose="020B0604020202020204" pitchFamily="34" charset="0"/>
              </a:rPr>
              <a:t> de salmuera</a:t>
            </a:r>
          </a:p>
          <a:p>
            <a:pPr marL="0" indent="0">
              <a:lnSpc>
                <a:spcPct val="150000"/>
              </a:lnSpc>
              <a:buNone/>
            </a:pPr>
            <a:r>
              <a:rPr lang="en-US" sz="1600" dirty="0" err="1">
                <a:latin typeface="Arial" panose="020B0604020202020204" pitchFamily="34" charset="0"/>
                <a:cs typeface="Arial" panose="020B0604020202020204" pitchFamily="34" charset="0"/>
              </a:rPr>
              <a:t>También</a:t>
            </a:r>
            <a:r>
              <a:rPr lang="en-US" sz="1600" dirty="0">
                <a:latin typeface="Arial" panose="020B0604020202020204" pitchFamily="34" charset="0"/>
                <a:cs typeface="Arial" panose="020B0604020202020204" pitchFamily="34" charset="0"/>
              </a:rPr>
              <a:t> en este caso, el manual del fabricante proporciona parámetros de diseño e información sobre el rendimiento de la bomba de circulación.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Al dimensionar la bomba, tenga en cuenta que la pérdida de presión es 1,5 - 1,7 veces mayor para un 25 % - 30 % de </a:t>
            </a:r>
            <a:r>
              <a:rPr lang="en-US" sz="1600" dirty="0">
                <a:solidFill>
                  <a:srgbClr val="FF0000"/>
                </a:solidFill>
                <a:latin typeface="Arial" panose="020B0604020202020204" pitchFamily="34" charset="0"/>
                <a:cs typeface="Arial" panose="020B0604020202020204" pitchFamily="34" charset="0"/>
              </a:rPr>
              <a:t>salmuera </a:t>
            </a:r>
            <a:r>
              <a:rPr lang="en-US" sz="1600" dirty="0">
                <a:latin typeface="Arial" panose="020B0604020202020204" pitchFamily="34" charset="0"/>
                <a:cs typeface="Arial" panose="020B0604020202020204" pitchFamily="34" charset="0"/>
              </a:rPr>
              <a:t>que para agua pura. La curva característica del caudal de la bomba de circulación está aproximadamente un 10 % por debajo de la curva característica del agua.</a:t>
            </a: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6" name="Picture 2" descr="Book as knowledge base - User guide manual conce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9449" y="2924944"/>
            <a:ext cx="1805102" cy="1700808"/>
          </a:xfrm>
          <a:prstGeom prst="rect">
            <a:avLst/>
          </a:prstGeom>
          <a:noFill/>
          <a:extLst>
            <a:ext uri="{909E8E84-426E-40DD-AFC4-6F175D3DCCD1}">
              <a14:hiddenFill xmlns:a14="http://schemas.microsoft.com/office/drawing/2010/main">
                <a:solidFill>
                  <a:srgbClr val="FFFFFF"/>
                </a:solidFill>
              </a14:hiddenFill>
            </a:ext>
          </a:extLst>
        </p:spPr>
      </p:pic>
      <p:sp>
        <p:nvSpPr>
          <p:cNvPr id="7" name="Pfeil nach rechts 6"/>
          <p:cNvSpPr/>
          <p:nvPr/>
        </p:nvSpPr>
        <p:spPr>
          <a:xfrm>
            <a:off x="2577613" y="3609808"/>
            <a:ext cx="669159" cy="47509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29408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67544" y="1412776"/>
            <a:ext cx="7787208" cy="4925143"/>
          </a:xfrm>
        </p:spPr>
        <p:txBody>
          <a:bodyPr>
            <a:noAutofit/>
          </a:bodyPr>
          <a:lstStyle/>
          <a:p>
            <a:pPr marL="0" indent="0">
              <a:lnSpc>
                <a:spcPct val="150000"/>
              </a:lnSpc>
              <a:buNone/>
            </a:pPr>
            <a:r>
              <a:rPr lang="en-US" sz="1600" b="1" dirty="0">
                <a:solidFill>
                  <a:srgbClr val="FF0000"/>
                </a:solidFill>
                <a:latin typeface="Arial" panose="020B0604020202020204" pitchFamily="34" charset="0"/>
                <a:cs typeface="Arial" panose="020B0604020202020204" pitchFamily="34" charset="0"/>
              </a:rPr>
              <a:t>Circuito de salmuera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¿Por qué es importante que la bomba de circulación de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esté bien ajustada y funcionando?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 velocidad de circulación de la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determina la diferencia entre el flujo de entrada y el de salida de la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Dado que la capacidad del evaporador del intercambiador de calor no puede modificarse, el flujo de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a la bomba de calor debe ser capaz de funcionar con esta capacidad. </a:t>
            </a:r>
          </a:p>
          <a:p>
            <a:pPr marL="0" indent="0">
              <a:lnSpc>
                <a:spcPct val="150000"/>
              </a:lnSpc>
              <a:buNone/>
            </a:pPr>
            <a:r>
              <a:rPr lang="en-US" sz="1600" dirty="0">
                <a:latin typeface="Arial" panose="020B0604020202020204" pitchFamily="34" charset="0"/>
                <a:cs typeface="Arial" panose="020B0604020202020204" pitchFamily="34" charset="0"/>
              </a:rPr>
              <a:t> Si la cantidad </a:t>
            </a:r>
            <a:r>
              <a:rPr lang="en-US" sz="1600" dirty="0">
                <a:solidFill>
                  <a:srgbClr val="FF0000"/>
                </a:solidFill>
                <a:latin typeface="Arial" panose="020B0604020202020204" pitchFamily="34" charset="0"/>
                <a:cs typeface="Arial" panose="020B0604020202020204" pitchFamily="34" charset="0"/>
              </a:rPr>
              <a:t>de salmuera </a:t>
            </a:r>
            <a:r>
              <a:rPr lang="en-US" sz="1600" dirty="0">
                <a:latin typeface="Arial" panose="020B0604020202020204" pitchFamily="34" charset="0"/>
                <a:cs typeface="Arial" panose="020B0604020202020204" pitchFamily="34" charset="0"/>
              </a:rPr>
              <a:t>que circula es demasiado baja, es decir, si la presión de la bomba no es suficiente, se produce un mal funcionamiento del sistema </a:t>
            </a:r>
            <a:r>
              <a:rPr lang="en-US" sz="1600" dirty="0">
                <a:solidFill>
                  <a:srgbClr val="FF0000"/>
                </a:solidFill>
                <a:latin typeface="Arial" panose="020B0604020202020204" pitchFamily="34" charset="0"/>
                <a:cs typeface="Arial" panose="020B0604020202020204" pitchFamily="34" charset="0"/>
              </a:rPr>
              <a:t>(vg. </a:t>
            </a:r>
            <a:r>
              <a:rPr lang="en-US" sz="1600" dirty="0" err="1">
                <a:solidFill>
                  <a:srgbClr val="FF0000"/>
                </a:solidFill>
                <a:latin typeface="Arial" panose="020B0604020202020204" pitchFamily="34" charset="0"/>
                <a:cs typeface="Arial" panose="020B0604020202020204" pitchFamily="34" charset="0"/>
              </a:rPr>
              <a:t>Xxx.yyyy</a:t>
            </a:r>
            <a:r>
              <a:rPr lang="en-US" sz="16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27265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57200" y="1600200"/>
            <a:ext cx="7787208" cy="4925143"/>
          </a:xfrm>
        </p:spPr>
        <p:txBody>
          <a:bodyPr>
            <a:noAutofit/>
          </a:bodyPr>
          <a:lstStyle/>
          <a:p>
            <a:pPr marL="0" indent="0">
              <a:lnSpc>
                <a:spcPct val="150000"/>
              </a:lnSpc>
              <a:buNone/>
            </a:pPr>
            <a:r>
              <a:rPr lang="en-US" sz="1600" b="1" dirty="0">
                <a:solidFill>
                  <a:srgbClr val="FF0000"/>
                </a:solidFill>
                <a:latin typeface="Arial" panose="020B0604020202020204" pitchFamily="34" charset="0"/>
                <a:cs typeface="Arial" panose="020B0604020202020204" pitchFamily="34" charset="0"/>
              </a:rPr>
              <a:t>Circuito de salmuera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Si, por el contrario, la capacidad de la bomba es demasiado alta, esto no afecta al funcionamiento de la bomba de calor. Sin embargo, el consumo de energía eléctrica es mayor de lo necesario. Como resultado, la </a:t>
            </a:r>
            <a:r>
              <a:rPr lang="en-US" sz="1600" dirty="0">
                <a:solidFill>
                  <a:srgbClr val="FF0000"/>
                </a:solidFill>
                <a:latin typeface="Arial" panose="020B0604020202020204" pitchFamily="34" charset="0"/>
                <a:cs typeface="Arial" panose="020B0604020202020204" pitchFamily="34" charset="0"/>
              </a:rPr>
              <a:t>JAZ</a:t>
            </a:r>
            <a:r>
              <a:rPr lang="en-US" sz="1600" dirty="0">
                <a:latin typeface="Arial" panose="020B0604020202020204" pitchFamily="34" charset="0"/>
                <a:cs typeface="Arial" panose="020B0604020202020204" pitchFamily="34" charset="0"/>
              </a:rPr>
              <a:t> y por lo tanto la eficiencia del sistema disminuye.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gn="r">
              <a:lnSpc>
                <a:spcPct val="150000"/>
              </a:lnSpc>
              <a:buNone/>
            </a:pPr>
            <a:r>
              <a:rPr lang="en-US" sz="1600" dirty="0">
                <a:latin typeface="Arial" panose="020B0604020202020204" pitchFamily="34" charset="0"/>
                <a:cs typeface="Arial" panose="020B0604020202020204" pitchFamily="34" charset="0"/>
              </a:rPr>
              <a:t>			Si se trata de una bomba de circulación controlable,                                         </a:t>
            </a:r>
            <a:r>
              <a:rPr lang="en-US" sz="1600" dirty="0" err="1">
                <a:latin typeface="Arial" panose="020B0604020202020204" pitchFamily="34" charset="0"/>
                <a:cs typeface="Arial" panose="020B0604020202020204" pitchFamily="34" charset="0"/>
              </a:rPr>
              <a:t>deben</a:t>
            </a:r>
            <a:r>
              <a:rPr lang="en-US" sz="1600" dirty="0">
                <a:latin typeface="Arial" panose="020B0604020202020204" pitchFamily="34" charset="0"/>
                <a:cs typeface="Arial" panose="020B0604020202020204" pitchFamily="34" charset="0"/>
              </a:rPr>
              <a:t> seleccionarse los ajustes adecuados.</a:t>
            </a:r>
          </a:p>
          <a:p>
            <a:pPr marL="0" indent="0" algn="r">
              <a:lnSpc>
                <a:spcPct val="150000"/>
              </a:lnSpc>
              <a:buNone/>
            </a:pPr>
            <a:endParaRPr lang="en-US" sz="1600" dirty="0">
              <a:latin typeface="Arial" panose="020B0604020202020204" pitchFamily="34" charset="0"/>
              <a:cs typeface="Arial" panose="020B0604020202020204" pitchFamily="34" charset="0"/>
            </a:endParaRPr>
          </a:p>
          <a:p>
            <a:pPr marL="0" indent="0" algn="r">
              <a:lnSpc>
                <a:spcPct val="150000"/>
              </a:lnSpc>
              <a:buNone/>
            </a:pPr>
            <a:r>
              <a:rPr lang="en-US" sz="1600" dirty="0">
                <a:latin typeface="Arial" panose="020B0604020202020204" pitchFamily="34" charset="0"/>
                <a:cs typeface="Arial" panose="020B0604020202020204" pitchFamily="34" charset="0"/>
              </a:rPr>
              <a:t>			Si la bomba de circulación instalada en el sistema no coincide con el sistema, debe instalarse otra bomba de circulación adecuada.</a:t>
            </a:r>
          </a:p>
        </p:txBody>
      </p:sp>
      <p:pic>
        <p:nvPicPr>
          <p:cNvPr id="4" name="Picture 2" descr="exclamati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062771"/>
            <a:ext cx="1472481" cy="153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57200" y="1412776"/>
            <a:ext cx="8229600" cy="4925143"/>
          </a:xfrm>
        </p:spPr>
        <p:txBody>
          <a:bodyPr>
            <a:noAutofit/>
          </a:bodyPr>
          <a:lstStyle/>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Se debe instalar una </a:t>
            </a:r>
            <a:r>
              <a:rPr lang="en-US" sz="1600" b="1" dirty="0">
                <a:latin typeface="Arial" panose="020B0604020202020204" pitchFamily="34" charset="0"/>
                <a:cs typeface="Arial" panose="020B0604020202020204" pitchFamily="34" charset="0"/>
              </a:rPr>
              <a:t>válvula de ventilación permanente </a:t>
            </a:r>
            <a:r>
              <a:rPr lang="en-US" sz="1600" dirty="0">
                <a:latin typeface="Arial" panose="020B0604020202020204" pitchFamily="34" charset="0"/>
                <a:cs typeface="Arial" panose="020B0604020202020204" pitchFamily="34" charset="0"/>
              </a:rPr>
              <a:t>en el punto más alto del sistema.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Para proteger el evaporador de cualquier impureza de las fases de construcción, se recomienda instalar un </a:t>
            </a:r>
            <a:r>
              <a:rPr lang="en-US" sz="1600" b="1" dirty="0">
                <a:latin typeface="Arial" panose="020B0604020202020204" pitchFamily="34" charset="0"/>
                <a:cs typeface="Arial" panose="020B0604020202020204" pitchFamily="34" charset="0"/>
              </a:rPr>
              <a:t>filtro</a:t>
            </a:r>
            <a:r>
              <a:rPr lang="en-US" sz="1600" dirty="0">
                <a:latin typeface="Arial" panose="020B0604020202020204" pitchFamily="34" charset="0"/>
                <a:cs typeface="Arial" panose="020B0604020202020204" pitchFamily="34" charset="0"/>
              </a:rPr>
              <a:t> con un tamaño de filtro de 0,5 mm a 1 mm antes de introducir la </a:t>
            </a:r>
            <a:r>
              <a:rPr lang="en-US" sz="1600" dirty="0">
                <a:solidFill>
                  <a:srgbClr val="FF0000"/>
                </a:solidFill>
                <a:latin typeface="Arial" panose="020B0604020202020204" pitchFamily="34" charset="0"/>
                <a:cs typeface="Arial" panose="020B0604020202020204" pitchFamily="34" charset="0"/>
              </a:rPr>
              <a:t>salmuera </a:t>
            </a:r>
            <a:r>
              <a:rPr lang="en-US" sz="1600" dirty="0">
                <a:latin typeface="Arial" panose="020B0604020202020204" pitchFamily="34" charset="0"/>
                <a:cs typeface="Arial" panose="020B0604020202020204" pitchFamily="34" charset="0"/>
              </a:rPr>
              <a:t>en la bomba de calor. Durante el primer año de funcionamiento de la bomba de calor, el filtro se limpia según sea necesario. Después de este primer año las impurezas serán removidas del </a:t>
            </a:r>
            <a:r>
              <a:rPr lang="en-US" sz="1600" dirty="0">
                <a:solidFill>
                  <a:srgbClr val="FF0000"/>
                </a:solidFill>
                <a:latin typeface="Arial" panose="020B0604020202020204" pitchFamily="34" charset="0"/>
                <a:cs typeface="Arial" panose="020B0604020202020204" pitchFamily="34" charset="0"/>
              </a:rPr>
              <a:t>circuito de salmuera</a:t>
            </a:r>
            <a:r>
              <a:rPr lang="en-US" sz="1600" dirty="0">
                <a:latin typeface="Arial" panose="020B0604020202020204" pitchFamily="34" charset="0"/>
                <a:cs typeface="Arial" panose="020B0604020202020204" pitchFamily="34" charset="0"/>
              </a:rPr>
              <a:t>. El filtro se puede quitar para reducir las pérdidas de presión.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01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El sistema de colectores es un circuito cerrado en el que se producen cambios de volumen debido a las fluctuaciones térmicas. Esto se puede compensar con un </a:t>
            </a:r>
            <a:r>
              <a:rPr lang="en-US" sz="1600" b="1" dirty="0">
                <a:latin typeface="Arial" panose="020B0604020202020204" pitchFamily="34" charset="0"/>
                <a:cs typeface="Arial" panose="020B0604020202020204" pitchFamily="34" charset="0"/>
              </a:rPr>
              <a:t>vaso de expansión de membrana </a:t>
            </a:r>
            <a:r>
              <a:rPr lang="en-US" sz="1600" dirty="0">
                <a:latin typeface="Arial" panose="020B0604020202020204" pitchFamily="34" charset="0"/>
                <a:cs typeface="Arial" panose="020B0604020202020204" pitchFamily="34" charset="0"/>
              </a:rPr>
              <a:t>según DIN 4807. Válvula de seguridad Para evitar el sobrellenado del sistema, debe instalarse una </a:t>
            </a:r>
            <a:r>
              <a:rPr lang="en-US" sz="1600" b="1" dirty="0">
                <a:latin typeface="Arial" panose="020B0604020202020204" pitchFamily="34" charset="0"/>
                <a:cs typeface="Arial" panose="020B0604020202020204" pitchFamily="34" charset="0"/>
              </a:rPr>
              <a:t>válvula de seguridad </a:t>
            </a:r>
            <a:r>
              <a:rPr lang="en-US" sz="1600" dirty="0">
                <a:latin typeface="Arial" panose="020B0604020202020204" pitchFamily="34" charset="0"/>
                <a:cs typeface="Arial" panose="020B0604020202020204" pitchFamily="34" charset="0"/>
              </a:rPr>
              <a:t>con una presión de respuesta de 3 bar que haya sido probada para muestras de componentes. La salida debe conducir a un recipiente colector. La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no debe ser descargada al sistema de alcantarillado.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70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Llenado, </a:t>
            </a:r>
            <a:r>
              <a:rPr lang="en-US" sz="1600" dirty="0" err="1">
                <a:latin typeface="Arial" panose="020B0604020202020204" pitchFamily="34" charset="0"/>
                <a:cs typeface="Arial" panose="020B0604020202020204" pitchFamily="34" charset="0"/>
              </a:rPr>
              <a:t>ventilación</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purgado</a:t>
            </a:r>
            <a:r>
              <a:rPr lang="en-US" sz="1600" dirty="0">
                <a:latin typeface="Arial" panose="020B0604020202020204" pitchFamily="34" charset="0"/>
                <a:cs typeface="Arial" panose="020B0604020202020204" pitchFamily="34" charset="0"/>
              </a:rPr>
              <a:t> del </a:t>
            </a:r>
            <a:r>
              <a:rPr lang="en-US" sz="1600" b="1" dirty="0">
                <a:latin typeface="Arial" panose="020B0604020202020204" pitchFamily="34" charset="0"/>
                <a:cs typeface="Arial" panose="020B0604020202020204" pitchFamily="34" charset="0"/>
              </a:rPr>
              <a:t>circuito de calefacción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Antes de llenar o rellenar el sistema, compruebe la calidad del agua de calefacción.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Observar especialmente la directiva VDI 2035, hojas 1 y 2.</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ver unidad 2,.2</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70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Objetivos del módulo</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lstStyle/>
          <a:p>
            <a:pPr marL="0" indent="0">
              <a:lnSpc>
                <a:spcPct val="150000"/>
              </a:lnSpc>
              <a:buNone/>
            </a:pPr>
            <a:r>
              <a:rPr lang="en-US" sz="1600" dirty="0">
                <a:latin typeface="Arial" panose="020B0604020202020204" pitchFamily="34" charset="0"/>
                <a:cs typeface="Arial" panose="020B0604020202020204" pitchFamily="34" charset="0"/>
              </a:rPr>
              <a:t>Bienvenido al módulo : "Instalación de la bomba de calor".</a:t>
            </a:r>
            <a:endParaRPr lang="el-GR"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Al final de este </a:t>
            </a:r>
            <a:r>
              <a:rPr lang="en-US" sz="1600" dirty="0" err="1">
                <a:latin typeface="Arial" panose="020B0604020202020204" pitchFamily="34" charset="0"/>
                <a:cs typeface="Arial" panose="020B0604020202020204" pitchFamily="34" charset="0"/>
              </a:rPr>
              <a:t>módulo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seras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capaz</a:t>
            </a:r>
            <a:r>
              <a:rPr lang="en-US" sz="1600" dirty="0">
                <a:latin typeface="Arial" panose="020B0604020202020204" pitchFamily="34" charset="0"/>
                <a:cs typeface="Arial" panose="020B0604020202020204" pitchFamily="34" charset="0"/>
              </a:rPr>
              <a:t> de:</a:t>
            </a: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acoplar y montar "intercambiador de calor - bomba de calor - distribución"</a:t>
            </a:r>
          </a:p>
          <a:p>
            <a:pPr>
              <a:lnSpc>
                <a:spcPct val="150000"/>
              </a:lnSpc>
              <a:buAutoNum type="arabicPeriod"/>
            </a:pPr>
            <a:r>
              <a:rPr lang="en-US" sz="1600" dirty="0">
                <a:latin typeface="Arial" panose="020B0604020202020204" pitchFamily="34" charset="0"/>
                <a:cs typeface="Arial" panose="020B0604020202020204" pitchFamily="34" charset="0"/>
              </a:rPr>
              <a:t>conocer los errores comunes y cómo evitarlos</a:t>
            </a:r>
          </a:p>
          <a:p>
            <a:pPr marL="0" indent="0">
              <a:buNone/>
            </a:pPr>
            <a:endParaRPr lang="el-GR" dirty="0"/>
          </a:p>
        </p:txBody>
      </p:sp>
    </p:spTree>
    <p:extLst>
      <p:ext uri="{BB962C8B-B14F-4D97-AF65-F5344CB8AC3E}">
        <p14:creationId xmlns:p14="http://schemas.microsoft.com/office/powerpoint/2010/main" val="373870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Llenado, </a:t>
            </a:r>
            <a:r>
              <a:rPr lang="en-US" sz="1600" dirty="0" err="1">
                <a:latin typeface="Arial" panose="020B0604020202020204" pitchFamily="34" charset="0"/>
                <a:cs typeface="Arial" panose="020B0604020202020204" pitchFamily="34" charset="0"/>
              </a:rPr>
              <a:t>ventilación</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purgado</a:t>
            </a:r>
            <a:r>
              <a:rPr lang="en-US" sz="1600" dirty="0">
                <a:latin typeface="Arial" panose="020B0604020202020204" pitchFamily="34" charset="0"/>
                <a:cs typeface="Arial" panose="020B0604020202020204" pitchFamily="34" charset="0"/>
              </a:rPr>
              <a:t> del </a:t>
            </a:r>
            <a:r>
              <a:rPr lang="en-US" sz="1600" b="1" dirty="0">
                <a:latin typeface="Arial" panose="020B0604020202020204" pitchFamily="34" charset="0"/>
                <a:cs typeface="Arial" panose="020B0604020202020204" pitchFamily="34" charset="0"/>
              </a:rPr>
              <a:t>circuito de salmuera</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El líquido de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consiste en agua, mezclada con un concentrado de anticongelante. Debe ponerse en contacto con las autoridades competentes para averiguar qué líquidos de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pueden utilizarse. </a:t>
            </a:r>
          </a:p>
          <a:p>
            <a:pPr marL="0" indent="0">
              <a:lnSpc>
                <a:spcPct val="150000"/>
              </a:lnSpc>
              <a:buNone/>
            </a:pPr>
            <a:r>
              <a:rPr lang="en-US" sz="1600" dirty="0">
                <a:latin typeface="Arial" panose="020B0604020202020204" pitchFamily="34" charset="0"/>
                <a:cs typeface="Arial" panose="020B0604020202020204" pitchFamily="34" charset="0"/>
              </a:rPr>
              <a:t>El fabricante de la bomba de calor a menudo requiere el uso de un </a:t>
            </a:r>
            <a:r>
              <a:rPr lang="en-US" sz="1600" dirty="0">
                <a:solidFill>
                  <a:srgbClr val="FF0000"/>
                </a:solidFill>
                <a:latin typeface="Arial" panose="020B0604020202020204" pitchFamily="34" charset="0"/>
                <a:cs typeface="Arial" panose="020B0604020202020204" pitchFamily="34" charset="0"/>
              </a:rPr>
              <a:t>líquido de salmuera</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Ver unidad 2.3</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1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Llenado del circuito de </a:t>
            </a:r>
            <a:r>
              <a:rPr lang="en-US" sz="1600" dirty="0">
                <a:solidFill>
                  <a:srgbClr val="FF0000"/>
                </a:solidFill>
                <a:latin typeface="Arial" panose="020B0604020202020204" pitchFamily="34" charset="0"/>
                <a:cs typeface="Arial" panose="020B0604020202020204" pitchFamily="34" charset="0"/>
              </a:rPr>
              <a:t>salmuera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confección</a:t>
            </a:r>
          </a:p>
          <a:p>
            <a:pPr marL="0" indent="0">
              <a:lnSpc>
                <a:spcPct val="150000"/>
              </a:lnSpc>
              <a:buNone/>
            </a:pPr>
            <a:r>
              <a:rPr lang="en-US" sz="1600" dirty="0">
                <a:latin typeface="Arial" panose="020B0604020202020204" pitchFamily="34" charset="0"/>
                <a:cs typeface="Arial" panose="020B0604020202020204" pitchFamily="34" charset="0"/>
              </a:rPr>
              <a:t>Mezcle completamente el anticongelante con agua en la proporción requerida antes de llenar la fuente de calor.</a:t>
            </a:r>
          </a:p>
          <a:p>
            <a:pPr marL="0" indent="0">
              <a:lnSpc>
                <a:spcPct val="150000"/>
              </a:lnSpc>
              <a:buNone/>
            </a:pPr>
            <a:r>
              <a:rPr lang="en-US" sz="1600" dirty="0">
                <a:latin typeface="Arial" panose="020B0604020202020204" pitchFamily="34" charset="0"/>
                <a:cs typeface="Arial" panose="020B0604020202020204" pitchFamily="34" charset="0"/>
              </a:rPr>
              <a:t>Compruebe la concentración de la mezcla agua/anticongelante. (--&gt; Refractómetro)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3074" name="Picture 2" descr="refract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062771"/>
            <a:ext cx="428625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8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Llenado del circuito de </a:t>
            </a:r>
            <a:r>
              <a:rPr lang="en-US" sz="1600" dirty="0">
                <a:solidFill>
                  <a:srgbClr val="FF0000"/>
                </a:solidFill>
                <a:latin typeface="Arial" panose="020B0604020202020204" pitchFamily="34" charset="0"/>
                <a:cs typeface="Arial" panose="020B0604020202020204" pitchFamily="34" charset="0"/>
              </a:rPr>
              <a:t>salmuera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Luego llene la planta de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con la mezcla anticongelante de agua. La cantidad de llenado / presión de llenado y las conexiones se encuentran en el manual de la bomba de calor. Para el llenado se debe utilizar una bomba de llenado (manual o eléctrica).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Enjuague el sistema de la fuente de calor hasta que el sistema esté libre de aire.</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495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de-DE" sz="1600" dirty="0">
                <a:latin typeface="Arial" panose="020B0604020202020204" pitchFamily="34" charset="0"/>
                <a:cs typeface="Arial" panose="020B0604020202020204" pitchFamily="34" charset="0"/>
              </a:rPr>
              <a:t>(Opcional) Montaje de componentes adicionales</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A veces hay que montar componentes adicionales (obligatorios u opcionales).</a:t>
            </a:r>
          </a:p>
          <a:p>
            <a:pPr marL="0" indent="0">
              <a:lnSpc>
                <a:spcPct val="150000"/>
              </a:lnSpc>
              <a:buNone/>
            </a:pPr>
            <a:r>
              <a:rPr lang="es-ES" sz="1600" dirty="0">
                <a:latin typeface="Arial" panose="020B0604020202020204" pitchFamily="34" charset="0"/>
                <a:cs typeface="Arial" panose="020B0604020202020204" pitchFamily="34" charset="0"/>
              </a:rPr>
              <a:t>Estos podrían ser:</a:t>
            </a:r>
          </a:p>
          <a:p>
            <a:pPr marL="0" indent="0">
              <a:lnSpc>
                <a:spcPct val="150000"/>
              </a:lnSpc>
              <a:buNone/>
            </a:pPr>
            <a:r>
              <a:rPr lang="es-ES" sz="1600" dirty="0">
                <a:latin typeface="Arial" panose="020B0604020202020204" pitchFamily="34" charset="0"/>
                <a:cs typeface="Arial" panose="020B0604020202020204" pitchFamily="34" charset="0"/>
              </a:rPr>
              <a:t>- el panel de control</a:t>
            </a:r>
          </a:p>
          <a:p>
            <a:pPr marL="0" indent="0">
              <a:lnSpc>
                <a:spcPct val="150000"/>
              </a:lnSpc>
              <a:buNone/>
            </a:pPr>
            <a:r>
              <a:rPr lang="es-ES" sz="1600" dirty="0">
                <a:latin typeface="Arial" panose="020B0604020202020204" pitchFamily="34" charset="0"/>
                <a:cs typeface="Arial" panose="020B0604020202020204" pitchFamily="34" charset="0"/>
              </a:rPr>
              <a:t>- un módulo de refrigeración</a:t>
            </a:r>
          </a:p>
          <a:p>
            <a:pPr marL="0" indent="0">
              <a:lnSpc>
                <a:spcPct val="150000"/>
              </a:lnSpc>
              <a:buNone/>
            </a:pPr>
            <a:r>
              <a:rPr lang="es-E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7964" y="3212976"/>
            <a:ext cx="4896036" cy="3264024"/>
          </a:xfrm>
          <a:prstGeom prst="rect">
            <a:avLst/>
          </a:prstGeom>
        </p:spPr>
      </p:pic>
    </p:spTree>
    <p:extLst>
      <p:ext uri="{BB962C8B-B14F-4D97-AF65-F5344CB8AC3E}">
        <p14:creationId xmlns:p14="http://schemas.microsoft.com/office/powerpoint/2010/main" val="3383622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Cableado</a:t>
            </a:r>
            <a:r>
              <a:rPr lang="en-US" dirty="0" err="1">
                <a:latin typeface="Arial" panose="020B0604020202020204" pitchFamily="34" charset="0"/>
                <a:cs typeface="Arial" panose="020B0604020202020204" pitchFamily="34" charset="0"/>
              </a:rPr>
              <a:t> eléctrico</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Para el cableado eléctrico ver unidad 2.4</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744" y="2564904"/>
            <a:ext cx="5076056" cy="3384037"/>
          </a:xfrm>
          <a:prstGeom prst="rect">
            <a:avLst/>
          </a:prstGeom>
        </p:spPr>
      </p:pic>
    </p:spTree>
    <p:extLst>
      <p:ext uri="{BB962C8B-B14F-4D97-AF65-F5344CB8AC3E}">
        <p14:creationId xmlns:p14="http://schemas.microsoft.com/office/powerpoint/2010/main" val="2325337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Puesta en marcha inicial de la bomba de calor</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Puesta en marcha inicial de la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Después de la conexión hidráulica y eléctrica, la bomba de calor puede ponerse en marcha por primera vez.</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Muchas bombas de calor tienen un menú de instalación separado / menú de artesanos. Los ajustes sólo deben ser realizados por personal técnico cualificado, no por el usuario final.</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936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Puesta en marcha inicial de la bomba de calor</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Puesta en marcha inicial de la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Las parametrizaciones típicas que deben realizarse son las siguientes</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Hora / Fecha</a:t>
            </a:r>
          </a:p>
          <a:p>
            <a:pPr>
              <a:lnSpc>
                <a:spcPct val="150000"/>
              </a:lnSpc>
            </a:pPr>
            <a:r>
              <a:rPr lang="en-US" sz="1600" dirty="0">
                <a:latin typeface="Arial" panose="020B0604020202020204" pitchFamily="34" charset="0"/>
                <a:cs typeface="Arial" panose="020B0604020202020204" pitchFamily="34" charset="0"/>
              </a:rPr>
              <a:t>Idioma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Además, existen características básicas del sistema</a:t>
            </a:r>
          </a:p>
          <a:p>
            <a:pPr>
              <a:lnSpc>
                <a:spcPct val="150000"/>
              </a:lnSpc>
            </a:pPr>
            <a:r>
              <a:rPr lang="en-US" sz="1600" dirty="0">
                <a:latin typeface="Arial" panose="020B0604020202020204" pitchFamily="34" charset="0"/>
                <a:cs typeface="Arial" panose="020B0604020202020204" pitchFamily="34" charset="0"/>
              </a:rPr>
              <a:t>Fuente de calor (tierra/aire)</a:t>
            </a:r>
          </a:p>
          <a:p>
            <a:pPr>
              <a:lnSpc>
                <a:spcPct val="150000"/>
              </a:lnSpc>
            </a:pPr>
            <a:r>
              <a:rPr lang="en-US" sz="1600" dirty="0">
                <a:latin typeface="Arial" panose="020B0604020202020204" pitchFamily="34" charset="0"/>
                <a:cs typeface="Arial" panose="020B0604020202020204" pitchFamily="34" charset="0"/>
              </a:rPr>
              <a:t>Modo de calefacción y/o agua caliente</a:t>
            </a:r>
          </a:p>
          <a:p>
            <a:pPr>
              <a:lnSpc>
                <a:spcPct val="150000"/>
              </a:lnSpc>
            </a:pPr>
            <a:r>
              <a:rPr lang="en-US" sz="1600" dirty="0">
                <a:latin typeface="Arial" panose="020B0604020202020204" pitchFamily="34" charset="0"/>
                <a:cs typeface="Arial" panose="020B0604020202020204" pitchFamily="34" charset="0"/>
              </a:rPr>
              <a:t>incl. refrigeración (activa/pasiva)</a:t>
            </a: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676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Puesta en marcha inicial de la bomba de calor</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Puesta en marcha inicial de la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Las parametrizaciones típicas que deben </a:t>
            </a:r>
            <a:r>
              <a:rPr lang="en-US" sz="1600" dirty="0" err="1">
                <a:latin typeface="Arial" panose="020B0604020202020204" pitchFamily="34" charset="0"/>
                <a:cs typeface="Arial" panose="020B0604020202020204" pitchFamily="34" charset="0"/>
              </a:rPr>
              <a:t>realizarse</a:t>
            </a:r>
            <a:r>
              <a:rPr lang="en-US" sz="1600" dirty="0">
                <a:latin typeface="Arial" panose="020B0604020202020204" pitchFamily="34" charset="0"/>
                <a:cs typeface="Arial" panose="020B0604020202020204" pitchFamily="34" charset="0"/>
              </a:rPr>
              <a:t> </a:t>
            </a:r>
          </a:p>
          <a:p>
            <a:pPr marL="0" indent="0">
              <a:lnSpc>
                <a:spcPct val="150000"/>
              </a:lnSpc>
              <a:buNone/>
            </a:pPr>
            <a:r>
              <a:rPr lang="en-US" sz="1600" dirty="0">
                <a:latin typeface="Arial" panose="020B0604020202020204" pitchFamily="34" charset="0"/>
                <a:cs typeface="Arial" panose="020B0604020202020204" pitchFamily="34" charset="0"/>
              </a:rPr>
              <a:t>son las </a:t>
            </a:r>
            <a:r>
              <a:rPr lang="en-US" sz="1600" dirty="0" err="1">
                <a:latin typeface="Arial" panose="020B0604020202020204" pitchFamily="34" charset="0"/>
                <a:cs typeface="Arial" panose="020B0604020202020204" pitchFamily="34" charset="0"/>
              </a:rPr>
              <a:t>siguientes</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err="1">
                <a:latin typeface="Arial" panose="020B0604020202020204" pitchFamily="34" charset="0"/>
                <a:cs typeface="Arial" panose="020B0604020202020204" pitchFamily="34" charset="0"/>
              </a:rPr>
              <a:t>Regulación</a:t>
            </a:r>
            <a:r>
              <a:rPr lang="en-US" sz="1600" dirty="0">
                <a:latin typeface="Arial" panose="020B0604020202020204" pitchFamily="34" charset="0"/>
                <a:cs typeface="Arial" panose="020B0604020202020204" pitchFamily="34" charset="0"/>
              </a:rPr>
              <a:t> de la temperatura de </a:t>
            </a:r>
            <a:r>
              <a:rPr lang="en-US" sz="1600" dirty="0" err="1">
                <a:latin typeface="Arial" panose="020B0604020202020204" pitchFamily="34" charset="0"/>
                <a:cs typeface="Arial" panose="020B0604020202020204" pitchFamily="34" charset="0"/>
              </a:rPr>
              <a:t>ida</a:t>
            </a:r>
            <a:r>
              <a:rPr lang="en-US" sz="1600" dirty="0">
                <a:latin typeface="Arial" panose="020B0604020202020204" pitchFamily="34" charset="0"/>
                <a:cs typeface="Arial" panose="020B0604020202020204" pitchFamily="34" charset="0"/>
              </a:rPr>
              <a:t> </a:t>
            </a:r>
          </a:p>
          <a:p>
            <a:pPr marL="0" indent="0">
              <a:lnSpc>
                <a:spcPct val="150000"/>
              </a:lnSpc>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Funcionamiento</a:t>
            </a:r>
            <a:r>
              <a:rPr lang="en-US" sz="1600" dirty="0">
                <a:latin typeface="Arial" panose="020B0604020202020204" pitchFamily="34" charset="0"/>
                <a:cs typeface="Arial" panose="020B0604020202020204" pitchFamily="34" charset="0"/>
              </a:rPr>
              <a:t> de la calefacción</a:t>
            </a:r>
          </a:p>
          <a:p>
            <a:pPr>
              <a:lnSpc>
                <a:spcPct val="150000"/>
              </a:lnSpc>
            </a:pPr>
            <a:r>
              <a:rPr lang="en-US" sz="1600" dirty="0">
                <a:latin typeface="Arial" panose="020B0604020202020204" pitchFamily="34" charset="0"/>
                <a:cs typeface="Arial" panose="020B0604020202020204" pitchFamily="34" charset="0"/>
              </a:rPr>
              <a:t>curva de calefacción</a:t>
            </a:r>
          </a:p>
          <a:p>
            <a:pPr>
              <a:lnSpc>
                <a:spcPct val="150000"/>
              </a:lnSpc>
            </a:pPr>
            <a:r>
              <a:rPr lang="en-US" sz="1600" dirty="0">
                <a:latin typeface="Arial" panose="020B0604020202020204" pitchFamily="34" charset="0"/>
                <a:cs typeface="Arial" panose="020B0604020202020204" pitchFamily="34" charset="0"/>
              </a:rPr>
              <a:t>histéresis</a:t>
            </a:r>
          </a:p>
          <a:p>
            <a:pPr marL="0" indent="0">
              <a:lnSpc>
                <a:spcPct val="150000"/>
              </a:lnSpc>
              <a:buNone/>
            </a:pPr>
            <a:r>
              <a:rPr lang="en-US" sz="1600" dirty="0" err="1">
                <a:latin typeface="Arial" panose="020B0604020202020204" pitchFamily="34" charset="0"/>
                <a:cs typeface="Arial" panose="020B0604020202020204" pitchFamily="34" charset="0"/>
              </a:rPr>
              <a:t>Estos</a:t>
            </a:r>
            <a:r>
              <a:rPr lang="en-US" sz="1600" dirty="0">
                <a:latin typeface="Arial" panose="020B0604020202020204" pitchFamily="34" charset="0"/>
                <a:cs typeface="Arial" panose="020B0604020202020204" pitchFamily="34" charset="0"/>
              </a:rPr>
              <a:t> son los ajustes centrales para un funcionamiento eficiente de la calefacción. En la unidad 3.3 se describen los diferentes ajustes, así como sus consecuencias.</a:t>
            </a:r>
          </a:p>
        </p:txBody>
      </p:sp>
      <p:pic>
        <p:nvPicPr>
          <p:cNvPr id="22530" name="Picture 2" descr="https://upload.wikimedia.org/wikipedia/de/thumb/2/2f/Heizkurve.svg/1024px-Heizkurv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979" y="1701996"/>
            <a:ext cx="3672408" cy="332094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rot="16200000">
            <a:off x="4747252" y="2954494"/>
            <a:ext cx="1479892" cy="246221"/>
          </a:xfrm>
          <a:prstGeom prst="rect">
            <a:avLst/>
          </a:prstGeom>
          <a:solidFill>
            <a:srgbClr val="DEDEDD"/>
          </a:solidFill>
        </p:spPr>
        <p:txBody>
          <a:bodyPr wrap="none" rtlCol="0">
            <a:spAutoFit/>
          </a:bodyPr>
          <a:lstStyle/>
          <a:p>
            <a:r>
              <a:rPr lang="de-DE" sz="1000" dirty="0" err="1">
                <a:latin typeface="Bahnschrift" panose="020B0502040204020203" pitchFamily="34" charset="0"/>
              </a:rPr>
              <a:t>Temperatura de</a:t>
            </a:r>
            <a:r>
              <a:rPr lang="de-DE" sz="1000" dirty="0">
                <a:latin typeface="Bahnschrift" panose="020B0502040204020203" pitchFamily="34" charset="0"/>
              </a:rPr>
              <a:t> ida en °C</a:t>
            </a:r>
          </a:p>
        </p:txBody>
      </p:sp>
      <p:sp>
        <p:nvSpPr>
          <p:cNvPr id="4" name="Textfeld 3"/>
          <p:cNvSpPr txBox="1"/>
          <p:nvPr/>
        </p:nvSpPr>
        <p:spPr>
          <a:xfrm>
            <a:off x="6084168" y="4838963"/>
            <a:ext cx="1632178" cy="246221"/>
          </a:xfrm>
          <a:prstGeom prst="rect">
            <a:avLst/>
          </a:prstGeom>
          <a:solidFill>
            <a:schemeClr val="bg1"/>
          </a:solidFill>
        </p:spPr>
        <p:txBody>
          <a:bodyPr wrap="none" rtlCol="0">
            <a:spAutoFit/>
          </a:bodyPr>
          <a:lstStyle/>
          <a:p>
            <a:r>
              <a:rPr lang="de-DE" sz="1000" dirty="0" err="1">
                <a:latin typeface="Bahnschrift" panose="020B0502040204020203" pitchFamily="34" charset="0"/>
              </a:rPr>
              <a:t>Temperatura</a:t>
            </a:r>
            <a:r>
              <a:rPr lang="de-DE" sz="1000" dirty="0">
                <a:latin typeface="Bahnschrift" panose="020B0502040204020203" pitchFamily="34" charset="0"/>
              </a:rPr>
              <a:t> exterior en °C</a:t>
            </a:r>
          </a:p>
        </p:txBody>
      </p:sp>
      <p:sp>
        <p:nvSpPr>
          <p:cNvPr id="6" name="Textfeld 5"/>
          <p:cNvSpPr txBox="1"/>
          <p:nvPr/>
        </p:nvSpPr>
        <p:spPr>
          <a:xfrm>
            <a:off x="5737638" y="4664112"/>
            <a:ext cx="1632178" cy="211203"/>
          </a:xfrm>
          <a:prstGeom prst="rect">
            <a:avLst/>
          </a:prstGeom>
          <a:solidFill>
            <a:schemeClr val="bg1"/>
          </a:solidFill>
          <a:ln>
            <a:solidFill>
              <a:schemeClr val="tx1"/>
            </a:solidFill>
          </a:ln>
        </p:spPr>
        <p:txBody>
          <a:bodyPr wrap="square" lIns="36000" tIns="36000" rIns="36000" bIns="36000" rtlCol="0">
            <a:spAutoFit/>
          </a:bodyPr>
          <a:lstStyle/>
          <a:p>
            <a:pPr algn="ctr"/>
            <a:r>
              <a:rPr lang="de-DE" sz="900" dirty="0" err="1">
                <a:solidFill>
                  <a:srgbClr val="DA251D"/>
                </a:solidFill>
                <a:latin typeface="Bahnschrift" panose="020B0502040204020203" pitchFamily="34" charset="0"/>
              </a:rPr>
              <a:t>Desplazamiento</a:t>
            </a:r>
            <a:r>
              <a:rPr lang="de-DE" sz="900" dirty="0">
                <a:solidFill>
                  <a:srgbClr val="DA251D"/>
                </a:solidFill>
                <a:latin typeface="Bahnschrift" panose="020B0502040204020203" pitchFamily="34" charset="0"/>
              </a:rPr>
              <a:t> paralelo</a:t>
            </a:r>
          </a:p>
        </p:txBody>
      </p:sp>
      <p:sp>
        <p:nvSpPr>
          <p:cNvPr id="8" name="Textfeld 7"/>
          <p:cNvSpPr txBox="1"/>
          <p:nvPr/>
        </p:nvSpPr>
        <p:spPr>
          <a:xfrm>
            <a:off x="7948732" y="1844824"/>
            <a:ext cx="738068" cy="211203"/>
          </a:xfrm>
          <a:prstGeom prst="rect">
            <a:avLst/>
          </a:prstGeom>
          <a:solidFill>
            <a:schemeClr val="bg1"/>
          </a:solidFill>
          <a:ln>
            <a:solidFill>
              <a:schemeClr val="tx1"/>
            </a:solidFill>
          </a:ln>
        </p:spPr>
        <p:txBody>
          <a:bodyPr wrap="square" lIns="36000" tIns="36000" rIns="36000" bIns="36000" rtlCol="0">
            <a:spAutoFit/>
          </a:bodyPr>
          <a:lstStyle/>
          <a:p>
            <a:pPr algn="ctr"/>
            <a:r>
              <a:rPr lang="de-DE" sz="900" dirty="0" err="1">
                <a:solidFill>
                  <a:srgbClr val="25136D"/>
                </a:solidFill>
                <a:latin typeface="Bahnschrift" panose="020B0502040204020203" pitchFamily="34" charset="0"/>
              </a:rPr>
              <a:t>Pendiente</a:t>
            </a:r>
            <a:endParaRPr lang="de-DE" sz="900" dirty="0">
              <a:solidFill>
                <a:srgbClr val="25136D"/>
              </a:solidFill>
              <a:latin typeface="Bahnschrift" panose="020B0502040204020203" pitchFamily="34" charset="0"/>
            </a:endParaRPr>
          </a:p>
        </p:txBody>
      </p:sp>
    </p:spTree>
    <p:extLst>
      <p:ext uri="{BB962C8B-B14F-4D97-AF65-F5344CB8AC3E}">
        <p14:creationId xmlns:p14="http://schemas.microsoft.com/office/powerpoint/2010/main" val="2961560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Desactivar el elemento calefactor</a:t>
            </a:r>
          </a:p>
        </p:txBody>
      </p:sp>
      <p:sp>
        <p:nvSpPr>
          <p:cNvPr id="3" name="Content Placeholder 2"/>
          <p:cNvSpPr>
            <a:spLocks noGrp="1"/>
          </p:cNvSpPr>
          <p:nvPr>
            <p:ph idx="1"/>
          </p:nvPr>
        </p:nvSpPr>
        <p:spPr>
          <a:xfrm>
            <a:off x="457200" y="1600201"/>
            <a:ext cx="8229600" cy="1396751"/>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Desactivar el elemento calefactor</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100" dirty="0">
                <a:latin typeface="Arial" panose="020B0604020202020204" pitchFamily="34" charset="0"/>
                <a:cs typeface="Arial" panose="020B0604020202020204" pitchFamily="34" charset="0"/>
              </a:rPr>
              <a:t>				- </a:t>
            </a:r>
          </a:p>
        </p:txBody>
      </p:sp>
      <p:sp>
        <p:nvSpPr>
          <p:cNvPr id="4" name="Textfeld 3"/>
          <p:cNvSpPr txBox="1"/>
          <p:nvPr/>
        </p:nvSpPr>
        <p:spPr>
          <a:xfrm>
            <a:off x="323528" y="3472408"/>
            <a:ext cx="5472608" cy="1846659"/>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A menudo existe la opción de desactivar el elemento calefactor en los ajustes de la bomba de calor.</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sym typeface="Wingdings" panose="05000000000000000000" pitchFamily="2" charset="2"/>
              </a:rPr>
              <a:t>Ver unidad 1.3</a:t>
            </a:r>
            <a:endParaRPr lang="en-US" sz="1600" dirty="0">
              <a:latin typeface="Arial" panose="020B0604020202020204" pitchFamily="34" charset="0"/>
              <a:cs typeface="Arial" panose="020B0604020202020204" pitchFamily="34" charset="0"/>
            </a:endParaRPr>
          </a:p>
          <a:p>
            <a:endParaRPr lang="de-DE" dirty="0"/>
          </a:p>
        </p:txBody>
      </p:sp>
      <p:pic>
        <p:nvPicPr>
          <p:cNvPr id="13314" name="Picture 2" descr="Deactivated Rubber St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60798"/>
            <a:ext cx="4286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old weather thermometer icon vector illustration on white background. Flat web design element for website, app or infographics materi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631" y="3267075"/>
            <a:ext cx="2966169" cy="309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708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Puesta en marcha inicial de la bomba de calor</a:t>
            </a:r>
          </a:p>
        </p:txBody>
      </p:sp>
      <p:sp>
        <p:nvSpPr>
          <p:cNvPr id="4" name="Textfeld 3"/>
          <p:cNvSpPr txBox="1"/>
          <p:nvPr/>
        </p:nvSpPr>
        <p:spPr>
          <a:xfrm>
            <a:off x="467544" y="1844824"/>
            <a:ext cx="5472608" cy="1569660"/>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Puesta en marcha inicial de la bomba de calor</a:t>
            </a:r>
          </a:p>
          <a:p>
            <a:pPr>
              <a:lnSpc>
                <a:spcPct val="150000"/>
              </a:lnSpc>
            </a:pP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Instrucción del cliente</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Documentación de la instalación</a:t>
            </a:r>
            <a:endParaRPr lang="de-DE" sz="1600" dirty="0"/>
          </a:p>
        </p:txBody>
      </p:sp>
      <p:pic>
        <p:nvPicPr>
          <p:cNvPr id="27650" name="Picture 2" descr="Happy satisfied black client shaking hands thanking manager for good financial deal, african american businessman handshaking partner after successful business negotiations, hiring, buying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212976"/>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9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La correcta instalación de una bomba de calor es importante para garantizar un funcionamiento controlado posteriormente.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Antes de instalar la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lea atentamente las instrucciones de instalación del fabricante</a:t>
            </a:r>
          </a:p>
          <a:p>
            <a:pPr>
              <a:lnSpc>
                <a:spcPct val="150000"/>
              </a:lnSpc>
            </a:pPr>
            <a:r>
              <a:rPr lang="en-US" sz="1600" dirty="0">
                <a:latin typeface="Arial" panose="020B0604020202020204" pitchFamily="34" charset="0"/>
                <a:cs typeface="Arial" panose="020B0604020202020204" pitchFamily="34" charset="0"/>
              </a:rPr>
              <a:t>Asegúrese de que todas las herramientas y piezas necesarias estén disponibles.</a:t>
            </a:r>
          </a:p>
          <a:p>
            <a:pPr>
              <a:lnSpc>
                <a:spcPct val="150000"/>
              </a:lnSpc>
            </a:pPr>
            <a:r>
              <a:rPr lang="en-US" sz="1600" dirty="0">
                <a:latin typeface="Arial" panose="020B0604020202020204" pitchFamily="34" charset="0"/>
                <a:cs typeface="Arial" panose="020B0604020202020204" pitchFamily="34" charset="0"/>
              </a:rPr>
              <a:t>Asegúrese de que se sigan todas las instrucciones de seguridad.</a:t>
            </a:r>
          </a:p>
        </p:txBody>
      </p:sp>
    </p:spTree>
    <p:extLst>
      <p:ext uri="{BB962C8B-B14F-4D97-AF65-F5344CB8AC3E}">
        <p14:creationId xmlns:p14="http://schemas.microsoft.com/office/powerpoint/2010/main" val="375429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Para más información</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Guía BWP - Esquemas hidráulicos / </a:t>
            </a:r>
            <a:r>
              <a:rPr lang="en-US" sz="1600" dirty="0" err="1">
                <a:latin typeface="Arial" panose="020B0604020202020204" pitchFamily="34" charset="0"/>
                <a:cs typeface="Arial" panose="020B0604020202020204" pitchFamily="34" charset="0"/>
              </a:rPr>
              <a:t>Leitfaden</a:t>
            </a:r>
            <a:r>
              <a:rPr lang="en-US" sz="1600" dirty="0">
                <a:latin typeface="Arial" panose="020B0604020202020204" pitchFamily="34" charset="0"/>
                <a:cs typeface="Arial" panose="020B0604020202020204" pitchFamily="34" charset="0"/>
              </a:rPr>
              <a:t> BWP - </a:t>
            </a:r>
            <a:r>
              <a:rPr lang="en-US" sz="1600" dirty="0" err="1">
                <a:latin typeface="Arial" panose="020B0604020202020204" pitchFamily="34" charset="0"/>
                <a:cs typeface="Arial" panose="020B0604020202020204" pitchFamily="34" charset="0"/>
              </a:rPr>
              <a:t>Hydraulikschema</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https://www.waermepumpe.de/fileadmin/user_upload/waermepumpe/07_Publikationen/BWP_LF_HYD_2019_DRUCK_final.pdf</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538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Conclusión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Ya ha completado el módulo "Instalación de la bomba de calor" y </a:t>
            </a:r>
            <a:r>
              <a:rPr lang="en-US" sz="1600" dirty="0" err="1">
                <a:latin typeface="Arial" panose="020B0604020202020204" pitchFamily="34" charset="0"/>
                <a:cs typeface="Arial" panose="020B0604020202020204" pitchFamily="34" charset="0"/>
              </a:rPr>
              <a:t>ahora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puede</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acoplar y montar "intercambiador de calor - bomba de calor - distribución"</a:t>
            </a:r>
          </a:p>
          <a:p>
            <a:pPr>
              <a:lnSpc>
                <a:spcPct val="150000"/>
              </a:lnSpc>
              <a:buAutoNum type="arabicPeriod"/>
            </a:pPr>
            <a:r>
              <a:rPr lang="en-US" sz="1600" dirty="0">
                <a:latin typeface="Arial" panose="020B0604020202020204" pitchFamily="34" charset="0"/>
                <a:cs typeface="Arial" panose="020B0604020202020204" pitchFamily="34" charset="0"/>
              </a:rPr>
              <a:t>conocer los errores comunes y cómo evitarlos</a:t>
            </a:r>
          </a:p>
        </p:txBody>
      </p:sp>
    </p:spTree>
    <p:extLst>
      <p:ext uri="{BB962C8B-B14F-4D97-AF65-F5344CB8AC3E}">
        <p14:creationId xmlns:p14="http://schemas.microsoft.com/office/powerpoint/2010/main" val="283957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Fin de la unidad</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2.1 Instalación de la bomba de calor </a:t>
            </a:r>
          </a:p>
        </p:txBody>
      </p:sp>
    </p:spTree>
    <p:extLst>
      <p:ext uri="{BB962C8B-B14F-4D97-AF65-F5344CB8AC3E}">
        <p14:creationId xmlns:p14="http://schemas.microsoft.com/office/powerpoint/2010/main" val="382221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8229600" cy="1108720"/>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Cada fabricante proporciona instrucciones de instalación para sus bombas de calor específicas, dirigidas al </a:t>
            </a:r>
            <a:r>
              <a:rPr lang="en-US" sz="1600" dirty="0" err="1">
                <a:latin typeface="Arial" panose="020B0604020202020204" pitchFamily="34" charset="0"/>
                <a:cs typeface="Arial" panose="020B0604020202020204" pitchFamily="34" charset="0"/>
              </a:rPr>
              <a:t>instalador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habilitado</a:t>
            </a:r>
            <a:r>
              <a:rPr lang="en-US" sz="1600" dirty="0">
                <a:latin typeface="Arial" panose="020B0604020202020204" pitchFamily="34" charset="0"/>
                <a:cs typeface="Arial" panose="020B0604020202020204" pitchFamily="34" charset="0"/>
              </a:rPr>
              <a:t>, no al usuario final.</a:t>
            </a:r>
          </a:p>
        </p:txBody>
      </p:sp>
      <p:pic>
        <p:nvPicPr>
          <p:cNvPr id="1026" name="Picture 2" descr="Vector illustration safety sign REFER INSTRUCTION MANUAL AND BOOKLET. Refer to instruction manual/book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256" y="2852936"/>
            <a:ext cx="4286250" cy="447675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36145" y="2630018"/>
            <a:ext cx="4783927" cy="11087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600" dirty="0">
                <a:latin typeface="Arial" panose="020B0604020202020204" pitchFamily="34" charset="0"/>
                <a:cs typeface="Arial" panose="020B0604020202020204" pitchFamily="34" charset="0"/>
              </a:rPr>
              <a:t>Puede encontrar un ejemplo (bomba de calor</a:t>
            </a:r>
            <a:r>
              <a:rPr lang="en-US" sz="1600" dirty="0" err="1">
                <a:latin typeface="Arial" panose="020B0604020202020204" pitchFamily="34" charset="0"/>
                <a:cs typeface="Arial" panose="020B0604020202020204" pitchFamily="34" charset="0"/>
              </a:rPr>
              <a:t> Vaillant</a:t>
            </a:r>
            <a:r>
              <a:rPr lang="en-US" sz="1600" dirty="0">
                <a:latin typeface="Arial" panose="020B0604020202020204" pitchFamily="34" charset="0"/>
                <a:cs typeface="Arial" panose="020B0604020202020204" pitchFamily="34" charset="0"/>
              </a:rPr>
              <a:t>) aquí:</a:t>
            </a:r>
          </a:p>
          <a:p>
            <a:pPr marL="0" indent="0">
              <a:lnSpc>
                <a:spcPct val="150000"/>
              </a:lnSpc>
              <a:buNone/>
            </a:pPr>
            <a:r>
              <a:rPr lang="en-US" sz="1600" dirty="0">
                <a:latin typeface="Arial" panose="020B0604020202020204" pitchFamily="34" charset="0"/>
                <a:cs typeface="Arial" panose="020B0604020202020204" pitchFamily="34" charset="0"/>
                <a:hlinkClick r:id="rId4"/>
              </a:rPr>
              <a:t>https://www.vaillant.co.uk/downloads/flexotherm/flexotherm-5-11kw-230v-installation-manual-919861.pdf</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Léalo cuidadosamente antes de continuar con la unidad.</a:t>
            </a:r>
          </a:p>
        </p:txBody>
      </p:sp>
    </p:spTree>
    <p:extLst>
      <p:ext uri="{BB962C8B-B14F-4D97-AF65-F5344CB8AC3E}">
        <p14:creationId xmlns:p14="http://schemas.microsoft.com/office/powerpoint/2010/main" val="829976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Requisitos para el lugar de instalación</a:t>
            </a:r>
            <a:endParaRPr lang="el-GR" dirty="0"/>
          </a:p>
        </p:txBody>
      </p:sp>
      <p:sp>
        <p:nvSpPr>
          <p:cNvPr id="3" name="Content Placeholder 2"/>
          <p:cNvSpPr>
            <a:spLocks noGrp="1"/>
          </p:cNvSpPr>
          <p:nvPr>
            <p:ph idx="1"/>
          </p:nvPr>
        </p:nvSpPr>
        <p:spPr>
          <a:xfrm>
            <a:off x="457200" y="1600201"/>
            <a:ext cx="8229600" cy="1108720"/>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Requisitos para el lugar de instalación</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err="1">
                <a:latin typeface="Arial" panose="020B0604020202020204" pitchFamily="34" charset="0"/>
                <a:cs typeface="Arial" panose="020B0604020202020204" pitchFamily="34" charset="0"/>
              </a:rPr>
              <a:t>seco</a:t>
            </a:r>
            <a:r>
              <a:rPr lang="en-US" sz="1600" dirty="0">
                <a:latin typeface="Arial" panose="020B0604020202020204" pitchFamily="34" charset="0"/>
                <a:cs typeface="Arial" panose="020B0604020202020204" pitchFamily="34" charset="0"/>
              </a:rPr>
              <a:t> </a:t>
            </a:r>
          </a:p>
          <a:p>
            <a:pPr>
              <a:lnSpc>
                <a:spcPct val="150000"/>
              </a:lnSpc>
            </a:pPr>
            <a:r>
              <a:rPr lang="en-US" sz="1600" dirty="0">
                <a:latin typeface="Arial" panose="020B0604020202020204" pitchFamily="34" charset="0"/>
                <a:cs typeface="Arial" panose="020B0604020202020204" pitchFamily="34" charset="0"/>
              </a:rPr>
              <a:t>a prueba de heladas</a:t>
            </a:r>
          </a:p>
          <a:p>
            <a:pPr>
              <a:lnSpc>
                <a:spcPct val="150000"/>
              </a:lnSpc>
            </a:pPr>
            <a:r>
              <a:rPr lang="en-US" sz="1600" dirty="0">
                <a:solidFill>
                  <a:srgbClr val="FF0000"/>
                </a:solidFill>
                <a:latin typeface="Arial" panose="020B0604020202020204" pitchFamily="34" charset="0"/>
                <a:cs typeface="Arial" panose="020B0604020202020204" pitchFamily="34" charset="0"/>
              </a:rPr>
              <a:t>empatado</a:t>
            </a:r>
          </a:p>
          <a:p>
            <a:pPr>
              <a:lnSpc>
                <a:spcPct val="150000"/>
              </a:lnSpc>
            </a:pPr>
            <a:r>
              <a:rPr lang="en-US" sz="1600" dirty="0">
                <a:latin typeface="Arial" panose="020B0604020202020204" pitchFamily="34" charset="0"/>
                <a:cs typeface="Arial" panose="020B0604020202020204" pitchFamily="34" charset="0"/>
              </a:rPr>
              <a:t>Temperatura ambiente admisible: 7 ... 25 ℃</a:t>
            </a:r>
          </a:p>
          <a:p>
            <a:pPr>
              <a:lnSpc>
                <a:spcPct val="150000"/>
              </a:lnSpc>
            </a:pPr>
            <a:r>
              <a:rPr lang="en-US" sz="1600" dirty="0">
                <a:latin typeface="Arial" panose="020B0604020202020204" pitchFamily="34" charset="0"/>
                <a:cs typeface="Arial" panose="020B0604020202020204" pitchFamily="34" charset="0"/>
              </a:rPr>
              <a:t>Humedad relativa del aire admisible: 40 .... 75 %.</a:t>
            </a:r>
          </a:p>
        </p:txBody>
      </p:sp>
    </p:spTree>
    <p:extLst>
      <p:ext uri="{BB962C8B-B14F-4D97-AF65-F5344CB8AC3E}">
        <p14:creationId xmlns:p14="http://schemas.microsoft.com/office/powerpoint/2010/main" val="176199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Transporte de la</a:t>
            </a:r>
            <a:r>
              <a:rPr lang="de-DE" dirty="0">
                <a:latin typeface="Arial" panose="020B0604020202020204" pitchFamily="34" charset="0"/>
                <a:cs typeface="Arial" panose="020B0604020202020204" pitchFamily="34" charset="0"/>
              </a:rPr>
              <a:t> bomba de</a:t>
            </a:r>
            <a:r>
              <a:rPr lang="de-DE" dirty="0" err="1">
                <a:latin typeface="Arial" panose="020B0604020202020204" pitchFamily="34" charset="0"/>
                <a:cs typeface="Arial" panose="020B0604020202020204" pitchFamily="34" charset="0"/>
              </a:rPr>
              <a:t> calor</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1108720"/>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Las bombas de calor tienen un peso nada despreciable.</a:t>
            </a:r>
          </a:p>
          <a:p>
            <a:pPr marL="0" indent="0">
              <a:lnSpc>
                <a:spcPct val="150000"/>
              </a:lnSpc>
              <a:buNone/>
            </a:pPr>
            <a:r>
              <a:rPr lang="en-US" sz="1600" dirty="0">
                <a:latin typeface="Arial" panose="020B0604020202020204" pitchFamily="34" charset="0"/>
                <a:cs typeface="Arial" panose="020B0604020202020204" pitchFamily="34" charset="0"/>
              </a:rPr>
              <a:t>Dependiendo de la potencia y del tipo de bomba de calor, </a:t>
            </a:r>
            <a:r>
              <a:rPr lang="en-US" sz="1600" dirty="0" err="1">
                <a:latin typeface="Arial" panose="020B0604020202020204" pitchFamily="34" charset="0"/>
                <a:cs typeface="Arial" panose="020B0604020202020204" pitchFamily="34" charset="0"/>
              </a:rPr>
              <a:t>puede</a:t>
            </a:r>
            <a:r>
              <a:rPr lang="en-US" sz="1600" dirty="0">
                <a:latin typeface="Arial" panose="020B0604020202020204" pitchFamily="34" charset="0"/>
                <a:cs typeface="Arial" panose="020B0604020202020204" pitchFamily="34" charset="0"/>
              </a:rPr>
              <a:t> pesar hasta 200 kg, </a:t>
            </a:r>
            <a:r>
              <a:rPr lang="en-US" sz="1600" dirty="0" err="1">
                <a:latin typeface="Arial" panose="020B0604020202020204" pitchFamily="34" charset="0"/>
                <a:cs typeface="Arial" panose="020B0604020202020204" pitchFamily="34" charset="0"/>
              </a:rPr>
              <a:t>incluyendo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sistemas</a:t>
            </a:r>
            <a:r>
              <a:rPr lang="en-US" sz="1600" dirty="0">
                <a:latin typeface="Arial" panose="020B0604020202020204" pitchFamily="34" charset="0"/>
                <a:cs typeface="Arial" panose="020B0604020202020204" pitchFamily="34" charset="0"/>
              </a:rPr>
              <a:t>, para una casa unifamiliar.</a:t>
            </a:r>
          </a:p>
          <a:p>
            <a:pPr marL="0" indent="0">
              <a:lnSpc>
                <a:spcPct val="150000"/>
              </a:lnSpc>
              <a:buNone/>
            </a:pPr>
            <a:r>
              <a:rPr lang="en-US" sz="1600" dirty="0">
                <a:latin typeface="Arial" panose="020B0604020202020204" pitchFamily="34" charset="0"/>
                <a:cs typeface="Arial" panose="020B0604020202020204" pitchFamily="34" charset="0"/>
              </a:rPr>
              <a:t>Algunos fabricantes ofrecen una bomba de calor modular que se transporta en varias partes y se ensambla en el sitio. También aquí los módulos centrales alcanzan un peso de ~100kg.</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Por esta razón, se requieren ayudas de transporte y personal apropiado para el transporte. Preste también atención a las rutas de transporte a los servicios del edificio o al transporte dentro de la casa (por ejemplo, a través de una escalera hasta el sótano).</a:t>
            </a:r>
          </a:p>
        </p:txBody>
      </p:sp>
    </p:spTree>
    <p:extLst>
      <p:ext uri="{BB962C8B-B14F-4D97-AF65-F5344CB8AC3E}">
        <p14:creationId xmlns:p14="http://schemas.microsoft.com/office/powerpoint/2010/main" val="389730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Distancias</a:t>
            </a:r>
            <a:r>
              <a:rPr lang="de-DE" dirty="0">
                <a:latin typeface="Arial" panose="020B0604020202020204" pitchFamily="34" charset="0"/>
                <a:cs typeface="Arial" panose="020B0604020202020204" pitchFamily="34" charset="0"/>
              </a:rPr>
              <a:t> mínimas</a:t>
            </a:r>
            <a:endParaRPr lang="el-GR"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412776"/>
            <a:ext cx="5980176" cy="5126736"/>
          </a:xfrm>
          <a:prstGeom prst="rect">
            <a:avLst/>
          </a:prstGeom>
        </p:spPr>
      </p:pic>
    </p:spTree>
    <p:extLst>
      <p:ext uri="{BB962C8B-B14F-4D97-AF65-F5344CB8AC3E}">
        <p14:creationId xmlns:p14="http://schemas.microsoft.com/office/powerpoint/2010/main" val="317452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solidFill>
                  <a:srgbClr val="FF0000"/>
                </a:solidFill>
                <a:latin typeface="Arial" panose="020B0604020202020204" pitchFamily="34" charset="0"/>
                <a:cs typeface="Arial" panose="020B0604020202020204" pitchFamily="34" charset="0"/>
              </a:rPr>
              <a:t>Recinto ferial</a:t>
            </a:r>
          </a:p>
        </p:txBody>
      </p:sp>
      <p:sp>
        <p:nvSpPr>
          <p:cNvPr id="5" name="Content Placeholder 2"/>
          <p:cNvSpPr>
            <a:spLocks noGrp="1"/>
          </p:cNvSpPr>
          <p:nvPr>
            <p:ph idx="1"/>
          </p:nvPr>
        </p:nvSpPr>
        <p:spPr>
          <a:xfrm>
            <a:off x="457200" y="1600201"/>
            <a:ext cx="8229600" cy="1108720"/>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¿Hay suficiente espacio en el </a:t>
            </a:r>
            <a:r>
              <a:rPr lang="en-US" sz="1600" dirty="0">
                <a:solidFill>
                  <a:srgbClr val="FF0000"/>
                </a:solidFill>
                <a:latin typeface="Arial" panose="020B0604020202020204" pitchFamily="34" charset="0"/>
                <a:cs typeface="Arial" panose="020B0604020202020204" pitchFamily="34" charset="0"/>
              </a:rPr>
              <a:t>recinto ferial</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para la bomba de calor</a:t>
            </a:r>
          </a:p>
          <a:p>
            <a:pPr>
              <a:lnSpc>
                <a:spcPct val="150000"/>
              </a:lnSpc>
            </a:pPr>
            <a:r>
              <a:rPr lang="en-US" sz="1600" dirty="0">
                <a:latin typeface="Arial" panose="020B0604020202020204" pitchFamily="34" charset="0"/>
                <a:cs typeface="Arial" panose="020B0604020202020204" pitchFamily="34" charset="0"/>
              </a:rPr>
              <a:t>para la instalación y las conexiones</a:t>
            </a:r>
          </a:p>
          <a:p>
            <a:pPr>
              <a:lnSpc>
                <a:spcPct val="150000"/>
              </a:lnSpc>
            </a:pPr>
            <a:r>
              <a:rPr lang="en-US" sz="1600" dirty="0">
                <a:latin typeface="Arial" panose="020B0604020202020204" pitchFamily="34" charset="0"/>
                <a:cs typeface="Arial" panose="020B0604020202020204" pitchFamily="34" charset="0"/>
              </a:rPr>
              <a:t>para una posible </a:t>
            </a:r>
            <a:r>
              <a:rPr lang="en-US" sz="1600" dirty="0">
                <a:solidFill>
                  <a:srgbClr val="FF0000"/>
                </a:solidFill>
                <a:latin typeface="Arial" panose="020B0604020202020204" pitchFamily="34" charset="0"/>
                <a:cs typeface="Arial" panose="020B0604020202020204" pitchFamily="34" charset="0"/>
              </a:rPr>
              <a:t>memoria intermedia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¿Es el acceso al lugar de instalación lo suficientemente grande para transportar la bomba de calor al lugar de instalación?</a:t>
            </a:r>
          </a:p>
        </p:txBody>
      </p:sp>
    </p:spTree>
    <p:extLst>
      <p:ext uri="{BB962C8B-B14F-4D97-AF65-F5344CB8AC3E}">
        <p14:creationId xmlns:p14="http://schemas.microsoft.com/office/powerpoint/2010/main" val="122086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Instalación hidráulica</a:t>
            </a:r>
          </a:p>
        </p:txBody>
      </p:sp>
      <p:sp>
        <p:nvSpPr>
          <p:cNvPr id="5" name="Content Placeholder 2"/>
          <p:cNvSpPr>
            <a:spLocks noGrp="1"/>
          </p:cNvSpPr>
          <p:nvPr>
            <p:ph idx="1"/>
          </p:nvPr>
        </p:nvSpPr>
        <p:spPr>
          <a:xfrm>
            <a:off x="457200" y="1600200"/>
            <a:ext cx="8229600" cy="492514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Montaje de los tubos de conexión según los planos de dimensiones y de conexión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Conexión de la bomba de calor al circuito de calefacción</a:t>
            </a:r>
          </a:p>
          <a:p>
            <a:pPr>
              <a:lnSpc>
                <a:spcPct val="150000"/>
              </a:lnSpc>
            </a:pPr>
            <a:r>
              <a:rPr lang="en-US" sz="1600" dirty="0" err="1">
                <a:latin typeface="Arial" panose="020B0604020202020204" pitchFamily="34" charset="0"/>
                <a:cs typeface="Arial" panose="020B0604020202020204" pitchFamily="34" charset="0"/>
              </a:rPr>
              <a:t>Instale</a:t>
            </a:r>
            <a:r>
              <a:rPr lang="en-US" sz="1600" dirty="0">
                <a:latin typeface="Arial" panose="020B0604020202020204" pitchFamily="34" charset="0"/>
                <a:cs typeface="Arial" panose="020B0604020202020204" pitchFamily="34" charset="0"/>
              </a:rPr>
              <a:t> una válvula de seguridad con manómetro.</a:t>
            </a:r>
          </a:p>
          <a:p>
            <a:pPr>
              <a:lnSpc>
                <a:spcPct val="150000"/>
              </a:lnSpc>
            </a:pPr>
            <a:r>
              <a:rPr lang="en-US" sz="1600" dirty="0">
                <a:latin typeface="Arial" panose="020B0604020202020204" pitchFamily="34" charset="0"/>
                <a:cs typeface="Arial" panose="020B0604020202020204" pitchFamily="34" charset="0"/>
              </a:rPr>
              <a:t>Instale un separador de </a:t>
            </a:r>
            <a:r>
              <a:rPr lang="en-US" sz="1600" dirty="0">
                <a:solidFill>
                  <a:srgbClr val="FF0000"/>
                </a:solidFill>
                <a:latin typeface="Arial" panose="020B0604020202020204" pitchFamily="34" charset="0"/>
                <a:cs typeface="Arial" panose="020B0604020202020204" pitchFamily="34" charset="0"/>
              </a:rPr>
              <a:t>aire/suciedad </a:t>
            </a:r>
            <a:r>
              <a:rPr lang="en-US" sz="1600" dirty="0">
                <a:latin typeface="Arial" panose="020B0604020202020204" pitchFamily="34" charset="0"/>
                <a:cs typeface="Arial" panose="020B0604020202020204" pitchFamily="34" charset="0"/>
              </a:rPr>
              <a:t>en el retorno del circuito de calefacción.</a:t>
            </a:r>
          </a:p>
          <a:p>
            <a:pPr>
              <a:lnSpc>
                <a:spcPct val="150000"/>
              </a:lnSpc>
            </a:pPr>
            <a:r>
              <a:rPr lang="en-US" sz="1600" dirty="0">
                <a:latin typeface="Arial" panose="020B0604020202020204" pitchFamily="34" charset="0"/>
                <a:cs typeface="Arial" panose="020B0604020202020204" pitchFamily="34" charset="0"/>
              </a:rPr>
              <a:t> Conecte el flujo de calefacción a la conexión de flujo de calefacción de la bomba de calor.</a:t>
            </a:r>
          </a:p>
          <a:p>
            <a:pPr>
              <a:lnSpc>
                <a:spcPct val="150000"/>
              </a:lnSpc>
            </a:pPr>
            <a:r>
              <a:rPr lang="en-US" sz="1600" dirty="0">
                <a:latin typeface="Arial" panose="020B0604020202020204" pitchFamily="34" charset="0"/>
                <a:cs typeface="Arial" panose="020B0604020202020204" pitchFamily="34" charset="0"/>
              </a:rPr>
              <a:t>Conecte el retorno de la calefacción a la conexión de retorno de la calefacción de la bomba de calor.</a:t>
            </a:r>
          </a:p>
          <a:p>
            <a:pPr>
              <a:lnSpc>
                <a:spcPct val="150000"/>
              </a:lnSpc>
            </a:pPr>
            <a:r>
              <a:rPr lang="en-US" sz="1600" dirty="0">
                <a:latin typeface="Arial" panose="020B0604020202020204" pitchFamily="34" charset="0"/>
                <a:cs typeface="Arial" panose="020B0604020202020204" pitchFamily="34" charset="0"/>
              </a:rPr>
              <a:t>Aislar todas las tuberías del circuito de calefacción, así como las conexiones a la bomba de calor, para que sean estancas a la difusión de vapor,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66615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TotalTime>
  <Words>2134</Words>
  <Application>Microsoft Office PowerPoint</Application>
  <PresentationFormat>Presentación en pantalla (4:3)</PresentationFormat>
  <Paragraphs>285</Paragraphs>
  <Slides>32</Slides>
  <Notes>30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Bahnschrift</vt:lpstr>
      <vt:lpstr>Calibri</vt:lpstr>
      <vt:lpstr>Wingdings</vt:lpstr>
      <vt:lpstr>2_Office Theme</vt:lpstr>
      <vt:lpstr>2.1 Instalación de la bomba de calor </vt:lpstr>
      <vt:lpstr>Objetivos del módulo</vt:lpstr>
      <vt:lpstr>Introducción</vt:lpstr>
      <vt:lpstr>Introducción</vt:lpstr>
      <vt:lpstr>Requisitos para el lugar de instalación</vt:lpstr>
      <vt:lpstr>Transporte de la bomba de calor</vt:lpstr>
      <vt:lpstr>Distancias mínimas</vt:lpstr>
      <vt:lpstr>Recinto ferial</vt:lpstr>
      <vt:lpstr>Instalación hidráulica</vt:lpstr>
      <vt:lpstr>Instalación hidráulica</vt:lpstr>
      <vt:lpstr>Instalación hidráulica</vt:lpstr>
      <vt:lpstr>Instalación hidráulica</vt:lpstr>
      <vt:lpstr>Instalación hidráulica</vt:lpstr>
      <vt:lpstr>Instalación hidráulica</vt:lpstr>
      <vt:lpstr>Instalación hidráulica</vt:lpstr>
      <vt:lpstr>Instalación hidráulica</vt:lpstr>
      <vt:lpstr>Instalación hidráulica</vt:lpstr>
      <vt:lpstr>Instalación hidráulica</vt:lpstr>
      <vt:lpstr>Instalación hidráulica</vt:lpstr>
      <vt:lpstr>Instalación hidráulica</vt:lpstr>
      <vt:lpstr>Instalación hidráulica</vt:lpstr>
      <vt:lpstr>Instalación hidráulica</vt:lpstr>
      <vt:lpstr>Instalación hidráulica</vt:lpstr>
      <vt:lpstr>Cableado eléctrico</vt:lpstr>
      <vt:lpstr>Puesta en marcha inicial de la bomba de calor</vt:lpstr>
      <vt:lpstr>Puesta en marcha inicial de la bomba de calor</vt:lpstr>
      <vt:lpstr>Puesta en marcha inicial de la bomba de calor</vt:lpstr>
      <vt:lpstr>Desactivar el elemento calefactor</vt:lpstr>
      <vt:lpstr>Puesta en marcha inicial de la bomba de calor</vt:lpstr>
      <vt:lpstr>Para más información</vt:lpstr>
      <vt:lpstr>Conclusión</vt:lpstr>
      <vt:lpstr>Fin de la unidad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Jesus Maria Gomez</cp:lastModifiedBy>
  <cp:revision>52</cp:revision>
  <dcterms:created xsi:type="dcterms:W3CDTF">2017-12-11T10:59:29Z</dcterms:created>
  <dcterms:modified xsi:type="dcterms:W3CDTF">2019-08-09T10:41:00Z</dcterms:modified>
</cp:coreProperties>
</file>