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5"/>
  </p:notesMasterIdLst>
  <p:sldIdLst>
    <p:sldId id="256" r:id="rId2"/>
    <p:sldId id="257" r:id="rId3"/>
    <p:sldId id="258" r:id="rId4"/>
    <p:sldId id="272" r:id="rId5"/>
    <p:sldId id="273" r:id="rId6"/>
    <p:sldId id="280" r:id="rId7"/>
    <p:sldId id="264" r:id="rId8"/>
    <p:sldId id="274" r:id="rId9"/>
    <p:sldId id="275" r:id="rId10"/>
    <p:sldId id="276" r:id="rId11"/>
    <p:sldId id="277" r:id="rId12"/>
    <p:sldId id="278" r:id="rId13"/>
    <p:sldId id="279" r:id="rId14"/>
    <p:sldId id="281" r:id="rId15"/>
    <p:sldId id="282" r:id="rId16"/>
    <p:sldId id="283" r:id="rId17"/>
    <p:sldId id="284" r:id="rId18"/>
    <p:sldId id="285" r:id="rId19"/>
    <p:sldId id="286" r:id="rId20"/>
    <p:sldId id="287" r:id="rId21"/>
    <p:sldId id="288" r:id="rId22"/>
    <p:sldId id="289" r:id="rId23"/>
    <p:sldId id="260" r:id="rId24"/>
  </p:sldIdLst>
  <p:sldSz cx="9144000" cy="6858000" type="screen4x3"/>
  <p:notesSz cx="6799263" cy="9931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36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20" autoAdjust="0"/>
  </p:normalViewPr>
  <p:slideViewPr>
    <p:cSldViewPr>
      <p:cViewPr varScale="1">
        <p:scale>
          <a:sx n="52" d="100"/>
          <a:sy n="52" d="100"/>
        </p:scale>
        <p:origin x="60" y="384"/>
      </p:cViewPr>
      <p:guideLst>
        <p:guide orient="horz" pos="1026"/>
        <p:guide pos="3606"/>
      </p:guideLst>
    </p:cSldViewPr>
  </p:slideViewPr>
  <p:notesTextViewPr>
    <p:cViewPr>
      <p:scale>
        <a:sx n="3" d="2"/>
        <a:sy n="3" d="2"/>
      </p:scale>
      <p:origin x="0" y="0"/>
    </p:cViewPr>
  </p:notesTextViewPr>
  <p:sorterViewPr>
    <p:cViewPr>
      <p:scale>
        <a:sx n="100" d="100"/>
        <a:sy n="100" d="100"/>
      </p:scale>
      <p:origin x="0" y="-3684"/>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19-08-01T18:43:57.417"/>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19-08-01T18:44:04.842"/>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42775" units="1/cm"/>
          <inkml:channelProperty channel="T" name="resolution" value="1" units="1/dev"/>
        </inkml:channelProperties>
      </inkml:inkSource>
      <inkml:timestamp xml:id="ts0" timeString="2019-08-01T18:44:06.054"/>
    </inkml:context>
    <inkml:brush xml:id="br0">
      <inkml:brushProperty name="width" value="0.05" units="cm"/>
      <inkml:brushProperty name="height" value="0.05"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1" y="0"/>
            <a:ext cx="2946347" cy="496570"/>
          </a:xfrm>
          <a:prstGeom prst="rect">
            <a:avLst/>
          </a:prstGeom>
        </p:spPr>
        <p:txBody>
          <a:bodyPr vert="horz" lIns="91467" tIns="45734" rIns="91467" bIns="45734" rtlCol="0"/>
          <a:lstStyle>
            <a:lvl1pPr algn="l">
              <a:defRPr sz="1200"/>
            </a:lvl1pPr>
          </a:lstStyle>
          <a:p>
            <a:endParaRPr lang="el-GR"/>
          </a:p>
        </p:txBody>
      </p:sp>
      <p:sp>
        <p:nvSpPr>
          <p:cNvPr id="3" name="2 - Θέση ημερομηνίας"/>
          <p:cNvSpPr>
            <a:spLocks noGrp="1"/>
          </p:cNvSpPr>
          <p:nvPr>
            <p:ph type="dt" idx="1"/>
          </p:nvPr>
        </p:nvSpPr>
        <p:spPr>
          <a:xfrm>
            <a:off x="3851343" y="0"/>
            <a:ext cx="2946347" cy="496570"/>
          </a:xfrm>
          <a:prstGeom prst="rect">
            <a:avLst/>
          </a:prstGeom>
        </p:spPr>
        <p:txBody>
          <a:bodyPr vert="horz" lIns="91467" tIns="45734" rIns="91467" bIns="45734" rtlCol="0"/>
          <a:lstStyle>
            <a:lvl1pPr algn="r">
              <a:defRPr sz="1200"/>
            </a:lvl1pPr>
          </a:lstStyle>
          <a:p>
            <a:fld id="{E62C10A0-F87B-4BFF-AD3A-8310E448460F}" type="datetimeFigureOut">
              <a:rPr lang="el-GR" smtClean="0"/>
              <a:pPr/>
              <a:t>19/8/2019</a:t>
            </a:fld>
            <a:endParaRPr lang="el-GR"/>
          </a:p>
        </p:txBody>
      </p:sp>
      <p:sp>
        <p:nvSpPr>
          <p:cNvPr id="4" name="3 - Θέση εικόνας διαφάνειας"/>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67" tIns="45734" rIns="91467" bIns="45734" rtlCol="0" anchor="ctr"/>
          <a:lstStyle/>
          <a:p>
            <a:endParaRPr lang="el-GR"/>
          </a:p>
        </p:txBody>
      </p:sp>
      <p:sp>
        <p:nvSpPr>
          <p:cNvPr id="5" name="4 - Θέση σημειώσεων"/>
          <p:cNvSpPr>
            <a:spLocks noGrp="1"/>
          </p:cNvSpPr>
          <p:nvPr>
            <p:ph type="body" sz="quarter" idx="3"/>
          </p:nvPr>
        </p:nvSpPr>
        <p:spPr>
          <a:xfrm>
            <a:off x="679927" y="4717416"/>
            <a:ext cx="5439410" cy="4469130"/>
          </a:xfrm>
          <a:prstGeom prst="rect">
            <a:avLst/>
          </a:prstGeom>
        </p:spPr>
        <p:txBody>
          <a:bodyPr vert="horz" lIns="91467" tIns="45734" rIns="91467" bIns="45734"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1" y="9433107"/>
            <a:ext cx="2946347" cy="496570"/>
          </a:xfrm>
          <a:prstGeom prst="rect">
            <a:avLst/>
          </a:prstGeom>
        </p:spPr>
        <p:txBody>
          <a:bodyPr vert="horz" lIns="91467" tIns="45734" rIns="91467" bIns="45734"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51343" y="9433107"/>
            <a:ext cx="2946347" cy="496570"/>
          </a:xfrm>
          <a:prstGeom prst="rect">
            <a:avLst/>
          </a:prstGeom>
        </p:spPr>
        <p:txBody>
          <a:bodyPr vert="horz" lIns="91467" tIns="45734" rIns="91467" bIns="45734" rtlCol="0" anchor="b"/>
          <a:lstStyle>
            <a:lvl1pPr algn="r">
              <a:defRPr sz="1200"/>
            </a:lvl1pPr>
          </a:lstStyle>
          <a:p>
            <a:fld id="{D51933F7-9C1D-42A8-B27F-F697341C8CBF}" type="slidenum">
              <a:rPr lang="el-GR" smtClean="0"/>
              <a:pPr/>
              <a:t>‹Nº›</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51933F7-9C1D-42A8-B27F-F697341C8CBF}"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u="sng" dirty="0"/>
              <a:t>Guidelines for the Trainer</a:t>
            </a:r>
          </a:p>
          <a:p>
            <a:endParaRPr lang="el-GR" dirty="0"/>
          </a:p>
          <a:p>
            <a:r>
              <a:rPr lang="en-US" dirty="0"/>
              <a:t>This .</a:t>
            </a:r>
            <a:r>
              <a:rPr lang="en-US" dirty="0" err="1"/>
              <a:t>ppt</a:t>
            </a:r>
            <a:r>
              <a:rPr lang="en-US" dirty="0"/>
              <a:t> file is a template to be used from VET providers in order for them to prepare the training material. </a:t>
            </a:r>
          </a:p>
          <a:p>
            <a:endParaRPr lang="el-GR" dirty="0"/>
          </a:p>
          <a:p>
            <a:r>
              <a:rPr lang="en-US" dirty="0"/>
              <a:t>We suggest </a:t>
            </a:r>
            <a:r>
              <a:rPr lang="en-US" b="1" dirty="0"/>
              <a:t>30 up to 40 .</a:t>
            </a:r>
            <a:r>
              <a:rPr lang="en-US" b="1" dirty="0" err="1"/>
              <a:t>ppt</a:t>
            </a:r>
            <a:r>
              <a:rPr lang="en-US" b="1" dirty="0"/>
              <a:t> slides </a:t>
            </a:r>
            <a:r>
              <a:rPr lang="en-US" dirty="0"/>
              <a:t>for one (1) hour of the training program. </a:t>
            </a:r>
            <a:endParaRPr lang="el-GR" dirty="0"/>
          </a:p>
          <a:p>
            <a:endParaRPr lang="en-US" dirty="0"/>
          </a:p>
          <a:p>
            <a:r>
              <a:rPr lang="en-US" dirty="0"/>
              <a:t>There are 3 </a:t>
            </a:r>
            <a:r>
              <a:rPr lang="en-US" u="sng" dirty="0"/>
              <a:t>predefined slides </a:t>
            </a:r>
            <a:r>
              <a:rPr lang="en-US" dirty="0"/>
              <a:t>to be filled in by you, entitled “</a:t>
            </a:r>
            <a:r>
              <a:rPr lang="en-US" b="1" dirty="0"/>
              <a:t>Module Objectives</a:t>
            </a:r>
            <a:r>
              <a:rPr lang="en-US" dirty="0"/>
              <a:t>”, “</a:t>
            </a:r>
            <a:r>
              <a:rPr lang="en-US" b="1" dirty="0"/>
              <a:t>Conclusion</a:t>
            </a:r>
            <a:r>
              <a:rPr lang="en-US" dirty="0"/>
              <a:t>”, “</a:t>
            </a:r>
            <a:r>
              <a:rPr lang="en-US" b="1" dirty="0"/>
              <a:t>End of module</a:t>
            </a:r>
            <a:r>
              <a:rPr lang="en-US" dirty="0"/>
              <a:t>”. </a:t>
            </a:r>
            <a:endParaRPr lang="el-GR" dirty="0"/>
          </a:p>
          <a:p>
            <a:endParaRPr lang="en-US" dirty="0"/>
          </a:p>
          <a:p>
            <a:pPr lvl="0"/>
            <a:r>
              <a:rPr lang="en-US" dirty="0"/>
              <a:t>Material should be sent in editable format. </a:t>
            </a:r>
            <a:endParaRPr lang="el-GR" dirty="0"/>
          </a:p>
          <a:p>
            <a:pPr lvl="0"/>
            <a:endParaRPr lang="en-US" dirty="0"/>
          </a:p>
          <a:p>
            <a:pPr lvl="0">
              <a:buFont typeface="Wingdings" pitchFamily="2" charset="2"/>
              <a:buChar char="§"/>
            </a:pPr>
            <a:r>
              <a:rPr lang="en-US" dirty="0"/>
              <a:t>Suggested font: Arial</a:t>
            </a:r>
            <a:endParaRPr lang="el-GR" dirty="0"/>
          </a:p>
          <a:p>
            <a:pPr lvl="0">
              <a:buFont typeface="Wingdings" pitchFamily="2" charset="2"/>
              <a:buChar char="§"/>
            </a:pPr>
            <a:r>
              <a:rPr lang="en-US" dirty="0"/>
              <a:t>Required font size: 16</a:t>
            </a:r>
            <a:endParaRPr lang="el-GR" dirty="0"/>
          </a:p>
          <a:p>
            <a:pPr lvl="0">
              <a:buFont typeface="Wingdings" pitchFamily="2" charset="2"/>
              <a:buChar char="§"/>
            </a:pPr>
            <a:r>
              <a:rPr lang="en-US" dirty="0"/>
              <a:t>Suggested line spacing: 1,5</a:t>
            </a:r>
            <a:endParaRPr lang="el-GR" dirty="0"/>
          </a:p>
          <a:p>
            <a:pPr lvl="0">
              <a:buFont typeface="Wingdings" pitchFamily="2" charset="2"/>
              <a:buChar char="§"/>
            </a:pPr>
            <a:r>
              <a:rPr lang="en-US" dirty="0" err="1"/>
              <a:t>ppt</a:t>
            </a:r>
            <a:r>
              <a:rPr lang="en-US" dirty="0"/>
              <a:t>/</a:t>
            </a:r>
            <a:r>
              <a:rPr lang="en-US" dirty="0" err="1"/>
              <a:t>pptx</a:t>
            </a:r>
            <a:r>
              <a:rPr lang="en-US" dirty="0"/>
              <a:t> file should have a clear structure and defined units and unique slide titles</a:t>
            </a:r>
            <a:endParaRPr lang="el-GR" dirty="0"/>
          </a:p>
          <a:p>
            <a:pPr lvl="0">
              <a:buFont typeface="Wingdings" pitchFamily="2" charset="2"/>
              <a:buChar char="§"/>
            </a:pPr>
            <a:r>
              <a:rPr lang="en-US" dirty="0" err="1"/>
              <a:t>ppt</a:t>
            </a:r>
            <a:r>
              <a:rPr lang="en-US" dirty="0"/>
              <a:t>/</a:t>
            </a:r>
            <a:r>
              <a:rPr lang="en-US" dirty="0" err="1"/>
              <a:t>pptx</a:t>
            </a:r>
            <a:r>
              <a:rPr lang="en-US" dirty="0"/>
              <a:t> slide contents should not exceed the predefined margins</a:t>
            </a:r>
            <a:endParaRPr lang="el-GR" dirty="0"/>
          </a:p>
          <a:p>
            <a:pPr lvl="0">
              <a:buFont typeface="Wingdings" pitchFamily="2" charset="2"/>
              <a:buChar char="§"/>
            </a:pPr>
            <a:r>
              <a:rPr lang="en-US" dirty="0"/>
              <a:t>Images, diagrams etc should be accompanied with a description</a:t>
            </a:r>
            <a:endParaRPr lang="el-GR" dirty="0"/>
          </a:p>
          <a:p>
            <a:pPr lvl="0">
              <a:buFont typeface="Wingdings" pitchFamily="2" charset="2"/>
              <a:buChar char="§"/>
            </a:pPr>
            <a:r>
              <a:rPr lang="en-US" dirty="0"/>
              <a:t>If you want to include comprehension questions (multiple choice, multiple responses, true/false, matching etc.) to enhance users’ understanding of the theory, you should embody them in the </a:t>
            </a:r>
            <a:r>
              <a:rPr lang="en-US" dirty="0" err="1"/>
              <a:t>ppt</a:t>
            </a:r>
            <a:r>
              <a:rPr lang="en-US" dirty="0"/>
              <a:t>/</a:t>
            </a:r>
            <a:r>
              <a:rPr lang="en-US" dirty="0" err="1"/>
              <a:t>pptx</a:t>
            </a:r>
            <a:r>
              <a:rPr lang="en-US" dirty="0"/>
              <a:t> file.</a:t>
            </a:r>
            <a:endParaRPr lang="el-GR" dirty="0"/>
          </a:p>
          <a:p>
            <a:pPr lvl="0">
              <a:buFont typeface="Wingdings" pitchFamily="2" charset="2"/>
              <a:buChar char="§"/>
            </a:pPr>
            <a:r>
              <a:rPr lang="en-US" dirty="0"/>
              <a:t>Questions that will be used for self assessment and final assessment quizzes should follow a predefined format that will be sent from SQLearn in an .</a:t>
            </a:r>
            <a:r>
              <a:rPr lang="en-US" dirty="0" err="1"/>
              <a:t>xls</a:t>
            </a:r>
            <a:r>
              <a:rPr lang="en-US" dirty="0"/>
              <a:t> file</a:t>
            </a:r>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51933F7-9C1D-42A8-B27F-F697341C8CBF}"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51933F7-9C1D-42A8-B27F-F697341C8CBF}" type="slidenum">
              <a:rPr lang="el-GR" smtClean="0"/>
              <a:pPr/>
              <a:t>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‹Nº›</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customXml" Target="../ink/ink3.xml"/><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9.emf"/><Relationship Id="rId4" Type="http://schemas.openxmlformats.org/officeDocument/2006/relationships/customXml" Target="../ink/ink1.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r>
              <a:rPr lang="en-US" b="1" dirty="0">
                <a:effectLst>
                  <a:outerShdw blurRad="38100" dist="38100" dir="2700000" algn="tl">
                    <a:srgbClr val="000000">
                      <a:alpha val="43137"/>
                    </a:srgbClr>
                  </a:outerShdw>
                </a:effectLst>
              </a:rPr>
              <a:t>Unidad 1.1.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ENERGÍA SOLAR</a:t>
            </a:r>
            <a:endParaRPr lang="el-GR"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s-ES" dirty="0"/>
              <a:t>Introducción a la Energía Solar Térmica</a:t>
            </a:r>
            <a:endParaRPr lang="el-GR" dirty="0"/>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78ACA9-1B56-4742-955A-0037B20A5522}"/>
              </a:ext>
            </a:extLst>
          </p:cNvPr>
          <p:cNvSpPr>
            <a:spLocks noGrp="1"/>
          </p:cNvSpPr>
          <p:nvPr>
            <p:ph type="title"/>
          </p:nvPr>
        </p:nvSpPr>
        <p:spPr>
          <a:xfrm>
            <a:off x="1979712" y="0"/>
            <a:ext cx="6707088" cy="1124744"/>
          </a:xfrm>
        </p:spPr>
        <p:txBody>
          <a:bodyPr/>
          <a:lstStyle/>
          <a:p>
            <a:r>
              <a:rPr lang="en-US" b="1" dirty="0"/>
              <a:t>2. </a:t>
            </a:r>
            <a:r>
              <a:rPr lang="es-ES" b="1" dirty="0"/>
              <a:t>Términos y principios básicos de la energía solar</a:t>
            </a:r>
            <a:endParaRPr lang="es-ES" dirty="0"/>
          </a:p>
        </p:txBody>
      </p:sp>
      <p:sp>
        <p:nvSpPr>
          <p:cNvPr id="8" name="Rectángulo 7">
            <a:extLst>
              <a:ext uri="{FF2B5EF4-FFF2-40B4-BE49-F238E27FC236}">
                <a16:creationId xmlns:a16="http://schemas.microsoft.com/office/drawing/2014/main" id="{7654F619-B50E-4250-9053-7B7447E7CA9D}"/>
              </a:ext>
            </a:extLst>
          </p:cNvPr>
          <p:cNvSpPr/>
          <p:nvPr/>
        </p:nvSpPr>
        <p:spPr>
          <a:xfrm>
            <a:off x="630007" y="1557000"/>
            <a:ext cx="2141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err="1">
                <a:solidFill>
                  <a:prstClr val="black"/>
                </a:solidFill>
                <a:latin typeface="Arial" pitchFamily="34" charset="0"/>
                <a:cs typeface="Arial" pitchFamily="34" charset="0"/>
              </a:rPr>
              <a:t>Angulos</a:t>
            </a:r>
            <a:r>
              <a:rPr lang="en-US" sz="1600" b="1" dirty="0">
                <a:solidFill>
                  <a:prstClr val="black"/>
                </a:solidFill>
                <a:latin typeface="Arial" pitchFamily="34" charset="0"/>
                <a:cs typeface="Arial" pitchFamily="34" charset="0"/>
              </a:rPr>
              <a:t> </a:t>
            </a:r>
            <a:r>
              <a:rPr lang="en-US" sz="1600" b="1" dirty="0" err="1">
                <a:solidFill>
                  <a:prstClr val="black"/>
                </a:solidFill>
                <a:latin typeface="Arial" pitchFamily="34" charset="0"/>
                <a:cs typeface="Arial" pitchFamily="34" charset="0"/>
              </a:rPr>
              <a:t>solares</a:t>
            </a:r>
            <a:r>
              <a:rPr lang="en-US" sz="1600" b="1" dirty="0">
                <a:solidFill>
                  <a:prstClr val="black"/>
                </a:solidFill>
                <a:latin typeface="Arial" pitchFamily="34" charset="0"/>
                <a:cs typeface="Arial" pitchFamily="34" charset="0"/>
              </a:rPr>
              <a:t>.</a:t>
            </a:r>
          </a:p>
        </p:txBody>
      </p:sp>
      <p:pic>
        <p:nvPicPr>
          <p:cNvPr id="5" name="Imagen 4">
            <a:extLst>
              <a:ext uri="{FF2B5EF4-FFF2-40B4-BE49-F238E27FC236}">
                <a16:creationId xmlns:a16="http://schemas.microsoft.com/office/drawing/2014/main" id="{197BB8FD-8860-4E8C-8B3C-2597D2D24E14}"/>
              </a:ext>
            </a:extLst>
          </p:cNvPr>
          <p:cNvPicPr>
            <a:picLocks noChangeAspect="1"/>
          </p:cNvPicPr>
          <p:nvPr/>
        </p:nvPicPr>
        <p:blipFill>
          <a:blip r:embed="rId2"/>
          <a:stretch>
            <a:fillRect/>
          </a:stretch>
        </p:blipFill>
        <p:spPr>
          <a:xfrm>
            <a:off x="979534" y="1989000"/>
            <a:ext cx="4320000" cy="3387358"/>
          </a:xfrm>
          <a:prstGeom prst="rect">
            <a:avLst/>
          </a:prstGeom>
        </p:spPr>
      </p:pic>
      <p:sp>
        <p:nvSpPr>
          <p:cNvPr id="7" name="Rectángulo 6">
            <a:extLst>
              <a:ext uri="{FF2B5EF4-FFF2-40B4-BE49-F238E27FC236}">
                <a16:creationId xmlns:a16="http://schemas.microsoft.com/office/drawing/2014/main" id="{A5F018F0-6F6B-49E0-9ECD-B40D2C392AEC}"/>
              </a:ext>
            </a:extLst>
          </p:cNvPr>
          <p:cNvSpPr/>
          <p:nvPr/>
        </p:nvSpPr>
        <p:spPr>
          <a:xfrm>
            <a:off x="1000693" y="5376358"/>
            <a:ext cx="2071401" cy="830997"/>
          </a:xfrm>
          <a:prstGeom prst="rect">
            <a:avLst/>
          </a:prstGeom>
        </p:spPr>
        <p:txBody>
          <a:bodyPr wrap="none">
            <a:spAutoFit/>
          </a:bodyPr>
          <a:lstStyle/>
          <a:p>
            <a:r>
              <a:rPr lang="en-US" sz="1600" dirty="0">
                <a:solidFill>
                  <a:prstClr val="black"/>
                </a:solidFill>
                <a:latin typeface="Arial" pitchFamily="34" charset="0"/>
                <a:cs typeface="Arial" pitchFamily="34" charset="0"/>
              </a:rPr>
              <a:t>Angulo de </a:t>
            </a:r>
            <a:r>
              <a:rPr lang="en-US" sz="1600" dirty="0" err="1">
                <a:solidFill>
                  <a:prstClr val="black"/>
                </a:solidFill>
                <a:latin typeface="Arial" pitchFamily="34" charset="0"/>
                <a:cs typeface="Arial" pitchFamily="34" charset="0"/>
              </a:rPr>
              <a:t>altitud</a:t>
            </a:r>
            <a:r>
              <a:rPr lang="en-US" sz="1600" dirty="0">
                <a:solidFill>
                  <a:prstClr val="black"/>
                </a:solidFill>
                <a:latin typeface="Arial" pitchFamily="34" charset="0"/>
                <a:cs typeface="Arial" pitchFamily="34" charset="0"/>
              </a:rPr>
              <a:t> (</a:t>
            </a:r>
            <a:r>
              <a:rPr lang="en-US" sz="1600" dirty="0">
                <a:solidFill>
                  <a:prstClr val="black"/>
                </a:solidFill>
                <a:latin typeface="Arial" pitchFamily="34" charset="0"/>
                <a:cs typeface="Arial" pitchFamily="34" charset="0"/>
                <a:sym typeface="Symbol" panose="05050102010706020507" pitchFamily="18" charset="2"/>
              </a:rPr>
              <a:t>)</a:t>
            </a:r>
          </a:p>
          <a:p>
            <a:r>
              <a:rPr lang="en-US" sz="1600" dirty="0">
                <a:solidFill>
                  <a:prstClr val="black"/>
                </a:solidFill>
                <a:latin typeface="Arial" pitchFamily="34" charset="0"/>
                <a:cs typeface="Arial" pitchFamily="34" charset="0"/>
                <a:sym typeface="Symbol" panose="05050102010706020507" pitchFamily="18" charset="2"/>
              </a:rPr>
              <a:t>Angulo de </a:t>
            </a:r>
            <a:r>
              <a:rPr lang="en-US" sz="1600" dirty="0" err="1">
                <a:solidFill>
                  <a:prstClr val="black"/>
                </a:solidFill>
                <a:latin typeface="Arial" pitchFamily="34" charset="0"/>
                <a:cs typeface="Arial" pitchFamily="34" charset="0"/>
                <a:sym typeface="Symbol" panose="05050102010706020507" pitchFamily="18" charset="2"/>
              </a:rPr>
              <a:t>azimut</a:t>
            </a:r>
            <a:r>
              <a:rPr lang="en-US" sz="1600" dirty="0">
                <a:solidFill>
                  <a:prstClr val="black"/>
                </a:solidFill>
                <a:latin typeface="Arial" pitchFamily="34" charset="0"/>
                <a:cs typeface="Arial" pitchFamily="34" charset="0"/>
                <a:sym typeface="Symbol" panose="05050102010706020507" pitchFamily="18" charset="2"/>
              </a:rPr>
              <a:t> ()</a:t>
            </a:r>
          </a:p>
          <a:p>
            <a:r>
              <a:rPr lang="en-US" sz="1600" dirty="0">
                <a:solidFill>
                  <a:prstClr val="black"/>
                </a:solidFill>
                <a:latin typeface="Arial" pitchFamily="34" charset="0"/>
                <a:cs typeface="Arial" pitchFamily="34" charset="0"/>
                <a:sym typeface="Symbol" panose="05050102010706020507" pitchFamily="18" charset="2"/>
              </a:rPr>
              <a:t>Angulo de </a:t>
            </a:r>
            <a:r>
              <a:rPr lang="en-US" sz="1600" dirty="0" err="1">
                <a:solidFill>
                  <a:prstClr val="black"/>
                </a:solidFill>
                <a:latin typeface="Arial" pitchFamily="34" charset="0"/>
                <a:cs typeface="Arial" pitchFamily="34" charset="0"/>
                <a:sym typeface="Symbol" panose="05050102010706020507" pitchFamily="18" charset="2"/>
              </a:rPr>
              <a:t>zenit</a:t>
            </a:r>
            <a:r>
              <a:rPr lang="en-US" sz="1600" dirty="0">
                <a:solidFill>
                  <a:prstClr val="black"/>
                </a:solidFill>
                <a:latin typeface="Arial" pitchFamily="34" charset="0"/>
                <a:cs typeface="Arial" pitchFamily="34" charset="0"/>
                <a:sym typeface="Symbol" panose="05050102010706020507" pitchFamily="18" charset="2"/>
              </a:rPr>
              <a:t> (</a:t>
            </a:r>
            <a:r>
              <a:rPr lang="en-US" sz="1600" baseline="-25000" dirty="0">
                <a:solidFill>
                  <a:prstClr val="black"/>
                </a:solidFill>
                <a:latin typeface="Arial" pitchFamily="34" charset="0"/>
                <a:cs typeface="Arial" pitchFamily="34" charset="0"/>
                <a:sym typeface="Symbol" panose="05050102010706020507" pitchFamily="18" charset="2"/>
              </a:rPr>
              <a:t>H</a:t>
            </a:r>
            <a:r>
              <a:rPr lang="en-US" sz="1600" dirty="0">
                <a:solidFill>
                  <a:prstClr val="black"/>
                </a:solidFill>
                <a:latin typeface="Arial" pitchFamily="34" charset="0"/>
                <a:cs typeface="Arial" pitchFamily="34" charset="0"/>
                <a:sym typeface="Symbol" panose="05050102010706020507" pitchFamily="18" charset="2"/>
              </a:rPr>
              <a:t>)</a:t>
            </a:r>
            <a:endParaRPr lang="es-ES" dirty="0"/>
          </a:p>
        </p:txBody>
      </p:sp>
      <p:pic>
        <p:nvPicPr>
          <p:cNvPr id="14" name="Imagen 13" descr="Imagen que contiene texto, mapa&#10;&#10;Descripción generada con confianza muy alta">
            <a:extLst>
              <a:ext uri="{FF2B5EF4-FFF2-40B4-BE49-F238E27FC236}">
                <a16:creationId xmlns:a16="http://schemas.microsoft.com/office/drawing/2014/main" id="{2E036C92-A70D-411B-AA65-F5DE29CFA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256" y="2314679"/>
            <a:ext cx="3559742" cy="2736000"/>
          </a:xfrm>
          <a:prstGeom prst="rect">
            <a:avLst/>
          </a:prstGeom>
        </p:spPr>
      </p:pic>
      <p:sp>
        <p:nvSpPr>
          <p:cNvPr id="4" name="Rectángulo 3">
            <a:extLst>
              <a:ext uri="{FF2B5EF4-FFF2-40B4-BE49-F238E27FC236}">
                <a16:creationId xmlns:a16="http://schemas.microsoft.com/office/drawing/2014/main" id="{A6179CFF-0408-404A-BD43-807C08E16F79}"/>
              </a:ext>
            </a:extLst>
          </p:cNvPr>
          <p:cNvSpPr/>
          <p:nvPr/>
        </p:nvSpPr>
        <p:spPr>
          <a:xfrm>
            <a:off x="5806799" y="5222470"/>
            <a:ext cx="2880001" cy="584775"/>
          </a:xfrm>
          <a:prstGeom prst="rect">
            <a:avLst/>
          </a:prstGeom>
        </p:spPr>
        <p:txBody>
          <a:bodyPr wrap="square">
            <a:spAutoFit/>
          </a:bodyPr>
          <a:lstStyle/>
          <a:p>
            <a:pPr algn="ctr"/>
            <a:r>
              <a:rPr lang="es-ES" sz="1600" dirty="0">
                <a:solidFill>
                  <a:prstClr val="black"/>
                </a:solidFill>
                <a:latin typeface="Arial" pitchFamily="34" charset="0"/>
                <a:cs typeface="Arial" pitchFamily="34" charset="0"/>
              </a:rPr>
              <a:t>Gráfico de la trayectoria solar para una latitud dada</a:t>
            </a:r>
            <a:endParaRPr lang="es-ES" dirty="0"/>
          </a:p>
        </p:txBody>
      </p:sp>
    </p:spTree>
    <p:extLst>
      <p:ext uri="{BB962C8B-B14F-4D97-AF65-F5344CB8AC3E}">
        <p14:creationId xmlns:p14="http://schemas.microsoft.com/office/powerpoint/2010/main" val="105844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F62D05-8A0A-4AAB-AEEF-F40012400156}"/>
              </a:ext>
            </a:extLst>
          </p:cNvPr>
          <p:cNvSpPr>
            <a:spLocks noGrp="1"/>
          </p:cNvSpPr>
          <p:nvPr>
            <p:ph type="title"/>
          </p:nvPr>
        </p:nvSpPr>
        <p:spPr/>
        <p:txBody>
          <a:bodyPr/>
          <a:lstStyle/>
          <a:p>
            <a:r>
              <a:rPr lang="en-US" b="1" dirty="0"/>
              <a:t>2. </a:t>
            </a:r>
            <a:r>
              <a:rPr lang="es-ES" b="1" dirty="0"/>
              <a:t>Términos y principios básicos de la energía solar</a:t>
            </a:r>
            <a:endParaRPr lang="es-ES" dirty="0"/>
          </a:p>
        </p:txBody>
      </p:sp>
      <p:sp>
        <p:nvSpPr>
          <p:cNvPr id="4" name="Rectángulo 3">
            <a:extLst>
              <a:ext uri="{FF2B5EF4-FFF2-40B4-BE49-F238E27FC236}">
                <a16:creationId xmlns:a16="http://schemas.microsoft.com/office/drawing/2014/main" id="{9EB8DB89-93DF-43BA-B00A-13E9B6970ED2}"/>
              </a:ext>
            </a:extLst>
          </p:cNvPr>
          <p:cNvSpPr/>
          <p:nvPr/>
        </p:nvSpPr>
        <p:spPr>
          <a:xfrm>
            <a:off x="630007" y="1557000"/>
            <a:ext cx="725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err="1">
                <a:solidFill>
                  <a:prstClr val="black"/>
                </a:solidFill>
                <a:latin typeface="Arial" pitchFamily="34" charset="0"/>
                <a:cs typeface="Arial" pitchFamily="34" charset="0"/>
              </a:rPr>
              <a:t>Atmósfera</a:t>
            </a:r>
            <a:r>
              <a:rPr lang="en-US" sz="1600" b="1" dirty="0">
                <a:solidFill>
                  <a:prstClr val="black"/>
                </a:solidFill>
                <a:latin typeface="Arial" pitchFamily="34" charset="0"/>
                <a:cs typeface="Arial" pitchFamily="34" charset="0"/>
              </a:rPr>
              <a:t>, masa de </a:t>
            </a:r>
            <a:r>
              <a:rPr lang="en-US" sz="1600" b="1" dirty="0" err="1">
                <a:solidFill>
                  <a:prstClr val="black"/>
                </a:solidFill>
                <a:latin typeface="Arial" pitchFamily="34" charset="0"/>
                <a:cs typeface="Arial" pitchFamily="34" charset="0"/>
              </a:rPr>
              <a:t>aire</a:t>
            </a:r>
            <a:r>
              <a:rPr lang="en-US" sz="1600" b="1" dirty="0">
                <a:solidFill>
                  <a:prstClr val="black"/>
                </a:solidFill>
                <a:latin typeface="Arial" pitchFamily="34" charset="0"/>
                <a:cs typeface="Arial" pitchFamily="34" charset="0"/>
              </a:rPr>
              <a:t> e </a:t>
            </a:r>
            <a:r>
              <a:rPr lang="en-US" sz="1600" b="1" dirty="0" err="1">
                <a:solidFill>
                  <a:prstClr val="black"/>
                </a:solidFill>
                <a:latin typeface="Arial" pitchFamily="34" charset="0"/>
                <a:cs typeface="Arial" pitchFamily="34" charset="0"/>
              </a:rPr>
              <a:t>irradiancia</a:t>
            </a:r>
            <a:r>
              <a:rPr lang="en-US" sz="1600" b="1" dirty="0">
                <a:solidFill>
                  <a:prstClr val="black"/>
                </a:solidFill>
                <a:latin typeface="Arial" pitchFamily="34" charset="0"/>
                <a:cs typeface="Arial" pitchFamily="34" charset="0"/>
              </a:rPr>
              <a:t> global </a:t>
            </a:r>
            <a:r>
              <a:rPr lang="en-US" sz="1600" b="1" dirty="0" err="1">
                <a:solidFill>
                  <a:prstClr val="black"/>
                </a:solidFill>
                <a:latin typeface="Arial" pitchFamily="34" charset="0"/>
                <a:cs typeface="Arial" pitchFamily="34" charset="0"/>
              </a:rPr>
              <a:t>en</a:t>
            </a:r>
            <a:r>
              <a:rPr lang="en-US" sz="1600" b="1" dirty="0">
                <a:solidFill>
                  <a:prstClr val="black"/>
                </a:solidFill>
                <a:latin typeface="Arial" pitchFamily="34" charset="0"/>
                <a:cs typeface="Arial" pitchFamily="34" charset="0"/>
              </a:rPr>
              <a:t> la </a:t>
            </a:r>
            <a:r>
              <a:rPr lang="en-US" sz="1600" b="1" dirty="0" err="1">
                <a:solidFill>
                  <a:prstClr val="black"/>
                </a:solidFill>
                <a:latin typeface="Arial" pitchFamily="34" charset="0"/>
                <a:cs typeface="Arial" pitchFamily="34" charset="0"/>
              </a:rPr>
              <a:t>superficie</a:t>
            </a:r>
            <a:r>
              <a:rPr lang="en-US" sz="1600" b="1" dirty="0">
                <a:solidFill>
                  <a:prstClr val="black"/>
                </a:solidFill>
                <a:latin typeface="Arial" pitchFamily="34" charset="0"/>
                <a:cs typeface="Arial" pitchFamily="34" charset="0"/>
              </a:rPr>
              <a:t> </a:t>
            </a:r>
            <a:r>
              <a:rPr lang="en-US" sz="1600" b="1" dirty="0" err="1">
                <a:solidFill>
                  <a:prstClr val="black"/>
                </a:solidFill>
                <a:latin typeface="Arial" pitchFamily="34" charset="0"/>
                <a:cs typeface="Arial" pitchFamily="34" charset="0"/>
              </a:rPr>
              <a:t>terrestre</a:t>
            </a:r>
            <a:r>
              <a:rPr lang="en-US" sz="1600" b="1" dirty="0">
                <a:solidFill>
                  <a:prstClr val="black"/>
                </a:solidFill>
                <a:latin typeface="Arial" pitchFamily="34" charset="0"/>
                <a:cs typeface="Arial" pitchFamily="34" charset="0"/>
              </a:rPr>
              <a:t>.</a:t>
            </a:r>
          </a:p>
        </p:txBody>
      </p:sp>
      <p:pic>
        <p:nvPicPr>
          <p:cNvPr id="5" name="Imagen 4">
            <a:extLst>
              <a:ext uri="{FF2B5EF4-FFF2-40B4-BE49-F238E27FC236}">
                <a16:creationId xmlns:a16="http://schemas.microsoft.com/office/drawing/2014/main" id="{F6118311-DC84-4148-B5AE-6067C1F634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5132" y="2526627"/>
            <a:ext cx="7016536" cy="3176286"/>
          </a:xfrm>
          <a:prstGeom prst="rect">
            <a:avLst/>
          </a:prstGeom>
          <a:noFill/>
          <a:ln w="9525" cap="flat" cmpd="sng" algn="ctr">
            <a:noFill/>
            <a:prstDash val="solid"/>
            <a:round/>
            <a:headEnd type="none" w="med" len="med"/>
            <a:tailEnd type="none" w="med" len="med"/>
          </a:ln>
        </p:spPr>
      </p:pic>
      <p:sp>
        <p:nvSpPr>
          <p:cNvPr id="6" name="Rectángulo 5">
            <a:extLst>
              <a:ext uri="{FF2B5EF4-FFF2-40B4-BE49-F238E27FC236}">
                <a16:creationId xmlns:a16="http://schemas.microsoft.com/office/drawing/2014/main" id="{EB935D71-63EB-4BCF-8E0B-F04BC839F7B6}"/>
              </a:ext>
            </a:extLst>
          </p:cNvPr>
          <p:cNvSpPr/>
          <p:nvPr/>
        </p:nvSpPr>
        <p:spPr>
          <a:xfrm>
            <a:off x="1981684" y="5754446"/>
            <a:ext cx="5376793" cy="338554"/>
          </a:xfrm>
          <a:prstGeom prst="rect">
            <a:avLst/>
          </a:prstGeom>
        </p:spPr>
        <p:txBody>
          <a:bodyPr wrap="none">
            <a:spAutoFit/>
          </a:bodyPr>
          <a:lstStyle/>
          <a:p>
            <a:r>
              <a:rPr lang="es-ES" sz="1600" dirty="0">
                <a:solidFill>
                  <a:prstClr val="black"/>
                </a:solidFill>
                <a:latin typeface="Arial" pitchFamily="34" charset="0"/>
                <a:cs typeface="Arial" pitchFamily="34" charset="0"/>
              </a:rPr>
              <a:t>Radiación Global = Radiación Directa + Radiación Difusa</a:t>
            </a:r>
            <a:endParaRPr lang="es-ES" sz="1600" dirty="0"/>
          </a:p>
        </p:txBody>
      </p:sp>
      <p:sp>
        <p:nvSpPr>
          <p:cNvPr id="7" name="Rectángulo 6">
            <a:extLst>
              <a:ext uri="{FF2B5EF4-FFF2-40B4-BE49-F238E27FC236}">
                <a16:creationId xmlns:a16="http://schemas.microsoft.com/office/drawing/2014/main" id="{09CEA1DC-64C1-4CD7-A237-B90700F9E248}"/>
              </a:ext>
            </a:extLst>
          </p:cNvPr>
          <p:cNvSpPr/>
          <p:nvPr/>
        </p:nvSpPr>
        <p:spPr>
          <a:xfrm>
            <a:off x="540000" y="1918703"/>
            <a:ext cx="8424000" cy="584775"/>
          </a:xfrm>
          <a:prstGeom prst="rect">
            <a:avLst/>
          </a:prstGeom>
        </p:spPr>
        <p:txBody>
          <a:bodyPr wrap="square">
            <a:spAutoFit/>
          </a:bodyPr>
          <a:lstStyle/>
          <a:p>
            <a:r>
              <a:rPr lang="es-ES" sz="1600" dirty="0">
                <a:solidFill>
                  <a:prstClr val="black"/>
                </a:solidFill>
                <a:latin typeface="Arial" pitchFamily="34" charset="0"/>
                <a:cs typeface="Arial" pitchFamily="34" charset="0"/>
              </a:rPr>
              <a:t>La atmósfera absorbe, refleja y dispersa la radiación solar. Mayor la trayectoria atmosférica de la radiación (como en invierno) mayor la interacción (atenuación de la irradiancia).</a:t>
            </a:r>
            <a:endParaRPr lang="es-ES" sz="1600" dirty="0"/>
          </a:p>
        </p:txBody>
      </p:sp>
    </p:spTree>
    <p:extLst>
      <p:ext uri="{BB962C8B-B14F-4D97-AF65-F5344CB8AC3E}">
        <p14:creationId xmlns:p14="http://schemas.microsoft.com/office/powerpoint/2010/main" val="1361915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1F7802-56DA-45C2-9B03-A2474E283D5B}"/>
              </a:ext>
            </a:extLst>
          </p:cNvPr>
          <p:cNvSpPr>
            <a:spLocks noGrp="1"/>
          </p:cNvSpPr>
          <p:nvPr>
            <p:ph type="title"/>
          </p:nvPr>
        </p:nvSpPr>
        <p:spPr/>
        <p:txBody>
          <a:bodyPr/>
          <a:lstStyle/>
          <a:p>
            <a:r>
              <a:rPr lang="en-US" b="1" dirty="0"/>
              <a:t>2. </a:t>
            </a:r>
            <a:r>
              <a:rPr lang="es-ES" b="1" dirty="0"/>
              <a:t>Términos y principios básicos de la energía solar</a:t>
            </a:r>
            <a:endParaRPr lang="es-ES" dirty="0"/>
          </a:p>
        </p:txBody>
      </p:sp>
      <p:sp>
        <p:nvSpPr>
          <p:cNvPr id="6" name="Rectángulo 5">
            <a:extLst>
              <a:ext uri="{FF2B5EF4-FFF2-40B4-BE49-F238E27FC236}">
                <a16:creationId xmlns:a16="http://schemas.microsoft.com/office/drawing/2014/main" id="{FF19506A-87BE-4B6E-B5CF-75A9CC3C9A6F}"/>
              </a:ext>
            </a:extLst>
          </p:cNvPr>
          <p:cNvSpPr/>
          <p:nvPr/>
        </p:nvSpPr>
        <p:spPr>
          <a:xfrm>
            <a:off x="630007" y="1557000"/>
            <a:ext cx="689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s-ES" sz="1600" b="1" dirty="0">
                <a:solidFill>
                  <a:prstClr val="black"/>
                </a:solidFill>
                <a:latin typeface="Arial" pitchFamily="34" charset="0"/>
                <a:cs typeface="Arial" pitchFamily="34" charset="0"/>
              </a:rPr>
              <a:t>Ángulo de incidencia de las superficies</a:t>
            </a:r>
            <a:r>
              <a:rPr lang="en-US" sz="1600" b="1" dirty="0">
                <a:solidFill>
                  <a:prstClr val="black"/>
                </a:solidFill>
                <a:latin typeface="Arial" pitchFamily="34" charset="0"/>
                <a:cs typeface="Arial" pitchFamily="34" charset="0"/>
              </a:rPr>
              <a:t>.</a:t>
            </a:r>
          </a:p>
        </p:txBody>
      </p:sp>
      <p:sp>
        <p:nvSpPr>
          <p:cNvPr id="7" name="Rectángulo 6">
            <a:extLst>
              <a:ext uri="{FF2B5EF4-FFF2-40B4-BE49-F238E27FC236}">
                <a16:creationId xmlns:a16="http://schemas.microsoft.com/office/drawing/2014/main" id="{ED6D76AE-B55B-4E0C-B674-A89B20F6A00D}"/>
              </a:ext>
            </a:extLst>
          </p:cNvPr>
          <p:cNvSpPr/>
          <p:nvPr/>
        </p:nvSpPr>
        <p:spPr>
          <a:xfrm>
            <a:off x="900000" y="1918703"/>
            <a:ext cx="7704000" cy="830997"/>
          </a:xfrm>
          <a:prstGeom prst="rect">
            <a:avLst/>
          </a:prstGeom>
        </p:spPr>
        <p:txBody>
          <a:bodyPr wrap="square">
            <a:spAutoFit/>
          </a:bodyPr>
          <a:lstStyle/>
          <a:p>
            <a:pPr marL="285750" indent="-285750">
              <a:buFont typeface="Arial" panose="020B0604020202020204" pitchFamily="34" charset="0"/>
              <a:buChar char="•"/>
            </a:pPr>
            <a:r>
              <a:rPr lang="es-ES" sz="1600" dirty="0">
                <a:solidFill>
                  <a:prstClr val="black"/>
                </a:solidFill>
                <a:latin typeface="Arial" pitchFamily="34" charset="0"/>
                <a:cs typeface="Arial" pitchFamily="34" charset="0"/>
                <a:sym typeface="Symbol" panose="05050102010706020507" pitchFamily="18" charset="2"/>
              </a:rPr>
              <a:t>Ángulo de incidencia</a:t>
            </a:r>
            <a:r>
              <a:rPr lang="en-US" sz="1600" dirty="0">
                <a:solidFill>
                  <a:prstClr val="black"/>
                </a:solidFill>
                <a:latin typeface="Arial" pitchFamily="34" charset="0"/>
                <a:cs typeface="Arial" pitchFamily="34" charset="0"/>
              </a:rPr>
              <a:t>(</a:t>
            </a:r>
            <a:r>
              <a:rPr lang="en-US" sz="1600" dirty="0">
                <a:solidFill>
                  <a:prstClr val="black"/>
                </a:solidFill>
                <a:latin typeface="Arial" pitchFamily="34" charset="0"/>
                <a:cs typeface="Arial" pitchFamily="34" charset="0"/>
                <a:sym typeface="Symbol" panose="05050102010706020507" pitchFamily="18" charset="2"/>
              </a:rPr>
              <a:t>).</a:t>
            </a:r>
            <a:r>
              <a:rPr lang="es-ES" sz="1600" dirty="0">
                <a:solidFill>
                  <a:prstClr val="black"/>
                </a:solidFill>
                <a:latin typeface="Arial" pitchFamily="34" charset="0"/>
                <a:cs typeface="Arial" pitchFamily="34" charset="0"/>
                <a:sym typeface="Symbol" panose="05050102010706020507" pitchFamily="18" charset="2"/>
              </a:rPr>
              <a:t> Es de 0º cuando el sol está directamente sobre una superficie plana. Máximo resplandor. Cuanto más </a:t>
            </a:r>
            <a:r>
              <a:rPr lang="en-US" sz="1600" dirty="0">
                <a:solidFill>
                  <a:prstClr val="black"/>
                </a:solidFill>
                <a:latin typeface="Arial" pitchFamily="34" charset="0"/>
                <a:cs typeface="Arial" pitchFamily="34" charset="0"/>
                <a:sym typeface="Symbol" panose="05050102010706020507" pitchFamily="18" charset="2"/>
              </a:rPr>
              <a:t>, </a:t>
            </a:r>
            <a:r>
              <a:rPr lang="es-ES" sz="1600" dirty="0">
                <a:solidFill>
                  <a:prstClr val="black"/>
                </a:solidFill>
                <a:latin typeface="Arial" pitchFamily="34" charset="0"/>
                <a:cs typeface="Arial" pitchFamily="34" charset="0"/>
                <a:sym typeface="Symbol" panose="05050102010706020507" pitchFamily="18" charset="2"/>
              </a:rPr>
              <a:t>menos resplandor tiene la superficie plana (es decir, el colector solar).</a:t>
            </a:r>
            <a:r>
              <a:rPr lang="en-US" sz="1600" dirty="0">
                <a:solidFill>
                  <a:prstClr val="black"/>
                </a:solidFill>
                <a:latin typeface="Arial" pitchFamily="34" charset="0"/>
                <a:cs typeface="Arial" pitchFamily="34" charset="0"/>
                <a:sym typeface="Symbol" panose="05050102010706020507" pitchFamily="18" charset="2"/>
              </a:rPr>
              <a:t> </a:t>
            </a:r>
            <a:endParaRPr lang="es-ES" sz="1600" dirty="0"/>
          </a:p>
        </p:txBody>
      </p:sp>
      <p:pic>
        <p:nvPicPr>
          <p:cNvPr id="8" name="Imagen 7">
            <a:extLst>
              <a:ext uri="{FF2B5EF4-FFF2-40B4-BE49-F238E27FC236}">
                <a16:creationId xmlns:a16="http://schemas.microsoft.com/office/drawing/2014/main" id="{C2E35B3D-E4FE-4114-B27E-E7D40E3A6E1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6000" y="2781000"/>
            <a:ext cx="3960000" cy="2307134"/>
          </a:xfrm>
          <a:prstGeom prst="rect">
            <a:avLst/>
          </a:prstGeom>
          <a:noFill/>
          <a:ln w="9525" cap="flat" cmpd="sng" algn="ctr">
            <a:solidFill>
              <a:sysClr val="windowText" lastClr="000000"/>
            </a:solidFill>
            <a:prstDash val="solid"/>
            <a:round/>
            <a:headEnd type="none" w="med" len="med"/>
            <a:tailEnd type="none" w="med" len="med"/>
          </a:ln>
        </p:spPr>
      </p:pic>
      <p:pic>
        <p:nvPicPr>
          <p:cNvPr id="9" name="Imagen 8">
            <a:extLst>
              <a:ext uri="{FF2B5EF4-FFF2-40B4-BE49-F238E27FC236}">
                <a16:creationId xmlns:a16="http://schemas.microsoft.com/office/drawing/2014/main" id="{8CC33FE0-1BAC-40E2-B541-ADA450293FDC}"/>
              </a:ext>
            </a:extLst>
          </p:cNvPr>
          <p:cNvPicPr>
            <a:picLocks noChangeAspect="1"/>
          </p:cNvPicPr>
          <p:nvPr/>
        </p:nvPicPr>
        <p:blipFill>
          <a:blip r:embed="rId3"/>
          <a:stretch>
            <a:fillRect/>
          </a:stretch>
        </p:blipFill>
        <p:spPr>
          <a:xfrm>
            <a:off x="5004000" y="3717000"/>
            <a:ext cx="3870600" cy="2264344"/>
          </a:xfrm>
          <a:prstGeom prst="rect">
            <a:avLst/>
          </a:prstGeom>
          <a:noFill/>
          <a:ln w="9525" cap="flat" cmpd="sng" algn="ctr">
            <a:solidFill>
              <a:sysClr val="windowText" lastClr="000000"/>
            </a:solidFill>
            <a:prstDash val="solid"/>
            <a:round/>
            <a:headEnd type="none" w="med" len="med"/>
            <a:tailEnd type="none" w="med" len="med"/>
          </a:ln>
        </p:spPr>
      </p:pic>
      <p:sp>
        <p:nvSpPr>
          <p:cNvPr id="10" name="Rectángulo 9">
            <a:extLst>
              <a:ext uri="{FF2B5EF4-FFF2-40B4-BE49-F238E27FC236}">
                <a16:creationId xmlns:a16="http://schemas.microsoft.com/office/drawing/2014/main" id="{BB7B330C-85D3-4DF3-B921-E25CF4FD5DBC}"/>
              </a:ext>
            </a:extLst>
          </p:cNvPr>
          <p:cNvSpPr/>
          <p:nvPr/>
        </p:nvSpPr>
        <p:spPr>
          <a:xfrm>
            <a:off x="4914600" y="2876834"/>
            <a:ext cx="3960000" cy="830997"/>
          </a:xfrm>
          <a:prstGeom prst="rect">
            <a:avLst/>
          </a:prstGeom>
        </p:spPr>
        <p:txBody>
          <a:bodyPr wrap="square">
            <a:spAutoFit/>
          </a:bodyPr>
          <a:lstStyle/>
          <a:p>
            <a:pPr marL="285750" indent="-285750">
              <a:buFont typeface="Arial" panose="020B0604020202020204" pitchFamily="34" charset="0"/>
              <a:buChar char="•"/>
            </a:pPr>
            <a:r>
              <a:rPr lang="es-ES" sz="1600" dirty="0">
                <a:solidFill>
                  <a:prstClr val="black"/>
                </a:solidFill>
                <a:latin typeface="Arial" pitchFamily="34" charset="0"/>
                <a:cs typeface="Arial" pitchFamily="34" charset="0"/>
              </a:rPr>
              <a:t>Para maximizar la irradiancia solar en los colectores podemos inclinarlos y orientarlos.</a:t>
            </a:r>
            <a:endParaRPr lang="es-ES" sz="1600" dirty="0"/>
          </a:p>
        </p:txBody>
      </p:sp>
      <p:sp>
        <p:nvSpPr>
          <p:cNvPr id="11" name="Rectángulo 10">
            <a:extLst>
              <a:ext uri="{FF2B5EF4-FFF2-40B4-BE49-F238E27FC236}">
                <a16:creationId xmlns:a16="http://schemas.microsoft.com/office/drawing/2014/main" id="{96662CC7-A78B-4873-BEA8-9508FC3939F9}"/>
              </a:ext>
            </a:extLst>
          </p:cNvPr>
          <p:cNvSpPr/>
          <p:nvPr/>
        </p:nvSpPr>
        <p:spPr>
          <a:xfrm>
            <a:off x="1132426" y="5159516"/>
            <a:ext cx="3871574" cy="830997"/>
          </a:xfrm>
          <a:prstGeom prst="rect">
            <a:avLst/>
          </a:prstGeom>
        </p:spPr>
        <p:txBody>
          <a:bodyPr wrap="none">
            <a:spAutoFit/>
          </a:bodyPr>
          <a:lstStyle/>
          <a:p>
            <a:pPr algn="r"/>
            <a:r>
              <a:rPr lang="en-US" sz="1600" dirty="0" err="1">
                <a:solidFill>
                  <a:prstClr val="black"/>
                </a:solidFill>
                <a:latin typeface="Arial" pitchFamily="34" charset="0"/>
                <a:cs typeface="Arial" pitchFamily="34" charset="0"/>
              </a:rPr>
              <a:t>Ángulo</a:t>
            </a:r>
            <a:r>
              <a:rPr lang="en-US" sz="1600" dirty="0">
                <a:solidFill>
                  <a:prstClr val="black"/>
                </a:solidFill>
                <a:latin typeface="Arial" pitchFamily="34" charset="0"/>
                <a:cs typeface="Arial" pitchFamily="34" charset="0"/>
              </a:rPr>
              <a:t> de </a:t>
            </a:r>
            <a:r>
              <a:rPr lang="en-US" sz="1600" dirty="0" err="1">
                <a:solidFill>
                  <a:prstClr val="black"/>
                </a:solidFill>
                <a:latin typeface="Arial" pitchFamily="34" charset="0"/>
                <a:cs typeface="Arial" pitchFamily="34" charset="0"/>
              </a:rPr>
              <a:t>incidencia</a:t>
            </a:r>
            <a:r>
              <a:rPr lang="en-US" sz="1600" dirty="0">
                <a:solidFill>
                  <a:prstClr val="black"/>
                </a:solidFill>
                <a:latin typeface="Arial" pitchFamily="34" charset="0"/>
                <a:cs typeface="Arial" pitchFamily="34" charset="0"/>
              </a:rPr>
              <a:t> (</a:t>
            </a:r>
            <a:r>
              <a:rPr lang="en-US" sz="1600" dirty="0">
                <a:solidFill>
                  <a:prstClr val="black"/>
                </a:solidFill>
                <a:latin typeface="Arial" pitchFamily="34" charset="0"/>
                <a:cs typeface="Arial" pitchFamily="34" charset="0"/>
                <a:sym typeface="Symbol" panose="05050102010706020507" pitchFamily="18" charset="2"/>
              </a:rPr>
              <a:t>)</a:t>
            </a:r>
          </a:p>
          <a:p>
            <a:pPr algn="r"/>
            <a:r>
              <a:rPr lang="es-ES" sz="1600" dirty="0">
                <a:solidFill>
                  <a:prstClr val="black"/>
                </a:solidFill>
                <a:latin typeface="Arial" pitchFamily="34" charset="0"/>
                <a:cs typeface="Arial" pitchFamily="34" charset="0"/>
                <a:sym typeface="Symbol" panose="05050102010706020507" pitchFamily="18" charset="2"/>
              </a:rPr>
              <a:t>Ángulo de inclinación de la superficie </a:t>
            </a:r>
            <a:r>
              <a:rPr lang="en-US" sz="1600" dirty="0">
                <a:solidFill>
                  <a:prstClr val="black"/>
                </a:solidFill>
                <a:latin typeface="Arial" pitchFamily="34" charset="0"/>
                <a:cs typeface="Arial" pitchFamily="34" charset="0"/>
                <a:sym typeface="Symbol" panose="05050102010706020507" pitchFamily="18" charset="2"/>
              </a:rPr>
              <a:t>()</a:t>
            </a:r>
          </a:p>
          <a:p>
            <a:pPr algn="r"/>
            <a:r>
              <a:rPr lang="es-ES" sz="1600" dirty="0">
                <a:solidFill>
                  <a:prstClr val="black"/>
                </a:solidFill>
                <a:latin typeface="Arial" pitchFamily="34" charset="0"/>
                <a:cs typeface="Arial" pitchFamily="34" charset="0"/>
                <a:sym typeface="Symbol" panose="05050102010706020507" pitchFamily="18" charset="2"/>
              </a:rPr>
              <a:t>Ángulo acimutal de la superficie </a:t>
            </a:r>
            <a:r>
              <a:rPr lang="en-US" sz="1600" dirty="0">
                <a:solidFill>
                  <a:prstClr val="black"/>
                </a:solidFill>
                <a:latin typeface="Arial" pitchFamily="34" charset="0"/>
                <a:cs typeface="Arial" pitchFamily="34" charset="0"/>
                <a:sym typeface="Symbol" panose="05050102010706020507" pitchFamily="18" charset="2"/>
              </a:rPr>
              <a:t>()</a:t>
            </a:r>
            <a:endParaRPr lang="es-ES" dirty="0"/>
          </a:p>
        </p:txBody>
      </p:sp>
    </p:spTree>
    <p:extLst>
      <p:ext uri="{BB962C8B-B14F-4D97-AF65-F5344CB8AC3E}">
        <p14:creationId xmlns:p14="http://schemas.microsoft.com/office/powerpoint/2010/main" val="3377126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2587EF-3D01-4E1D-9F17-C939C85FC377}"/>
              </a:ext>
            </a:extLst>
          </p:cNvPr>
          <p:cNvSpPr>
            <a:spLocks noGrp="1"/>
          </p:cNvSpPr>
          <p:nvPr>
            <p:ph type="title"/>
          </p:nvPr>
        </p:nvSpPr>
        <p:spPr/>
        <p:txBody>
          <a:bodyPr/>
          <a:lstStyle/>
          <a:p>
            <a:r>
              <a:rPr lang="en-US" b="1" dirty="0"/>
              <a:t>2. </a:t>
            </a:r>
            <a:r>
              <a:rPr lang="es-ES" b="1" dirty="0"/>
              <a:t>Términos y principios básicos de la energía solar</a:t>
            </a:r>
            <a:endParaRPr lang="es-ES" dirty="0"/>
          </a:p>
        </p:txBody>
      </p:sp>
      <p:sp>
        <p:nvSpPr>
          <p:cNvPr id="4" name="Rectángulo 3">
            <a:extLst>
              <a:ext uri="{FF2B5EF4-FFF2-40B4-BE49-F238E27FC236}">
                <a16:creationId xmlns:a16="http://schemas.microsoft.com/office/drawing/2014/main" id="{9D60BA87-C15E-4F7A-B06A-A3975E7BBF32}"/>
              </a:ext>
            </a:extLst>
          </p:cNvPr>
          <p:cNvSpPr/>
          <p:nvPr/>
        </p:nvSpPr>
        <p:spPr>
          <a:xfrm>
            <a:off x="630007" y="1341000"/>
            <a:ext cx="3365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err="1">
                <a:solidFill>
                  <a:prstClr val="black"/>
                </a:solidFill>
                <a:latin typeface="Arial" pitchFamily="34" charset="0"/>
                <a:cs typeface="Arial" pitchFamily="34" charset="0"/>
              </a:rPr>
              <a:t>Absorción</a:t>
            </a:r>
            <a:r>
              <a:rPr lang="en-US" sz="1600" b="1" dirty="0">
                <a:solidFill>
                  <a:prstClr val="black"/>
                </a:solidFill>
                <a:latin typeface="Arial" pitchFamily="34" charset="0"/>
                <a:cs typeface="Arial" pitchFamily="34" charset="0"/>
              </a:rPr>
              <a:t> de </a:t>
            </a:r>
            <a:r>
              <a:rPr lang="en-US" sz="1600" b="1" dirty="0" err="1">
                <a:solidFill>
                  <a:prstClr val="black"/>
                </a:solidFill>
                <a:latin typeface="Arial" pitchFamily="34" charset="0"/>
                <a:cs typeface="Arial" pitchFamily="34" charset="0"/>
              </a:rPr>
              <a:t>materiales</a:t>
            </a:r>
            <a:r>
              <a:rPr lang="en-US" sz="1600" b="1" dirty="0">
                <a:solidFill>
                  <a:prstClr val="black"/>
                </a:solidFill>
                <a:latin typeface="Arial" pitchFamily="34" charset="0"/>
                <a:cs typeface="Arial" pitchFamily="34" charset="0"/>
              </a:rPr>
              <a:t>.</a:t>
            </a:r>
          </a:p>
        </p:txBody>
      </p:sp>
      <p:sp>
        <p:nvSpPr>
          <p:cNvPr id="5" name="Rectángulo 4">
            <a:extLst>
              <a:ext uri="{FF2B5EF4-FFF2-40B4-BE49-F238E27FC236}">
                <a16:creationId xmlns:a16="http://schemas.microsoft.com/office/drawing/2014/main" id="{42243B9B-3BAC-4D73-A935-6547453BBB5F}"/>
              </a:ext>
            </a:extLst>
          </p:cNvPr>
          <p:cNvSpPr/>
          <p:nvPr/>
        </p:nvSpPr>
        <p:spPr>
          <a:xfrm>
            <a:off x="630007" y="1557000"/>
            <a:ext cx="8405993" cy="830997"/>
          </a:xfrm>
          <a:prstGeom prst="rect">
            <a:avLst/>
          </a:prstGeom>
        </p:spPr>
        <p:txBody>
          <a:bodyPr wrap="square">
            <a:spAutoFit/>
          </a:bodyPr>
          <a:lstStyle/>
          <a:p>
            <a:pPr lvl="0">
              <a:spcBef>
                <a:spcPct val="20000"/>
              </a:spcBef>
            </a:pPr>
            <a:r>
              <a:rPr lang="es-ES" sz="1600" dirty="0">
                <a:solidFill>
                  <a:prstClr val="black"/>
                </a:solidFill>
                <a:latin typeface="Arial" pitchFamily="34" charset="0"/>
                <a:cs typeface="Arial" pitchFamily="34" charset="0"/>
              </a:rPr>
              <a:t>Los colectores solares reflejan y absorben las radiaciones solares. Mejor si (absorción/reflexión) es alta. La absorción depende de los materiales absorbentes y de la eficiencia del revestimiento de los colectores. </a:t>
            </a:r>
            <a:endParaRPr lang="en-US" sz="1600" dirty="0">
              <a:solidFill>
                <a:prstClr val="black"/>
              </a:solidFill>
              <a:latin typeface="Arial" pitchFamily="34" charset="0"/>
              <a:cs typeface="Arial" pitchFamily="34" charset="0"/>
            </a:endParaRPr>
          </a:p>
        </p:txBody>
      </p:sp>
      <p:sp>
        <p:nvSpPr>
          <p:cNvPr id="6" name="Rectángulo 5">
            <a:extLst>
              <a:ext uri="{FF2B5EF4-FFF2-40B4-BE49-F238E27FC236}">
                <a16:creationId xmlns:a16="http://schemas.microsoft.com/office/drawing/2014/main" id="{9A4C6EC7-7F65-4E83-9B79-4B760B4634AD}"/>
              </a:ext>
            </a:extLst>
          </p:cNvPr>
          <p:cNvSpPr/>
          <p:nvPr/>
        </p:nvSpPr>
        <p:spPr>
          <a:xfrm>
            <a:off x="630007" y="2277000"/>
            <a:ext cx="329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err="1">
                <a:solidFill>
                  <a:prstClr val="black"/>
                </a:solidFill>
                <a:latin typeface="Arial" pitchFamily="34" charset="0"/>
                <a:cs typeface="Arial" pitchFamily="34" charset="0"/>
              </a:rPr>
              <a:t>Transferencia</a:t>
            </a:r>
            <a:r>
              <a:rPr lang="en-US" sz="1600" b="1" dirty="0">
                <a:solidFill>
                  <a:prstClr val="black"/>
                </a:solidFill>
                <a:latin typeface="Arial" pitchFamily="34" charset="0"/>
                <a:cs typeface="Arial" pitchFamily="34" charset="0"/>
              </a:rPr>
              <a:t> de </a:t>
            </a:r>
            <a:r>
              <a:rPr lang="en-US" sz="1600" b="1" dirty="0" err="1">
                <a:solidFill>
                  <a:prstClr val="black"/>
                </a:solidFill>
                <a:latin typeface="Arial" pitchFamily="34" charset="0"/>
                <a:cs typeface="Arial" pitchFamily="34" charset="0"/>
              </a:rPr>
              <a:t>calor</a:t>
            </a:r>
            <a:r>
              <a:rPr lang="en-US" sz="1600" b="1" dirty="0">
                <a:solidFill>
                  <a:prstClr val="black"/>
                </a:solidFill>
                <a:latin typeface="Arial" pitchFamily="34" charset="0"/>
                <a:cs typeface="Arial" pitchFamily="34" charset="0"/>
              </a:rPr>
              <a:t>.</a:t>
            </a:r>
          </a:p>
        </p:txBody>
      </p:sp>
      <p:sp>
        <p:nvSpPr>
          <p:cNvPr id="7" name="Rectángulo 6">
            <a:extLst>
              <a:ext uri="{FF2B5EF4-FFF2-40B4-BE49-F238E27FC236}">
                <a16:creationId xmlns:a16="http://schemas.microsoft.com/office/drawing/2014/main" id="{5C61F88D-DC09-49C9-9273-D85C613D850A}"/>
              </a:ext>
            </a:extLst>
          </p:cNvPr>
          <p:cNvSpPr/>
          <p:nvPr/>
        </p:nvSpPr>
        <p:spPr>
          <a:xfrm>
            <a:off x="630006" y="2565000"/>
            <a:ext cx="3293993" cy="1323439"/>
          </a:xfrm>
          <a:prstGeom prst="rect">
            <a:avLst/>
          </a:prstGeom>
        </p:spPr>
        <p:txBody>
          <a:bodyPr wrap="square">
            <a:spAutoFit/>
          </a:bodyPr>
          <a:lstStyle/>
          <a:p>
            <a:pPr lvl="0">
              <a:spcBef>
                <a:spcPct val="20000"/>
              </a:spcBef>
            </a:pPr>
            <a:r>
              <a:rPr lang="es-ES" sz="1600" dirty="0">
                <a:solidFill>
                  <a:prstClr val="black"/>
                </a:solidFill>
                <a:latin typeface="Arial" pitchFamily="34" charset="0"/>
                <a:cs typeface="Arial" pitchFamily="34" charset="0"/>
              </a:rPr>
              <a:t>La radiación se convierte finalmente en calor por convección dentro de los paneles solares. Los colectores también pierden calor por radiación.</a:t>
            </a:r>
            <a:endParaRPr lang="en-US" sz="1600" baseline="30000" dirty="0">
              <a:solidFill>
                <a:prstClr val="black"/>
              </a:solidFill>
              <a:latin typeface="Arial" pitchFamily="34" charset="0"/>
              <a:cs typeface="Arial" pitchFamily="34" charset="0"/>
            </a:endParaRPr>
          </a:p>
        </p:txBody>
      </p:sp>
      <p:sp>
        <p:nvSpPr>
          <p:cNvPr id="8" name="Rectángulo 7">
            <a:extLst>
              <a:ext uri="{FF2B5EF4-FFF2-40B4-BE49-F238E27FC236}">
                <a16:creationId xmlns:a16="http://schemas.microsoft.com/office/drawing/2014/main" id="{6D828F59-6584-4807-BA23-5D3746F4530C}"/>
              </a:ext>
            </a:extLst>
          </p:cNvPr>
          <p:cNvSpPr/>
          <p:nvPr/>
        </p:nvSpPr>
        <p:spPr>
          <a:xfrm>
            <a:off x="630007" y="4798243"/>
            <a:ext cx="3149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a:solidFill>
                  <a:prstClr val="black"/>
                </a:solidFill>
                <a:latin typeface="Arial" pitchFamily="34" charset="0"/>
                <a:cs typeface="Arial" pitchFamily="34" charset="0"/>
              </a:rPr>
              <a:t>Masa </a:t>
            </a:r>
            <a:r>
              <a:rPr lang="en-US" sz="1600" b="1" dirty="0" err="1">
                <a:solidFill>
                  <a:prstClr val="black"/>
                </a:solidFill>
                <a:latin typeface="Arial" pitchFamily="34" charset="0"/>
                <a:cs typeface="Arial" pitchFamily="34" charset="0"/>
              </a:rPr>
              <a:t>térmica</a:t>
            </a:r>
            <a:r>
              <a:rPr lang="en-US" sz="1600" b="1" dirty="0">
                <a:solidFill>
                  <a:prstClr val="black"/>
                </a:solidFill>
                <a:latin typeface="Arial" pitchFamily="34" charset="0"/>
                <a:cs typeface="Arial" pitchFamily="34" charset="0"/>
              </a:rPr>
              <a:t>.</a:t>
            </a:r>
          </a:p>
        </p:txBody>
      </p:sp>
      <p:sp>
        <p:nvSpPr>
          <p:cNvPr id="9" name="Rectángulo 8">
            <a:extLst>
              <a:ext uri="{FF2B5EF4-FFF2-40B4-BE49-F238E27FC236}">
                <a16:creationId xmlns:a16="http://schemas.microsoft.com/office/drawing/2014/main" id="{B3A3346A-B5DC-4E62-8DFD-979EC9322F7E}"/>
              </a:ext>
            </a:extLst>
          </p:cNvPr>
          <p:cNvSpPr/>
          <p:nvPr/>
        </p:nvSpPr>
        <p:spPr>
          <a:xfrm>
            <a:off x="630006" y="5013000"/>
            <a:ext cx="3509994" cy="584775"/>
          </a:xfrm>
          <a:prstGeom prst="rect">
            <a:avLst/>
          </a:prstGeom>
        </p:spPr>
        <p:txBody>
          <a:bodyPr wrap="square">
            <a:spAutoFit/>
          </a:bodyPr>
          <a:lstStyle/>
          <a:p>
            <a:pPr lvl="0">
              <a:spcBef>
                <a:spcPct val="20000"/>
              </a:spcBef>
            </a:pPr>
            <a:r>
              <a:rPr lang="es-ES" sz="1600" dirty="0">
                <a:solidFill>
                  <a:prstClr val="black"/>
                </a:solidFill>
                <a:latin typeface="Arial" pitchFamily="34" charset="0"/>
                <a:cs typeface="Arial" pitchFamily="34" charset="0"/>
              </a:rPr>
              <a:t>Cuanto mayor sea la masa térmica, más eficiente será la energía solar</a:t>
            </a:r>
            <a:endParaRPr lang="en-US" sz="1600" dirty="0">
              <a:solidFill>
                <a:prstClr val="black"/>
              </a:solidFill>
              <a:latin typeface="Arial" pitchFamily="34" charset="0"/>
              <a:cs typeface="Arial" pitchFamily="34" charset="0"/>
            </a:endParaRPr>
          </a:p>
        </p:txBody>
      </p:sp>
      <p:pic>
        <p:nvPicPr>
          <p:cNvPr id="10" name="Imagen 9">
            <a:extLst>
              <a:ext uri="{FF2B5EF4-FFF2-40B4-BE49-F238E27FC236}">
                <a16:creationId xmlns:a16="http://schemas.microsoft.com/office/drawing/2014/main" id="{1537F537-6215-4FDD-8188-F8E64E21B041}"/>
              </a:ext>
            </a:extLst>
          </p:cNvPr>
          <p:cNvPicPr/>
          <p:nvPr/>
        </p:nvPicPr>
        <p:blipFill>
          <a:blip r:embed="rId2">
            <a:extLst>
              <a:ext uri="{28A0092B-C50C-407E-A947-70E740481C1C}">
                <a14:useLocalDpi xmlns:a14="http://schemas.microsoft.com/office/drawing/2010/main" val="0"/>
              </a:ext>
            </a:extLst>
          </a:blip>
          <a:stretch>
            <a:fillRect/>
          </a:stretch>
        </p:blipFill>
        <p:spPr>
          <a:xfrm>
            <a:off x="4003675" y="2717039"/>
            <a:ext cx="4683125" cy="2817495"/>
          </a:xfrm>
          <a:prstGeom prst="rect">
            <a:avLst/>
          </a:prstGeom>
          <a:noFill/>
          <a:ln w="9525" cap="flat" cmpd="sng" algn="ctr">
            <a:solidFill>
              <a:sysClr val="windowText" lastClr="000000"/>
            </a:solidFill>
            <a:prstDash val="solid"/>
            <a:round/>
            <a:headEnd type="none" w="med" len="med"/>
            <a:tailEnd type="none" w="med" len="med"/>
          </a:ln>
        </p:spPr>
      </p:pic>
      <p:sp>
        <p:nvSpPr>
          <p:cNvPr id="12" name="Rectángulo 11">
            <a:extLst>
              <a:ext uri="{FF2B5EF4-FFF2-40B4-BE49-F238E27FC236}">
                <a16:creationId xmlns:a16="http://schemas.microsoft.com/office/drawing/2014/main" id="{5FA78D6B-1CC1-49BC-808A-7E5F6EDDABCB}"/>
              </a:ext>
            </a:extLst>
          </p:cNvPr>
          <p:cNvSpPr/>
          <p:nvPr/>
        </p:nvSpPr>
        <p:spPr>
          <a:xfrm>
            <a:off x="630006" y="5517000"/>
            <a:ext cx="7712885" cy="584775"/>
          </a:xfrm>
          <a:prstGeom prst="rect">
            <a:avLst/>
          </a:prstGeom>
        </p:spPr>
        <p:txBody>
          <a:bodyPr wrap="square">
            <a:spAutoFit/>
          </a:bodyPr>
          <a:lstStyle/>
          <a:p>
            <a:r>
              <a:rPr lang="es-ES" sz="1600" dirty="0">
                <a:solidFill>
                  <a:prstClr val="black"/>
                </a:solidFill>
                <a:latin typeface="Arial" pitchFamily="34" charset="0"/>
                <a:cs typeface="Arial" pitchFamily="34" charset="0"/>
              </a:rPr>
              <a:t>que puede transferir y almacenar calor para fines prácticos. Los paneles solares térmicos utilizan agua o glicol para el calentamiento directo o indirecto del agua.</a:t>
            </a:r>
            <a:endParaRPr lang="es-ES" dirty="0"/>
          </a:p>
        </p:txBody>
      </p:sp>
      <p:sp>
        <p:nvSpPr>
          <p:cNvPr id="13" name="Rectángulo 12">
            <a:extLst>
              <a:ext uri="{FF2B5EF4-FFF2-40B4-BE49-F238E27FC236}">
                <a16:creationId xmlns:a16="http://schemas.microsoft.com/office/drawing/2014/main" id="{40560EEE-FF5C-4263-BA20-846F8F376154}"/>
              </a:ext>
            </a:extLst>
          </p:cNvPr>
          <p:cNvSpPr/>
          <p:nvPr/>
        </p:nvSpPr>
        <p:spPr>
          <a:xfrm>
            <a:off x="630007" y="3789000"/>
            <a:ext cx="329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err="1">
                <a:solidFill>
                  <a:prstClr val="black"/>
                </a:solidFill>
                <a:latin typeface="Arial" pitchFamily="34" charset="0"/>
                <a:cs typeface="Arial" pitchFamily="34" charset="0"/>
              </a:rPr>
              <a:t>Gradiente</a:t>
            </a:r>
            <a:r>
              <a:rPr lang="en-US" sz="1600" b="1" dirty="0">
                <a:solidFill>
                  <a:prstClr val="black"/>
                </a:solidFill>
                <a:latin typeface="Arial" pitchFamily="34" charset="0"/>
                <a:cs typeface="Arial" pitchFamily="34" charset="0"/>
              </a:rPr>
              <a:t> de </a:t>
            </a:r>
            <a:r>
              <a:rPr lang="en-US" sz="1600" b="1" dirty="0" err="1">
                <a:solidFill>
                  <a:prstClr val="black"/>
                </a:solidFill>
                <a:latin typeface="Arial" pitchFamily="34" charset="0"/>
                <a:cs typeface="Arial" pitchFamily="34" charset="0"/>
              </a:rPr>
              <a:t>temperatura</a:t>
            </a:r>
            <a:r>
              <a:rPr lang="en-US" sz="1600" b="1" dirty="0">
                <a:solidFill>
                  <a:prstClr val="black"/>
                </a:solidFill>
                <a:latin typeface="Arial" pitchFamily="34" charset="0"/>
                <a:cs typeface="Arial" pitchFamily="34" charset="0"/>
              </a:rPr>
              <a:t>.</a:t>
            </a:r>
          </a:p>
        </p:txBody>
      </p:sp>
      <p:sp>
        <p:nvSpPr>
          <p:cNvPr id="14" name="Rectángulo 13">
            <a:extLst>
              <a:ext uri="{FF2B5EF4-FFF2-40B4-BE49-F238E27FC236}">
                <a16:creationId xmlns:a16="http://schemas.microsoft.com/office/drawing/2014/main" id="{3650DDC9-AD90-4F8E-B0BB-6D9EDA1623F6}"/>
              </a:ext>
            </a:extLst>
          </p:cNvPr>
          <p:cNvSpPr/>
          <p:nvPr/>
        </p:nvSpPr>
        <p:spPr>
          <a:xfrm>
            <a:off x="630006" y="4005000"/>
            <a:ext cx="3293993" cy="830997"/>
          </a:xfrm>
          <a:prstGeom prst="rect">
            <a:avLst/>
          </a:prstGeom>
        </p:spPr>
        <p:txBody>
          <a:bodyPr wrap="square">
            <a:spAutoFit/>
          </a:bodyPr>
          <a:lstStyle/>
          <a:p>
            <a:pPr lvl="0">
              <a:spcBef>
                <a:spcPct val="20000"/>
              </a:spcBef>
            </a:pPr>
            <a:r>
              <a:rPr lang="es-ES" sz="1600" dirty="0">
                <a:solidFill>
                  <a:prstClr val="black"/>
                </a:solidFill>
                <a:latin typeface="Arial" pitchFamily="34" charset="0"/>
                <a:cs typeface="Arial" pitchFamily="34" charset="0"/>
              </a:rPr>
              <a:t>Las pérdidas de calor son mayores si el gradiente de temperatura es alto.</a:t>
            </a:r>
            <a:endParaRPr lang="en-US" sz="1600" baseline="30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516328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persona, cielo, hombre, exterior&#10;&#10;Descripción generada con confianza muy alta">
            <a:extLst>
              <a:ext uri="{FF2B5EF4-FFF2-40B4-BE49-F238E27FC236}">
                <a16:creationId xmlns:a16="http://schemas.microsoft.com/office/drawing/2014/main" id="{BBA19F1B-4A10-418C-9FCD-1609A366E897}"/>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68275" y="2853000"/>
            <a:ext cx="3895725" cy="3362325"/>
          </a:xfrm>
          <a:prstGeom prst="ellipse">
            <a:avLst/>
          </a:prstGeom>
          <a:ln>
            <a:noFill/>
          </a:ln>
          <a:effectLst>
            <a:softEdge rad="112500"/>
          </a:effectLst>
        </p:spPr>
      </p:pic>
      <p:sp>
        <p:nvSpPr>
          <p:cNvPr id="8" name="Flecha: doblada 7">
            <a:extLst>
              <a:ext uri="{FF2B5EF4-FFF2-40B4-BE49-F238E27FC236}">
                <a16:creationId xmlns:a16="http://schemas.microsoft.com/office/drawing/2014/main" id="{4D1E364C-B5D4-4508-9D33-4FA33AB63D5A}"/>
              </a:ext>
            </a:extLst>
          </p:cNvPr>
          <p:cNvSpPr/>
          <p:nvPr/>
        </p:nvSpPr>
        <p:spPr>
          <a:xfrm rot="5400000">
            <a:off x="6651616" y="1595650"/>
            <a:ext cx="2016000" cy="1999232"/>
          </a:xfrm>
          <a:prstGeom prst="bentArrow">
            <a:avLst>
              <a:gd name="adj1" fmla="val 24249"/>
              <a:gd name="adj2" fmla="val 24145"/>
              <a:gd name="adj3" fmla="val 28404"/>
              <a:gd name="adj4" fmla="val 18385"/>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dirty="0">
              <a:solidFill>
                <a:schemeClr val="tx1"/>
              </a:solidFill>
            </a:endParaRPr>
          </a:p>
        </p:txBody>
      </p:sp>
      <p:sp>
        <p:nvSpPr>
          <p:cNvPr id="4" name="Rectángulo 3">
            <a:extLst>
              <a:ext uri="{FF2B5EF4-FFF2-40B4-BE49-F238E27FC236}">
                <a16:creationId xmlns:a16="http://schemas.microsoft.com/office/drawing/2014/main" id="{633C0E63-179D-44A6-9BF9-EDA92B5F8841}"/>
              </a:ext>
            </a:extLst>
          </p:cNvPr>
          <p:cNvSpPr/>
          <p:nvPr/>
        </p:nvSpPr>
        <p:spPr>
          <a:xfrm>
            <a:off x="118682" y="1598379"/>
            <a:ext cx="6541318" cy="2562066"/>
          </a:xfrm>
          <a:prstGeom prst="rect">
            <a:avLst/>
          </a:prstGeom>
          <a:ln>
            <a:solidFill>
              <a:schemeClr val="accent3">
                <a:lumMod val="50000"/>
              </a:schemeClr>
            </a:solidFill>
          </a:ln>
          <a:effectLst>
            <a:innerShdw blurRad="63500" dist="50800" dir="189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2" name="Título 1">
            <a:extLst>
              <a:ext uri="{FF2B5EF4-FFF2-40B4-BE49-F238E27FC236}">
                <a16:creationId xmlns:a16="http://schemas.microsoft.com/office/drawing/2014/main" id="{A93E9920-253A-4290-8678-B8466A915821}"/>
              </a:ext>
            </a:extLst>
          </p:cNvPr>
          <p:cNvSpPr>
            <a:spLocks noGrp="1"/>
          </p:cNvSpPr>
          <p:nvPr>
            <p:ph type="title"/>
          </p:nvPr>
        </p:nvSpPr>
        <p:spPr/>
        <p:txBody>
          <a:bodyPr/>
          <a:lstStyle/>
          <a:p>
            <a:r>
              <a:rPr lang="en-US" b="1" dirty="0"/>
              <a:t>3. </a:t>
            </a:r>
            <a:r>
              <a:rPr lang="en-US" b="1" dirty="0" err="1"/>
              <a:t>Aplicacion</a:t>
            </a:r>
            <a:r>
              <a:rPr lang="en-US" b="1" dirty="0"/>
              <a:t> de los </a:t>
            </a:r>
            <a:r>
              <a:rPr lang="en-US" b="1" dirty="0" err="1"/>
              <a:t>conceptos</a:t>
            </a:r>
            <a:r>
              <a:rPr lang="en-US" b="1" dirty="0"/>
              <a:t>  </a:t>
            </a:r>
            <a:r>
              <a:rPr lang="en-US" b="1" dirty="0" err="1"/>
              <a:t>básicos</a:t>
            </a:r>
            <a:endParaRPr lang="es-ES" dirty="0"/>
          </a:p>
        </p:txBody>
      </p:sp>
      <p:sp>
        <p:nvSpPr>
          <p:cNvPr id="9" name="CuadroTexto 8">
            <a:extLst>
              <a:ext uri="{FF2B5EF4-FFF2-40B4-BE49-F238E27FC236}">
                <a16:creationId xmlns:a16="http://schemas.microsoft.com/office/drawing/2014/main" id="{81F7A6C7-3B6B-4305-AE4C-E7CD389950F0}"/>
              </a:ext>
            </a:extLst>
          </p:cNvPr>
          <p:cNvSpPr txBox="1"/>
          <p:nvPr/>
        </p:nvSpPr>
        <p:spPr>
          <a:xfrm>
            <a:off x="6596316" y="1566566"/>
            <a:ext cx="1863684" cy="461665"/>
          </a:xfrm>
          <a:prstGeom prst="rect">
            <a:avLst/>
          </a:prstGeom>
          <a:noFill/>
        </p:spPr>
        <p:txBody>
          <a:bodyPr wrap="square" rtlCol="0">
            <a:spAutoFit/>
          </a:bodyPr>
          <a:lstStyle/>
          <a:p>
            <a:pPr algn="ctr"/>
            <a:r>
              <a:rPr lang="es-ES" sz="1200" dirty="0">
                <a:solidFill>
                  <a:schemeClr val="bg1"/>
                </a:solidFill>
              </a:rPr>
              <a:t>Son tareas básicas para instaladores y diseñadores</a:t>
            </a:r>
            <a:endParaRPr lang="en-US" sz="1200" dirty="0">
              <a:solidFill>
                <a:schemeClr val="bg1"/>
              </a:solidFill>
            </a:endParaRPr>
          </a:p>
        </p:txBody>
      </p:sp>
      <p:sp>
        <p:nvSpPr>
          <p:cNvPr id="3" name="Marcador de contenido 2">
            <a:extLst>
              <a:ext uri="{FF2B5EF4-FFF2-40B4-BE49-F238E27FC236}">
                <a16:creationId xmlns:a16="http://schemas.microsoft.com/office/drawing/2014/main" id="{622421B5-F823-4E26-B392-92CEC613140E}"/>
              </a:ext>
            </a:extLst>
          </p:cNvPr>
          <p:cNvSpPr>
            <a:spLocks noGrp="1"/>
          </p:cNvSpPr>
          <p:nvPr>
            <p:ph idx="1"/>
          </p:nvPr>
        </p:nvSpPr>
        <p:spPr>
          <a:xfrm>
            <a:off x="95582" y="1608499"/>
            <a:ext cx="8229600" cy="4525963"/>
          </a:xfrm>
        </p:spPr>
        <p:txBody>
          <a:bodyPr>
            <a:normAutofit/>
          </a:bodyPr>
          <a:lstStyle/>
          <a:p>
            <a:r>
              <a:rPr lang="es-ES" sz="1600" b="1" dirty="0">
                <a:latin typeface="Arial" panose="020B0604020202020204" pitchFamily="34" charset="0"/>
                <a:cs typeface="Arial" panose="020B0604020202020204" pitchFamily="34" charset="0"/>
              </a:rPr>
              <a:t>Medición de la radiación solar.</a:t>
            </a:r>
          </a:p>
          <a:p>
            <a:r>
              <a:rPr lang="es-ES" sz="1600" b="1" dirty="0">
                <a:latin typeface="Arial" panose="020B0604020202020204" pitchFamily="34" charset="0"/>
                <a:cs typeface="Arial" panose="020B0604020202020204" pitchFamily="34" charset="0"/>
              </a:rPr>
              <a:t>Recolección y conversión de energía solar. Colectores solares.</a:t>
            </a:r>
          </a:p>
          <a:p>
            <a:r>
              <a:rPr lang="es-ES" sz="1600" b="1" dirty="0">
                <a:latin typeface="Arial" panose="020B0604020202020204" pitchFamily="34" charset="0"/>
                <a:cs typeface="Arial" panose="020B0604020202020204" pitchFamily="34" charset="0"/>
              </a:rPr>
              <a:t>Variaciones diarias. La ventana solar.</a:t>
            </a:r>
          </a:p>
          <a:p>
            <a:r>
              <a:rPr lang="es-ES" sz="1600" b="1" dirty="0">
                <a:latin typeface="Arial" panose="020B0604020202020204" pitchFamily="34" charset="0"/>
                <a:cs typeface="Arial" panose="020B0604020202020204" pitchFamily="34" charset="0"/>
              </a:rPr>
              <a:t>Variaciones estacionales. Inclinación del colector.</a:t>
            </a:r>
          </a:p>
          <a:p>
            <a:r>
              <a:rPr lang="es-ES" sz="1600" b="1" dirty="0">
                <a:latin typeface="Arial" panose="020B0604020202020204" pitchFamily="34" charset="0"/>
                <a:cs typeface="Arial" panose="020B0604020202020204" pitchFamily="34" charset="0"/>
              </a:rPr>
              <a:t>Orientación del colector.</a:t>
            </a:r>
          </a:p>
          <a:p>
            <a:r>
              <a:rPr lang="es-ES" sz="1600" b="1" dirty="0">
                <a:latin typeface="Arial" panose="020B0604020202020204" pitchFamily="34" charset="0"/>
                <a:cs typeface="Arial" panose="020B0604020202020204" pitchFamily="34" charset="0"/>
              </a:rPr>
              <a:t>Ángulo de inclinación óptimo.</a:t>
            </a:r>
          </a:p>
          <a:p>
            <a:r>
              <a:rPr lang="es-ES" sz="1600" b="1" dirty="0">
                <a:latin typeface="Arial" panose="020B0604020202020204" pitchFamily="34" charset="0"/>
                <a:cs typeface="Arial" panose="020B0604020202020204" pitchFamily="34" charset="0"/>
              </a:rPr>
              <a:t>Consideraciones sobre el almacenamiento de calor.</a:t>
            </a:r>
          </a:p>
          <a:p>
            <a:r>
              <a:rPr lang="es-ES" sz="1600" b="1" dirty="0">
                <a:latin typeface="Arial" panose="020B0604020202020204" pitchFamily="34" charset="0"/>
                <a:cs typeface="Arial" panose="020B0604020202020204" pitchFamily="34" charset="0"/>
              </a:rPr>
              <a:t>Consideraciones adicionales del sistema.</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6938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03E04A-2793-4019-80A8-09C6B11B895A}"/>
              </a:ext>
            </a:extLst>
          </p:cNvPr>
          <p:cNvSpPr>
            <a:spLocks noGrp="1"/>
          </p:cNvSpPr>
          <p:nvPr>
            <p:ph type="title"/>
          </p:nvPr>
        </p:nvSpPr>
        <p:spPr/>
        <p:txBody>
          <a:bodyPr/>
          <a:lstStyle/>
          <a:p>
            <a:r>
              <a:rPr lang="en-US" b="1" dirty="0"/>
              <a:t>3. </a:t>
            </a:r>
            <a:r>
              <a:rPr lang="en-US" b="1" dirty="0" err="1"/>
              <a:t>Aplicacion</a:t>
            </a:r>
            <a:r>
              <a:rPr lang="en-US" b="1" dirty="0"/>
              <a:t> de los </a:t>
            </a:r>
            <a:r>
              <a:rPr lang="en-US" b="1" dirty="0" err="1"/>
              <a:t>conceptos</a:t>
            </a:r>
            <a:r>
              <a:rPr lang="en-US" b="1" dirty="0"/>
              <a:t>  </a:t>
            </a:r>
            <a:r>
              <a:rPr lang="en-US" b="1" dirty="0" err="1"/>
              <a:t>básicos</a:t>
            </a:r>
            <a:endParaRPr lang="en-US" dirty="0"/>
          </a:p>
        </p:txBody>
      </p:sp>
      <p:cxnSp>
        <p:nvCxnSpPr>
          <p:cNvPr id="6" name="Conector recto 5">
            <a:extLst>
              <a:ext uri="{FF2B5EF4-FFF2-40B4-BE49-F238E27FC236}">
                <a16:creationId xmlns:a16="http://schemas.microsoft.com/office/drawing/2014/main" id="{6AA43744-62CA-4DD9-B0B7-EBFDD4FD8C8B}"/>
              </a:ext>
            </a:extLst>
          </p:cNvPr>
          <p:cNvCxnSpPr>
            <a:cxnSpLocks/>
          </p:cNvCxnSpPr>
          <p:nvPr/>
        </p:nvCxnSpPr>
        <p:spPr>
          <a:xfrm>
            <a:off x="4572000" y="1628775"/>
            <a:ext cx="0" cy="4592695"/>
          </a:xfrm>
          <a:prstGeom prst="line">
            <a:avLst/>
          </a:prstGeom>
          <a:ln w="25400">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DC6148D1-1662-4F32-8B44-084556BA59E0}"/>
              </a:ext>
            </a:extLst>
          </p:cNvPr>
          <p:cNvCxnSpPr>
            <a:cxnSpLocks/>
          </p:cNvCxnSpPr>
          <p:nvPr/>
        </p:nvCxnSpPr>
        <p:spPr>
          <a:xfrm flipH="1">
            <a:off x="252413" y="3933003"/>
            <a:ext cx="8434387" cy="0"/>
          </a:xfrm>
          <a:prstGeom prst="line">
            <a:avLst/>
          </a:prstGeom>
          <a:ln w="25400">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9" name="Imagen 8" descr="https://www.hukseflux.com/uploads/styles/small/public/2018-07/DR03-pyrheliometer-1webXLv1202.jpg?itok=6-s3CWlv">
            <a:extLst>
              <a:ext uri="{FF2B5EF4-FFF2-40B4-BE49-F238E27FC236}">
                <a16:creationId xmlns:a16="http://schemas.microsoft.com/office/drawing/2014/main" id="{B020DBF6-4BC6-4CB0-88AD-5415D90A40CC}"/>
              </a:ext>
            </a:extLst>
          </p:cNvPr>
          <p:cNvPicPr/>
          <p:nvPr/>
        </p:nvPicPr>
        <p:blipFill rotWithShape="1">
          <a:blip r:embed="rId2" cstate="print">
            <a:extLst>
              <a:ext uri="{28A0092B-C50C-407E-A947-70E740481C1C}">
                <a14:useLocalDpi xmlns:a14="http://schemas.microsoft.com/office/drawing/2010/main" val="0"/>
              </a:ext>
            </a:extLst>
          </a:blip>
          <a:srcRect t="6186"/>
          <a:stretch/>
        </p:blipFill>
        <p:spPr bwMode="auto">
          <a:xfrm>
            <a:off x="5796365" y="1734669"/>
            <a:ext cx="2159635" cy="2026285"/>
          </a:xfrm>
          <a:prstGeom prst="rect">
            <a:avLst/>
          </a:prstGeom>
          <a:noFill/>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7E1693FC-8AB0-4819-B76B-1CC2EC815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000" y="1581000"/>
            <a:ext cx="1905000" cy="2333625"/>
          </a:xfrm>
          <a:prstGeom prst="rect">
            <a:avLst/>
          </a:prstGeom>
        </p:spPr>
      </p:pic>
      <p:pic>
        <p:nvPicPr>
          <p:cNvPr id="12" name="Imagen 11" descr="https://www.christies.com/img/LotImages/2016/CSK/2016_CSK_12051_0228_000(a_sunshine_recorder_casella_early_20th_century).jpg">
            <a:extLst>
              <a:ext uri="{FF2B5EF4-FFF2-40B4-BE49-F238E27FC236}">
                <a16:creationId xmlns:a16="http://schemas.microsoft.com/office/drawing/2014/main" id="{C328E0EE-DBC1-4163-84AE-841F94DF207E}"/>
              </a:ext>
            </a:extLst>
          </p:cNvPr>
          <p:cNvPicPr/>
          <p:nvPr/>
        </p:nvPicPr>
        <p:blipFill rotWithShape="1">
          <a:blip r:embed="rId4" cstate="print">
            <a:extLst>
              <a:ext uri="{28A0092B-C50C-407E-A947-70E740481C1C}">
                <a14:useLocalDpi xmlns:a14="http://schemas.microsoft.com/office/drawing/2010/main" val="0"/>
              </a:ext>
            </a:extLst>
          </a:blip>
          <a:srcRect t="8775" b="7897"/>
          <a:stretch/>
        </p:blipFill>
        <p:spPr bwMode="auto">
          <a:xfrm>
            <a:off x="1116000" y="4313623"/>
            <a:ext cx="2664000" cy="1779329"/>
          </a:xfrm>
          <a:prstGeom prst="rect">
            <a:avLst/>
          </a:prstGeom>
          <a:noFill/>
          <a:ln>
            <a:noFill/>
          </a:ln>
          <a:extLst>
            <a:ext uri="{53640926-AAD7-44D8-BBD7-CCE9431645EC}">
              <a14:shadowObscured xmlns:a14="http://schemas.microsoft.com/office/drawing/2010/main"/>
            </a:ext>
          </a:extLst>
        </p:spPr>
      </p:pic>
      <p:pic>
        <p:nvPicPr>
          <p:cNvPr id="13" name="Imagen 12" descr="https://alexnld.com/wp-content/uploads/2015/10/1247.jpg">
            <a:extLst>
              <a:ext uri="{FF2B5EF4-FFF2-40B4-BE49-F238E27FC236}">
                <a16:creationId xmlns:a16="http://schemas.microsoft.com/office/drawing/2014/main" id="{1E4286F2-E846-4720-88D6-7020A62E2E6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4365" y="4105053"/>
            <a:ext cx="1943634" cy="1932998"/>
          </a:xfrm>
          <a:prstGeom prst="rect">
            <a:avLst/>
          </a:prstGeom>
          <a:noFill/>
          <a:ln>
            <a:noFill/>
          </a:ln>
        </p:spPr>
      </p:pic>
      <p:sp>
        <p:nvSpPr>
          <p:cNvPr id="15" name="Rectángulo 14">
            <a:extLst>
              <a:ext uri="{FF2B5EF4-FFF2-40B4-BE49-F238E27FC236}">
                <a16:creationId xmlns:a16="http://schemas.microsoft.com/office/drawing/2014/main" id="{1A50990E-DBA7-4B6F-A671-CB1E4D954552}"/>
              </a:ext>
            </a:extLst>
          </p:cNvPr>
          <p:cNvSpPr/>
          <p:nvPr/>
        </p:nvSpPr>
        <p:spPr>
          <a:xfrm rot="16200000">
            <a:off x="-94120" y="2372083"/>
            <a:ext cx="1739066" cy="584775"/>
          </a:xfrm>
          <a:prstGeom prst="rect">
            <a:avLst/>
          </a:prstGeom>
        </p:spPr>
        <p:txBody>
          <a:bodyPr wrap="square">
            <a:spAutoFit/>
          </a:bodyPr>
          <a:lstStyle/>
          <a:p>
            <a:r>
              <a:rPr lang="en-US" sz="1600" dirty="0" err="1">
                <a:latin typeface="Arial" panose="020B0604020202020204" pitchFamily="34" charset="0"/>
                <a:ea typeface="Calibri" panose="020F0502020204030204" pitchFamily="34" charset="0"/>
                <a:cs typeface="Arial" panose="020B0604020202020204" pitchFamily="34" charset="0"/>
              </a:rPr>
              <a:t>Piranómetro</a:t>
            </a:r>
            <a:r>
              <a:rPr lang="en-US" sz="1600" dirty="0">
                <a:latin typeface="Arial" panose="020B0604020202020204" pitchFamily="34" charset="0"/>
                <a:ea typeface="Calibri" panose="020F0502020204030204" pitchFamily="34" charset="0"/>
                <a:cs typeface="Arial" panose="020B0604020202020204" pitchFamily="34" charset="0"/>
              </a:rPr>
              <a:t> con </a:t>
            </a:r>
            <a:r>
              <a:rPr lang="en-US" sz="1600" dirty="0" err="1">
                <a:latin typeface="Arial" panose="020B0604020202020204" pitchFamily="34" charset="0"/>
                <a:ea typeface="Calibri" panose="020F0502020204030204" pitchFamily="34" charset="0"/>
                <a:cs typeface="Arial" panose="020B0604020202020204" pitchFamily="34" charset="0"/>
              </a:rPr>
              <a:t>anillo</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sombreado</a:t>
            </a:r>
            <a:endParaRPr lang="en-US" sz="1600" dirty="0">
              <a:latin typeface="Arial" panose="020B0604020202020204" pitchFamily="34" charset="0"/>
              <a:cs typeface="Arial" panose="020B0604020202020204" pitchFamily="34" charset="0"/>
            </a:endParaRPr>
          </a:p>
        </p:txBody>
      </p:sp>
      <p:sp>
        <p:nvSpPr>
          <p:cNvPr id="16" name="Rectángulo 15">
            <a:extLst>
              <a:ext uri="{FF2B5EF4-FFF2-40B4-BE49-F238E27FC236}">
                <a16:creationId xmlns:a16="http://schemas.microsoft.com/office/drawing/2014/main" id="{FA7E84F1-918A-4ECD-8AA9-2531CE2849E1}"/>
              </a:ext>
            </a:extLst>
          </p:cNvPr>
          <p:cNvSpPr/>
          <p:nvPr/>
        </p:nvSpPr>
        <p:spPr>
          <a:xfrm rot="16200000">
            <a:off x="7415133" y="2545256"/>
            <a:ext cx="1739066" cy="338554"/>
          </a:xfrm>
          <a:prstGeom prst="rect">
            <a:avLst/>
          </a:prstGeom>
        </p:spPr>
        <p:txBody>
          <a:bodyPr wrap="square">
            <a:spAutoFit/>
          </a:bodyPr>
          <a:lstStyle/>
          <a:p>
            <a:r>
              <a:rPr lang="en-US" sz="1600" dirty="0" err="1">
                <a:latin typeface="Arial" panose="020B0604020202020204" pitchFamily="34" charset="0"/>
                <a:ea typeface="Calibri" panose="020F0502020204030204" pitchFamily="34" charset="0"/>
                <a:cs typeface="Arial" panose="020B0604020202020204" pitchFamily="34" charset="0"/>
              </a:rPr>
              <a:t>Pirheliómetro</a:t>
            </a:r>
            <a:endParaRPr lang="en-US" sz="1600" dirty="0">
              <a:latin typeface="Arial" panose="020B0604020202020204" pitchFamily="34" charset="0"/>
              <a:cs typeface="Arial" panose="020B0604020202020204" pitchFamily="34" charset="0"/>
            </a:endParaRPr>
          </a:p>
        </p:txBody>
      </p:sp>
      <p:sp>
        <p:nvSpPr>
          <p:cNvPr id="17" name="Rectángulo 16">
            <a:extLst>
              <a:ext uri="{FF2B5EF4-FFF2-40B4-BE49-F238E27FC236}">
                <a16:creationId xmlns:a16="http://schemas.microsoft.com/office/drawing/2014/main" id="{953D10A6-80D1-47B0-B05D-00DACB5FEB83}"/>
              </a:ext>
            </a:extLst>
          </p:cNvPr>
          <p:cNvSpPr/>
          <p:nvPr/>
        </p:nvSpPr>
        <p:spPr>
          <a:xfrm rot="16200000">
            <a:off x="-313771" y="4711422"/>
            <a:ext cx="2178369" cy="584775"/>
          </a:xfrm>
          <a:prstGeom prst="rect">
            <a:avLst/>
          </a:prstGeom>
        </p:spPr>
        <p:txBody>
          <a:bodyPr wrap="square">
            <a:spAutoFit/>
          </a:bodyPr>
          <a:lstStyle/>
          <a:p>
            <a:r>
              <a:rPr lang="en-US" sz="1600" dirty="0" err="1">
                <a:latin typeface="Arial" panose="020B0604020202020204" pitchFamily="34" charset="0"/>
                <a:ea typeface="Calibri" panose="020F0502020204030204" pitchFamily="34" charset="0"/>
                <a:cs typeface="Arial" panose="020B0604020202020204" pitchFamily="34" charset="0"/>
              </a:rPr>
              <a:t>Grabadora</a:t>
            </a:r>
            <a:r>
              <a:rPr lang="en-US" sz="1600" dirty="0">
                <a:latin typeface="Arial" panose="020B0604020202020204" pitchFamily="34" charset="0"/>
                <a:ea typeface="Calibri" panose="020F0502020204030204" pitchFamily="34" charset="0"/>
                <a:cs typeface="Arial" panose="020B0604020202020204" pitchFamily="34" charset="0"/>
              </a:rPr>
              <a:t> Sunshine de </a:t>
            </a:r>
            <a:r>
              <a:rPr lang="en-US" sz="1600" dirty="0" err="1">
                <a:latin typeface="Arial" panose="020B0604020202020204" pitchFamily="34" charset="0"/>
                <a:ea typeface="Calibri" panose="020F0502020204030204" pitchFamily="34" charset="0"/>
                <a:cs typeface="Arial" panose="020B0604020202020204" pitchFamily="34" charset="0"/>
              </a:rPr>
              <a:t>Campbel</a:t>
            </a:r>
            <a:r>
              <a:rPr lang="en-US" sz="1600" dirty="0">
                <a:latin typeface="Arial" panose="020B0604020202020204" pitchFamily="34" charset="0"/>
                <a:ea typeface="Calibri" panose="020F0502020204030204" pitchFamily="34" charset="0"/>
                <a:cs typeface="Arial" panose="020B0604020202020204" pitchFamily="34" charset="0"/>
              </a:rPr>
              <a:t>-Stokes</a:t>
            </a:r>
            <a:endParaRPr lang="en-US" sz="1600" dirty="0">
              <a:latin typeface="Arial" panose="020B0604020202020204" pitchFamily="34" charset="0"/>
              <a:cs typeface="Arial" panose="020B0604020202020204" pitchFamily="34" charset="0"/>
            </a:endParaRPr>
          </a:p>
        </p:txBody>
      </p:sp>
      <p:sp>
        <p:nvSpPr>
          <p:cNvPr id="18" name="Rectángulo 17">
            <a:extLst>
              <a:ext uri="{FF2B5EF4-FFF2-40B4-BE49-F238E27FC236}">
                <a16:creationId xmlns:a16="http://schemas.microsoft.com/office/drawing/2014/main" id="{853D1748-4040-4F0B-BBE8-68CC7EACFE46}"/>
              </a:ext>
            </a:extLst>
          </p:cNvPr>
          <p:cNvSpPr/>
          <p:nvPr/>
        </p:nvSpPr>
        <p:spPr>
          <a:xfrm rot="16200000">
            <a:off x="7395667" y="4511454"/>
            <a:ext cx="2331998" cy="830997"/>
          </a:xfrm>
          <a:prstGeom prst="rect">
            <a:avLst/>
          </a:prstGeom>
        </p:spPr>
        <p:txBody>
          <a:bodyPr wrap="square">
            <a:spAutoFit/>
          </a:bodyPr>
          <a:lstStyle/>
          <a:p>
            <a:r>
              <a:rPr lang="es-ES" sz="1600" dirty="0">
                <a:latin typeface="Arial" panose="020B0604020202020204" pitchFamily="34" charset="0"/>
                <a:ea typeface="Calibri" panose="020F0502020204030204" pitchFamily="34" charset="0"/>
                <a:cs typeface="Arial" panose="020B0604020202020204" pitchFamily="34" charset="0"/>
              </a:rPr>
              <a:t>Medidor de Irradiación de Energía Solar de Mano</a:t>
            </a:r>
            <a:endParaRPr lang="en-US" sz="1600" dirty="0">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89F8D15B-C85C-453D-B8A0-D21C0C6CCC7E}"/>
              </a:ext>
            </a:extLst>
          </p:cNvPr>
          <p:cNvSpPr/>
          <p:nvPr/>
        </p:nvSpPr>
        <p:spPr>
          <a:xfrm>
            <a:off x="3688684" y="3534003"/>
            <a:ext cx="1781992"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285750" lvl="0" indent="-285750">
              <a:spcBef>
                <a:spcPct val="20000"/>
              </a:spcBef>
              <a:buFont typeface="Wingdings" panose="05000000000000000000" pitchFamily="2" charset="2"/>
              <a:buChar char="Ø"/>
            </a:pPr>
            <a:r>
              <a:rPr lang="es-ES" sz="1600" b="1" dirty="0">
                <a:solidFill>
                  <a:prstClr val="black"/>
                </a:solidFill>
                <a:latin typeface="Arial" pitchFamily="34" charset="0"/>
                <a:cs typeface="Arial" pitchFamily="34" charset="0"/>
              </a:rPr>
              <a:t>Medición de la radiación solar</a:t>
            </a:r>
            <a:endParaRPr lang="en-US" sz="16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600317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063038-389F-4748-88B5-16FDFF991B3C}"/>
              </a:ext>
            </a:extLst>
          </p:cNvPr>
          <p:cNvSpPr>
            <a:spLocks noGrp="1"/>
          </p:cNvSpPr>
          <p:nvPr>
            <p:ph type="title"/>
          </p:nvPr>
        </p:nvSpPr>
        <p:spPr/>
        <p:txBody>
          <a:bodyPr/>
          <a:lstStyle/>
          <a:p>
            <a:r>
              <a:rPr lang="en-US" b="1" dirty="0"/>
              <a:t>3. </a:t>
            </a:r>
            <a:r>
              <a:rPr lang="en-US" b="1" dirty="0" err="1"/>
              <a:t>Aplicacion</a:t>
            </a:r>
            <a:r>
              <a:rPr lang="en-US" b="1" dirty="0"/>
              <a:t> de los </a:t>
            </a:r>
            <a:r>
              <a:rPr lang="en-US" b="1" dirty="0" err="1"/>
              <a:t>conceptos</a:t>
            </a:r>
            <a:r>
              <a:rPr lang="en-US" b="1" dirty="0"/>
              <a:t>  </a:t>
            </a:r>
            <a:r>
              <a:rPr lang="en-US" b="1" dirty="0" err="1"/>
              <a:t>básicos</a:t>
            </a:r>
            <a:endParaRPr lang="en-US" dirty="0"/>
          </a:p>
        </p:txBody>
      </p:sp>
      <p:pic>
        <p:nvPicPr>
          <p:cNvPr id="8" name="Imagen 7" descr="Imagen que contiene edificio, cielo, tejado, objeto de exteriores&#10;&#10;Descripción generada con confianza alta">
            <a:extLst>
              <a:ext uri="{FF2B5EF4-FFF2-40B4-BE49-F238E27FC236}">
                <a16:creationId xmlns:a16="http://schemas.microsoft.com/office/drawing/2014/main" id="{082D74B0-9D6B-43AE-AA6F-2AA993871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918" y="1658477"/>
            <a:ext cx="3348000" cy="2232000"/>
          </a:xfrm>
          <a:prstGeom prst="rect">
            <a:avLst/>
          </a:prstGeom>
        </p:spPr>
      </p:pic>
      <p:pic>
        <p:nvPicPr>
          <p:cNvPr id="9" name="Imagen 8">
            <a:extLst>
              <a:ext uri="{FF2B5EF4-FFF2-40B4-BE49-F238E27FC236}">
                <a16:creationId xmlns:a16="http://schemas.microsoft.com/office/drawing/2014/main" id="{A5E4A1B9-7B7A-4002-BE06-8357DABB85AE}"/>
              </a:ext>
            </a:extLst>
          </p:cNvPr>
          <p:cNvPicPr>
            <a:picLocks noChangeAspect="1"/>
          </p:cNvPicPr>
          <p:nvPr/>
        </p:nvPicPr>
        <p:blipFill>
          <a:blip r:embed="rId3"/>
          <a:stretch>
            <a:fillRect/>
          </a:stretch>
        </p:blipFill>
        <p:spPr>
          <a:xfrm>
            <a:off x="4852136" y="1628775"/>
            <a:ext cx="3510409" cy="2232000"/>
          </a:xfrm>
          <a:prstGeom prst="rect">
            <a:avLst/>
          </a:prstGeom>
        </p:spPr>
      </p:pic>
      <p:pic>
        <p:nvPicPr>
          <p:cNvPr id="11" name="Imagen 10">
            <a:extLst>
              <a:ext uri="{FF2B5EF4-FFF2-40B4-BE49-F238E27FC236}">
                <a16:creationId xmlns:a16="http://schemas.microsoft.com/office/drawing/2014/main" id="{50A40729-C066-4BF6-8F1C-FAFF537B2100}"/>
              </a:ext>
            </a:extLst>
          </p:cNvPr>
          <p:cNvPicPr>
            <a:picLocks noChangeAspect="1"/>
          </p:cNvPicPr>
          <p:nvPr/>
        </p:nvPicPr>
        <p:blipFill>
          <a:blip r:embed="rId4"/>
          <a:stretch>
            <a:fillRect/>
          </a:stretch>
        </p:blipFill>
        <p:spPr>
          <a:xfrm>
            <a:off x="4852136" y="3963792"/>
            <a:ext cx="3390596" cy="2232000"/>
          </a:xfrm>
          <a:prstGeom prst="rect">
            <a:avLst/>
          </a:prstGeom>
        </p:spPr>
      </p:pic>
      <p:cxnSp>
        <p:nvCxnSpPr>
          <p:cNvPr id="12" name="Conector recto 11">
            <a:extLst>
              <a:ext uri="{FF2B5EF4-FFF2-40B4-BE49-F238E27FC236}">
                <a16:creationId xmlns:a16="http://schemas.microsoft.com/office/drawing/2014/main" id="{56308774-2D43-4C3C-9B70-55419FD9B87B}"/>
              </a:ext>
            </a:extLst>
          </p:cNvPr>
          <p:cNvCxnSpPr>
            <a:cxnSpLocks/>
          </p:cNvCxnSpPr>
          <p:nvPr/>
        </p:nvCxnSpPr>
        <p:spPr>
          <a:xfrm>
            <a:off x="4572000" y="1628775"/>
            <a:ext cx="0" cy="4567017"/>
          </a:xfrm>
          <a:prstGeom prst="line">
            <a:avLst/>
          </a:prstGeom>
          <a:ln w="25400">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8BD3512B-F091-482D-8915-070C81AE1927}"/>
              </a:ext>
            </a:extLst>
          </p:cNvPr>
          <p:cNvCxnSpPr>
            <a:cxnSpLocks/>
          </p:cNvCxnSpPr>
          <p:nvPr/>
        </p:nvCxnSpPr>
        <p:spPr>
          <a:xfrm flipH="1">
            <a:off x="252413" y="3933003"/>
            <a:ext cx="8434387" cy="0"/>
          </a:xfrm>
          <a:prstGeom prst="line">
            <a:avLst/>
          </a:prstGeom>
          <a:ln w="25400">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A50D79FA-6701-4933-8036-F9D953E80018}"/>
              </a:ext>
            </a:extLst>
          </p:cNvPr>
          <p:cNvSpPr/>
          <p:nvPr/>
        </p:nvSpPr>
        <p:spPr>
          <a:xfrm>
            <a:off x="252414" y="4017590"/>
            <a:ext cx="4039452" cy="58477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342900" lvl="0" indent="-342900">
              <a:spcBef>
                <a:spcPct val="20000"/>
              </a:spcBef>
              <a:buFont typeface="Wingdings" panose="05000000000000000000" pitchFamily="2" charset="2"/>
              <a:buChar char="Ø"/>
            </a:pPr>
            <a:r>
              <a:rPr lang="es-ES" sz="1600" b="1" dirty="0">
                <a:solidFill>
                  <a:prstClr val="black"/>
                </a:solidFill>
                <a:latin typeface="Arial" panose="020B0604020202020204" pitchFamily="34" charset="0"/>
                <a:cs typeface="Arial" panose="020B0604020202020204" pitchFamily="34" charset="0"/>
              </a:rPr>
              <a:t>Recolección y conversión de energía solar. Colectores solares.</a:t>
            </a:r>
            <a:endParaRPr lang="en-US" sz="1600" b="1" dirty="0">
              <a:solidFill>
                <a:prstClr val="black"/>
              </a:solidFill>
              <a:latin typeface="Arial" panose="020B0604020202020204" pitchFamily="34" charset="0"/>
              <a:cs typeface="Arial" panose="020B0604020202020204" pitchFamily="34" charset="0"/>
            </a:endParaRPr>
          </a:p>
        </p:txBody>
      </p:sp>
      <p:sp>
        <p:nvSpPr>
          <p:cNvPr id="19" name="Rectángulo 18">
            <a:extLst>
              <a:ext uri="{FF2B5EF4-FFF2-40B4-BE49-F238E27FC236}">
                <a16:creationId xmlns:a16="http://schemas.microsoft.com/office/drawing/2014/main" id="{4FDA9C29-3491-4F8F-AB12-07E65A9851E9}"/>
              </a:ext>
            </a:extLst>
          </p:cNvPr>
          <p:cNvSpPr/>
          <p:nvPr/>
        </p:nvSpPr>
        <p:spPr>
          <a:xfrm>
            <a:off x="252410" y="4848959"/>
            <a:ext cx="4039452" cy="830997"/>
          </a:xfrm>
          <a:prstGeom prst="rect">
            <a:avLst/>
          </a:prstGeom>
        </p:spPr>
        <p:txBody>
          <a:bodyPr wrap="square">
            <a:spAutoFit/>
          </a:bodyPr>
          <a:lstStyle/>
          <a:p>
            <a:r>
              <a:rPr lang="es-ES" sz="1600" dirty="0">
                <a:latin typeface="Arial" panose="020B0604020202020204" pitchFamily="34" charset="0"/>
                <a:ea typeface="Calibri" panose="020F0502020204030204" pitchFamily="34" charset="0"/>
                <a:cs typeface="Arial" panose="020B0604020202020204" pitchFamily="34" charset="0"/>
              </a:rPr>
              <a:t>La forma en que se diseñan y los materiales con los que se fabrican marcan una diferencia sustancial en la eficiencia.</a:t>
            </a:r>
            <a:endParaRPr lang="en-US" sz="1600" dirty="0">
              <a:latin typeface="Arial" panose="020B0604020202020204" pitchFamily="34" charset="0"/>
              <a:cs typeface="Arial" panose="020B0604020202020204" pitchFamily="34" charset="0"/>
            </a:endParaRPr>
          </a:p>
        </p:txBody>
      </p:sp>
      <p:sp>
        <p:nvSpPr>
          <p:cNvPr id="21" name="Rectángulo 20">
            <a:extLst>
              <a:ext uri="{FF2B5EF4-FFF2-40B4-BE49-F238E27FC236}">
                <a16:creationId xmlns:a16="http://schemas.microsoft.com/office/drawing/2014/main" id="{4D791FA7-B6BF-489E-9277-5590B05D2FAD}"/>
              </a:ext>
            </a:extLst>
          </p:cNvPr>
          <p:cNvSpPr/>
          <p:nvPr/>
        </p:nvSpPr>
        <p:spPr>
          <a:xfrm rot="16200000">
            <a:off x="-343443" y="2282725"/>
            <a:ext cx="1892675" cy="584775"/>
          </a:xfrm>
          <a:prstGeom prst="rect">
            <a:avLst/>
          </a:prstGeom>
        </p:spPr>
        <p:txBody>
          <a:bodyPr wrap="square">
            <a:spAutoFit/>
          </a:bodyPr>
          <a:lstStyle/>
          <a:p>
            <a:pPr algn="ctr"/>
            <a:r>
              <a:rPr lang="en-US" sz="1600" dirty="0" err="1">
                <a:latin typeface="Arial" panose="020B0604020202020204" pitchFamily="34" charset="0"/>
                <a:ea typeface="Calibri" panose="020F0502020204030204" pitchFamily="34" charset="0"/>
                <a:cs typeface="Arial" panose="020B0604020202020204" pitchFamily="34" charset="0"/>
              </a:rPr>
              <a:t>Colectores</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solares</a:t>
            </a:r>
            <a:r>
              <a:rPr lang="en-US" sz="1600" dirty="0">
                <a:latin typeface="Arial" panose="020B0604020202020204" pitchFamily="34" charset="0"/>
                <a:ea typeface="Calibri" panose="020F0502020204030204" pitchFamily="34" charset="0"/>
                <a:cs typeface="Arial" panose="020B0604020202020204" pitchFamily="34" charset="0"/>
              </a:rPr>
              <a:t> de </a:t>
            </a:r>
            <a:r>
              <a:rPr lang="en-US" sz="1600" dirty="0" err="1">
                <a:latin typeface="Arial" panose="020B0604020202020204" pitchFamily="34" charset="0"/>
                <a:ea typeface="Calibri" panose="020F0502020204030204" pitchFamily="34" charset="0"/>
                <a:cs typeface="Arial" panose="020B0604020202020204" pitchFamily="34" charset="0"/>
              </a:rPr>
              <a:t>superficie</a:t>
            </a:r>
            <a:r>
              <a:rPr lang="en-US" sz="1600" dirty="0">
                <a:latin typeface="Arial" panose="020B0604020202020204" pitchFamily="34" charset="0"/>
                <a:ea typeface="Calibri" panose="020F0502020204030204" pitchFamily="34" charset="0"/>
                <a:cs typeface="Arial" panose="020B0604020202020204" pitchFamily="34" charset="0"/>
              </a:rPr>
              <a:t> plana</a:t>
            </a:r>
            <a:endParaRPr lang="en-US" sz="1600" dirty="0">
              <a:latin typeface="Arial" panose="020B0604020202020204" pitchFamily="34" charset="0"/>
              <a:cs typeface="Arial" panose="020B0604020202020204" pitchFamily="34" charset="0"/>
            </a:endParaRPr>
          </a:p>
        </p:txBody>
      </p:sp>
      <p:sp>
        <p:nvSpPr>
          <p:cNvPr id="22" name="Rectángulo 21">
            <a:extLst>
              <a:ext uri="{FF2B5EF4-FFF2-40B4-BE49-F238E27FC236}">
                <a16:creationId xmlns:a16="http://schemas.microsoft.com/office/drawing/2014/main" id="{C64E9442-7627-44A7-B9C6-FC2E068B2A61}"/>
              </a:ext>
            </a:extLst>
          </p:cNvPr>
          <p:cNvSpPr/>
          <p:nvPr/>
        </p:nvSpPr>
        <p:spPr>
          <a:xfrm rot="16200000">
            <a:off x="7690828" y="2362062"/>
            <a:ext cx="1991946" cy="584775"/>
          </a:xfrm>
          <a:prstGeom prst="rect">
            <a:avLst/>
          </a:prstGeom>
        </p:spPr>
        <p:txBody>
          <a:bodyPr wrap="square">
            <a:spAutoFit/>
          </a:bodyPr>
          <a:lstStyle/>
          <a:p>
            <a:pPr algn="ctr"/>
            <a:r>
              <a:rPr lang="en-US" sz="1600" dirty="0" err="1">
                <a:latin typeface="Arial" panose="020B0604020202020204" pitchFamily="34" charset="0"/>
                <a:ea typeface="Calibri" panose="020F0502020204030204" pitchFamily="34" charset="0"/>
                <a:cs typeface="Arial" panose="020B0604020202020204" pitchFamily="34" charset="0"/>
              </a:rPr>
              <a:t>Colectores</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solares</a:t>
            </a:r>
            <a:r>
              <a:rPr lang="en-US" sz="1600" dirty="0">
                <a:latin typeface="Arial" panose="020B0604020202020204" pitchFamily="34" charset="0"/>
                <a:ea typeface="Calibri" panose="020F0502020204030204" pitchFamily="34" charset="0"/>
                <a:cs typeface="Arial" panose="020B0604020202020204" pitchFamily="34" charset="0"/>
              </a:rPr>
              <a:t> de </a:t>
            </a:r>
            <a:r>
              <a:rPr lang="en-US" sz="1600" dirty="0" err="1">
                <a:latin typeface="Arial" panose="020B0604020202020204" pitchFamily="34" charset="0"/>
                <a:ea typeface="Calibri" panose="020F0502020204030204" pitchFamily="34" charset="0"/>
                <a:cs typeface="Arial" panose="020B0604020202020204" pitchFamily="34" charset="0"/>
              </a:rPr>
              <a:t>tubos</a:t>
            </a:r>
            <a:r>
              <a:rPr lang="en-US" sz="1600" dirty="0">
                <a:latin typeface="Arial" panose="020B0604020202020204" pitchFamily="34" charset="0"/>
                <a:ea typeface="Calibri" panose="020F0502020204030204" pitchFamily="34" charset="0"/>
                <a:cs typeface="Arial" panose="020B0604020202020204" pitchFamily="34" charset="0"/>
              </a:rPr>
              <a:t> de </a:t>
            </a:r>
            <a:r>
              <a:rPr lang="en-US" sz="1600" dirty="0" err="1">
                <a:latin typeface="Arial" panose="020B0604020202020204" pitchFamily="34" charset="0"/>
                <a:ea typeface="Calibri" panose="020F0502020204030204" pitchFamily="34" charset="0"/>
                <a:cs typeface="Arial" panose="020B0604020202020204" pitchFamily="34" charset="0"/>
              </a:rPr>
              <a:t>vacío</a:t>
            </a:r>
            <a:endParaRPr lang="en-US" sz="1600" dirty="0">
              <a:latin typeface="Arial" panose="020B0604020202020204" pitchFamily="34" charset="0"/>
              <a:cs typeface="Arial" panose="020B0604020202020204" pitchFamily="34" charset="0"/>
            </a:endParaRPr>
          </a:p>
        </p:txBody>
      </p:sp>
      <p:sp>
        <p:nvSpPr>
          <p:cNvPr id="23" name="Rectángulo 22">
            <a:extLst>
              <a:ext uri="{FF2B5EF4-FFF2-40B4-BE49-F238E27FC236}">
                <a16:creationId xmlns:a16="http://schemas.microsoft.com/office/drawing/2014/main" id="{49A1E5B4-08EE-4E97-AB75-B7187863250C}"/>
              </a:ext>
            </a:extLst>
          </p:cNvPr>
          <p:cNvSpPr/>
          <p:nvPr/>
        </p:nvSpPr>
        <p:spPr>
          <a:xfrm rot="16200000">
            <a:off x="7675976" y="4651440"/>
            <a:ext cx="2021649" cy="584775"/>
          </a:xfrm>
          <a:prstGeom prst="rect">
            <a:avLst/>
          </a:prstGeom>
        </p:spPr>
        <p:txBody>
          <a:bodyPr wrap="square">
            <a:spAutoFit/>
          </a:bodyPr>
          <a:lstStyle/>
          <a:p>
            <a:pPr algn="ctr"/>
            <a:r>
              <a:rPr lang="en-US" sz="1600" dirty="0" err="1">
                <a:latin typeface="Arial" panose="020B0604020202020204" pitchFamily="34" charset="0"/>
                <a:ea typeface="Calibri" panose="020F0502020204030204" pitchFamily="34" charset="0"/>
                <a:cs typeface="Arial" panose="020B0604020202020204" pitchFamily="34" charset="0"/>
              </a:rPr>
              <a:t>Colectores</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solares</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err="1">
                <a:latin typeface="Arial" panose="020B0604020202020204" pitchFamily="34" charset="0"/>
                <a:ea typeface="Calibri" panose="020F0502020204030204" pitchFamily="34" charset="0"/>
                <a:cs typeface="Arial" panose="020B0604020202020204" pitchFamily="34" charset="0"/>
              </a:rPr>
              <a:t>parabólicos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7196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9837C4-FFD7-43FB-A6EB-C40D65B61155}"/>
              </a:ext>
            </a:extLst>
          </p:cNvPr>
          <p:cNvSpPr>
            <a:spLocks noGrp="1"/>
          </p:cNvSpPr>
          <p:nvPr>
            <p:ph type="title"/>
          </p:nvPr>
        </p:nvSpPr>
        <p:spPr/>
        <p:txBody>
          <a:bodyPr/>
          <a:lstStyle/>
          <a:p>
            <a:r>
              <a:rPr lang="en-US" b="1" dirty="0"/>
              <a:t>3. </a:t>
            </a:r>
            <a:r>
              <a:rPr lang="en-US" b="1" dirty="0" err="1"/>
              <a:t>Aplicacion</a:t>
            </a:r>
            <a:r>
              <a:rPr lang="en-US" b="1" dirty="0"/>
              <a:t> de los </a:t>
            </a:r>
            <a:r>
              <a:rPr lang="en-US" b="1" dirty="0" err="1"/>
              <a:t>conceptos</a:t>
            </a:r>
            <a:r>
              <a:rPr lang="en-US" b="1" dirty="0"/>
              <a:t>  </a:t>
            </a:r>
            <a:r>
              <a:rPr lang="en-US" b="1" dirty="0" err="1"/>
              <a:t>básicos</a:t>
            </a:r>
            <a:endParaRPr lang="en-US" dirty="0"/>
          </a:p>
        </p:txBody>
      </p:sp>
      <p:sp>
        <p:nvSpPr>
          <p:cNvPr id="4" name="Rectángulo 3">
            <a:extLst>
              <a:ext uri="{FF2B5EF4-FFF2-40B4-BE49-F238E27FC236}">
                <a16:creationId xmlns:a16="http://schemas.microsoft.com/office/drawing/2014/main" id="{2349E197-F12F-46F7-9C8E-01D229E9E960}"/>
              </a:ext>
            </a:extLst>
          </p:cNvPr>
          <p:cNvSpPr/>
          <p:nvPr/>
        </p:nvSpPr>
        <p:spPr>
          <a:xfrm>
            <a:off x="630007" y="1557000"/>
            <a:ext cx="689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s-ES" sz="1600" b="1" dirty="0">
                <a:solidFill>
                  <a:prstClr val="black"/>
                </a:solidFill>
                <a:latin typeface="Arial" pitchFamily="34" charset="0"/>
                <a:cs typeface="Arial" pitchFamily="34" charset="0"/>
              </a:rPr>
              <a:t>Variaciones diarias. La ventana solar</a:t>
            </a:r>
            <a:r>
              <a:rPr lang="en-US" sz="1600" b="1" dirty="0">
                <a:solidFill>
                  <a:prstClr val="black"/>
                </a:solidFill>
                <a:latin typeface="Arial" pitchFamily="34" charset="0"/>
                <a:cs typeface="Arial" pitchFamily="34" charset="0"/>
              </a:rPr>
              <a:t>.</a:t>
            </a:r>
          </a:p>
        </p:txBody>
      </p:sp>
      <p:sp>
        <p:nvSpPr>
          <p:cNvPr id="5" name="Rectángulo 4">
            <a:extLst>
              <a:ext uri="{FF2B5EF4-FFF2-40B4-BE49-F238E27FC236}">
                <a16:creationId xmlns:a16="http://schemas.microsoft.com/office/drawing/2014/main" id="{E2EE8721-308D-4CD5-B516-017DCB872057}"/>
              </a:ext>
            </a:extLst>
          </p:cNvPr>
          <p:cNvSpPr/>
          <p:nvPr/>
        </p:nvSpPr>
        <p:spPr>
          <a:xfrm>
            <a:off x="900000" y="1918703"/>
            <a:ext cx="2592000" cy="3046988"/>
          </a:xfrm>
          <a:prstGeom prst="rect">
            <a:avLst/>
          </a:prstGeom>
        </p:spPr>
        <p:txBody>
          <a:bodyPr wrap="square">
            <a:spAutoFit/>
          </a:bodyPr>
          <a:lstStyle/>
          <a:p>
            <a:pPr marL="285750" indent="-285750">
              <a:buFont typeface="Arial" panose="020B0604020202020204" pitchFamily="34" charset="0"/>
              <a:buChar char="•"/>
            </a:pPr>
            <a:r>
              <a:rPr lang="es-ES" sz="1600" dirty="0">
                <a:solidFill>
                  <a:prstClr val="black"/>
                </a:solidFill>
                <a:latin typeface="Arial" panose="020B0604020202020204" pitchFamily="34" charset="0"/>
                <a:cs typeface="Arial" pitchFamily="34" charset="0"/>
              </a:rPr>
              <a:t>Sólo hay unas 6 horas de máxima energía disponible diariamente. Esta es la ventana solar, la región de la carta de trayectoria solar para una latitud dada donde se instalarán los colectores solares para garantizar una eficiencia suficiente.</a:t>
            </a:r>
            <a:endParaRPr lang="en-US" sz="16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7F08CDDE-5BCD-4230-83D5-28787915CF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1648" y="1918703"/>
            <a:ext cx="5074857" cy="3547224"/>
          </a:xfrm>
          <a:prstGeom prst="rect">
            <a:avLst/>
          </a:prstGeom>
          <a:noFill/>
          <a:ln w="9525" cap="flat" cmpd="sng" algn="ctr">
            <a:solidFill>
              <a:sysClr val="windowText" lastClr="000000"/>
            </a:solidFill>
            <a:prstDash val="solid"/>
            <a:round/>
            <a:headEnd type="none" w="med" len="med"/>
            <a:tailEnd type="none" w="med" len="med"/>
          </a:ln>
        </p:spPr>
      </p:pic>
      <p:sp>
        <p:nvSpPr>
          <p:cNvPr id="7" name="Rectángulo 6">
            <a:extLst>
              <a:ext uri="{FF2B5EF4-FFF2-40B4-BE49-F238E27FC236}">
                <a16:creationId xmlns:a16="http://schemas.microsoft.com/office/drawing/2014/main" id="{F3BCDD8C-5DFB-4076-8BC1-1EAFFBCA8698}"/>
              </a:ext>
            </a:extLst>
          </p:cNvPr>
          <p:cNvSpPr/>
          <p:nvPr/>
        </p:nvSpPr>
        <p:spPr>
          <a:xfrm>
            <a:off x="252001" y="5517839"/>
            <a:ext cx="8640000" cy="584775"/>
          </a:xfrm>
          <a:prstGeom prst="rect">
            <a:avLst/>
          </a:prstGeom>
        </p:spPr>
        <p:txBody>
          <a:bodyPr wrap="square">
            <a:spAutoFit/>
          </a:bodyPr>
          <a:lstStyle/>
          <a:p>
            <a:pPr marL="269875" lvl="1"/>
            <a:r>
              <a:rPr lang="es-ES" sz="1600" b="1" dirty="0">
                <a:latin typeface="Arial" panose="020B0604020202020204" pitchFamily="34" charset="0"/>
                <a:cs typeface="Arial" panose="020B0604020202020204" pitchFamily="34" charset="0"/>
              </a:rPr>
              <a:t>Los colectores solares fijos están mejor posicionados para mirar hacia el verdadero sur en el hemisferio norte y hacia el verdadero norte en el hemisferio sur. </a:t>
            </a:r>
            <a:endParaRPr lang="es-E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389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B5276-7042-48FD-AFBA-F59A47408F28}"/>
              </a:ext>
            </a:extLst>
          </p:cNvPr>
          <p:cNvSpPr>
            <a:spLocks noGrp="1"/>
          </p:cNvSpPr>
          <p:nvPr>
            <p:ph type="title"/>
          </p:nvPr>
        </p:nvSpPr>
        <p:spPr/>
        <p:txBody>
          <a:bodyPr/>
          <a:lstStyle/>
          <a:p>
            <a:r>
              <a:rPr lang="en-US" b="1" dirty="0"/>
              <a:t>3. </a:t>
            </a:r>
            <a:r>
              <a:rPr lang="en-US" b="1" dirty="0" err="1"/>
              <a:t>Aplicacion</a:t>
            </a:r>
            <a:r>
              <a:rPr lang="en-US" b="1" dirty="0"/>
              <a:t> de los </a:t>
            </a:r>
            <a:r>
              <a:rPr lang="en-US" b="1" dirty="0" err="1"/>
              <a:t>conceptos</a:t>
            </a:r>
            <a:r>
              <a:rPr lang="en-US" b="1" dirty="0"/>
              <a:t>  </a:t>
            </a:r>
            <a:r>
              <a:rPr lang="en-US" b="1" dirty="0" err="1"/>
              <a:t>básicos</a:t>
            </a:r>
            <a:endParaRPr lang="en-US" dirty="0"/>
          </a:p>
        </p:txBody>
      </p:sp>
      <p:sp>
        <p:nvSpPr>
          <p:cNvPr id="4" name="Rectángulo 3">
            <a:extLst>
              <a:ext uri="{FF2B5EF4-FFF2-40B4-BE49-F238E27FC236}">
                <a16:creationId xmlns:a16="http://schemas.microsoft.com/office/drawing/2014/main" id="{16E35A41-6503-4826-966E-E1BD35D1C7C9}"/>
              </a:ext>
            </a:extLst>
          </p:cNvPr>
          <p:cNvSpPr/>
          <p:nvPr/>
        </p:nvSpPr>
        <p:spPr>
          <a:xfrm>
            <a:off x="630007" y="1557000"/>
            <a:ext cx="689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s-ES" sz="1600" b="1" dirty="0">
                <a:solidFill>
                  <a:prstClr val="black"/>
                </a:solidFill>
                <a:latin typeface="Arial" pitchFamily="34" charset="0"/>
                <a:cs typeface="Arial" pitchFamily="34" charset="0"/>
              </a:rPr>
              <a:t>Variaciones estacionales. Inclinación del colector.</a:t>
            </a:r>
            <a:endParaRPr lang="en-US" sz="1600" b="1" dirty="0">
              <a:solidFill>
                <a:prstClr val="black"/>
              </a:solidFill>
              <a:latin typeface="Arial" pitchFamily="34" charset="0"/>
              <a:cs typeface="Arial" pitchFamily="34" charset="0"/>
            </a:endParaRPr>
          </a:p>
        </p:txBody>
      </p:sp>
      <p:grpSp>
        <p:nvGrpSpPr>
          <p:cNvPr id="19" name="Grupo 18">
            <a:extLst>
              <a:ext uri="{FF2B5EF4-FFF2-40B4-BE49-F238E27FC236}">
                <a16:creationId xmlns:a16="http://schemas.microsoft.com/office/drawing/2014/main" id="{B9E44F8C-731A-4798-8A94-73F5FD093D0B}"/>
              </a:ext>
            </a:extLst>
          </p:cNvPr>
          <p:cNvGrpSpPr/>
          <p:nvPr/>
        </p:nvGrpSpPr>
        <p:grpSpPr>
          <a:xfrm>
            <a:off x="5364000" y="1600620"/>
            <a:ext cx="3672000" cy="4627049"/>
            <a:chOff x="5220000" y="1485000"/>
            <a:chExt cx="3672000" cy="4627049"/>
          </a:xfrm>
        </p:grpSpPr>
        <p:pic>
          <p:nvPicPr>
            <p:cNvPr id="8" name="Imagen 7">
              <a:extLst>
                <a:ext uri="{FF2B5EF4-FFF2-40B4-BE49-F238E27FC236}">
                  <a16:creationId xmlns:a16="http://schemas.microsoft.com/office/drawing/2014/main" id="{CCB651DF-C673-4F78-98EC-946F0F94F610}"/>
                </a:ext>
              </a:extLst>
            </p:cNvPr>
            <p:cNvPicPr>
              <a:picLocks noChangeAspect="1"/>
            </p:cNvPicPr>
            <p:nvPr/>
          </p:nvPicPr>
          <p:blipFill>
            <a:blip r:embed="rId2"/>
            <a:stretch>
              <a:fillRect/>
            </a:stretch>
          </p:blipFill>
          <p:spPr>
            <a:xfrm>
              <a:off x="6611715" y="1485000"/>
              <a:ext cx="2280285" cy="2297430"/>
            </a:xfrm>
            <a:prstGeom prst="rect">
              <a:avLst/>
            </a:prstGeom>
            <a:ln>
              <a:solidFill>
                <a:schemeClr val="accent3">
                  <a:lumMod val="50000"/>
                </a:schemeClr>
              </a:solidFill>
            </a:ln>
          </p:spPr>
        </p:pic>
        <p:pic>
          <p:nvPicPr>
            <p:cNvPr id="12" name="Imagen 11">
              <a:extLst>
                <a:ext uri="{FF2B5EF4-FFF2-40B4-BE49-F238E27FC236}">
                  <a16:creationId xmlns:a16="http://schemas.microsoft.com/office/drawing/2014/main" id="{E3FF2744-877B-4E65-9D24-5CDB55F0DB1A}"/>
                </a:ext>
              </a:extLst>
            </p:cNvPr>
            <p:cNvPicPr>
              <a:picLocks noChangeAspect="1"/>
            </p:cNvPicPr>
            <p:nvPr/>
          </p:nvPicPr>
          <p:blipFill>
            <a:blip r:embed="rId3"/>
            <a:stretch>
              <a:fillRect/>
            </a:stretch>
          </p:blipFill>
          <p:spPr>
            <a:xfrm>
              <a:off x="5220000" y="3788901"/>
              <a:ext cx="3137535" cy="2323148"/>
            </a:xfrm>
            <a:prstGeom prst="rect">
              <a:avLst/>
            </a:prstGeom>
            <a:ln>
              <a:solidFill>
                <a:schemeClr val="accent3">
                  <a:lumMod val="50000"/>
                </a:schemeClr>
              </a:solidFill>
            </a:ln>
          </p:spPr>
        </p:pic>
      </p:grpSp>
      <p:grpSp>
        <p:nvGrpSpPr>
          <p:cNvPr id="18" name="Grupo 17">
            <a:extLst>
              <a:ext uri="{FF2B5EF4-FFF2-40B4-BE49-F238E27FC236}">
                <a16:creationId xmlns:a16="http://schemas.microsoft.com/office/drawing/2014/main" id="{A7EE17B8-6FB4-40D9-8F46-32E56B6DE377}"/>
              </a:ext>
            </a:extLst>
          </p:cNvPr>
          <p:cNvGrpSpPr/>
          <p:nvPr/>
        </p:nvGrpSpPr>
        <p:grpSpPr>
          <a:xfrm>
            <a:off x="396000" y="1967553"/>
            <a:ext cx="4728507" cy="4254405"/>
            <a:chOff x="396000" y="1967553"/>
            <a:chExt cx="4728507" cy="4254405"/>
          </a:xfrm>
        </p:grpSpPr>
        <p:grpSp>
          <p:nvGrpSpPr>
            <p:cNvPr id="15" name="Grupo 14">
              <a:extLst>
                <a:ext uri="{FF2B5EF4-FFF2-40B4-BE49-F238E27FC236}">
                  <a16:creationId xmlns:a16="http://schemas.microsoft.com/office/drawing/2014/main" id="{547FE819-41D3-4F24-B4C0-5AFBC4488C41}"/>
                </a:ext>
              </a:extLst>
            </p:cNvPr>
            <p:cNvGrpSpPr/>
            <p:nvPr/>
          </p:nvGrpSpPr>
          <p:grpSpPr>
            <a:xfrm>
              <a:off x="396000" y="1967553"/>
              <a:ext cx="4728507" cy="4254405"/>
              <a:chOff x="396000" y="1967553"/>
              <a:chExt cx="4728507" cy="4254405"/>
            </a:xfrm>
          </p:grpSpPr>
          <p:pic>
            <p:nvPicPr>
              <p:cNvPr id="13" name="Imagen 12">
                <a:extLst>
                  <a:ext uri="{FF2B5EF4-FFF2-40B4-BE49-F238E27FC236}">
                    <a16:creationId xmlns:a16="http://schemas.microsoft.com/office/drawing/2014/main" id="{0B0BF8D7-4042-46B8-9021-434C606F7C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31"/>
              <a:stretch/>
            </p:blipFill>
            <p:spPr bwMode="auto">
              <a:xfrm>
                <a:off x="396000" y="1967553"/>
                <a:ext cx="4728507" cy="4254405"/>
              </a:xfrm>
              <a:prstGeom prst="rect">
                <a:avLst/>
              </a:prstGeom>
              <a:noFill/>
              <a:ln w="9525" cap="flat" cmpd="sng" algn="ctr">
                <a:solidFill>
                  <a:schemeClr val="accent3">
                    <a:lumMod val="50000"/>
                  </a:schemeClr>
                </a:solidFill>
                <a:prstDash val="solid"/>
                <a:round/>
                <a:headEnd type="none" w="med" len="med"/>
                <a:tailEnd type="none" w="med" len="med"/>
              </a:ln>
            </p:spPr>
          </p:pic>
          <p:sp>
            <p:nvSpPr>
              <p:cNvPr id="14" name="CuadroTexto 13">
                <a:extLst>
                  <a:ext uri="{FF2B5EF4-FFF2-40B4-BE49-F238E27FC236}">
                    <a16:creationId xmlns:a16="http://schemas.microsoft.com/office/drawing/2014/main" id="{2A4E80B5-3F0D-4184-A001-DD7DA65DE364}"/>
                  </a:ext>
                </a:extLst>
              </p:cNvPr>
              <p:cNvSpPr txBox="1"/>
              <p:nvPr/>
            </p:nvSpPr>
            <p:spPr>
              <a:xfrm>
                <a:off x="3540507" y="5880620"/>
                <a:ext cx="1584000" cy="338554"/>
              </a:xfrm>
              <a:prstGeom prst="rect">
                <a:avLst/>
              </a:prstGeom>
              <a:noFill/>
              <a:ln>
                <a:solidFill>
                  <a:schemeClr val="accent3">
                    <a:lumMod val="50000"/>
                  </a:schemeClr>
                </a:solidFill>
              </a:ln>
            </p:spPr>
            <p:txBody>
              <a:bodyPr wrap="square" rtlCol="0">
                <a:spAutoFit/>
              </a:bodyPr>
              <a:lstStyle/>
              <a:p>
                <a:r>
                  <a:rPr lang="en-US" sz="1600" b="1" dirty="0" err="1"/>
                  <a:t>Latitud</a:t>
                </a:r>
                <a:r>
                  <a:rPr lang="en-US" sz="1600" b="1" dirty="0"/>
                  <a:t> 32º N</a:t>
                </a:r>
              </a:p>
            </p:txBody>
          </p:sp>
        </p:grpSp>
        <p:sp>
          <p:nvSpPr>
            <p:cNvPr id="16" name="Elipse 15">
              <a:extLst>
                <a:ext uri="{FF2B5EF4-FFF2-40B4-BE49-F238E27FC236}">
                  <a16:creationId xmlns:a16="http://schemas.microsoft.com/office/drawing/2014/main" id="{983FE83F-EE69-4192-9720-D21AEE446F1C}"/>
                </a:ext>
              </a:extLst>
            </p:cNvPr>
            <p:cNvSpPr/>
            <p:nvPr/>
          </p:nvSpPr>
          <p:spPr>
            <a:xfrm>
              <a:off x="2268000" y="4855030"/>
              <a:ext cx="72000" cy="7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Elipse 16">
              <a:extLst>
                <a:ext uri="{FF2B5EF4-FFF2-40B4-BE49-F238E27FC236}">
                  <a16:creationId xmlns:a16="http://schemas.microsoft.com/office/drawing/2014/main" id="{5AEEEF93-F6E7-4BC5-A948-FCF40800DCB1}"/>
                </a:ext>
              </a:extLst>
            </p:cNvPr>
            <p:cNvSpPr/>
            <p:nvPr/>
          </p:nvSpPr>
          <p:spPr>
            <a:xfrm>
              <a:off x="2268000" y="4021957"/>
              <a:ext cx="72000" cy="72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20" name="Rectángulo 19">
            <a:extLst>
              <a:ext uri="{FF2B5EF4-FFF2-40B4-BE49-F238E27FC236}">
                <a16:creationId xmlns:a16="http://schemas.microsoft.com/office/drawing/2014/main" id="{6E593B7A-1A7C-4601-8B83-8A4D518855B7}"/>
              </a:ext>
            </a:extLst>
          </p:cNvPr>
          <p:cNvSpPr/>
          <p:nvPr/>
        </p:nvSpPr>
        <p:spPr>
          <a:xfrm>
            <a:off x="5076000" y="1845000"/>
            <a:ext cx="1751493" cy="2062103"/>
          </a:xfrm>
          <a:prstGeom prst="rect">
            <a:avLst/>
          </a:prstGeom>
        </p:spPr>
        <p:txBody>
          <a:bodyPr wrap="square">
            <a:spAutoFit/>
          </a:bodyPr>
          <a:lstStyle/>
          <a:p>
            <a:r>
              <a:rPr lang="es-ES" sz="1600" dirty="0">
                <a:solidFill>
                  <a:prstClr val="black"/>
                </a:solidFill>
                <a:latin typeface="Arial" panose="020B0604020202020204" pitchFamily="34" charset="0"/>
                <a:cs typeface="Arial" pitchFamily="34" charset="0"/>
              </a:rPr>
              <a:t>La inclinación del colector debe ser diferente en verano o en invierno. La cuestión clave es la aplicación del sistema.</a:t>
            </a:r>
            <a:endParaRPr lang="en-US" sz="1600" dirty="0"/>
          </a:p>
        </p:txBody>
      </p:sp>
    </p:spTree>
    <p:extLst>
      <p:ext uri="{BB962C8B-B14F-4D97-AF65-F5344CB8AC3E}">
        <p14:creationId xmlns:p14="http://schemas.microsoft.com/office/powerpoint/2010/main" val="190927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85700C-109D-4441-9E6F-8F303F08B8F7}"/>
              </a:ext>
            </a:extLst>
          </p:cNvPr>
          <p:cNvSpPr>
            <a:spLocks noGrp="1"/>
          </p:cNvSpPr>
          <p:nvPr>
            <p:ph type="title"/>
          </p:nvPr>
        </p:nvSpPr>
        <p:spPr/>
        <p:txBody>
          <a:bodyPr/>
          <a:lstStyle/>
          <a:p>
            <a:r>
              <a:rPr lang="en-US" b="1" dirty="0"/>
              <a:t>3. </a:t>
            </a:r>
            <a:r>
              <a:rPr lang="en-US" b="1" dirty="0" err="1"/>
              <a:t>Aplicacion</a:t>
            </a:r>
            <a:r>
              <a:rPr lang="en-US" b="1" dirty="0"/>
              <a:t> de los </a:t>
            </a:r>
            <a:r>
              <a:rPr lang="en-US" b="1" dirty="0" err="1"/>
              <a:t>conceptos</a:t>
            </a:r>
            <a:r>
              <a:rPr lang="en-US" b="1" dirty="0"/>
              <a:t>  </a:t>
            </a:r>
            <a:r>
              <a:rPr lang="en-US" b="1" dirty="0" err="1"/>
              <a:t>básicos</a:t>
            </a:r>
            <a:endParaRPr lang="en-US" dirty="0"/>
          </a:p>
        </p:txBody>
      </p:sp>
      <p:sp>
        <p:nvSpPr>
          <p:cNvPr id="4" name="Rectángulo 3">
            <a:extLst>
              <a:ext uri="{FF2B5EF4-FFF2-40B4-BE49-F238E27FC236}">
                <a16:creationId xmlns:a16="http://schemas.microsoft.com/office/drawing/2014/main" id="{9EB7F1B4-8E14-4354-8212-4E2C1038E7C7}"/>
              </a:ext>
            </a:extLst>
          </p:cNvPr>
          <p:cNvSpPr/>
          <p:nvPr/>
        </p:nvSpPr>
        <p:spPr>
          <a:xfrm>
            <a:off x="630007" y="1557000"/>
            <a:ext cx="689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err="1">
                <a:solidFill>
                  <a:prstClr val="black"/>
                </a:solidFill>
                <a:latin typeface="Arial" pitchFamily="34" charset="0"/>
                <a:cs typeface="Arial" pitchFamily="34" charset="0"/>
              </a:rPr>
              <a:t>Orientación</a:t>
            </a:r>
            <a:r>
              <a:rPr lang="en-US" sz="1600" b="1" dirty="0">
                <a:solidFill>
                  <a:prstClr val="black"/>
                </a:solidFill>
                <a:latin typeface="Arial" pitchFamily="34" charset="0"/>
                <a:cs typeface="Arial" pitchFamily="34" charset="0"/>
              </a:rPr>
              <a:t> del </a:t>
            </a:r>
            <a:r>
              <a:rPr lang="en-US" sz="1600" b="1" dirty="0" err="1">
                <a:solidFill>
                  <a:prstClr val="black"/>
                </a:solidFill>
                <a:latin typeface="Arial" pitchFamily="34" charset="0"/>
                <a:cs typeface="Arial" pitchFamily="34" charset="0"/>
              </a:rPr>
              <a:t>colector</a:t>
            </a:r>
            <a:r>
              <a:rPr lang="en-US" sz="1600" b="1" dirty="0">
                <a:solidFill>
                  <a:prstClr val="black"/>
                </a:solidFill>
                <a:latin typeface="Arial" pitchFamily="34" charset="0"/>
                <a:cs typeface="Arial" pitchFamily="34" charset="0"/>
              </a:rPr>
              <a:t>.</a:t>
            </a:r>
          </a:p>
        </p:txBody>
      </p:sp>
      <p:sp>
        <p:nvSpPr>
          <p:cNvPr id="5" name="Rectángulo 4">
            <a:extLst>
              <a:ext uri="{FF2B5EF4-FFF2-40B4-BE49-F238E27FC236}">
                <a16:creationId xmlns:a16="http://schemas.microsoft.com/office/drawing/2014/main" id="{158E7627-665A-40DC-8425-BB097395D7BA}"/>
              </a:ext>
            </a:extLst>
          </p:cNvPr>
          <p:cNvSpPr/>
          <p:nvPr/>
        </p:nvSpPr>
        <p:spPr>
          <a:xfrm>
            <a:off x="396000" y="1773000"/>
            <a:ext cx="8290800" cy="1077218"/>
          </a:xfrm>
          <a:prstGeom prst="rect">
            <a:avLst/>
          </a:prstGeom>
        </p:spPr>
        <p:txBody>
          <a:bodyPr wrap="square">
            <a:spAutoFit/>
          </a:bodyPr>
          <a:lstStyle/>
          <a:p>
            <a:pPr marL="285750" indent="-285750">
              <a:buFont typeface="Arial" panose="020B0604020202020204" pitchFamily="34" charset="0"/>
              <a:buChar char="•"/>
            </a:pPr>
            <a:r>
              <a:rPr lang="es-ES" sz="1600" dirty="0">
                <a:solidFill>
                  <a:prstClr val="black"/>
                </a:solidFill>
                <a:latin typeface="Arial" panose="020B0604020202020204" pitchFamily="34" charset="0"/>
                <a:cs typeface="Arial" pitchFamily="34" charset="0"/>
              </a:rPr>
              <a:t>Las líneas del techo, el sombreado y otros factores pueden dictar orientaciones de los colectores solares que no estén orientadas hacia el sur verdadero (en latitudes septentrionales). En tales casos, se pagará una pequeña multa. Es decir, más tamaño de panel para lograr la misma producción de energía.</a:t>
            </a:r>
            <a:endParaRPr lang="en-US" sz="1600" dirty="0">
              <a:solidFill>
                <a:prstClr val="black"/>
              </a:solidFill>
              <a:latin typeface="Arial" panose="020B0604020202020204" pitchFamily="34" charset="0"/>
              <a:cs typeface="Arial" pitchFamily="34" charset="0"/>
            </a:endParaRPr>
          </a:p>
        </p:txBody>
      </p:sp>
      <p:pic>
        <p:nvPicPr>
          <p:cNvPr id="6" name="Imagen 5">
            <a:extLst>
              <a:ext uri="{FF2B5EF4-FFF2-40B4-BE49-F238E27FC236}">
                <a16:creationId xmlns:a16="http://schemas.microsoft.com/office/drawing/2014/main" id="{158E6933-06C8-4549-9614-B6B048ED813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63715" y="2848613"/>
            <a:ext cx="3829685" cy="3397885"/>
          </a:xfrm>
          <a:prstGeom prst="rect">
            <a:avLst/>
          </a:prstGeom>
          <a:noFill/>
          <a:ln w="9525" cap="flat" cmpd="sng" algn="ctr">
            <a:solidFill>
              <a:sysClr val="windowText" lastClr="000000"/>
            </a:solidFill>
            <a:prstDash val="solid"/>
            <a:round/>
            <a:headEnd type="none" w="med" len="med"/>
            <a:tailEnd type="none" w="med" len="med"/>
          </a:ln>
        </p:spPr>
      </p:pic>
      <p:pic>
        <p:nvPicPr>
          <p:cNvPr id="7" name="Imagen 6" descr="https://www.solarpathfinder.com/images/spf/works/dome_reflect.jpg">
            <a:extLst>
              <a:ext uri="{FF2B5EF4-FFF2-40B4-BE49-F238E27FC236}">
                <a16:creationId xmlns:a16="http://schemas.microsoft.com/office/drawing/2014/main" id="{79192A30-F158-4D62-B020-A3B5A99FBF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6785" y="2933023"/>
            <a:ext cx="2603500" cy="2634742"/>
          </a:xfrm>
          <a:prstGeom prst="rect">
            <a:avLst/>
          </a:prstGeom>
          <a:noFill/>
          <a:ln>
            <a:noFill/>
          </a:ln>
        </p:spPr>
      </p:pic>
      <p:sp>
        <p:nvSpPr>
          <p:cNvPr id="9" name="Rectángulo 8">
            <a:extLst>
              <a:ext uri="{FF2B5EF4-FFF2-40B4-BE49-F238E27FC236}">
                <a16:creationId xmlns:a16="http://schemas.microsoft.com/office/drawing/2014/main" id="{3A67C7D6-8210-4B64-96A1-DF63E1573401}"/>
              </a:ext>
            </a:extLst>
          </p:cNvPr>
          <p:cNvSpPr/>
          <p:nvPr/>
        </p:nvSpPr>
        <p:spPr>
          <a:xfrm>
            <a:off x="4932000" y="5517000"/>
            <a:ext cx="4212000" cy="830997"/>
          </a:xfrm>
          <a:prstGeom prst="rect">
            <a:avLst/>
          </a:prstGeom>
        </p:spPr>
        <p:txBody>
          <a:bodyPr wrap="square">
            <a:spAutoFit/>
          </a:bodyPr>
          <a:lstStyle/>
          <a:p>
            <a:pPr algn="ctr"/>
            <a:r>
              <a:rPr lang="es-ES" sz="1600" dirty="0">
                <a:solidFill>
                  <a:prstClr val="black"/>
                </a:solidFill>
                <a:latin typeface="Arial" panose="020B0604020202020204" pitchFamily="34" charset="0"/>
                <a:cs typeface="Arial" pitchFamily="34" charset="0"/>
              </a:rPr>
              <a:t>Los exploradores solares ayudan a los diseñadores a evaluar el efecto del sombreado del colector.</a:t>
            </a:r>
            <a:endParaRPr lang="en-US" dirty="0"/>
          </a:p>
        </p:txBody>
      </p:sp>
    </p:spTree>
    <p:extLst>
      <p:ext uri="{BB962C8B-B14F-4D97-AF65-F5344CB8AC3E}">
        <p14:creationId xmlns:p14="http://schemas.microsoft.com/office/powerpoint/2010/main" val="426596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err="1"/>
              <a:t>Objetivos</a:t>
            </a:r>
            <a:r>
              <a:rPr lang="en-US" b="1" dirty="0"/>
              <a:t> de la </a:t>
            </a:r>
            <a:r>
              <a:rPr lang="en-US" b="1" dirty="0" err="1"/>
              <a:t>unidad</a:t>
            </a:r>
            <a:endParaRPr lang="el-GR" b="1" dirty="0"/>
          </a:p>
        </p:txBody>
      </p:sp>
      <p:sp>
        <p:nvSpPr>
          <p:cNvPr id="9" name="Content Placeholder 8"/>
          <p:cNvSpPr>
            <a:spLocks noGrp="1"/>
          </p:cNvSpPr>
          <p:nvPr>
            <p:ph idx="1"/>
          </p:nvPr>
        </p:nvSpPr>
        <p:spPr>
          <a:xfrm>
            <a:off x="261758" y="1628774"/>
            <a:ext cx="8280000" cy="4248225"/>
          </a:xfrm>
        </p:spPr>
        <p:txBody>
          <a:bodyPr>
            <a:noAutofit/>
          </a:bodyPr>
          <a:lstStyle/>
          <a:p>
            <a:pPr marL="0" indent="0" algn="just">
              <a:buNone/>
            </a:pPr>
            <a:r>
              <a:rPr lang="es-ES" sz="1600" dirty="0"/>
              <a:t>Al final de esta unidad serás capaz de:</a:t>
            </a:r>
            <a:endParaRPr lang="en-US" sz="1600" dirty="0">
              <a:latin typeface="Arial" pitchFamily="34" charset="0"/>
              <a:cs typeface="Arial" pitchFamily="34" charset="0"/>
            </a:endParaRPr>
          </a:p>
          <a:p>
            <a:pPr marL="0" indent="0" algn="just">
              <a:buNone/>
            </a:pPr>
            <a:endParaRPr lang="en-US" sz="1600" dirty="0">
              <a:latin typeface="Arial" pitchFamily="34" charset="0"/>
              <a:cs typeface="Arial" pitchFamily="34" charset="0"/>
            </a:endParaRPr>
          </a:p>
          <a:p>
            <a:pPr lvl="1">
              <a:lnSpc>
                <a:spcPct val="115000"/>
              </a:lnSpc>
              <a:buFont typeface="+mj-lt"/>
              <a:buAutoNum type="arabicPeriod"/>
            </a:pPr>
            <a:r>
              <a:rPr lang="en-US" sz="1600" b="1" dirty="0">
                <a:latin typeface="Arial" panose="020B0604020202020204" pitchFamily="34" charset="0"/>
                <a:ea typeface="Calibri" panose="020F0502020204030204" pitchFamily="34" charset="0"/>
                <a:cs typeface="Arial" panose="020B0604020202020204" pitchFamily="34" charset="0"/>
              </a:rPr>
              <a:t>D</a:t>
            </a:r>
            <a:r>
              <a:rPr lang="es-ES" sz="1600" b="1" dirty="0">
                <a:latin typeface="Arial" panose="020B0604020202020204" pitchFamily="34" charset="0"/>
                <a:cs typeface="Arial" panose="020B0604020202020204" pitchFamily="34" charset="0"/>
              </a:rPr>
              <a:t>efinir las tecnologías termo solares.</a:t>
            </a:r>
          </a:p>
          <a:p>
            <a:pPr lvl="1">
              <a:lnSpc>
                <a:spcPct val="115000"/>
              </a:lnSpc>
              <a:buFont typeface="+mj-lt"/>
              <a:buAutoNum type="arabicPeriod"/>
            </a:pPr>
            <a:r>
              <a:rPr lang="en-US" sz="1600" b="1" dirty="0">
                <a:latin typeface="Arial" panose="020B0604020202020204" pitchFamily="34" charset="0"/>
                <a:cs typeface="Arial" panose="020B0604020202020204" pitchFamily="34" charset="0"/>
              </a:rPr>
              <a:t>E</a:t>
            </a:r>
            <a:r>
              <a:rPr lang="es-ES" sz="1600" b="1" dirty="0" err="1">
                <a:latin typeface="Arial" panose="020B0604020202020204" pitchFamily="34" charset="0"/>
                <a:cs typeface="Arial" panose="020B0604020202020204" pitchFamily="34" charset="0"/>
              </a:rPr>
              <a:t>xplicar</a:t>
            </a:r>
            <a:r>
              <a:rPr lang="es-ES" sz="1600" b="1" dirty="0">
                <a:latin typeface="Arial" panose="020B0604020202020204" pitchFamily="34" charset="0"/>
                <a:cs typeface="Arial" panose="020B0604020202020204" pitchFamily="34" charset="0"/>
              </a:rPr>
              <a:t> los términos y principios básicos de la energía solar térmica, incluyendo:</a:t>
            </a:r>
          </a:p>
          <a:p>
            <a:pPr lvl="2">
              <a:lnSpc>
                <a:spcPct val="115000"/>
              </a:lnSpc>
              <a:buFont typeface="Symbol" panose="05050102010706020507" pitchFamily="18" charset="2"/>
              <a:buChar char=""/>
            </a:pPr>
            <a:r>
              <a:rPr lang="en-US" sz="1600" b="1" dirty="0">
                <a:latin typeface="Arial" panose="020B0604020202020204" pitchFamily="34" charset="0"/>
                <a:cs typeface="Arial" panose="020B0604020202020204" pitchFamily="34" charset="0"/>
              </a:rPr>
              <a:t>P</a:t>
            </a:r>
            <a:r>
              <a:rPr lang="es-ES" sz="1600" b="1" dirty="0" err="1">
                <a:latin typeface="Arial" panose="020B0604020202020204" pitchFamily="34" charset="0"/>
                <a:cs typeface="Arial" panose="020B0604020202020204" pitchFamily="34" charset="0"/>
              </a:rPr>
              <a:t>arámetros</a:t>
            </a:r>
            <a:r>
              <a:rPr lang="es-ES" sz="1600" b="1" dirty="0">
                <a:latin typeface="Arial" panose="020B0604020202020204" pitchFamily="34" charset="0"/>
                <a:cs typeface="Arial" panose="020B0604020202020204" pitchFamily="34" charset="0"/>
              </a:rPr>
              <a:t> de la irradiación solar sobre la tierra y las superficies.</a:t>
            </a:r>
          </a:p>
          <a:p>
            <a:pPr lvl="2">
              <a:lnSpc>
                <a:spcPct val="115000"/>
              </a:lnSpc>
              <a:buFont typeface="Symbol" panose="05050102010706020507" pitchFamily="18" charset="2"/>
              <a:buChar char=""/>
            </a:pPr>
            <a:r>
              <a:rPr lang="en-US" sz="1600" b="1" dirty="0">
                <a:latin typeface="Arial" panose="020B0604020202020204" pitchFamily="34" charset="0"/>
                <a:ea typeface="Calibri" panose="020F0502020204030204" pitchFamily="34" charset="0"/>
                <a:cs typeface="Arial" panose="020B0604020202020204" pitchFamily="34" charset="0"/>
              </a:rPr>
              <a:t>O</a:t>
            </a:r>
            <a:r>
              <a:rPr lang="es-ES" sz="1600" b="1" dirty="0" err="1">
                <a:latin typeface="Arial" panose="020B0604020202020204" pitchFamily="34" charset="0"/>
                <a:cs typeface="Arial" panose="020B0604020202020204" pitchFamily="34" charset="0"/>
              </a:rPr>
              <a:t>tros</a:t>
            </a:r>
            <a:r>
              <a:rPr lang="es-ES" sz="1600" b="1" dirty="0">
                <a:latin typeface="Arial" panose="020B0604020202020204" pitchFamily="34" charset="0"/>
                <a:cs typeface="Arial" panose="020B0604020202020204" pitchFamily="34" charset="0"/>
              </a:rPr>
              <a:t> determinantes de la eficiencia de los sistemas solares térmicos.</a:t>
            </a:r>
          </a:p>
          <a:p>
            <a:pPr lvl="1">
              <a:lnSpc>
                <a:spcPct val="115000"/>
              </a:lnSpc>
              <a:buFont typeface="+mj-lt"/>
              <a:buAutoNum type="arabicPeriod"/>
            </a:pPr>
            <a:r>
              <a:rPr lang="en-US" sz="1600" b="1" dirty="0">
                <a:latin typeface="Arial" panose="020B0604020202020204" pitchFamily="34" charset="0"/>
                <a:ea typeface="Calibri" panose="020F0502020204030204" pitchFamily="34" charset="0"/>
                <a:cs typeface="Arial" panose="020B0604020202020204" pitchFamily="34" charset="0"/>
              </a:rPr>
              <a:t>E</a:t>
            </a:r>
            <a:r>
              <a:rPr lang="es-ES" sz="1600" b="1" dirty="0" err="1">
                <a:latin typeface="Arial" panose="020B0604020202020204" pitchFamily="34" charset="0"/>
                <a:cs typeface="Arial" panose="020B0604020202020204" pitchFamily="34" charset="0"/>
              </a:rPr>
              <a:t>xplicar</a:t>
            </a:r>
            <a:r>
              <a:rPr lang="es-ES" sz="1600" b="1" dirty="0">
                <a:latin typeface="Arial" panose="020B0604020202020204" pitchFamily="34" charset="0"/>
                <a:cs typeface="Arial" panose="020B0604020202020204" pitchFamily="34" charset="0"/>
              </a:rPr>
              <a:t> cómo se aplican los conceptos básicos de la energía solar para tener sistemas solares térmicos eficaces, incluyendo:</a:t>
            </a:r>
          </a:p>
          <a:p>
            <a:pPr lvl="2">
              <a:lnSpc>
                <a:spcPct val="115000"/>
              </a:lnSpc>
              <a:buFont typeface="Symbol" panose="05050102010706020507" pitchFamily="18" charset="2"/>
              <a:buChar char=""/>
            </a:pPr>
            <a:r>
              <a:rPr lang="en-US" sz="1600" b="1" dirty="0">
                <a:latin typeface="Arial" panose="020B0604020202020204" pitchFamily="34" charset="0"/>
                <a:ea typeface="Calibri" panose="020F0502020204030204" pitchFamily="34" charset="0"/>
                <a:cs typeface="Arial" panose="020B0604020202020204" pitchFamily="34" charset="0"/>
              </a:rPr>
              <a:t>O</a:t>
            </a:r>
            <a:r>
              <a:rPr lang="es-ES" sz="1600" b="1" dirty="0" err="1">
                <a:latin typeface="Arial" panose="020B0604020202020204" pitchFamily="34" charset="0"/>
                <a:cs typeface="Arial" panose="020B0604020202020204" pitchFamily="34" charset="0"/>
              </a:rPr>
              <a:t>ptimos</a:t>
            </a:r>
            <a:r>
              <a:rPr lang="es-ES" sz="1600" b="1" dirty="0">
                <a:latin typeface="Arial" panose="020B0604020202020204" pitchFamily="34" charset="0"/>
                <a:cs typeface="Arial" panose="020B0604020202020204" pitchFamily="34" charset="0"/>
              </a:rPr>
              <a:t> ángulos de inclinación y orientación de los colectores solares.</a:t>
            </a:r>
          </a:p>
          <a:p>
            <a:pPr lvl="2">
              <a:lnSpc>
                <a:spcPct val="115000"/>
              </a:lnSpc>
              <a:spcAft>
                <a:spcPts val="1000"/>
              </a:spcAft>
              <a:buFont typeface="Symbol" panose="05050102010706020507" pitchFamily="18" charset="2"/>
              <a:buChar char=""/>
            </a:pPr>
            <a:r>
              <a:rPr lang="en-US" sz="1600" b="1" dirty="0">
                <a:latin typeface="Arial" panose="020B0604020202020204" pitchFamily="34" charset="0"/>
                <a:ea typeface="Calibri" panose="020F0502020204030204" pitchFamily="34" charset="0"/>
                <a:cs typeface="Arial" panose="020B0604020202020204" pitchFamily="34" charset="0"/>
              </a:rPr>
              <a:t>O</a:t>
            </a:r>
            <a:r>
              <a:rPr lang="es-ES" sz="1600" b="1" dirty="0">
                <a:latin typeface="Arial" panose="020B0604020202020204" pitchFamily="34" charset="0"/>
                <a:cs typeface="Arial" panose="020B0604020202020204" pitchFamily="34" charset="0"/>
              </a:rPr>
              <a:t>tras consideraciones prácticas para la construcción de sistemas.</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A6BEDC-05F0-498D-90A1-C7A83BE3A543}"/>
              </a:ext>
            </a:extLst>
          </p:cNvPr>
          <p:cNvSpPr>
            <a:spLocks noGrp="1"/>
          </p:cNvSpPr>
          <p:nvPr>
            <p:ph type="title"/>
          </p:nvPr>
        </p:nvSpPr>
        <p:spPr/>
        <p:txBody>
          <a:bodyPr/>
          <a:lstStyle/>
          <a:p>
            <a:r>
              <a:rPr lang="en-US" b="1" dirty="0"/>
              <a:t>3. </a:t>
            </a:r>
            <a:r>
              <a:rPr lang="en-US" b="1" dirty="0" err="1"/>
              <a:t>Aplicacion</a:t>
            </a:r>
            <a:r>
              <a:rPr lang="en-US" b="1" dirty="0"/>
              <a:t> de los </a:t>
            </a:r>
            <a:r>
              <a:rPr lang="en-US" b="1" dirty="0" err="1"/>
              <a:t>conceptos</a:t>
            </a:r>
            <a:r>
              <a:rPr lang="en-US" b="1" dirty="0"/>
              <a:t>  </a:t>
            </a:r>
            <a:r>
              <a:rPr lang="en-US" b="1" dirty="0" err="1"/>
              <a:t>básicos</a:t>
            </a:r>
            <a:endParaRPr lang="en-US" dirty="0"/>
          </a:p>
        </p:txBody>
      </p:sp>
      <p:sp>
        <p:nvSpPr>
          <p:cNvPr id="4" name="Rectángulo 3">
            <a:extLst>
              <a:ext uri="{FF2B5EF4-FFF2-40B4-BE49-F238E27FC236}">
                <a16:creationId xmlns:a16="http://schemas.microsoft.com/office/drawing/2014/main" id="{4681935B-6CEB-4D09-98DB-A12712AA1A4D}"/>
              </a:ext>
            </a:extLst>
          </p:cNvPr>
          <p:cNvSpPr/>
          <p:nvPr/>
        </p:nvSpPr>
        <p:spPr>
          <a:xfrm>
            <a:off x="630007" y="1557000"/>
            <a:ext cx="689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err="1">
                <a:solidFill>
                  <a:prstClr val="black"/>
                </a:solidFill>
                <a:latin typeface="Arial" pitchFamily="34" charset="0"/>
                <a:cs typeface="Arial" pitchFamily="34" charset="0"/>
              </a:rPr>
              <a:t>Ángulo</a:t>
            </a:r>
            <a:r>
              <a:rPr lang="en-US" sz="1600" b="1" dirty="0">
                <a:solidFill>
                  <a:prstClr val="black"/>
                </a:solidFill>
                <a:latin typeface="Arial" pitchFamily="34" charset="0"/>
                <a:cs typeface="Arial" pitchFamily="34" charset="0"/>
              </a:rPr>
              <a:t> de </a:t>
            </a:r>
            <a:r>
              <a:rPr lang="en-US" sz="1600" b="1" dirty="0" err="1">
                <a:solidFill>
                  <a:prstClr val="black"/>
                </a:solidFill>
                <a:latin typeface="Arial" pitchFamily="34" charset="0"/>
                <a:cs typeface="Arial" pitchFamily="34" charset="0"/>
              </a:rPr>
              <a:t>inclinación</a:t>
            </a:r>
            <a:r>
              <a:rPr lang="en-US" sz="1600" b="1" dirty="0">
                <a:solidFill>
                  <a:prstClr val="black"/>
                </a:solidFill>
                <a:latin typeface="Arial" pitchFamily="34" charset="0"/>
                <a:cs typeface="Arial" pitchFamily="34" charset="0"/>
              </a:rPr>
              <a:t> </a:t>
            </a:r>
            <a:r>
              <a:rPr lang="en-US" sz="1600" b="1" dirty="0" err="1">
                <a:solidFill>
                  <a:prstClr val="black"/>
                </a:solidFill>
                <a:latin typeface="Arial" pitchFamily="34" charset="0"/>
                <a:cs typeface="Arial" pitchFamily="34" charset="0"/>
              </a:rPr>
              <a:t>óptimo</a:t>
            </a:r>
            <a:endParaRPr lang="en-US" sz="1600" b="1" dirty="0">
              <a:solidFill>
                <a:prstClr val="black"/>
              </a:solidFill>
              <a:latin typeface="Arial" pitchFamily="34" charset="0"/>
              <a:cs typeface="Arial" pitchFamily="34" charset="0"/>
            </a:endParaRPr>
          </a:p>
        </p:txBody>
      </p:sp>
      <p:pic>
        <p:nvPicPr>
          <p:cNvPr id="6" name="Imagen 5">
            <a:extLst>
              <a:ext uri="{FF2B5EF4-FFF2-40B4-BE49-F238E27FC236}">
                <a16:creationId xmlns:a16="http://schemas.microsoft.com/office/drawing/2014/main" id="{BE4C9EFD-D1A0-4EB9-AF7E-3F0EF834D0E4}"/>
              </a:ext>
            </a:extLst>
          </p:cNvPr>
          <p:cNvPicPr>
            <a:picLocks noChangeAspect="1"/>
          </p:cNvPicPr>
          <p:nvPr/>
        </p:nvPicPr>
        <p:blipFill>
          <a:blip r:embed="rId2"/>
          <a:stretch>
            <a:fillRect/>
          </a:stretch>
        </p:blipFill>
        <p:spPr>
          <a:xfrm>
            <a:off x="900000" y="1989000"/>
            <a:ext cx="4724400" cy="2619375"/>
          </a:xfrm>
          <a:prstGeom prst="rect">
            <a:avLst/>
          </a:prstGeom>
        </p:spPr>
      </p:pic>
      <p:sp>
        <p:nvSpPr>
          <p:cNvPr id="7" name="Rectángulo 6">
            <a:extLst>
              <a:ext uri="{FF2B5EF4-FFF2-40B4-BE49-F238E27FC236}">
                <a16:creationId xmlns:a16="http://schemas.microsoft.com/office/drawing/2014/main" id="{35A777B3-CC0C-4D6D-9148-B99143E4EED6}"/>
              </a:ext>
            </a:extLst>
          </p:cNvPr>
          <p:cNvSpPr/>
          <p:nvPr/>
        </p:nvSpPr>
        <p:spPr>
          <a:xfrm>
            <a:off x="0" y="4725000"/>
            <a:ext cx="5868000" cy="1569660"/>
          </a:xfrm>
          <a:prstGeom prst="rect">
            <a:avLst/>
          </a:prstGeom>
        </p:spPr>
        <p:txBody>
          <a:bodyPr wrap="square">
            <a:spAutoFit/>
          </a:bodyPr>
          <a:lstStyle/>
          <a:p>
            <a:pPr marL="285750" indent="-285750">
              <a:buFont typeface="Arial" panose="020B0604020202020204" pitchFamily="34" charset="0"/>
              <a:buChar char="•"/>
            </a:pPr>
            <a:r>
              <a:rPr lang="es-ES" sz="1600" dirty="0">
                <a:solidFill>
                  <a:prstClr val="black"/>
                </a:solidFill>
                <a:latin typeface="Arial" panose="020B0604020202020204" pitchFamily="34" charset="0"/>
                <a:cs typeface="Arial" pitchFamily="34" charset="0"/>
              </a:rPr>
              <a:t>Las Tablas de Factores de Orientación de Superficie muestran que existe una gama de ángulos combinados de inclinación del panel y acimut para obtener una insolación solar óptima. Por lo tanto, el perfeccionamiento de la inclinación y el acimut no es estrictamente necesario. La ganancia puede ser menor que la inversión requerida.</a:t>
            </a:r>
            <a:endParaRPr lang="en-US" sz="1600" dirty="0">
              <a:solidFill>
                <a:prstClr val="black"/>
              </a:solidFill>
              <a:latin typeface="Arial" panose="020B0604020202020204" pitchFamily="34" charset="0"/>
              <a:cs typeface="Arial" pitchFamily="34" charset="0"/>
            </a:endParaRPr>
          </a:p>
        </p:txBody>
      </p:sp>
      <p:sp>
        <p:nvSpPr>
          <p:cNvPr id="9" name="Rectángulo 8">
            <a:extLst>
              <a:ext uri="{FF2B5EF4-FFF2-40B4-BE49-F238E27FC236}">
                <a16:creationId xmlns:a16="http://schemas.microsoft.com/office/drawing/2014/main" id="{193AD840-5F3E-4310-A074-5EE71252F231}"/>
              </a:ext>
            </a:extLst>
          </p:cNvPr>
          <p:cNvSpPr/>
          <p:nvPr/>
        </p:nvSpPr>
        <p:spPr>
          <a:xfrm>
            <a:off x="5724000" y="1954947"/>
            <a:ext cx="3420000" cy="4031873"/>
          </a:xfrm>
          <a:prstGeom prst="rect">
            <a:avLst/>
          </a:prstGeom>
        </p:spPr>
        <p:txBody>
          <a:bodyPr wrap="square">
            <a:spAutoFit/>
          </a:bodyPr>
          <a:lstStyle/>
          <a:p>
            <a:r>
              <a:rPr lang="es-ES" sz="1600" dirty="0">
                <a:solidFill>
                  <a:prstClr val="black"/>
                </a:solidFill>
                <a:latin typeface="Arial" panose="020B0604020202020204" pitchFamily="34" charset="0"/>
                <a:cs typeface="Arial" pitchFamily="34" charset="0"/>
              </a:rPr>
              <a:t>Otras recomendaciones estándar de calidad básica, aplicación atendida:</a:t>
            </a:r>
            <a:endParaRPr lang="en-US" sz="1600" dirty="0">
              <a:solidFill>
                <a:prstClr val="black"/>
              </a:solidFill>
              <a:latin typeface="Arial" panose="020B0604020202020204" pitchFamily="34" charset="0"/>
              <a:cs typeface="Arial" pitchFamily="34" charset="0"/>
            </a:endParaRPr>
          </a:p>
          <a:p>
            <a:pPr marL="285750" indent="-285750">
              <a:buFont typeface="Arial" panose="020B0604020202020204" pitchFamily="34" charset="0"/>
              <a:buChar char="•"/>
            </a:pPr>
            <a:r>
              <a:rPr lang="en-US" sz="1600" b="1" dirty="0" err="1">
                <a:latin typeface="Arial" panose="020B0604020202020204" pitchFamily="34" charset="0"/>
                <a:cs typeface="Arial" panose="020B0604020202020204" pitchFamily="34" charset="0"/>
              </a:rPr>
              <a:t>Inclinación</a:t>
            </a:r>
            <a:r>
              <a:rPr lang="en-US" sz="1600" b="1" dirty="0">
                <a:latin typeface="Arial" panose="020B0604020202020204" pitchFamily="34" charset="0"/>
                <a:cs typeface="Arial" panose="020B0604020202020204" pitchFamily="34" charset="0"/>
              </a:rPr>
              <a:t> = </a:t>
            </a:r>
            <a:r>
              <a:rPr lang="en-US" sz="1600" b="1" dirty="0" err="1">
                <a:latin typeface="Arial" panose="020B0604020202020204" pitchFamily="34" charset="0"/>
                <a:cs typeface="Arial" panose="020B0604020202020204" pitchFamily="34" charset="0"/>
              </a:rPr>
              <a:t>Latitud</a:t>
            </a:r>
            <a:r>
              <a:rPr lang="en-US" sz="1600" b="1" dirty="0">
                <a:latin typeface="Arial" panose="020B0604020202020204" pitchFamily="34" charset="0"/>
                <a:cs typeface="Arial" panose="020B0604020202020204" pitchFamily="34" charset="0"/>
              </a:rPr>
              <a:t>.</a:t>
            </a:r>
          </a:p>
          <a:p>
            <a:pPr lvl="1"/>
            <a:r>
              <a:rPr lang="es-ES" sz="1600" dirty="0">
                <a:latin typeface="Arial" panose="020B0604020202020204" pitchFamily="34" charset="0"/>
                <a:cs typeface="Arial" panose="020B0604020202020204" pitchFamily="34" charset="0"/>
              </a:rPr>
              <a:t>Para el uso de energía durante todo el año.</a:t>
            </a:r>
            <a:r>
              <a:rPr lang="en-US" sz="16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600" b="1" dirty="0" err="1">
                <a:latin typeface="Arial" panose="020B0604020202020204" pitchFamily="34" charset="0"/>
                <a:cs typeface="Arial" panose="020B0604020202020204" pitchFamily="34" charset="0"/>
              </a:rPr>
              <a:t>Inclinación</a:t>
            </a:r>
            <a:r>
              <a:rPr lang="en-US" sz="1600" b="1" dirty="0">
                <a:latin typeface="Arial" panose="020B0604020202020204" pitchFamily="34" charset="0"/>
                <a:cs typeface="Arial" panose="020B0604020202020204" pitchFamily="34" charset="0"/>
              </a:rPr>
              <a:t> = </a:t>
            </a:r>
            <a:r>
              <a:rPr lang="en-US" sz="1600" b="1" dirty="0" err="1">
                <a:latin typeface="Arial" panose="020B0604020202020204" pitchFamily="34" charset="0"/>
                <a:cs typeface="Arial" panose="020B0604020202020204" pitchFamily="34" charset="0"/>
              </a:rPr>
              <a:t>Latitud</a:t>
            </a:r>
            <a:r>
              <a:rPr lang="en-US" sz="1600" b="1" dirty="0">
                <a:latin typeface="Arial" panose="020B0604020202020204" pitchFamily="34" charset="0"/>
                <a:cs typeface="Arial" panose="020B0604020202020204" pitchFamily="34" charset="0"/>
              </a:rPr>
              <a:t> + 15º</a:t>
            </a:r>
          </a:p>
          <a:p>
            <a:pPr lvl="1"/>
            <a:r>
              <a:rPr lang="es-ES" sz="1600" dirty="0">
                <a:latin typeface="Arial" panose="020B0604020202020204" pitchFamily="34" charset="0"/>
                <a:cs typeface="Arial" panose="020B0604020202020204" pitchFamily="34" charset="0"/>
              </a:rPr>
              <a:t>Para la recogida de energía en invierno</a:t>
            </a:r>
            <a:r>
              <a:rPr lang="en-US" sz="16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600" b="1" dirty="0" err="1">
                <a:latin typeface="Arial" panose="020B0604020202020204" pitchFamily="34" charset="0"/>
                <a:cs typeface="Arial" panose="020B0604020202020204" pitchFamily="34" charset="0"/>
              </a:rPr>
              <a:t>Inclinación</a:t>
            </a:r>
            <a:r>
              <a:rPr lang="en-US" sz="1600" b="1" dirty="0">
                <a:latin typeface="Arial" panose="020B0604020202020204" pitchFamily="34" charset="0"/>
                <a:cs typeface="Arial" panose="020B0604020202020204" pitchFamily="34" charset="0"/>
              </a:rPr>
              <a:t> = </a:t>
            </a:r>
            <a:r>
              <a:rPr lang="en-US" sz="1600" b="1" dirty="0" err="1">
                <a:latin typeface="Arial" panose="020B0604020202020204" pitchFamily="34" charset="0"/>
                <a:cs typeface="Arial" panose="020B0604020202020204" pitchFamily="34" charset="0"/>
              </a:rPr>
              <a:t>Latitud</a:t>
            </a:r>
            <a:r>
              <a:rPr lang="en-US" sz="1600" b="1" dirty="0">
                <a:latin typeface="Arial" panose="020B0604020202020204" pitchFamily="34" charset="0"/>
                <a:cs typeface="Arial" panose="020B0604020202020204" pitchFamily="34" charset="0"/>
              </a:rPr>
              <a:t>– 15º</a:t>
            </a:r>
          </a:p>
          <a:p>
            <a:pPr lvl="1"/>
            <a:r>
              <a:rPr lang="es-ES" sz="1600" dirty="0">
                <a:latin typeface="Arial" panose="020B0604020202020204" pitchFamily="34" charset="0"/>
                <a:cs typeface="Arial" panose="020B0604020202020204" pitchFamily="34" charset="0"/>
              </a:rPr>
              <a:t>Para la recogida de energía en verano</a:t>
            </a:r>
            <a:r>
              <a:rPr lang="en-US" sz="1600" dirty="0">
                <a:latin typeface="Arial" panose="020B0604020202020204" pitchFamily="34" charset="0"/>
                <a:cs typeface="Arial" panose="020B0604020202020204" pitchFamily="34" charset="0"/>
              </a:rPr>
              <a:t>.</a:t>
            </a:r>
          </a:p>
          <a:p>
            <a:pPr lvl="1"/>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Hay que </a:t>
            </a:r>
            <a:r>
              <a:rPr lang="en-US" sz="1600" dirty="0" err="1">
                <a:latin typeface="Arial" panose="020B0604020202020204" pitchFamily="34" charset="0"/>
                <a:cs typeface="Arial" panose="020B0604020202020204" pitchFamily="34" charset="0"/>
              </a:rPr>
              <a:t>tener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precaución</a:t>
            </a:r>
            <a:r>
              <a:rPr lang="en-US" sz="16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s-ES" sz="1600" dirty="0">
                <a:latin typeface="Arial" panose="020B0604020202020204" pitchFamily="34" charset="0"/>
                <a:cs typeface="Arial" panose="020B0604020202020204" pitchFamily="34" charset="0"/>
              </a:rPr>
              <a:t>Hay excepciones a estas reglas (por ejemplo: climas desérticos).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628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0243A7-1980-42AB-A3B9-E0FE538D662D}"/>
              </a:ext>
            </a:extLst>
          </p:cNvPr>
          <p:cNvSpPr>
            <a:spLocks noGrp="1"/>
          </p:cNvSpPr>
          <p:nvPr>
            <p:ph type="title"/>
          </p:nvPr>
        </p:nvSpPr>
        <p:spPr/>
        <p:txBody>
          <a:bodyPr/>
          <a:lstStyle/>
          <a:p>
            <a:r>
              <a:rPr lang="en-US" b="1" dirty="0"/>
              <a:t>3. </a:t>
            </a:r>
            <a:r>
              <a:rPr lang="en-US" b="1" dirty="0" err="1"/>
              <a:t>Aplicacion</a:t>
            </a:r>
            <a:r>
              <a:rPr lang="en-US" b="1" dirty="0"/>
              <a:t> de los </a:t>
            </a:r>
            <a:r>
              <a:rPr lang="en-US" b="1" dirty="0" err="1"/>
              <a:t>conceptos</a:t>
            </a:r>
            <a:r>
              <a:rPr lang="en-US" b="1" dirty="0"/>
              <a:t>  </a:t>
            </a:r>
            <a:r>
              <a:rPr lang="en-US" b="1" dirty="0" err="1"/>
              <a:t>básicos</a:t>
            </a:r>
            <a:endParaRPr lang="en-US" dirty="0"/>
          </a:p>
        </p:txBody>
      </p:sp>
      <p:sp>
        <p:nvSpPr>
          <p:cNvPr id="4" name="Marcador de contenido 3">
            <a:extLst>
              <a:ext uri="{FF2B5EF4-FFF2-40B4-BE49-F238E27FC236}">
                <a16:creationId xmlns:a16="http://schemas.microsoft.com/office/drawing/2014/main" id="{34518A36-0624-4EF3-856F-7F0642FE8FCC}"/>
              </a:ext>
            </a:extLst>
          </p:cNvPr>
          <p:cNvSpPr>
            <a:spLocks noGrp="1"/>
          </p:cNvSpPr>
          <p:nvPr>
            <p:ph idx="1"/>
          </p:nvPr>
        </p:nvSpPr>
        <p:spPr>
          <a:xfrm>
            <a:off x="457200" y="1600200"/>
            <a:ext cx="8229600" cy="338554"/>
          </a:xfrm>
          <a:prstGeom prst="rect">
            <a:avLst/>
          </a:prstGeom>
        </p:spPr>
        <p:txBody>
          <a:bodyPr wrap="square">
            <a:spAutoFit/>
          </a:bodyPr>
          <a:lstStyle/>
          <a:p>
            <a:pPr marL="285750" lvl="0" indent="-285750">
              <a:buFont typeface="Wingdings" panose="05000000000000000000" pitchFamily="2" charset="2"/>
              <a:buChar char="Ø"/>
            </a:pPr>
            <a:r>
              <a:rPr lang="es-ES" sz="1600" b="1" dirty="0">
                <a:solidFill>
                  <a:prstClr val="black"/>
                </a:solidFill>
                <a:latin typeface="Arial" pitchFamily="34" charset="0"/>
                <a:cs typeface="Arial" pitchFamily="34" charset="0"/>
              </a:rPr>
              <a:t>Consideraciones sobre el almacenamiento de calor</a:t>
            </a:r>
            <a:r>
              <a:rPr lang="en-US" sz="1600" b="1" dirty="0">
                <a:solidFill>
                  <a:prstClr val="black"/>
                </a:solidFill>
                <a:latin typeface="Arial" pitchFamily="34" charset="0"/>
                <a:cs typeface="Arial" pitchFamily="34" charset="0"/>
              </a:rPr>
              <a:t>.</a:t>
            </a:r>
          </a:p>
        </p:txBody>
      </p:sp>
      <p:pic>
        <p:nvPicPr>
          <p:cNvPr id="7" name="Imagen 6" descr="The hot water heater at the rooftop of the house ">
            <a:extLst>
              <a:ext uri="{FF2B5EF4-FFF2-40B4-BE49-F238E27FC236}">
                <a16:creationId xmlns:a16="http://schemas.microsoft.com/office/drawing/2014/main" id="{9755C7BA-986C-4129-B596-16572DC5A6C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41975" y="2039540"/>
            <a:ext cx="4285615" cy="3045460"/>
          </a:xfrm>
          <a:prstGeom prst="rect">
            <a:avLst/>
          </a:prstGeom>
          <a:noFill/>
          <a:ln w="9525" cap="flat" cmpd="sng" algn="ctr">
            <a:solidFill>
              <a:sysClr val="windowText" lastClr="000000"/>
            </a:solidFill>
            <a:prstDash val="solid"/>
            <a:round/>
            <a:headEnd type="none" w="med" len="med"/>
            <a:tailEnd type="none" w="med" len="med"/>
          </a:ln>
        </p:spPr>
      </p:pic>
      <p:pic>
        <p:nvPicPr>
          <p:cNvPr id="8" name="Imagen 7">
            <a:extLst>
              <a:ext uri="{FF2B5EF4-FFF2-40B4-BE49-F238E27FC236}">
                <a16:creationId xmlns:a16="http://schemas.microsoft.com/office/drawing/2014/main" id="{E037AF97-2E02-42D0-828A-901A0FC6FC1C}"/>
              </a:ext>
            </a:extLst>
          </p:cNvPr>
          <p:cNvPicPr>
            <a:picLocks noChangeAspect="1"/>
          </p:cNvPicPr>
          <p:nvPr/>
        </p:nvPicPr>
        <p:blipFill>
          <a:blip r:embed="rId3"/>
          <a:stretch>
            <a:fillRect/>
          </a:stretch>
        </p:blipFill>
        <p:spPr>
          <a:xfrm>
            <a:off x="5285905" y="2081317"/>
            <a:ext cx="1533333" cy="2961905"/>
          </a:xfrm>
          <a:prstGeom prst="rect">
            <a:avLst/>
          </a:prstGeom>
        </p:spPr>
      </p:pic>
      <p:sp>
        <p:nvSpPr>
          <p:cNvPr id="9" name="Rectángulo 8">
            <a:extLst>
              <a:ext uri="{FF2B5EF4-FFF2-40B4-BE49-F238E27FC236}">
                <a16:creationId xmlns:a16="http://schemas.microsoft.com/office/drawing/2014/main" id="{990C8C4D-2FFB-4E75-B83C-54F9F8688132}"/>
              </a:ext>
            </a:extLst>
          </p:cNvPr>
          <p:cNvSpPr/>
          <p:nvPr/>
        </p:nvSpPr>
        <p:spPr>
          <a:xfrm>
            <a:off x="716320" y="5013000"/>
            <a:ext cx="8031679" cy="1323439"/>
          </a:xfrm>
          <a:prstGeom prst="rect">
            <a:avLst/>
          </a:prstGeom>
        </p:spPr>
        <p:txBody>
          <a:bodyPr wrap="square">
            <a:spAutoFit/>
          </a:bodyPr>
          <a:lstStyle/>
          <a:p>
            <a:pPr marL="285750" indent="-285750">
              <a:buFont typeface="Arial" panose="020B0604020202020204" pitchFamily="34" charset="0"/>
              <a:buChar char="•"/>
            </a:pPr>
            <a:r>
              <a:rPr lang="es-ES" sz="1600" dirty="0">
                <a:solidFill>
                  <a:prstClr val="black"/>
                </a:solidFill>
                <a:latin typeface="Arial" panose="020B0604020202020204" pitchFamily="34" charset="0"/>
                <a:cs typeface="Arial" pitchFamily="34" charset="0"/>
              </a:rPr>
              <a:t>El diseño del tanque de agua caliente es otro factor importante para la eficiencia.</a:t>
            </a:r>
          </a:p>
          <a:p>
            <a:pPr marL="285750" indent="-285750">
              <a:buFont typeface="Arial" panose="020B0604020202020204" pitchFamily="34" charset="0"/>
              <a:buChar char="•"/>
            </a:pPr>
            <a:r>
              <a:rPr lang="es-ES" sz="1600" dirty="0">
                <a:solidFill>
                  <a:prstClr val="black"/>
                </a:solidFill>
                <a:latin typeface="Arial" panose="020B0604020202020204" pitchFamily="34" charset="0"/>
                <a:cs typeface="Arial" pitchFamily="34" charset="0"/>
              </a:rPr>
              <a:t>La insolación en invierno o en verano no proporciona la misma temperatura del agua en el tanque de almacenamiento. Esto sólo puede ser causado por la temperatura del suministro de agua fría, que es mucho más baja en invierno que en verano.</a:t>
            </a:r>
            <a:endParaRPr lang="en-US" sz="1600" dirty="0">
              <a:solidFill>
                <a:prstClr val="black"/>
              </a:solidFill>
              <a:latin typeface="Arial" panose="020B0604020202020204" pitchFamily="34" charset="0"/>
              <a:cs typeface="Arial" pitchFamily="34" charset="0"/>
            </a:endParaRPr>
          </a:p>
        </p:txBody>
      </p:sp>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id="{B3341A01-76CD-48A6-827E-046E7031E980}"/>
                  </a:ext>
                </a:extLst>
              </p14:cNvPr>
              <p14:cNvContentPartPr/>
              <p14:nvPr/>
            </p14:nvContentPartPr>
            <p14:xfrm>
              <a:off x="9953730" y="990765"/>
              <a:ext cx="360" cy="360"/>
            </p14:xfrm>
          </p:contentPart>
        </mc:Choice>
        <mc:Fallback xmlns="">
          <p:pic>
            <p:nvPicPr>
              <p:cNvPr id="5" name="Entrada de lápiz 4">
                <a:extLst>
                  <a:ext uri="{FF2B5EF4-FFF2-40B4-BE49-F238E27FC236}">
                    <a16:creationId xmlns:a16="http://schemas.microsoft.com/office/drawing/2014/main" id="{B3341A01-76CD-48A6-827E-046E7031E980}"/>
                  </a:ext>
                </a:extLst>
              </p:cNvPr>
              <p:cNvPicPr/>
              <p:nvPr/>
            </p:nvPicPr>
            <p:blipFill>
              <a:blip r:embed="rId5"/>
              <a:stretch>
                <a:fillRect/>
              </a:stretch>
            </p:blipFill>
            <p:spPr>
              <a:xfrm>
                <a:off x="9944730" y="9817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id="{168EDA62-D1F6-4C1D-876E-ECB267221C14}"/>
                  </a:ext>
                </a:extLst>
              </p14:cNvPr>
              <p14:cNvContentPartPr/>
              <p14:nvPr/>
            </p14:nvContentPartPr>
            <p14:xfrm>
              <a:off x="7658010" y="3476565"/>
              <a:ext cx="360" cy="360"/>
            </p14:xfrm>
          </p:contentPart>
        </mc:Choice>
        <mc:Fallback xmlns="">
          <p:pic>
            <p:nvPicPr>
              <p:cNvPr id="6" name="Entrada de lápiz 5">
                <a:extLst>
                  <a:ext uri="{FF2B5EF4-FFF2-40B4-BE49-F238E27FC236}">
                    <a16:creationId xmlns:a16="http://schemas.microsoft.com/office/drawing/2014/main" id="{168EDA62-D1F6-4C1D-876E-ECB267221C14}"/>
                  </a:ext>
                </a:extLst>
              </p:cNvPr>
              <p:cNvPicPr/>
              <p:nvPr/>
            </p:nvPicPr>
            <p:blipFill>
              <a:blip r:embed="rId5"/>
              <a:stretch>
                <a:fillRect/>
              </a:stretch>
            </p:blipFill>
            <p:spPr>
              <a:xfrm>
                <a:off x="7649010" y="34675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Entrada de lápiz 11">
                <a:extLst>
                  <a:ext uri="{FF2B5EF4-FFF2-40B4-BE49-F238E27FC236}">
                    <a16:creationId xmlns:a16="http://schemas.microsoft.com/office/drawing/2014/main" id="{5DF065F8-8D71-406A-A5DC-7EB39A54FB47}"/>
                  </a:ext>
                </a:extLst>
              </p14:cNvPr>
              <p14:cNvContentPartPr/>
              <p14:nvPr/>
            </p14:nvContentPartPr>
            <p14:xfrm>
              <a:off x="7638930" y="3295485"/>
              <a:ext cx="360" cy="360"/>
            </p14:xfrm>
          </p:contentPart>
        </mc:Choice>
        <mc:Fallback xmlns="">
          <p:pic>
            <p:nvPicPr>
              <p:cNvPr id="12" name="Entrada de lápiz 11">
                <a:extLst>
                  <a:ext uri="{FF2B5EF4-FFF2-40B4-BE49-F238E27FC236}">
                    <a16:creationId xmlns:a16="http://schemas.microsoft.com/office/drawing/2014/main" id="{5DF065F8-8D71-406A-A5DC-7EB39A54FB47}"/>
                  </a:ext>
                </a:extLst>
              </p:cNvPr>
              <p:cNvPicPr/>
              <p:nvPr/>
            </p:nvPicPr>
            <p:blipFill>
              <a:blip r:embed="rId5"/>
              <a:stretch>
                <a:fillRect/>
              </a:stretch>
            </p:blipFill>
            <p:spPr>
              <a:xfrm>
                <a:off x="7629930" y="3286485"/>
                <a:ext cx="18000" cy="18000"/>
              </a:xfrm>
              <a:prstGeom prst="rect">
                <a:avLst/>
              </a:prstGeom>
            </p:spPr>
          </p:pic>
        </mc:Fallback>
      </mc:AlternateContent>
      <p:sp>
        <p:nvSpPr>
          <p:cNvPr id="13" name="Rectángulo 12">
            <a:extLst>
              <a:ext uri="{FF2B5EF4-FFF2-40B4-BE49-F238E27FC236}">
                <a16:creationId xmlns:a16="http://schemas.microsoft.com/office/drawing/2014/main" id="{DC5655D0-763F-42B4-98EA-3A8806F87AAA}"/>
              </a:ext>
            </a:extLst>
          </p:cNvPr>
          <p:cNvSpPr/>
          <p:nvPr/>
        </p:nvSpPr>
        <p:spPr>
          <a:xfrm>
            <a:off x="6977553" y="1772162"/>
            <a:ext cx="2057729" cy="3108543"/>
          </a:xfrm>
          <a:prstGeom prst="rect">
            <a:avLst/>
          </a:prstGeom>
        </p:spPr>
        <p:txBody>
          <a:bodyPr wrap="square">
            <a:spAutoFit/>
          </a:bodyPr>
          <a:lstStyle/>
          <a:p>
            <a:r>
              <a:rPr lang="es-ES" sz="1400" dirty="0"/>
              <a:t>Mientras que los depósitos de calentador de agua convencionales todavía pueden funcionar para algunos sistemas ACS, los depósitos de almacenamiento solar actuales ofrecen características avanzadas como múltiples intercambios de calor, excelente aislamiento y opciones de calor de respaldo.</a:t>
            </a:r>
          </a:p>
        </p:txBody>
      </p:sp>
    </p:spTree>
    <p:extLst>
      <p:ext uri="{BB962C8B-B14F-4D97-AF65-F5344CB8AC3E}">
        <p14:creationId xmlns:p14="http://schemas.microsoft.com/office/powerpoint/2010/main" val="4147461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http://solarheateurope.eu/wp-content/uploads/2017/08/Austria-Solar-Solar-Heat-Europe-Installation-Solar-Flat-Collectors-V2.jpg">
            <a:extLst>
              <a:ext uri="{FF2B5EF4-FFF2-40B4-BE49-F238E27FC236}">
                <a16:creationId xmlns:a16="http://schemas.microsoft.com/office/drawing/2014/main" id="{26260DD1-6739-4838-9C61-76942CABBA0B}"/>
              </a:ext>
            </a:extLst>
          </p:cNvPr>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0" y="1706715"/>
            <a:ext cx="4383992" cy="4104000"/>
          </a:xfrm>
          <a:prstGeom prst="ellipse">
            <a:avLst/>
          </a:prstGeom>
          <a:ln>
            <a:noFill/>
          </a:ln>
          <a:effectLst>
            <a:softEdge rad="112500"/>
          </a:effectLst>
        </p:spPr>
      </p:pic>
      <p:sp>
        <p:nvSpPr>
          <p:cNvPr id="2" name="Título 1">
            <a:extLst>
              <a:ext uri="{FF2B5EF4-FFF2-40B4-BE49-F238E27FC236}">
                <a16:creationId xmlns:a16="http://schemas.microsoft.com/office/drawing/2014/main" id="{47A03827-59E3-4CF5-9FFC-D8B31EF7EE60}"/>
              </a:ext>
            </a:extLst>
          </p:cNvPr>
          <p:cNvSpPr>
            <a:spLocks noGrp="1"/>
          </p:cNvSpPr>
          <p:nvPr>
            <p:ph type="title"/>
          </p:nvPr>
        </p:nvSpPr>
        <p:spPr/>
        <p:txBody>
          <a:bodyPr/>
          <a:lstStyle/>
          <a:p>
            <a:r>
              <a:rPr lang="en-US" b="1" dirty="0"/>
              <a:t>3. </a:t>
            </a:r>
            <a:r>
              <a:rPr lang="en-US" b="1" dirty="0" err="1"/>
              <a:t>Aplicacion</a:t>
            </a:r>
            <a:r>
              <a:rPr lang="en-US" b="1" dirty="0"/>
              <a:t> de los </a:t>
            </a:r>
            <a:r>
              <a:rPr lang="en-US" b="1" dirty="0" err="1"/>
              <a:t>conceptos</a:t>
            </a:r>
            <a:r>
              <a:rPr lang="en-US" b="1" dirty="0"/>
              <a:t>  </a:t>
            </a:r>
            <a:r>
              <a:rPr lang="en-US" b="1" dirty="0" err="1"/>
              <a:t>básicos</a:t>
            </a:r>
            <a:endParaRPr lang="en-US" dirty="0"/>
          </a:p>
        </p:txBody>
      </p:sp>
      <p:sp>
        <p:nvSpPr>
          <p:cNvPr id="4" name="Marcador de contenido 3">
            <a:extLst>
              <a:ext uri="{FF2B5EF4-FFF2-40B4-BE49-F238E27FC236}">
                <a16:creationId xmlns:a16="http://schemas.microsoft.com/office/drawing/2014/main" id="{EBC4BDBB-E577-4E91-B5F3-AC74CA152628}"/>
              </a:ext>
            </a:extLst>
          </p:cNvPr>
          <p:cNvSpPr>
            <a:spLocks noGrp="1"/>
          </p:cNvSpPr>
          <p:nvPr>
            <p:ph idx="1"/>
          </p:nvPr>
        </p:nvSpPr>
        <p:spPr>
          <a:xfrm>
            <a:off x="457200" y="1600200"/>
            <a:ext cx="8229600" cy="338554"/>
          </a:xfrm>
          <a:prstGeom prst="rect">
            <a:avLst/>
          </a:prstGeom>
        </p:spPr>
        <p:txBody>
          <a:bodyPr wrap="square">
            <a:spAutoFit/>
          </a:bodyPr>
          <a:lstStyle/>
          <a:p>
            <a:pPr marL="285750" lvl="0" indent="-285750">
              <a:buFont typeface="Wingdings" panose="05000000000000000000" pitchFamily="2" charset="2"/>
              <a:buChar char="Ø"/>
            </a:pPr>
            <a:r>
              <a:rPr lang="en-US" sz="1600" b="1" dirty="0" err="1">
                <a:solidFill>
                  <a:prstClr val="black"/>
                </a:solidFill>
                <a:latin typeface="Arial" pitchFamily="34" charset="0"/>
                <a:cs typeface="Arial" pitchFamily="34" charset="0"/>
              </a:rPr>
              <a:t>Consideraciones</a:t>
            </a:r>
            <a:r>
              <a:rPr lang="en-US" sz="1600" b="1" dirty="0">
                <a:solidFill>
                  <a:prstClr val="black"/>
                </a:solidFill>
                <a:latin typeface="Arial" pitchFamily="34" charset="0"/>
                <a:cs typeface="Arial" pitchFamily="34" charset="0"/>
              </a:rPr>
              <a:t> </a:t>
            </a:r>
            <a:r>
              <a:rPr lang="en-US" sz="1600" b="1" dirty="0" err="1">
                <a:solidFill>
                  <a:prstClr val="black"/>
                </a:solidFill>
                <a:latin typeface="Arial" pitchFamily="34" charset="0"/>
                <a:cs typeface="Arial" pitchFamily="34" charset="0"/>
              </a:rPr>
              <a:t>adicionales</a:t>
            </a:r>
            <a:r>
              <a:rPr lang="en-US" sz="1600" b="1" dirty="0">
                <a:solidFill>
                  <a:prstClr val="black"/>
                </a:solidFill>
                <a:latin typeface="Arial" pitchFamily="34" charset="0"/>
                <a:cs typeface="Arial" pitchFamily="34" charset="0"/>
              </a:rPr>
              <a:t> del </a:t>
            </a:r>
            <a:r>
              <a:rPr lang="en-US" sz="1600" b="1" dirty="0" err="1">
                <a:solidFill>
                  <a:prstClr val="black"/>
                </a:solidFill>
                <a:latin typeface="Arial" pitchFamily="34" charset="0"/>
                <a:cs typeface="Arial" pitchFamily="34" charset="0"/>
              </a:rPr>
              <a:t>sistema</a:t>
            </a:r>
            <a:r>
              <a:rPr lang="en-US" sz="1600" b="1" dirty="0">
                <a:solidFill>
                  <a:prstClr val="black"/>
                </a:solidFill>
                <a:latin typeface="Arial" pitchFamily="34" charset="0"/>
                <a:cs typeface="Arial" pitchFamily="34" charset="0"/>
              </a:rPr>
              <a:t>.</a:t>
            </a:r>
          </a:p>
        </p:txBody>
      </p:sp>
      <p:sp>
        <p:nvSpPr>
          <p:cNvPr id="5" name="Rectángulo 4">
            <a:extLst>
              <a:ext uri="{FF2B5EF4-FFF2-40B4-BE49-F238E27FC236}">
                <a16:creationId xmlns:a16="http://schemas.microsoft.com/office/drawing/2014/main" id="{1615004C-1D2C-49D3-BF7E-D56C081AAFD0}"/>
              </a:ext>
            </a:extLst>
          </p:cNvPr>
          <p:cNvSpPr/>
          <p:nvPr/>
        </p:nvSpPr>
        <p:spPr>
          <a:xfrm>
            <a:off x="655121" y="1989000"/>
            <a:ext cx="4276879" cy="3539430"/>
          </a:xfrm>
          <a:prstGeom prst="rect">
            <a:avLst/>
          </a:prstGeom>
        </p:spPr>
        <p:txBody>
          <a:bodyPr wrap="square">
            <a:spAutoFit/>
          </a:bodyPr>
          <a:lstStyle/>
          <a:p>
            <a:pPr marL="285750" indent="-285750">
              <a:buFont typeface="Arial" panose="020B0604020202020204" pitchFamily="34" charset="0"/>
              <a:buChar char="•"/>
            </a:pPr>
            <a:r>
              <a:rPr lang="en-US" sz="1600" dirty="0" err="1">
                <a:solidFill>
                  <a:prstClr val="black"/>
                </a:solidFill>
                <a:latin typeface="Arial" panose="020B0604020202020204" pitchFamily="34" charset="0"/>
                <a:cs typeface="Arial" pitchFamily="34" charset="0"/>
              </a:rPr>
              <a:t>Seguridad</a:t>
            </a:r>
            <a:r>
              <a:rPr lang="en-US" sz="1600" dirty="0">
                <a:solidFill>
                  <a:prstClr val="black"/>
                </a:solidFill>
                <a:latin typeface="Arial" panose="020B0604020202020204" pitchFamily="34" charset="0"/>
                <a:cs typeface="Arial" pitchFamily="34" charset="0"/>
              </a:rPr>
              <a:t>.</a:t>
            </a:r>
          </a:p>
          <a:p>
            <a:pPr marL="742950" lvl="1" indent="-285750">
              <a:buFont typeface="Arial" panose="020B0604020202020204" pitchFamily="34" charset="0"/>
              <a:buChar char="−"/>
            </a:pPr>
            <a:r>
              <a:rPr lang="es-ES" sz="1600" dirty="0">
                <a:solidFill>
                  <a:prstClr val="black"/>
                </a:solidFill>
                <a:latin typeface="Arial" panose="020B0604020202020204" pitchFamily="34" charset="0"/>
                <a:cs typeface="Arial" pitchFamily="34" charset="0"/>
              </a:rPr>
              <a:t>Tecnología limpia. La recolección de fluidos puede ser contaminante.</a:t>
            </a:r>
          </a:p>
          <a:p>
            <a:pPr marL="742950" lvl="1" indent="-285750">
              <a:buFont typeface="Arial" panose="020B0604020202020204" pitchFamily="34" charset="0"/>
              <a:buChar char="−"/>
            </a:pPr>
            <a:r>
              <a:rPr lang="es-ES" sz="1600" dirty="0">
                <a:solidFill>
                  <a:prstClr val="black"/>
                </a:solidFill>
                <a:latin typeface="Arial" panose="020B0604020202020204" pitchFamily="34" charset="0"/>
                <a:cs typeface="Arial" pitchFamily="34" charset="0"/>
              </a:rPr>
              <a:t>Seguridad mecánica cuando los colectores se instalan en el suelo, techos, paredes, etc.</a:t>
            </a:r>
            <a:endParaRPr lang="en-US" sz="1600" dirty="0">
              <a:solidFill>
                <a:prstClr val="black"/>
              </a:solidFill>
              <a:latin typeface="Arial" panose="020B0604020202020204" pitchFamily="34" charset="0"/>
              <a:cs typeface="Arial" pitchFamily="34" charset="0"/>
            </a:endParaRPr>
          </a:p>
          <a:p>
            <a:endParaRPr lang="en-US" sz="1600" dirty="0">
              <a:solidFill>
                <a:prstClr val="black"/>
              </a:solidFill>
              <a:latin typeface="Arial" panose="020B0604020202020204" pitchFamily="34" charset="0"/>
              <a:cs typeface="Arial" pitchFamily="34" charset="0"/>
            </a:endParaRPr>
          </a:p>
          <a:p>
            <a:pPr marL="285750" indent="-285750">
              <a:buFont typeface="Arial" panose="020B0604020202020204" pitchFamily="34" charset="0"/>
              <a:buChar char="•"/>
            </a:pPr>
            <a:r>
              <a:rPr lang="en-US" sz="1600" dirty="0" err="1">
                <a:solidFill>
                  <a:prstClr val="black"/>
                </a:solidFill>
                <a:latin typeface="Arial" panose="020B0604020202020204" pitchFamily="34" charset="0"/>
                <a:cs typeface="Arial" pitchFamily="34" charset="0"/>
              </a:rPr>
              <a:t>Asequibilidad</a:t>
            </a:r>
            <a:r>
              <a:rPr lang="en-US" sz="1600" dirty="0">
                <a:solidFill>
                  <a:prstClr val="black"/>
                </a:solidFill>
                <a:latin typeface="Arial" panose="020B0604020202020204" pitchFamily="34" charset="0"/>
                <a:cs typeface="Arial" pitchFamily="34" charset="0"/>
              </a:rPr>
              <a:t>.</a:t>
            </a:r>
          </a:p>
          <a:p>
            <a:pPr marL="742950" lvl="1" indent="-285750">
              <a:buFont typeface="Arial" panose="020B0604020202020204" pitchFamily="34" charset="0"/>
              <a:buChar char="−"/>
            </a:pPr>
            <a:r>
              <a:rPr lang="en-US" sz="1600" dirty="0" err="1">
                <a:solidFill>
                  <a:prstClr val="black"/>
                </a:solidFill>
                <a:latin typeface="Arial" panose="020B0604020202020204" pitchFamily="34" charset="0"/>
                <a:cs typeface="Arial" pitchFamily="34" charset="0"/>
              </a:rPr>
              <a:t>Evaluar</a:t>
            </a:r>
            <a:r>
              <a:rPr lang="en-US" sz="1600" dirty="0">
                <a:solidFill>
                  <a:prstClr val="black"/>
                </a:solidFill>
                <a:latin typeface="Arial" panose="020B0604020202020204" pitchFamily="34" charset="0"/>
                <a:cs typeface="Arial" pitchFamily="34" charset="0"/>
              </a:rPr>
              <a:t> kWh/€</a:t>
            </a:r>
          </a:p>
          <a:p>
            <a:endParaRPr lang="en-US" sz="1600" dirty="0">
              <a:solidFill>
                <a:prstClr val="black"/>
              </a:solidFill>
              <a:latin typeface="Arial" panose="020B0604020202020204" pitchFamily="34" charset="0"/>
              <a:cs typeface="Arial" pitchFamily="34" charset="0"/>
            </a:endParaRPr>
          </a:p>
          <a:p>
            <a:pPr marL="285750" indent="-285750">
              <a:buFont typeface="Arial" panose="020B0604020202020204" pitchFamily="34" charset="0"/>
              <a:buChar char="•"/>
            </a:pPr>
            <a:r>
              <a:rPr lang="en-US" sz="1600" dirty="0" err="1">
                <a:solidFill>
                  <a:prstClr val="black"/>
                </a:solidFill>
                <a:latin typeface="Arial" panose="020B0604020202020204" pitchFamily="34" charset="0"/>
                <a:cs typeface="Arial" pitchFamily="34" charset="0"/>
              </a:rPr>
              <a:t>Materiales</a:t>
            </a:r>
            <a:r>
              <a:rPr lang="en-US" sz="1600" dirty="0">
                <a:solidFill>
                  <a:prstClr val="black"/>
                </a:solidFill>
                <a:latin typeface="Arial" panose="020B0604020202020204" pitchFamily="34" charset="0"/>
                <a:cs typeface="Arial" pitchFamily="34" charset="0"/>
              </a:rPr>
              <a:t>.</a:t>
            </a:r>
          </a:p>
          <a:p>
            <a:pPr marL="742950" lvl="1" indent="-285750">
              <a:buFont typeface="Arial" panose="020B0604020202020204" pitchFamily="34" charset="0"/>
              <a:buChar char="−"/>
            </a:pPr>
            <a:r>
              <a:rPr lang="es-ES" sz="1600" dirty="0">
                <a:solidFill>
                  <a:prstClr val="black"/>
                </a:solidFill>
                <a:latin typeface="Arial" panose="020B0604020202020204" pitchFamily="34" charset="0"/>
                <a:cs typeface="Arial" pitchFamily="34" charset="0"/>
              </a:rPr>
              <a:t>Elige con cuidado. Tienen un efecto sobre la seguridad, el rendimiento, la durabilidad y el coste.</a:t>
            </a:r>
            <a:endParaRPr lang="en-US" sz="1600" dirty="0">
              <a:solidFill>
                <a:prstClr val="black"/>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636383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Fin de la </a:t>
            </a:r>
            <a:r>
              <a:rPr lang="en-US" dirty="0" err="1"/>
              <a:t>unidad</a:t>
            </a:r>
            <a:endParaRPr lang="el-GR" dirty="0"/>
          </a:p>
        </p:txBody>
      </p:sp>
      <p:sp>
        <p:nvSpPr>
          <p:cNvPr id="5" name="Subtitle 4"/>
          <p:cNvSpPr>
            <a:spLocks noGrp="1"/>
          </p:cNvSpPr>
          <p:nvPr>
            <p:ph type="subTitle" idx="1"/>
          </p:nvPr>
        </p:nvSpPr>
        <p:spPr/>
        <p:txBody>
          <a:bodyPr/>
          <a:lstStyle/>
          <a:p>
            <a:r>
              <a:rPr lang="en-US" dirty="0"/>
              <a:t>Unidad 1.1. </a:t>
            </a:r>
            <a:br>
              <a:rPr lang="en-US" dirty="0"/>
            </a:br>
            <a:r>
              <a:rPr lang="en-US" dirty="0"/>
              <a:t>ENERGÍA SOLAR</a:t>
            </a:r>
          </a:p>
        </p:txBody>
      </p:sp>
    </p:spTree>
    <p:extLst>
      <p:ext uri="{BB962C8B-B14F-4D97-AF65-F5344CB8AC3E}">
        <p14:creationId xmlns:p14="http://schemas.microsoft.com/office/powerpoint/2010/main" val="12922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000" y="0"/>
            <a:ext cx="7416000" cy="1124744"/>
          </a:xfrm>
        </p:spPr>
        <p:txBody>
          <a:bodyPr/>
          <a:lstStyle/>
          <a:p>
            <a:r>
              <a:rPr lang="en-US" b="1" dirty="0"/>
              <a:t>1. </a:t>
            </a:r>
            <a:r>
              <a:rPr lang="es-ES" b="1" dirty="0"/>
              <a:t>Tecnologías y aplicaciones de la energía solar térmica</a:t>
            </a:r>
            <a:endParaRPr lang="el-GR" b="1" dirty="0"/>
          </a:p>
        </p:txBody>
      </p:sp>
      <p:pic>
        <p:nvPicPr>
          <p:cNvPr id="9" name="Imagen 8">
            <a:extLst>
              <a:ext uri="{FF2B5EF4-FFF2-40B4-BE49-F238E27FC236}">
                <a16:creationId xmlns:a16="http://schemas.microsoft.com/office/drawing/2014/main" id="{C49132CB-22C0-4C2F-8A54-2A6E3D61FC3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898" y="2205000"/>
            <a:ext cx="8244102" cy="3816001"/>
          </a:xfrm>
          <a:prstGeom prst="rect">
            <a:avLst/>
          </a:prstGeom>
          <a:noFill/>
          <a:ln>
            <a:noFill/>
          </a:ln>
        </p:spPr>
      </p:pic>
      <p:sp>
        <p:nvSpPr>
          <p:cNvPr id="10" name="Rectángulo 9">
            <a:extLst>
              <a:ext uri="{FF2B5EF4-FFF2-40B4-BE49-F238E27FC236}">
                <a16:creationId xmlns:a16="http://schemas.microsoft.com/office/drawing/2014/main" id="{AE0DD625-C3E3-4577-9866-47A93B213A68}"/>
              </a:ext>
            </a:extLst>
          </p:cNvPr>
          <p:cNvSpPr/>
          <p:nvPr/>
        </p:nvSpPr>
        <p:spPr>
          <a:xfrm>
            <a:off x="396000" y="1557000"/>
            <a:ext cx="8244102" cy="338554"/>
          </a:xfrm>
          <a:prstGeom prst="rect">
            <a:avLst/>
          </a:prstGeom>
        </p:spPr>
        <p:txBody>
          <a:bodyPr wrap="square">
            <a:spAutoFit/>
          </a:bodyPr>
          <a:lstStyle/>
          <a:p>
            <a:pPr marL="285750" lvl="0" indent="-285750" algn="just">
              <a:spcBef>
                <a:spcPct val="20000"/>
              </a:spcBef>
              <a:buFont typeface="Arial" panose="020B0604020202020204" pitchFamily="34" charset="0"/>
              <a:buChar char="•"/>
            </a:pPr>
            <a:r>
              <a:rPr lang="es-ES" sz="1600" dirty="0">
                <a:solidFill>
                  <a:prstClr val="black"/>
                </a:solidFill>
                <a:latin typeface="Arial" pitchFamily="34" charset="0"/>
                <a:cs typeface="Arial" pitchFamily="34" charset="0"/>
              </a:rPr>
              <a:t>Este curso trata sobre las tecnologías y aplicaciones de la energía solar térmica.</a:t>
            </a:r>
            <a:endParaRPr lang="en-US" sz="16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03196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FE8CB5B-1D19-4966-A80C-C42D18589876}"/>
              </a:ext>
            </a:extLst>
          </p:cNvPr>
          <p:cNvSpPr/>
          <p:nvPr/>
        </p:nvSpPr>
        <p:spPr>
          <a:xfrm>
            <a:off x="630007" y="1413000"/>
            <a:ext cx="3815995" cy="584775"/>
          </a:xfrm>
          <a:prstGeom prst="rect">
            <a:avLst/>
          </a:prstGeom>
        </p:spPr>
        <p:txBody>
          <a:bodyPr wrap="square">
            <a:spAutoFit/>
          </a:bodyPr>
          <a:lstStyle/>
          <a:p>
            <a:pPr lvl="0" algn="just">
              <a:spcBef>
                <a:spcPct val="20000"/>
              </a:spcBef>
            </a:pPr>
            <a:r>
              <a:rPr lang="en-US" sz="1600" dirty="0">
                <a:solidFill>
                  <a:prstClr val="black"/>
                </a:solidFill>
                <a:latin typeface="Arial" pitchFamily="34" charset="0"/>
                <a:cs typeface="Arial" pitchFamily="34" charset="0"/>
              </a:rPr>
              <a:t>Sistema de </a:t>
            </a:r>
            <a:r>
              <a:rPr lang="en-US" sz="1600" dirty="0" err="1">
                <a:solidFill>
                  <a:prstClr val="black"/>
                </a:solidFill>
                <a:latin typeface="Arial" pitchFamily="34" charset="0"/>
                <a:cs typeface="Arial" pitchFamily="34" charset="0"/>
              </a:rPr>
              <a:t>calentamiento</a:t>
            </a:r>
            <a:r>
              <a:rPr lang="en-US" sz="1600" dirty="0">
                <a:solidFill>
                  <a:prstClr val="black"/>
                </a:solidFill>
                <a:latin typeface="Arial" pitchFamily="34" charset="0"/>
                <a:cs typeface="Arial" pitchFamily="34" charset="0"/>
              </a:rPr>
              <a:t> de </a:t>
            </a:r>
            <a:r>
              <a:rPr lang="en-US" sz="1600" dirty="0" err="1">
                <a:solidFill>
                  <a:prstClr val="black"/>
                </a:solidFill>
                <a:latin typeface="Arial" pitchFamily="34" charset="0"/>
                <a:cs typeface="Arial" pitchFamily="34" charset="0"/>
              </a:rPr>
              <a:t>agua</a:t>
            </a:r>
            <a:r>
              <a:rPr lang="en-US" sz="1600" dirty="0">
                <a:solidFill>
                  <a:prstClr val="black"/>
                </a:solidFill>
                <a:latin typeface="Arial" pitchFamily="34" charset="0"/>
                <a:cs typeface="Arial" pitchFamily="34" charset="0"/>
              </a:rPr>
              <a:t> solar para </a:t>
            </a:r>
            <a:r>
              <a:rPr lang="en-US" sz="1600" dirty="0" err="1">
                <a:solidFill>
                  <a:prstClr val="black"/>
                </a:solidFill>
                <a:latin typeface="Arial" pitchFamily="34" charset="0"/>
                <a:cs typeface="Arial" pitchFamily="34" charset="0"/>
              </a:rPr>
              <a:t>uso</a:t>
            </a:r>
            <a:r>
              <a:rPr lang="en-US" sz="1600" dirty="0">
                <a:solidFill>
                  <a:prstClr val="black"/>
                </a:solidFill>
                <a:latin typeface="Arial" pitchFamily="34" charset="0"/>
                <a:cs typeface="Arial" pitchFamily="34" charset="0"/>
              </a:rPr>
              <a:t> </a:t>
            </a:r>
            <a:r>
              <a:rPr lang="en-US" sz="1600" dirty="0" err="1">
                <a:solidFill>
                  <a:prstClr val="black"/>
                </a:solidFill>
                <a:latin typeface="Arial" pitchFamily="34" charset="0"/>
                <a:cs typeface="Arial" pitchFamily="34" charset="0"/>
              </a:rPr>
              <a:t>doméstico</a:t>
            </a:r>
            <a:endParaRPr lang="en-US" sz="1600" dirty="0">
              <a:solidFill>
                <a:prstClr val="black"/>
              </a:solidFill>
              <a:latin typeface="Arial" pitchFamily="34" charset="0"/>
              <a:cs typeface="Arial" pitchFamily="34" charset="0"/>
            </a:endParaRPr>
          </a:p>
        </p:txBody>
      </p:sp>
      <p:cxnSp>
        <p:nvCxnSpPr>
          <p:cNvPr id="5" name="Conector recto 4">
            <a:extLst>
              <a:ext uri="{FF2B5EF4-FFF2-40B4-BE49-F238E27FC236}">
                <a16:creationId xmlns:a16="http://schemas.microsoft.com/office/drawing/2014/main" id="{D35232E3-D80F-42AA-A82E-F03D1440F763}"/>
              </a:ext>
            </a:extLst>
          </p:cNvPr>
          <p:cNvCxnSpPr>
            <a:cxnSpLocks/>
          </p:cNvCxnSpPr>
          <p:nvPr/>
        </p:nvCxnSpPr>
        <p:spPr>
          <a:xfrm>
            <a:off x="4572000" y="1628775"/>
            <a:ext cx="0" cy="4592695"/>
          </a:xfrm>
          <a:prstGeom prst="line">
            <a:avLst/>
          </a:prstGeom>
          <a:ln w="25400">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CB8FC059-4D97-44CA-98B9-4FBCD9443E67}"/>
              </a:ext>
            </a:extLst>
          </p:cNvPr>
          <p:cNvCxnSpPr>
            <a:cxnSpLocks/>
          </p:cNvCxnSpPr>
          <p:nvPr/>
        </p:nvCxnSpPr>
        <p:spPr>
          <a:xfrm flipH="1">
            <a:off x="252413" y="3789000"/>
            <a:ext cx="8434387" cy="0"/>
          </a:xfrm>
          <a:prstGeom prst="line">
            <a:avLst/>
          </a:prstGeom>
          <a:ln w="25400">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23A4C231-ACD2-4144-92EB-AC4DEEB83CA8}"/>
              </a:ext>
            </a:extLst>
          </p:cNvPr>
          <p:cNvPicPr>
            <a:picLocks noChangeAspect="1"/>
          </p:cNvPicPr>
          <p:nvPr/>
        </p:nvPicPr>
        <p:blipFill rotWithShape="1">
          <a:blip r:embed="rId2"/>
          <a:srcRect t="8470"/>
          <a:stretch/>
        </p:blipFill>
        <p:spPr bwMode="auto">
          <a:xfrm>
            <a:off x="1124338" y="1917000"/>
            <a:ext cx="2827333" cy="1800000"/>
          </a:xfrm>
          <a:prstGeom prst="rect">
            <a:avLst/>
          </a:prstGeom>
          <a:ln>
            <a:noFill/>
          </a:ln>
          <a:extLst>
            <a:ext uri="{53640926-AAD7-44D8-BBD7-CCE9431645EC}">
              <a14:shadowObscured xmlns:a14="http://schemas.microsoft.com/office/drawing/2010/main"/>
            </a:ext>
          </a:extLst>
        </p:spPr>
      </p:pic>
      <p:sp>
        <p:nvSpPr>
          <p:cNvPr id="12" name="Rectángulo 11">
            <a:extLst>
              <a:ext uri="{FF2B5EF4-FFF2-40B4-BE49-F238E27FC236}">
                <a16:creationId xmlns:a16="http://schemas.microsoft.com/office/drawing/2014/main" id="{A04F7D7F-D18E-4F30-9F08-BA937052E567}"/>
              </a:ext>
            </a:extLst>
          </p:cNvPr>
          <p:cNvSpPr/>
          <p:nvPr/>
        </p:nvSpPr>
        <p:spPr>
          <a:xfrm>
            <a:off x="4895429" y="1413000"/>
            <a:ext cx="3815995" cy="584775"/>
          </a:xfrm>
          <a:prstGeom prst="rect">
            <a:avLst/>
          </a:prstGeom>
        </p:spPr>
        <p:txBody>
          <a:bodyPr wrap="square">
            <a:spAutoFit/>
          </a:bodyPr>
          <a:lstStyle/>
          <a:p>
            <a:pPr lvl="0" algn="just">
              <a:spcBef>
                <a:spcPct val="20000"/>
              </a:spcBef>
            </a:pPr>
            <a:r>
              <a:rPr lang="es-ES" sz="1600" dirty="0">
                <a:solidFill>
                  <a:prstClr val="black"/>
                </a:solidFill>
                <a:latin typeface="Arial" pitchFamily="34" charset="0"/>
                <a:cs typeface="Arial" pitchFamily="34" charset="0"/>
              </a:rPr>
              <a:t>Sistema de calefacción solar residencial para piscinas</a:t>
            </a:r>
            <a:endParaRPr lang="en-US" sz="1600" dirty="0">
              <a:solidFill>
                <a:prstClr val="black"/>
              </a:solidFill>
              <a:latin typeface="Arial" pitchFamily="34" charset="0"/>
              <a:cs typeface="Arial" pitchFamily="34" charset="0"/>
            </a:endParaRPr>
          </a:p>
        </p:txBody>
      </p:sp>
      <p:pic>
        <p:nvPicPr>
          <p:cNvPr id="13" name="Imagen 12">
            <a:extLst>
              <a:ext uri="{FF2B5EF4-FFF2-40B4-BE49-F238E27FC236}">
                <a16:creationId xmlns:a16="http://schemas.microsoft.com/office/drawing/2014/main" id="{1EECDF26-F140-46FC-93A7-9E7452C9EFFF}"/>
              </a:ext>
            </a:extLst>
          </p:cNvPr>
          <p:cNvPicPr>
            <a:picLocks noChangeAspect="1"/>
          </p:cNvPicPr>
          <p:nvPr/>
        </p:nvPicPr>
        <p:blipFill>
          <a:blip r:embed="rId3"/>
          <a:stretch>
            <a:fillRect/>
          </a:stretch>
        </p:blipFill>
        <p:spPr>
          <a:xfrm>
            <a:off x="5319910" y="1989000"/>
            <a:ext cx="2967032" cy="1800000"/>
          </a:xfrm>
          <a:prstGeom prst="rect">
            <a:avLst/>
          </a:prstGeom>
        </p:spPr>
      </p:pic>
      <p:sp>
        <p:nvSpPr>
          <p:cNvPr id="14" name="Rectángulo 13">
            <a:extLst>
              <a:ext uri="{FF2B5EF4-FFF2-40B4-BE49-F238E27FC236}">
                <a16:creationId xmlns:a16="http://schemas.microsoft.com/office/drawing/2014/main" id="{FC95F376-BF88-4618-A27B-11F92A5A515B}"/>
              </a:ext>
            </a:extLst>
          </p:cNvPr>
          <p:cNvSpPr/>
          <p:nvPr/>
        </p:nvSpPr>
        <p:spPr>
          <a:xfrm>
            <a:off x="144010" y="3789000"/>
            <a:ext cx="4462858" cy="584775"/>
          </a:xfrm>
          <a:prstGeom prst="rect">
            <a:avLst/>
          </a:prstGeom>
        </p:spPr>
        <p:txBody>
          <a:bodyPr wrap="square">
            <a:spAutoFit/>
          </a:bodyPr>
          <a:lstStyle/>
          <a:p>
            <a:pPr lvl="0">
              <a:spcBef>
                <a:spcPct val="20000"/>
              </a:spcBef>
            </a:pPr>
            <a:r>
              <a:rPr lang="en-US" sz="1600" dirty="0">
                <a:solidFill>
                  <a:prstClr val="black"/>
                </a:solidFill>
                <a:latin typeface="Arial" pitchFamily="34" charset="0"/>
                <a:cs typeface="Arial" pitchFamily="34" charset="0"/>
              </a:rPr>
              <a:t>Sistema de </a:t>
            </a:r>
            <a:r>
              <a:rPr lang="en-US" sz="1600" dirty="0" err="1">
                <a:solidFill>
                  <a:prstClr val="black"/>
                </a:solidFill>
                <a:latin typeface="Arial" pitchFamily="34" charset="0"/>
                <a:cs typeface="Arial" pitchFamily="34" charset="0"/>
              </a:rPr>
              <a:t>calentamiento</a:t>
            </a:r>
            <a:r>
              <a:rPr lang="en-US" sz="1600" dirty="0">
                <a:solidFill>
                  <a:prstClr val="black"/>
                </a:solidFill>
                <a:latin typeface="Arial" pitchFamily="34" charset="0"/>
                <a:cs typeface="Arial" pitchFamily="34" charset="0"/>
              </a:rPr>
              <a:t> de </a:t>
            </a:r>
            <a:r>
              <a:rPr lang="en-US" sz="1600" dirty="0" err="1">
                <a:solidFill>
                  <a:prstClr val="black"/>
                </a:solidFill>
                <a:latin typeface="Arial" pitchFamily="34" charset="0"/>
                <a:cs typeface="Arial" pitchFamily="34" charset="0"/>
              </a:rPr>
              <a:t>agua</a:t>
            </a:r>
            <a:r>
              <a:rPr lang="en-US" sz="1600" dirty="0">
                <a:solidFill>
                  <a:prstClr val="black"/>
                </a:solidFill>
                <a:latin typeface="Arial" pitchFamily="34" charset="0"/>
                <a:cs typeface="Arial" pitchFamily="34" charset="0"/>
              </a:rPr>
              <a:t> solar </a:t>
            </a:r>
            <a:r>
              <a:rPr lang="en-US" sz="1600" dirty="0" err="1">
                <a:solidFill>
                  <a:prstClr val="black"/>
                </a:solidFill>
                <a:latin typeface="Arial" pitchFamily="34" charset="0"/>
                <a:cs typeface="Arial" pitchFamily="34" charset="0"/>
              </a:rPr>
              <a:t>comercial</a:t>
            </a:r>
            <a:r>
              <a:rPr lang="en-US" sz="1600" dirty="0">
                <a:solidFill>
                  <a:prstClr val="black"/>
                </a:solidFill>
                <a:latin typeface="Arial" pitchFamily="34" charset="0"/>
                <a:cs typeface="Arial" pitchFamily="34" charset="0"/>
              </a:rPr>
              <a:t> (Hotel)</a:t>
            </a:r>
          </a:p>
        </p:txBody>
      </p:sp>
      <p:pic>
        <p:nvPicPr>
          <p:cNvPr id="15" name="Imagen 14" descr="http://www.aguiaringenieros.com/img/proyectos/PDKShPg03PoWUNDj.jpg">
            <a:extLst>
              <a:ext uri="{FF2B5EF4-FFF2-40B4-BE49-F238E27FC236}">
                <a16:creationId xmlns:a16="http://schemas.microsoft.com/office/drawing/2014/main" id="{B3E4DFBC-4417-40A3-839B-B92DBDDA670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8005" y="4437000"/>
            <a:ext cx="2699999" cy="1800000"/>
          </a:xfrm>
          <a:prstGeom prst="rect">
            <a:avLst/>
          </a:prstGeom>
          <a:noFill/>
          <a:ln>
            <a:noFill/>
          </a:ln>
        </p:spPr>
      </p:pic>
      <p:pic>
        <p:nvPicPr>
          <p:cNvPr id="20" name="Imagen 19" descr="https://c1.staticflickr.com/3/2647/3937004984_cee9c41ff7.jpg">
            <a:extLst>
              <a:ext uri="{FF2B5EF4-FFF2-40B4-BE49-F238E27FC236}">
                <a16:creationId xmlns:a16="http://schemas.microsoft.com/office/drawing/2014/main" id="{37B7A48B-1C31-4616-82A5-43DF3CD839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656" b="14115"/>
          <a:stretch/>
        </p:blipFill>
        <p:spPr bwMode="auto">
          <a:xfrm>
            <a:off x="5210926" y="4365000"/>
            <a:ext cx="3185000" cy="1800000"/>
          </a:xfrm>
          <a:prstGeom prst="rect">
            <a:avLst/>
          </a:prstGeom>
          <a:noFill/>
          <a:ln>
            <a:noFill/>
          </a:ln>
          <a:extLst>
            <a:ext uri="{53640926-AAD7-44D8-BBD7-CCE9431645EC}">
              <a14:shadowObscured xmlns:a14="http://schemas.microsoft.com/office/drawing/2010/main"/>
            </a:ext>
          </a:extLst>
        </p:spPr>
      </p:pic>
      <p:sp>
        <p:nvSpPr>
          <p:cNvPr id="21" name="Rectángulo 20">
            <a:extLst>
              <a:ext uri="{FF2B5EF4-FFF2-40B4-BE49-F238E27FC236}">
                <a16:creationId xmlns:a16="http://schemas.microsoft.com/office/drawing/2014/main" id="{17CFA5AA-40D5-45CA-853F-68AA573BB8D5}"/>
              </a:ext>
            </a:extLst>
          </p:cNvPr>
          <p:cNvSpPr/>
          <p:nvPr/>
        </p:nvSpPr>
        <p:spPr>
          <a:xfrm>
            <a:off x="4606867" y="3802976"/>
            <a:ext cx="4537133" cy="584775"/>
          </a:xfrm>
          <a:prstGeom prst="rect">
            <a:avLst/>
          </a:prstGeom>
        </p:spPr>
        <p:txBody>
          <a:bodyPr wrap="square">
            <a:spAutoFit/>
          </a:bodyPr>
          <a:lstStyle/>
          <a:p>
            <a:pPr lvl="0">
              <a:spcBef>
                <a:spcPct val="20000"/>
              </a:spcBef>
            </a:pPr>
            <a:r>
              <a:rPr lang="es-ES" sz="1600" dirty="0">
                <a:solidFill>
                  <a:prstClr val="black"/>
                </a:solidFill>
                <a:latin typeface="Arial" pitchFamily="34" charset="0"/>
                <a:cs typeface="Arial" pitchFamily="34" charset="0"/>
              </a:rPr>
              <a:t>Secador solar para la producción agrícola/industrial</a:t>
            </a:r>
            <a:r>
              <a:rPr lang="en-US" sz="1600" dirty="0">
                <a:solidFill>
                  <a:prstClr val="black"/>
                </a:solidFill>
                <a:latin typeface="Arial" pitchFamily="34" charset="0"/>
                <a:cs typeface="Arial" pitchFamily="34" charset="0"/>
              </a:rPr>
              <a:t>.</a:t>
            </a:r>
          </a:p>
        </p:txBody>
      </p:sp>
      <p:sp>
        <p:nvSpPr>
          <p:cNvPr id="16" name="Title 1">
            <a:extLst>
              <a:ext uri="{FF2B5EF4-FFF2-40B4-BE49-F238E27FC236}">
                <a16:creationId xmlns:a16="http://schemas.microsoft.com/office/drawing/2014/main" id="{D7C734BA-B7D7-425F-A89E-16591E1CA70B}"/>
              </a:ext>
            </a:extLst>
          </p:cNvPr>
          <p:cNvSpPr>
            <a:spLocks noGrp="1"/>
          </p:cNvSpPr>
          <p:nvPr>
            <p:ph type="title"/>
          </p:nvPr>
        </p:nvSpPr>
        <p:spPr>
          <a:xfrm>
            <a:off x="1836005" y="0"/>
            <a:ext cx="7307996" cy="1125538"/>
          </a:xfrm>
        </p:spPr>
        <p:txBody>
          <a:bodyPr/>
          <a:lstStyle/>
          <a:p>
            <a:r>
              <a:rPr lang="en-US" b="1" dirty="0"/>
              <a:t>1. </a:t>
            </a:r>
            <a:r>
              <a:rPr lang="es-ES" b="1" dirty="0"/>
              <a:t>Tecnologías y aplicaciones de la energía solar térmica</a:t>
            </a:r>
            <a:endParaRPr lang="el-GR" b="1" dirty="0"/>
          </a:p>
        </p:txBody>
      </p:sp>
    </p:spTree>
    <p:extLst>
      <p:ext uri="{BB962C8B-B14F-4D97-AF65-F5344CB8AC3E}">
        <p14:creationId xmlns:p14="http://schemas.microsoft.com/office/powerpoint/2010/main" val="424140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ttps://www.npower.com/idc/groups/wcms_content/@wcms/documents/digitalassets/solar-thermal-diag.png">
            <a:extLst>
              <a:ext uri="{FF2B5EF4-FFF2-40B4-BE49-F238E27FC236}">
                <a16:creationId xmlns:a16="http://schemas.microsoft.com/office/drawing/2014/main" id="{77956345-EAAF-4EA4-9FF5-8CB24BF76A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1848" y="1628774"/>
            <a:ext cx="5144952" cy="3240225"/>
          </a:xfrm>
          <a:prstGeom prst="rect">
            <a:avLst/>
          </a:prstGeom>
          <a:noFill/>
          <a:ln>
            <a:solidFill>
              <a:schemeClr val="accent3">
                <a:lumMod val="50000"/>
              </a:schemeClr>
            </a:solidFill>
          </a:ln>
        </p:spPr>
      </p:pic>
      <p:sp>
        <p:nvSpPr>
          <p:cNvPr id="7" name="Rectángulo 6">
            <a:extLst>
              <a:ext uri="{FF2B5EF4-FFF2-40B4-BE49-F238E27FC236}">
                <a16:creationId xmlns:a16="http://schemas.microsoft.com/office/drawing/2014/main" id="{4117AE65-182F-4847-B2A7-BE21CC8C731B}"/>
              </a:ext>
            </a:extLst>
          </p:cNvPr>
          <p:cNvSpPr/>
          <p:nvPr/>
        </p:nvSpPr>
        <p:spPr>
          <a:xfrm>
            <a:off x="630007" y="1557000"/>
            <a:ext cx="2911841" cy="3736407"/>
          </a:xfrm>
          <a:prstGeom prst="rect">
            <a:avLst/>
          </a:prstGeom>
        </p:spPr>
        <p:txBody>
          <a:bodyPr wrap="square">
            <a:spAutoFit/>
          </a:bodyPr>
          <a:lstStyle/>
          <a:p>
            <a:pPr lvl="0">
              <a:spcBef>
                <a:spcPct val="20000"/>
              </a:spcBef>
            </a:pPr>
            <a:r>
              <a:rPr lang="es-ES" sz="1600" dirty="0">
                <a:solidFill>
                  <a:prstClr val="black"/>
                </a:solidFill>
                <a:latin typeface="Arial" pitchFamily="34" charset="0"/>
                <a:cs typeface="Arial" pitchFamily="34" charset="0"/>
              </a:rPr>
              <a:t>Sistema estándar para la producción de agua caliente sanitaria. Modelo de circulación forzada.</a:t>
            </a:r>
            <a:endParaRPr lang="en-US" sz="1600" dirty="0">
              <a:solidFill>
                <a:prstClr val="black"/>
              </a:solidFill>
              <a:latin typeface="Arial" pitchFamily="34" charset="0"/>
              <a:cs typeface="Arial" pitchFamily="34" charset="0"/>
            </a:endParaRPr>
          </a:p>
          <a:p>
            <a:pPr lvl="0">
              <a:spcBef>
                <a:spcPct val="20000"/>
              </a:spcBef>
            </a:pPr>
            <a:r>
              <a:rPr lang="en-US" sz="1600" dirty="0" err="1">
                <a:solidFill>
                  <a:prstClr val="black"/>
                </a:solidFill>
                <a:latin typeface="Arial" pitchFamily="34" charset="0"/>
                <a:cs typeface="Arial" pitchFamily="34" charset="0"/>
              </a:rPr>
              <a:t>Estructura</a:t>
            </a:r>
            <a:r>
              <a:rPr lang="en-US" sz="1600" dirty="0">
                <a:solidFill>
                  <a:prstClr val="black"/>
                </a:solidFill>
                <a:latin typeface="Arial" pitchFamily="34" charset="0"/>
                <a:cs typeface="Arial" pitchFamily="34" charset="0"/>
              </a:rPr>
              <a:t> </a:t>
            </a:r>
            <a:r>
              <a:rPr lang="en-US" sz="1600" dirty="0" err="1">
                <a:solidFill>
                  <a:prstClr val="black"/>
                </a:solidFill>
                <a:latin typeface="Arial" pitchFamily="34" charset="0"/>
                <a:cs typeface="Arial" pitchFamily="34" charset="0"/>
              </a:rPr>
              <a:t>básica</a:t>
            </a:r>
            <a:r>
              <a:rPr lang="en-US" sz="1600" dirty="0">
                <a:solidFill>
                  <a:prstClr val="black"/>
                </a:solidFill>
                <a:latin typeface="Arial" pitchFamily="34" charset="0"/>
                <a:cs typeface="Arial" pitchFamily="34" charset="0"/>
              </a:rPr>
              <a:t> y </a:t>
            </a:r>
            <a:r>
              <a:rPr lang="en-US" sz="1600" dirty="0" err="1">
                <a:solidFill>
                  <a:prstClr val="black"/>
                </a:solidFill>
                <a:latin typeface="Arial" pitchFamily="34" charset="0"/>
                <a:cs typeface="Arial" pitchFamily="34" charset="0"/>
              </a:rPr>
              <a:t>funcionamiento</a:t>
            </a:r>
            <a:r>
              <a:rPr lang="en-US" sz="1600" dirty="0">
                <a:solidFill>
                  <a:prstClr val="black"/>
                </a:solidFill>
                <a:latin typeface="Arial" pitchFamily="34" charset="0"/>
                <a:cs typeface="Arial" pitchFamily="34" charset="0"/>
              </a:rPr>
              <a:t>:</a:t>
            </a:r>
          </a:p>
          <a:p>
            <a:pPr marL="342900" lvl="0" indent="-342900">
              <a:spcBef>
                <a:spcPct val="20000"/>
              </a:spcBef>
              <a:buFont typeface="+mj-lt"/>
              <a:buAutoNum type="arabicPeriod"/>
            </a:pPr>
            <a:r>
              <a:rPr lang="es-ES" sz="1600" dirty="0">
                <a:solidFill>
                  <a:prstClr val="black"/>
                </a:solidFill>
                <a:latin typeface="Arial" pitchFamily="34" charset="0"/>
                <a:cs typeface="Arial" pitchFamily="34" charset="0"/>
              </a:rPr>
              <a:t>Alimentación de agua fría al acumulador de agua caliente.</a:t>
            </a:r>
            <a:endParaRPr lang="en-US" sz="1600" dirty="0">
              <a:solidFill>
                <a:prstClr val="black"/>
              </a:solidFill>
              <a:latin typeface="Arial" pitchFamily="34" charset="0"/>
              <a:cs typeface="Arial" pitchFamily="34" charset="0"/>
            </a:endParaRPr>
          </a:p>
          <a:p>
            <a:pPr marL="342900" lvl="0" indent="-342900">
              <a:spcBef>
                <a:spcPct val="20000"/>
              </a:spcBef>
              <a:buFont typeface="+mj-lt"/>
              <a:buAutoNum type="arabicPeriod"/>
            </a:pPr>
            <a:r>
              <a:rPr lang="es-ES" sz="1600" dirty="0">
                <a:solidFill>
                  <a:prstClr val="black"/>
                </a:solidFill>
                <a:latin typeface="Arial" pitchFamily="34" charset="0"/>
                <a:cs typeface="Arial" pitchFamily="34" charset="0"/>
              </a:rPr>
              <a:t>Sistema de circulación forzada de fluido separado con controles.</a:t>
            </a:r>
            <a:endParaRPr lang="en-US" sz="1600" dirty="0">
              <a:solidFill>
                <a:prstClr val="black"/>
              </a:solidFill>
              <a:latin typeface="Arial" pitchFamily="34" charset="0"/>
              <a:cs typeface="Arial" pitchFamily="34" charset="0"/>
            </a:endParaRPr>
          </a:p>
          <a:p>
            <a:pPr marL="342900" lvl="0" indent="-342900">
              <a:spcBef>
                <a:spcPct val="20000"/>
              </a:spcBef>
              <a:buFont typeface="+mj-lt"/>
              <a:buAutoNum type="arabicPeriod"/>
            </a:pPr>
            <a:r>
              <a:rPr lang="es-ES" sz="1600" dirty="0">
                <a:solidFill>
                  <a:prstClr val="black"/>
                </a:solidFill>
                <a:latin typeface="Arial" pitchFamily="34" charset="0"/>
                <a:cs typeface="Arial" pitchFamily="34" charset="0"/>
              </a:rPr>
              <a:t>Colector solar que absorbe la radiación solar.</a:t>
            </a:r>
            <a:endParaRPr lang="en-US" sz="1600" dirty="0">
              <a:solidFill>
                <a:prstClr val="black"/>
              </a:solidFill>
              <a:latin typeface="Arial" pitchFamily="34" charset="0"/>
              <a:cs typeface="Arial" pitchFamily="34" charset="0"/>
            </a:endParaRPr>
          </a:p>
        </p:txBody>
      </p:sp>
      <p:sp>
        <p:nvSpPr>
          <p:cNvPr id="10" name="Rectángulo 9">
            <a:extLst>
              <a:ext uri="{FF2B5EF4-FFF2-40B4-BE49-F238E27FC236}">
                <a16:creationId xmlns:a16="http://schemas.microsoft.com/office/drawing/2014/main" id="{6E6C9EF6-C4D5-425A-A127-1FA5A15E1947}"/>
              </a:ext>
            </a:extLst>
          </p:cNvPr>
          <p:cNvSpPr/>
          <p:nvPr/>
        </p:nvSpPr>
        <p:spPr>
          <a:xfrm>
            <a:off x="665787" y="5163515"/>
            <a:ext cx="8056793" cy="929485"/>
          </a:xfrm>
          <a:prstGeom prst="rect">
            <a:avLst/>
          </a:prstGeom>
        </p:spPr>
        <p:txBody>
          <a:bodyPr wrap="square">
            <a:spAutoFit/>
          </a:bodyPr>
          <a:lstStyle/>
          <a:p>
            <a:pPr marL="342900" indent="-342900" algn="just">
              <a:spcBef>
                <a:spcPct val="20000"/>
              </a:spcBef>
              <a:buFont typeface="+mj-lt"/>
              <a:buAutoNum type="arabicPeriod" startAt="4"/>
            </a:pPr>
            <a:r>
              <a:rPr lang="es-ES" sz="1600" dirty="0">
                <a:solidFill>
                  <a:prstClr val="black"/>
                </a:solidFill>
                <a:latin typeface="Arial" pitchFamily="34" charset="0"/>
                <a:cs typeface="Arial" pitchFamily="34" charset="0"/>
              </a:rPr>
              <a:t>Acumulador de agua caliente aislado y con intercambiador de calor.</a:t>
            </a:r>
          </a:p>
          <a:p>
            <a:pPr marL="342900" indent="-342900" algn="just">
              <a:spcBef>
                <a:spcPct val="20000"/>
              </a:spcBef>
              <a:buFont typeface="+mj-lt"/>
              <a:buAutoNum type="arabicPeriod" startAt="4"/>
            </a:pPr>
            <a:r>
              <a:rPr lang="en-US" sz="1600" dirty="0">
                <a:solidFill>
                  <a:prstClr val="black"/>
                </a:solidFill>
                <a:latin typeface="Arial" pitchFamily="34" charset="0"/>
                <a:cs typeface="Arial" pitchFamily="34" charset="0"/>
              </a:rPr>
              <a:t>Caldera de </a:t>
            </a:r>
            <a:r>
              <a:rPr lang="en-US" sz="1600" dirty="0" err="1">
                <a:solidFill>
                  <a:prstClr val="black"/>
                </a:solidFill>
                <a:latin typeface="Arial" pitchFamily="34" charset="0"/>
                <a:cs typeface="Arial" pitchFamily="34" charset="0"/>
              </a:rPr>
              <a:t>agua</a:t>
            </a:r>
            <a:r>
              <a:rPr lang="en-US" sz="1600" dirty="0">
                <a:solidFill>
                  <a:prstClr val="black"/>
                </a:solidFill>
                <a:latin typeface="Arial" pitchFamily="34" charset="0"/>
                <a:cs typeface="Arial" pitchFamily="34" charset="0"/>
              </a:rPr>
              <a:t> </a:t>
            </a:r>
            <a:r>
              <a:rPr lang="en-US" sz="1600" dirty="0" err="1">
                <a:solidFill>
                  <a:prstClr val="black"/>
                </a:solidFill>
                <a:latin typeface="Arial" pitchFamily="34" charset="0"/>
                <a:cs typeface="Arial" pitchFamily="34" charset="0"/>
              </a:rPr>
              <a:t>complementaria</a:t>
            </a:r>
            <a:r>
              <a:rPr lang="en-US" sz="1600" dirty="0">
                <a:solidFill>
                  <a:prstClr val="black"/>
                </a:solidFill>
                <a:latin typeface="Arial" pitchFamily="34" charset="0"/>
                <a:cs typeface="Arial" pitchFamily="34" charset="0"/>
              </a:rPr>
              <a:t> (gas, </a:t>
            </a:r>
            <a:r>
              <a:rPr lang="en-US" sz="1600" dirty="0" err="1">
                <a:solidFill>
                  <a:prstClr val="black"/>
                </a:solidFill>
                <a:latin typeface="Arial" pitchFamily="34" charset="0"/>
                <a:cs typeface="Arial" pitchFamily="34" charset="0"/>
              </a:rPr>
              <a:t>petróleo</a:t>
            </a:r>
            <a:r>
              <a:rPr lang="en-US" sz="1600" dirty="0">
                <a:solidFill>
                  <a:prstClr val="black"/>
                </a:solidFill>
                <a:latin typeface="Arial" pitchFamily="34" charset="0"/>
                <a:cs typeface="Arial" pitchFamily="34" charset="0"/>
              </a:rPr>
              <a:t>, etc.).</a:t>
            </a:r>
          </a:p>
          <a:p>
            <a:pPr marL="342900" indent="-342900" algn="just">
              <a:spcBef>
                <a:spcPct val="20000"/>
              </a:spcBef>
              <a:buFont typeface="+mj-lt"/>
              <a:buAutoNum type="arabicPeriod" startAt="4"/>
            </a:pPr>
            <a:r>
              <a:rPr lang="es-ES" sz="1600" dirty="0">
                <a:solidFill>
                  <a:prstClr val="black"/>
                </a:solidFill>
                <a:latin typeface="Arial" pitchFamily="34" charset="0"/>
                <a:cs typeface="Arial" pitchFamily="34" charset="0"/>
              </a:rPr>
              <a:t>Utilidad del agua caliente. Consumo.</a:t>
            </a:r>
            <a:endParaRPr lang="en-US" sz="1600" dirty="0">
              <a:solidFill>
                <a:prstClr val="black"/>
              </a:solidFill>
              <a:latin typeface="Arial" pitchFamily="34" charset="0"/>
              <a:cs typeface="Arial" pitchFamily="34" charset="0"/>
            </a:endParaRPr>
          </a:p>
        </p:txBody>
      </p:sp>
      <p:sp>
        <p:nvSpPr>
          <p:cNvPr id="8" name="Title 1">
            <a:extLst>
              <a:ext uri="{FF2B5EF4-FFF2-40B4-BE49-F238E27FC236}">
                <a16:creationId xmlns:a16="http://schemas.microsoft.com/office/drawing/2014/main" id="{8D1AB67F-863B-4B52-A4FB-5D361AFF6D01}"/>
              </a:ext>
            </a:extLst>
          </p:cNvPr>
          <p:cNvSpPr>
            <a:spLocks noGrp="1"/>
          </p:cNvSpPr>
          <p:nvPr>
            <p:ph type="title"/>
          </p:nvPr>
        </p:nvSpPr>
        <p:spPr>
          <a:xfrm>
            <a:off x="1836005" y="0"/>
            <a:ext cx="7307996" cy="1125538"/>
          </a:xfrm>
        </p:spPr>
        <p:txBody>
          <a:bodyPr/>
          <a:lstStyle/>
          <a:p>
            <a:r>
              <a:rPr lang="en-US" b="1" dirty="0"/>
              <a:t>1. </a:t>
            </a:r>
            <a:r>
              <a:rPr lang="es-ES" b="1" dirty="0"/>
              <a:t>Tecnologías y aplicaciones de la energía solar térmica</a:t>
            </a:r>
            <a:endParaRPr lang="el-GR" b="1" dirty="0"/>
          </a:p>
        </p:txBody>
      </p:sp>
    </p:spTree>
    <p:extLst>
      <p:ext uri="{BB962C8B-B14F-4D97-AF65-F5344CB8AC3E}">
        <p14:creationId xmlns:p14="http://schemas.microsoft.com/office/powerpoint/2010/main" val="982871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0614985F-8DA8-4415-91FD-247DDE970AC7}"/>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21015737">
            <a:off x="3259770" y="3257183"/>
            <a:ext cx="5857875" cy="2667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ángulo 3">
            <a:extLst>
              <a:ext uri="{FF2B5EF4-FFF2-40B4-BE49-F238E27FC236}">
                <a16:creationId xmlns:a16="http://schemas.microsoft.com/office/drawing/2014/main" id="{DE323902-389B-4771-94BF-15BD4EAF3D18}"/>
              </a:ext>
            </a:extLst>
          </p:cNvPr>
          <p:cNvSpPr/>
          <p:nvPr/>
        </p:nvSpPr>
        <p:spPr>
          <a:xfrm>
            <a:off x="324000" y="1544796"/>
            <a:ext cx="6624000" cy="3168225"/>
          </a:xfrm>
          <a:prstGeom prst="rect">
            <a:avLst/>
          </a:prstGeom>
          <a:ln>
            <a:solidFill>
              <a:schemeClr val="accent3">
                <a:lumMod val="50000"/>
              </a:schemeClr>
            </a:solidFill>
          </a:ln>
          <a:effectLst>
            <a:innerShdw blurRad="63500" dist="50800" dir="18900000">
              <a:prstClr val="black">
                <a:alpha val="50000"/>
              </a:prstClr>
            </a:inn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s-ES" sz="1600" dirty="0">
              <a:latin typeface="Arial" panose="020B0604020202020204" pitchFamily="34" charset="0"/>
              <a:cs typeface="Arial" panose="020B0604020202020204" pitchFamily="34" charset="0"/>
            </a:endParaRPr>
          </a:p>
        </p:txBody>
      </p:sp>
      <p:sp>
        <p:nvSpPr>
          <p:cNvPr id="2" name="Título 1">
            <a:extLst>
              <a:ext uri="{FF2B5EF4-FFF2-40B4-BE49-F238E27FC236}">
                <a16:creationId xmlns:a16="http://schemas.microsoft.com/office/drawing/2014/main" id="{ED7B6C99-EE17-4CF1-9840-47C913A9E210}"/>
              </a:ext>
            </a:extLst>
          </p:cNvPr>
          <p:cNvSpPr>
            <a:spLocks noGrp="1"/>
          </p:cNvSpPr>
          <p:nvPr>
            <p:ph type="title"/>
          </p:nvPr>
        </p:nvSpPr>
        <p:spPr/>
        <p:txBody>
          <a:bodyPr/>
          <a:lstStyle/>
          <a:p>
            <a:r>
              <a:rPr lang="en-US" b="1" dirty="0"/>
              <a:t>2. </a:t>
            </a:r>
            <a:r>
              <a:rPr lang="es-ES" b="1" dirty="0"/>
              <a:t>Términos y principios básicos de la energía solar</a:t>
            </a:r>
            <a:endParaRPr lang="es-ES" dirty="0"/>
          </a:p>
        </p:txBody>
      </p:sp>
      <p:grpSp>
        <p:nvGrpSpPr>
          <p:cNvPr id="7" name="Grupo 6">
            <a:extLst>
              <a:ext uri="{FF2B5EF4-FFF2-40B4-BE49-F238E27FC236}">
                <a16:creationId xmlns:a16="http://schemas.microsoft.com/office/drawing/2014/main" id="{FFE9EBD9-574E-4C04-A98D-C6D80220E8FC}"/>
              </a:ext>
            </a:extLst>
          </p:cNvPr>
          <p:cNvGrpSpPr/>
          <p:nvPr/>
        </p:nvGrpSpPr>
        <p:grpSpPr>
          <a:xfrm>
            <a:off x="4644000" y="4725000"/>
            <a:ext cx="2088000" cy="935997"/>
            <a:chOff x="3204000" y="4508999"/>
            <a:chExt cx="2088000" cy="935997"/>
          </a:xfrm>
        </p:grpSpPr>
        <p:sp>
          <p:nvSpPr>
            <p:cNvPr id="5" name="Flecha: doblada 4">
              <a:extLst>
                <a:ext uri="{FF2B5EF4-FFF2-40B4-BE49-F238E27FC236}">
                  <a16:creationId xmlns:a16="http://schemas.microsoft.com/office/drawing/2014/main" id="{709916DA-AAF8-44EA-A588-DF518505D35B}"/>
                </a:ext>
              </a:extLst>
            </p:cNvPr>
            <p:cNvSpPr/>
            <p:nvPr/>
          </p:nvSpPr>
          <p:spPr>
            <a:xfrm flipV="1">
              <a:off x="3204000" y="4508999"/>
              <a:ext cx="2016000" cy="935997"/>
            </a:xfrm>
            <a:prstGeom prst="bentArrow">
              <a:avLst>
                <a:gd name="adj1" fmla="val 41140"/>
                <a:gd name="adj2" fmla="val 38205"/>
                <a:gd name="adj3" fmla="val 38205"/>
                <a:gd name="adj4" fmla="val 45217"/>
              </a:avLst>
            </a:prstGeom>
            <a:solidFill>
              <a:schemeClr val="accent3">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dirty="0">
                <a:solidFill>
                  <a:schemeClr val="tx1"/>
                </a:solidFill>
              </a:endParaRPr>
            </a:p>
          </p:txBody>
        </p:sp>
        <p:sp>
          <p:nvSpPr>
            <p:cNvPr id="6" name="CuadroTexto 5">
              <a:extLst>
                <a:ext uri="{FF2B5EF4-FFF2-40B4-BE49-F238E27FC236}">
                  <a16:creationId xmlns:a16="http://schemas.microsoft.com/office/drawing/2014/main" id="{689191BA-402A-4C1E-97D6-39163E8615C8}"/>
                </a:ext>
              </a:extLst>
            </p:cNvPr>
            <p:cNvSpPr txBox="1"/>
            <p:nvPr/>
          </p:nvSpPr>
          <p:spPr>
            <a:xfrm>
              <a:off x="3211500" y="4930994"/>
              <a:ext cx="2080500" cy="276999"/>
            </a:xfrm>
            <a:prstGeom prst="rect">
              <a:avLst/>
            </a:prstGeom>
            <a:noFill/>
          </p:spPr>
          <p:txBody>
            <a:bodyPr wrap="square" rtlCol="0">
              <a:spAutoFit/>
            </a:bodyPr>
            <a:lstStyle/>
            <a:p>
              <a:r>
                <a:rPr lang="es-ES" sz="1200" dirty="0">
                  <a:solidFill>
                    <a:schemeClr val="bg1"/>
                  </a:solidFill>
                </a:rPr>
                <a:t>Una buena aplicación  lleva a</a:t>
              </a:r>
            </a:p>
          </p:txBody>
        </p:sp>
      </p:grpSp>
      <p:sp>
        <p:nvSpPr>
          <p:cNvPr id="3" name="Marcador de contenido 2">
            <a:extLst>
              <a:ext uri="{FF2B5EF4-FFF2-40B4-BE49-F238E27FC236}">
                <a16:creationId xmlns:a16="http://schemas.microsoft.com/office/drawing/2014/main" id="{EF78AB43-71BF-4515-8609-AB1F1038B62E}"/>
              </a:ext>
            </a:extLst>
          </p:cNvPr>
          <p:cNvSpPr>
            <a:spLocks noGrp="1"/>
          </p:cNvSpPr>
          <p:nvPr>
            <p:ph idx="1"/>
          </p:nvPr>
        </p:nvSpPr>
        <p:spPr>
          <a:xfrm>
            <a:off x="457200" y="1600200"/>
            <a:ext cx="8229600" cy="4525963"/>
          </a:xfrm>
        </p:spPr>
        <p:txBody>
          <a:bodyPr>
            <a:normAutofit/>
          </a:bodyPr>
          <a:lstStyle/>
          <a:p>
            <a:r>
              <a:rPr lang="es-ES" sz="1600" b="1" dirty="0">
                <a:latin typeface="Arial" panose="020B0604020202020204" pitchFamily="34" charset="0"/>
                <a:cs typeface="Arial" panose="020B0604020202020204" pitchFamily="34" charset="0"/>
              </a:rPr>
              <a:t>Radiación Solar.</a:t>
            </a:r>
          </a:p>
          <a:p>
            <a:r>
              <a:rPr lang="es-ES" sz="1600" b="1" dirty="0">
                <a:latin typeface="Arial" panose="020B0604020202020204" pitchFamily="34" charset="0"/>
                <a:cs typeface="Arial" panose="020B0604020202020204" pitchFamily="34" charset="0"/>
              </a:rPr>
              <a:t>Insolación e irradiación.</a:t>
            </a:r>
          </a:p>
          <a:p>
            <a:r>
              <a:rPr lang="es-ES" sz="1600" b="1" dirty="0">
                <a:latin typeface="Arial" panose="020B0604020202020204" pitchFamily="34" charset="0"/>
                <a:cs typeface="Arial" panose="020B0604020202020204" pitchFamily="34" charset="0"/>
              </a:rPr>
              <a:t>La trayectoria del sol.</a:t>
            </a:r>
          </a:p>
          <a:p>
            <a:r>
              <a:rPr lang="es-ES" sz="1600" b="1" dirty="0">
                <a:latin typeface="Arial" panose="020B0604020202020204" pitchFamily="34" charset="0"/>
                <a:cs typeface="Arial" panose="020B0604020202020204" pitchFamily="34" charset="0"/>
              </a:rPr>
              <a:t>Ángulos Solares.</a:t>
            </a:r>
          </a:p>
          <a:p>
            <a:r>
              <a:rPr lang="es-ES" sz="1600" b="1" dirty="0">
                <a:latin typeface="Arial" panose="020B0604020202020204" pitchFamily="34" charset="0"/>
                <a:cs typeface="Arial" panose="020B0604020202020204" pitchFamily="34" charset="0"/>
              </a:rPr>
              <a:t>Atmósfera, masa de aire e irradiancia global en la superficie terrestre.</a:t>
            </a:r>
          </a:p>
          <a:p>
            <a:r>
              <a:rPr lang="es-ES" sz="1600" b="1" dirty="0">
                <a:latin typeface="Arial" panose="020B0604020202020204" pitchFamily="34" charset="0"/>
                <a:cs typeface="Arial" panose="020B0604020202020204" pitchFamily="34" charset="0"/>
              </a:rPr>
              <a:t>Ángulo de incidencia sobre las superficies.</a:t>
            </a:r>
          </a:p>
          <a:p>
            <a:r>
              <a:rPr lang="es-ES" sz="1600" b="1" dirty="0">
                <a:latin typeface="Arial" panose="020B0604020202020204" pitchFamily="34" charset="0"/>
                <a:cs typeface="Arial" panose="020B0604020202020204" pitchFamily="34" charset="0"/>
              </a:rPr>
              <a:t>Absorción de materiales.</a:t>
            </a:r>
          </a:p>
          <a:p>
            <a:r>
              <a:rPr lang="es-ES" sz="1600" b="1" dirty="0">
                <a:latin typeface="Arial" panose="020B0604020202020204" pitchFamily="34" charset="0"/>
                <a:cs typeface="Arial" panose="020B0604020202020204" pitchFamily="34" charset="0"/>
              </a:rPr>
              <a:t>Transferencia de calor.</a:t>
            </a:r>
          </a:p>
          <a:p>
            <a:r>
              <a:rPr lang="es-ES" sz="1600" b="1" dirty="0">
                <a:latin typeface="Arial" panose="020B0604020202020204" pitchFamily="34" charset="0"/>
                <a:cs typeface="Arial" panose="020B0604020202020204" pitchFamily="34" charset="0"/>
              </a:rPr>
              <a:t>Gradiente de temperatura.</a:t>
            </a:r>
          </a:p>
          <a:p>
            <a:r>
              <a:rPr lang="es-ES" sz="1600" b="1" dirty="0">
                <a:latin typeface="Arial" panose="020B0604020202020204" pitchFamily="34" charset="0"/>
                <a:cs typeface="Arial" panose="020B0604020202020204" pitchFamily="34" charset="0"/>
              </a:rPr>
              <a:t>Masa térmica.</a:t>
            </a:r>
            <a:endParaRPr lang="en-US" sz="1600" b="1" dirty="0">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3E4257F3-3FC8-4EDB-8617-C085A28D6ED3}"/>
              </a:ext>
            </a:extLst>
          </p:cNvPr>
          <p:cNvSpPr/>
          <p:nvPr/>
        </p:nvSpPr>
        <p:spPr>
          <a:xfrm rot="20187180">
            <a:off x="6674460" y="4321180"/>
            <a:ext cx="2349844" cy="830997"/>
          </a:xfrm>
          <a:prstGeom prst="rect">
            <a:avLst/>
          </a:prstGeom>
        </p:spPr>
        <p:txBody>
          <a:bodyPr wrap="square">
            <a:spAutoFit/>
          </a:bodyPr>
          <a:lstStyle/>
          <a:p>
            <a:pPr lvl="0" algn="ctr"/>
            <a:r>
              <a:rPr lang="es-ES" sz="16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SISTEMAS SOLARES TÉRMICOS EFICACES Y EFICIENTES</a:t>
            </a:r>
          </a:p>
        </p:txBody>
      </p:sp>
    </p:spTree>
    <p:extLst>
      <p:ext uri="{BB962C8B-B14F-4D97-AF65-F5344CB8AC3E}">
        <p14:creationId xmlns:p14="http://schemas.microsoft.com/office/powerpoint/2010/main" val="336761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a:t>
            </a:r>
            <a:r>
              <a:rPr lang="es-ES" b="1" dirty="0"/>
              <a:t>Términos y principios básicos de la energía solar</a:t>
            </a:r>
            <a:endParaRPr lang="el-GR" b="1" dirty="0"/>
          </a:p>
        </p:txBody>
      </p:sp>
      <p:sp>
        <p:nvSpPr>
          <p:cNvPr id="14" name="Rectángulo 13">
            <a:extLst>
              <a:ext uri="{FF2B5EF4-FFF2-40B4-BE49-F238E27FC236}">
                <a16:creationId xmlns:a16="http://schemas.microsoft.com/office/drawing/2014/main" id="{2567FBCF-E177-4D95-A8E1-00DCA7EA0022}"/>
              </a:ext>
            </a:extLst>
          </p:cNvPr>
          <p:cNvSpPr/>
          <p:nvPr/>
        </p:nvSpPr>
        <p:spPr>
          <a:xfrm>
            <a:off x="630007" y="1557000"/>
            <a:ext cx="2069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err="1">
                <a:solidFill>
                  <a:prstClr val="black"/>
                </a:solidFill>
                <a:latin typeface="Arial" pitchFamily="34" charset="0"/>
                <a:cs typeface="Arial" pitchFamily="34" charset="0"/>
              </a:rPr>
              <a:t>Radiación</a:t>
            </a:r>
            <a:r>
              <a:rPr lang="en-US" sz="1600" b="1" dirty="0">
                <a:solidFill>
                  <a:prstClr val="black"/>
                </a:solidFill>
                <a:latin typeface="Arial" pitchFamily="34" charset="0"/>
                <a:cs typeface="Arial" pitchFamily="34" charset="0"/>
              </a:rPr>
              <a:t> solar.</a:t>
            </a:r>
          </a:p>
        </p:txBody>
      </p:sp>
      <p:sp>
        <p:nvSpPr>
          <p:cNvPr id="15" name="Rectángulo 14">
            <a:extLst>
              <a:ext uri="{FF2B5EF4-FFF2-40B4-BE49-F238E27FC236}">
                <a16:creationId xmlns:a16="http://schemas.microsoft.com/office/drawing/2014/main" id="{8B3BC297-81D4-4014-9C44-EB57B2C6B97B}"/>
              </a:ext>
            </a:extLst>
          </p:cNvPr>
          <p:cNvSpPr/>
          <p:nvPr/>
        </p:nvSpPr>
        <p:spPr>
          <a:xfrm>
            <a:off x="900000" y="1895554"/>
            <a:ext cx="4680000" cy="338554"/>
          </a:xfrm>
          <a:prstGeom prst="rect">
            <a:avLst/>
          </a:prstGeom>
        </p:spPr>
        <p:txBody>
          <a:bodyPr wrap="square">
            <a:spAutoFit/>
          </a:bodyPr>
          <a:lstStyle/>
          <a:p>
            <a:pPr lvl="0">
              <a:spcBef>
                <a:spcPct val="20000"/>
              </a:spcBef>
            </a:pPr>
            <a:r>
              <a:rPr lang="es-ES" sz="1600" dirty="0">
                <a:solidFill>
                  <a:prstClr val="black"/>
                </a:solidFill>
                <a:latin typeface="Arial" pitchFamily="34" charset="0"/>
                <a:cs typeface="Arial" pitchFamily="34" charset="0"/>
              </a:rPr>
              <a:t>La energía electromagnética irradiada por el sol.</a:t>
            </a:r>
            <a:endParaRPr lang="en-US" sz="1600" dirty="0">
              <a:solidFill>
                <a:prstClr val="black"/>
              </a:solidFill>
              <a:latin typeface="Arial" pitchFamily="34" charset="0"/>
              <a:cs typeface="Arial" pitchFamily="34" charset="0"/>
            </a:endParaRPr>
          </a:p>
        </p:txBody>
      </p:sp>
      <p:sp>
        <p:nvSpPr>
          <p:cNvPr id="16" name="Rectángulo 15">
            <a:extLst>
              <a:ext uri="{FF2B5EF4-FFF2-40B4-BE49-F238E27FC236}">
                <a16:creationId xmlns:a16="http://schemas.microsoft.com/office/drawing/2014/main" id="{959F00D3-F4D8-44DE-918B-EC63DCEE6414}"/>
              </a:ext>
            </a:extLst>
          </p:cNvPr>
          <p:cNvSpPr/>
          <p:nvPr/>
        </p:nvSpPr>
        <p:spPr>
          <a:xfrm>
            <a:off x="630007" y="2259762"/>
            <a:ext cx="1997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err="1">
                <a:solidFill>
                  <a:prstClr val="black"/>
                </a:solidFill>
                <a:latin typeface="Arial" pitchFamily="34" charset="0"/>
                <a:cs typeface="Arial" pitchFamily="34" charset="0"/>
              </a:rPr>
              <a:t>Irradiación</a:t>
            </a:r>
            <a:r>
              <a:rPr lang="en-US" sz="1600" b="1" dirty="0">
                <a:solidFill>
                  <a:prstClr val="black"/>
                </a:solidFill>
                <a:latin typeface="Arial" pitchFamily="34" charset="0"/>
                <a:cs typeface="Arial" pitchFamily="34" charset="0"/>
              </a:rPr>
              <a:t>(G).</a:t>
            </a:r>
          </a:p>
        </p:txBody>
      </p:sp>
      <p:sp>
        <p:nvSpPr>
          <p:cNvPr id="17" name="Rectángulo 16">
            <a:extLst>
              <a:ext uri="{FF2B5EF4-FFF2-40B4-BE49-F238E27FC236}">
                <a16:creationId xmlns:a16="http://schemas.microsoft.com/office/drawing/2014/main" id="{880777FF-BC9E-4EA4-89EF-CDB112929495}"/>
              </a:ext>
            </a:extLst>
          </p:cNvPr>
          <p:cNvSpPr/>
          <p:nvPr/>
        </p:nvSpPr>
        <p:spPr>
          <a:xfrm>
            <a:off x="900000" y="2658446"/>
            <a:ext cx="6192000" cy="338554"/>
          </a:xfrm>
          <a:prstGeom prst="rect">
            <a:avLst/>
          </a:prstGeom>
        </p:spPr>
        <p:txBody>
          <a:bodyPr wrap="square">
            <a:spAutoFit/>
          </a:bodyPr>
          <a:lstStyle/>
          <a:p>
            <a:pPr lvl="0">
              <a:spcBef>
                <a:spcPct val="20000"/>
              </a:spcBef>
            </a:pPr>
            <a:r>
              <a:rPr lang="es-ES" sz="1600" dirty="0">
                <a:solidFill>
                  <a:prstClr val="black"/>
                </a:solidFill>
                <a:latin typeface="Arial" pitchFamily="34" charset="0"/>
                <a:cs typeface="Arial" pitchFamily="34" charset="0"/>
              </a:rPr>
              <a:t>La energía del sol en un momento dado. Expresado como </a:t>
            </a:r>
            <a:r>
              <a:rPr lang="en-US" sz="1600" dirty="0">
                <a:solidFill>
                  <a:prstClr val="black"/>
                </a:solidFill>
                <a:latin typeface="Arial" pitchFamily="34" charset="0"/>
                <a:cs typeface="Arial" pitchFamily="34" charset="0"/>
              </a:rPr>
              <a:t>W/m</a:t>
            </a:r>
            <a:r>
              <a:rPr lang="en-US" sz="1600" baseline="30000" dirty="0">
                <a:solidFill>
                  <a:prstClr val="black"/>
                </a:solidFill>
                <a:latin typeface="Arial" pitchFamily="34" charset="0"/>
                <a:cs typeface="Arial" pitchFamily="34" charset="0"/>
              </a:rPr>
              <a:t>2</a:t>
            </a:r>
          </a:p>
        </p:txBody>
      </p:sp>
      <p:sp>
        <p:nvSpPr>
          <p:cNvPr id="18" name="Rectángulo 17">
            <a:extLst>
              <a:ext uri="{FF2B5EF4-FFF2-40B4-BE49-F238E27FC236}">
                <a16:creationId xmlns:a16="http://schemas.microsoft.com/office/drawing/2014/main" id="{4B4E330A-D61D-4855-84C8-5980486797D7}"/>
              </a:ext>
            </a:extLst>
          </p:cNvPr>
          <p:cNvSpPr/>
          <p:nvPr/>
        </p:nvSpPr>
        <p:spPr>
          <a:xfrm>
            <a:off x="630007" y="3016907"/>
            <a:ext cx="1997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err="1">
                <a:solidFill>
                  <a:prstClr val="black"/>
                </a:solidFill>
                <a:latin typeface="Arial" pitchFamily="34" charset="0"/>
                <a:cs typeface="Arial" pitchFamily="34" charset="0"/>
              </a:rPr>
              <a:t>Insolación</a:t>
            </a:r>
            <a:r>
              <a:rPr lang="en-US" sz="1600" b="1" dirty="0">
                <a:solidFill>
                  <a:prstClr val="black"/>
                </a:solidFill>
                <a:latin typeface="Arial" pitchFamily="34" charset="0"/>
                <a:cs typeface="Arial" pitchFamily="34" charset="0"/>
              </a:rPr>
              <a:t>.</a:t>
            </a:r>
          </a:p>
        </p:txBody>
      </p:sp>
      <p:sp>
        <p:nvSpPr>
          <p:cNvPr id="20" name="Rectángulo 19">
            <a:extLst>
              <a:ext uri="{FF2B5EF4-FFF2-40B4-BE49-F238E27FC236}">
                <a16:creationId xmlns:a16="http://schemas.microsoft.com/office/drawing/2014/main" id="{91B20BCC-92EF-44C9-AC59-43ABAFC53F7C}"/>
              </a:ext>
            </a:extLst>
          </p:cNvPr>
          <p:cNvSpPr/>
          <p:nvPr/>
        </p:nvSpPr>
        <p:spPr>
          <a:xfrm>
            <a:off x="900000" y="3378446"/>
            <a:ext cx="7786800" cy="584775"/>
          </a:xfrm>
          <a:prstGeom prst="rect">
            <a:avLst/>
          </a:prstGeom>
        </p:spPr>
        <p:txBody>
          <a:bodyPr wrap="square">
            <a:spAutoFit/>
          </a:bodyPr>
          <a:lstStyle/>
          <a:p>
            <a:pPr lvl="0">
              <a:spcBef>
                <a:spcPct val="20000"/>
              </a:spcBef>
            </a:pPr>
            <a:r>
              <a:rPr lang="es-ES" sz="1600" dirty="0">
                <a:solidFill>
                  <a:prstClr val="black"/>
                </a:solidFill>
                <a:latin typeface="Arial" pitchFamily="34" charset="0"/>
                <a:cs typeface="Arial" pitchFamily="34" charset="0"/>
              </a:rPr>
              <a:t>Cantidad total de energía solar disponible durante un período de tiempo. Expresado en </a:t>
            </a:r>
            <a:r>
              <a:rPr lang="en-US" sz="1600" dirty="0">
                <a:solidFill>
                  <a:prstClr val="black"/>
                </a:solidFill>
                <a:latin typeface="Arial" pitchFamily="34" charset="0"/>
                <a:cs typeface="Arial" pitchFamily="34" charset="0"/>
              </a:rPr>
              <a:t>kWh/ m</a:t>
            </a:r>
            <a:r>
              <a:rPr lang="en-US" sz="1600" baseline="30000" dirty="0">
                <a:solidFill>
                  <a:prstClr val="black"/>
                </a:solidFill>
                <a:latin typeface="Arial" pitchFamily="34" charset="0"/>
                <a:cs typeface="Arial" pitchFamily="34" charset="0"/>
              </a:rPr>
              <a:t>2</a:t>
            </a:r>
            <a:endParaRPr lang="en-US" sz="1600" dirty="0">
              <a:solidFill>
                <a:prstClr val="black"/>
              </a:solidFill>
              <a:latin typeface="Arial" pitchFamily="34" charset="0"/>
              <a:cs typeface="Arial" pitchFamily="34" charset="0"/>
            </a:endParaRPr>
          </a:p>
        </p:txBody>
      </p:sp>
      <p:pic>
        <p:nvPicPr>
          <p:cNvPr id="21" name="Imagen 20" descr="http://www.greenrhinoenergy.com/solar/radiation/images/solar-constant.jpg">
            <a:extLst>
              <a:ext uri="{FF2B5EF4-FFF2-40B4-BE49-F238E27FC236}">
                <a16:creationId xmlns:a16="http://schemas.microsoft.com/office/drawing/2014/main" id="{68D233B1-41F6-4AE9-BAAA-D3BB06D780A3}"/>
              </a:ext>
            </a:extLst>
          </p:cNvPr>
          <p:cNvPicPr/>
          <p:nvPr/>
        </p:nvPicPr>
        <p:blipFill rotWithShape="1">
          <a:blip r:embed="rId3">
            <a:extLst>
              <a:ext uri="{28A0092B-C50C-407E-A947-70E740481C1C}">
                <a14:useLocalDpi xmlns:a14="http://schemas.microsoft.com/office/drawing/2010/main" val="0"/>
              </a:ext>
            </a:extLst>
          </a:blip>
          <a:srcRect l="-834" t="-1490" r="-1425" b="-1602"/>
          <a:stretch/>
        </p:blipFill>
        <p:spPr bwMode="auto">
          <a:xfrm>
            <a:off x="2052000" y="3764945"/>
            <a:ext cx="5266690" cy="2472055"/>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25" name="Rectángulo 24">
            <a:extLst>
              <a:ext uri="{FF2B5EF4-FFF2-40B4-BE49-F238E27FC236}">
                <a16:creationId xmlns:a16="http://schemas.microsoft.com/office/drawing/2014/main" id="{9E4DF2FE-670B-4A8E-B475-6C525A5A40A4}"/>
              </a:ext>
            </a:extLst>
          </p:cNvPr>
          <p:cNvSpPr/>
          <p:nvPr/>
        </p:nvSpPr>
        <p:spPr>
          <a:xfrm>
            <a:off x="852633" y="5733000"/>
            <a:ext cx="1284326" cy="461665"/>
          </a:xfrm>
          <a:prstGeom prst="rect">
            <a:avLst/>
          </a:prstGeom>
        </p:spPr>
        <p:txBody>
          <a:bodyPr wrap="none">
            <a:spAutoFit/>
          </a:bodyPr>
          <a:lstStyle/>
          <a:p>
            <a:r>
              <a:rPr lang="en-US" sz="1200" i="1" dirty="0" err="1">
                <a:solidFill>
                  <a:prstClr val="black"/>
                </a:solidFill>
                <a:latin typeface="Arial" pitchFamily="34" charset="0"/>
                <a:cs typeface="Arial" pitchFamily="34" charset="0"/>
              </a:rPr>
              <a:t>Constante</a:t>
            </a:r>
            <a:r>
              <a:rPr lang="en-US" sz="1200" i="1" dirty="0">
                <a:solidFill>
                  <a:prstClr val="black"/>
                </a:solidFill>
                <a:latin typeface="Arial" pitchFamily="34" charset="0"/>
                <a:cs typeface="Arial" pitchFamily="34" charset="0"/>
              </a:rPr>
              <a:t> Solar</a:t>
            </a:r>
          </a:p>
          <a:p>
            <a:r>
              <a:rPr lang="en-US" sz="1200" i="1" dirty="0">
                <a:solidFill>
                  <a:prstClr val="black"/>
                </a:solidFill>
                <a:latin typeface="Arial" pitchFamily="34" charset="0"/>
                <a:cs typeface="Arial" pitchFamily="34" charset="0"/>
              </a:rPr>
              <a:t>(</a:t>
            </a:r>
            <a:r>
              <a:rPr lang="en-US" sz="1200" i="1" dirty="0" err="1">
                <a:solidFill>
                  <a:prstClr val="black"/>
                </a:solidFill>
                <a:latin typeface="Arial" pitchFamily="34" charset="0"/>
                <a:cs typeface="Arial" pitchFamily="34" charset="0"/>
              </a:rPr>
              <a:t>Irradiación</a:t>
            </a:r>
            <a:r>
              <a:rPr lang="en-US" sz="1200" i="1" dirty="0">
                <a:solidFill>
                  <a:prstClr val="black"/>
                </a:solidFill>
                <a:latin typeface="Arial" pitchFamily="34" charset="0"/>
                <a:cs typeface="Arial" pitchFamily="34" charset="0"/>
              </a:rPr>
              <a:t>)</a:t>
            </a:r>
            <a:endParaRPr lang="es-ES" sz="1200" i="1" dirty="0"/>
          </a:p>
        </p:txBody>
      </p:sp>
    </p:spTree>
    <p:extLst>
      <p:ext uri="{BB962C8B-B14F-4D97-AF65-F5344CB8AC3E}">
        <p14:creationId xmlns:p14="http://schemas.microsoft.com/office/powerpoint/2010/main" val="303196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44FD9-5F80-4A3B-A927-E9F39500D6D2}"/>
              </a:ext>
            </a:extLst>
          </p:cNvPr>
          <p:cNvSpPr>
            <a:spLocks noGrp="1"/>
          </p:cNvSpPr>
          <p:nvPr>
            <p:ph type="title"/>
          </p:nvPr>
        </p:nvSpPr>
        <p:spPr/>
        <p:txBody>
          <a:bodyPr/>
          <a:lstStyle/>
          <a:p>
            <a:r>
              <a:rPr lang="en-US" b="1" dirty="0"/>
              <a:t>2. </a:t>
            </a:r>
            <a:r>
              <a:rPr lang="es-ES" b="1" dirty="0"/>
              <a:t>Términos y principios básicos de la energía solar</a:t>
            </a:r>
            <a:endParaRPr lang="es-ES" dirty="0"/>
          </a:p>
        </p:txBody>
      </p:sp>
      <p:sp>
        <p:nvSpPr>
          <p:cNvPr id="4" name="Rectángulo 3">
            <a:extLst>
              <a:ext uri="{FF2B5EF4-FFF2-40B4-BE49-F238E27FC236}">
                <a16:creationId xmlns:a16="http://schemas.microsoft.com/office/drawing/2014/main" id="{6834B990-334C-4A2F-812E-F3384930BC17}"/>
              </a:ext>
            </a:extLst>
          </p:cNvPr>
          <p:cNvSpPr/>
          <p:nvPr/>
        </p:nvSpPr>
        <p:spPr>
          <a:xfrm>
            <a:off x="630007" y="1557000"/>
            <a:ext cx="221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err="1">
                <a:latin typeface="Arial" pitchFamily="34" charset="0"/>
                <a:cs typeface="Arial" pitchFamily="34" charset="0"/>
              </a:rPr>
              <a:t>Trayectoria</a:t>
            </a:r>
            <a:r>
              <a:rPr lang="en-US" sz="1600" b="1" dirty="0">
                <a:latin typeface="Arial" pitchFamily="34" charset="0"/>
                <a:cs typeface="Arial" pitchFamily="34" charset="0"/>
              </a:rPr>
              <a:t> solar.</a:t>
            </a:r>
          </a:p>
        </p:txBody>
      </p:sp>
      <p:sp>
        <p:nvSpPr>
          <p:cNvPr id="5" name="Rectángulo 4">
            <a:extLst>
              <a:ext uri="{FF2B5EF4-FFF2-40B4-BE49-F238E27FC236}">
                <a16:creationId xmlns:a16="http://schemas.microsoft.com/office/drawing/2014/main" id="{914A479D-994E-45F7-84C1-84BC9710B5C7}"/>
              </a:ext>
            </a:extLst>
          </p:cNvPr>
          <p:cNvSpPr/>
          <p:nvPr/>
        </p:nvSpPr>
        <p:spPr>
          <a:xfrm>
            <a:off x="630007" y="1937542"/>
            <a:ext cx="8261993" cy="584775"/>
          </a:xfrm>
          <a:prstGeom prst="rect">
            <a:avLst/>
          </a:prstGeom>
        </p:spPr>
        <p:txBody>
          <a:bodyPr wrap="square">
            <a:spAutoFit/>
          </a:bodyPr>
          <a:lstStyle/>
          <a:p>
            <a:pPr lvl="0">
              <a:spcBef>
                <a:spcPct val="20000"/>
              </a:spcBef>
            </a:pPr>
            <a:r>
              <a:rPr lang="es-ES" sz="1600" dirty="0">
                <a:solidFill>
                  <a:prstClr val="black"/>
                </a:solidFill>
                <a:latin typeface="Arial" pitchFamily="34" charset="0"/>
                <a:cs typeface="Arial" pitchFamily="34" charset="0"/>
              </a:rPr>
              <a:t>La insolación en la superficie de la tierra varía con el tiempo y cíclicamente debido a la rotación diaria del planeta (día y noche) y a la inclinación del eje de la tierra (estaciones).</a:t>
            </a:r>
            <a:endParaRPr lang="en-US" sz="1600" dirty="0">
              <a:solidFill>
                <a:prstClr val="black"/>
              </a:solidFill>
              <a:latin typeface="Arial" pitchFamily="34" charset="0"/>
              <a:cs typeface="Arial" pitchFamily="34" charset="0"/>
            </a:endParaRPr>
          </a:p>
        </p:txBody>
      </p:sp>
      <p:pic>
        <p:nvPicPr>
          <p:cNvPr id="6" name="Imagen 5">
            <a:extLst>
              <a:ext uri="{FF2B5EF4-FFF2-40B4-BE49-F238E27FC236}">
                <a16:creationId xmlns:a16="http://schemas.microsoft.com/office/drawing/2014/main" id="{7A3F3558-B4D5-418F-967C-331C75FA47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190" y="2608541"/>
            <a:ext cx="5839810" cy="3454286"/>
          </a:xfrm>
          <a:prstGeom prst="rect">
            <a:avLst/>
          </a:prstGeom>
          <a:noFill/>
          <a:ln w="9525" cap="flat" cmpd="sng" algn="ctr">
            <a:solidFill>
              <a:schemeClr val="accent3">
                <a:lumMod val="50000"/>
              </a:schemeClr>
            </a:solidFill>
            <a:prstDash val="solid"/>
            <a:round/>
            <a:headEnd type="none" w="med" len="med"/>
            <a:tailEnd type="none" w="med" len="med"/>
          </a:ln>
        </p:spPr>
      </p:pic>
      <p:sp>
        <p:nvSpPr>
          <p:cNvPr id="8" name="Rectángulo 7">
            <a:extLst>
              <a:ext uri="{FF2B5EF4-FFF2-40B4-BE49-F238E27FC236}">
                <a16:creationId xmlns:a16="http://schemas.microsoft.com/office/drawing/2014/main" id="{6320CB4A-A714-45FC-B316-486A0FBF6731}"/>
              </a:ext>
            </a:extLst>
          </p:cNvPr>
          <p:cNvSpPr/>
          <p:nvPr/>
        </p:nvSpPr>
        <p:spPr>
          <a:xfrm>
            <a:off x="6588000" y="3573000"/>
            <a:ext cx="2160000" cy="2554545"/>
          </a:xfrm>
          <a:prstGeom prst="rect">
            <a:avLst/>
          </a:prstGeom>
        </p:spPr>
        <p:txBody>
          <a:bodyPr wrap="square">
            <a:spAutoFit/>
          </a:bodyPr>
          <a:lstStyle/>
          <a:p>
            <a:r>
              <a:rPr lang="es-ES" sz="1600" dirty="0">
                <a:solidFill>
                  <a:prstClr val="black"/>
                </a:solidFill>
                <a:latin typeface="Arial" pitchFamily="34" charset="0"/>
                <a:cs typeface="Arial" pitchFamily="34" charset="0"/>
              </a:rPr>
              <a:t>Efecto estacional:</a:t>
            </a:r>
          </a:p>
          <a:p>
            <a:endParaRPr lang="es-ES" sz="1600" dirty="0">
              <a:solidFill>
                <a:prstClr val="black"/>
              </a:solidFill>
              <a:latin typeface="Arial" pitchFamily="34" charset="0"/>
              <a:cs typeface="Arial" pitchFamily="34" charset="0"/>
            </a:endParaRPr>
          </a:p>
          <a:p>
            <a:pPr marL="285750" indent="-285750">
              <a:buFont typeface="Arial" panose="020B0604020202020204" pitchFamily="34" charset="0"/>
              <a:buChar char="•"/>
            </a:pPr>
            <a:r>
              <a:rPr lang="es-ES" sz="1600" dirty="0">
                <a:solidFill>
                  <a:prstClr val="black"/>
                </a:solidFill>
                <a:latin typeface="Arial" pitchFamily="34" charset="0"/>
                <a:cs typeface="Arial" pitchFamily="34" charset="0"/>
              </a:rPr>
              <a:t>Horas de luz del día.</a:t>
            </a:r>
          </a:p>
          <a:p>
            <a:pPr marL="285750" indent="-285750">
              <a:buFont typeface="Arial" panose="020B0604020202020204" pitchFamily="34" charset="0"/>
              <a:buChar char="•"/>
            </a:pPr>
            <a:r>
              <a:rPr lang="es-ES" sz="1600" dirty="0">
                <a:solidFill>
                  <a:prstClr val="black"/>
                </a:solidFill>
                <a:latin typeface="Arial" pitchFamily="34" charset="0"/>
                <a:cs typeface="Arial" pitchFamily="34" charset="0"/>
              </a:rPr>
              <a:t>Ángulo de incidencia variable de los rayos solares en determinadas latitudes.</a:t>
            </a:r>
            <a:endParaRPr lang="en-US" sz="16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442992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77B786-54C7-4873-90D5-CBBA266CEE2B}"/>
              </a:ext>
            </a:extLst>
          </p:cNvPr>
          <p:cNvSpPr>
            <a:spLocks noGrp="1"/>
          </p:cNvSpPr>
          <p:nvPr>
            <p:ph type="title"/>
          </p:nvPr>
        </p:nvSpPr>
        <p:spPr/>
        <p:txBody>
          <a:bodyPr/>
          <a:lstStyle/>
          <a:p>
            <a:r>
              <a:rPr lang="en-US" b="1" dirty="0"/>
              <a:t>2. </a:t>
            </a:r>
            <a:r>
              <a:rPr lang="es-ES" b="1" dirty="0"/>
              <a:t>Términos y principios básicos de la energía solar</a:t>
            </a:r>
            <a:endParaRPr lang="es-ES" dirty="0"/>
          </a:p>
        </p:txBody>
      </p:sp>
      <p:sp>
        <p:nvSpPr>
          <p:cNvPr id="4" name="Rectángulo 3">
            <a:extLst>
              <a:ext uri="{FF2B5EF4-FFF2-40B4-BE49-F238E27FC236}">
                <a16:creationId xmlns:a16="http://schemas.microsoft.com/office/drawing/2014/main" id="{E89932BD-4BCC-4BF9-9410-C323C2D611E3}"/>
              </a:ext>
            </a:extLst>
          </p:cNvPr>
          <p:cNvSpPr/>
          <p:nvPr/>
        </p:nvSpPr>
        <p:spPr>
          <a:xfrm>
            <a:off x="630007" y="1557000"/>
            <a:ext cx="2213993" cy="338554"/>
          </a:xfrm>
          <a:prstGeom prst="rect">
            <a:avLst/>
          </a:prstGeom>
        </p:spPr>
        <p:txBody>
          <a:bodyPr wrap="square">
            <a:spAutoFit/>
          </a:bodyPr>
          <a:lstStyle/>
          <a:p>
            <a:pPr marL="285750" lvl="0" indent="-285750">
              <a:spcBef>
                <a:spcPct val="20000"/>
              </a:spcBef>
              <a:buFont typeface="Wingdings" panose="05000000000000000000" pitchFamily="2" charset="2"/>
              <a:buChar char="Ø"/>
            </a:pPr>
            <a:r>
              <a:rPr lang="en-US" sz="1600" b="1" dirty="0" err="1">
                <a:latin typeface="Arial" pitchFamily="34" charset="0"/>
                <a:cs typeface="Arial" pitchFamily="34" charset="0"/>
              </a:rPr>
              <a:t>Trayectoria</a:t>
            </a:r>
            <a:r>
              <a:rPr lang="en-US" sz="1600" b="1" dirty="0">
                <a:latin typeface="Arial" pitchFamily="34" charset="0"/>
                <a:cs typeface="Arial" pitchFamily="34" charset="0"/>
              </a:rPr>
              <a:t> solar.</a:t>
            </a:r>
          </a:p>
        </p:txBody>
      </p:sp>
      <p:pic>
        <p:nvPicPr>
          <p:cNvPr id="8" name="Imagen 7" descr="Imagen que contiene texto, mapa&#10;&#10;Descripción generada con confianza muy alta">
            <a:extLst>
              <a:ext uri="{FF2B5EF4-FFF2-40B4-BE49-F238E27FC236}">
                <a16:creationId xmlns:a16="http://schemas.microsoft.com/office/drawing/2014/main" id="{24E1EF02-6FB1-4A28-9972-DDCE3F4DF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81" y="2009696"/>
            <a:ext cx="4092594" cy="3964700"/>
          </a:xfrm>
          <a:prstGeom prst="rect">
            <a:avLst/>
          </a:prstGeom>
        </p:spPr>
      </p:pic>
      <p:grpSp>
        <p:nvGrpSpPr>
          <p:cNvPr id="11" name="Grupo 10">
            <a:extLst>
              <a:ext uri="{FF2B5EF4-FFF2-40B4-BE49-F238E27FC236}">
                <a16:creationId xmlns:a16="http://schemas.microsoft.com/office/drawing/2014/main" id="{8076506D-4AEF-41E2-A2D5-E414C26B691E}"/>
              </a:ext>
            </a:extLst>
          </p:cNvPr>
          <p:cNvGrpSpPr/>
          <p:nvPr/>
        </p:nvGrpSpPr>
        <p:grpSpPr>
          <a:xfrm>
            <a:off x="5796977" y="1628775"/>
            <a:ext cx="2807023" cy="4452913"/>
            <a:chOff x="756000" y="1856087"/>
            <a:chExt cx="2807023" cy="4452913"/>
          </a:xfrm>
        </p:grpSpPr>
        <p:pic>
          <p:nvPicPr>
            <p:cNvPr id="9" name="Imagen 8">
              <a:extLst>
                <a:ext uri="{FF2B5EF4-FFF2-40B4-BE49-F238E27FC236}">
                  <a16:creationId xmlns:a16="http://schemas.microsoft.com/office/drawing/2014/main" id="{A7D86DBA-6171-4F6F-B8AF-B34083C4A6EA}"/>
                </a:ext>
              </a:extLst>
            </p:cNvPr>
            <p:cNvPicPr>
              <a:picLocks noChangeAspect="1"/>
            </p:cNvPicPr>
            <p:nvPr/>
          </p:nvPicPr>
          <p:blipFill>
            <a:blip r:embed="rId3"/>
            <a:stretch>
              <a:fillRect/>
            </a:stretch>
          </p:blipFill>
          <p:spPr>
            <a:xfrm>
              <a:off x="756000" y="1856087"/>
              <a:ext cx="2806350" cy="2233613"/>
            </a:xfrm>
            <a:prstGeom prst="rect">
              <a:avLst/>
            </a:prstGeom>
            <a:ln>
              <a:solidFill>
                <a:schemeClr val="accent3">
                  <a:lumMod val="50000"/>
                </a:schemeClr>
              </a:solidFill>
            </a:ln>
          </p:spPr>
        </p:pic>
        <p:pic>
          <p:nvPicPr>
            <p:cNvPr id="10" name="Imagen 9">
              <a:extLst>
                <a:ext uri="{FF2B5EF4-FFF2-40B4-BE49-F238E27FC236}">
                  <a16:creationId xmlns:a16="http://schemas.microsoft.com/office/drawing/2014/main" id="{CAA4B9FB-95B0-4D35-A50F-2BD94DCE2B6E}"/>
                </a:ext>
              </a:extLst>
            </p:cNvPr>
            <p:cNvPicPr>
              <a:picLocks noChangeAspect="1"/>
            </p:cNvPicPr>
            <p:nvPr/>
          </p:nvPicPr>
          <p:blipFill>
            <a:blip r:embed="rId4"/>
            <a:stretch>
              <a:fillRect/>
            </a:stretch>
          </p:blipFill>
          <p:spPr>
            <a:xfrm>
              <a:off x="756005" y="4102057"/>
              <a:ext cx="2807018" cy="2206943"/>
            </a:xfrm>
            <a:prstGeom prst="rect">
              <a:avLst/>
            </a:prstGeom>
            <a:ln>
              <a:solidFill>
                <a:schemeClr val="accent3">
                  <a:lumMod val="50000"/>
                </a:schemeClr>
              </a:solidFill>
            </a:ln>
          </p:spPr>
        </p:pic>
      </p:grpSp>
      <p:sp>
        <p:nvSpPr>
          <p:cNvPr id="12" name="Flecha: hacia la izquierda 11">
            <a:extLst>
              <a:ext uri="{FF2B5EF4-FFF2-40B4-BE49-F238E27FC236}">
                <a16:creationId xmlns:a16="http://schemas.microsoft.com/office/drawing/2014/main" id="{35B4DD7A-6C59-488D-8FC7-09CA0A08D7DF}"/>
              </a:ext>
            </a:extLst>
          </p:cNvPr>
          <p:cNvSpPr/>
          <p:nvPr/>
        </p:nvSpPr>
        <p:spPr>
          <a:xfrm>
            <a:off x="5436977" y="3682388"/>
            <a:ext cx="432000" cy="3600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03701863"/>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2753</TotalTime>
  <Words>1704</Words>
  <Application>Microsoft Office PowerPoint</Application>
  <PresentationFormat>Presentación en pantalla (4:3)</PresentationFormat>
  <Paragraphs>173</Paragraphs>
  <Slides>23</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Symbol</vt:lpstr>
      <vt:lpstr>Wingdings</vt:lpstr>
      <vt:lpstr>2_Office Theme</vt:lpstr>
      <vt:lpstr>Unidad 1.1.  ENERGÍA SOLAR</vt:lpstr>
      <vt:lpstr>Objetivos de la unidad</vt:lpstr>
      <vt:lpstr>1. Tecnologías y aplicaciones de la energía solar térmica</vt:lpstr>
      <vt:lpstr>1. Tecnologías y aplicaciones de la energía solar térmica</vt:lpstr>
      <vt:lpstr>1. Tecnologías y aplicaciones de la energía solar térmica</vt:lpstr>
      <vt:lpstr>2. Términos y principios básicos de la energía solar</vt:lpstr>
      <vt:lpstr>2. Términos y principios básicos de la energía solar</vt:lpstr>
      <vt:lpstr>2. Términos y principios básicos de la energía solar</vt:lpstr>
      <vt:lpstr>2. Términos y principios básicos de la energía solar</vt:lpstr>
      <vt:lpstr>2. Términos y principios básicos de la energía solar</vt:lpstr>
      <vt:lpstr>2. Términos y principios básicos de la energía solar</vt:lpstr>
      <vt:lpstr>2. Términos y principios básicos de la energía solar</vt:lpstr>
      <vt:lpstr>2. Términos y principios básicos de la energía solar</vt:lpstr>
      <vt:lpstr>3. Aplicacion de los conceptos  básicos</vt:lpstr>
      <vt:lpstr>3. Aplicacion de los conceptos  básicos</vt:lpstr>
      <vt:lpstr>3. Aplicacion de los conceptos  básicos</vt:lpstr>
      <vt:lpstr>3. Aplicacion de los conceptos  básicos</vt:lpstr>
      <vt:lpstr>3. Aplicacion de los conceptos  básicos</vt:lpstr>
      <vt:lpstr>3. Aplicacion de los conceptos  básicos</vt:lpstr>
      <vt:lpstr>3. Aplicacion de los conceptos  básicos</vt:lpstr>
      <vt:lpstr>3. Aplicacion de los conceptos  básicos</vt:lpstr>
      <vt:lpstr>3. Aplicacion de los conceptos  básicos</vt:lpstr>
      <vt:lpstr>Fin de la unidad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Jesus Mari Gómez</cp:lastModifiedBy>
  <cp:revision>223</cp:revision>
  <cp:lastPrinted>2018-11-26T14:23:43Z</cp:lastPrinted>
  <dcterms:created xsi:type="dcterms:W3CDTF">2017-12-11T10:59:29Z</dcterms:created>
  <dcterms:modified xsi:type="dcterms:W3CDTF">2019-08-19T07:53:07Z</dcterms:modified>
</cp:coreProperties>
</file>