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85" r:id="rId2"/>
    <p:sldId id="286" r:id="rId3"/>
    <p:sldId id="258" r:id="rId4"/>
    <p:sldId id="287" r:id="rId5"/>
    <p:sldId id="288" r:id="rId6"/>
    <p:sldId id="281" r:id="rId7"/>
    <p:sldId id="289" r:id="rId8"/>
    <p:sldId id="290" r:id="rId9"/>
    <p:sldId id="291" r:id="rId10"/>
    <p:sldId id="294" r:id="rId11"/>
    <p:sldId id="295" r:id="rId12"/>
    <p:sldId id="282" r:id="rId13"/>
    <p:sldId id="297" r:id="rId14"/>
    <p:sldId id="296" r:id="rId15"/>
    <p:sldId id="299" r:id="rId16"/>
    <p:sldId id="300" r:id="rId17"/>
    <p:sldId id="293" r:id="rId18"/>
    <p:sldId id="283" r:id="rId19"/>
    <p:sldId id="284" r:id="rId20"/>
    <p:sldId id="302" r:id="rId21"/>
    <p:sldId id="303" r:id="rId22"/>
    <p:sldId id="304" r:id="rId23"/>
    <p:sldId id="305" r:id="rId24"/>
    <p:sldId id="306" r:id="rId25"/>
    <p:sldId id="307" r:id="rId26"/>
    <p:sldId id="312" r:id="rId27"/>
    <p:sldId id="308" r:id="rId28"/>
    <p:sldId id="309" r:id="rId29"/>
    <p:sldId id="310" r:id="rId30"/>
    <p:sldId id="311" r:id="rId31"/>
    <p:sldId id="314" r:id="rId32"/>
    <p:sldId id="313" r:id="rId33"/>
    <p:sldId id="317" r:id="rId34"/>
    <p:sldId id="316" r:id="rId35"/>
    <p:sldId id="260"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gdem Tolali" initials="CT" lastIdx="14" clrIdx="0">
    <p:extLst>
      <p:ext uri="{19B8F6BF-5375-455C-9EA6-DF929625EA0E}">
        <p15:presenceInfo xmlns:p15="http://schemas.microsoft.com/office/powerpoint/2012/main" userId="S-1-5-21-3068316050-3618709877-3284160049-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031" autoAdjust="0"/>
  </p:normalViewPr>
  <p:slideViewPr>
    <p:cSldViewPr>
      <p:cViewPr varScale="1">
        <p:scale>
          <a:sx n="76" d="100"/>
          <a:sy n="76" d="100"/>
        </p:scale>
        <p:origin x="84" y="6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28/1/2020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 hour 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257856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4026641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1534742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422570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91134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3723193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2053883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4231032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21</a:t>
            </a:fld>
            <a:endParaRPr lang="el-GR"/>
          </a:p>
        </p:txBody>
      </p:sp>
    </p:spTree>
    <p:extLst>
      <p:ext uri="{BB962C8B-B14F-4D97-AF65-F5344CB8AC3E}">
        <p14:creationId xmlns:p14="http://schemas.microsoft.com/office/powerpoint/2010/main" val="2850888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2239941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250634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6</a:t>
            </a:fld>
            <a:endParaRPr lang="el-GR"/>
          </a:p>
        </p:txBody>
      </p:sp>
    </p:spTree>
    <p:extLst>
      <p:ext uri="{BB962C8B-B14F-4D97-AF65-F5344CB8AC3E}">
        <p14:creationId xmlns:p14="http://schemas.microsoft.com/office/powerpoint/2010/main" val="3153316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1975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1440764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3222914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27</a:t>
            </a:fld>
            <a:endParaRPr lang="el-GR"/>
          </a:p>
        </p:txBody>
      </p:sp>
    </p:spTree>
    <p:extLst>
      <p:ext uri="{BB962C8B-B14F-4D97-AF65-F5344CB8AC3E}">
        <p14:creationId xmlns:p14="http://schemas.microsoft.com/office/powerpoint/2010/main" val="709138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687721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410218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4249078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2494745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Only</a:t>
            </a:r>
            <a:r>
              <a:rPr lang="de-DE" dirty="0"/>
              <a:t> </a:t>
            </a:r>
            <a:r>
              <a:rPr lang="de-DE" dirty="0" err="1"/>
              <a:t>ingerman</a:t>
            </a:r>
            <a:r>
              <a:rPr lang="de-DE" dirty="0"/>
              <a:t> </a:t>
            </a:r>
            <a:r>
              <a:rPr lang="de-DE" dirty="0" err="1"/>
              <a:t>available</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575911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301648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1134894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 hour 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34</a:t>
            </a:fld>
            <a:endParaRPr lang="el-GR"/>
          </a:p>
        </p:txBody>
      </p:sp>
    </p:spTree>
    <p:extLst>
      <p:ext uri="{BB962C8B-B14F-4D97-AF65-F5344CB8AC3E}">
        <p14:creationId xmlns:p14="http://schemas.microsoft.com/office/powerpoint/2010/main" val="687573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35</a:t>
            </a:fld>
            <a:endParaRPr lang="el-GR"/>
          </a:p>
        </p:txBody>
      </p:sp>
    </p:spTree>
    <p:extLst>
      <p:ext uri="{BB962C8B-B14F-4D97-AF65-F5344CB8AC3E}">
        <p14:creationId xmlns:p14="http://schemas.microsoft.com/office/powerpoint/2010/main" val="250469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102382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80382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111088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1523620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650461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13</a:t>
            </a:fld>
            <a:endParaRPr lang="el-GR"/>
          </a:p>
        </p:txBody>
      </p:sp>
    </p:spTree>
    <p:extLst>
      <p:ext uri="{BB962C8B-B14F-4D97-AF65-F5344CB8AC3E}">
        <p14:creationId xmlns:p14="http://schemas.microsoft.com/office/powerpoint/2010/main" val="3330755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28/1/2020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U_tSnz97n-0" TargetMode="Externa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oI6MDQdT3Ug" TargetMode="Externa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ormAutofit fontScale="90000"/>
          </a:bodyPr>
          <a:lstStyle/>
          <a:p>
            <a:r>
              <a:rPr lang="en-US" dirty="0"/>
              <a:t>1.1 </a:t>
            </a:r>
            <a:r>
              <a:rPr lang="el-GR" dirty="0"/>
              <a:t>Συστήματα </a:t>
            </a:r>
            <a:r>
              <a:rPr lang="en-US" dirty="0"/>
              <a:t>HVAC </a:t>
            </a:r>
            <a:r>
              <a:rPr lang="el-GR" dirty="0"/>
              <a:t>(εξαερισμού και κλιματισμού</a:t>
            </a:r>
            <a:r>
              <a:rPr lang="en-US" dirty="0"/>
              <a:t>) </a:t>
            </a:r>
            <a:r>
              <a:rPr lang="el-GR" dirty="0"/>
              <a:t>και συστήματα διανομής ενέργειας σε κτίρια</a:t>
            </a:r>
          </a:p>
        </p:txBody>
      </p:sp>
    </p:spTree>
    <p:extLst>
      <p:ext uri="{BB962C8B-B14F-4D97-AF65-F5344CB8AC3E}">
        <p14:creationId xmlns:p14="http://schemas.microsoft.com/office/powerpoint/2010/main" val="218872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sym typeface="Wingdings" panose="05000000000000000000" pitchFamily="2" charset="2"/>
              </a:rPr>
              <a:t>Σύστημα θέρμανσης δαπέδου</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1631492"/>
            <a:ext cx="3997131" cy="293389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0"/>
            <a:ext cx="3754760" cy="4565104"/>
          </a:xfrm>
        </p:spPr>
        <p:txBody>
          <a:bodyPr>
            <a:noAutofit/>
          </a:bodyPr>
          <a:lstStyle/>
          <a:p>
            <a:pPr marL="0" indent="0" algn="just">
              <a:lnSpc>
                <a:spcPct val="150000"/>
              </a:lnSpc>
              <a:buNone/>
            </a:pPr>
            <a:r>
              <a:rPr lang="el-GR" sz="1600" b="1" dirty="0">
                <a:latin typeface="Arial" panose="020B0604020202020204" pitchFamily="34" charset="0"/>
                <a:cs typeface="Arial" panose="020B0604020202020204" pitchFamily="34" charset="0"/>
              </a:rPr>
              <a:t>Κατασκευή δαπέδων</a:t>
            </a:r>
            <a:endParaRPr lang="en-US" sz="1600" b="1" dirty="0">
              <a:latin typeface="Arial" panose="020B0604020202020204" pitchFamily="34" charset="0"/>
              <a:cs typeface="Arial" panose="020B0604020202020204" pitchFamily="34" charset="0"/>
            </a:endParaRPr>
          </a:p>
          <a:p>
            <a:pPr marL="0" indent="0" algn="just">
              <a:lnSpc>
                <a:spcPct val="150000"/>
              </a:lnSpc>
              <a:buNone/>
            </a:pPr>
            <a:r>
              <a:rPr lang="el-GR" dirty="0"/>
              <a:t>Ρίξτε μια ματιά στην κατασκευή του δαπέδου. Πρέπει να ταιριάζει με το σύστημα θέρμανσης δαπέδου. Δεν ταιριάζει κάθε δομή, πάχος και στρώμα με ένα σύστημα θέρμανσης δαπέδου</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724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sym typeface="Wingdings" panose="05000000000000000000" pitchFamily="2" charset="2"/>
              </a:rPr>
              <a:t>Σύστημα θέρμανσης δαπέδου</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988840"/>
            <a:ext cx="3335519" cy="244827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0"/>
            <a:ext cx="4762872" cy="4637111"/>
          </a:xfrm>
        </p:spPr>
        <p:txBody>
          <a:bodyPr>
            <a:noAutofit/>
          </a:bodyPr>
          <a:lstStyle/>
          <a:p>
            <a:pPr marL="0" indent="0" algn="just">
              <a:lnSpc>
                <a:spcPct val="150000"/>
              </a:lnSpc>
              <a:buNone/>
            </a:pPr>
            <a:r>
              <a:rPr lang="el-GR" sz="1600" b="1" dirty="0">
                <a:latin typeface="Arial" panose="020B0604020202020204" pitchFamily="34" charset="0"/>
                <a:cs typeface="Arial" panose="020B0604020202020204" pitchFamily="34" charset="0"/>
              </a:rPr>
              <a:t>Τύποι εγκατάστασης</a:t>
            </a:r>
            <a:endParaRPr lang="en-US" sz="1600" b="1" dirty="0">
              <a:latin typeface="Arial" panose="020B0604020202020204" pitchFamily="34" charset="0"/>
              <a:cs typeface="Arial" panose="020B0604020202020204" pitchFamily="34" charset="0"/>
            </a:endParaRPr>
          </a:p>
          <a:p>
            <a:pPr algn="just">
              <a:lnSpc>
                <a:spcPct val="150000"/>
              </a:lnSpc>
            </a:pPr>
            <a:r>
              <a:rPr lang="el-GR" dirty="0"/>
              <a:t>Υγρές εγκαταστάσεις που είναι ενσωματωμένες σε υγρό σκυρόδεμα / δάπεδο κατά τη διάρκεια της αρχικής κατασκευής (σε ξεχωριστό στρώμα που προστέθηκε για το σκοπό αυτό)</a:t>
            </a:r>
            <a:r>
              <a:rPr lang="en-US" sz="1600" dirty="0">
                <a:latin typeface="Arial" panose="020B0604020202020204" pitchFamily="34" charset="0"/>
                <a:cs typeface="Arial" panose="020B0604020202020204" pitchFamily="34" charset="0"/>
              </a:rPr>
              <a:t>. </a:t>
            </a:r>
          </a:p>
          <a:p>
            <a:pPr algn="just">
              <a:lnSpc>
                <a:spcPct val="150000"/>
              </a:lnSpc>
            </a:pPr>
            <a:r>
              <a:rPr lang="el-GR" dirty="0"/>
              <a:t>Οι ξηρές εγκαταστάσεις είναι στρωμένες κάτω ή πάνω από το τελικό δάπεδο και κάτω από αυτό</a:t>
            </a:r>
            <a:r>
              <a:rPr lang="en-US" sz="1600" dirty="0">
                <a:latin typeface="Arial" panose="020B0604020202020204" pitchFamily="34" charset="0"/>
                <a:cs typeface="Arial" panose="020B0604020202020204" pitchFamily="34" charset="0"/>
              </a:rPr>
              <a:t>.</a:t>
            </a:r>
          </a:p>
          <a:p>
            <a:pPr marL="0" indent="0" algn="just">
              <a:lnSpc>
                <a:spcPct val="150000"/>
              </a:lnSpc>
              <a:buNone/>
            </a:pPr>
            <a:r>
              <a:rPr lang="el-GR" dirty="0"/>
              <a:t>Οι σωλήνες είναι κατασκευασμένοι από πολυαιθυλένιο και έχουν </a:t>
            </a:r>
            <a:r>
              <a:rPr lang="el-GR" sz="1600" dirty="0">
                <a:latin typeface="Arial" panose="020B0604020202020204" pitchFamily="34" charset="0"/>
                <a:cs typeface="Arial" panose="020B0604020202020204" pitchFamily="34" charset="0"/>
              </a:rPr>
              <a:t>διάμετρο</a:t>
            </a:r>
            <a:r>
              <a:rPr lang="de-DE" sz="1600" dirty="0">
                <a:latin typeface="Arial" panose="020B0604020202020204" pitchFamily="34" charset="0"/>
                <a:cs typeface="Arial" panose="020B0604020202020204" pitchFamily="34" charset="0"/>
              </a:rPr>
              <a:t> ~16mm</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58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Θέρμανση οροφής / πάνελ θέρμανσης</a:t>
            </a:r>
          </a:p>
        </p:txBody>
      </p:sp>
      <p:sp>
        <p:nvSpPr>
          <p:cNvPr id="6" name="Content Placeholder 2"/>
          <p:cNvSpPr>
            <a:spLocks noGrp="1"/>
          </p:cNvSpPr>
          <p:nvPr>
            <p:ph idx="1"/>
          </p:nvPr>
        </p:nvSpPr>
        <p:spPr>
          <a:xfrm>
            <a:off x="457200" y="1600200"/>
            <a:ext cx="8291264" cy="4525963"/>
          </a:xfrm>
        </p:spPr>
        <p:txBody>
          <a:bodyPr>
            <a:noAutofit/>
          </a:bodyPr>
          <a:lstStyle/>
          <a:p>
            <a:pPr marL="0" indent="0" algn="just">
              <a:lnSpc>
                <a:spcPct val="150000"/>
              </a:lnSpc>
              <a:buNone/>
            </a:pPr>
            <a:r>
              <a:rPr lang="el-GR" sz="1600" b="1" dirty="0">
                <a:latin typeface="Arial" panose="020B0604020202020204" pitchFamily="34" charset="0"/>
                <a:cs typeface="Arial" panose="020B0604020202020204" pitchFamily="34" charset="0"/>
              </a:rPr>
              <a:t>Θέρμανση οροφής / πάνελ θέρμανσης</a:t>
            </a:r>
            <a:endParaRPr lang="en-US" sz="1600" b="1" dirty="0">
              <a:latin typeface="Arial" panose="020B0604020202020204" pitchFamily="34" charset="0"/>
              <a:cs typeface="Arial" panose="020B0604020202020204" pitchFamily="34" charset="0"/>
            </a:endParaRPr>
          </a:p>
          <a:p>
            <a:pPr marL="0" indent="0" algn="just">
              <a:lnSpc>
                <a:spcPct val="150000"/>
              </a:lnSpc>
              <a:buNone/>
            </a:pPr>
            <a:endParaRPr lang="en-US" sz="1600" dirty="0">
              <a:latin typeface="Arial" panose="020B0604020202020204" pitchFamily="34" charset="0"/>
              <a:cs typeface="Arial" panose="020B0604020202020204" pitchFamily="34" charset="0"/>
            </a:endParaRPr>
          </a:p>
          <a:p>
            <a:pPr marL="0" indent="0" algn="just">
              <a:lnSpc>
                <a:spcPct val="150000"/>
              </a:lnSpc>
              <a:buNone/>
            </a:pPr>
            <a:r>
              <a:rPr lang="el-GR" dirty="0"/>
              <a:t>Μια άλλη επιλογή είναι η χρήση θέρμανσης οροφής / πάνελ θέρμανσης αντί για σύστημα θέρμανσης δαπέδου</a:t>
            </a:r>
            <a:r>
              <a:rPr lang="en-US" sz="1600" dirty="0">
                <a:latin typeface="Arial" panose="020B0604020202020204" pitchFamily="34" charset="0"/>
                <a:cs typeface="Arial" panose="020B0604020202020204" pitchFamily="34" charset="0"/>
              </a:rPr>
              <a:t>.</a:t>
            </a:r>
          </a:p>
          <a:p>
            <a:pPr marL="0" indent="0" algn="just">
              <a:lnSpc>
                <a:spcPct val="150000"/>
              </a:lnSpc>
              <a:buNone/>
            </a:pPr>
            <a:r>
              <a:rPr lang="el-GR" dirty="0"/>
              <a:t>Και τα δύο συστήματα έχουν τα ίδια πλεονεκτήματα (χωρίς απαιτούμενο χώρο τοίχου / χαμηλές θερμοκρασίες ροής / μεταφορά θερμότητας ακτινοβολίας)</a:t>
            </a:r>
            <a:r>
              <a:rPr lang="en-US" sz="1600" dirty="0">
                <a:latin typeface="Arial" panose="020B0604020202020204" pitchFamily="34" charset="0"/>
                <a:cs typeface="Arial" panose="020B0604020202020204" pitchFamily="34" charset="0"/>
              </a:rPr>
              <a:t>. </a:t>
            </a:r>
            <a:r>
              <a:rPr lang="el-GR" dirty="0"/>
              <a:t>Δεν εγκαθίστανται στο πάτωμα αλλά στον τοίχο ή την οροφή</a:t>
            </a:r>
            <a:r>
              <a:rPr lang="en-US" sz="1600" dirty="0">
                <a:latin typeface="Arial" panose="020B0604020202020204" pitchFamily="34" charset="0"/>
                <a:cs typeface="Arial" panose="020B0604020202020204" pitchFamily="34" charset="0"/>
              </a:rPr>
              <a:t>.</a:t>
            </a:r>
          </a:p>
          <a:p>
            <a:pPr marL="0" indent="0" algn="just">
              <a:lnSpc>
                <a:spcPct val="150000"/>
              </a:lnSpc>
              <a:buNone/>
            </a:pPr>
            <a:r>
              <a:rPr lang="el-GR" dirty="0"/>
              <a:t>Κανονικά, δεν θα εγκατασταθεί ως ένας μόνο σωλήνας (όπου μπορείτε να επιλέξετε απόσταση, διάστημα και / ή απόσταση) μάλλον ως προκατασκευασμένα πάνελ</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33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Θέρμανση οροφής / πάνελ θέρμανσης</a:t>
            </a:r>
          </a:p>
        </p:txBody>
      </p:sp>
      <p:sp>
        <p:nvSpPr>
          <p:cNvPr id="6" name="Content Placeholder 2"/>
          <p:cNvSpPr>
            <a:spLocks noGrp="1"/>
          </p:cNvSpPr>
          <p:nvPr>
            <p:ph idx="1"/>
          </p:nvPr>
        </p:nvSpPr>
        <p:spPr>
          <a:xfrm>
            <a:off x="457200" y="1600200"/>
            <a:ext cx="7931224" cy="4525963"/>
          </a:xfrm>
        </p:spPr>
        <p:txBody>
          <a:bodyPr>
            <a:noAutofit/>
          </a:bodyPr>
          <a:lstStyle/>
          <a:p>
            <a:pPr marL="0" indent="0" algn="just">
              <a:lnSpc>
                <a:spcPct val="150000"/>
              </a:lnSpc>
              <a:buNone/>
            </a:pPr>
            <a:r>
              <a:rPr lang="el-GR" sz="1600" b="1" dirty="0">
                <a:latin typeface="Arial" panose="020B0604020202020204" pitchFamily="34" charset="0"/>
                <a:cs typeface="Arial" panose="020B0604020202020204" pitchFamily="34" charset="0"/>
              </a:rPr>
              <a:t>Θέρμανση οροφής / πάνελ θέρμανσης</a:t>
            </a:r>
            <a:endParaRPr lang="en-US" sz="1600" b="1" dirty="0">
              <a:latin typeface="Arial" panose="020B0604020202020204" pitchFamily="34" charset="0"/>
              <a:cs typeface="Arial" panose="020B0604020202020204" pitchFamily="34" charset="0"/>
            </a:endParaRPr>
          </a:p>
          <a:p>
            <a:pPr marL="0" indent="0" algn="just">
              <a:lnSpc>
                <a:spcPct val="150000"/>
              </a:lnSpc>
              <a:buNone/>
            </a:pPr>
            <a:endParaRPr lang="en-US" sz="1600" dirty="0">
              <a:latin typeface="Arial" panose="020B0604020202020204" pitchFamily="34" charset="0"/>
              <a:cs typeface="Arial" panose="020B0604020202020204" pitchFamily="34" charset="0"/>
            </a:endParaRPr>
          </a:p>
          <a:p>
            <a:pPr marL="0" indent="0" algn="just">
              <a:lnSpc>
                <a:spcPct val="150000"/>
              </a:lnSpc>
              <a:buNone/>
            </a:pPr>
            <a:r>
              <a:rPr lang="el-GR" dirty="0"/>
              <a:t>Η χρήση της θέρμανσης με οροφή / πάνελ θέρμανσης έχει δύο μικρά μειονεκτήματα</a:t>
            </a:r>
            <a:r>
              <a:rPr lang="en-US" sz="1600" dirty="0">
                <a:latin typeface="Arial" panose="020B0604020202020204" pitchFamily="34" charset="0"/>
                <a:cs typeface="Arial" panose="020B0604020202020204" pitchFamily="34" charset="0"/>
              </a:rPr>
              <a:t>:</a:t>
            </a:r>
          </a:p>
          <a:p>
            <a:pPr algn="just">
              <a:lnSpc>
                <a:spcPct val="150000"/>
              </a:lnSpc>
            </a:pPr>
            <a:r>
              <a:rPr lang="el-GR" dirty="0"/>
              <a:t>Άλλες εγκαταστάσεις στον τοίχο / στην οροφή (ηλεκτρικές εγκαταστάσεις / βίδες / καρφιά) δημιουργούν διαφορετική εικόνα με τους πίνακες θέρμανσης</a:t>
            </a:r>
            <a:endParaRPr lang="en-US" sz="1600" dirty="0">
              <a:latin typeface="Arial" panose="020B0604020202020204" pitchFamily="34" charset="0"/>
              <a:cs typeface="Arial" panose="020B0604020202020204" pitchFamily="34" charset="0"/>
            </a:endParaRPr>
          </a:p>
          <a:p>
            <a:pPr algn="just">
              <a:lnSpc>
                <a:spcPct val="150000"/>
              </a:lnSpc>
            </a:pPr>
            <a:r>
              <a:rPr lang="el-GR" dirty="0"/>
              <a:t>Καθώς αυξάνεται η θερμότητα, μια εγκατάσταση στο πάτωμα έχει πιο λογική από μια εγκατάσταση στην οροφή</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38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Ενεργοποίηση πυρήνα σκυροδέματος </a:t>
            </a:r>
          </a:p>
        </p:txBody>
      </p:sp>
      <p:sp>
        <p:nvSpPr>
          <p:cNvPr id="4" name="Content Placeholder 2"/>
          <p:cNvSpPr>
            <a:spLocks noGrp="1"/>
          </p:cNvSpPr>
          <p:nvPr>
            <p:ph idx="1"/>
          </p:nvPr>
        </p:nvSpPr>
        <p:spPr>
          <a:xfrm>
            <a:off x="395536" y="1600199"/>
            <a:ext cx="4824536" cy="3845026"/>
          </a:xfrm>
        </p:spPr>
        <p:txBody>
          <a:bodyPr>
            <a:noAutofit/>
          </a:bodyPr>
          <a:lstStyle/>
          <a:p>
            <a:pPr marL="0" indent="0" algn="just">
              <a:lnSpc>
                <a:spcPct val="150000"/>
              </a:lnSpc>
              <a:buNone/>
            </a:pPr>
            <a:r>
              <a:rPr lang="el-GR" sz="1600" b="1" dirty="0">
                <a:latin typeface="Arial" panose="020B0604020202020204" pitchFamily="34" charset="0"/>
                <a:cs typeface="Arial" panose="020B0604020202020204" pitchFamily="34" charset="0"/>
              </a:rPr>
              <a:t>Ενεργοποίηση συγκεκριμένου πυρήνα / ενεργοποίηση στοιχείου</a:t>
            </a:r>
            <a:endParaRPr lang="en-US" sz="1600" b="1" dirty="0">
              <a:latin typeface="Arial" panose="020B0604020202020204" pitchFamily="34" charset="0"/>
              <a:cs typeface="Arial" panose="020B0604020202020204" pitchFamily="34" charset="0"/>
            </a:endParaRPr>
          </a:p>
          <a:p>
            <a:pPr marL="0" indent="0" algn="just">
              <a:lnSpc>
                <a:spcPct val="150000"/>
              </a:lnSpc>
              <a:buNone/>
            </a:pPr>
            <a:r>
              <a:rPr lang="el-GR" dirty="0"/>
              <a:t>Μια άλλη επιλογή είναι η ενεργοποίηση συγκεκριμένου πυρήνα</a:t>
            </a:r>
            <a:r>
              <a:rPr lang="en-US" sz="1600" dirty="0">
                <a:latin typeface="Arial" panose="020B0604020202020204" pitchFamily="34" charset="0"/>
                <a:cs typeface="Arial" panose="020B0604020202020204" pitchFamily="34" charset="0"/>
              </a:rPr>
              <a:t>.</a:t>
            </a:r>
          </a:p>
          <a:p>
            <a:pPr marL="0" indent="0" algn="just">
              <a:lnSpc>
                <a:spcPct val="150000"/>
              </a:lnSpc>
              <a:buNone/>
            </a:pPr>
            <a:r>
              <a:rPr lang="el-GR" dirty="0"/>
              <a:t>Εδώ οι σωλήνες για τη διανομή θερμότητας δεν τοποθετούνται στην επίστρωση αλλά απευθείας στην οροφή του σκυροδέματος</a:t>
            </a:r>
            <a:r>
              <a:rPr lang="en-US" sz="1600" dirty="0">
                <a:latin typeface="Arial" panose="020B0604020202020204" pitchFamily="34" charset="0"/>
                <a:cs typeface="Arial" panose="020B0604020202020204" pitchFamily="34" charset="0"/>
              </a:rPr>
              <a:t>.</a:t>
            </a:r>
          </a:p>
          <a:p>
            <a:pPr marL="0" indent="0" algn="just">
              <a:lnSpc>
                <a:spcPct val="150000"/>
              </a:lnSpc>
              <a:buNone/>
            </a:pPr>
            <a:r>
              <a:rPr lang="el-GR" dirty="0"/>
              <a:t>Αυτό επιτρέπει την ενεργοποίηση του στερεού στοιχείου για θέρμανση / ψύξη.</a:t>
            </a:r>
            <a:endParaRPr lang="en-US" sz="1600" b="1" dirty="0">
              <a:latin typeface="Arial" panose="020B0604020202020204" pitchFamily="34" charset="0"/>
              <a:cs typeface="Arial" panose="020B0604020202020204" pitchFamily="34" charset="0"/>
            </a:endParaRPr>
          </a:p>
        </p:txBody>
      </p:sp>
      <p:pic>
        <p:nvPicPr>
          <p:cNvPr id="2050" name="Picture 2" descr="Construction worker leveling concrete pa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916832"/>
            <a:ext cx="3350146" cy="238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2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Ενεργοποίηση πυρήνα σκυροδέματος </a:t>
            </a:r>
          </a:p>
        </p:txBody>
      </p:sp>
      <p:sp>
        <p:nvSpPr>
          <p:cNvPr id="4" name="Content Placeholder 2"/>
          <p:cNvSpPr>
            <a:spLocks noGrp="1"/>
          </p:cNvSpPr>
          <p:nvPr>
            <p:ph idx="1"/>
          </p:nvPr>
        </p:nvSpPr>
        <p:spPr>
          <a:xfrm>
            <a:off x="395536" y="1600199"/>
            <a:ext cx="4608512" cy="4133058"/>
          </a:xfrm>
        </p:spPr>
        <p:txBody>
          <a:bodyPr>
            <a:noAutofit/>
          </a:bodyPr>
          <a:lstStyle/>
          <a:p>
            <a:pPr marL="0" indent="0" algn="just">
              <a:lnSpc>
                <a:spcPct val="150000"/>
              </a:lnSpc>
              <a:buNone/>
            </a:pPr>
            <a:r>
              <a:rPr lang="el-GR" sz="1600" b="1" dirty="0">
                <a:latin typeface="Arial" panose="020B0604020202020204" pitchFamily="34" charset="0"/>
                <a:cs typeface="Arial" panose="020B0604020202020204" pitchFamily="34" charset="0"/>
              </a:rPr>
              <a:t>Ενεργοποίηση συγκεκριμένου πυρήνα / ενεργοποίηση στοιχείου</a:t>
            </a:r>
            <a:endParaRPr lang="en-US" sz="1600" b="1" dirty="0">
              <a:latin typeface="Arial" panose="020B0604020202020204" pitchFamily="34" charset="0"/>
              <a:cs typeface="Arial" panose="020B0604020202020204" pitchFamily="34" charset="0"/>
            </a:endParaRPr>
          </a:p>
          <a:p>
            <a:pPr marL="0" indent="0" algn="just">
              <a:lnSpc>
                <a:spcPct val="150000"/>
              </a:lnSpc>
              <a:buNone/>
            </a:pPr>
            <a:endParaRPr lang="en-US" sz="1600" dirty="0">
              <a:latin typeface="Arial" panose="020B0604020202020204" pitchFamily="34" charset="0"/>
              <a:cs typeface="Arial" panose="020B0604020202020204" pitchFamily="34" charset="0"/>
            </a:endParaRPr>
          </a:p>
          <a:p>
            <a:pPr marL="0" indent="0" algn="just">
              <a:lnSpc>
                <a:spcPct val="150000"/>
              </a:lnSpc>
              <a:buNone/>
            </a:pPr>
            <a:r>
              <a:rPr lang="el-GR" dirty="0"/>
              <a:t>Επειδή οι αλλαγές θερμοκρασίας είναι πολύ αργές (λόγω μεγάλης μάζας), αυτός ο τύπος θέρμανσης είναι κατάλληλος μόνο για κτίρια με πολύ συγκεκριμένες και γνωστές απαιτήσεις θέρμανσης. Ως εκ τούτου, χρησιμοποιούνται κυρίως για κτίρια γραφείων και λιγότερο για ιδιωτικές κατοικίες</a:t>
            </a:r>
            <a:r>
              <a:rPr lang="en-US" sz="1600" dirty="0">
                <a:latin typeface="Arial" panose="020B0604020202020204" pitchFamily="34" charset="0"/>
                <a:cs typeface="Arial" panose="020B0604020202020204" pitchFamily="34" charset="0"/>
              </a:rPr>
              <a:t>.</a:t>
            </a:r>
          </a:p>
        </p:txBody>
      </p:sp>
      <p:pic>
        <p:nvPicPr>
          <p:cNvPr id="2050" name="Picture 2" descr="Construction worker leveling concrete pav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916832"/>
            <a:ext cx="3494162" cy="248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13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Ανεμιστήρες</a:t>
            </a:r>
          </a:p>
        </p:txBody>
      </p:sp>
      <p:pic>
        <p:nvPicPr>
          <p:cNvPr id="2050" name="Picture 2" descr="Fan blade icon, editable str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628799"/>
            <a:ext cx="3801103" cy="397004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51521" y="2132856"/>
            <a:ext cx="4752528" cy="2540567"/>
          </a:xfrm>
          <a:prstGeom prst="rect">
            <a:avLst/>
          </a:prstGeom>
          <a:noFill/>
        </p:spPr>
        <p:txBody>
          <a:bodyPr wrap="square" rtlCol="0">
            <a:spAutoFit/>
          </a:bodyPr>
          <a:lstStyle/>
          <a:p>
            <a:pPr algn="just">
              <a:lnSpc>
                <a:spcPct val="150000"/>
              </a:lnSpc>
            </a:pPr>
            <a:r>
              <a:rPr lang="el-GR" dirty="0"/>
              <a:t>Οι ανεμιστήρες επίσης υποστηριζόμενοι με νερό, είναι μια άλλη επιλογή για τη διανομή θερμότητας.</a:t>
            </a:r>
          </a:p>
          <a:p>
            <a:pPr algn="just">
              <a:lnSpc>
                <a:spcPct val="150000"/>
              </a:lnSpc>
            </a:pPr>
            <a:r>
              <a:rPr lang="el-GR" dirty="0"/>
              <a:t>Ένας ανεμιστήρας αυξάνει τη διαπερατότητα της θερμότητας και συνεπώς αυξάνει την απόδοση.</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402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Ανεμιστήρες</a:t>
            </a:r>
          </a:p>
        </p:txBody>
      </p:sp>
      <p:pic>
        <p:nvPicPr>
          <p:cNvPr id="2052" name="Picture 4" descr="indoor unit of air conditioner, fan coil un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80841"/>
            <a:ext cx="4419422" cy="3142701"/>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51520" y="1844824"/>
            <a:ext cx="3873506" cy="2957861"/>
          </a:xfrm>
          <a:prstGeom prst="rect">
            <a:avLst/>
          </a:prstGeom>
          <a:noFill/>
        </p:spPr>
        <p:txBody>
          <a:bodyPr wrap="square" rtlCol="0">
            <a:spAutoFit/>
          </a:bodyPr>
          <a:lstStyle/>
          <a:p>
            <a:pPr algn="just">
              <a:lnSpc>
                <a:spcPct val="150000"/>
              </a:lnSpc>
            </a:pPr>
            <a:r>
              <a:rPr lang="el-GR" dirty="0"/>
              <a:t>Τα κυριότερα μειονεκτήματα είναι οι εκπομπές θορύβου του ανεμιστήρα, το </a:t>
            </a:r>
            <a:r>
              <a:rPr lang="el-GR" dirty="0" err="1"/>
              <a:t>προκύπτον</a:t>
            </a:r>
            <a:r>
              <a:rPr lang="el-GR" dirty="0"/>
              <a:t> βύθισμα και ο στροβιλισμός της σκόνης</a:t>
            </a:r>
            <a:r>
              <a:rPr lang="en-US" sz="1600" dirty="0">
                <a:latin typeface="Arial" panose="020B0604020202020204" pitchFamily="34" charset="0"/>
                <a:cs typeface="Arial" panose="020B0604020202020204" pitchFamily="34" charset="0"/>
              </a:rPr>
              <a:t>. </a:t>
            </a:r>
            <a:endParaRPr lang="el-GR" sz="1600" dirty="0">
              <a:latin typeface="Arial" panose="020B0604020202020204" pitchFamily="34" charset="0"/>
              <a:cs typeface="Arial" panose="020B0604020202020204" pitchFamily="34" charset="0"/>
            </a:endParaRPr>
          </a:p>
          <a:p>
            <a:pPr algn="just">
              <a:lnSpc>
                <a:spcPct val="150000"/>
              </a:lnSpc>
            </a:pPr>
            <a:r>
              <a:rPr lang="el-GR" dirty="0"/>
              <a:t>Συνολικά, η άνεση είναι χαμηλότερη από ότι με τα συστήματα θέρμανσης επιφάνειας</a:t>
            </a:r>
            <a:r>
              <a:rPr lang="en-US" sz="1600" dirty="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733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Θερμαντικά σώματα</a:t>
            </a:r>
          </a:p>
        </p:txBody>
      </p:sp>
      <p:pic>
        <p:nvPicPr>
          <p:cNvPr id="3074" name="Picture 2" descr="Heavy duty radiator - central hea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45" y="1932843"/>
            <a:ext cx="3879911" cy="2759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51520" y="1556792"/>
            <a:ext cx="4464496" cy="4680520"/>
          </a:xfrm>
          <a:prstGeom prst="rect">
            <a:avLst/>
          </a:prstGeom>
          <a:noFill/>
        </p:spPr>
        <p:txBody>
          <a:bodyPr wrap="square" rtlCol="0">
            <a:spAutoFit/>
          </a:bodyPr>
          <a:lstStyle/>
          <a:p>
            <a:pPr algn="just">
              <a:lnSpc>
                <a:spcPct val="150000"/>
              </a:lnSpc>
            </a:pPr>
            <a:r>
              <a:rPr lang="el-GR" dirty="0"/>
              <a:t>Όπως φαίνεται, τα θερμαντικά σώματα είναι καταρχήν λιγότερο κατάλληλα. Σε μεμονωμένες περιπτώσεις - με μονωμένα σπίτια ή υπερμεγέθη καλοριφέρ - μπορούν να χρησιμοποιηθούν ακόμα και σε χαμηλές θερμοκρασίες ροής. Εάν πρόκειται να συνεχίσετε να χρησιμοποιείτε τα θερμαντικά σώματα, ειδικά όταν κάνετε εκ των υστέρων προσαρμογή αντλιών θερμότητας, πρέπει να υπολογίσετε προσεκτικά εάν έχουν επαρκή απόδοση</a:t>
            </a: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47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Θερμαντικά σώματα μπάνιου</a:t>
            </a:r>
          </a:p>
        </p:txBody>
      </p:sp>
      <p:pic>
        <p:nvPicPr>
          <p:cNvPr id="4098" name="Picture 2" descr="White bathroom heater lighted by the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50" y="2021631"/>
            <a:ext cx="4286250"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323528" y="1950069"/>
            <a:ext cx="3636221" cy="2957861"/>
          </a:xfrm>
          <a:prstGeom prst="rect">
            <a:avLst/>
          </a:prstGeom>
        </p:spPr>
        <p:txBody>
          <a:bodyPr wrap="square">
            <a:spAutoFit/>
          </a:bodyPr>
          <a:lstStyle/>
          <a:p>
            <a:pPr algn="just">
              <a:lnSpc>
                <a:spcPct val="150000"/>
              </a:lnSpc>
            </a:pPr>
            <a:r>
              <a:rPr lang="el-GR" dirty="0"/>
              <a:t>Αν και τα θερμαντικά σώματα δεν είναι η πρώτη επιλογή, τα θερμαντικά σώματα μπάνιου μπορούν να συνδυαστούν με </a:t>
            </a:r>
            <a:r>
              <a:rPr lang="el-GR" dirty="0" err="1"/>
              <a:t>ενδοδαπέδια</a:t>
            </a:r>
            <a:r>
              <a:rPr lang="el-GR" dirty="0"/>
              <a:t> θέρμανση. </a:t>
            </a:r>
          </a:p>
          <a:p>
            <a:pPr algn="just">
              <a:lnSpc>
                <a:spcPct val="150000"/>
              </a:lnSpc>
            </a:pPr>
            <a:r>
              <a:rPr lang="el-GR" dirty="0"/>
              <a:t>Αυτό χρησιμεύει </a:t>
            </a:r>
            <a:r>
              <a:rPr lang="el-GR" dirty="0" err="1"/>
              <a:t>π.χ</a:t>
            </a:r>
            <a:r>
              <a:rPr lang="el-GR" dirty="0"/>
              <a:t> για το στέγνωμα των πετσετών</a:t>
            </a:r>
            <a:r>
              <a:rPr lang="de-DE"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9989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a:latin typeface="Arial" panose="020B0604020202020204" pitchFamily="34" charset="0"/>
                <a:cs typeface="Arial" panose="020B0604020202020204" pitchFamily="34" charset="0"/>
              </a:rPr>
              <a:t>Στόχοι της παρούσας ενότητας</a:t>
            </a:r>
          </a:p>
        </p:txBody>
      </p:sp>
      <p:sp>
        <p:nvSpPr>
          <p:cNvPr id="9" name="Content Placeholder 8"/>
          <p:cNvSpPr>
            <a:spLocks noGrp="1"/>
          </p:cNvSpPr>
          <p:nvPr>
            <p:ph idx="1"/>
          </p:nvPr>
        </p:nvSpPr>
        <p:spPr/>
        <p:txBody>
          <a:bodyPr/>
          <a:lstStyle/>
          <a:p>
            <a:pPr marL="0" indent="0" algn="just">
              <a:lnSpc>
                <a:spcPct val="150000"/>
              </a:lnSpc>
              <a:buNone/>
            </a:pPr>
            <a:r>
              <a:rPr lang="el-GR" dirty="0"/>
              <a:t>Καλώς ήλθατε στην ενότητα: </a:t>
            </a:r>
            <a:r>
              <a:rPr lang="el-GR" i="1" dirty="0"/>
              <a:t>"Συστήματα </a:t>
            </a:r>
            <a:r>
              <a:rPr lang="en-US" i="1" dirty="0"/>
              <a:t>HVAC </a:t>
            </a:r>
            <a:r>
              <a:rPr lang="el-GR" i="1" dirty="0"/>
              <a:t>(εξαερισμού και κλιματισμού</a:t>
            </a:r>
            <a:r>
              <a:rPr lang="en-US" i="1" dirty="0"/>
              <a:t>) </a:t>
            </a:r>
            <a:r>
              <a:rPr lang="el-GR" i="1" dirty="0"/>
              <a:t>και συστήματα διανομής ενέργειας σε κτίρια"</a:t>
            </a:r>
            <a:endParaRPr lang="el-GR" sz="1600" i="1" dirty="0">
              <a:latin typeface="Arial" panose="020B0604020202020204" pitchFamily="34" charset="0"/>
              <a:cs typeface="Arial" panose="020B0604020202020204" pitchFamily="34" charset="0"/>
            </a:endParaRPr>
          </a:p>
          <a:p>
            <a:pPr marL="0" indent="0" algn="just">
              <a:lnSpc>
                <a:spcPct val="150000"/>
              </a:lnSpc>
              <a:buNone/>
            </a:pPr>
            <a:r>
              <a:rPr lang="el-GR" dirty="0"/>
              <a:t>Μέχρι το τέλος αυτής της ενότητας θα είστε σε θέση να</a:t>
            </a:r>
            <a:r>
              <a:rPr lang="en-US" sz="1600" dirty="0">
                <a:latin typeface="Arial" panose="020B0604020202020204" pitchFamily="34" charset="0"/>
                <a:cs typeface="Arial" panose="020B0604020202020204" pitchFamily="34" charset="0"/>
              </a:rPr>
              <a:t>:</a:t>
            </a:r>
          </a:p>
          <a:p>
            <a:pPr marL="0" indent="0" algn="just">
              <a:lnSpc>
                <a:spcPct val="150000"/>
              </a:lnSpc>
              <a:buNone/>
            </a:pPr>
            <a:endParaRPr lang="el-GR" sz="1600" dirty="0">
              <a:latin typeface="Arial" panose="020B0604020202020204" pitchFamily="34" charset="0"/>
              <a:cs typeface="Arial" panose="020B0604020202020204" pitchFamily="34" charset="0"/>
            </a:endParaRPr>
          </a:p>
          <a:p>
            <a:pPr algn="just">
              <a:lnSpc>
                <a:spcPct val="150000"/>
              </a:lnSpc>
              <a:buAutoNum type="arabicPeriod"/>
            </a:pPr>
            <a:r>
              <a:rPr lang="el-GR" dirty="0"/>
              <a:t>γνωρίζετε τα διάφορα στοιχεία και χαρακτηριστικά των συστημάτων HVAC</a:t>
            </a:r>
          </a:p>
          <a:p>
            <a:pPr algn="just">
              <a:lnSpc>
                <a:spcPct val="150000"/>
              </a:lnSpc>
              <a:buAutoNum type="arabicPeriod"/>
            </a:pPr>
            <a:r>
              <a:rPr lang="el-GR" dirty="0"/>
              <a:t>γνωρίζετε τα διάφορα στοιχεία και τα χαρακτηριστικά των συστημάτων διανομής ενέργειας σε κτίρια</a:t>
            </a:r>
          </a:p>
          <a:p>
            <a:pPr algn="just">
              <a:lnSpc>
                <a:spcPct val="150000"/>
              </a:lnSpc>
              <a:buAutoNum type="arabicPeriod"/>
            </a:pPr>
            <a:r>
              <a:rPr lang="el-GR" dirty="0"/>
              <a:t>να προσδιορίζετε και να περιγράφετε τον τρόπο με τον οποίο συνεργάζονται τα συστήματα κλιματισμού και εξαερισμού</a:t>
            </a:r>
          </a:p>
          <a:p>
            <a:pPr algn="just">
              <a:lnSpc>
                <a:spcPct val="150000"/>
              </a:lnSpc>
              <a:buAutoNum type="arabicPeriod"/>
            </a:pPr>
            <a:r>
              <a:rPr lang="el-GR" dirty="0"/>
              <a:t>να εγκαθιστάτε διαφορετικά εξαρτήματα των συστημάτων HVAC</a:t>
            </a:r>
          </a:p>
        </p:txBody>
      </p:sp>
    </p:spTree>
    <p:extLst>
      <p:ext uri="{BB962C8B-B14F-4D97-AF65-F5344CB8AC3E}">
        <p14:creationId xmlns:p14="http://schemas.microsoft.com/office/powerpoint/2010/main" val="1110970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Μνήμη θέρμανσης</a:t>
            </a:r>
          </a:p>
        </p:txBody>
      </p:sp>
      <p:sp>
        <p:nvSpPr>
          <p:cNvPr id="3" name="Rechteck 2"/>
          <p:cNvSpPr/>
          <p:nvPr/>
        </p:nvSpPr>
        <p:spPr>
          <a:xfrm>
            <a:off x="219032" y="1556792"/>
            <a:ext cx="4641000" cy="4618059"/>
          </a:xfrm>
          <a:prstGeom prst="rect">
            <a:avLst/>
          </a:prstGeom>
        </p:spPr>
        <p:txBody>
          <a:bodyPr wrap="square">
            <a:spAutoFit/>
          </a:bodyPr>
          <a:lstStyle/>
          <a:p>
            <a:pPr algn="just">
              <a:lnSpc>
                <a:spcPct val="150000"/>
              </a:lnSpc>
            </a:pPr>
            <a:r>
              <a:rPr lang="el-GR" dirty="0"/>
              <a:t>Ο κεντρικός στόχος μιας δεξαμενής αποθήκευσης </a:t>
            </a:r>
            <a:r>
              <a:rPr lang="el-GR" dirty="0" err="1"/>
              <a:t>buffer</a:t>
            </a:r>
            <a:r>
              <a:rPr lang="el-GR" dirty="0"/>
              <a:t> είναι η απορρόφηση της θερμότητας και η απελευθέρωσή της ξανά όταν απαιτείται. Εν τω μεταξύ, η θερμική ενέργεια αποθηκεύεται</a:t>
            </a:r>
            <a:r>
              <a:rPr lang="en-US" sz="1600" dirty="0">
                <a:latin typeface="Arial" panose="020B0604020202020204" pitchFamily="34" charset="0"/>
                <a:cs typeface="Arial" panose="020B0604020202020204" pitchFamily="34" charset="0"/>
              </a:rPr>
              <a:t>.</a:t>
            </a:r>
          </a:p>
          <a:p>
            <a:pPr algn="just">
              <a:lnSpc>
                <a:spcPct val="150000"/>
              </a:lnSpc>
            </a:pPr>
            <a:r>
              <a:rPr lang="el-GR" dirty="0"/>
              <a:t>Το πλεονέκτημα για τη γεννήτρια θερμότητας (αντλία θερμότητας) είναι ότι δεν χρειάζεται να πάλλεται τόσο συχνά. </a:t>
            </a:r>
          </a:p>
          <a:p>
            <a:pPr algn="just">
              <a:lnSpc>
                <a:spcPct val="150000"/>
              </a:lnSpc>
            </a:pPr>
            <a:r>
              <a:rPr lang="el-GR" dirty="0"/>
              <a:t>Η δεξαμενή απορρόφησης θέρμανσης επιβραδύνει τις αιχμές της ζήτησης θερμότητας.</a:t>
            </a:r>
            <a:endParaRPr lang="de-DE" sz="1600" dirty="0">
              <a:latin typeface="Arial" panose="020B0604020202020204" pitchFamily="34" charset="0"/>
              <a:cs typeface="Arial" panose="020B0604020202020204" pitchFamily="34" charset="0"/>
            </a:endParaRP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105" y="1700809"/>
            <a:ext cx="3949187"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3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Μνήμη θέρμανσης</a:t>
            </a:r>
          </a:p>
        </p:txBody>
      </p:sp>
      <p:sp>
        <p:nvSpPr>
          <p:cNvPr id="3" name="Rechteck 2"/>
          <p:cNvSpPr/>
          <p:nvPr/>
        </p:nvSpPr>
        <p:spPr>
          <a:xfrm>
            <a:off x="217635" y="1556792"/>
            <a:ext cx="5002438" cy="4855432"/>
          </a:xfrm>
          <a:prstGeom prst="rect">
            <a:avLst/>
          </a:prstGeom>
        </p:spPr>
        <p:txBody>
          <a:bodyPr wrap="square">
            <a:spAutoFit/>
          </a:bodyPr>
          <a:lstStyle/>
          <a:p>
            <a:pPr algn="just">
              <a:lnSpc>
                <a:spcPct val="150000"/>
              </a:lnSpc>
            </a:pPr>
            <a:r>
              <a:rPr lang="el-GR" sz="1600" b="1" dirty="0">
                <a:cs typeface="Arial" panose="020B0604020202020204" pitchFamily="34" charset="0"/>
              </a:rPr>
              <a:t>Λειτουργική αρχή</a:t>
            </a:r>
            <a:endParaRPr lang="en-US" sz="1600" b="1" dirty="0">
              <a:cs typeface="Arial" panose="020B0604020202020204" pitchFamily="34" charset="0"/>
            </a:endParaRPr>
          </a:p>
          <a:p>
            <a:pPr algn="just">
              <a:lnSpc>
                <a:spcPct val="150000"/>
              </a:lnSpc>
            </a:pPr>
            <a:r>
              <a:rPr lang="el-GR" sz="1600" dirty="0"/>
              <a:t>Η δεξαμενή απομόνωσης τοποθετείται στο κύκλωμα θέρμανσης μεταξύ της γεννήτριας θερμότητας και των καταναλωτών θερμότητας. Λόγω του γεγονότος ότι τα περισσότερα κεντρικά </a:t>
            </a:r>
            <a:r>
              <a:rPr lang="el-GR" sz="1600" dirty="0" err="1"/>
              <a:t>λειτουργούντα</a:t>
            </a:r>
            <a:r>
              <a:rPr lang="el-GR" sz="1600" dirty="0"/>
              <a:t> συστήματα θέρμανσης χρησιμοποιούν ως μέσο μεταφοράς θερμότητας νερό θέρμανσης, μια δεξαμενή απομόνωσης γεμίζεται με νερό. </a:t>
            </a:r>
          </a:p>
          <a:p>
            <a:pPr algn="just">
              <a:lnSpc>
                <a:spcPct val="150000"/>
              </a:lnSpc>
            </a:pPr>
            <a:r>
              <a:rPr lang="el-GR" sz="1600" dirty="0"/>
              <a:t>Ως εκ τούτου, η δεξαμενή αποθήκευσης είναι ένα μεγάλο δοχείο ή δεξαμενή μέσω του οποίου ρέει το νερό θέρμανσης. Το ζεστό νερό τροφοδοσίας ρέει στην κορυφή, το πιο δροσερό νερό επιστροφής στο κάτω μέρος</a:t>
            </a:r>
            <a:r>
              <a:rPr lang="en-US" sz="1600" dirty="0">
                <a:cs typeface="Arial" panose="020B0604020202020204" pitchFamily="34" charset="0"/>
              </a:rPr>
              <a:t>.</a:t>
            </a:r>
            <a:endParaRPr lang="de-DE" sz="1600" dirty="0">
              <a:cs typeface="Arial" panose="020B0604020202020204" pitchFamily="34" charset="0"/>
            </a:endParaRP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745" y="1844824"/>
            <a:ext cx="3341620"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22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Μνήμη θέρμανσης</a:t>
            </a:r>
          </a:p>
        </p:txBody>
      </p:sp>
      <p:sp>
        <p:nvSpPr>
          <p:cNvPr id="3" name="Rechteck 2"/>
          <p:cNvSpPr/>
          <p:nvPr/>
        </p:nvSpPr>
        <p:spPr>
          <a:xfrm>
            <a:off x="323528" y="1412776"/>
            <a:ext cx="8712968" cy="4855432"/>
          </a:xfrm>
          <a:prstGeom prst="rect">
            <a:avLst/>
          </a:prstGeom>
        </p:spPr>
        <p:txBody>
          <a:bodyPr wrap="square">
            <a:spAutoFit/>
          </a:bodyPr>
          <a:lstStyle/>
          <a:p>
            <a:pPr algn="just">
              <a:lnSpc>
                <a:spcPct val="150000"/>
              </a:lnSpc>
            </a:pPr>
            <a:r>
              <a:rPr lang="el-GR" sz="1600" b="1" dirty="0">
                <a:cs typeface="Arial" panose="020B0604020202020204" pitchFamily="34" charset="0"/>
              </a:rPr>
              <a:t>Υδραυλικό σύστημα</a:t>
            </a:r>
            <a:endParaRPr lang="en-US" sz="1600" b="1" dirty="0">
              <a:cs typeface="Arial" panose="020B0604020202020204" pitchFamily="34" charset="0"/>
            </a:endParaRPr>
          </a:p>
          <a:p>
            <a:pPr algn="just">
              <a:lnSpc>
                <a:spcPct val="150000"/>
              </a:lnSpc>
            </a:pPr>
            <a:r>
              <a:rPr lang="el-GR" sz="1600" dirty="0">
                <a:cs typeface="Arial" panose="020B0604020202020204" pitchFamily="34" charset="0"/>
              </a:rPr>
              <a:t>Ένα ρυθμιστικό διάλυμα λαμβάνει το ψυχρό νερό από τους καταναλωτές από τη ροή επιστροφής και τα τροφοδοτεί με το αποθηκευμένο ζεστό νερό από τις γεννήτριες θερμότητας όταν χρειάζεται θερμότητα. Η δεξαμενή αποθήκευσης μπορεί να απορροφήσει θερμότητα από τις γεννήτριες θερμότητας χωρίς να χρειαστεί να πάρει ταυτόχρονα θερμότητα από τους καταναλωτές. Αυτό σημαίνει επίσης ότι οι καταναλωτές μπορούν να πάρουν θερμότητα όταν δεν λειτουργεί γεννήτρια θερμότητας Αυτό έχει σαν αποτέλεσμα μια θερμική διαστρωμάτωση στο ρυθμιστικό δοχείο, δεδομένου ότι η πυκνότητα του νερού σε σχέση με τον όγκο εξαρτάται από τη θερμοκρασία. Το ζεστό νερό είναι ελαφρύτερο από το κρύο νερό και βρίσκεται στην κορυφή. Ως αποτέλεσμα, η ροή επιστροφής τροφοδοτείται στο κατώτερο τμήμα της δεξαμενής απομόνωσης και το ζεστό νερό αφαιρείται ξανά στο άνω τμήμα. Στη συνέχεια, η (οι) γεννήτρια (-</a:t>
            </a:r>
            <a:r>
              <a:rPr lang="el-GR" sz="1600" dirty="0" err="1">
                <a:cs typeface="Arial" panose="020B0604020202020204" pitchFamily="34" charset="0"/>
              </a:rPr>
              <a:t>ες</a:t>
            </a:r>
            <a:r>
              <a:rPr lang="el-GR" sz="1600" dirty="0">
                <a:cs typeface="Arial" panose="020B0604020202020204" pitchFamily="34" charset="0"/>
              </a:rPr>
              <a:t>) θερμότητας θέρμανσης τροφοδοτείται στη δεξαμενή αποθήκευσης αποθέματος στο επάνω τμήμα ανάλογα με τη θερμοκρασία θέρμανσης.   </a:t>
            </a:r>
          </a:p>
        </p:txBody>
      </p:sp>
    </p:spTree>
    <p:extLst>
      <p:ext uri="{BB962C8B-B14F-4D97-AF65-F5344CB8AC3E}">
        <p14:creationId xmlns:p14="http://schemas.microsoft.com/office/powerpoint/2010/main" val="911222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Μνήμη θέρμανσης</a:t>
            </a:r>
          </a:p>
        </p:txBody>
      </p:sp>
      <p:sp>
        <p:nvSpPr>
          <p:cNvPr id="3" name="Rechteck 2"/>
          <p:cNvSpPr/>
          <p:nvPr/>
        </p:nvSpPr>
        <p:spPr>
          <a:xfrm>
            <a:off x="134508" y="1340768"/>
            <a:ext cx="5157572" cy="4486100"/>
          </a:xfrm>
          <a:prstGeom prst="rect">
            <a:avLst/>
          </a:prstGeom>
        </p:spPr>
        <p:txBody>
          <a:bodyPr wrap="square">
            <a:spAutoFit/>
          </a:bodyPr>
          <a:lstStyle/>
          <a:p>
            <a:pPr algn="just">
              <a:lnSpc>
                <a:spcPct val="150000"/>
              </a:lnSpc>
            </a:pPr>
            <a:r>
              <a:rPr lang="el-GR" sz="1600" b="1" dirty="0"/>
              <a:t>Παραλλαγές μνήμης, </a:t>
            </a:r>
            <a:r>
              <a:rPr lang="el-GR" sz="1600" b="1" dirty="0" err="1"/>
              <a:t>buffer</a:t>
            </a:r>
            <a:r>
              <a:rPr lang="el-GR" sz="1600" b="1" dirty="0"/>
              <a:t> θέρμανσης, </a:t>
            </a:r>
            <a:r>
              <a:rPr lang="el-GR" sz="1600" b="1" dirty="0" err="1"/>
              <a:t>στρωματοποιημένη</a:t>
            </a:r>
            <a:r>
              <a:rPr lang="el-GR" sz="1600" b="1" dirty="0"/>
              <a:t> αποθήκευση φορτίου</a:t>
            </a:r>
            <a:endParaRPr lang="en-US" sz="1600" b="1" dirty="0">
              <a:cs typeface="Arial" panose="020B0604020202020204" pitchFamily="34" charset="0"/>
            </a:endParaRPr>
          </a:p>
          <a:p>
            <a:pPr algn="just">
              <a:lnSpc>
                <a:spcPct val="150000"/>
              </a:lnSpc>
            </a:pPr>
            <a:r>
              <a:rPr lang="el-GR" sz="1600" dirty="0"/>
              <a:t>Υπάρχουν ειδικές δεξαμενές αποθήκευσης με σύστημα έξυπνου στρώματος, οι λεγόμενες δεξαμενές αποθήκευσης φορτισμένων φορτίων. Ενώ οι κανονικές δεξαμενές αποθήκευσης του ρυθμιστικού διαλύματος αναμειγνύουν το κρύο νερό επιστροφής και το ζεστό νερό τροφοδοσίας αρκετά ομοιόμορφα, η δεξαμενή αποθήκευσης χρέωσης διατηρεί ένα σύστημα θερμοκρασίας στρώματος έτσι ώστε το ζεστό νερό να μπορεί πάντα να αποσύρεται από την κορυφή, ακόμη και αν δεν είναι πλήρως γεμάτη η δεξαμενή.</a:t>
            </a:r>
            <a:endParaRPr lang="de-DE" sz="1600" dirty="0">
              <a:cs typeface="Arial" panose="020B0604020202020204" pitchFamily="34" charset="0"/>
            </a:endParaRP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584175"/>
            <a:ext cx="3501387" cy="248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Μνήμη θέρμανσης</a:t>
            </a:r>
          </a:p>
        </p:txBody>
      </p:sp>
      <p:sp>
        <p:nvSpPr>
          <p:cNvPr id="3" name="Rechteck 2"/>
          <p:cNvSpPr/>
          <p:nvPr/>
        </p:nvSpPr>
        <p:spPr>
          <a:xfrm>
            <a:off x="215526" y="1456410"/>
            <a:ext cx="5724626" cy="4855432"/>
          </a:xfrm>
          <a:prstGeom prst="rect">
            <a:avLst/>
          </a:prstGeom>
        </p:spPr>
        <p:txBody>
          <a:bodyPr wrap="square">
            <a:spAutoFit/>
          </a:bodyPr>
          <a:lstStyle/>
          <a:p>
            <a:pPr algn="just">
              <a:lnSpc>
                <a:spcPct val="150000"/>
              </a:lnSpc>
            </a:pPr>
            <a:r>
              <a:rPr lang="el-GR" sz="1600" b="1" dirty="0">
                <a:cs typeface="Arial" panose="020B0604020202020204" pitchFamily="34" charset="0"/>
              </a:rPr>
              <a:t>Παραλλαγές μνήμης, </a:t>
            </a:r>
            <a:r>
              <a:rPr lang="en-US" sz="1600" b="1" dirty="0">
                <a:cs typeface="Arial" panose="020B0604020202020204" pitchFamily="34" charset="0"/>
              </a:rPr>
              <a:t>bugger </a:t>
            </a:r>
            <a:r>
              <a:rPr lang="el-GR" sz="1600" b="1" dirty="0">
                <a:cs typeface="Arial" panose="020B0604020202020204" pitchFamily="34" charset="0"/>
              </a:rPr>
              <a:t>θέρμανσης, συνθήκες υγιεινής κατά την αποθήκευση</a:t>
            </a:r>
            <a:endParaRPr lang="en-US" sz="1600" b="1" dirty="0">
              <a:cs typeface="Arial" panose="020B0604020202020204" pitchFamily="34" charset="0"/>
            </a:endParaRPr>
          </a:p>
          <a:p>
            <a:pPr algn="just">
              <a:lnSpc>
                <a:spcPct val="150000"/>
              </a:lnSpc>
            </a:pPr>
            <a:r>
              <a:rPr lang="el-GR" sz="1600" dirty="0">
                <a:cs typeface="Arial" panose="020B0604020202020204" pitchFamily="34" charset="0"/>
              </a:rPr>
              <a:t>Εκτός από τις δεξαμενές ρύθμισης για το νερό θέρμανσης, υπάρχουν επιπλέον δεξαμενές για το ζεστό πόσιμο νερό. Οι δεξαμενές αποθήκευσης που ικανοποιούν συνθήκες υγιεινής κατά τη χρήση τους αντιπροσωπεύουν συνδυασμό και των δύο συστημάτων. Η δεξαμενή αποθήκευσης απομόνωσης συνδυάζεται με σταθμό γλυκού νερού μέσω του οποίου ρέει το νερό θέρμανσης από το ρυθμιστικό δοχείο αποθήκευσης και έτσι μεταφέρει τη θερμότητα θέρμανσης στο νερό χρήσης. Αυτό καθιστά δυνατή τη λήψη φρέσκου νερού από τις βρύσες, ενώ οι συμβατικές δεξαμενές αποθήκευσης ζεστού νερού αποθηκεύουν ζεστό νερό για μεγαλύτερο χρονικό διάστημα</a:t>
            </a:r>
            <a:r>
              <a:rPr lang="en-US" sz="1600" dirty="0">
                <a:cs typeface="Arial" panose="020B0604020202020204" pitchFamily="34" charset="0"/>
              </a:rPr>
              <a:t>.</a:t>
            </a:r>
            <a:endParaRPr lang="de-DE" sz="1600" dirty="0">
              <a:cs typeface="Arial" panose="020B0604020202020204" pitchFamily="34" charset="0"/>
            </a:endParaRP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628800"/>
            <a:ext cx="2936576"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6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Μνήμη θέρμανσης</a:t>
            </a:r>
          </a:p>
        </p:txBody>
      </p:sp>
      <p:sp>
        <p:nvSpPr>
          <p:cNvPr id="3" name="Rechteck 2"/>
          <p:cNvSpPr/>
          <p:nvPr/>
        </p:nvSpPr>
        <p:spPr>
          <a:xfrm>
            <a:off x="323528" y="1484785"/>
            <a:ext cx="5040560" cy="4116768"/>
          </a:xfrm>
          <a:prstGeom prst="rect">
            <a:avLst/>
          </a:prstGeom>
        </p:spPr>
        <p:txBody>
          <a:bodyPr wrap="square">
            <a:spAutoFit/>
          </a:bodyPr>
          <a:lstStyle/>
          <a:p>
            <a:pPr algn="just">
              <a:lnSpc>
                <a:spcPct val="150000"/>
              </a:lnSpc>
            </a:pPr>
            <a:r>
              <a:rPr lang="el-GR" sz="1600" b="1" dirty="0">
                <a:cs typeface="Arial" panose="020B0604020202020204" pitchFamily="34" charset="0"/>
              </a:rPr>
              <a:t>Παραλλαγές μνήμης, </a:t>
            </a:r>
            <a:r>
              <a:rPr lang="en-US" sz="1600" b="1" dirty="0">
                <a:cs typeface="Arial" panose="020B0604020202020204" pitchFamily="34" charset="0"/>
              </a:rPr>
              <a:t>buffer </a:t>
            </a:r>
            <a:r>
              <a:rPr lang="el-GR" sz="1600" b="1" dirty="0">
                <a:cs typeface="Arial" panose="020B0604020202020204" pitchFamily="34" charset="0"/>
              </a:rPr>
              <a:t>θέρμανσης, συνδυασμένη αποθήκευση</a:t>
            </a:r>
            <a:endParaRPr lang="en-US" sz="1600" b="1" dirty="0">
              <a:cs typeface="Arial" panose="020B0604020202020204" pitchFamily="34" charset="0"/>
            </a:endParaRPr>
          </a:p>
          <a:p>
            <a:pPr algn="just" fontAlgn="base">
              <a:lnSpc>
                <a:spcPct val="150000"/>
              </a:lnSpc>
            </a:pPr>
            <a:r>
              <a:rPr lang="el-GR" sz="1600" dirty="0"/>
              <a:t>Οι συνδυασμένες δεξαμενές αποθήκευσης είναι δεξαμενές αποθήκευσης αποθέματος και ζεστού νερού. Αποθηκεύουν ζεστό νερό οικιακής χρήσης και θέρμανσης σε μια δεξαμενή και την απελευθερώνουν όταν απαιτείται. Δεδομένου ότι το πόσιμο νερό και το νερό θέρμανσης δεν πρέπει να αναμειχθεί, η δεξαμενή έχει δύο ξεχωριστά κυκλώματα. Το</a:t>
            </a:r>
            <a:r>
              <a:rPr lang="en-US" sz="1600" dirty="0">
                <a:cs typeface="Arial" panose="020B0604020202020204" pitchFamily="34" charset="0"/>
              </a:rPr>
              <a:t> </a:t>
            </a:r>
            <a:r>
              <a:rPr lang="el-GR" sz="1600" dirty="0"/>
              <a:t>πλεονέκτημα είναι πάνω </a:t>
            </a:r>
            <a:r>
              <a:rPr lang="el-GR" sz="1600" dirty="0" err="1"/>
              <a:t>απ</a:t>
            </a:r>
            <a:r>
              <a:rPr lang="el-GR" sz="1600" dirty="0"/>
              <a:t> 'όλα η εξοικονόμηση χώρου σε σύγκριση με δύο χωριστές δεξαμενές αποθήκευσης</a:t>
            </a:r>
            <a:r>
              <a:rPr lang="en-US" sz="1600" dirty="0">
                <a:cs typeface="Arial" panose="020B0604020202020204" pitchFamily="34" charset="0"/>
              </a:rPr>
              <a:t>.</a:t>
            </a:r>
            <a:endParaRPr lang="de-DE" sz="1600" dirty="0">
              <a:cs typeface="Arial" panose="020B0604020202020204" pitchFamily="34" charset="0"/>
            </a:endParaRPr>
          </a:p>
        </p:txBody>
      </p:sp>
      <p:pic>
        <p:nvPicPr>
          <p:cNvPr id="11266" name="Picture 2" descr="Modern boiler room with buffer t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712" y="1620179"/>
            <a:ext cx="3544141" cy="252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204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Μνήμη θέρμανσης</a:t>
            </a:r>
          </a:p>
        </p:txBody>
      </p:sp>
      <p:sp>
        <p:nvSpPr>
          <p:cNvPr id="3" name="Rechteck 2"/>
          <p:cNvSpPr/>
          <p:nvPr/>
        </p:nvSpPr>
        <p:spPr>
          <a:xfrm>
            <a:off x="395536" y="1633900"/>
            <a:ext cx="7704856" cy="421847"/>
          </a:xfrm>
          <a:prstGeom prst="rect">
            <a:avLst/>
          </a:prstGeom>
        </p:spPr>
        <p:txBody>
          <a:bodyPr wrap="square">
            <a:spAutoFit/>
          </a:bodyPr>
          <a:lstStyle/>
          <a:p>
            <a:pPr>
              <a:lnSpc>
                <a:spcPct val="150000"/>
              </a:lnSpc>
            </a:pPr>
            <a:r>
              <a:rPr lang="el-GR" sz="1600" b="1" dirty="0">
                <a:latin typeface="Arial" panose="020B0604020202020204" pitchFamily="34" charset="0"/>
                <a:cs typeface="Arial" panose="020B0604020202020204" pitchFamily="34" charset="0"/>
              </a:rPr>
              <a:t>Διαδικασία καταγραφής και απομνημόνευσης στη θέρμανση</a:t>
            </a:r>
            <a:endParaRPr lang="en-US" b="1" dirty="0"/>
          </a:p>
        </p:txBody>
      </p:sp>
      <p:pic>
        <p:nvPicPr>
          <p:cNvPr id="4" name="U_tSnz97n-0"/>
          <p:cNvPicPr>
            <a:picLocks noRot="1" noChangeAspect="1"/>
          </p:cNvPicPr>
          <p:nvPr>
            <a:videoFile r:link="rId1"/>
          </p:nvPr>
        </p:nvPicPr>
        <p:blipFill>
          <a:blip r:embed="rId4"/>
          <a:stretch>
            <a:fillRect/>
          </a:stretch>
        </p:blipFill>
        <p:spPr>
          <a:xfrm>
            <a:off x="1371644" y="2276872"/>
            <a:ext cx="6400711" cy="3600400"/>
          </a:xfrm>
          <a:prstGeom prst="rect">
            <a:avLst/>
          </a:prstGeom>
        </p:spPr>
      </p:pic>
    </p:spTree>
    <p:extLst>
      <p:ext uri="{BB962C8B-B14F-4D97-AF65-F5344CB8AC3E}">
        <p14:creationId xmlns:p14="http://schemas.microsoft.com/office/powerpoint/2010/main" val="1838056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Υπολογισμός του συστήματος θέρμανσης δαπέδου</a:t>
            </a:r>
          </a:p>
        </p:txBody>
      </p:sp>
      <p:sp>
        <p:nvSpPr>
          <p:cNvPr id="3" name="Rechteck 2"/>
          <p:cNvSpPr/>
          <p:nvPr/>
        </p:nvSpPr>
        <p:spPr>
          <a:xfrm>
            <a:off x="323528" y="1628800"/>
            <a:ext cx="8208912" cy="3739998"/>
          </a:xfrm>
          <a:prstGeom prst="rect">
            <a:avLst/>
          </a:prstGeom>
        </p:spPr>
        <p:txBody>
          <a:bodyPr wrap="square">
            <a:spAutoFit/>
          </a:bodyPr>
          <a:lstStyle/>
          <a:p>
            <a:pPr algn="just">
              <a:lnSpc>
                <a:spcPct val="150000"/>
              </a:lnSpc>
            </a:pPr>
            <a:r>
              <a:rPr lang="el-GR" dirty="0"/>
              <a:t>Η έξοδος ενός συστήματος θέρμανσης - ανεξάρτητα από την </a:t>
            </a:r>
            <a:r>
              <a:rPr lang="el-GR" dirty="0" err="1"/>
              <a:t>ενδοδαπέδια</a:t>
            </a:r>
            <a:r>
              <a:rPr lang="el-GR" dirty="0"/>
              <a:t> θέρμανση ή τα θερμαντικά σώματα - εξαρτάται από τη στάθμη θερμοκρασίας του κυκλώματος θέρμανσης</a:t>
            </a:r>
            <a:r>
              <a:rPr lang="en-US" dirty="0">
                <a:cs typeface="Arial" panose="020B0604020202020204" pitchFamily="34" charset="0"/>
              </a:rPr>
              <a:t>.</a:t>
            </a:r>
          </a:p>
          <a:p>
            <a:pPr algn="just">
              <a:lnSpc>
                <a:spcPct val="150000"/>
              </a:lnSpc>
            </a:pPr>
            <a:r>
              <a:rPr lang="el-GR" dirty="0"/>
              <a:t>Προκειμένου να σχεδιαστεί σωστά η θέρμανση, είναι απολύτως απαραίτητος ο υπολογισμός του φορτίου θέρμανσης ανά δωμάτιο. </a:t>
            </a:r>
            <a:endParaRPr lang="en-US" dirty="0">
              <a:cs typeface="Arial" panose="020B0604020202020204" pitchFamily="34" charset="0"/>
            </a:endParaRPr>
          </a:p>
          <a:p>
            <a:pPr algn="just">
              <a:lnSpc>
                <a:spcPct val="150000"/>
              </a:lnSpc>
            </a:pPr>
            <a:r>
              <a:rPr lang="el-GR" dirty="0"/>
              <a:t>Η περιοχή μεταφοράς θερμότητας πρέπει να σχεδιαστεί σύμφωνα με το φορτίο θέρμανσης. Προκειμένου να διασφαλιστεί η αποτελεσματικότητα του συστήματος, είναι σημαντικό να γίνει διάσταση του συστήματος για θερμοκρασίες ροής</a:t>
            </a:r>
            <a:r>
              <a:rPr lang="en-US" dirty="0">
                <a:cs typeface="Arial" panose="020B0604020202020204" pitchFamily="34" charset="0"/>
              </a:rPr>
              <a:t>.</a:t>
            </a:r>
          </a:p>
          <a:p>
            <a:pPr>
              <a:lnSpc>
                <a:spcPct val="150000"/>
              </a:lnSpc>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415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Υπολογισμός του συστήματος θέρμανσης δαπέδου</a:t>
            </a:r>
          </a:p>
        </p:txBody>
      </p:sp>
      <p:sp>
        <p:nvSpPr>
          <p:cNvPr id="3" name="Rechteck 2"/>
          <p:cNvSpPr/>
          <p:nvPr/>
        </p:nvSpPr>
        <p:spPr>
          <a:xfrm>
            <a:off x="395536" y="1628800"/>
            <a:ext cx="1440160" cy="1154675"/>
          </a:xfrm>
          <a:prstGeom prst="rect">
            <a:avLst/>
          </a:prstGeom>
        </p:spPr>
        <p:txBody>
          <a:bodyPr wrap="square">
            <a:spAutoFit/>
          </a:bodyPr>
          <a:lstStyle/>
          <a:p>
            <a:pPr>
              <a:lnSpc>
                <a:spcPct val="150000"/>
              </a:lnSpc>
            </a:pPr>
            <a:r>
              <a:rPr lang="el-GR" sz="1600" dirty="0">
                <a:latin typeface="Arial" panose="020B0604020202020204" pitchFamily="34" charset="0"/>
                <a:cs typeface="Arial" panose="020B0604020202020204" pitchFamily="34" charset="0"/>
              </a:rPr>
              <a:t>Έξοδος ψυγείου - παράδειγμα</a:t>
            </a:r>
            <a:endParaRPr lang="de-DE"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stretch>
            <a:fillRect/>
          </a:stretch>
        </p:blipFill>
        <p:spPr>
          <a:xfrm>
            <a:off x="2267744" y="1484785"/>
            <a:ext cx="5904656" cy="4845890"/>
          </a:xfrm>
          <a:prstGeom prst="rect">
            <a:avLst/>
          </a:prstGeom>
        </p:spPr>
      </p:pic>
    </p:spTree>
    <p:extLst>
      <p:ext uri="{BB962C8B-B14F-4D97-AF65-F5344CB8AC3E}">
        <p14:creationId xmlns:p14="http://schemas.microsoft.com/office/powerpoint/2010/main" val="4013839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Υπολογισμός του συστήματος θέρμανσης δαπέδου</a:t>
            </a:r>
          </a:p>
        </p:txBody>
      </p:sp>
      <p:sp>
        <p:nvSpPr>
          <p:cNvPr id="3" name="Rechteck 2"/>
          <p:cNvSpPr/>
          <p:nvPr/>
        </p:nvSpPr>
        <p:spPr>
          <a:xfrm>
            <a:off x="251520" y="1628800"/>
            <a:ext cx="8568952" cy="4619854"/>
          </a:xfrm>
          <a:prstGeom prst="rect">
            <a:avLst/>
          </a:prstGeom>
        </p:spPr>
        <p:txBody>
          <a:bodyPr wrap="square">
            <a:spAutoFit/>
          </a:bodyPr>
          <a:lstStyle/>
          <a:p>
            <a:pPr algn="just">
              <a:lnSpc>
                <a:spcPct val="150000"/>
              </a:lnSpc>
            </a:pPr>
            <a:r>
              <a:rPr lang="el-GR" dirty="0">
                <a:cs typeface="Arial" panose="020B0604020202020204" pitchFamily="34" charset="0"/>
              </a:rPr>
              <a:t>Έξοδος ψυγείου - παράδειγμα</a:t>
            </a:r>
            <a:endParaRPr lang="de-DE" dirty="0">
              <a:cs typeface="Arial" panose="020B0604020202020204" pitchFamily="34" charset="0"/>
            </a:endParaRPr>
          </a:p>
          <a:p>
            <a:pPr algn="just">
              <a:lnSpc>
                <a:spcPct val="150000"/>
              </a:lnSpc>
            </a:pPr>
            <a:endParaRPr lang="en-US" dirty="0">
              <a:cs typeface="Arial" panose="020B0604020202020204" pitchFamily="34" charset="0"/>
            </a:endParaRPr>
          </a:p>
          <a:p>
            <a:pPr algn="just">
              <a:lnSpc>
                <a:spcPct val="150000"/>
              </a:lnSpc>
            </a:pPr>
            <a:r>
              <a:rPr lang="el-GR" dirty="0"/>
              <a:t>Υπό τις συνθήκες:</a:t>
            </a:r>
          </a:p>
          <a:p>
            <a:pPr algn="just">
              <a:lnSpc>
                <a:spcPct val="150000"/>
              </a:lnSpc>
            </a:pPr>
            <a:r>
              <a:rPr lang="el-GR" dirty="0"/>
              <a:t>εσωτερικής θερμοκρασίας ροής: 90 °C / </a:t>
            </a:r>
          </a:p>
          <a:p>
            <a:pPr algn="just">
              <a:lnSpc>
                <a:spcPct val="150000"/>
              </a:lnSpc>
            </a:pPr>
            <a:r>
              <a:rPr lang="el-GR" dirty="0"/>
              <a:t>θερμοκρασία ροής επιστροφής: 70 °C / </a:t>
            </a:r>
          </a:p>
          <a:p>
            <a:pPr algn="just">
              <a:lnSpc>
                <a:spcPct val="150000"/>
              </a:lnSpc>
            </a:pPr>
            <a:r>
              <a:rPr lang="el-GR" dirty="0"/>
              <a:t>θερμοκρασία δωματίου: 20 °C, </a:t>
            </a:r>
          </a:p>
          <a:p>
            <a:pPr algn="just">
              <a:lnSpc>
                <a:spcPct val="150000"/>
              </a:lnSpc>
            </a:pPr>
            <a:r>
              <a:rPr lang="el-GR" dirty="0"/>
              <a:t>ένα δεδομένο ψυγείο έχει μια δεδομένη έξοδο. </a:t>
            </a:r>
          </a:p>
          <a:p>
            <a:pPr algn="just">
              <a:lnSpc>
                <a:spcPct val="150000"/>
              </a:lnSpc>
            </a:pPr>
            <a:r>
              <a:rPr lang="el-GR" dirty="0"/>
              <a:t>Εάν αλλάξετε τις δεδομένες συνθήκες (εσωτερική θερμοκρασία ροής / θερμοκρασία εισόδου / θερμοκρασίας χώρου) η έξοδος του ψυγείου αλλάζει. </a:t>
            </a:r>
          </a:p>
          <a:p>
            <a:pPr algn="just">
              <a:lnSpc>
                <a:spcPct val="150000"/>
              </a:lnSpc>
            </a:pPr>
            <a:endParaRPr lang="el-GR" dirty="0"/>
          </a:p>
          <a:p>
            <a:pPr algn="just">
              <a:lnSpc>
                <a:spcPct val="150000"/>
              </a:lnSpc>
            </a:pPr>
            <a:r>
              <a:rPr lang="el-GR" dirty="0"/>
              <a:t>Ο πίνακας που ακολουθεί παρουσιάζει αυτούς τους παράγοντες</a:t>
            </a:r>
            <a:r>
              <a:rPr lang="el-GR" dirty="0">
                <a:cs typeface="Arial" panose="020B0604020202020204" pitchFamily="34" charset="0"/>
              </a:rPr>
              <a:t>.</a:t>
            </a:r>
            <a:endParaRPr lang="de-DE" dirty="0">
              <a:cs typeface="Arial" panose="020B0604020202020204" pitchFamily="34" charset="0"/>
            </a:endParaRPr>
          </a:p>
        </p:txBody>
      </p:sp>
    </p:spTree>
    <p:extLst>
      <p:ext uri="{BB962C8B-B14F-4D97-AF65-F5344CB8AC3E}">
        <p14:creationId xmlns:p14="http://schemas.microsoft.com/office/powerpoint/2010/main" val="346252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Εισαγωγή</a:t>
            </a:r>
          </a:p>
        </p:txBody>
      </p:sp>
      <p:sp>
        <p:nvSpPr>
          <p:cNvPr id="3" name="Content Placeholder 2"/>
          <p:cNvSpPr>
            <a:spLocks noGrp="1"/>
          </p:cNvSpPr>
          <p:nvPr>
            <p:ph idx="1"/>
          </p:nvPr>
        </p:nvSpPr>
        <p:spPr>
          <a:xfrm>
            <a:off x="387458" y="1556792"/>
            <a:ext cx="8229600" cy="4525963"/>
          </a:xfrm>
        </p:spPr>
        <p:txBody>
          <a:bodyPr>
            <a:noAutofit/>
          </a:bodyPr>
          <a:lstStyle/>
          <a:p>
            <a:pPr marL="0" indent="0" algn="just">
              <a:lnSpc>
                <a:spcPct val="150000"/>
              </a:lnSpc>
              <a:buNone/>
            </a:pPr>
            <a:r>
              <a:rPr lang="el-GR" dirty="0"/>
              <a:t>Η θερμότητα που παρέχεται από μία αντλία θερμότητας σε ένα σύστημα θέρμανσης μπορεί να δοθεί μέσα από το σύστημα θέρμανσης</a:t>
            </a:r>
            <a:r>
              <a:rPr lang="de-DE" sz="1600" dirty="0">
                <a:latin typeface="Arial" panose="020B0604020202020204" pitchFamily="34" charset="0"/>
                <a:cs typeface="Arial" panose="020B0604020202020204" pitchFamily="34" charset="0"/>
              </a:rPr>
              <a:t>.</a:t>
            </a:r>
          </a:p>
          <a:p>
            <a:pPr marL="0" indent="0" algn="just">
              <a:lnSpc>
                <a:spcPct val="150000"/>
              </a:lnSpc>
              <a:buNone/>
            </a:pPr>
            <a:endParaRPr lang="en-US" dirty="0"/>
          </a:p>
          <a:p>
            <a:pPr marL="0" indent="0" algn="just">
              <a:lnSpc>
                <a:spcPct val="150000"/>
              </a:lnSpc>
              <a:buNone/>
            </a:pPr>
            <a:r>
              <a:rPr lang="el-GR" dirty="0"/>
              <a:t>Οπότε θα πρέπει να εξυπηρετεί τις ενέργειες:</a:t>
            </a:r>
          </a:p>
          <a:p>
            <a:pPr marL="0" indent="0" algn="just">
              <a:lnSpc>
                <a:spcPct val="150000"/>
              </a:lnSpc>
              <a:buNone/>
            </a:pPr>
            <a:r>
              <a:rPr lang="el-GR" dirty="0"/>
              <a:t>Θέρμανση (και / ή κρύο) για τη θέρμανση του κτιρίου</a:t>
            </a:r>
          </a:p>
          <a:p>
            <a:pPr marL="0" indent="0" algn="just">
              <a:lnSpc>
                <a:spcPct val="150000"/>
              </a:lnSpc>
              <a:buNone/>
            </a:pPr>
            <a:r>
              <a:rPr lang="el-GR" dirty="0"/>
              <a:t>Παροχή ζεστού νερού</a:t>
            </a:r>
          </a:p>
          <a:p>
            <a:pPr marL="0" indent="0" algn="just">
              <a:lnSpc>
                <a:spcPct val="150000"/>
              </a:lnSpc>
              <a:buNone/>
            </a:pPr>
            <a:r>
              <a:rPr lang="el-GR" dirty="0"/>
              <a:t>Σε αυτήν την ενότητα θα δείτε ποια εξαρτήματα χρησιμοποιούνται κυρίως και </a:t>
            </a:r>
            <a:r>
              <a:rPr lang="el-GR" dirty="0" err="1"/>
              <a:t>ποιές</a:t>
            </a:r>
            <a:r>
              <a:rPr lang="el-GR" dirty="0"/>
              <a:t> είναι οι διαφορές μεταξύ ενός συστήματος θέρμανσης με μια αντλία θερμότητας και ενός συστήματος θέρμανσης με έναν λέβητα που λειτουργεί με ορυκτά καύσιμα</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Υπολογισμός του συστήματος θέρμανσης δαπέδου</a:t>
            </a:r>
          </a:p>
        </p:txBody>
      </p:sp>
      <p:sp>
        <p:nvSpPr>
          <p:cNvPr id="3" name="Rechteck 2"/>
          <p:cNvSpPr/>
          <p:nvPr/>
        </p:nvSpPr>
        <p:spPr>
          <a:xfrm>
            <a:off x="323528" y="1988840"/>
            <a:ext cx="8208912" cy="3373359"/>
          </a:xfrm>
          <a:prstGeom prst="rect">
            <a:avLst/>
          </a:prstGeom>
        </p:spPr>
        <p:txBody>
          <a:bodyPr wrap="square">
            <a:spAutoFit/>
          </a:bodyPr>
          <a:lstStyle/>
          <a:p>
            <a:pPr>
              <a:lnSpc>
                <a:spcPct val="150000"/>
              </a:lnSpc>
            </a:pPr>
            <a:r>
              <a:rPr lang="el-GR" dirty="0">
                <a:cs typeface="Arial" panose="020B0604020202020204" pitchFamily="34" charset="0"/>
              </a:rPr>
              <a:t>Έξοδος ψυγείου - Παράδειγμα</a:t>
            </a:r>
            <a:endParaRPr lang="en-US" dirty="0">
              <a:cs typeface="Arial" panose="020B0604020202020204" pitchFamily="34" charset="0"/>
            </a:endParaRPr>
          </a:p>
          <a:p>
            <a:pPr>
              <a:lnSpc>
                <a:spcPct val="150000"/>
              </a:lnSpc>
            </a:pPr>
            <a:endParaRPr lang="en-US" dirty="0">
              <a:cs typeface="Arial" panose="020B0604020202020204" pitchFamily="34" charset="0"/>
            </a:endParaRPr>
          </a:p>
          <a:p>
            <a:pPr>
              <a:lnSpc>
                <a:spcPct val="150000"/>
              </a:lnSpc>
            </a:pPr>
            <a:r>
              <a:rPr lang="el-GR" dirty="0">
                <a:cs typeface="Arial" panose="020B0604020202020204" pitchFamily="34" charset="0"/>
              </a:rPr>
              <a:t>Οπότε αν αλλάξετε</a:t>
            </a:r>
            <a:endParaRPr lang="en-US" dirty="0">
              <a:cs typeface="Arial" panose="020B0604020202020204" pitchFamily="34" charset="0"/>
            </a:endParaRPr>
          </a:p>
          <a:p>
            <a:pPr>
              <a:lnSpc>
                <a:spcPct val="150000"/>
              </a:lnSpc>
            </a:pPr>
            <a:r>
              <a:rPr lang="el-GR" dirty="0">
                <a:cs typeface="Arial" panose="020B0604020202020204" pitchFamily="34" charset="0"/>
              </a:rPr>
              <a:t>Εσωτερική θερμοκρασία ροής</a:t>
            </a:r>
            <a:r>
              <a:rPr lang="en-US" dirty="0">
                <a:cs typeface="Arial" panose="020B0604020202020204" pitchFamily="34" charset="0"/>
              </a:rPr>
              <a:t>:	40°C</a:t>
            </a:r>
          </a:p>
          <a:p>
            <a:pPr>
              <a:lnSpc>
                <a:spcPct val="150000"/>
              </a:lnSpc>
            </a:pPr>
            <a:r>
              <a:rPr lang="el-GR" dirty="0">
                <a:cs typeface="Arial" panose="020B0604020202020204" pitchFamily="34" charset="0"/>
              </a:rPr>
              <a:t>Θερμοκρασία επιστροφής</a:t>
            </a:r>
            <a:r>
              <a:rPr lang="en-US" dirty="0">
                <a:cs typeface="Arial" panose="020B0604020202020204" pitchFamily="34" charset="0"/>
              </a:rPr>
              <a:t>:</a:t>
            </a:r>
            <a:r>
              <a:rPr lang="el-GR" dirty="0">
                <a:cs typeface="Arial" panose="020B0604020202020204" pitchFamily="34" charset="0"/>
              </a:rPr>
              <a:t>	</a:t>
            </a:r>
            <a:r>
              <a:rPr lang="en-US" dirty="0">
                <a:cs typeface="Arial" panose="020B0604020202020204" pitchFamily="34" charset="0"/>
              </a:rPr>
              <a:t>	35°C</a:t>
            </a:r>
          </a:p>
          <a:p>
            <a:pPr>
              <a:lnSpc>
                <a:spcPct val="150000"/>
              </a:lnSpc>
            </a:pPr>
            <a:r>
              <a:rPr lang="el-GR" dirty="0">
                <a:cs typeface="Arial" panose="020B0604020202020204" pitchFamily="34" charset="0"/>
              </a:rPr>
              <a:t>Θερμοκρασία δωματίου</a:t>
            </a:r>
            <a:r>
              <a:rPr lang="en-US" dirty="0">
                <a:cs typeface="Arial" panose="020B0604020202020204" pitchFamily="34" charset="0"/>
              </a:rPr>
              <a:t>:		20°C</a:t>
            </a:r>
          </a:p>
          <a:p>
            <a:pPr>
              <a:lnSpc>
                <a:spcPct val="150000"/>
              </a:lnSpc>
            </a:pPr>
            <a:endParaRPr lang="en-US" dirty="0">
              <a:cs typeface="Arial" panose="020B0604020202020204" pitchFamily="34" charset="0"/>
            </a:endParaRPr>
          </a:p>
          <a:p>
            <a:pPr>
              <a:lnSpc>
                <a:spcPct val="150000"/>
              </a:lnSpc>
            </a:pPr>
            <a:r>
              <a:rPr lang="el-GR" dirty="0">
                <a:cs typeface="Arial" panose="020B0604020202020204" pitchFamily="34" charset="0"/>
              </a:rPr>
              <a:t>Ο παράγοντας είναι </a:t>
            </a:r>
            <a:r>
              <a:rPr lang="en-US" dirty="0">
                <a:cs typeface="Arial" panose="020B0604020202020204" pitchFamily="34" charset="0"/>
              </a:rPr>
              <a:t>0,2 - </a:t>
            </a:r>
            <a:r>
              <a:rPr lang="el-GR" dirty="0">
                <a:cs typeface="Arial" panose="020B0604020202020204" pitchFamily="34" charset="0"/>
              </a:rPr>
              <a:t>Το ίδιο ψυγείο έχει μόνο το ένα πέμπτο της ισχύος του</a:t>
            </a:r>
            <a:r>
              <a:rPr lang="en-US" dirty="0">
                <a:cs typeface="Arial" panose="020B0604020202020204" pitchFamily="34" charset="0"/>
              </a:rPr>
              <a:t>.</a:t>
            </a:r>
            <a:endParaRPr lang="de-DE" dirty="0">
              <a:cs typeface="Arial" panose="020B0604020202020204" pitchFamily="34" charset="0"/>
            </a:endParaRPr>
          </a:p>
        </p:txBody>
      </p:sp>
      <p:pic>
        <p:nvPicPr>
          <p:cNvPr id="4" name="Grafik 3"/>
          <p:cNvPicPr>
            <a:picLocks noChangeAspect="1"/>
          </p:cNvPicPr>
          <p:nvPr/>
        </p:nvPicPr>
        <p:blipFill>
          <a:blip r:embed="rId3"/>
          <a:stretch>
            <a:fillRect/>
          </a:stretch>
        </p:blipFill>
        <p:spPr>
          <a:xfrm>
            <a:off x="4644008" y="2455059"/>
            <a:ext cx="3160571" cy="1982053"/>
          </a:xfrm>
          <a:prstGeom prst="rect">
            <a:avLst/>
          </a:prstGeom>
        </p:spPr>
      </p:pic>
      <p:sp>
        <p:nvSpPr>
          <p:cNvPr id="5" name="Ellipse 4"/>
          <p:cNvSpPr/>
          <p:nvPr/>
        </p:nvSpPr>
        <p:spPr>
          <a:xfrm>
            <a:off x="6732240" y="3501008"/>
            <a:ext cx="720080" cy="504056"/>
          </a:xfrm>
          <a:prstGeom prst="ellipse">
            <a:avLst/>
          </a:prstGeom>
          <a:noFill/>
          <a:ln w="412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6043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Υπολογισμός του συστήματος θέρμανσης δαπέδου</a:t>
            </a:r>
          </a:p>
        </p:txBody>
      </p:sp>
      <p:sp>
        <p:nvSpPr>
          <p:cNvPr id="3" name="Rechteck 2"/>
          <p:cNvSpPr/>
          <p:nvPr/>
        </p:nvSpPr>
        <p:spPr>
          <a:xfrm>
            <a:off x="251520" y="1556792"/>
            <a:ext cx="8208912" cy="4619854"/>
          </a:xfrm>
          <a:prstGeom prst="rect">
            <a:avLst/>
          </a:prstGeom>
        </p:spPr>
        <p:txBody>
          <a:bodyPr wrap="square">
            <a:spAutoFit/>
          </a:bodyPr>
          <a:lstStyle/>
          <a:p>
            <a:pPr algn="just">
              <a:lnSpc>
                <a:spcPct val="150000"/>
              </a:lnSpc>
            </a:pPr>
            <a:r>
              <a:rPr lang="el-GR" dirty="0"/>
              <a:t>Ο υπολογισμός των συστημάτων θέρμανσης δαπέδου ακολουθεί τους ίδιους κανόνες: </a:t>
            </a:r>
            <a:endParaRPr lang="en-US" dirty="0">
              <a:cs typeface="Arial" panose="020B0604020202020204" pitchFamily="34" charset="0"/>
            </a:endParaRPr>
          </a:p>
          <a:p>
            <a:pPr algn="just">
              <a:lnSpc>
                <a:spcPct val="150000"/>
              </a:lnSpc>
            </a:pPr>
            <a:r>
              <a:rPr lang="el-GR" dirty="0">
                <a:cs typeface="Arial" panose="020B0604020202020204" pitchFamily="34" charset="0"/>
              </a:rPr>
              <a:t>Μεταβλητές εισόδου</a:t>
            </a:r>
            <a:r>
              <a:rPr lang="en-US" dirty="0">
                <a:cs typeface="Arial" panose="020B0604020202020204" pitchFamily="34" charset="0"/>
              </a:rPr>
              <a:t>: </a:t>
            </a:r>
          </a:p>
          <a:p>
            <a:pPr marL="285750" indent="-285750" algn="just">
              <a:lnSpc>
                <a:spcPct val="150000"/>
              </a:lnSpc>
              <a:buFont typeface="Arial" panose="020B0604020202020204" pitchFamily="34" charset="0"/>
              <a:buChar char="•"/>
            </a:pPr>
            <a:r>
              <a:rPr lang="el-GR" dirty="0"/>
              <a:t>επίπεδο θερμοκρασίας θέρμανσης</a:t>
            </a:r>
            <a:r>
              <a:rPr lang="en-US" dirty="0">
                <a:cs typeface="Arial" panose="020B0604020202020204" pitchFamily="34" charset="0"/>
              </a:rPr>
              <a:t>, </a:t>
            </a:r>
          </a:p>
          <a:p>
            <a:pPr marL="285750" indent="-285750" algn="just">
              <a:lnSpc>
                <a:spcPct val="150000"/>
              </a:lnSpc>
              <a:buFont typeface="Arial" panose="020B0604020202020204" pitchFamily="34" charset="0"/>
              <a:buChar char="•"/>
            </a:pPr>
            <a:r>
              <a:rPr lang="el-GR" dirty="0"/>
              <a:t>διαφορά θερμοκρασίας</a:t>
            </a:r>
            <a:r>
              <a:rPr lang="en-US" dirty="0">
                <a:cs typeface="Arial" panose="020B0604020202020204" pitchFamily="34" charset="0"/>
              </a:rPr>
              <a:t>, </a:t>
            </a:r>
          </a:p>
          <a:p>
            <a:pPr marL="285750" indent="-285750" algn="just">
              <a:lnSpc>
                <a:spcPct val="150000"/>
              </a:lnSpc>
              <a:buFont typeface="Arial" panose="020B0604020202020204" pitchFamily="34" charset="0"/>
              <a:buChar char="•"/>
            </a:pPr>
            <a:r>
              <a:rPr lang="el-GR" dirty="0"/>
              <a:t>θερμοκρασία των δωματίων</a:t>
            </a:r>
            <a:r>
              <a:rPr lang="en-US" dirty="0">
                <a:cs typeface="Arial" panose="020B0604020202020204" pitchFamily="34" charset="0"/>
              </a:rPr>
              <a:t>,</a:t>
            </a:r>
          </a:p>
          <a:p>
            <a:pPr marL="285750" indent="-285750" algn="just">
              <a:lnSpc>
                <a:spcPct val="150000"/>
              </a:lnSpc>
              <a:buFont typeface="Arial" panose="020B0604020202020204" pitchFamily="34" charset="0"/>
              <a:buChar char="•"/>
            </a:pPr>
            <a:r>
              <a:rPr lang="el-GR" dirty="0"/>
              <a:t>μήκος σωλήνων</a:t>
            </a:r>
            <a:r>
              <a:rPr lang="en-US" dirty="0">
                <a:cs typeface="Arial" panose="020B0604020202020204" pitchFamily="34" charset="0"/>
              </a:rPr>
              <a:t>, </a:t>
            </a:r>
          </a:p>
          <a:p>
            <a:pPr marL="285750" indent="-285750" algn="just">
              <a:lnSpc>
                <a:spcPct val="150000"/>
              </a:lnSpc>
              <a:buFont typeface="Arial" panose="020B0604020202020204" pitchFamily="34" charset="0"/>
              <a:buChar char="•"/>
            </a:pPr>
            <a:r>
              <a:rPr lang="el-GR" dirty="0"/>
              <a:t>απόσταση μεταξύ σωλήνων</a:t>
            </a:r>
            <a:r>
              <a:rPr lang="en-US" dirty="0">
                <a:cs typeface="Arial" panose="020B0604020202020204" pitchFamily="34" charset="0"/>
              </a:rPr>
              <a:t>,</a:t>
            </a:r>
          </a:p>
          <a:p>
            <a:pPr marL="285750" indent="-285750" algn="just">
              <a:lnSpc>
                <a:spcPct val="150000"/>
              </a:lnSpc>
              <a:buFont typeface="Arial" panose="020B0604020202020204" pitchFamily="34" charset="0"/>
              <a:buChar char="•"/>
            </a:pPr>
            <a:r>
              <a:rPr lang="el-GR" dirty="0">
                <a:cs typeface="Arial" panose="020B0604020202020204" pitchFamily="34" charset="0"/>
              </a:rPr>
              <a:t>εμβαδό του δωματίου</a:t>
            </a:r>
            <a:r>
              <a:rPr lang="en-US" dirty="0">
                <a:cs typeface="Arial" panose="020B0604020202020204" pitchFamily="34" charset="0"/>
              </a:rPr>
              <a:t>.</a:t>
            </a:r>
          </a:p>
          <a:p>
            <a:pPr algn="just">
              <a:lnSpc>
                <a:spcPct val="150000"/>
              </a:lnSpc>
            </a:pPr>
            <a:r>
              <a:rPr lang="el-GR" dirty="0">
                <a:cs typeface="Arial" panose="020B0604020202020204" pitchFamily="34" charset="0"/>
              </a:rPr>
              <a:t>Με αυτό το σύστημα μπορούν να γίνουν οι απαραίτητοι υπολογισμοί</a:t>
            </a:r>
            <a:r>
              <a:rPr lang="en-US" dirty="0">
                <a:cs typeface="Arial" panose="020B0604020202020204" pitchFamily="34" charset="0"/>
              </a:rPr>
              <a:t>. </a:t>
            </a:r>
            <a:r>
              <a:rPr lang="el-GR" dirty="0"/>
              <a:t>Υπάρχουν διάφορες λύσεις λογισμικού για αυτό το πρόβλημα.</a:t>
            </a:r>
            <a:endParaRPr lang="de-DE" dirty="0">
              <a:cs typeface="Arial" panose="020B0604020202020204" pitchFamily="34" charset="0"/>
            </a:endParaRPr>
          </a:p>
        </p:txBody>
      </p:sp>
    </p:spTree>
    <p:extLst>
      <p:ext uri="{BB962C8B-B14F-4D97-AF65-F5344CB8AC3E}">
        <p14:creationId xmlns:p14="http://schemas.microsoft.com/office/powerpoint/2010/main" val="1062174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Υπολογισμός του συστήματος θέρμανσης δαπέδου</a:t>
            </a:r>
          </a:p>
        </p:txBody>
      </p:sp>
      <p:sp>
        <p:nvSpPr>
          <p:cNvPr id="3" name="Rechteck 2"/>
          <p:cNvSpPr/>
          <p:nvPr/>
        </p:nvSpPr>
        <p:spPr>
          <a:xfrm>
            <a:off x="477888" y="1484784"/>
            <a:ext cx="8208912" cy="416011"/>
          </a:xfrm>
          <a:prstGeom prst="rect">
            <a:avLst/>
          </a:prstGeom>
        </p:spPr>
        <p:txBody>
          <a:bodyPr wrap="square">
            <a:spAutoFit/>
          </a:bodyPr>
          <a:lstStyle/>
          <a:p>
            <a:pPr>
              <a:lnSpc>
                <a:spcPct val="150000"/>
              </a:lnSpc>
            </a:pPr>
            <a:r>
              <a:rPr lang="el-GR" sz="1600" dirty="0">
                <a:latin typeface="Arial" panose="020B0604020202020204" pitchFamily="34" charset="0"/>
                <a:cs typeface="Arial" panose="020B0604020202020204" pitchFamily="34" charset="0"/>
              </a:rPr>
              <a:t>Σχετικά με τον υπολογισμό του συστήματος θέρμανσης δαπέδου</a:t>
            </a: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pic>
        <p:nvPicPr>
          <p:cNvPr id="6" name="oI6MDQdT3Ug"/>
          <p:cNvPicPr>
            <a:picLocks noRot="1" noChangeAspect="1"/>
          </p:cNvPicPr>
          <p:nvPr>
            <a:videoFile r:link="rId1"/>
          </p:nvPr>
        </p:nvPicPr>
        <p:blipFill>
          <a:blip r:embed="rId4"/>
          <a:stretch>
            <a:fillRect/>
          </a:stretch>
        </p:blipFill>
        <p:spPr>
          <a:xfrm>
            <a:off x="755576" y="2060848"/>
            <a:ext cx="7200800" cy="4050450"/>
          </a:xfrm>
          <a:prstGeom prst="rect">
            <a:avLst/>
          </a:prstGeom>
        </p:spPr>
      </p:pic>
    </p:spTree>
    <p:extLst>
      <p:ext uri="{BB962C8B-B14F-4D97-AF65-F5344CB8AC3E}">
        <p14:creationId xmlns:p14="http://schemas.microsoft.com/office/powerpoint/2010/main" val="2077755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Υπολογισμός του συστήματος θέρμανσης δαπέδου</a:t>
            </a:r>
          </a:p>
        </p:txBody>
      </p:sp>
      <p:sp>
        <p:nvSpPr>
          <p:cNvPr id="3" name="Rechteck 2"/>
          <p:cNvSpPr/>
          <p:nvPr/>
        </p:nvSpPr>
        <p:spPr>
          <a:xfrm>
            <a:off x="323528" y="1556792"/>
            <a:ext cx="8208912" cy="4619854"/>
          </a:xfrm>
          <a:prstGeom prst="rect">
            <a:avLst/>
          </a:prstGeom>
        </p:spPr>
        <p:txBody>
          <a:bodyPr wrap="square">
            <a:spAutoFit/>
          </a:bodyPr>
          <a:lstStyle/>
          <a:p>
            <a:pPr algn="just">
              <a:lnSpc>
                <a:spcPct val="150000"/>
              </a:lnSpc>
            </a:pPr>
            <a:r>
              <a:rPr lang="el-GR" dirty="0"/>
              <a:t>Όπως και στην περίπτωση συνδυασμένης παραγωγής θερμότητας με ορυκτά καύσιμα, κατά τον σχεδιασμό συστημάτων </a:t>
            </a:r>
            <a:r>
              <a:rPr lang="el-GR" dirty="0" err="1"/>
              <a:t>ενδοδαπέδιας</a:t>
            </a:r>
            <a:r>
              <a:rPr lang="el-GR" dirty="0"/>
              <a:t> θέρμανσης πρέπει να λαμβάνονται υπόψη τα ακόλουθα σημεία </a:t>
            </a:r>
            <a:r>
              <a:rPr lang="en-US" dirty="0">
                <a:cs typeface="Arial" panose="020B0604020202020204" pitchFamily="34" charset="0"/>
              </a:rPr>
              <a:t>:</a:t>
            </a:r>
          </a:p>
          <a:p>
            <a:pPr algn="just">
              <a:lnSpc>
                <a:spcPct val="150000"/>
              </a:lnSpc>
            </a:pPr>
            <a:endParaRPr lang="en-US" dirty="0">
              <a:cs typeface="Arial" panose="020B0604020202020204" pitchFamily="34" charset="0"/>
            </a:endParaRPr>
          </a:p>
          <a:p>
            <a:pPr marL="285750" indent="-285750" algn="just">
              <a:lnSpc>
                <a:spcPct val="150000"/>
              </a:lnSpc>
              <a:buFont typeface="Arial" panose="020B0604020202020204" pitchFamily="34" charset="0"/>
              <a:buChar char="•"/>
            </a:pPr>
            <a:r>
              <a:rPr lang="el-GR" dirty="0"/>
              <a:t>Μέγιστη θερμοκρασία δαπέδου ή ελάχιστη θερμοκρασία δαπέδου στη λειτουργία ψύξης</a:t>
            </a:r>
            <a:endParaRPr lang="en-US" dirty="0">
              <a:cs typeface="Arial" panose="020B0604020202020204" pitchFamily="34" charset="0"/>
            </a:endParaRPr>
          </a:p>
          <a:p>
            <a:pPr marL="285750" indent="-285750" algn="just">
              <a:lnSpc>
                <a:spcPct val="150000"/>
              </a:lnSpc>
              <a:buFont typeface="Arial" panose="020B0604020202020204" pitchFamily="34" charset="0"/>
              <a:buChar char="•"/>
            </a:pPr>
            <a:r>
              <a:rPr lang="el-GR" dirty="0"/>
              <a:t>Μήκος των ατομικών κυκλωμάτων θέρμανσης </a:t>
            </a:r>
          </a:p>
          <a:p>
            <a:pPr marL="285750" indent="-285750" algn="just">
              <a:lnSpc>
                <a:spcPct val="150000"/>
              </a:lnSpc>
              <a:buFont typeface="Arial" panose="020B0604020202020204" pitchFamily="34" charset="0"/>
              <a:buChar char="•"/>
            </a:pPr>
            <a:r>
              <a:rPr lang="el-GR" dirty="0"/>
              <a:t>Εγκατάσταση του διανομέα </a:t>
            </a:r>
          </a:p>
          <a:p>
            <a:pPr marL="285750" indent="-285750" algn="just">
              <a:lnSpc>
                <a:spcPct val="150000"/>
              </a:lnSpc>
              <a:buFont typeface="Arial" panose="020B0604020202020204" pitchFamily="34" charset="0"/>
              <a:buChar char="•"/>
            </a:pPr>
            <a:r>
              <a:rPr lang="el-GR" dirty="0"/>
              <a:t>Έλεγχος θερμοκρασιών χώρου μέσω θερμοστάτη ή αισθητήρα θερμοκρασίας χώρου </a:t>
            </a:r>
          </a:p>
          <a:p>
            <a:pPr marL="285750" indent="-285750" algn="just">
              <a:lnSpc>
                <a:spcPct val="150000"/>
              </a:lnSpc>
              <a:buFont typeface="Arial" panose="020B0604020202020204" pitchFamily="34" charset="0"/>
              <a:buChar char="•"/>
            </a:pPr>
            <a:r>
              <a:rPr lang="el-GR" dirty="0"/>
              <a:t>Έλεγχος των βαλβίδων ελέγχου σε λειτουργία θέρμανσης / ψύξης</a:t>
            </a:r>
            <a:endParaRPr lang="en-US" dirty="0">
              <a:cs typeface="Arial" panose="020B0604020202020204" pitchFamily="34" charset="0"/>
            </a:endParaRPr>
          </a:p>
        </p:txBody>
      </p:sp>
    </p:spTree>
    <p:extLst>
      <p:ext uri="{BB962C8B-B14F-4D97-AF65-F5344CB8AC3E}">
        <p14:creationId xmlns:p14="http://schemas.microsoft.com/office/powerpoint/2010/main" val="2760635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a:latin typeface="Arial" panose="020B0604020202020204" pitchFamily="34" charset="0"/>
                <a:cs typeface="Arial" panose="020B0604020202020204" pitchFamily="34" charset="0"/>
              </a:rPr>
              <a:t>Τέλος ενότητας</a:t>
            </a:r>
          </a:p>
        </p:txBody>
      </p:sp>
      <p:sp>
        <p:nvSpPr>
          <p:cNvPr id="9" name="Content Placeholder 8"/>
          <p:cNvSpPr>
            <a:spLocks noGrp="1"/>
          </p:cNvSpPr>
          <p:nvPr>
            <p:ph idx="1"/>
          </p:nvPr>
        </p:nvSpPr>
        <p:spPr/>
        <p:txBody>
          <a:bodyPr>
            <a:normAutofit/>
          </a:bodyPr>
          <a:lstStyle/>
          <a:p>
            <a:pPr marL="0" indent="0" algn="just">
              <a:lnSpc>
                <a:spcPct val="150000"/>
              </a:lnSpc>
              <a:buNone/>
            </a:pPr>
            <a:r>
              <a:rPr lang="el-GR" dirty="0">
                <a:cs typeface="Arial" panose="020B0604020202020204" pitchFamily="34" charset="0"/>
              </a:rPr>
              <a:t>Αυτό είναι το τέλος της ενότητας:</a:t>
            </a:r>
            <a:r>
              <a:rPr lang="de-DE" dirty="0">
                <a:cs typeface="Arial" panose="020B0604020202020204" pitchFamily="34" charset="0"/>
              </a:rPr>
              <a:t> </a:t>
            </a:r>
            <a:r>
              <a:rPr lang="en-US" dirty="0">
                <a:cs typeface="Arial" panose="020B0604020202020204" pitchFamily="34" charset="0"/>
              </a:rPr>
              <a:t>“</a:t>
            </a:r>
            <a:r>
              <a:rPr lang="el-GR" dirty="0"/>
              <a:t>Συστήματα </a:t>
            </a:r>
            <a:r>
              <a:rPr lang="en-US" dirty="0"/>
              <a:t>HVAC </a:t>
            </a:r>
            <a:r>
              <a:rPr lang="el-GR" dirty="0"/>
              <a:t>(εξαερισμού και κλιματισμού</a:t>
            </a:r>
            <a:r>
              <a:rPr lang="en-US" dirty="0"/>
              <a:t>) </a:t>
            </a:r>
            <a:r>
              <a:rPr lang="el-GR" dirty="0"/>
              <a:t>και συστήματα διανομής ενέργειας σε κτίρια</a:t>
            </a:r>
            <a:r>
              <a:rPr lang="en-US" dirty="0">
                <a:cs typeface="Arial" panose="020B0604020202020204" pitchFamily="34" charset="0"/>
              </a:rPr>
              <a:t>”</a:t>
            </a:r>
            <a:endParaRPr lang="el-GR" dirty="0">
              <a:cs typeface="Arial" panose="020B0604020202020204" pitchFamily="34" charset="0"/>
            </a:endParaRPr>
          </a:p>
          <a:p>
            <a:pPr marL="0" indent="0" algn="just">
              <a:lnSpc>
                <a:spcPct val="150000"/>
              </a:lnSpc>
              <a:buNone/>
            </a:pPr>
            <a:endParaRPr lang="el-GR" dirty="0">
              <a:cs typeface="Arial" panose="020B0604020202020204" pitchFamily="34" charset="0"/>
            </a:endParaRPr>
          </a:p>
          <a:p>
            <a:pPr marL="0" indent="0" algn="just">
              <a:lnSpc>
                <a:spcPct val="150000"/>
              </a:lnSpc>
              <a:buNone/>
            </a:pPr>
            <a:r>
              <a:rPr lang="el-GR" dirty="0">
                <a:cs typeface="Arial" panose="020B0604020202020204" pitchFamily="34" charset="0"/>
              </a:rPr>
              <a:t>Με βάση όσα είδατε θα πρέπει:</a:t>
            </a:r>
            <a:endParaRPr lang="en-US" dirty="0">
              <a:cs typeface="Arial" panose="020B0604020202020204" pitchFamily="34" charset="0"/>
            </a:endParaRPr>
          </a:p>
          <a:p>
            <a:pPr algn="just">
              <a:lnSpc>
                <a:spcPct val="150000"/>
              </a:lnSpc>
              <a:buAutoNum type="arabicPeriod"/>
            </a:pPr>
            <a:r>
              <a:rPr lang="el-GR" dirty="0">
                <a:cs typeface="Arial" panose="020B0604020202020204" pitchFamily="34" charset="0"/>
              </a:rPr>
              <a:t>Να γνωρίζετε </a:t>
            </a:r>
            <a:r>
              <a:rPr lang="el-GR" dirty="0"/>
              <a:t>τα διάφορα στοιχεία και χαρακτηριστικά του HVAC</a:t>
            </a:r>
            <a:endParaRPr lang="en-US" dirty="0">
              <a:cs typeface="Arial" panose="020B0604020202020204" pitchFamily="34" charset="0"/>
            </a:endParaRPr>
          </a:p>
          <a:p>
            <a:pPr algn="just">
              <a:lnSpc>
                <a:spcPct val="150000"/>
              </a:lnSpc>
              <a:buAutoNum type="arabicPeriod" startAt="2"/>
            </a:pPr>
            <a:r>
              <a:rPr lang="el-GR" dirty="0">
                <a:cs typeface="Arial" panose="020B0604020202020204" pitchFamily="34" charset="0"/>
              </a:rPr>
              <a:t>Να γνωρίζετε </a:t>
            </a:r>
            <a:r>
              <a:rPr lang="el-GR" dirty="0"/>
              <a:t>τα διάφορα στοιχεία και τα χαρακτηριστικά των συστημάτων διανομής κτιρίων</a:t>
            </a:r>
            <a:endParaRPr lang="en-US" dirty="0">
              <a:cs typeface="Arial" panose="020B0604020202020204" pitchFamily="34" charset="0"/>
            </a:endParaRPr>
          </a:p>
          <a:p>
            <a:pPr algn="just">
              <a:lnSpc>
                <a:spcPct val="150000"/>
              </a:lnSpc>
              <a:buAutoNum type="arabicPeriod" startAt="2"/>
            </a:pPr>
            <a:r>
              <a:rPr lang="el-GR" dirty="0">
                <a:cs typeface="Arial" panose="020B0604020202020204" pitchFamily="34" charset="0"/>
              </a:rPr>
              <a:t>Να μπορείτε να προσδιορίσετε και να περιγράψετε </a:t>
            </a:r>
            <a:r>
              <a:rPr lang="el-GR" dirty="0"/>
              <a:t>τον τρόπο με τον οποίο συνεργάζονται τα συστήματα κλιματισμού και εξαερισμού</a:t>
            </a:r>
            <a:endParaRPr lang="en-US" dirty="0">
              <a:cs typeface="Arial" panose="020B0604020202020204" pitchFamily="34" charset="0"/>
            </a:endParaRPr>
          </a:p>
          <a:p>
            <a:pPr algn="just">
              <a:lnSpc>
                <a:spcPct val="150000"/>
              </a:lnSpc>
              <a:buAutoNum type="arabicPeriod" startAt="2"/>
            </a:pPr>
            <a:r>
              <a:rPr lang="el-GR" dirty="0"/>
              <a:t>Να εγκαταστήσετε διαφορετικά εξαρτήματα του κλιματιστικού.</a:t>
            </a:r>
            <a:endParaRPr lang="en-US" dirty="0">
              <a:cs typeface="Arial" panose="020B0604020202020204" pitchFamily="34" charset="0"/>
            </a:endParaRPr>
          </a:p>
        </p:txBody>
      </p:sp>
    </p:spTree>
    <p:extLst>
      <p:ext uri="{BB962C8B-B14F-4D97-AF65-F5344CB8AC3E}">
        <p14:creationId xmlns:p14="http://schemas.microsoft.com/office/powerpoint/2010/main" val="2701582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latin typeface="Arial" panose="020B0604020202020204" pitchFamily="34" charset="0"/>
                <a:cs typeface="Arial" panose="020B0604020202020204" pitchFamily="34" charset="0"/>
              </a:rPr>
              <a:t>Τέλος της ενότητας</a:t>
            </a:r>
          </a:p>
        </p:txBody>
      </p:sp>
      <p:sp>
        <p:nvSpPr>
          <p:cNvPr id="5" name="Subtitle 4"/>
          <p:cNvSpPr>
            <a:spLocks noGrp="1"/>
          </p:cNvSpPr>
          <p:nvPr>
            <p:ph type="subTitle" idx="1"/>
          </p:nvPr>
        </p:nvSpPr>
        <p:spPr/>
        <p:txBody>
          <a:bodyPr/>
          <a:lstStyle/>
          <a:p>
            <a:pPr algn="just">
              <a:lnSpc>
                <a:spcPct val="150000"/>
              </a:lnSpc>
            </a:pPr>
            <a:r>
              <a:rPr lang="el-GR" dirty="0">
                <a:solidFill>
                  <a:schemeClr val="tx1"/>
                </a:solidFill>
              </a:rPr>
              <a:t>Συστήματα </a:t>
            </a:r>
            <a:r>
              <a:rPr lang="en-US" dirty="0">
                <a:solidFill>
                  <a:schemeClr val="tx1"/>
                </a:solidFill>
              </a:rPr>
              <a:t>HVAC </a:t>
            </a:r>
            <a:r>
              <a:rPr lang="el-GR" dirty="0">
                <a:solidFill>
                  <a:schemeClr val="tx1"/>
                </a:solidFill>
              </a:rPr>
              <a:t>(εξαερισμού και κλιματισμού</a:t>
            </a:r>
            <a:r>
              <a:rPr lang="en-US" dirty="0">
                <a:solidFill>
                  <a:schemeClr val="tx1"/>
                </a:solidFill>
              </a:rPr>
              <a:t>) </a:t>
            </a:r>
            <a:r>
              <a:rPr lang="el-GR" dirty="0">
                <a:solidFill>
                  <a:schemeClr val="tx1"/>
                </a:solidFill>
              </a:rPr>
              <a:t>και συστήματα διανομής ενέργειας σε κτίρια</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rPr>
              <a:t>Εισαγωγή</a:t>
            </a:r>
          </a:p>
        </p:txBody>
      </p:sp>
      <p:sp>
        <p:nvSpPr>
          <p:cNvPr id="3" name="Content Placeholder 2"/>
          <p:cNvSpPr>
            <a:spLocks noGrp="1"/>
          </p:cNvSpPr>
          <p:nvPr>
            <p:ph idx="1"/>
          </p:nvPr>
        </p:nvSpPr>
        <p:spPr>
          <a:xfrm>
            <a:off x="451877" y="1484784"/>
            <a:ext cx="8229600" cy="4968552"/>
          </a:xfrm>
        </p:spPr>
        <p:txBody>
          <a:bodyPr>
            <a:noAutofit/>
          </a:bodyPr>
          <a:lstStyle/>
          <a:p>
            <a:pPr marL="0" indent="0" algn="just">
              <a:lnSpc>
                <a:spcPct val="150000"/>
              </a:lnSpc>
              <a:buNone/>
            </a:pPr>
            <a:r>
              <a:rPr lang="el-GR" sz="1600" dirty="0">
                <a:latin typeface="Arial" panose="020B0604020202020204" pitchFamily="34" charset="0"/>
                <a:cs typeface="Arial" panose="020B0604020202020204" pitchFamily="34" charset="0"/>
              </a:rPr>
              <a:t>Τα βασικά μέρη ενός συστήματος θέρμανσης που συνδυάζονται με μια αντλία θερμότητας είναι τα ίδια με αυτά ενός συστήματος που λειτουργεί με ορυκτά καύσιμα. Η αντλία θερμότητας είναι η γεννήτρια θερμότητας ενός συστήματος κεντρικής θέρμανσης για ολόκληρο το κτίριο. </a:t>
            </a:r>
            <a:r>
              <a:rPr lang="de-DE" sz="1600" dirty="0">
                <a:latin typeface="Arial" panose="020B0604020202020204" pitchFamily="34" charset="0"/>
                <a:cs typeface="Arial" panose="020B0604020202020204" pitchFamily="34" charset="0"/>
              </a:rPr>
              <a:t> </a:t>
            </a:r>
          </a:p>
          <a:p>
            <a:pPr marL="0" indent="0" algn="just">
              <a:lnSpc>
                <a:spcPct val="150000"/>
              </a:lnSpc>
              <a:buNone/>
            </a:pPr>
            <a:r>
              <a:rPr lang="el-GR" sz="1600" dirty="0">
                <a:latin typeface="Arial" panose="020B0604020202020204" pitchFamily="34" charset="0"/>
                <a:cs typeface="Arial" panose="020B0604020202020204" pitchFamily="34" charset="0"/>
              </a:rPr>
              <a:t>Ένα σύστημα θέρμανσης αντλιών θερμότητας λειτουργεί αποτελεσματικά με μια σχετικά χαμηλή θερμοκρασία εισόδου (έως 35 °C). Για να παραχθεί θερμότητα για ένα κτίριο χρειάζεται μια εγκατάσταση θέρμανσης (όπως τα θερμαντικά σώματα), η οποία λειτουργεί με νερό ως μέσο μεταφοράς θερμότητας. Η κύρια διαφορά είναι το επίπεδο θερμοκρασίας λειτουργίας του συστήματος. Συνήθως χρησιμοποιείται και η αποθήκευση θερμότητας. Εάν υπάρχει παροχή νερού και από την αντλία θερμότητας, πρέπει να εγκατασταθεί και ένα κοινό σύστημα διανομής ζεστού νερού, καθώς και </a:t>
            </a:r>
            <a:r>
              <a:rPr lang="el-GR" sz="1600" dirty="0">
                <a:latin typeface="Arial" panose="020B0604020202020204" pitchFamily="34" charset="0"/>
                <a:cs typeface="Arial" panose="020B0604020202020204" pitchFamily="34" charset="0"/>
                <a:sym typeface="Wingdings" panose="05000000000000000000" pitchFamily="2" charset="2"/>
              </a:rPr>
              <a:t>να υπάρχει διαθέσιμος ένας αποθηκευτικός χώρος.</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55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sym typeface="Wingdings" panose="05000000000000000000" pitchFamily="2" charset="2"/>
              </a:rPr>
              <a:t>Θερμοκρασία ροής εισόδου</a:t>
            </a:r>
            <a:endParaRPr lang="el-GR" dirty="0"/>
          </a:p>
        </p:txBody>
      </p:sp>
      <p:sp>
        <p:nvSpPr>
          <p:cNvPr id="3" name="Content Placeholder 2"/>
          <p:cNvSpPr>
            <a:spLocks noGrp="1"/>
          </p:cNvSpPr>
          <p:nvPr>
            <p:ph idx="1"/>
          </p:nvPr>
        </p:nvSpPr>
        <p:spPr>
          <a:xfrm>
            <a:off x="457200" y="1600200"/>
            <a:ext cx="8363272" cy="4525963"/>
          </a:xfrm>
        </p:spPr>
        <p:txBody>
          <a:bodyPr>
            <a:noAutofit/>
          </a:bodyPr>
          <a:lstStyle/>
          <a:p>
            <a:pPr marL="0" indent="0" algn="just">
              <a:lnSpc>
                <a:spcPct val="150000"/>
              </a:lnSpc>
              <a:buNone/>
            </a:pPr>
            <a:r>
              <a:rPr lang="el-GR" dirty="0"/>
              <a:t>Για να ενεργοποιηθεί μια σχετικά χαμηλή θερμοκρασία εισόδου (έως 35 °C), πρέπει να χρησιμοποιηθεί μια συσκευή θέρμανσης πάνελ. Τα συμβατικά θερμαντικά σώματα χρησιμοποιούν θερμοκρασίες ροής άνω των 55 °C ή υψηλότερες και δεν είναι οι πλέον κατάλληλες</a:t>
            </a:r>
            <a:r>
              <a:rPr lang="de-DE" sz="1600" dirty="0">
                <a:latin typeface="Arial" panose="020B0604020202020204" pitchFamily="34" charset="0"/>
                <a:cs typeface="Arial" panose="020B0604020202020204" pitchFamily="34" charset="0"/>
                <a:sym typeface="Wingdings" panose="05000000000000000000" pitchFamily="2" charset="2"/>
              </a:rPr>
              <a:t>.</a:t>
            </a:r>
          </a:p>
          <a:p>
            <a:pPr marL="0" indent="0" algn="just">
              <a:lnSpc>
                <a:spcPct val="150000"/>
              </a:lnSpc>
              <a:buNone/>
            </a:pPr>
            <a:r>
              <a:rPr lang="el-GR" dirty="0"/>
              <a:t>Συσκευές θέρμανσης πάνελ:</a:t>
            </a:r>
          </a:p>
          <a:p>
            <a:pPr algn="just">
              <a:lnSpc>
                <a:spcPct val="150000"/>
              </a:lnSpc>
            </a:pPr>
            <a:r>
              <a:rPr lang="el-GR" dirty="0"/>
              <a:t>Σύστημα θέρμανσης δαπέδου</a:t>
            </a:r>
          </a:p>
          <a:p>
            <a:pPr algn="just">
              <a:lnSpc>
                <a:spcPct val="150000"/>
              </a:lnSpc>
            </a:pPr>
            <a:r>
              <a:rPr lang="el-GR" dirty="0"/>
              <a:t>Πάνελ θερμαντικών οροφών</a:t>
            </a:r>
          </a:p>
          <a:p>
            <a:pPr algn="just">
              <a:lnSpc>
                <a:spcPct val="150000"/>
              </a:lnSpc>
            </a:pPr>
            <a:r>
              <a:rPr lang="el-GR" dirty="0"/>
              <a:t>Θερμοφόρα οροφή</a:t>
            </a:r>
          </a:p>
          <a:p>
            <a:pPr marL="0" indent="0" algn="just">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a:p>
            <a:pPr marL="0" indent="0" algn="just">
              <a:lnSpc>
                <a:spcPct val="150000"/>
              </a:lnSpc>
              <a:buNone/>
            </a:pPr>
            <a:r>
              <a:rPr lang="el-GR" dirty="0"/>
              <a:t>Μια άλλη πιθανή λύση είναι η εγκατάσταση πηνίων ανεμιστήρα</a:t>
            </a:r>
            <a:r>
              <a:rPr lang="de-DE" sz="1600" dirty="0">
                <a:latin typeface="Arial" panose="020B0604020202020204" pitchFamily="34" charset="0"/>
                <a:cs typeface="Arial" panose="020B0604020202020204" pitchFamily="34" charset="0"/>
                <a:sym typeface="Wingdings" panose="05000000000000000000" pitchFamily="2" charset="2"/>
              </a:rPr>
              <a:t>.</a:t>
            </a:r>
          </a:p>
        </p:txBody>
      </p:sp>
    </p:spTree>
    <p:extLst>
      <p:ext uri="{BB962C8B-B14F-4D97-AF65-F5344CB8AC3E}">
        <p14:creationId xmlns:p14="http://schemas.microsoft.com/office/powerpoint/2010/main" val="124128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sym typeface="Wingdings" panose="05000000000000000000" pitchFamily="2" charset="2"/>
              </a:rPr>
              <a:t>Σύστημα θέρμανσης δαπέδου</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628800"/>
            <a:ext cx="6264696" cy="459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4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sym typeface="Wingdings" panose="05000000000000000000" pitchFamily="2" charset="2"/>
              </a:rPr>
              <a:t>Σύστημα θέρμανσης δαπέδου</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7436" y="1628801"/>
            <a:ext cx="2845003"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0"/>
            <a:ext cx="5050904" cy="4525963"/>
          </a:xfrm>
        </p:spPr>
        <p:txBody>
          <a:bodyPr>
            <a:noAutofit/>
          </a:bodyPr>
          <a:lstStyle/>
          <a:p>
            <a:pPr marL="0" indent="0" algn="just">
              <a:lnSpc>
                <a:spcPct val="150000"/>
              </a:lnSpc>
              <a:buNone/>
            </a:pPr>
            <a:r>
              <a:rPr lang="el-GR" dirty="0"/>
              <a:t>Η </a:t>
            </a:r>
            <a:r>
              <a:rPr lang="el-GR" dirty="0" err="1"/>
              <a:t>ενδοδαπέδια</a:t>
            </a:r>
            <a:r>
              <a:rPr lang="el-GR" dirty="0"/>
              <a:t> θέρμανση έχει μακρά ιστορία από το 5.000 π.Χ. (στην Κορέα) και είναι γνωστή από τη Ρωμαϊκή Αυτοκρατορία</a:t>
            </a:r>
            <a:r>
              <a:rPr lang="en-US" sz="1600" dirty="0">
                <a:latin typeface="Arial" panose="020B0604020202020204" pitchFamily="34" charset="0"/>
                <a:cs typeface="Arial" panose="020B0604020202020204" pitchFamily="34" charset="0"/>
              </a:rPr>
              <a:t>.</a:t>
            </a:r>
          </a:p>
          <a:p>
            <a:pPr marL="0" indent="0" algn="just">
              <a:lnSpc>
                <a:spcPct val="150000"/>
              </a:lnSpc>
              <a:buNone/>
            </a:pPr>
            <a:r>
              <a:rPr lang="el-GR" sz="1600" dirty="0">
                <a:latin typeface="Arial" panose="020B0604020202020204" pitchFamily="34" charset="0"/>
                <a:cs typeface="Arial" panose="020B0604020202020204" pitchFamily="34" charset="0"/>
                <a:sym typeface="Wingdings" panose="05000000000000000000" pitchFamily="2" charset="2"/>
              </a:rPr>
              <a:t>Χρησιμοποιεί νερό ως μέσο μεταφοράς θερμότητας σε </a:t>
            </a:r>
            <a:r>
              <a:rPr lang="el-GR" dirty="0"/>
              <a:t>κλειστό κύκλωμα, το οποίο είναι εγκατεστημένο στην επίστρωση δαπέδου. </a:t>
            </a:r>
            <a:r>
              <a:rPr lang="en-US" sz="1600" dirty="0">
                <a:latin typeface="Arial" panose="020B0604020202020204" pitchFamily="34" charset="0"/>
                <a:cs typeface="Arial" panose="020B0604020202020204" pitchFamily="34" charset="0"/>
                <a:sym typeface="Wingdings" panose="05000000000000000000" pitchFamily="2" charset="2"/>
              </a:rPr>
              <a:t> </a:t>
            </a:r>
            <a:endParaRPr lang="el-GR" sz="1600" dirty="0">
              <a:latin typeface="Arial" panose="020B0604020202020204" pitchFamily="34" charset="0"/>
              <a:cs typeface="Arial" panose="020B0604020202020204" pitchFamily="34" charset="0"/>
              <a:sym typeface="Wingdings" panose="05000000000000000000" pitchFamily="2" charset="2"/>
            </a:endParaRPr>
          </a:p>
          <a:p>
            <a:pPr marL="0" indent="0" algn="just">
              <a:lnSpc>
                <a:spcPct val="150000"/>
              </a:lnSpc>
              <a:buNone/>
            </a:pPr>
            <a:r>
              <a:rPr lang="el-GR" dirty="0"/>
              <a:t>Το νερό κυκλοφορεί μεταξύ του δαπέδου και της αντλίας θερμότητας (ή του λέβητα) για τη διανομή της θερμότητας</a:t>
            </a:r>
            <a:r>
              <a:rPr lang="en-US" sz="1600" dirty="0">
                <a:latin typeface="Arial" panose="020B0604020202020204" pitchFamily="34" charset="0"/>
                <a:cs typeface="Arial" panose="020B0604020202020204" pitchFamily="34" charset="0"/>
                <a:sym typeface="Wingdings" panose="05000000000000000000" pitchFamily="2" charset="2"/>
              </a:rPr>
              <a:t>.</a:t>
            </a:r>
          </a:p>
          <a:p>
            <a:pPr marL="0" indent="0">
              <a:lnSpc>
                <a:spcPct val="150000"/>
              </a:lnSpc>
              <a:buNone/>
            </a:pPr>
            <a:endParaRPr lang="de-DE" sz="1600"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32605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sym typeface="Wingdings" panose="05000000000000000000" pitchFamily="2" charset="2"/>
              </a:rPr>
              <a:t>Σύστημα θέρμανσης δαπέδου</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6402" y="1628800"/>
            <a:ext cx="3826037" cy="280831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457200" y="1600201"/>
            <a:ext cx="4114800" cy="4421088"/>
          </a:xfrm>
        </p:spPr>
        <p:txBody>
          <a:bodyPr>
            <a:noAutofit/>
          </a:bodyPr>
          <a:lstStyle/>
          <a:p>
            <a:pPr marL="0" indent="0" algn="just">
              <a:lnSpc>
                <a:spcPct val="150000"/>
              </a:lnSpc>
              <a:buNone/>
            </a:pPr>
            <a:r>
              <a:rPr lang="el-GR" dirty="0"/>
              <a:t>Εάν συνδυαστεί το σύστημα θέρμανσης δαπέδου με κτίρια υψηλής απόδοσης (νέα κτίρια ή / και αναβαθμισμένα κτίρια), μπορείτε να έχετε χαμηλές θερμοκρασίες ροής σε θέρμανση και υψηλές θερμοκρασίες ροής κατά την ψύξη. Συνήθως, τα συστήματα κάτω από το δάπεδο συνδυάζονται με γεωθερμικά ή ηλιακά συστήματα</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2312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Arial" panose="020B0604020202020204" pitchFamily="34" charset="0"/>
                <a:cs typeface="Arial" panose="020B0604020202020204" pitchFamily="34" charset="0"/>
                <a:sym typeface="Wingdings" panose="05000000000000000000" pitchFamily="2" charset="2"/>
              </a:rPr>
              <a:t>Σύστημα θέρμανσης δαπέδου</a:t>
            </a:r>
            <a:endParaRPr lang="el-GR" dirty="0"/>
          </a:p>
        </p:txBody>
      </p:sp>
      <p:pic>
        <p:nvPicPr>
          <p:cNvPr id="1026" name="Picture 2" descr="Heating posed in a under construction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336" y="1988840"/>
            <a:ext cx="3312367" cy="243127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323528" y="1454051"/>
            <a:ext cx="4896544" cy="4423221"/>
          </a:xfrm>
        </p:spPr>
        <p:txBody>
          <a:bodyPr>
            <a:noAutofit/>
          </a:bodyPr>
          <a:lstStyle/>
          <a:p>
            <a:pPr marL="0" indent="0" algn="just">
              <a:lnSpc>
                <a:spcPct val="150000"/>
              </a:lnSpc>
              <a:buNone/>
            </a:pPr>
            <a:r>
              <a:rPr lang="el-GR" sz="1600" b="1" dirty="0">
                <a:latin typeface="Arial" panose="020B0604020202020204" pitchFamily="34" charset="0"/>
                <a:cs typeface="Arial" panose="020B0604020202020204" pitchFamily="34" charset="0"/>
              </a:rPr>
              <a:t>Πλεονεκτήματα</a:t>
            </a:r>
            <a:endParaRPr lang="en-US" sz="1600" b="1" dirty="0">
              <a:latin typeface="Arial" panose="020B0604020202020204" pitchFamily="34" charset="0"/>
              <a:cs typeface="Arial" panose="020B0604020202020204" pitchFamily="34" charset="0"/>
            </a:endParaRPr>
          </a:p>
          <a:p>
            <a:pPr algn="just">
              <a:lnSpc>
                <a:spcPct val="150000"/>
              </a:lnSpc>
            </a:pPr>
            <a:r>
              <a:rPr lang="el-GR" dirty="0"/>
              <a:t>Η </a:t>
            </a:r>
            <a:r>
              <a:rPr lang="el-GR" dirty="0" err="1"/>
              <a:t>ενδοδαπέδια</a:t>
            </a:r>
            <a:r>
              <a:rPr lang="el-GR" dirty="0"/>
              <a:t> θέρμανση χαμηλής θερμοκρασίας είναι ενσωματωμένη στο πάτωμα ή τοποθετείται κάτω από το δάπεδο. Ως εκ τούτου δεν καταλαμβάνει χώρο στον τοίχο</a:t>
            </a:r>
            <a:r>
              <a:rPr lang="en-US" sz="1600" dirty="0">
                <a:latin typeface="Arial" panose="020B0604020202020204" pitchFamily="34" charset="0"/>
                <a:cs typeface="Arial" panose="020B0604020202020204" pitchFamily="34" charset="0"/>
              </a:rPr>
              <a:t>.</a:t>
            </a:r>
          </a:p>
          <a:p>
            <a:pPr algn="just">
              <a:lnSpc>
                <a:spcPct val="150000"/>
              </a:lnSpc>
            </a:pPr>
            <a:r>
              <a:rPr lang="el-GR" dirty="0"/>
              <a:t>Η μεταφορά θερμότητας συμβαίνει κυρίως μέσω ακτινοβολίας (αντί της μεταφοράς). Η ακτινοβολούμενη θερμότητα είναι πιο άνετη</a:t>
            </a:r>
            <a:r>
              <a:rPr lang="en-US" sz="1600" dirty="0">
                <a:latin typeface="Arial" panose="020B0604020202020204" pitchFamily="34" charset="0"/>
                <a:cs typeface="Arial" panose="020B0604020202020204" pitchFamily="34" charset="0"/>
                <a:sym typeface="Wingdings" panose="05000000000000000000" pitchFamily="2" charset="2"/>
              </a:rPr>
              <a:t>.</a:t>
            </a:r>
          </a:p>
          <a:p>
            <a:pPr algn="just">
              <a:lnSpc>
                <a:spcPct val="150000"/>
              </a:lnSpc>
            </a:pPr>
            <a:r>
              <a:rPr lang="el-GR" dirty="0"/>
              <a:t>Είναι δυνατή η χαμηλή θερμοκρασία εισόδου.</a:t>
            </a:r>
            <a:endParaRPr lang="de-DE" sz="1600"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11265633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TotalTime>
  <Words>2576</Words>
  <Application>Microsoft Office PowerPoint</Application>
  <PresentationFormat>Προβολή στην οθόνη (4:3)</PresentationFormat>
  <Paragraphs>246</Paragraphs>
  <Slides>35</Slides>
  <Notes>31</Notes>
  <HiddenSlides>0</HiddenSlides>
  <MMClips>2</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35</vt:i4>
      </vt:variant>
    </vt:vector>
  </HeadingPairs>
  <TitlesOfParts>
    <vt:vector size="39" baseType="lpstr">
      <vt:lpstr>Arial</vt:lpstr>
      <vt:lpstr>Calibri</vt:lpstr>
      <vt:lpstr>Wingdings</vt:lpstr>
      <vt:lpstr>2_Office Theme</vt:lpstr>
      <vt:lpstr>1.1 Συστήματα HVAC (εξαερισμού και κλιματισμού) και συστήματα διανομής ενέργειας σε κτίρια</vt:lpstr>
      <vt:lpstr>Στόχοι της παρούσας ενότητας</vt:lpstr>
      <vt:lpstr>Εισαγωγή</vt:lpstr>
      <vt:lpstr>Εισαγωγή</vt:lpstr>
      <vt:lpstr>Θερμοκρασία ροής εισόδου</vt:lpstr>
      <vt:lpstr>Σύστημα θέρμανσης δαπέδου</vt:lpstr>
      <vt:lpstr>Σύστημα θέρμανσης δαπέδου</vt:lpstr>
      <vt:lpstr>Σύστημα θέρμανσης δαπέδου</vt:lpstr>
      <vt:lpstr>Σύστημα θέρμανσης δαπέδου</vt:lpstr>
      <vt:lpstr>Σύστημα θέρμανσης δαπέδου</vt:lpstr>
      <vt:lpstr>Σύστημα θέρμανσης δαπέδου</vt:lpstr>
      <vt:lpstr>Θέρμανση οροφής / πάνελ θέρμανσης</vt:lpstr>
      <vt:lpstr>Θέρμανση οροφής / πάνελ θέρμανσης</vt:lpstr>
      <vt:lpstr>Ενεργοποίηση πυρήνα σκυροδέματος </vt:lpstr>
      <vt:lpstr>Ενεργοποίηση πυρήνα σκυροδέματος </vt:lpstr>
      <vt:lpstr>Ανεμιστήρες</vt:lpstr>
      <vt:lpstr>Ανεμιστήρες</vt:lpstr>
      <vt:lpstr>Θερμαντικά σώματα</vt:lpstr>
      <vt:lpstr>Θερμαντικά σώματα μπάνιου</vt:lpstr>
      <vt:lpstr>Μνήμη θέρμανσης</vt:lpstr>
      <vt:lpstr>Μνήμη θέρμανσης</vt:lpstr>
      <vt:lpstr>Μνήμη θέρμανσης</vt:lpstr>
      <vt:lpstr>Μνήμη θέρμανσης</vt:lpstr>
      <vt:lpstr>Μνήμη θέρμανσης</vt:lpstr>
      <vt:lpstr>Μνήμη θέρμανσης</vt:lpstr>
      <vt:lpstr>Μνήμη θέρμανσης</vt:lpstr>
      <vt:lpstr>Υπολογισμός του συστήματος θέρμανσης δαπέδου</vt:lpstr>
      <vt:lpstr>Υπολογισμός του συστήματος θέρμανσης δαπέδου</vt:lpstr>
      <vt:lpstr>Υπολογισμός του συστήματος θέρμανσης δαπέδου</vt:lpstr>
      <vt:lpstr>Υπολογισμός του συστήματος θέρμανσης δαπέδου</vt:lpstr>
      <vt:lpstr>Υπολογισμός του συστήματος θέρμανσης δαπέδου</vt:lpstr>
      <vt:lpstr>Υπολογισμός του συστήματος θέρμανσης δαπέδου</vt:lpstr>
      <vt:lpstr>Υπολογισμός του συστήματος θέρμανσης δαπέδου</vt:lpstr>
      <vt:lpstr>Τέλος ενότητας</vt:lpstr>
      <vt:lpstr>Τέλος της ενότητας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Anastasia Katsamaki</cp:lastModifiedBy>
  <cp:revision>88</cp:revision>
  <dcterms:created xsi:type="dcterms:W3CDTF">2017-12-11T10:59:29Z</dcterms:created>
  <dcterms:modified xsi:type="dcterms:W3CDTF">2020-01-28T09:58:21Z</dcterms:modified>
</cp:coreProperties>
</file>