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6" r:id="rId2"/>
    <p:sldId id="257" r:id="rId3"/>
    <p:sldId id="258" r:id="rId4"/>
    <p:sldId id="261" r:id="rId5"/>
    <p:sldId id="262" r:id="rId6"/>
    <p:sldId id="263" r:id="rId7"/>
    <p:sldId id="265" r:id="rId8"/>
    <p:sldId id="266" r:id="rId9"/>
    <p:sldId id="267" r:id="rId10"/>
    <p:sldId id="274" r:id="rId11"/>
    <p:sldId id="272" r:id="rId12"/>
    <p:sldId id="273" r:id="rId13"/>
    <p:sldId id="275" r:id="rId14"/>
    <p:sldId id="276" r:id="rId15"/>
    <p:sldId id="278" r:id="rId16"/>
    <p:sldId id="277" r:id="rId17"/>
    <p:sldId id="280" r:id="rId18"/>
    <p:sldId id="281" r:id="rId19"/>
    <p:sldId id="282" r:id="rId20"/>
    <p:sldId id="283" r:id="rId21"/>
    <p:sldId id="284" r:id="rId22"/>
    <p:sldId id="285" r:id="rId23"/>
    <p:sldId id="286" r:id="rId24"/>
    <p:sldId id="287" r:id="rId25"/>
    <p:sldId id="288" r:id="rId26"/>
    <p:sldId id="269" r:id="rId27"/>
    <p:sldId id="270" r:id="rId28"/>
    <p:sldId id="290" r:id="rId29"/>
    <p:sldId id="291" r:id="rId30"/>
    <p:sldId id="292" r:id="rId31"/>
    <p:sldId id="294" r:id="rId32"/>
    <p:sldId id="300" r:id="rId33"/>
    <p:sldId id="293" r:id="rId34"/>
    <p:sldId id="295" r:id="rId35"/>
    <p:sldId id="296" r:id="rId36"/>
    <p:sldId id="297" r:id="rId37"/>
    <p:sldId id="298" r:id="rId38"/>
    <p:sldId id="299" r:id="rId39"/>
    <p:sldId id="260"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90" autoAdjust="0"/>
  </p:normalViewPr>
  <p:slideViewPr>
    <p:cSldViewPr>
      <p:cViewPr varScale="1">
        <p:scale>
          <a:sx n="61" d="100"/>
          <a:sy n="61" d="100"/>
        </p:scale>
        <p:origin x="67" y="86"/>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4/8/2019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‹Nº›</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err="1">
                <a:solidFill>
                  <a:schemeClr val="tx1"/>
                </a:solidFill>
                <a:latin typeface="+mn-lt"/>
                <a:ea typeface="+mn-ea"/>
                <a:cs typeface="+mn-cs"/>
              </a:rPr>
              <a:t>Pautas</a:t>
            </a:r>
            <a:r>
              <a:rPr lang="en-US" sz="1200" u="sng" kern="1200" dirty="0">
                <a:solidFill>
                  <a:schemeClr val="tx1"/>
                </a:solidFill>
                <a:latin typeface="+mn-lt"/>
                <a:ea typeface="+mn-ea"/>
                <a:cs typeface="+mn-cs"/>
              </a:rPr>
              <a:t> para el instructor</a:t>
            </a:r>
          </a:p>
          <a:p>
            <a:endParaRPr lang="el-GR" sz="1200" kern="1200" dirty="0">
              <a:solidFill>
                <a:schemeClr val="tx1"/>
              </a:solidFill>
              <a:latin typeface="+mn-lt"/>
              <a:ea typeface="+mn-ea"/>
              <a:cs typeface="+mn-cs"/>
            </a:endParaRPr>
          </a:p>
          <a:p>
            <a:r>
              <a:rPr lang="es-ES" sz="1200" kern="1200" dirty="0">
                <a:solidFill>
                  <a:schemeClr val="tx1"/>
                </a:solidFill>
                <a:latin typeface="+mn-lt"/>
                <a:ea typeface="+mn-ea"/>
                <a:cs typeface="+mn-cs"/>
              </a:rPr>
              <a:t>Este archivo.ppt es una plantilla que deben utilizar los proveedores de FP para preparar el material de formación. </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Se </a:t>
            </a:r>
            <a:r>
              <a:rPr lang="en-US" sz="1200" kern="1200" dirty="0" err="1">
                <a:solidFill>
                  <a:schemeClr val="tx1"/>
                </a:solidFill>
                <a:latin typeface="+mn-lt"/>
                <a:ea typeface="+mn-ea"/>
                <a:cs typeface="+mn-cs"/>
              </a:rPr>
              <a:t>sugieren</a:t>
            </a:r>
            <a:r>
              <a:rPr lang="en-US" sz="1200" kern="1200" dirty="0">
                <a:solidFill>
                  <a:schemeClr val="tx1"/>
                </a:solidFill>
                <a:latin typeface="+mn-lt"/>
                <a:ea typeface="+mn-ea"/>
                <a:cs typeface="+mn-cs"/>
              </a:rPr>
              <a:t> de 30 a 40 </a:t>
            </a:r>
            <a:r>
              <a:rPr lang="en-US" sz="1200" kern="1200" dirty="0" err="1">
                <a:solidFill>
                  <a:schemeClr val="tx1"/>
                </a:solidFill>
                <a:latin typeface="+mn-lt"/>
                <a:ea typeface="+mn-ea"/>
                <a:cs typeface="+mn-cs"/>
              </a:rPr>
              <a:t>diapositivas</a:t>
            </a:r>
            <a:r>
              <a:rPr lang="en-US" sz="1200" kern="1200" dirty="0">
                <a:solidFill>
                  <a:schemeClr val="tx1"/>
                </a:solidFill>
                <a:latin typeface="+mn-lt"/>
                <a:ea typeface="+mn-ea"/>
                <a:cs typeface="+mn-cs"/>
              </a:rPr>
              <a:t> de Power Point para una (1) hora de </a:t>
            </a:r>
            <a:r>
              <a:rPr lang="en-US" sz="1200" kern="1200" dirty="0" err="1">
                <a:solidFill>
                  <a:schemeClr val="tx1"/>
                </a:solidFill>
                <a:latin typeface="+mn-lt"/>
                <a:ea typeface="+mn-ea"/>
                <a:cs typeface="+mn-cs"/>
              </a:rPr>
              <a:t>programa</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entrenamiento</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kern="1200" dirty="0" err="1">
                <a:solidFill>
                  <a:schemeClr val="tx1"/>
                </a:solidFill>
                <a:latin typeface="+mn-lt"/>
                <a:ea typeface="+mn-ea"/>
                <a:cs typeface="+mn-cs"/>
              </a:rPr>
              <a:t>diapositivas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predefinidas</a:t>
            </a:r>
            <a:r>
              <a:rPr lang="en-US" sz="1200" kern="1200" dirty="0">
                <a:solidFill>
                  <a:schemeClr val="tx1"/>
                </a:solidFill>
                <a:latin typeface="+mn-lt"/>
                <a:ea typeface="+mn-ea"/>
                <a:cs typeface="+mn-cs"/>
              </a:rPr>
              <a:t> para ser </a:t>
            </a:r>
            <a:r>
              <a:rPr lang="en-US" sz="1200" kern="1200" dirty="0" err="1">
                <a:solidFill>
                  <a:schemeClr val="tx1"/>
                </a:solidFill>
                <a:latin typeface="+mn-lt"/>
                <a:ea typeface="+mn-ea"/>
                <a:cs typeface="+mn-cs"/>
              </a:rPr>
              <a:t>rellenadas</a:t>
            </a:r>
            <a:r>
              <a:rPr lang="en-US" sz="1200" kern="1200" dirty="0">
                <a:solidFill>
                  <a:schemeClr val="tx1"/>
                </a:solidFill>
                <a:latin typeface="+mn-lt"/>
                <a:ea typeface="+mn-ea"/>
                <a:cs typeface="+mn-cs"/>
              </a:rPr>
              <a:t> por </a:t>
            </a:r>
            <a:r>
              <a:rPr lang="en-US" sz="1200" kern="1200" dirty="0" err="1">
                <a:solidFill>
                  <a:schemeClr val="tx1"/>
                </a:solidFill>
                <a:latin typeface="+mn-lt"/>
                <a:ea typeface="+mn-ea"/>
                <a:cs typeface="+mn-cs"/>
              </a:rPr>
              <a:t>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tituladas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Objetivos</a:t>
            </a:r>
            <a:r>
              <a:rPr lang="en-US" sz="1200" kern="1200" dirty="0">
                <a:solidFill>
                  <a:schemeClr val="tx1"/>
                </a:solidFill>
                <a:latin typeface="+mn-lt"/>
                <a:ea typeface="+mn-ea"/>
                <a:cs typeface="+mn-cs"/>
              </a:rPr>
              <a:t> del </a:t>
            </a:r>
            <a:r>
              <a:rPr lang="en-US" sz="1200" kern="1200" dirty="0" err="1">
                <a:solidFill>
                  <a:schemeClr val="tx1"/>
                </a:solidFill>
                <a:latin typeface="+mn-lt"/>
                <a:ea typeface="+mn-ea"/>
                <a:cs typeface="+mn-cs"/>
              </a:rPr>
              <a:t>módulo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Conclusión</a:t>
            </a:r>
            <a:r>
              <a:rPr lang="en-US" sz="1200" kern="1200" dirty="0">
                <a:solidFill>
                  <a:schemeClr val="tx1"/>
                </a:solidFill>
                <a:latin typeface="+mn-lt"/>
                <a:ea typeface="+mn-ea"/>
                <a:cs typeface="+mn-cs"/>
              </a:rPr>
              <a:t>”, “Fin del </a:t>
            </a:r>
            <a:r>
              <a:rPr lang="en-US" sz="1200" kern="1200" dirty="0" err="1">
                <a:solidFill>
                  <a:schemeClr val="tx1"/>
                </a:solidFill>
                <a:latin typeface="+mn-lt"/>
                <a:ea typeface="+mn-ea"/>
                <a:cs typeface="+mn-cs"/>
              </a:rPr>
              <a:t>módulo</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El material </a:t>
            </a:r>
            <a:r>
              <a:rPr lang="en-US" sz="1200" kern="1200" dirty="0" err="1">
                <a:solidFill>
                  <a:schemeClr val="tx1"/>
                </a:solidFill>
                <a:latin typeface="+mn-lt"/>
                <a:ea typeface="+mn-ea"/>
                <a:cs typeface="+mn-cs"/>
              </a:rPr>
              <a:t>deberá</a:t>
            </a:r>
            <a:r>
              <a:rPr lang="en-US" sz="1200" kern="1200" dirty="0">
                <a:solidFill>
                  <a:schemeClr val="tx1"/>
                </a:solidFill>
                <a:latin typeface="+mn-lt"/>
                <a:ea typeface="+mn-ea"/>
                <a:cs typeface="+mn-cs"/>
              </a:rPr>
              <a:t> ser </a:t>
            </a:r>
            <a:r>
              <a:rPr lang="en-US" sz="1200" kern="1200" dirty="0" err="1">
                <a:solidFill>
                  <a:schemeClr val="tx1"/>
                </a:solidFill>
                <a:latin typeface="+mn-lt"/>
                <a:ea typeface="+mn-ea"/>
                <a:cs typeface="+mn-cs"/>
              </a:rPr>
              <a:t>enviado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formato</a:t>
            </a:r>
            <a:r>
              <a:rPr lang="en-US" sz="1200" kern="1200" dirty="0">
                <a:solidFill>
                  <a:schemeClr val="tx1"/>
                </a:solidFill>
                <a:latin typeface="+mn-lt"/>
                <a:ea typeface="+mn-ea"/>
                <a:cs typeface="+mn-cs"/>
              </a:rPr>
              <a:t> editable.</a:t>
            </a:r>
          </a:p>
          <a:p>
            <a:pPr lvl="0"/>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a:solidFill>
                  <a:schemeClr val="tx1"/>
                </a:solidFill>
                <a:latin typeface="+mn-lt"/>
                <a:ea typeface="+mn-ea"/>
                <a:cs typeface="+mn-cs"/>
              </a:rPr>
              <a:t>Fuente </a:t>
            </a:r>
            <a:r>
              <a:rPr lang="en-US" sz="1200" kern="1200" dirty="0" err="1">
                <a:solidFill>
                  <a:schemeClr val="tx1"/>
                </a:solidFill>
                <a:latin typeface="+mn-lt"/>
                <a:ea typeface="+mn-ea"/>
                <a:cs typeface="+mn-cs"/>
              </a:rPr>
              <a:t>sugerida</a:t>
            </a:r>
            <a:r>
              <a:rPr lang="en-US" sz="1200" kern="1200" dirty="0">
                <a:solidFill>
                  <a:schemeClr val="tx1"/>
                </a:solidFill>
                <a:latin typeface="+mn-lt"/>
                <a:ea typeface="+mn-ea"/>
                <a:cs typeface="+mn-cs"/>
              </a:rPr>
              <a:t>: Arial</a:t>
            </a:r>
          </a:p>
          <a:p>
            <a:pPr marL="171450" lvl="0" indent="-171450">
              <a:buFont typeface="Arial" panose="020B0604020202020204" pitchFamily="34" charset="0"/>
              <a:buChar char="•"/>
            </a:pPr>
            <a:r>
              <a:rPr lang="en-US" sz="1200" kern="1200" dirty="0" err="1">
                <a:solidFill>
                  <a:schemeClr val="tx1"/>
                </a:solidFill>
                <a:latin typeface="+mn-lt"/>
                <a:ea typeface="+mn-ea"/>
                <a:cs typeface="+mn-cs"/>
              </a:rPr>
              <a:t>Tamaño</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fuente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sugerida</a:t>
            </a:r>
            <a:r>
              <a:rPr lang="en-US" sz="1200" kern="1200" dirty="0">
                <a:solidFill>
                  <a:schemeClr val="tx1"/>
                </a:solidFill>
                <a:latin typeface="+mn-lt"/>
                <a:ea typeface="+mn-ea"/>
                <a:cs typeface="+mn-cs"/>
              </a:rPr>
              <a:t>: 16</a:t>
            </a:r>
          </a:p>
          <a:p>
            <a:pPr marL="171450" lvl="0" indent="-171450">
              <a:buFont typeface="Arial" panose="020B0604020202020204" pitchFamily="34" charset="0"/>
              <a:buChar char="•"/>
            </a:pPr>
            <a:r>
              <a:rPr lang="en-US" sz="1200" kern="1200" dirty="0" err="1">
                <a:solidFill>
                  <a:schemeClr val="tx1"/>
                </a:solidFill>
                <a:latin typeface="+mn-lt"/>
                <a:ea typeface="+mn-ea"/>
                <a:cs typeface="+mn-cs"/>
              </a:rPr>
              <a:t>Espaciado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sugerido</a:t>
            </a:r>
            <a:r>
              <a:rPr lang="en-US" sz="1200" kern="1200" dirty="0">
                <a:solidFill>
                  <a:schemeClr val="tx1"/>
                </a:solidFill>
                <a:latin typeface="+mn-lt"/>
                <a:ea typeface="+mn-ea"/>
                <a:cs typeface="+mn-cs"/>
              </a:rPr>
              <a:t>: 1,5</a:t>
            </a:r>
          </a:p>
          <a:p>
            <a:pPr marL="171450" lvl="0" indent="-171450">
              <a:buFont typeface="Arial" panose="020B0604020202020204" pitchFamily="34" charset="0"/>
              <a:buChar char="•"/>
            </a:pPr>
            <a:r>
              <a:rPr lang="en-US" sz="1200" kern="1200" dirty="0">
                <a:solidFill>
                  <a:schemeClr val="tx1"/>
                </a:solidFill>
                <a:latin typeface="+mn-lt"/>
                <a:ea typeface="+mn-ea"/>
                <a:cs typeface="+mn-cs"/>
              </a:rPr>
              <a:t>Los </a:t>
            </a:r>
            <a:r>
              <a:rPr lang="en-US" sz="1200" kern="1200" dirty="0" err="1">
                <a:solidFill>
                  <a:schemeClr val="tx1"/>
                </a:solidFill>
                <a:latin typeface="+mn-lt"/>
                <a:ea typeface="+mn-ea"/>
                <a:cs typeface="+mn-cs"/>
              </a:rPr>
              <a:t>archivos</a:t>
            </a:r>
            <a:r>
              <a:rPr lang="en-US" sz="1200" kern="1200" dirty="0">
                <a:solidFill>
                  <a:schemeClr val="tx1"/>
                </a:solidFill>
                <a:latin typeface="+mn-lt"/>
                <a:ea typeface="+mn-ea"/>
                <a:cs typeface="+mn-cs"/>
              </a:rPr>
              <a:t> ppt/pptx </a:t>
            </a:r>
            <a:r>
              <a:rPr lang="en-US" sz="1200" kern="1200" dirty="0" err="1">
                <a:solidFill>
                  <a:schemeClr val="tx1"/>
                </a:solidFill>
                <a:latin typeface="+mn-lt"/>
                <a:ea typeface="+mn-ea"/>
                <a:cs typeface="+mn-cs"/>
              </a:rPr>
              <a:t>deberán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tener</a:t>
            </a:r>
            <a:r>
              <a:rPr lang="en-US" sz="1200" kern="1200" dirty="0">
                <a:solidFill>
                  <a:schemeClr val="tx1"/>
                </a:solidFill>
                <a:latin typeface="+mn-lt"/>
                <a:ea typeface="+mn-ea"/>
                <a:cs typeface="+mn-cs"/>
              </a:rPr>
              <a:t> una </a:t>
            </a:r>
            <a:r>
              <a:rPr lang="en-US" sz="1200" kern="1200" dirty="0" err="1">
                <a:solidFill>
                  <a:schemeClr val="tx1"/>
                </a:solidFill>
                <a:latin typeface="+mn-lt"/>
                <a:ea typeface="+mn-ea"/>
                <a:cs typeface="+mn-cs"/>
              </a:rPr>
              <a:t>estructura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clara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unidades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definidas</a:t>
            </a:r>
            <a:r>
              <a:rPr lang="en-US" sz="1200" kern="1200" dirty="0">
                <a:solidFill>
                  <a:schemeClr val="tx1"/>
                </a:solidFill>
                <a:latin typeface="+mn-lt"/>
                <a:ea typeface="+mn-ea"/>
                <a:cs typeface="+mn-cs"/>
              </a:rPr>
              <a:t> y </a:t>
            </a:r>
            <a:r>
              <a:rPr lang="en-US" sz="1200" kern="1200" dirty="0" err="1">
                <a:solidFill>
                  <a:schemeClr val="tx1"/>
                </a:solidFill>
                <a:latin typeface="+mn-lt"/>
                <a:ea typeface="+mn-ea"/>
                <a:cs typeface="+mn-cs"/>
              </a:rPr>
              <a:t>títulos</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diapositva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únicas</a:t>
            </a:r>
            <a:r>
              <a:rPr lang="en-US" sz="1200" kern="1200" dirty="0">
                <a:solidFill>
                  <a:schemeClr val="tx1"/>
                </a:solidFill>
                <a:latin typeface="+mn-lt"/>
                <a:ea typeface="+mn-ea"/>
                <a:cs typeface="+mn-cs"/>
              </a:rPr>
              <a:t>.</a:t>
            </a:r>
          </a:p>
          <a:p>
            <a:pPr marL="171450" lvl="0" indent="-171450">
              <a:buFont typeface="Arial" panose="020B0604020202020204" pitchFamily="34" charset="0"/>
              <a:buChar char="•"/>
            </a:pPr>
            <a:r>
              <a:rPr lang="en-US" sz="1200" kern="1200" dirty="0">
                <a:solidFill>
                  <a:schemeClr val="tx1"/>
                </a:solidFill>
                <a:latin typeface="+mn-lt"/>
                <a:ea typeface="+mn-ea"/>
                <a:cs typeface="+mn-cs"/>
              </a:rPr>
              <a:t>Los </a:t>
            </a:r>
            <a:r>
              <a:rPr lang="en-US" sz="1200" kern="1200" dirty="0" err="1">
                <a:solidFill>
                  <a:schemeClr val="tx1"/>
                </a:solidFill>
                <a:latin typeface="+mn-lt"/>
                <a:ea typeface="+mn-ea"/>
                <a:cs typeface="+mn-cs"/>
              </a:rPr>
              <a:t>contenidos</a:t>
            </a:r>
            <a:r>
              <a:rPr lang="en-US" sz="1200" kern="1200" dirty="0">
                <a:solidFill>
                  <a:schemeClr val="tx1"/>
                </a:solidFill>
                <a:latin typeface="+mn-lt"/>
                <a:ea typeface="+mn-ea"/>
                <a:cs typeface="+mn-cs"/>
              </a:rPr>
              <a:t> de las </a:t>
            </a:r>
            <a:r>
              <a:rPr lang="en-US" sz="1200" kern="1200" dirty="0" err="1">
                <a:solidFill>
                  <a:schemeClr val="tx1"/>
                </a:solidFill>
                <a:latin typeface="+mn-lt"/>
                <a:ea typeface="+mn-ea"/>
                <a:cs typeface="+mn-cs"/>
              </a:rPr>
              <a:t>diapositvas</a:t>
            </a:r>
            <a:r>
              <a:rPr lang="en-US" sz="1200" kern="1200" dirty="0">
                <a:solidFill>
                  <a:schemeClr val="tx1"/>
                </a:solidFill>
                <a:latin typeface="+mn-lt"/>
                <a:ea typeface="+mn-ea"/>
                <a:cs typeface="+mn-cs"/>
              </a:rPr>
              <a:t> del ppt/pptx no </a:t>
            </a:r>
            <a:r>
              <a:rPr lang="en-US" sz="1200" kern="1200" dirty="0" err="1">
                <a:solidFill>
                  <a:schemeClr val="tx1"/>
                </a:solidFill>
                <a:latin typeface="+mn-lt"/>
                <a:ea typeface="+mn-ea"/>
                <a:cs typeface="+mn-cs"/>
              </a:rPr>
              <a:t>deberán</a:t>
            </a:r>
            <a:r>
              <a:rPr lang="en-US" sz="1200" kern="1200" dirty="0">
                <a:solidFill>
                  <a:schemeClr val="tx1"/>
                </a:solidFill>
                <a:latin typeface="+mn-lt"/>
                <a:ea typeface="+mn-ea"/>
                <a:cs typeface="+mn-cs"/>
              </a:rPr>
              <a:t> exceeder los </a:t>
            </a:r>
            <a:r>
              <a:rPr lang="en-US" sz="1200" kern="1200" dirty="0" err="1">
                <a:solidFill>
                  <a:schemeClr val="tx1"/>
                </a:solidFill>
                <a:latin typeface="+mn-lt"/>
                <a:ea typeface="+mn-ea"/>
                <a:cs typeface="+mn-cs"/>
              </a:rPr>
              <a:t>márgenes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predefinidos</a:t>
            </a:r>
            <a:r>
              <a:rPr lang="en-US" sz="1200" kern="1200" dirty="0">
                <a:solidFill>
                  <a:schemeClr val="tx1"/>
                </a:solidFill>
                <a:latin typeface="+mn-lt"/>
                <a:ea typeface="+mn-ea"/>
                <a:cs typeface="+mn-cs"/>
              </a:rPr>
              <a:t>.</a:t>
            </a:r>
          </a:p>
          <a:p>
            <a:pPr marL="171450" lvl="0" indent="-171450">
              <a:buFont typeface="Arial" panose="020B0604020202020204" pitchFamily="34" charset="0"/>
              <a:buChar char="•"/>
            </a:pPr>
            <a:r>
              <a:rPr lang="en-US" sz="1200" kern="1200" dirty="0">
                <a:solidFill>
                  <a:schemeClr val="tx1"/>
                </a:solidFill>
                <a:latin typeface="+mn-lt"/>
                <a:ea typeface="+mn-ea"/>
                <a:cs typeface="+mn-cs"/>
              </a:rPr>
              <a:t>Las </a:t>
            </a:r>
            <a:r>
              <a:rPr lang="en-US" sz="1200" kern="1200" dirty="0" err="1">
                <a:solidFill>
                  <a:schemeClr val="tx1"/>
                </a:solidFill>
                <a:latin typeface="+mn-lt"/>
                <a:ea typeface="+mn-ea"/>
                <a:cs typeface="+mn-cs"/>
              </a:rPr>
              <a:t>imágenes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diagramas</a:t>
            </a:r>
            <a:r>
              <a:rPr lang="en-US" sz="1200" kern="1200" dirty="0">
                <a:solidFill>
                  <a:schemeClr val="tx1"/>
                </a:solidFill>
                <a:latin typeface="+mn-lt"/>
                <a:ea typeface="+mn-ea"/>
                <a:cs typeface="+mn-cs"/>
              </a:rPr>
              <a:t>, etc. </a:t>
            </a:r>
            <a:r>
              <a:rPr lang="en-US" sz="1200" kern="1200" dirty="0" err="1">
                <a:solidFill>
                  <a:schemeClr val="tx1"/>
                </a:solidFill>
                <a:latin typeface="+mn-lt"/>
                <a:ea typeface="+mn-ea"/>
                <a:cs typeface="+mn-cs"/>
              </a:rPr>
              <a:t>deberán</a:t>
            </a:r>
            <a:r>
              <a:rPr lang="en-US" sz="1200" kern="1200" dirty="0">
                <a:solidFill>
                  <a:schemeClr val="tx1"/>
                </a:solidFill>
                <a:latin typeface="+mn-lt"/>
                <a:ea typeface="+mn-ea"/>
                <a:cs typeface="+mn-cs"/>
              </a:rPr>
              <a:t> ser </a:t>
            </a:r>
            <a:r>
              <a:rPr lang="en-US" sz="1200" kern="1200" dirty="0" err="1">
                <a:solidFill>
                  <a:schemeClr val="tx1"/>
                </a:solidFill>
                <a:latin typeface="+mn-lt"/>
                <a:ea typeface="+mn-ea"/>
                <a:cs typeface="+mn-cs"/>
              </a:rPr>
              <a:t>acompañados</a:t>
            </a:r>
            <a:r>
              <a:rPr lang="en-US" sz="1200" kern="1200" dirty="0">
                <a:solidFill>
                  <a:schemeClr val="tx1"/>
                </a:solidFill>
                <a:latin typeface="+mn-lt"/>
                <a:ea typeface="+mn-ea"/>
                <a:cs typeface="+mn-cs"/>
              </a:rPr>
              <a:t> con una </a:t>
            </a:r>
            <a:r>
              <a:rPr lang="en-US" sz="1200" kern="1200" dirty="0" err="1">
                <a:solidFill>
                  <a:schemeClr val="tx1"/>
                </a:solidFill>
                <a:latin typeface="+mn-lt"/>
                <a:ea typeface="+mn-ea"/>
                <a:cs typeface="+mn-cs"/>
              </a:rPr>
              <a:t>descripción</a:t>
            </a:r>
            <a:r>
              <a:rPr lang="en-US" sz="1200" kern="1200" dirty="0">
                <a:solidFill>
                  <a:schemeClr val="tx1"/>
                </a:solidFill>
                <a:latin typeface="+mn-lt"/>
                <a:ea typeface="+mn-ea"/>
                <a:cs typeface="+mn-cs"/>
              </a:rPr>
              <a:t>. </a:t>
            </a:r>
          </a:p>
          <a:p>
            <a:pPr marL="171450" lvl="0" indent="-171450">
              <a:buFont typeface="Arial" panose="020B0604020202020204" pitchFamily="34" charset="0"/>
              <a:buChar char="•"/>
            </a:pPr>
            <a:r>
              <a:rPr lang="es-ES" sz="1200" kern="1200" dirty="0">
                <a:solidFill>
                  <a:schemeClr val="tx1"/>
                </a:solidFill>
                <a:latin typeface="+mn-lt"/>
                <a:ea typeface="+mn-ea"/>
                <a:cs typeface="+mn-cs"/>
              </a:rPr>
              <a:t>Si deseas incluir preguntas de comprensión (opción múltiple, respuestas múltiples, verdadero/falso, coincidencia, etc.) para mejorar la comprensión de la teoría por parte de los usuarios, debes incluirlas en el archivo </a:t>
            </a:r>
            <a:r>
              <a:rPr lang="es-ES" sz="1200" kern="1200" dirty="0" err="1">
                <a:solidFill>
                  <a:schemeClr val="tx1"/>
                </a:solidFill>
                <a:latin typeface="+mn-lt"/>
                <a:ea typeface="+mn-ea"/>
                <a:cs typeface="+mn-cs"/>
              </a:rPr>
              <a:t>ppt</a:t>
            </a:r>
            <a:r>
              <a:rPr lang="es-ES" sz="1200" kern="1200" dirty="0">
                <a:solidFill>
                  <a:schemeClr val="tx1"/>
                </a:solidFill>
                <a:latin typeface="+mn-lt"/>
                <a:ea typeface="+mn-ea"/>
                <a:cs typeface="+mn-cs"/>
              </a:rPr>
              <a:t>/</a:t>
            </a:r>
            <a:r>
              <a:rPr lang="es-ES" sz="1200" kern="1200" dirty="0" err="1">
                <a:solidFill>
                  <a:schemeClr val="tx1"/>
                </a:solidFill>
                <a:latin typeface="+mn-lt"/>
                <a:ea typeface="+mn-ea"/>
                <a:cs typeface="+mn-cs"/>
              </a:rPr>
              <a:t>pptx</a:t>
            </a:r>
            <a:r>
              <a:rPr lang="es-ES" sz="120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r>
              <a:rPr lang="es-ES" sz="1200" kern="1200" dirty="0">
                <a:solidFill>
                  <a:schemeClr val="tx1"/>
                </a:solidFill>
                <a:latin typeface="+mn-lt"/>
                <a:ea typeface="+mn-ea"/>
                <a:cs typeface="+mn-cs"/>
              </a:rPr>
              <a:t>Las preguntas que se utilizarán para la autoevaluación y las pruebas de evaluación final deben seguir un formato predefinido que se enviará desde </a:t>
            </a:r>
            <a:r>
              <a:rPr lang="es-ES" sz="1200" kern="1200" dirty="0" err="1">
                <a:solidFill>
                  <a:schemeClr val="tx1"/>
                </a:solidFill>
                <a:latin typeface="+mn-lt"/>
                <a:ea typeface="+mn-ea"/>
                <a:cs typeface="+mn-cs"/>
              </a:rPr>
              <a:t>SQLearn</a:t>
            </a:r>
            <a:r>
              <a:rPr lang="es-ES" sz="1200" kern="1200" dirty="0">
                <a:solidFill>
                  <a:schemeClr val="tx1"/>
                </a:solidFill>
                <a:latin typeface="+mn-lt"/>
                <a:ea typeface="+mn-ea"/>
                <a:cs typeface="+mn-cs"/>
              </a:rPr>
              <a:t> en un archivo.xls.</a:t>
            </a: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14815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hs</a:t>
            </a:r>
            <a:r>
              <a:rPr lang="de-DE" baseline="0" dirty="0"/>
              <a:t> </a:t>
            </a:r>
            <a:r>
              <a:rPr lang="de-DE" baseline="0" dirty="0" err="1"/>
              <a:t>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421018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353589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90447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3886049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335967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19186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2975433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3702407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1086322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23457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HS BO</a:t>
            </a:r>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306335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3178925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de-DE" dirty="0" err="1"/>
              <a:t>Pic</a:t>
            </a:r>
            <a:r>
              <a:rPr lang="de-DE" dirty="0"/>
              <a:t> </a:t>
            </a:r>
            <a:r>
              <a:rPr lang="de-DE" dirty="0" err="1"/>
              <a:t>hs</a:t>
            </a:r>
            <a:r>
              <a:rPr lang="de-DE" dirty="0"/>
              <a:t> </a:t>
            </a:r>
            <a:r>
              <a:rPr lang="de-DE" dirty="0" err="1"/>
              <a:t>bo</a:t>
            </a:r>
            <a:endParaRPr lang="de-DE"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2328711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de-DE" dirty="0" err="1"/>
              <a:t>Pic</a:t>
            </a:r>
            <a:r>
              <a:rPr lang="de-DE" dirty="0"/>
              <a:t> </a:t>
            </a:r>
            <a:r>
              <a:rPr lang="de-DE" dirty="0" err="1"/>
              <a:t>hs</a:t>
            </a:r>
            <a:r>
              <a:rPr lang="de-DE" dirty="0"/>
              <a:t> </a:t>
            </a:r>
            <a:r>
              <a:rPr lang="de-DE" dirty="0" err="1"/>
              <a:t>bo</a:t>
            </a:r>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35</a:t>
            </a:fld>
            <a:endParaRPr lang="el-GR"/>
          </a:p>
        </p:txBody>
      </p:sp>
    </p:spTree>
    <p:extLst>
      <p:ext uri="{BB962C8B-B14F-4D97-AF65-F5344CB8AC3E}">
        <p14:creationId xmlns:p14="http://schemas.microsoft.com/office/powerpoint/2010/main" val="1930527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de-DE" dirty="0"/>
              <a:t>Alemán https://www.google.de/url?sa=t&amp;rct=j&amp;q=&amp;esrc=s&amp;source=web&amp;cd=2&amp;cad=rja&amp;uact=8&amp;ved=2ahUKEwjaqqewkpHiAhWS3KQKHW97CKEQFjABegQIERAC&amp;url=https%3A%2F%2Fwww.vaillant.de%2Fdownloads-1%2Fanleitungen-1%2Fflexotherm-compact%2F0020196687-01-1443091.pdf&amp;usg=AOvVaw2BDk5pLMXxI8TCwxVs7co5</a:t>
            </a:r>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36</a:t>
            </a:fld>
            <a:endParaRPr lang="el-GR"/>
          </a:p>
        </p:txBody>
      </p:sp>
    </p:spTree>
    <p:extLst>
      <p:ext uri="{BB962C8B-B14F-4D97-AF65-F5344CB8AC3E}">
        <p14:creationId xmlns:p14="http://schemas.microsoft.com/office/powerpoint/2010/main" val="3751854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de-DE" dirty="0" err="1"/>
              <a:t>Pic</a:t>
            </a:r>
            <a:r>
              <a:rPr lang="de-DE" dirty="0"/>
              <a:t> </a:t>
            </a:r>
            <a:r>
              <a:rPr lang="de-DE" dirty="0" err="1"/>
              <a:t>hs</a:t>
            </a:r>
            <a:r>
              <a:rPr lang="de-DE" dirty="0"/>
              <a:t> </a:t>
            </a:r>
            <a:r>
              <a:rPr lang="de-DE" dirty="0" err="1"/>
              <a:t>bo</a:t>
            </a:r>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37</a:t>
            </a:fld>
            <a:endParaRPr lang="el-GR"/>
          </a:p>
        </p:txBody>
      </p:sp>
    </p:spTree>
    <p:extLst>
      <p:ext uri="{BB962C8B-B14F-4D97-AF65-F5344CB8AC3E}">
        <p14:creationId xmlns:p14="http://schemas.microsoft.com/office/powerpoint/2010/main" val="3353652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err="1">
                <a:solidFill>
                  <a:schemeClr val="tx1"/>
                </a:solidFill>
                <a:latin typeface="+mn-lt"/>
                <a:ea typeface="+mn-ea"/>
                <a:cs typeface="+mn-cs"/>
              </a:rPr>
              <a:t>Pautas</a:t>
            </a:r>
            <a:r>
              <a:rPr lang="en-US" sz="1200" u="sng" kern="1200" dirty="0">
                <a:solidFill>
                  <a:schemeClr val="tx1"/>
                </a:solidFill>
                <a:latin typeface="+mn-lt"/>
                <a:ea typeface="+mn-ea"/>
                <a:cs typeface="+mn-cs"/>
              </a:rPr>
              <a:t> para el instructor</a:t>
            </a:r>
          </a:p>
          <a:p>
            <a:endParaRPr lang="el-GR" sz="1200" kern="1200" dirty="0">
              <a:solidFill>
                <a:schemeClr val="tx1"/>
              </a:solidFill>
              <a:latin typeface="+mn-lt"/>
              <a:ea typeface="+mn-ea"/>
              <a:cs typeface="+mn-cs"/>
            </a:endParaRPr>
          </a:p>
          <a:p>
            <a:r>
              <a:rPr lang="es-ES" sz="1200" kern="1200" dirty="0">
                <a:solidFill>
                  <a:schemeClr val="tx1"/>
                </a:solidFill>
                <a:latin typeface="+mn-lt"/>
                <a:ea typeface="+mn-ea"/>
                <a:cs typeface="+mn-cs"/>
              </a:rPr>
              <a:t>Este archivo.ppt es una plantilla que deben utilizar los proveedores de FP para preparar el material de formación. </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Se </a:t>
            </a:r>
            <a:r>
              <a:rPr lang="en-US" sz="1200" kern="1200" dirty="0" err="1">
                <a:solidFill>
                  <a:schemeClr val="tx1"/>
                </a:solidFill>
                <a:latin typeface="+mn-lt"/>
                <a:ea typeface="+mn-ea"/>
                <a:cs typeface="+mn-cs"/>
              </a:rPr>
              <a:t>sugieren</a:t>
            </a:r>
            <a:r>
              <a:rPr lang="en-US" sz="1200" kern="1200" dirty="0">
                <a:solidFill>
                  <a:schemeClr val="tx1"/>
                </a:solidFill>
                <a:latin typeface="+mn-lt"/>
                <a:ea typeface="+mn-ea"/>
                <a:cs typeface="+mn-cs"/>
              </a:rPr>
              <a:t> de 30 a 40 </a:t>
            </a:r>
            <a:r>
              <a:rPr lang="en-US" sz="1200" kern="1200" dirty="0" err="1">
                <a:solidFill>
                  <a:schemeClr val="tx1"/>
                </a:solidFill>
                <a:latin typeface="+mn-lt"/>
                <a:ea typeface="+mn-ea"/>
                <a:cs typeface="+mn-cs"/>
              </a:rPr>
              <a:t>diapositivas</a:t>
            </a:r>
            <a:r>
              <a:rPr lang="en-US" sz="1200" kern="1200" dirty="0">
                <a:solidFill>
                  <a:schemeClr val="tx1"/>
                </a:solidFill>
                <a:latin typeface="+mn-lt"/>
                <a:ea typeface="+mn-ea"/>
                <a:cs typeface="+mn-cs"/>
              </a:rPr>
              <a:t> de Power Point para una (1) hora de </a:t>
            </a:r>
            <a:r>
              <a:rPr lang="en-US" sz="1200" kern="1200" dirty="0" err="1">
                <a:solidFill>
                  <a:schemeClr val="tx1"/>
                </a:solidFill>
                <a:latin typeface="+mn-lt"/>
                <a:ea typeface="+mn-ea"/>
                <a:cs typeface="+mn-cs"/>
              </a:rPr>
              <a:t>programa</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entrenamiento</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kern="1200" dirty="0" err="1">
                <a:solidFill>
                  <a:schemeClr val="tx1"/>
                </a:solidFill>
                <a:latin typeface="+mn-lt"/>
                <a:ea typeface="+mn-ea"/>
                <a:cs typeface="+mn-cs"/>
              </a:rPr>
              <a:t>diapositivas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predefinidas</a:t>
            </a:r>
            <a:r>
              <a:rPr lang="en-US" sz="1200" kern="1200" dirty="0">
                <a:solidFill>
                  <a:schemeClr val="tx1"/>
                </a:solidFill>
                <a:latin typeface="+mn-lt"/>
                <a:ea typeface="+mn-ea"/>
                <a:cs typeface="+mn-cs"/>
              </a:rPr>
              <a:t> para ser </a:t>
            </a:r>
            <a:r>
              <a:rPr lang="en-US" sz="1200" kern="1200" dirty="0" err="1">
                <a:solidFill>
                  <a:schemeClr val="tx1"/>
                </a:solidFill>
                <a:latin typeface="+mn-lt"/>
                <a:ea typeface="+mn-ea"/>
                <a:cs typeface="+mn-cs"/>
              </a:rPr>
              <a:t>rellenadas</a:t>
            </a:r>
            <a:r>
              <a:rPr lang="en-US" sz="1200" kern="1200" dirty="0">
                <a:solidFill>
                  <a:schemeClr val="tx1"/>
                </a:solidFill>
                <a:latin typeface="+mn-lt"/>
                <a:ea typeface="+mn-ea"/>
                <a:cs typeface="+mn-cs"/>
              </a:rPr>
              <a:t> por </a:t>
            </a:r>
            <a:r>
              <a:rPr lang="en-US" sz="1200" kern="1200" dirty="0" err="1">
                <a:solidFill>
                  <a:schemeClr val="tx1"/>
                </a:solidFill>
                <a:latin typeface="+mn-lt"/>
                <a:ea typeface="+mn-ea"/>
                <a:cs typeface="+mn-cs"/>
              </a:rPr>
              <a:t>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tituladas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Objetivos</a:t>
            </a:r>
            <a:r>
              <a:rPr lang="en-US" sz="1200" kern="1200" dirty="0">
                <a:solidFill>
                  <a:schemeClr val="tx1"/>
                </a:solidFill>
                <a:latin typeface="+mn-lt"/>
                <a:ea typeface="+mn-ea"/>
                <a:cs typeface="+mn-cs"/>
              </a:rPr>
              <a:t> del </a:t>
            </a:r>
            <a:r>
              <a:rPr lang="en-US" sz="1200" kern="1200" dirty="0" err="1">
                <a:solidFill>
                  <a:schemeClr val="tx1"/>
                </a:solidFill>
                <a:latin typeface="+mn-lt"/>
                <a:ea typeface="+mn-ea"/>
                <a:cs typeface="+mn-cs"/>
              </a:rPr>
              <a:t>módulo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Conclusión</a:t>
            </a:r>
            <a:r>
              <a:rPr lang="en-US" sz="1200" kern="1200" dirty="0">
                <a:solidFill>
                  <a:schemeClr val="tx1"/>
                </a:solidFill>
                <a:latin typeface="+mn-lt"/>
                <a:ea typeface="+mn-ea"/>
                <a:cs typeface="+mn-cs"/>
              </a:rPr>
              <a:t>”, “Fin del </a:t>
            </a:r>
            <a:r>
              <a:rPr lang="en-US" sz="1200" kern="1200" dirty="0" err="1">
                <a:solidFill>
                  <a:schemeClr val="tx1"/>
                </a:solidFill>
                <a:latin typeface="+mn-lt"/>
                <a:ea typeface="+mn-ea"/>
                <a:cs typeface="+mn-cs"/>
              </a:rPr>
              <a:t>módulo</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El material </a:t>
            </a:r>
            <a:r>
              <a:rPr lang="en-US" sz="1200" kern="1200" dirty="0" err="1">
                <a:solidFill>
                  <a:schemeClr val="tx1"/>
                </a:solidFill>
                <a:latin typeface="+mn-lt"/>
                <a:ea typeface="+mn-ea"/>
                <a:cs typeface="+mn-cs"/>
              </a:rPr>
              <a:t>deberá</a:t>
            </a:r>
            <a:r>
              <a:rPr lang="en-US" sz="1200" kern="1200" dirty="0">
                <a:solidFill>
                  <a:schemeClr val="tx1"/>
                </a:solidFill>
                <a:latin typeface="+mn-lt"/>
                <a:ea typeface="+mn-ea"/>
                <a:cs typeface="+mn-cs"/>
              </a:rPr>
              <a:t> ser </a:t>
            </a:r>
            <a:r>
              <a:rPr lang="en-US" sz="1200" kern="1200" dirty="0" err="1">
                <a:solidFill>
                  <a:schemeClr val="tx1"/>
                </a:solidFill>
                <a:latin typeface="+mn-lt"/>
                <a:ea typeface="+mn-ea"/>
                <a:cs typeface="+mn-cs"/>
              </a:rPr>
              <a:t>enviado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formato</a:t>
            </a:r>
            <a:r>
              <a:rPr lang="en-US" sz="1200" kern="1200" dirty="0">
                <a:solidFill>
                  <a:schemeClr val="tx1"/>
                </a:solidFill>
                <a:latin typeface="+mn-lt"/>
                <a:ea typeface="+mn-ea"/>
                <a:cs typeface="+mn-cs"/>
              </a:rPr>
              <a:t> editable.</a:t>
            </a:r>
          </a:p>
          <a:p>
            <a:pPr lvl="0"/>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a:solidFill>
                  <a:schemeClr val="tx1"/>
                </a:solidFill>
                <a:latin typeface="+mn-lt"/>
                <a:ea typeface="+mn-ea"/>
                <a:cs typeface="+mn-cs"/>
              </a:rPr>
              <a:t>Fuente </a:t>
            </a:r>
            <a:r>
              <a:rPr lang="en-US" sz="1200" kern="1200" dirty="0" err="1">
                <a:solidFill>
                  <a:schemeClr val="tx1"/>
                </a:solidFill>
                <a:latin typeface="+mn-lt"/>
                <a:ea typeface="+mn-ea"/>
                <a:cs typeface="+mn-cs"/>
              </a:rPr>
              <a:t>sugerida</a:t>
            </a:r>
            <a:r>
              <a:rPr lang="en-US" sz="1200" kern="1200" dirty="0">
                <a:solidFill>
                  <a:schemeClr val="tx1"/>
                </a:solidFill>
                <a:latin typeface="+mn-lt"/>
                <a:ea typeface="+mn-ea"/>
                <a:cs typeface="+mn-cs"/>
              </a:rPr>
              <a:t>: Arial</a:t>
            </a:r>
          </a:p>
          <a:p>
            <a:pPr marL="171450" lvl="0" indent="-171450">
              <a:buFont typeface="Arial" panose="020B0604020202020204" pitchFamily="34" charset="0"/>
              <a:buChar char="•"/>
            </a:pPr>
            <a:r>
              <a:rPr lang="en-US" sz="1200" kern="1200" dirty="0" err="1">
                <a:solidFill>
                  <a:schemeClr val="tx1"/>
                </a:solidFill>
                <a:latin typeface="+mn-lt"/>
                <a:ea typeface="+mn-ea"/>
                <a:cs typeface="+mn-cs"/>
              </a:rPr>
              <a:t>Tamaño</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fuente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sugerida</a:t>
            </a:r>
            <a:r>
              <a:rPr lang="en-US" sz="1200" kern="1200" dirty="0">
                <a:solidFill>
                  <a:schemeClr val="tx1"/>
                </a:solidFill>
                <a:latin typeface="+mn-lt"/>
                <a:ea typeface="+mn-ea"/>
                <a:cs typeface="+mn-cs"/>
              </a:rPr>
              <a:t>: 16</a:t>
            </a:r>
          </a:p>
          <a:p>
            <a:pPr marL="171450" lvl="0" indent="-171450">
              <a:buFont typeface="Arial" panose="020B0604020202020204" pitchFamily="34" charset="0"/>
              <a:buChar char="•"/>
            </a:pPr>
            <a:r>
              <a:rPr lang="en-US" sz="1200" kern="1200" dirty="0" err="1">
                <a:solidFill>
                  <a:schemeClr val="tx1"/>
                </a:solidFill>
                <a:latin typeface="+mn-lt"/>
                <a:ea typeface="+mn-ea"/>
                <a:cs typeface="+mn-cs"/>
              </a:rPr>
              <a:t>Espaciado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sugerido</a:t>
            </a:r>
            <a:r>
              <a:rPr lang="en-US" sz="1200" kern="1200" dirty="0">
                <a:solidFill>
                  <a:schemeClr val="tx1"/>
                </a:solidFill>
                <a:latin typeface="+mn-lt"/>
                <a:ea typeface="+mn-ea"/>
                <a:cs typeface="+mn-cs"/>
              </a:rPr>
              <a:t>: 1,5</a:t>
            </a:r>
          </a:p>
          <a:p>
            <a:pPr marL="171450" lvl="0" indent="-171450">
              <a:buFont typeface="Arial" panose="020B0604020202020204" pitchFamily="34" charset="0"/>
              <a:buChar char="•"/>
            </a:pPr>
            <a:r>
              <a:rPr lang="en-US" sz="1200" kern="1200" dirty="0">
                <a:solidFill>
                  <a:schemeClr val="tx1"/>
                </a:solidFill>
                <a:latin typeface="+mn-lt"/>
                <a:ea typeface="+mn-ea"/>
                <a:cs typeface="+mn-cs"/>
              </a:rPr>
              <a:t>Los </a:t>
            </a:r>
            <a:r>
              <a:rPr lang="en-US" sz="1200" kern="1200" dirty="0" err="1">
                <a:solidFill>
                  <a:schemeClr val="tx1"/>
                </a:solidFill>
                <a:latin typeface="+mn-lt"/>
                <a:ea typeface="+mn-ea"/>
                <a:cs typeface="+mn-cs"/>
              </a:rPr>
              <a:t>archivos</a:t>
            </a:r>
            <a:r>
              <a:rPr lang="en-US" sz="1200" kern="1200" dirty="0">
                <a:solidFill>
                  <a:schemeClr val="tx1"/>
                </a:solidFill>
                <a:latin typeface="+mn-lt"/>
                <a:ea typeface="+mn-ea"/>
                <a:cs typeface="+mn-cs"/>
              </a:rPr>
              <a:t> ppt/pptx </a:t>
            </a:r>
            <a:r>
              <a:rPr lang="en-US" sz="1200" kern="1200" dirty="0" err="1">
                <a:solidFill>
                  <a:schemeClr val="tx1"/>
                </a:solidFill>
                <a:latin typeface="+mn-lt"/>
                <a:ea typeface="+mn-ea"/>
                <a:cs typeface="+mn-cs"/>
              </a:rPr>
              <a:t>deberán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tener</a:t>
            </a:r>
            <a:r>
              <a:rPr lang="en-US" sz="1200" kern="1200" dirty="0">
                <a:solidFill>
                  <a:schemeClr val="tx1"/>
                </a:solidFill>
                <a:latin typeface="+mn-lt"/>
                <a:ea typeface="+mn-ea"/>
                <a:cs typeface="+mn-cs"/>
              </a:rPr>
              <a:t> una </a:t>
            </a:r>
            <a:r>
              <a:rPr lang="en-US" sz="1200" kern="1200" dirty="0" err="1">
                <a:solidFill>
                  <a:schemeClr val="tx1"/>
                </a:solidFill>
                <a:latin typeface="+mn-lt"/>
                <a:ea typeface="+mn-ea"/>
                <a:cs typeface="+mn-cs"/>
              </a:rPr>
              <a:t>estructura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clara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unidades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definidas</a:t>
            </a:r>
            <a:r>
              <a:rPr lang="en-US" sz="1200" kern="1200" dirty="0">
                <a:solidFill>
                  <a:schemeClr val="tx1"/>
                </a:solidFill>
                <a:latin typeface="+mn-lt"/>
                <a:ea typeface="+mn-ea"/>
                <a:cs typeface="+mn-cs"/>
              </a:rPr>
              <a:t> y </a:t>
            </a:r>
            <a:r>
              <a:rPr lang="en-US" sz="1200" kern="1200" dirty="0" err="1">
                <a:solidFill>
                  <a:schemeClr val="tx1"/>
                </a:solidFill>
                <a:latin typeface="+mn-lt"/>
                <a:ea typeface="+mn-ea"/>
                <a:cs typeface="+mn-cs"/>
              </a:rPr>
              <a:t>títulos</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diapositva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únicas</a:t>
            </a:r>
            <a:r>
              <a:rPr lang="en-US" sz="1200" kern="1200" dirty="0">
                <a:solidFill>
                  <a:schemeClr val="tx1"/>
                </a:solidFill>
                <a:latin typeface="+mn-lt"/>
                <a:ea typeface="+mn-ea"/>
                <a:cs typeface="+mn-cs"/>
              </a:rPr>
              <a:t>.</a:t>
            </a:r>
          </a:p>
          <a:p>
            <a:pPr marL="171450" lvl="0" indent="-171450">
              <a:buFont typeface="Arial" panose="020B0604020202020204" pitchFamily="34" charset="0"/>
              <a:buChar char="•"/>
            </a:pPr>
            <a:r>
              <a:rPr lang="en-US" sz="1200" kern="1200" dirty="0">
                <a:solidFill>
                  <a:schemeClr val="tx1"/>
                </a:solidFill>
                <a:latin typeface="+mn-lt"/>
                <a:ea typeface="+mn-ea"/>
                <a:cs typeface="+mn-cs"/>
              </a:rPr>
              <a:t>Los </a:t>
            </a:r>
            <a:r>
              <a:rPr lang="en-US" sz="1200" kern="1200" dirty="0" err="1">
                <a:solidFill>
                  <a:schemeClr val="tx1"/>
                </a:solidFill>
                <a:latin typeface="+mn-lt"/>
                <a:ea typeface="+mn-ea"/>
                <a:cs typeface="+mn-cs"/>
              </a:rPr>
              <a:t>contenidos</a:t>
            </a:r>
            <a:r>
              <a:rPr lang="en-US" sz="1200" kern="1200" dirty="0">
                <a:solidFill>
                  <a:schemeClr val="tx1"/>
                </a:solidFill>
                <a:latin typeface="+mn-lt"/>
                <a:ea typeface="+mn-ea"/>
                <a:cs typeface="+mn-cs"/>
              </a:rPr>
              <a:t> de las </a:t>
            </a:r>
            <a:r>
              <a:rPr lang="en-US" sz="1200" kern="1200" dirty="0" err="1">
                <a:solidFill>
                  <a:schemeClr val="tx1"/>
                </a:solidFill>
                <a:latin typeface="+mn-lt"/>
                <a:ea typeface="+mn-ea"/>
                <a:cs typeface="+mn-cs"/>
              </a:rPr>
              <a:t>diapositvas</a:t>
            </a:r>
            <a:r>
              <a:rPr lang="en-US" sz="1200" kern="1200" dirty="0">
                <a:solidFill>
                  <a:schemeClr val="tx1"/>
                </a:solidFill>
                <a:latin typeface="+mn-lt"/>
                <a:ea typeface="+mn-ea"/>
                <a:cs typeface="+mn-cs"/>
              </a:rPr>
              <a:t> del ppt/pptx no </a:t>
            </a:r>
            <a:r>
              <a:rPr lang="en-US" sz="1200" kern="1200" dirty="0" err="1">
                <a:solidFill>
                  <a:schemeClr val="tx1"/>
                </a:solidFill>
                <a:latin typeface="+mn-lt"/>
                <a:ea typeface="+mn-ea"/>
                <a:cs typeface="+mn-cs"/>
              </a:rPr>
              <a:t>deberán</a:t>
            </a:r>
            <a:r>
              <a:rPr lang="en-US" sz="1200" kern="1200" dirty="0">
                <a:solidFill>
                  <a:schemeClr val="tx1"/>
                </a:solidFill>
                <a:latin typeface="+mn-lt"/>
                <a:ea typeface="+mn-ea"/>
                <a:cs typeface="+mn-cs"/>
              </a:rPr>
              <a:t> exceeder los </a:t>
            </a:r>
            <a:r>
              <a:rPr lang="en-US" sz="1200" kern="1200" dirty="0" err="1">
                <a:solidFill>
                  <a:schemeClr val="tx1"/>
                </a:solidFill>
                <a:latin typeface="+mn-lt"/>
                <a:ea typeface="+mn-ea"/>
                <a:cs typeface="+mn-cs"/>
              </a:rPr>
              <a:t>márgenes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predefinidos</a:t>
            </a:r>
            <a:r>
              <a:rPr lang="en-US" sz="1200" kern="1200" dirty="0">
                <a:solidFill>
                  <a:schemeClr val="tx1"/>
                </a:solidFill>
                <a:latin typeface="+mn-lt"/>
                <a:ea typeface="+mn-ea"/>
                <a:cs typeface="+mn-cs"/>
              </a:rPr>
              <a:t>.</a:t>
            </a:r>
          </a:p>
          <a:p>
            <a:pPr marL="171450" lvl="0" indent="-171450">
              <a:buFont typeface="Arial" panose="020B0604020202020204" pitchFamily="34" charset="0"/>
              <a:buChar char="•"/>
            </a:pPr>
            <a:r>
              <a:rPr lang="en-US" sz="1200" kern="1200" dirty="0">
                <a:solidFill>
                  <a:schemeClr val="tx1"/>
                </a:solidFill>
                <a:latin typeface="+mn-lt"/>
                <a:ea typeface="+mn-ea"/>
                <a:cs typeface="+mn-cs"/>
              </a:rPr>
              <a:t>Las </a:t>
            </a:r>
            <a:r>
              <a:rPr lang="en-US" sz="1200" kern="1200" dirty="0" err="1">
                <a:solidFill>
                  <a:schemeClr val="tx1"/>
                </a:solidFill>
                <a:latin typeface="+mn-lt"/>
                <a:ea typeface="+mn-ea"/>
                <a:cs typeface="+mn-cs"/>
              </a:rPr>
              <a:t>imágenes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diagramas</a:t>
            </a:r>
            <a:r>
              <a:rPr lang="en-US" sz="1200" kern="1200" dirty="0">
                <a:solidFill>
                  <a:schemeClr val="tx1"/>
                </a:solidFill>
                <a:latin typeface="+mn-lt"/>
                <a:ea typeface="+mn-ea"/>
                <a:cs typeface="+mn-cs"/>
              </a:rPr>
              <a:t>, etc. </a:t>
            </a:r>
            <a:r>
              <a:rPr lang="en-US" sz="1200" kern="1200" dirty="0" err="1">
                <a:solidFill>
                  <a:schemeClr val="tx1"/>
                </a:solidFill>
                <a:latin typeface="+mn-lt"/>
                <a:ea typeface="+mn-ea"/>
                <a:cs typeface="+mn-cs"/>
              </a:rPr>
              <a:t>deberán</a:t>
            </a:r>
            <a:r>
              <a:rPr lang="en-US" sz="1200" kern="1200" dirty="0">
                <a:solidFill>
                  <a:schemeClr val="tx1"/>
                </a:solidFill>
                <a:latin typeface="+mn-lt"/>
                <a:ea typeface="+mn-ea"/>
                <a:cs typeface="+mn-cs"/>
              </a:rPr>
              <a:t> ser </a:t>
            </a:r>
            <a:r>
              <a:rPr lang="en-US" sz="1200" kern="1200" dirty="0" err="1">
                <a:solidFill>
                  <a:schemeClr val="tx1"/>
                </a:solidFill>
                <a:latin typeface="+mn-lt"/>
                <a:ea typeface="+mn-ea"/>
                <a:cs typeface="+mn-cs"/>
              </a:rPr>
              <a:t>acompañados</a:t>
            </a:r>
            <a:r>
              <a:rPr lang="en-US" sz="1200" kern="1200" dirty="0">
                <a:solidFill>
                  <a:schemeClr val="tx1"/>
                </a:solidFill>
                <a:latin typeface="+mn-lt"/>
                <a:ea typeface="+mn-ea"/>
                <a:cs typeface="+mn-cs"/>
              </a:rPr>
              <a:t> con una </a:t>
            </a:r>
            <a:r>
              <a:rPr lang="en-US" sz="1200" kern="1200" dirty="0" err="1">
                <a:solidFill>
                  <a:schemeClr val="tx1"/>
                </a:solidFill>
                <a:latin typeface="+mn-lt"/>
                <a:ea typeface="+mn-ea"/>
                <a:cs typeface="+mn-cs"/>
              </a:rPr>
              <a:t>descripción</a:t>
            </a:r>
            <a:r>
              <a:rPr lang="en-US" sz="1200" kern="1200" dirty="0">
                <a:solidFill>
                  <a:schemeClr val="tx1"/>
                </a:solidFill>
                <a:latin typeface="+mn-lt"/>
                <a:ea typeface="+mn-ea"/>
                <a:cs typeface="+mn-cs"/>
              </a:rPr>
              <a:t>. </a:t>
            </a:r>
          </a:p>
          <a:p>
            <a:pPr marL="171450" lvl="0" indent="-171450">
              <a:buFont typeface="Arial" panose="020B0604020202020204" pitchFamily="34" charset="0"/>
              <a:buChar char="•"/>
            </a:pPr>
            <a:r>
              <a:rPr lang="es-ES" sz="1200" kern="1200" dirty="0">
                <a:solidFill>
                  <a:schemeClr val="tx1"/>
                </a:solidFill>
                <a:latin typeface="+mn-lt"/>
                <a:ea typeface="+mn-ea"/>
                <a:cs typeface="+mn-cs"/>
              </a:rPr>
              <a:t>Si deseas incluir preguntas de comprensión (opción múltiple, respuestas múltiples, verdadero/falso, coincidencia, etc.) para mejorar la comprensión de la teoría por parte de los usuarios, debes incluirlas en el archivo </a:t>
            </a:r>
            <a:r>
              <a:rPr lang="es-ES" sz="1200" kern="1200" dirty="0" err="1">
                <a:solidFill>
                  <a:schemeClr val="tx1"/>
                </a:solidFill>
                <a:latin typeface="+mn-lt"/>
                <a:ea typeface="+mn-ea"/>
                <a:cs typeface="+mn-cs"/>
              </a:rPr>
              <a:t>ppt</a:t>
            </a:r>
            <a:r>
              <a:rPr lang="es-ES" sz="1200" kern="1200" dirty="0">
                <a:solidFill>
                  <a:schemeClr val="tx1"/>
                </a:solidFill>
                <a:latin typeface="+mn-lt"/>
                <a:ea typeface="+mn-ea"/>
                <a:cs typeface="+mn-cs"/>
              </a:rPr>
              <a:t>/</a:t>
            </a:r>
            <a:r>
              <a:rPr lang="es-ES" sz="1200" kern="1200" dirty="0" err="1">
                <a:solidFill>
                  <a:schemeClr val="tx1"/>
                </a:solidFill>
                <a:latin typeface="+mn-lt"/>
                <a:ea typeface="+mn-ea"/>
                <a:cs typeface="+mn-cs"/>
              </a:rPr>
              <a:t>pptx</a:t>
            </a:r>
            <a:r>
              <a:rPr lang="es-ES" sz="120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r>
              <a:rPr lang="es-ES" sz="1200" kern="1200" dirty="0">
                <a:solidFill>
                  <a:schemeClr val="tx1"/>
                </a:solidFill>
                <a:latin typeface="+mn-lt"/>
                <a:ea typeface="+mn-ea"/>
                <a:cs typeface="+mn-cs"/>
              </a:rPr>
              <a:t>Las preguntas que se utilizarán para la autoevaluación y las pruebas de evaluación final deben seguir un formato predefinido que se enviará desde </a:t>
            </a:r>
            <a:r>
              <a:rPr lang="es-ES" sz="1200" kern="1200" dirty="0" err="1">
                <a:solidFill>
                  <a:schemeClr val="tx1"/>
                </a:solidFill>
                <a:latin typeface="+mn-lt"/>
                <a:ea typeface="+mn-ea"/>
                <a:cs typeface="+mn-cs"/>
              </a:rPr>
              <a:t>SQLearn</a:t>
            </a:r>
            <a:r>
              <a:rPr lang="es-ES" sz="1200" kern="1200" dirty="0">
                <a:solidFill>
                  <a:schemeClr val="tx1"/>
                </a:solidFill>
                <a:latin typeface="+mn-lt"/>
                <a:ea typeface="+mn-ea"/>
                <a:cs typeface="+mn-cs"/>
              </a:rPr>
              <a:t> en un archivo.xls.</a:t>
            </a: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38</a:t>
            </a:fld>
            <a:endParaRPr lang="el-GR"/>
          </a:p>
        </p:txBody>
      </p:sp>
    </p:spTree>
    <p:extLst>
      <p:ext uri="{BB962C8B-B14F-4D97-AF65-F5344CB8AC3E}">
        <p14:creationId xmlns:p14="http://schemas.microsoft.com/office/powerpoint/2010/main" val="323618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HS BO</a:t>
            </a:r>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175813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HS BO</a:t>
            </a:r>
          </a:p>
        </p:txBody>
      </p:sp>
      <p:sp>
        <p:nvSpPr>
          <p:cNvPr id="4" name="Foliennummernplatzhalter 3"/>
          <p:cNvSpPr>
            <a:spLocks noGrp="1"/>
          </p:cNvSpPr>
          <p:nvPr>
            <p:ph type="sldNum" sz="quarter" idx="10"/>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422372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HS BO</a:t>
            </a:r>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73621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hs</a:t>
            </a:r>
            <a:r>
              <a:rPr lang="de-DE" baseline="0" dirty="0"/>
              <a:t> </a:t>
            </a:r>
            <a:r>
              <a:rPr lang="de-DE" baseline="0" dirty="0" err="1"/>
              <a:t>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1515404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hs</a:t>
            </a:r>
            <a:r>
              <a:rPr lang="de-DE" baseline="0" dirty="0"/>
              <a:t> </a:t>
            </a:r>
            <a:r>
              <a:rPr lang="de-DE" baseline="0" dirty="0" err="1"/>
              <a:t>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265886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hs</a:t>
            </a:r>
            <a:r>
              <a:rPr lang="de-DE" baseline="0" dirty="0"/>
              <a:t> </a:t>
            </a:r>
            <a:r>
              <a:rPr lang="de-DE" baseline="0" dirty="0" err="1"/>
              <a:t>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153717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hs</a:t>
            </a:r>
            <a:r>
              <a:rPr lang="de-DE" baseline="0" dirty="0"/>
              <a:t> </a:t>
            </a:r>
            <a:r>
              <a:rPr lang="de-DE" baseline="0" dirty="0" err="1"/>
              <a:t>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3181277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4/8/2019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WSr5xoQsil4" TargetMode="External"/><Relationship Id="rId1" Type="http://schemas.openxmlformats.org/officeDocument/2006/relationships/video" Target="https://www.youtube.com/embed/r0FgwySUZog" TargetMode="External"/><Relationship Id="rId5" Type="http://schemas.openxmlformats.org/officeDocument/2006/relationships/image" Target="../media/image11.png"/><Relationship Id="rId4"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aermepumpe.de/verband/publikationen/fachpublikationen/?type=1107386203&amp;tx_bcpageflip_pi1%5Bbook%5D=93&amp;tx_bcpageflip_pi1%5Baction%5D=show&amp;tx_bcpageflip_pi1%5Bcontroller%5D=Boo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vaillant.co.uk/downloads/flexotherm/flexotherm-5-11kw-230v-installation-manual-919861.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dirty="0">
                <a:latin typeface="Arial" panose="020B0604020202020204" pitchFamily="34" charset="0"/>
                <a:cs typeface="Arial" panose="020B0604020202020204" pitchFamily="34" charset="0"/>
              </a:rPr>
              <a:t>1.2 Balance de </a:t>
            </a:r>
            <a:r>
              <a:rPr lang="en-US" dirty="0" err="1">
                <a:latin typeface="Arial" panose="020B0604020202020204" pitchFamily="34" charset="0"/>
                <a:cs typeface="Arial" panose="020B0604020202020204" pitchFamily="34" charset="0"/>
              </a:rPr>
              <a:t>energía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térmica</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s-ES" dirty="0">
                <a:latin typeface="Arial" panose="020B0604020202020204" pitchFamily="34" charset="0"/>
                <a:cs typeface="Arial" panose="020B0604020202020204" pitchFamily="34" charset="0"/>
              </a:rPr>
              <a:t>BLOQUE 1: La teoría de la planificación de sistemas geotérmicos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normAutofit/>
          </a:bodyPr>
          <a:lstStyle/>
          <a:p>
            <a:pPr marL="0" indent="0">
              <a:lnSpc>
                <a:spcPct val="150000"/>
              </a:lnSpc>
              <a:buNone/>
            </a:pPr>
            <a:r>
              <a:rPr lang="es-ES" sz="1600" dirty="0">
                <a:latin typeface="Arial" panose="020B0604020202020204" pitchFamily="34" charset="0"/>
                <a:cs typeface="Arial" panose="020B0604020202020204" pitchFamily="34" charset="0"/>
              </a:rPr>
              <a:t>¿Dónde necesitas calor en el edificio para mantener la temperatura?</a:t>
            </a:r>
          </a:p>
          <a:p>
            <a:pPr marL="0" indent="0">
              <a:lnSpc>
                <a:spcPct val="150000"/>
              </a:lnSpc>
              <a:buNone/>
            </a:pPr>
            <a:endParaRPr lang="es-ES" sz="1600" dirty="0">
              <a:latin typeface="Arial" panose="020B0604020202020204" pitchFamily="34" charset="0"/>
              <a:cs typeface="Arial" panose="020B0604020202020204" pitchFamily="34" charset="0"/>
            </a:endParaRPr>
          </a:p>
          <a:p>
            <a:pPr marL="0" indent="0">
              <a:lnSpc>
                <a:spcPct val="150000"/>
              </a:lnSpc>
              <a:buNone/>
            </a:pPr>
            <a:r>
              <a:rPr lang="es-ES" sz="1600" dirty="0">
                <a:latin typeface="Arial" panose="020B0604020202020204" pitchFamily="34" charset="0"/>
                <a:cs typeface="Arial" panose="020B0604020202020204" pitchFamily="34" charset="0"/>
              </a:rPr>
              <a:t>Se requiere calor adicional cuando se pierde calor en el ambiente.</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s-ES" sz="1600" dirty="0">
                <a:latin typeface="Arial" panose="020B0604020202020204" pitchFamily="34" charset="0"/>
                <a:cs typeface="Arial" panose="020B0604020202020204" pitchFamily="34" charset="0"/>
              </a:rPr>
              <a:t>Pérdidas de calor por transmisión</a:t>
            </a:r>
          </a:p>
          <a:p>
            <a:pPr>
              <a:lnSpc>
                <a:spcPct val="150000"/>
              </a:lnSpc>
              <a:buFont typeface="Wingdings" panose="05000000000000000000" pitchFamily="2" charset="2"/>
              <a:buChar char="à"/>
            </a:pPr>
            <a:r>
              <a:rPr lang="es-ES" sz="1600" dirty="0">
                <a:latin typeface="Arial" panose="020B0604020202020204" pitchFamily="34" charset="0"/>
                <a:cs typeface="Arial" panose="020B0604020202020204" pitchFamily="34" charset="0"/>
              </a:rPr>
              <a:t>Pérdidas de calor por ventilación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s-ES" sz="1600" dirty="0">
                <a:latin typeface="Arial" panose="020B0604020202020204" pitchFamily="34" charset="0"/>
                <a:cs typeface="Arial" panose="020B0604020202020204" pitchFamily="34" charset="0"/>
              </a:rPr>
              <a:t>Y además la demanda de agua caliente</a:t>
            </a:r>
            <a:endParaRPr lang="de-AT" dirty="0"/>
          </a:p>
          <a:p>
            <a:pPr lvl="1" eaLnBrk="1" hangingPunct="1">
              <a:lnSpc>
                <a:spcPct val="130000"/>
              </a:lnSpc>
              <a:spcBef>
                <a:spcPts val="0"/>
              </a:spcBef>
              <a:buFontTx/>
              <a:buNone/>
            </a:pPr>
            <a:endParaRPr lang="de-AT" dirty="0"/>
          </a:p>
        </p:txBody>
      </p:sp>
      <p:sp>
        <p:nvSpPr>
          <p:cNvPr id="4"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33</a:t>
            </a:r>
          </a:p>
        </p:txBody>
      </p:sp>
      <p:sp>
        <p:nvSpPr>
          <p:cNvPr id="9218" name="Rectangle 2"/>
          <p:cNvSpPr>
            <a:spLocks noGrp="1" noChangeArrowheads="1"/>
          </p:cNvSpPr>
          <p:nvPr>
            <p:ph type="title"/>
          </p:nvPr>
        </p:nvSpPr>
        <p:spPr/>
        <p:txBody>
          <a:bodyPr>
            <a:normAutofit/>
          </a:bodyPr>
          <a:lstStyle/>
          <a:p>
            <a:r>
              <a:rPr lang="en-US" dirty="0">
                <a:latin typeface="Arial" panose="020B0604020202020204" pitchFamily="34" charset="0"/>
                <a:cs typeface="Arial" panose="020B0604020202020204" pitchFamily="34" charset="0"/>
              </a:rPr>
              <a:t>Calculation of the heat load</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036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normAutofit/>
          </a:bodyPr>
          <a:lstStyle/>
          <a:p>
            <a:pPr marL="0" indent="0">
              <a:lnSpc>
                <a:spcPct val="150000"/>
              </a:lnSpc>
              <a:spcBef>
                <a:spcPts val="0"/>
              </a:spcBef>
              <a:buNone/>
            </a:pPr>
            <a:r>
              <a:rPr lang="es-ES" sz="1600" dirty="0">
                <a:latin typeface="Arial" panose="020B0604020202020204" pitchFamily="34" charset="0"/>
                <a:cs typeface="Arial" panose="020B0604020202020204" pitchFamily="34" charset="0"/>
              </a:rPr>
              <a:t>Cálculo de la pérdida de calor de transmisión estándar </a:t>
            </a:r>
            <a:r>
              <a:rPr lang="en-US" sz="1600" dirty="0">
                <a:latin typeface="Arial" panose="020B0604020202020204" pitchFamily="34" charset="0"/>
                <a:cs typeface="Arial" panose="020B0604020202020204" pitchFamily="34" charset="0"/>
              </a:rPr>
              <a:t>H</a:t>
            </a:r>
            <a:r>
              <a:rPr lang="en-US" sz="1600" baseline="-25000" dirty="0">
                <a:latin typeface="Arial" panose="020B0604020202020204" pitchFamily="34" charset="0"/>
                <a:cs typeface="Arial" panose="020B0604020202020204" pitchFamily="34" charset="0"/>
              </a:rPr>
              <a:t>T</a:t>
            </a:r>
          </a:p>
          <a:p>
            <a:pPr marL="0" indent="0">
              <a:lnSpc>
                <a:spcPct val="150000"/>
              </a:lnSpc>
              <a:spcBef>
                <a:spcPts val="0"/>
              </a:spcBef>
              <a:buNone/>
            </a:pPr>
            <a:endParaRPr lang="de-AT" sz="1600" dirty="0">
              <a:latin typeface="Arial" panose="020B0604020202020204" pitchFamily="34" charset="0"/>
              <a:cs typeface="Arial" panose="020B0604020202020204" pitchFamily="34" charset="0"/>
            </a:endParaRPr>
          </a:p>
          <a:p>
            <a:pPr marL="0" indent="0">
              <a:lnSpc>
                <a:spcPct val="150000"/>
              </a:lnSpc>
              <a:spcBef>
                <a:spcPts val="0"/>
              </a:spcBef>
              <a:buNone/>
            </a:pPr>
            <a:r>
              <a:rPr lang="de-AT" sz="1600" dirty="0">
                <a:latin typeface="Arial" panose="020B0604020202020204" pitchFamily="34" charset="0"/>
                <a:cs typeface="Arial" panose="020B0604020202020204" pitchFamily="34" charset="0"/>
              </a:rPr>
              <a:t>Pérdidas de calor a través de todos los </a:t>
            </a:r>
          </a:p>
          <a:p>
            <a:pPr marL="0" indent="0">
              <a:lnSpc>
                <a:spcPct val="150000"/>
              </a:lnSpc>
              <a:spcBef>
                <a:spcPts val="0"/>
              </a:spcBef>
              <a:buNone/>
            </a:pPr>
            <a:r>
              <a:rPr lang="de-AT" sz="1600" dirty="0">
                <a:latin typeface="Arial" panose="020B0604020202020204" pitchFamily="34" charset="0"/>
                <a:cs typeface="Arial" panose="020B0604020202020204" pitchFamily="34" charset="0"/>
              </a:rPr>
              <a:t>componentes de los edificios:</a:t>
            </a:r>
          </a:p>
          <a:p>
            <a:pPr marL="0" indent="0">
              <a:lnSpc>
                <a:spcPct val="150000"/>
              </a:lnSpc>
              <a:spcBef>
                <a:spcPts val="0"/>
              </a:spcBef>
              <a:buNone/>
            </a:pPr>
            <a:endParaRPr lang="de-AT" sz="1600" dirty="0">
              <a:latin typeface="Arial" panose="020B0604020202020204" pitchFamily="34" charset="0"/>
              <a:cs typeface="Arial" panose="020B0604020202020204" pitchFamily="34" charset="0"/>
            </a:endParaRPr>
          </a:p>
          <a:p>
            <a:pPr>
              <a:lnSpc>
                <a:spcPct val="150000"/>
              </a:lnSpc>
              <a:spcBef>
                <a:spcPts val="0"/>
              </a:spcBef>
            </a:pPr>
            <a:r>
              <a:rPr lang="en-US" sz="1600" dirty="0" err="1">
                <a:latin typeface="Arial" panose="020B0604020202020204" pitchFamily="34" charset="0"/>
                <a:cs typeface="Arial" panose="020B0604020202020204" pitchFamily="34" charset="0"/>
              </a:rPr>
              <a:t>Pérdidas</a:t>
            </a:r>
            <a:r>
              <a:rPr lang="en-US" sz="1600" dirty="0">
                <a:latin typeface="Arial" panose="020B0604020202020204" pitchFamily="34" charset="0"/>
                <a:cs typeface="Arial" panose="020B0604020202020204" pitchFamily="34" charset="0"/>
              </a:rPr>
              <a:t> al exterior</a:t>
            </a:r>
          </a:p>
          <a:p>
            <a:pPr>
              <a:lnSpc>
                <a:spcPct val="150000"/>
              </a:lnSpc>
              <a:spcBef>
                <a:spcPts val="0"/>
              </a:spcBef>
            </a:pPr>
            <a:r>
              <a:rPr lang="es-ES" sz="1600" dirty="0">
                <a:latin typeface="Arial" panose="020B0604020202020204" pitchFamily="34" charset="0"/>
                <a:cs typeface="Arial" panose="020B0604020202020204" pitchFamily="34" charset="0"/>
              </a:rPr>
              <a:t>Pérdidas en habitaciones sin calefacción</a:t>
            </a:r>
          </a:p>
          <a:p>
            <a:pPr>
              <a:lnSpc>
                <a:spcPct val="150000"/>
              </a:lnSpc>
              <a:spcBef>
                <a:spcPts val="0"/>
              </a:spcBef>
            </a:pPr>
            <a:r>
              <a:rPr lang="en-US" sz="1600" dirty="0" err="1">
                <a:latin typeface="Arial" panose="020B0604020202020204" pitchFamily="34" charset="0"/>
                <a:cs typeface="Arial" panose="020B0604020202020204" pitchFamily="34" charset="0"/>
              </a:rPr>
              <a:t>Pérdidas</a:t>
            </a:r>
            <a:r>
              <a:rPr lang="en-US" sz="1600" dirty="0">
                <a:latin typeface="Arial" panose="020B0604020202020204" pitchFamily="34" charset="0"/>
                <a:cs typeface="Arial" panose="020B0604020202020204" pitchFamily="34" charset="0"/>
              </a:rPr>
              <a:t> a la tierra</a:t>
            </a:r>
          </a:p>
          <a:p>
            <a:pPr>
              <a:lnSpc>
                <a:spcPct val="150000"/>
              </a:lnSpc>
              <a:spcBef>
                <a:spcPts val="0"/>
              </a:spcBef>
            </a:pPr>
            <a:r>
              <a:rPr lang="es-ES" sz="1600" dirty="0">
                <a:latin typeface="Arial" panose="020B0604020202020204" pitchFamily="34" charset="0"/>
                <a:cs typeface="Arial" panose="020B0604020202020204" pitchFamily="34" charset="0"/>
              </a:rPr>
              <a:t>Pérdidas a través de habitaciones </a:t>
            </a:r>
          </a:p>
          <a:p>
            <a:pPr marL="0" indent="0">
              <a:lnSpc>
                <a:spcPct val="150000"/>
              </a:lnSpc>
              <a:spcBef>
                <a:spcPts val="0"/>
              </a:spcBef>
              <a:buNone/>
            </a:pPr>
            <a:r>
              <a:rPr lang="es-ES" sz="1600" dirty="0">
                <a:latin typeface="Arial" panose="020B0604020202020204" pitchFamily="34" charset="0"/>
                <a:cs typeface="Arial" panose="020B0604020202020204" pitchFamily="34" charset="0"/>
              </a:rPr>
              <a:t>vecinas con calefacción</a:t>
            </a:r>
            <a:endParaRPr lang="de-AT" sz="1600" dirty="0">
              <a:latin typeface="Arial" panose="020B0604020202020204" pitchFamily="34" charset="0"/>
              <a:cs typeface="Arial" panose="020B0604020202020204" pitchFamily="34" charset="0"/>
            </a:endParaRPr>
          </a:p>
          <a:p>
            <a:pPr lvl="1" eaLnBrk="1" hangingPunct="1">
              <a:lnSpc>
                <a:spcPct val="130000"/>
              </a:lnSpc>
              <a:spcBef>
                <a:spcPts val="0"/>
              </a:spcBef>
              <a:buFontTx/>
              <a:buNone/>
            </a:pPr>
            <a:endParaRPr lang="de-AT" dirty="0"/>
          </a:p>
        </p:txBody>
      </p:sp>
      <p:sp>
        <p:nvSpPr>
          <p:cNvPr id="4"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33</a:t>
            </a:r>
          </a:p>
        </p:txBody>
      </p:sp>
      <p:sp>
        <p:nvSpPr>
          <p:cNvPr id="9218" name="Rectangle 2"/>
          <p:cNvSpPr>
            <a:spLocks noGrp="1" noChangeArrowheads="1"/>
          </p:cNvSpPr>
          <p:nvPr>
            <p:ph type="title"/>
          </p:nvPr>
        </p:nvSpPr>
        <p:spPr/>
        <p:txBody>
          <a:bodyPr>
            <a:normAutofit/>
          </a:bodyPr>
          <a:lstStyle/>
          <a:p>
            <a:r>
              <a:rPr lang="en-US" dirty="0" err="1">
                <a:latin typeface="Arial" panose="020B0604020202020204" pitchFamily="34" charset="0"/>
                <a:cs typeface="Arial" panose="020B0604020202020204" pitchFamily="34" charset="0"/>
              </a:rPr>
              <a:t>Cálculo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carga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térmica</a:t>
            </a:r>
            <a:endParaRPr lang="de-DE"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696" y="2402211"/>
            <a:ext cx="4594920" cy="3749600"/>
          </a:xfrm>
          <a:prstGeom prst="rect">
            <a:avLst/>
          </a:prstGeom>
        </p:spPr>
      </p:pic>
    </p:spTree>
    <p:extLst>
      <p:ext uri="{BB962C8B-B14F-4D97-AF65-F5344CB8AC3E}">
        <p14:creationId xmlns:p14="http://schemas.microsoft.com/office/powerpoint/2010/main" val="425917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13184" y="1556792"/>
            <a:ext cx="4258816" cy="4525963"/>
          </a:xfrm>
        </p:spPr>
        <p:txBody>
          <a:bodyPr>
            <a:noAutofit/>
          </a:bodyPr>
          <a:lstStyle/>
          <a:p>
            <a:pPr marL="0" indent="0">
              <a:lnSpc>
                <a:spcPct val="150000"/>
              </a:lnSpc>
              <a:spcBef>
                <a:spcPts val="0"/>
              </a:spcBef>
              <a:buNone/>
            </a:pPr>
            <a:r>
              <a:rPr lang="es-ES" sz="1600" dirty="0">
                <a:latin typeface="Arial" panose="020B0604020202020204" pitchFamily="34" charset="0"/>
                <a:cs typeface="Arial" panose="020B0604020202020204" pitchFamily="34" charset="0"/>
              </a:rPr>
              <a:t>Cálculo de la pérdida de calor de transmisión estándar </a:t>
            </a:r>
            <a:r>
              <a:rPr lang="en-US" sz="1600" dirty="0">
                <a:latin typeface="Arial" panose="020B0604020202020204" pitchFamily="34" charset="0"/>
                <a:cs typeface="Arial" panose="020B0604020202020204" pitchFamily="34" charset="0"/>
              </a:rPr>
              <a:t>H</a:t>
            </a:r>
            <a:r>
              <a:rPr lang="en-US" sz="1600" baseline="-25000" dirty="0">
                <a:latin typeface="Arial" panose="020B0604020202020204" pitchFamily="34" charset="0"/>
                <a:cs typeface="Arial" panose="020B0604020202020204" pitchFamily="34" charset="0"/>
              </a:rPr>
              <a:t>T</a:t>
            </a:r>
          </a:p>
          <a:p>
            <a:pPr marL="0" indent="0" eaLnBrk="1" hangingPunct="1">
              <a:lnSpc>
                <a:spcPct val="150000"/>
              </a:lnSpc>
              <a:spcBef>
                <a:spcPts val="0"/>
              </a:spcBef>
              <a:buNone/>
            </a:pPr>
            <a:endParaRPr lang="de-AT" sz="1600" dirty="0">
              <a:latin typeface="Arial" panose="020B0604020202020204" pitchFamily="34" charset="0"/>
              <a:cs typeface="Arial" panose="020B0604020202020204" pitchFamily="34" charset="0"/>
            </a:endParaRPr>
          </a:p>
          <a:p>
            <a:pPr marL="0" indent="0" eaLnBrk="1" hangingPunct="1">
              <a:lnSpc>
                <a:spcPct val="150000"/>
              </a:lnSpc>
              <a:spcBef>
                <a:spcPts val="0"/>
              </a:spcBef>
              <a:buNone/>
            </a:pPr>
            <a:r>
              <a:rPr lang="de-DE" sz="1600" dirty="0">
                <a:latin typeface="Arial" panose="020B0604020202020204" pitchFamily="34" charset="0"/>
                <a:cs typeface="Arial" panose="020B0604020202020204" pitchFamily="34" charset="0"/>
              </a:rPr>
              <a:t>Los parámetros son:</a:t>
            </a:r>
          </a:p>
          <a:p>
            <a:pPr>
              <a:lnSpc>
                <a:spcPct val="150000"/>
              </a:lnSpc>
            </a:pPr>
            <a:r>
              <a:rPr lang="de-AT" sz="1600" dirty="0">
                <a:latin typeface="Arial" panose="020B0604020202020204" pitchFamily="34" charset="0"/>
                <a:cs typeface="Arial" panose="020B0604020202020204" pitchFamily="34" charset="0"/>
              </a:rPr>
              <a:t>U – Coeficiente de transición térmica – </a:t>
            </a:r>
            <a:r>
              <a:rPr lang="es-ES" sz="1600" dirty="0">
                <a:latin typeface="Arial" panose="020B0604020202020204" pitchFamily="34" charset="0"/>
                <a:cs typeface="Arial" panose="020B0604020202020204" pitchFamily="34" charset="0"/>
              </a:rPr>
              <a:t>para cada componente (para la ventana, para la pared, para el techo, ....) </a:t>
            </a:r>
            <a:r>
              <a:rPr lang="de-AT" sz="1600" dirty="0">
                <a:latin typeface="Arial" panose="020B0604020202020204" pitchFamily="34" charset="0"/>
                <a:cs typeface="Arial" panose="020B0604020202020204" pitchFamily="34" charset="0"/>
                <a:sym typeface="Wingdings" panose="05000000000000000000" pitchFamily="2" charset="2"/>
              </a:rPr>
              <a:t> W/m€ K</a:t>
            </a:r>
            <a:endParaRPr lang="de-AT" sz="1600" dirty="0">
              <a:latin typeface="Arial" panose="020B0604020202020204" pitchFamily="34" charset="0"/>
              <a:cs typeface="Arial" panose="020B0604020202020204" pitchFamily="34" charset="0"/>
            </a:endParaRPr>
          </a:p>
          <a:p>
            <a:pPr>
              <a:lnSpc>
                <a:spcPct val="150000"/>
              </a:lnSpc>
            </a:pPr>
            <a:r>
              <a:rPr lang="de-AT" sz="1600" dirty="0">
                <a:latin typeface="Arial" panose="020B0604020202020204" pitchFamily="34" charset="0"/>
                <a:cs typeface="Arial" panose="020B0604020202020204" pitchFamily="34" charset="0"/>
              </a:rPr>
              <a:t>A – </a:t>
            </a:r>
            <a:r>
              <a:rPr lang="es-ES" sz="1600" dirty="0">
                <a:latin typeface="Arial" panose="020B0604020202020204" pitchFamily="34" charset="0"/>
                <a:cs typeface="Arial" panose="020B0604020202020204" pitchFamily="34" charset="0"/>
              </a:rPr>
              <a:t>La superficie de los componentes </a:t>
            </a:r>
          </a:p>
          <a:p>
            <a:pPr>
              <a:lnSpc>
                <a:spcPct val="150000"/>
              </a:lnSpc>
            </a:pPr>
            <a:r>
              <a:rPr lang="de-AT" sz="1600" dirty="0">
                <a:latin typeface="Arial" panose="020B0604020202020204" pitchFamily="34" charset="0"/>
                <a:cs typeface="Arial" panose="020B0604020202020204" pitchFamily="34" charset="0"/>
              </a:rPr>
              <a:t>(</a:t>
            </a:r>
            <a:r>
              <a:rPr lang="de-AT" sz="1600" dirty="0">
                <a:latin typeface="Arial" panose="020B0604020202020204" pitchFamily="34" charset="0"/>
                <a:cs typeface="Arial" panose="020B0604020202020204" pitchFamily="34" charset="0"/>
                <a:sym typeface="Wingdings" panose="05000000000000000000" pitchFamily="2" charset="2"/>
              </a:rPr>
              <a:t>m²)</a:t>
            </a:r>
            <a:endParaRPr lang="de-AT" sz="1600" dirty="0">
              <a:latin typeface="Arial" panose="020B0604020202020204" pitchFamily="34" charset="0"/>
              <a:cs typeface="Arial" panose="020B0604020202020204" pitchFamily="34" charset="0"/>
            </a:endParaRPr>
          </a:p>
          <a:p>
            <a:pPr marL="0" indent="0" eaLnBrk="1" hangingPunct="1">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eaLnBrk="1" hangingPunct="1">
              <a:lnSpc>
                <a:spcPct val="130000"/>
              </a:lnSpc>
              <a:spcBef>
                <a:spcPts val="0"/>
              </a:spcBef>
              <a:buNone/>
            </a:pPr>
            <a:endParaRPr lang="de-AT" sz="1600" dirty="0">
              <a:latin typeface="Arial" panose="020B0604020202020204" pitchFamily="34" charset="0"/>
              <a:cs typeface="Arial" panose="020B0604020202020204" pitchFamily="34" charset="0"/>
            </a:endParaRPr>
          </a:p>
          <a:p>
            <a:pPr lvl="1" eaLnBrk="1" hangingPunct="1">
              <a:lnSpc>
                <a:spcPct val="130000"/>
              </a:lnSpc>
              <a:spcBef>
                <a:spcPts val="0"/>
              </a:spcBef>
              <a:buFontTx/>
              <a:buNone/>
            </a:pPr>
            <a:endParaRPr lang="de-AT" dirty="0"/>
          </a:p>
        </p:txBody>
      </p:sp>
      <p:sp>
        <p:nvSpPr>
          <p:cNvPr id="4"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33</a:t>
            </a:r>
          </a:p>
        </p:txBody>
      </p:sp>
      <p:sp>
        <p:nvSpPr>
          <p:cNvPr id="9218" name="Rectangle 2"/>
          <p:cNvSpPr>
            <a:spLocks noGrp="1" noChangeArrowheads="1"/>
          </p:cNvSpPr>
          <p:nvPr>
            <p:ph type="title"/>
          </p:nvPr>
        </p:nvSpPr>
        <p:spPr/>
        <p:txBody>
          <a:bodyPr>
            <a:normAutofit/>
          </a:bodyPr>
          <a:lstStyle/>
          <a:p>
            <a:r>
              <a:rPr lang="en-US" dirty="0" err="1">
                <a:latin typeface="Arial" panose="020B0604020202020204" pitchFamily="34" charset="0"/>
                <a:cs typeface="Arial" panose="020B0604020202020204" pitchFamily="34" charset="0"/>
              </a:rPr>
              <a:t>Cálculo</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carga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térmica</a:t>
            </a:r>
            <a:endParaRPr lang="de-DE"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080" y="2204864"/>
            <a:ext cx="4594920" cy="3749600"/>
          </a:xfrm>
          <a:prstGeom prst="rect">
            <a:avLst/>
          </a:prstGeom>
        </p:spPr>
      </p:pic>
    </p:spTree>
    <p:extLst>
      <p:ext uri="{BB962C8B-B14F-4D97-AF65-F5344CB8AC3E}">
        <p14:creationId xmlns:p14="http://schemas.microsoft.com/office/powerpoint/2010/main" val="4012661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23528" y="1600200"/>
            <a:ext cx="5040560" cy="4525963"/>
          </a:xfrm>
        </p:spPr>
        <p:txBody>
          <a:bodyPr>
            <a:noAutofit/>
          </a:bodyPr>
          <a:lstStyle/>
          <a:p>
            <a:pPr marL="0" indent="0">
              <a:lnSpc>
                <a:spcPct val="150000"/>
              </a:lnSpc>
              <a:spcBef>
                <a:spcPts val="0"/>
              </a:spcBef>
              <a:buNone/>
            </a:pPr>
            <a:r>
              <a:rPr lang="es-ES" sz="1600" dirty="0">
                <a:latin typeface="Arial" panose="020B0604020202020204" pitchFamily="34" charset="0"/>
                <a:cs typeface="Arial" panose="020B0604020202020204" pitchFamily="34" charset="0"/>
              </a:rPr>
              <a:t>Cálculo de la pérdida de calor de transmisión estándar </a:t>
            </a:r>
            <a:r>
              <a:rPr lang="en-US" sz="1600" dirty="0">
                <a:latin typeface="Arial" panose="020B0604020202020204" pitchFamily="34" charset="0"/>
                <a:cs typeface="Arial" panose="020B0604020202020204" pitchFamily="34" charset="0"/>
              </a:rPr>
              <a:t>H</a:t>
            </a:r>
            <a:r>
              <a:rPr lang="en-US" sz="1600" baseline="-25000" dirty="0">
                <a:latin typeface="Arial" panose="020B0604020202020204" pitchFamily="34" charset="0"/>
                <a:cs typeface="Arial" panose="020B0604020202020204" pitchFamily="34" charset="0"/>
              </a:rPr>
              <a:t>T</a:t>
            </a:r>
          </a:p>
          <a:p>
            <a:pPr marL="0" indent="0">
              <a:lnSpc>
                <a:spcPct val="150000"/>
              </a:lnSpc>
              <a:buNone/>
            </a:pPr>
            <a:endParaRPr lang="de-AT" sz="1600" dirty="0">
              <a:latin typeface="Arial" panose="020B0604020202020204" pitchFamily="34" charset="0"/>
              <a:cs typeface="Arial" panose="020B0604020202020204" pitchFamily="34" charset="0"/>
            </a:endParaRPr>
          </a:p>
          <a:p>
            <a:pPr marL="0" indent="0">
              <a:lnSpc>
                <a:spcPct val="150000"/>
              </a:lnSpc>
              <a:buNone/>
            </a:pPr>
            <a:r>
              <a:rPr lang="es-ES" sz="1600" dirty="0">
                <a:latin typeface="Arial" panose="020B0604020202020204" pitchFamily="34" charset="0"/>
                <a:cs typeface="Arial" panose="020B0604020202020204" pitchFamily="34" charset="0"/>
              </a:rPr>
              <a:t>Adicionalmente se pueden especificar algunos factores de corrección:</a:t>
            </a:r>
          </a:p>
          <a:p>
            <a:pPr lvl="1">
              <a:lnSpc>
                <a:spcPct val="150000"/>
              </a:lnSpc>
            </a:pPr>
            <a:r>
              <a:rPr lang="de-AT" sz="1600" dirty="0">
                <a:latin typeface="Arial" panose="020B0604020202020204" pitchFamily="34" charset="0"/>
                <a:cs typeface="Arial" panose="020B0604020202020204" pitchFamily="34" charset="0"/>
              </a:rPr>
              <a:t>Puente térmico f</a:t>
            </a:r>
            <a:r>
              <a:rPr lang="de-AT" sz="1600" baseline="-25000" dirty="0">
                <a:latin typeface="Arial" panose="020B0604020202020204" pitchFamily="34" charset="0"/>
                <a:cs typeface="Arial" panose="020B0604020202020204" pitchFamily="34" charset="0"/>
              </a:rPr>
              <a:t>c</a:t>
            </a:r>
          </a:p>
          <a:p>
            <a:pPr lvl="1">
              <a:lnSpc>
                <a:spcPct val="150000"/>
              </a:lnSpc>
            </a:pPr>
            <a:r>
              <a:rPr lang="de-AT" sz="1600" dirty="0">
                <a:latin typeface="Arial" panose="020B0604020202020204" pitchFamily="34" charset="0"/>
                <a:cs typeface="Arial" panose="020B0604020202020204" pitchFamily="34" charset="0"/>
              </a:rPr>
              <a:t>Contacto con el aire exterior e</a:t>
            </a:r>
          </a:p>
          <a:p>
            <a:pPr lvl="1">
              <a:lnSpc>
                <a:spcPct val="150000"/>
              </a:lnSpc>
            </a:pPr>
            <a:r>
              <a:rPr lang="es-ES" sz="1600" dirty="0">
                <a:latin typeface="Arial" panose="020B0604020202020204" pitchFamily="34" charset="0"/>
                <a:cs typeface="Arial" panose="020B0604020202020204" pitchFamily="34" charset="0"/>
              </a:rPr>
              <a:t>Factor de reducción de temperatura </a:t>
            </a:r>
            <a:r>
              <a:rPr lang="de-AT" sz="1600" dirty="0">
                <a:latin typeface="Arial" panose="020B0604020202020204" pitchFamily="34" charset="0"/>
                <a:cs typeface="Arial" panose="020B0604020202020204" pitchFamily="34" charset="0"/>
              </a:rPr>
              <a:t>b</a:t>
            </a:r>
            <a:r>
              <a:rPr lang="de-AT" sz="1600" baseline="-25000" dirty="0">
                <a:latin typeface="Arial" panose="020B0604020202020204" pitchFamily="34" charset="0"/>
                <a:cs typeface="Arial" panose="020B0604020202020204" pitchFamily="34" charset="0"/>
              </a:rPr>
              <a:t>u</a:t>
            </a:r>
            <a:r>
              <a:rPr lang="de-AT"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por ejemplo, habitación contigua sin calefacción</a:t>
            </a:r>
            <a:r>
              <a:rPr lang="de-AT" sz="1600" dirty="0">
                <a:latin typeface="Arial" panose="020B0604020202020204" pitchFamily="34" charset="0"/>
                <a:cs typeface="Arial" panose="020B0604020202020204" pitchFamily="34" charset="0"/>
              </a:rPr>
              <a:t>)</a:t>
            </a:r>
          </a:p>
          <a:p>
            <a:pPr lvl="1">
              <a:lnSpc>
                <a:spcPct val="150000"/>
              </a:lnSpc>
            </a:pPr>
            <a:r>
              <a:rPr lang="de-AT" sz="1600" dirty="0">
                <a:latin typeface="Arial" panose="020B0604020202020204" pitchFamily="34" charset="0"/>
                <a:cs typeface="Arial" panose="020B0604020202020204" pitchFamily="34" charset="0"/>
              </a:rPr>
              <a:t>Factores de corrección f</a:t>
            </a:r>
            <a:r>
              <a:rPr lang="de-AT" sz="1600" baseline="-25000" dirty="0">
                <a:latin typeface="Arial" panose="020B0604020202020204" pitchFamily="34" charset="0"/>
                <a:cs typeface="Arial" panose="020B0604020202020204" pitchFamily="34" charset="0"/>
              </a:rPr>
              <a:t>g1</a:t>
            </a:r>
            <a:r>
              <a:rPr lang="de-AT" sz="1600" dirty="0">
                <a:latin typeface="Arial" panose="020B0604020202020204" pitchFamily="34" charset="0"/>
                <a:cs typeface="Arial" panose="020B0604020202020204" pitchFamily="34" charset="0"/>
              </a:rPr>
              <a:t>, f</a:t>
            </a:r>
            <a:r>
              <a:rPr lang="de-AT" sz="1600" baseline="-25000" dirty="0">
                <a:latin typeface="Arial" panose="020B0604020202020204" pitchFamily="34" charset="0"/>
                <a:cs typeface="Arial" panose="020B0604020202020204" pitchFamily="34" charset="0"/>
              </a:rPr>
              <a:t>g2</a:t>
            </a:r>
            <a:r>
              <a:rPr lang="de-AT" sz="1600" dirty="0">
                <a:latin typeface="Arial" panose="020B0604020202020204" pitchFamily="34" charset="0"/>
                <a:cs typeface="Arial" panose="020B0604020202020204" pitchFamily="34" charset="0"/>
              </a:rPr>
              <a:t> y G</a:t>
            </a:r>
            <a:r>
              <a:rPr lang="de-AT" sz="1600" baseline="-25000" dirty="0">
                <a:latin typeface="Arial" panose="020B0604020202020204" pitchFamily="34" charset="0"/>
                <a:cs typeface="Arial" panose="020B0604020202020204" pitchFamily="34" charset="0"/>
              </a:rPr>
              <a:t>W</a:t>
            </a:r>
            <a:r>
              <a:rPr lang="de-AT" sz="1600" dirty="0">
                <a:latin typeface="Arial" panose="020B0604020202020204" pitchFamily="34" charset="0"/>
                <a:cs typeface="Arial" panose="020B0604020202020204" pitchFamily="34" charset="0"/>
              </a:rPr>
              <a:t> (suelo)</a:t>
            </a:r>
            <a:endParaRPr lang="de-AT" sz="1600" dirty="0">
              <a:solidFill>
                <a:srgbClr val="FF9933"/>
              </a:solidFill>
              <a:latin typeface="Arial" panose="020B0604020202020204" pitchFamily="34" charset="0"/>
              <a:cs typeface="Arial" panose="020B0604020202020204" pitchFamily="34" charset="0"/>
            </a:endParaRPr>
          </a:p>
          <a:p>
            <a:pPr marL="0" indent="0" eaLnBrk="1" hangingPunct="1">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eaLnBrk="1" hangingPunct="1">
              <a:lnSpc>
                <a:spcPct val="130000"/>
              </a:lnSpc>
              <a:spcBef>
                <a:spcPts val="0"/>
              </a:spcBef>
              <a:buNone/>
            </a:pPr>
            <a:endParaRPr lang="de-AT" sz="1600" dirty="0">
              <a:latin typeface="Arial" panose="020B0604020202020204" pitchFamily="34" charset="0"/>
              <a:cs typeface="Arial" panose="020B0604020202020204" pitchFamily="34" charset="0"/>
            </a:endParaRPr>
          </a:p>
          <a:p>
            <a:pPr lvl="1" eaLnBrk="1" hangingPunct="1">
              <a:lnSpc>
                <a:spcPct val="130000"/>
              </a:lnSpc>
              <a:spcBef>
                <a:spcPts val="0"/>
              </a:spcBef>
              <a:buFontTx/>
              <a:buNone/>
            </a:pPr>
            <a:endParaRPr lang="de-AT" dirty="0"/>
          </a:p>
        </p:txBody>
      </p:sp>
      <p:sp>
        <p:nvSpPr>
          <p:cNvPr id="4"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33</a:t>
            </a:r>
          </a:p>
        </p:txBody>
      </p:sp>
      <p:sp>
        <p:nvSpPr>
          <p:cNvPr id="9218" name="Rectangle 2"/>
          <p:cNvSpPr>
            <a:spLocks noGrp="1" noChangeArrowheads="1"/>
          </p:cNvSpPr>
          <p:nvPr>
            <p:ph type="title"/>
          </p:nvPr>
        </p:nvSpPr>
        <p:spPr/>
        <p:txBody>
          <a:bodyPr>
            <a:normAutofit/>
          </a:bodyPr>
          <a:lstStyle/>
          <a:p>
            <a:r>
              <a:rPr lang="en-US" dirty="0" err="1">
                <a:latin typeface="Arial" panose="020B0604020202020204" pitchFamily="34" charset="0"/>
                <a:cs typeface="Arial" panose="020B0604020202020204" pitchFamily="34" charset="0"/>
              </a:rPr>
              <a:t>Cálculo</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carga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térmica</a:t>
            </a:r>
            <a:endParaRPr lang="de-DE"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204864"/>
            <a:ext cx="4594920" cy="3749600"/>
          </a:xfrm>
          <a:prstGeom prst="rect">
            <a:avLst/>
          </a:prstGeom>
        </p:spPr>
      </p:pic>
    </p:spTree>
    <p:extLst>
      <p:ext uri="{BB962C8B-B14F-4D97-AF65-F5344CB8AC3E}">
        <p14:creationId xmlns:p14="http://schemas.microsoft.com/office/powerpoint/2010/main" val="246985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1600200"/>
            <a:ext cx="8003232" cy="4525963"/>
          </a:xfrm>
        </p:spPr>
        <p:txBody>
          <a:bodyPr>
            <a:noAutofit/>
          </a:bodyPr>
          <a:lstStyle/>
          <a:p>
            <a:pPr marL="0" indent="0">
              <a:lnSpc>
                <a:spcPct val="150000"/>
              </a:lnSpc>
              <a:spcBef>
                <a:spcPts val="0"/>
              </a:spcBef>
              <a:buNone/>
            </a:pPr>
            <a:r>
              <a:rPr lang="es-ES" sz="1600" dirty="0">
                <a:latin typeface="Arial" panose="020B0604020202020204" pitchFamily="34" charset="0"/>
                <a:cs typeface="Arial" panose="020B0604020202020204" pitchFamily="34" charset="0"/>
              </a:rPr>
              <a:t>Cálculo de la pérdida de calor de transmisión estándar </a:t>
            </a:r>
            <a:r>
              <a:rPr lang="en-US" sz="1600" dirty="0">
                <a:latin typeface="Arial" panose="020B0604020202020204" pitchFamily="34" charset="0"/>
                <a:cs typeface="Arial" panose="020B0604020202020204" pitchFamily="34" charset="0"/>
              </a:rPr>
              <a:t>H</a:t>
            </a:r>
            <a:r>
              <a:rPr lang="en-US" sz="1600" baseline="-25000" dirty="0">
                <a:latin typeface="Arial" panose="020B0604020202020204" pitchFamily="34" charset="0"/>
                <a:cs typeface="Arial" panose="020B0604020202020204" pitchFamily="34" charset="0"/>
              </a:rPr>
              <a:t>T</a:t>
            </a:r>
          </a:p>
          <a:p>
            <a:pPr marL="0" indent="0">
              <a:lnSpc>
                <a:spcPct val="150000"/>
              </a:lnSpc>
              <a:spcBef>
                <a:spcPts val="0"/>
              </a:spcBef>
              <a:buNone/>
            </a:pPr>
            <a:endParaRPr lang="en-US" sz="1600" baseline="-25000"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600" baseline="-250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b="1" dirty="0">
                <a:latin typeface="Arial" panose="020B0604020202020204" pitchFamily="34" charset="0"/>
                <a:cs typeface="Arial" panose="020B0604020202020204" pitchFamily="34" charset="0"/>
              </a:rPr>
              <a:t>H</a:t>
            </a:r>
            <a:r>
              <a:rPr lang="en-US" sz="1600" b="1" baseline="-25000" dirty="0">
                <a:latin typeface="Arial" panose="020B0604020202020204" pitchFamily="34" charset="0"/>
                <a:cs typeface="Arial" panose="020B0604020202020204" pitchFamily="34" charset="0"/>
              </a:rPr>
              <a:t>T</a:t>
            </a:r>
            <a:r>
              <a:rPr lang="en-US" sz="1600" b="1" dirty="0">
                <a:latin typeface="Arial" panose="020B0604020202020204" pitchFamily="34" charset="0"/>
                <a:cs typeface="Arial" panose="020B0604020202020204" pitchFamily="34" charset="0"/>
              </a:rPr>
              <a:t> = U * A * </a:t>
            </a:r>
            <a:r>
              <a:rPr lang="en-US" sz="1600" b="1" dirty="0" err="1">
                <a:latin typeface="Arial" panose="020B0604020202020204" pitchFamily="34" charset="0"/>
                <a:cs typeface="Arial" panose="020B0604020202020204" pitchFamily="34" charset="0"/>
              </a:rPr>
              <a:t>Factores</a:t>
            </a:r>
            <a:r>
              <a:rPr lang="en-US" sz="1600" b="1" dirty="0">
                <a:latin typeface="Arial" panose="020B0604020202020204" pitchFamily="34" charset="0"/>
                <a:cs typeface="Arial" panose="020B0604020202020204" pitchFamily="34" charset="0"/>
              </a:rPr>
              <a:t> de </a:t>
            </a:r>
            <a:r>
              <a:rPr lang="en-US" sz="1600" b="1" dirty="0" err="1">
                <a:latin typeface="Arial" panose="020B0604020202020204" pitchFamily="34" charset="0"/>
                <a:cs typeface="Arial" panose="020B0604020202020204" pitchFamily="34" charset="0"/>
              </a:rPr>
              <a:t>corrección</a:t>
            </a:r>
            <a:endParaRPr lang="en-US" sz="1600" b="1"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600" baseline="-25000" dirty="0">
              <a:latin typeface="Arial" panose="020B0604020202020204" pitchFamily="34" charset="0"/>
              <a:cs typeface="Arial" panose="020B0604020202020204" pitchFamily="34" charset="0"/>
            </a:endParaRPr>
          </a:p>
          <a:p>
            <a:pPr marL="0" indent="0">
              <a:lnSpc>
                <a:spcPct val="150000"/>
              </a:lnSpc>
              <a:buNone/>
            </a:pPr>
            <a:r>
              <a:rPr lang="de-AT" sz="1600" dirty="0">
                <a:latin typeface="Arial" panose="020B0604020202020204" pitchFamily="34" charset="0"/>
                <a:cs typeface="Arial" panose="020B0604020202020204" pitchFamily="34" charset="0"/>
              </a:rPr>
              <a:t>H</a:t>
            </a:r>
            <a:r>
              <a:rPr lang="de-AT" sz="1600" baseline="-25000" dirty="0">
                <a:latin typeface="Arial" panose="020B0604020202020204" pitchFamily="34" charset="0"/>
                <a:cs typeface="Arial" panose="020B0604020202020204" pitchFamily="34" charset="0"/>
              </a:rPr>
              <a:t>T </a:t>
            </a:r>
            <a:r>
              <a:rPr lang="de-AT"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Pérdida de calor de transmisión</a:t>
            </a:r>
          </a:p>
          <a:p>
            <a:pPr marL="0" indent="0">
              <a:lnSpc>
                <a:spcPct val="150000"/>
              </a:lnSpc>
              <a:buNone/>
            </a:pPr>
            <a:r>
              <a:rPr lang="de-AT" sz="1600" dirty="0">
                <a:latin typeface="Arial" panose="020B0604020202020204" pitchFamily="34" charset="0"/>
                <a:cs typeface="Arial" panose="020B0604020202020204" pitchFamily="34" charset="0"/>
              </a:rPr>
              <a:t>U - Coeficiente de transición térmica </a:t>
            </a:r>
          </a:p>
          <a:p>
            <a:pPr marL="0" indent="0">
              <a:lnSpc>
                <a:spcPct val="150000"/>
              </a:lnSpc>
              <a:buNone/>
            </a:pPr>
            <a:r>
              <a:rPr lang="de-AT" sz="1600" dirty="0">
                <a:latin typeface="Arial" panose="020B0604020202020204" pitchFamily="34" charset="0"/>
                <a:cs typeface="Arial" panose="020B0604020202020204" pitchFamily="34" charset="0"/>
              </a:rPr>
              <a:t>A - Superficie</a:t>
            </a:r>
          </a:p>
          <a:p>
            <a:pPr marL="0" indent="0">
              <a:lnSpc>
                <a:spcPct val="150000"/>
              </a:lnSpc>
              <a:buNone/>
            </a:pPr>
            <a:r>
              <a:rPr lang="de-AT" sz="1600" dirty="0">
                <a:latin typeface="Arial" panose="020B0604020202020204" pitchFamily="34" charset="0"/>
                <a:cs typeface="Arial" panose="020B0604020202020204" pitchFamily="34" charset="0"/>
              </a:rPr>
              <a:t> </a:t>
            </a:r>
          </a:p>
          <a:p>
            <a:pPr marL="0" indent="0" eaLnBrk="1" hangingPunct="1">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eaLnBrk="1" hangingPunct="1">
              <a:lnSpc>
                <a:spcPct val="150000"/>
              </a:lnSpc>
              <a:spcBef>
                <a:spcPts val="0"/>
              </a:spcBef>
              <a:buNone/>
            </a:pPr>
            <a:endParaRPr lang="de-AT" sz="1600" dirty="0">
              <a:latin typeface="Arial" panose="020B0604020202020204" pitchFamily="34" charset="0"/>
              <a:cs typeface="Arial" panose="020B0604020202020204" pitchFamily="34" charset="0"/>
            </a:endParaRPr>
          </a:p>
          <a:p>
            <a:pPr lvl="1" eaLnBrk="1" hangingPunct="1">
              <a:lnSpc>
                <a:spcPct val="130000"/>
              </a:lnSpc>
              <a:spcBef>
                <a:spcPts val="0"/>
              </a:spcBef>
              <a:buFontTx/>
              <a:buNone/>
            </a:pPr>
            <a:endParaRPr lang="de-AT" dirty="0"/>
          </a:p>
        </p:txBody>
      </p:sp>
      <p:sp>
        <p:nvSpPr>
          <p:cNvPr id="4"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33</a:t>
            </a:r>
          </a:p>
        </p:txBody>
      </p:sp>
      <p:sp>
        <p:nvSpPr>
          <p:cNvPr id="9218" name="Rectangle 2"/>
          <p:cNvSpPr>
            <a:spLocks noGrp="1" noChangeArrowheads="1"/>
          </p:cNvSpPr>
          <p:nvPr>
            <p:ph type="title"/>
          </p:nvPr>
        </p:nvSpPr>
        <p:spPr/>
        <p:txBody>
          <a:bodyPr>
            <a:normAutofit/>
          </a:bodyPr>
          <a:lstStyle/>
          <a:p>
            <a:r>
              <a:rPr lang="en-US" dirty="0" err="1">
                <a:latin typeface="Arial" panose="020B0604020202020204" pitchFamily="34" charset="0"/>
                <a:cs typeface="Arial" panose="020B0604020202020204" pitchFamily="34" charset="0"/>
              </a:rPr>
              <a:t>Cálculo</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carga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térmica</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91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600200"/>
            <a:ext cx="4906888" cy="4525963"/>
          </a:xfrm>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rPr>
              <a:t>Cálculo de la pérdida de calor de la ventilación estándar </a:t>
            </a:r>
            <a:r>
              <a:rPr lang="de-AT" sz="1600" dirty="0">
                <a:latin typeface="Arial" panose="020B0604020202020204" pitchFamily="34" charset="0"/>
                <a:cs typeface="Arial" panose="020B0604020202020204" pitchFamily="34" charset="0"/>
              </a:rPr>
              <a:t>H</a:t>
            </a:r>
            <a:r>
              <a:rPr lang="de-AT" sz="1600" baseline="-25000" dirty="0">
                <a:latin typeface="Arial" panose="020B0604020202020204" pitchFamily="34" charset="0"/>
                <a:cs typeface="Arial" panose="020B0604020202020204" pitchFamily="34" charset="0"/>
              </a:rPr>
              <a:t>V</a:t>
            </a:r>
          </a:p>
          <a:p>
            <a:pPr>
              <a:lnSpc>
                <a:spcPct val="150000"/>
              </a:lnSpc>
            </a:pPr>
            <a:endParaRPr lang="de-AT" sz="1600" baseline="-25000" dirty="0">
              <a:latin typeface="Arial" panose="020B0604020202020204" pitchFamily="34" charset="0"/>
              <a:cs typeface="Arial" panose="020B0604020202020204" pitchFamily="34" charset="0"/>
            </a:endParaRPr>
          </a:p>
          <a:p>
            <a:pPr marL="0" lvl="1" indent="0">
              <a:lnSpc>
                <a:spcPct val="150000"/>
              </a:lnSpc>
              <a:buNone/>
            </a:pPr>
            <a:r>
              <a:rPr lang="es-ES" sz="1600" dirty="0">
                <a:latin typeface="Arial" panose="020B0604020202020204" pitchFamily="34" charset="0"/>
                <a:cs typeface="Arial" panose="020B0604020202020204" pitchFamily="34" charset="0"/>
              </a:rPr>
              <a:t>Se pierde calor a través de la ventilación</a:t>
            </a:r>
            <a:endParaRPr lang="de-AT" sz="1600" dirty="0">
              <a:latin typeface="Arial" panose="020B0604020202020204" pitchFamily="34" charset="0"/>
              <a:cs typeface="Arial" panose="020B0604020202020204" pitchFamily="34" charset="0"/>
            </a:endParaRPr>
          </a:p>
          <a:p>
            <a:pPr marL="285750" lvl="1">
              <a:lnSpc>
                <a:spcPct val="150000"/>
              </a:lnSpc>
              <a:buFontTx/>
              <a:buChar char="-"/>
            </a:pPr>
            <a:r>
              <a:rPr lang="es-ES" sz="1600" dirty="0">
                <a:latin typeface="Arial" panose="020B0604020202020204" pitchFamily="34" charset="0"/>
                <a:cs typeface="Arial" panose="020B0604020202020204" pitchFamily="34" charset="0"/>
              </a:rPr>
              <a:t>Por un intercambio de aire intencional (ventilación a través de ventanas,...)</a:t>
            </a:r>
          </a:p>
          <a:p>
            <a:pPr marL="285750" lvl="1">
              <a:lnSpc>
                <a:spcPct val="150000"/>
              </a:lnSpc>
              <a:buFontTx/>
              <a:buChar char="-"/>
            </a:pPr>
            <a:r>
              <a:rPr lang="es-ES" sz="1600" dirty="0">
                <a:latin typeface="Arial" panose="020B0604020202020204" pitchFamily="34" charset="0"/>
                <a:cs typeface="Arial" panose="020B0604020202020204" pitchFamily="34" charset="0"/>
              </a:rPr>
              <a:t>Por un intercambio involuntario de aire (fugas)</a:t>
            </a:r>
            <a:endParaRPr lang="de-AT" sz="1600" dirty="0">
              <a:latin typeface="Arial" panose="020B0604020202020204" pitchFamily="34" charset="0"/>
              <a:cs typeface="Arial" panose="020B0604020202020204" pitchFamily="34" charset="0"/>
            </a:endParaRPr>
          </a:p>
        </p:txBody>
      </p:sp>
      <p:sp>
        <p:nvSpPr>
          <p:cNvPr id="9"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35</a:t>
            </a:r>
          </a:p>
        </p:txBody>
      </p:sp>
      <p:sp>
        <p:nvSpPr>
          <p:cNvPr id="10242" name="Rectangle 2"/>
          <p:cNvSpPr>
            <a:spLocks noGrp="1" noChangeArrowheads="1"/>
          </p:cNvSpPr>
          <p:nvPr>
            <p:ph type="title"/>
          </p:nvPr>
        </p:nvSpPr>
        <p:spPr/>
        <p:txBody>
          <a:bodyPr>
            <a:normAutofit/>
          </a:bodyPr>
          <a:lstStyle/>
          <a:p>
            <a:r>
              <a:rPr lang="de-DE" dirty="0">
                <a:latin typeface="Arial" panose="020B0604020202020204" pitchFamily="34" charset="0"/>
                <a:cs typeface="Arial" panose="020B0604020202020204" pitchFamily="34" charset="0"/>
              </a:rPr>
              <a:t>Carga térmica DIN EN 12831</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278" y="2204864"/>
            <a:ext cx="4257443" cy="3694931"/>
          </a:xfrm>
          <a:prstGeom prst="rect">
            <a:avLst/>
          </a:prstGeom>
        </p:spPr>
      </p:pic>
    </p:spTree>
    <p:extLst>
      <p:ext uri="{BB962C8B-B14F-4D97-AF65-F5344CB8AC3E}">
        <p14:creationId xmlns:p14="http://schemas.microsoft.com/office/powerpoint/2010/main" val="4184853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rPr>
              <a:t>Cálculo de la pérdida de calor por ventilación estándar </a:t>
            </a:r>
            <a:r>
              <a:rPr lang="de-AT" sz="1600" dirty="0">
                <a:latin typeface="Arial" panose="020B0604020202020204" pitchFamily="34" charset="0"/>
                <a:cs typeface="Arial" panose="020B0604020202020204" pitchFamily="34" charset="0"/>
              </a:rPr>
              <a:t>H</a:t>
            </a:r>
            <a:r>
              <a:rPr lang="de-AT" sz="1600" baseline="-25000" dirty="0">
                <a:latin typeface="Arial" panose="020B0604020202020204" pitchFamily="34" charset="0"/>
                <a:cs typeface="Arial" panose="020B0604020202020204" pitchFamily="34" charset="0"/>
              </a:rPr>
              <a:t>V</a:t>
            </a:r>
          </a:p>
          <a:p>
            <a:pPr>
              <a:lnSpc>
                <a:spcPct val="150000"/>
              </a:lnSpc>
            </a:pPr>
            <a:endParaRPr lang="de-AT" sz="1600" baseline="-25000" dirty="0">
              <a:latin typeface="Arial" panose="020B0604020202020204" pitchFamily="34" charset="0"/>
              <a:cs typeface="Arial" panose="020B0604020202020204" pitchFamily="34" charset="0"/>
            </a:endParaRPr>
          </a:p>
          <a:p>
            <a:pPr marL="0" lvl="1" indent="0">
              <a:lnSpc>
                <a:spcPct val="150000"/>
              </a:lnSpc>
              <a:buNone/>
            </a:pPr>
            <a:r>
              <a:rPr lang="de-DE" sz="1600" dirty="0">
                <a:latin typeface="Arial" panose="020B0604020202020204" pitchFamily="34" charset="0"/>
                <a:cs typeface="Arial" panose="020B0604020202020204" pitchFamily="34" charset="0"/>
              </a:rPr>
              <a:t>Normalmente puedes calcularlo con el</a:t>
            </a:r>
          </a:p>
          <a:p>
            <a:pPr marL="0" lvl="1" indent="0">
              <a:lnSpc>
                <a:spcPct val="150000"/>
              </a:lnSpc>
              <a:buNone/>
            </a:pPr>
            <a:r>
              <a:rPr lang="de-AT" sz="1600" dirty="0">
                <a:latin typeface="Arial" panose="020B0604020202020204" pitchFamily="34" charset="0"/>
                <a:cs typeface="Arial" panose="020B0604020202020204" pitchFamily="34" charset="0"/>
              </a:rPr>
              <a:t>Volumen mínimo de flujo de aire V</a:t>
            </a:r>
            <a:r>
              <a:rPr lang="de-AT" sz="1600" baseline="-25000" dirty="0">
                <a:latin typeface="Arial" panose="020B0604020202020204" pitchFamily="34" charset="0"/>
                <a:cs typeface="Arial" panose="020B0604020202020204" pitchFamily="34" charset="0"/>
              </a:rPr>
              <a:t>min</a:t>
            </a:r>
            <a:endParaRPr lang="de-AT" sz="1600" dirty="0">
              <a:latin typeface="Arial" panose="020B0604020202020204" pitchFamily="34" charset="0"/>
              <a:cs typeface="Arial" panose="020B0604020202020204" pitchFamily="34" charset="0"/>
            </a:endParaRPr>
          </a:p>
          <a:p>
            <a:pPr marL="457200">
              <a:lnSpc>
                <a:spcPct val="150000"/>
              </a:lnSpc>
            </a:pPr>
            <a:r>
              <a:rPr lang="nn-NO" sz="1600" i="1" dirty="0">
                <a:latin typeface="Arial" panose="020B0604020202020204" pitchFamily="34" charset="0"/>
                <a:cs typeface="Arial" panose="020B0604020202020204" pitchFamily="34" charset="0"/>
              </a:rPr>
              <a:t>V</a:t>
            </a:r>
            <a:r>
              <a:rPr lang="nn-NO" sz="1600" baseline="-25000" dirty="0">
                <a:latin typeface="Arial" panose="020B0604020202020204" pitchFamily="34" charset="0"/>
                <a:cs typeface="Arial" panose="020B0604020202020204" pitchFamily="34" charset="0"/>
              </a:rPr>
              <a:t>min,i</a:t>
            </a:r>
            <a:r>
              <a:rPr lang="nn-NO" sz="1600" dirty="0">
                <a:latin typeface="Arial" panose="020B0604020202020204" pitchFamily="34" charset="0"/>
                <a:cs typeface="Arial" panose="020B0604020202020204" pitchFamily="34" charset="0"/>
              </a:rPr>
              <a:t> = </a:t>
            </a:r>
            <a:r>
              <a:rPr lang="nn-NO" sz="1600" i="1" dirty="0">
                <a:latin typeface="Arial" panose="020B0604020202020204" pitchFamily="34" charset="0"/>
                <a:cs typeface="Arial" panose="020B0604020202020204" pitchFamily="34" charset="0"/>
              </a:rPr>
              <a:t>V</a:t>
            </a:r>
            <a:r>
              <a:rPr lang="nn-NO" sz="1600" baseline="-25000" dirty="0">
                <a:latin typeface="Arial" panose="020B0604020202020204" pitchFamily="34" charset="0"/>
                <a:cs typeface="Arial" panose="020B0604020202020204" pitchFamily="34" charset="0"/>
              </a:rPr>
              <a:t>i</a:t>
            </a:r>
            <a:r>
              <a:rPr lang="nn-NO" sz="1600" dirty="0">
                <a:latin typeface="Arial" panose="020B0604020202020204" pitchFamily="34" charset="0"/>
                <a:cs typeface="Arial" panose="020B0604020202020204" pitchFamily="34" charset="0"/>
              </a:rPr>
              <a:t> · </a:t>
            </a:r>
            <a:r>
              <a:rPr lang="de-AT" sz="1600" dirty="0" err="1">
                <a:latin typeface="Arial" panose="020B0604020202020204" pitchFamily="34" charset="0"/>
                <a:cs typeface="Arial" panose="020B0604020202020204" pitchFamily="34" charset="0"/>
              </a:rPr>
              <a:t>n</a:t>
            </a:r>
            <a:r>
              <a:rPr lang="de-AT" sz="1600" baseline="-25000" dirty="0" err="1">
                <a:latin typeface="Arial" panose="020B0604020202020204" pitchFamily="34" charset="0"/>
                <a:cs typeface="Arial" panose="020B0604020202020204" pitchFamily="34" charset="0"/>
              </a:rPr>
              <a:t>min</a:t>
            </a:r>
            <a:endParaRPr lang="de-AT" sz="1600" baseline="-25000" dirty="0">
              <a:latin typeface="Arial" panose="020B0604020202020204" pitchFamily="34" charset="0"/>
              <a:cs typeface="Arial" panose="020B0604020202020204" pitchFamily="34" charset="0"/>
            </a:endParaRPr>
          </a:p>
          <a:p>
            <a:pPr marL="457200">
              <a:lnSpc>
                <a:spcPct val="150000"/>
              </a:lnSpc>
            </a:pPr>
            <a:r>
              <a:rPr lang="nn-NO" sz="1600" i="1" dirty="0">
                <a:latin typeface="Arial" panose="020B0604020202020204" pitchFamily="34" charset="0"/>
                <a:cs typeface="Arial" panose="020B0604020202020204" pitchFamily="34" charset="0"/>
              </a:rPr>
              <a:t>V</a:t>
            </a:r>
            <a:r>
              <a:rPr lang="nn-NO" sz="1600" baseline="-25000" dirty="0">
                <a:latin typeface="Arial" panose="020B0604020202020204" pitchFamily="34" charset="0"/>
                <a:cs typeface="Arial" panose="020B0604020202020204" pitchFamily="34" charset="0"/>
              </a:rPr>
              <a:t>i </a:t>
            </a:r>
            <a:r>
              <a:rPr lang="nn-NO" sz="1600" dirty="0">
                <a:latin typeface="Arial" panose="020B0604020202020204" pitchFamily="34" charset="0"/>
                <a:cs typeface="Arial" panose="020B0604020202020204" pitchFamily="34" charset="0"/>
              </a:rPr>
              <a:t> - </a:t>
            </a:r>
            <a:r>
              <a:rPr lang="de-AT" sz="1600" dirty="0">
                <a:latin typeface="Arial" panose="020B0604020202020204" pitchFamily="34" charset="0"/>
                <a:cs typeface="Arial" panose="020B0604020202020204" pitchFamily="34" charset="0"/>
              </a:rPr>
              <a:t>Volumen de la habitación</a:t>
            </a:r>
          </a:p>
          <a:p>
            <a:pPr marL="457200">
              <a:lnSpc>
                <a:spcPct val="150000"/>
              </a:lnSpc>
            </a:pPr>
            <a:r>
              <a:rPr lang="de-AT" sz="1600" dirty="0">
                <a:latin typeface="Arial" panose="020B0604020202020204" pitchFamily="34" charset="0"/>
                <a:cs typeface="Arial" panose="020B0604020202020204" pitchFamily="34" charset="0"/>
              </a:rPr>
              <a:t>n</a:t>
            </a:r>
            <a:r>
              <a:rPr lang="de-AT" sz="1600" baseline="-25000" dirty="0">
                <a:latin typeface="Arial" panose="020B0604020202020204" pitchFamily="34" charset="0"/>
                <a:cs typeface="Arial" panose="020B0604020202020204" pitchFamily="34" charset="0"/>
              </a:rPr>
              <a:t>min </a:t>
            </a:r>
            <a:r>
              <a:rPr lang="de-AT" sz="1600" dirty="0">
                <a:latin typeface="Arial" panose="020B0604020202020204" pitchFamily="34" charset="0"/>
                <a:cs typeface="Arial" panose="020B0604020202020204" pitchFamily="34" charset="0"/>
              </a:rPr>
              <a:t>– Tasa mínima de intercambio de aire</a:t>
            </a:r>
          </a:p>
        </p:txBody>
      </p:sp>
      <p:sp>
        <p:nvSpPr>
          <p:cNvPr id="9"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35</a:t>
            </a:r>
          </a:p>
        </p:txBody>
      </p:sp>
      <p:sp>
        <p:nvSpPr>
          <p:cNvPr id="10242" name="Rectangle 2"/>
          <p:cNvSpPr>
            <a:spLocks noGrp="1" noChangeArrowheads="1"/>
          </p:cNvSpPr>
          <p:nvPr>
            <p:ph type="title"/>
          </p:nvPr>
        </p:nvSpPr>
        <p:spPr/>
        <p:txBody>
          <a:bodyPr>
            <a:normAutofit/>
          </a:bodyPr>
          <a:lstStyle/>
          <a:p>
            <a:r>
              <a:rPr lang="de-DE" dirty="0">
                <a:latin typeface="Arial" panose="020B0604020202020204" pitchFamily="34" charset="0"/>
                <a:cs typeface="Arial" panose="020B0604020202020204" pitchFamily="34" charset="0"/>
              </a:rPr>
              <a:t>Carga térmica DIN EN 12831</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209" y="2276872"/>
            <a:ext cx="4257443" cy="3694931"/>
          </a:xfrm>
          <a:prstGeom prst="rect">
            <a:avLst/>
          </a:prstGeom>
        </p:spPr>
      </p:pic>
    </p:spTree>
    <p:extLst>
      <p:ext uri="{BB962C8B-B14F-4D97-AF65-F5344CB8AC3E}">
        <p14:creationId xmlns:p14="http://schemas.microsoft.com/office/powerpoint/2010/main" val="3034970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015715"/>
            <a:ext cx="4257443" cy="3694931"/>
          </a:xfrm>
          <a:prstGeom prst="rect">
            <a:avLst/>
          </a:prstGeom>
        </p:spPr>
      </p:pic>
      <p:sp>
        <p:nvSpPr>
          <p:cNvPr id="10243" name="Rectangle 3"/>
          <p:cNvSpPr>
            <a:spLocks noGrp="1" noChangeArrowheads="1"/>
          </p:cNvSpPr>
          <p:nvPr>
            <p:ph idx="1"/>
          </p:nvPr>
        </p:nvSpPr>
        <p:spPr>
          <a:xfrm>
            <a:off x="457200" y="1412776"/>
            <a:ext cx="8229600" cy="4525963"/>
          </a:xfrm>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rPr>
              <a:t>Cálculo de la pérdida de calor por ventilación estándar </a:t>
            </a:r>
            <a:r>
              <a:rPr lang="de-AT" sz="1600" dirty="0">
                <a:latin typeface="Arial" panose="020B0604020202020204" pitchFamily="34" charset="0"/>
                <a:cs typeface="Arial" panose="020B0604020202020204" pitchFamily="34" charset="0"/>
              </a:rPr>
              <a:t>H</a:t>
            </a:r>
            <a:r>
              <a:rPr lang="de-AT" sz="1600" baseline="-25000" dirty="0">
                <a:latin typeface="Arial" panose="020B0604020202020204" pitchFamily="34" charset="0"/>
                <a:cs typeface="Arial" panose="020B0604020202020204" pitchFamily="34" charset="0"/>
              </a:rPr>
              <a:t>V</a:t>
            </a:r>
          </a:p>
          <a:p>
            <a:pPr marL="114300" indent="0">
              <a:lnSpc>
                <a:spcPct val="150000"/>
              </a:lnSpc>
              <a:buNone/>
            </a:pPr>
            <a:r>
              <a:rPr lang="nn-NO" sz="1600" i="1" dirty="0">
                <a:latin typeface="Arial" panose="020B0604020202020204" pitchFamily="34" charset="0"/>
                <a:cs typeface="Arial" panose="020B0604020202020204" pitchFamily="34" charset="0"/>
              </a:rPr>
              <a:t>V</a:t>
            </a:r>
            <a:r>
              <a:rPr lang="nn-NO" sz="1600" baseline="-25000" dirty="0">
                <a:latin typeface="Arial" panose="020B0604020202020204" pitchFamily="34" charset="0"/>
                <a:cs typeface="Arial" panose="020B0604020202020204" pitchFamily="34" charset="0"/>
              </a:rPr>
              <a:t>i </a:t>
            </a:r>
            <a:r>
              <a:rPr lang="nn-NO" sz="1600" dirty="0">
                <a:latin typeface="Arial" panose="020B0604020202020204" pitchFamily="34" charset="0"/>
                <a:cs typeface="Arial" panose="020B0604020202020204" pitchFamily="34" charset="0"/>
              </a:rPr>
              <a:t> - </a:t>
            </a:r>
            <a:r>
              <a:rPr lang="de-AT" sz="1600" dirty="0">
                <a:latin typeface="Arial" panose="020B0604020202020204" pitchFamily="34" charset="0"/>
                <a:cs typeface="Arial" panose="020B0604020202020204" pitchFamily="34" charset="0"/>
              </a:rPr>
              <a:t>Volumen de la habitación</a:t>
            </a:r>
          </a:p>
          <a:p>
            <a:pPr marL="114300" indent="0">
              <a:lnSpc>
                <a:spcPct val="150000"/>
              </a:lnSpc>
              <a:buNone/>
            </a:pPr>
            <a:r>
              <a:rPr lang="de-AT" sz="1600" dirty="0">
                <a:latin typeface="Arial" panose="020B0604020202020204" pitchFamily="34" charset="0"/>
                <a:cs typeface="Arial" panose="020B0604020202020204" pitchFamily="34" charset="0"/>
              </a:rPr>
              <a:t>n</a:t>
            </a:r>
            <a:r>
              <a:rPr lang="de-AT" sz="1600" baseline="-25000" dirty="0">
                <a:latin typeface="Arial" panose="020B0604020202020204" pitchFamily="34" charset="0"/>
                <a:cs typeface="Arial" panose="020B0604020202020204" pitchFamily="34" charset="0"/>
              </a:rPr>
              <a:t>min </a:t>
            </a:r>
            <a:r>
              <a:rPr lang="de-AT" sz="1600" dirty="0">
                <a:latin typeface="Arial" panose="020B0604020202020204" pitchFamily="34" charset="0"/>
                <a:cs typeface="Arial" panose="020B0604020202020204" pitchFamily="34" charset="0"/>
              </a:rPr>
              <a:t>– Tasa mínima de intercambio de aire</a:t>
            </a:r>
          </a:p>
          <a:p>
            <a:pPr marL="1028700" lvl="2" indent="0">
              <a:lnSpc>
                <a:spcPct val="150000"/>
              </a:lnSpc>
              <a:buNone/>
            </a:pPr>
            <a:endParaRPr lang="de-AT" sz="1600" dirty="0">
              <a:latin typeface="Arial" panose="020B0604020202020204" pitchFamily="34" charset="0"/>
              <a:cs typeface="Arial" panose="020B0604020202020204" pitchFamily="34" charset="0"/>
            </a:endParaRPr>
          </a:p>
        </p:txBody>
      </p:sp>
      <p:sp>
        <p:nvSpPr>
          <p:cNvPr id="9"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35</a:t>
            </a:r>
          </a:p>
        </p:txBody>
      </p:sp>
      <p:sp>
        <p:nvSpPr>
          <p:cNvPr id="10242" name="Rectangle 2"/>
          <p:cNvSpPr>
            <a:spLocks noGrp="1" noChangeArrowheads="1"/>
          </p:cNvSpPr>
          <p:nvPr>
            <p:ph type="title"/>
          </p:nvPr>
        </p:nvSpPr>
        <p:spPr/>
        <p:txBody>
          <a:bodyPr>
            <a:normAutofit/>
          </a:bodyPr>
          <a:lstStyle/>
          <a:p>
            <a:r>
              <a:rPr lang="de-DE" dirty="0">
                <a:latin typeface="Arial" panose="020B0604020202020204" pitchFamily="34" charset="0"/>
                <a:cs typeface="Arial" panose="020B0604020202020204" pitchFamily="34" charset="0"/>
              </a:rPr>
              <a:t>Carga térmica DIN EN 12831</a:t>
            </a:r>
          </a:p>
        </p:txBody>
      </p:sp>
      <p:graphicFrame>
        <p:nvGraphicFramePr>
          <p:cNvPr id="6" name="Tabelle 5"/>
          <p:cNvGraphicFramePr>
            <a:graphicFrameLocks noGrp="1"/>
          </p:cNvGraphicFramePr>
          <p:nvPr>
            <p:extLst>
              <p:ext uri="{D42A27DB-BD31-4B8C-83A1-F6EECF244321}">
                <p14:modId xmlns:p14="http://schemas.microsoft.com/office/powerpoint/2010/main" val="600746667"/>
              </p:ext>
            </p:extLst>
          </p:nvPr>
        </p:nvGraphicFramePr>
        <p:xfrm>
          <a:off x="608210" y="3642469"/>
          <a:ext cx="3817567" cy="2505075"/>
        </p:xfrm>
        <a:graphic>
          <a:graphicData uri="http://schemas.openxmlformats.org/drawingml/2006/table">
            <a:tbl>
              <a:tblPr>
                <a:tableStyleId>{5C22544A-7EE6-4342-B048-85BDC9FD1C3A}</a:tableStyleId>
              </a:tblPr>
              <a:tblGrid>
                <a:gridCol w="2213765">
                  <a:extLst>
                    <a:ext uri="{9D8B030D-6E8A-4147-A177-3AD203B41FA5}">
                      <a16:colId xmlns:a16="http://schemas.microsoft.com/office/drawing/2014/main" val="20000"/>
                    </a:ext>
                  </a:extLst>
                </a:gridCol>
                <a:gridCol w="1603802">
                  <a:extLst>
                    <a:ext uri="{9D8B030D-6E8A-4147-A177-3AD203B41FA5}">
                      <a16:colId xmlns:a16="http://schemas.microsoft.com/office/drawing/2014/main" val="20001"/>
                    </a:ext>
                  </a:extLst>
                </a:gridCol>
              </a:tblGrid>
              <a:tr h="139066">
                <a:tc>
                  <a:txBody>
                    <a:bodyPr/>
                    <a:lstStyle/>
                    <a:p>
                      <a:pPr algn="ctr" fontAlgn="ctr"/>
                      <a:r>
                        <a:rPr lang="de-DE" sz="1600" u="none" strike="noStrike" dirty="0">
                          <a:effectLst/>
                          <a:latin typeface="Arial" panose="020B0604020202020204" pitchFamily="34" charset="0"/>
                          <a:cs typeface="Arial" panose="020B0604020202020204" pitchFamily="34" charset="0"/>
                        </a:rPr>
                        <a:t>Tipo de habitación:</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de-DE" sz="1600" u="none" strike="noStrike" dirty="0" err="1">
                          <a:effectLst/>
                          <a:latin typeface="Arial" panose="020B0604020202020204" pitchFamily="34" charset="0"/>
                          <a:cs typeface="Arial" panose="020B0604020202020204" pitchFamily="34" charset="0"/>
                        </a:rPr>
                        <a:t>n</a:t>
                      </a:r>
                      <a:r>
                        <a:rPr lang="de-DE" sz="1600" u="none" strike="noStrike" baseline="-25000" dirty="0" err="1">
                          <a:effectLst/>
                          <a:latin typeface="Arial" panose="020B0604020202020204" pitchFamily="34" charset="0"/>
                          <a:cs typeface="Arial" panose="020B0604020202020204" pitchFamily="34" charset="0"/>
                        </a:rPr>
                        <a:t>min</a:t>
                      </a:r>
                      <a:r>
                        <a:rPr lang="de-DE" sz="1600" u="none" strike="noStrike" dirty="0">
                          <a:effectLst/>
                          <a:latin typeface="Arial" panose="020B0604020202020204" pitchFamily="34" charset="0"/>
                          <a:cs typeface="Arial" panose="020B0604020202020204" pitchFamily="34" charset="0"/>
                        </a:rPr>
                        <a:t> [h</a:t>
                      </a:r>
                      <a:r>
                        <a:rPr lang="de-DE" sz="1600" u="none" strike="noStrike" baseline="30000" dirty="0">
                          <a:effectLst/>
                          <a:latin typeface="Arial" panose="020B0604020202020204" pitchFamily="34" charset="0"/>
                          <a:cs typeface="Arial" panose="020B0604020202020204" pitchFamily="34" charset="0"/>
                        </a:rPr>
                        <a:t>-1</a:t>
                      </a:r>
                      <a:r>
                        <a:rPr lang="de-DE" sz="1600" u="none" strike="noStrike" dirty="0">
                          <a:effectLst/>
                          <a:latin typeface="Arial" panose="020B0604020202020204" pitchFamily="34" charset="0"/>
                          <a:cs typeface="Arial" panose="020B0604020202020204" pitchFamily="34" charset="0"/>
                        </a:rPr>
                        <a:t>]</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139066">
                <a:tc>
                  <a:txBody>
                    <a:bodyPr/>
                    <a:lstStyle/>
                    <a:p>
                      <a:pPr algn="l" fontAlgn="ctr"/>
                      <a:r>
                        <a:rPr lang="de-DE" sz="1600" u="none" strike="noStrike" dirty="0">
                          <a:effectLst/>
                          <a:latin typeface="Arial" panose="020B0604020202020204" pitchFamily="34" charset="0"/>
                          <a:cs typeface="Arial" panose="020B0604020202020204" pitchFamily="34" charset="0"/>
                        </a:rPr>
                        <a:t>Habitación habitable (caso estándar)</a:t>
                      </a:r>
                    </a:p>
                  </a:txBody>
                  <a:tcPr marL="9525" marR="9525" marT="9525" marB="0" anchor="ctr"/>
                </a:tc>
                <a:tc>
                  <a:txBody>
                    <a:bodyPr/>
                    <a:lstStyle/>
                    <a:p>
                      <a:pPr algn="ctr" fontAlgn="ctr"/>
                      <a:r>
                        <a:rPr lang="de-DE" sz="1600" u="none" strike="noStrike">
                          <a:effectLst/>
                          <a:latin typeface="Arial" panose="020B0604020202020204" pitchFamily="34" charset="0"/>
                          <a:cs typeface="Arial" panose="020B0604020202020204" pitchFamily="34" charset="0"/>
                        </a:rPr>
                        <a:t>0.5</a:t>
                      </a:r>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139066">
                <a:tc>
                  <a:txBody>
                    <a:bodyPr/>
                    <a:lstStyle/>
                    <a:p>
                      <a:pPr algn="l" fontAlgn="ctr"/>
                      <a:r>
                        <a:rPr lang="de-DE" sz="1600" u="none" strike="noStrike" dirty="0">
                          <a:effectLst/>
                          <a:latin typeface="Arial" panose="020B0604020202020204" pitchFamily="34" charset="0"/>
                          <a:cs typeface="Arial" panose="020B0604020202020204" pitchFamily="34" charset="0"/>
                        </a:rPr>
                        <a:t>Cocina ≤ 20 m³</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de-DE" sz="1600" u="none" strike="noStrike" dirty="0">
                          <a:effectLst/>
                          <a:latin typeface="Arial" panose="020B0604020202020204" pitchFamily="34" charset="0"/>
                          <a:cs typeface="Arial" panose="020B0604020202020204" pitchFamily="34" charset="0"/>
                        </a:rPr>
                        <a:t>1.0</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139066">
                <a:tc>
                  <a:txBody>
                    <a:bodyPr/>
                    <a:lstStyle/>
                    <a:p>
                      <a:pPr algn="l" fontAlgn="ctr"/>
                      <a:r>
                        <a:rPr lang="de-DE" sz="1600" u="none" strike="noStrike" dirty="0">
                          <a:effectLst/>
                          <a:latin typeface="Arial" panose="020B0604020202020204" pitchFamily="34" charset="0"/>
                          <a:cs typeface="Arial" panose="020B0604020202020204" pitchFamily="34" charset="0"/>
                        </a:rPr>
                        <a:t>Cocina &gt; 20 m³</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de-DE" sz="1600" u="none" strike="noStrike">
                          <a:effectLst/>
                          <a:latin typeface="Arial" panose="020B0604020202020204" pitchFamily="34" charset="0"/>
                          <a:cs typeface="Arial" panose="020B0604020202020204" pitchFamily="34" charset="0"/>
                        </a:rPr>
                        <a:t>0.5</a:t>
                      </a:r>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139066">
                <a:tc>
                  <a:txBody>
                    <a:bodyPr/>
                    <a:lstStyle/>
                    <a:p>
                      <a:pPr algn="l" fontAlgn="ctr"/>
                      <a:r>
                        <a:rPr lang="en-US" sz="1600" u="none" strike="noStrike" dirty="0" err="1">
                          <a:effectLst/>
                          <a:latin typeface="Arial" panose="020B0604020202020204" pitchFamily="34" charset="0"/>
                          <a:cs typeface="Arial" panose="020B0604020202020204" pitchFamily="34" charset="0"/>
                        </a:rPr>
                        <a:t>Aseo</a:t>
                      </a:r>
                      <a:r>
                        <a:rPr lang="en-US" sz="1600" u="none" strike="noStrike" dirty="0">
                          <a:effectLst/>
                          <a:latin typeface="Arial" panose="020B0604020202020204" pitchFamily="34" charset="0"/>
                          <a:cs typeface="Arial" panose="020B0604020202020204" pitchFamily="34" charset="0"/>
                        </a:rPr>
                        <a:t> o </a:t>
                      </a:r>
                      <a:r>
                        <a:rPr lang="en-US" sz="1600" u="none" strike="noStrike" dirty="0" err="1">
                          <a:effectLst/>
                          <a:latin typeface="Arial" panose="020B0604020202020204" pitchFamily="34" charset="0"/>
                          <a:cs typeface="Arial" panose="020B0604020202020204" pitchFamily="34" charset="0"/>
                        </a:rPr>
                        <a:t>baño</a:t>
                      </a:r>
                      <a:r>
                        <a:rPr lang="en-US" sz="1600" u="none" strike="noStrike" dirty="0">
                          <a:effectLst/>
                          <a:latin typeface="Arial" panose="020B0604020202020204" pitchFamily="34" charset="0"/>
                          <a:cs typeface="Arial" panose="020B0604020202020204" pitchFamily="34" charset="0"/>
                        </a:rPr>
                        <a:t> con </a:t>
                      </a:r>
                      <a:r>
                        <a:rPr lang="en-US" sz="1600" u="none" strike="noStrike" dirty="0" err="1">
                          <a:effectLst/>
                          <a:latin typeface="Arial" panose="020B0604020202020204" pitchFamily="34" charset="0"/>
                          <a:cs typeface="Arial" panose="020B0604020202020204" pitchFamily="34" charset="0"/>
                        </a:rPr>
                        <a:t>ventana</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de-DE" sz="1600" u="none" strike="noStrike" dirty="0">
                          <a:effectLst/>
                          <a:latin typeface="Arial" panose="020B0604020202020204" pitchFamily="34" charset="0"/>
                          <a:cs typeface="Arial" panose="020B0604020202020204" pitchFamily="34" charset="0"/>
                        </a:rPr>
                        <a:t>0,5</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139066">
                <a:tc>
                  <a:txBody>
                    <a:bodyPr/>
                    <a:lstStyle/>
                    <a:p>
                      <a:pPr algn="l" fontAlgn="ctr"/>
                      <a:r>
                        <a:rPr lang="de-DE" sz="1600" b="0" i="0" u="none" strike="noStrike" dirty="0">
                          <a:solidFill>
                            <a:schemeClr val="dk1"/>
                          </a:solidFill>
                          <a:effectLst/>
                          <a:latin typeface="Arial" panose="020B0604020202020204" pitchFamily="34" charset="0"/>
                          <a:cs typeface="Arial" panose="020B0604020202020204" pitchFamily="34" charset="0"/>
                        </a:rPr>
                        <a:t>Oficina</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de-DE" sz="1600" b="0" i="0" u="none" strike="noStrike" dirty="0">
                          <a:solidFill>
                            <a:schemeClr val="dk1"/>
                          </a:solidFill>
                          <a:effectLst/>
                          <a:latin typeface="Arial" panose="020B0604020202020204" pitchFamily="34" charset="0"/>
                          <a:cs typeface="Arial" panose="020B0604020202020204" pitchFamily="34" charset="0"/>
                        </a:rPr>
                        <a:t>0,5</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0">
                <a:tc>
                  <a:txBody>
                    <a:bodyPr/>
                    <a:lstStyle/>
                    <a:p>
                      <a:pPr algn="l" fontAlgn="ctr"/>
                      <a:r>
                        <a:rPr lang="de-DE" sz="1600" u="none" strike="noStrike" dirty="0">
                          <a:effectLst/>
                          <a:latin typeface="Arial" panose="020B0604020202020204" pitchFamily="34" charset="0"/>
                          <a:cs typeface="Arial" panose="020B0604020202020204" pitchFamily="34" charset="0"/>
                        </a:rPr>
                        <a:t>Sala de conferencias, aula</a:t>
                      </a:r>
                    </a:p>
                  </a:txBody>
                  <a:tcPr marL="9525" marR="9525" marT="9525" marB="0" anchor="ctr"/>
                </a:tc>
                <a:tc>
                  <a:txBody>
                    <a:bodyPr/>
                    <a:lstStyle/>
                    <a:p>
                      <a:pPr algn="ctr" fontAlgn="ctr"/>
                      <a:r>
                        <a:rPr lang="de-DE" sz="1600" b="0" i="0" u="none" strike="noStrike" dirty="0">
                          <a:solidFill>
                            <a:schemeClr val="dk1"/>
                          </a:solidFill>
                          <a:effectLst/>
                          <a:latin typeface="Arial" panose="020B0604020202020204" pitchFamily="34" charset="0"/>
                          <a:cs typeface="Arial" panose="020B0604020202020204" pitchFamily="34" charset="0"/>
                        </a:rPr>
                        <a:t>0,5</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bl>
          </a:graphicData>
        </a:graphic>
      </p:graphicFrame>
      <p:sp>
        <p:nvSpPr>
          <p:cNvPr id="8" name="Textfeld 7"/>
          <p:cNvSpPr txBox="1"/>
          <p:nvPr/>
        </p:nvSpPr>
        <p:spPr>
          <a:xfrm>
            <a:off x="264112" y="2804312"/>
            <a:ext cx="5054269" cy="785343"/>
          </a:xfrm>
          <a:prstGeom prst="rect">
            <a:avLst/>
          </a:prstGeom>
          <a:noFill/>
        </p:spPr>
        <p:txBody>
          <a:bodyPr wrap="none" rtlCol="0">
            <a:spAutoFit/>
          </a:bodyPr>
          <a:lstStyle/>
          <a:p>
            <a:pPr>
              <a:lnSpc>
                <a:spcPct val="150000"/>
              </a:lnSpc>
            </a:pPr>
            <a:r>
              <a:rPr lang="en-US" sz="1600" dirty="0" err="1">
                <a:latin typeface="Arial" pitchFamily="34" charset="0"/>
                <a:cs typeface="Arial" pitchFamily="34" charset="0"/>
              </a:rPr>
              <a:t>Tasas</a:t>
            </a:r>
            <a:r>
              <a:rPr lang="en-US" sz="1600" dirty="0">
                <a:latin typeface="Arial" pitchFamily="34" charset="0"/>
                <a:cs typeface="Arial" pitchFamily="34" charset="0"/>
              </a:rPr>
              <a:t> </a:t>
            </a:r>
            <a:r>
              <a:rPr lang="en-US" sz="1600" dirty="0" err="1">
                <a:latin typeface="Arial" pitchFamily="34" charset="0"/>
                <a:cs typeface="Arial" pitchFamily="34" charset="0"/>
              </a:rPr>
              <a:t>mínimas</a:t>
            </a:r>
            <a:r>
              <a:rPr lang="en-US" sz="1600" dirty="0">
                <a:latin typeface="Arial" pitchFamily="34" charset="0"/>
                <a:cs typeface="Arial" pitchFamily="34" charset="0"/>
              </a:rPr>
              <a:t> de </a:t>
            </a:r>
            <a:r>
              <a:rPr lang="en-US" sz="1600" dirty="0" err="1">
                <a:latin typeface="Arial" pitchFamily="34" charset="0"/>
                <a:cs typeface="Arial" pitchFamily="34" charset="0"/>
              </a:rPr>
              <a:t>intercambio</a:t>
            </a:r>
            <a:r>
              <a:rPr lang="en-US" sz="1600" dirty="0">
                <a:latin typeface="Arial" pitchFamily="34" charset="0"/>
                <a:cs typeface="Arial" pitchFamily="34" charset="0"/>
              </a:rPr>
              <a:t> de </a:t>
            </a:r>
            <a:r>
              <a:rPr lang="en-US" sz="1600" dirty="0" err="1">
                <a:latin typeface="Arial" pitchFamily="34" charset="0"/>
                <a:cs typeface="Arial" pitchFamily="34" charset="0"/>
              </a:rPr>
              <a:t>aire</a:t>
            </a:r>
            <a:r>
              <a:rPr lang="en-US" sz="1600" dirty="0">
                <a:latin typeface="Arial" pitchFamily="34" charset="0"/>
                <a:cs typeface="Arial" pitchFamily="34" charset="0"/>
              </a:rPr>
              <a:t> de las </a:t>
            </a:r>
            <a:r>
              <a:rPr lang="en-US" sz="1600" dirty="0" err="1">
                <a:latin typeface="Arial" pitchFamily="34" charset="0"/>
                <a:cs typeface="Arial" pitchFamily="34" charset="0"/>
              </a:rPr>
              <a:t>distintos</a:t>
            </a:r>
            <a:endParaRPr lang="en-US" sz="1600" dirty="0">
              <a:latin typeface="Arial" pitchFamily="34" charset="0"/>
              <a:cs typeface="Arial" pitchFamily="34" charset="0"/>
            </a:endParaRPr>
          </a:p>
          <a:p>
            <a:pPr>
              <a:lnSpc>
                <a:spcPct val="150000"/>
              </a:lnSpc>
            </a:pPr>
            <a:r>
              <a:rPr lang="en-US" sz="1600" dirty="0">
                <a:latin typeface="Arial" pitchFamily="34" charset="0"/>
                <a:cs typeface="Arial" pitchFamily="34" charset="0"/>
              </a:rPr>
              <a:t> </a:t>
            </a:r>
            <a:r>
              <a:rPr lang="en-US" sz="1600" dirty="0" err="1">
                <a:latin typeface="Arial" pitchFamily="34" charset="0"/>
                <a:cs typeface="Arial" pitchFamily="34" charset="0"/>
              </a:rPr>
              <a:t>salas</a:t>
            </a:r>
            <a:r>
              <a:rPr lang="en-US" sz="1600" dirty="0">
                <a:latin typeface="Arial" pitchFamily="34" charset="0"/>
                <a:cs typeface="Arial" pitchFamily="34" charset="0"/>
              </a:rPr>
              <a:t> (caudal </a:t>
            </a:r>
            <a:r>
              <a:rPr lang="en-US" sz="1600" dirty="0" err="1">
                <a:latin typeface="Arial" pitchFamily="34" charset="0"/>
                <a:cs typeface="Arial" pitchFamily="34" charset="0"/>
              </a:rPr>
              <a:t>mínimo</a:t>
            </a:r>
            <a:r>
              <a:rPr lang="en-US" sz="1600" dirty="0">
                <a:latin typeface="Arial" pitchFamily="34" charset="0"/>
                <a:cs typeface="Arial" pitchFamily="34" charset="0"/>
              </a:rPr>
              <a:t> </a:t>
            </a:r>
            <a:r>
              <a:rPr lang="en-US" sz="1600" dirty="0" err="1">
                <a:latin typeface="Arial" pitchFamily="34" charset="0"/>
                <a:cs typeface="Arial" pitchFamily="34" charset="0"/>
              </a:rPr>
              <a:t>higiénico</a:t>
            </a:r>
            <a:r>
              <a:rPr lang="en-US" sz="1600" dirty="0">
                <a:latin typeface="Arial" pitchFamily="34" charset="0"/>
                <a:cs typeface="Arial" pitchFamily="34" charset="0"/>
              </a:rPr>
              <a:t>)</a:t>
            </a:r>
          </a:p>
        </p:txBody>
      </p:sp>
    </p:spTree>
    <p:extLst>
      <p:ext uri="{BB962C8B-B14F-4D97-AF65-F5344CB8AC3E}">
        <p14:creationId xmlns:p14="http://schemas.microsoft.com/office/powerpoint/2010/main" val="214943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23528" y="1600200"/>
            <a:ext cx="8568952" cy="4525963"/>
          </a:xfrm>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rPr>
              <a:t>Cálculo de la pérdida de calor por ventilación estándar </a:t>
            </a:r>
            <a:r>
              <a:rPr lang="de-AT" sz="1600" dirty="0">
                <a:latin typeface="Arial" panose="020B0604020202020204" pitchFamily="34" charset="0"/>
                <a:cs typeface="Arial" panose="020B0604020202020204" pitchFamily="34" charset="0"/>
              </a:rPr>
              <a:t>H</a:t>
            </a:r>
            <a:r>
              <a:rPr lang="de-AT" sz="1600" baseline="-25000" dirty="0">
                <a:latin typeface="Arial" panose="020B0604020202020204" pitchFamily="34" charset="0"/>
                <a:cs typeface="Arial" panose="020B0604020202020204" pitchFamily="34" charset="0"/>
              </a:rPr>
              <a:t>V</a:t>
            </a:r>
          </a:p>
          <a:p>
            <a:pPr marL="0" indent="0">
              <a:lnSpc>
                <a:spcPct val="150000"/>
              </a:lnSpc>
              <a:buNone/>
            </a:pPr>
            <a:endParaRPr lang="de-AT" sz="1600" baseline="-25000" dirty="0">
              <a:latin typeface="Arial" panose="020B0604020202020204" pitchFamily="34" charset="0"/>
              <a:cs typeface="Arial" panose="020B0604020202020204" pitchFamily="34" charset="0"/>
            </a:endParaRPr>
          </a:p>
          <a:p>
            <a:pPr marL="0" indent="0">
              <a:lnSpc>
                <a:spcPct val="150000"/>
              </a:lnSpc>
              <a:buNone/>
            </a:pPr>
            <a:endParaRPr lang="de-AT" sz="1600" baseline="-25000" dirty="0">
              <a:latin typeface="Arial" panose="020B0604020202020204" pitchFamily="34" charset="0"/>
              <a:cs typeface="Arial" panose="020B0604020202020204" pitchFamily="34" charset="0"/>
            </a:endParaRPr>
          </a:p>
          <a:p>
            <a:pPr marL="0" lvl="1" indent="0">
              <a:lnSpc>
                <a:spcPct val="150000"/>
              </a:lnSpc>
              <a:buNone/>
            </a:pPr>
            <a:r>
              <a:rPr lang="de-AT" sz="1600" dirty="0">
                <a:latin typeface="Arial" panose="020B0604020202020204" pitchFamily="34" charset="0"/>
                <a:cs typeface="Arial" panose="020B0604020202020204" pitchFamily="34" charset="0"/>
              </a:rPr>
              <a:t>Como alternativa al mínimo flujo de volumen de aire </a:t>
            </a:r>
            <a:r>
              <a:rPr lang="de-AT" sz="1600" i="1" dirty="0">
                <a:latin typeface="Arial" panose="020B0604020202020204" pitchFamily="34" charset="0"/>
                <a:cs typeface="Arial" panose="020B0604020202020204" pitchFamily="34" charset="0"/>
              </a:rPr>
              <a:t>flowVmin, </a:t>
            </a:r>
            <a:r>
              <a:rPr lang="es-ES" sz="1600" dirty="0">
                <a:latin typeface="Arial" panose="020B0604020202020204" pitchFamily="34" charset="0"/>
                <a:cs typeface="Arial" panose="020B0604020202020204" pitchFamily="34" charset="0"/>
              </a:rPr>
              <a:t>se puede calcular el caudal de aire infiltrado </a:t>
            </a:r>
            <a:r>
              <a:rPr lang="de-AT" sz="1600" dirty="0">
                <a:latin typeface="Arial" panose="020B0604020202020204" pitchFamily="34" charset="0"/>
                <a:cs typeface="Arial" panose="020B0604020202020204" pitchFamily="34" charset="0"/>
              </a:rPr>
              <a:t>Vinf m, </a:t>
            </a:r>
            <a:r>
              <a:rPr lang="es-ES" sz="1600" dirty="0">
                <a:latin typeface="Arial" panose="020B0604020202020204" pitchFamily="34" charset="0"/>
                <a:cs typeface="Arial" panose="020B0604020202020204" pitchFamily="34" charset="0"/>
              </a:rPr>
              <a:t>lo que significa que el aire fluye hacia el edificio (en otra dirección), lo que es relevante para los nuevos edificios compactos de gran densidad. </a:t>
            </a:r>
          </a:p>
          <a:p>
            <a:pPr marL="0" lvl="1" indent="0">
              <a:lnSpc>
                <a:spcPct val="150000"/>
              </a:lnSpc>
              <a:buNone/>
            </a:pPr>
            <a:r>
              <a:rPr lang="es-ES" sz="1600" dirty="0">
                <a:latin typeface="Arial" panose="020B0604020202020204" pitchFamily="34" charset="0"/>
                <a:cs typeface="Arial" panose="020B0604020202020204" pitchFamily="34" charset="0"/>
              </a:rPr>
              <a:t>Se tiene que calcular con el volumen más alto. </a:t>
            </a:r>
          </a:p>
          <a:p>
            <a:pPr marL="0" lvl="1" indent="0">
              <a:lnSpc>
                <a:spcPct val="150000"/>
              </a:lnSpc>
              <a:buNone/>
            </a:pPr>
            <a:endParaRPr lang="de-AT" sz="1600" dirty="0">
              <a:latin typeface="Arial" panose="020B0604020202020204" pitchFamily="34" charset="0"/>
              <a:cs typeface="Arial" panose="020B0604020202020204" pitchFamily="34" charset="0"/>
            </a:endParaRPr>
          </a:p>
          <a:p>
            <a:pPr marL="0" lvl="1" indent="0">
              <a:lnSpc>
                <a:spcPct val="150000"/>
              </a:lnSpc>
              <a:buNone/>
            </a:pPr>
            <a:r>
              <a:rPr lang="de-AT"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Tenga cuidado si el edificio tiene un sistema de ventilación (con recuperación de calor) </a:t>
            </a:r>
            <a:r>
              <a:rPr lang="de-DE" sz="1600" dirty="0">
                <a:latin typeface="Arial" panose="020B0604020202020204" pitchFamily="34" charset="0"/>
                <a:cs typeface="Arial" panose="020B0604020202020204" pitchFamily="34" charset="0"/>
              </a:rPr>
              <a:t>!!</a:t>
            </a:r>
            <a:endParaRPr lang="de-AT" sz="1600" dirty="0">
              <a:latin typeface="Arial" panose="020B0604020202020204" pitchFamily="34" charset="0"/>
              <a:cs typeface="Arial" panose="020B0604020202020204" pitchFamily="34" charset="0"/>
            </a:endParaRPr>
          </a:p>
          <a:p>
            <a:pPr marL="0" indent="0">
              <a:lnSpc>
                <a:spcPct val="150000"/>
              </a:lnSpc>
              <a:buNone/>
            </a:pPr>
            <a:endParaRPr lang="de-AT" sz="1600" dirty="0"/>
          </a:p>
          <a:p>
            <a:pPr>
              <a:lnSpc>
                <a:spcPct val="150000"/>
              </a:lnSpc>
            </a:pPr>
            <a:endParaRPr lang="de-AT" sz="1600" baseline="-25000" dirty="0">
              <a:latin typeface="Arial" panose="020B0604020202020204" pitchFamily="34" charset="0"/>
              <a:cs typeface="Arial" panose="020B0604020202020204" pitchFamily="34" charset="0"/>
            </a:endParaRPr>
          </a:p>
        </p:txBody>
      </p:sp>
      <p:sp>
        <p:nvSpPr>
          <p:cNvPr id="9"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35</a:t>
            </a:r>
          </a:p>
        </p:txBody>
      </p:sp>
      <p:sp>
        <p:nvSpPr>
          <p:cNvPr id="10242" name="Rectangle 2"/>
          <p:cNvSpPr>
            <a:spLocks noGrp="1" noChangeArrowheads="1"/>
          </p:cNvSpPr>
          <p:nvPr>
            <p:ph type="title"/>
          </p:nvPr>
        </p:nvSpPr>
        <p:spPr/>
        <p:txBody>
          <a:bodyPr>
            <a:normAutofit/>
          </a:bodyPr>
          <a:lstStyle/>
          <a:p>
            <a:r>
              <a:rPr lang="de-DE" dirty="0">
                <a:latin typeface="Arial" panose="020B0604020202020204" pitchFamily="34" charset="0"/>
                <a:cs typeface="Arial" panose="020B0604020202020204" pitchFamily="34" charset="0"/>
              </a:rPr>
              <a:t>Carga térmica DIN EN 12831</a:t>
            </a:r>
          </a:p>
        </p:txBody>
      </p:sp>
    </p:spTree>
    <p:extLst>
      <p:ext uri="{BB962C8B-B14F-4D97-AF65-F5344CB8AC3E}">
        <p14:creationId xmlns:p14="http://schemas.microsoft.com/office/powerpoint/2010/main" val="405268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rPr>
              <a:t>Cálculo de la pérdida de calor por ventilación estándar </a:t>
            </a:r>
            <a:r>
              <a:rPr lang="de-AT" sz="1600" dirty="0">
                <a:latin typeface="Arial" panose="020B0604020202020204" pitchFamily="34" charset="0"/>
                <a:cs typeface="Arial" panose="020B0604020202020204" pitchFamily="34" charset="0"/>
              </a:rPr>
              <a:t>H</a:t>
            </a:r>
            <a:r>
              <a:rPr lang="de-AT" sz="1600" baseline="-25000" dirty="0">
                <a:latin typeface="Arial" panose="020B0604020202020204" pitchFamily="34" charset="0"/>
                <a:cs typeface="Arial" panose="020B0604020202020204" pitchFamily="34" charset="0"/>
              </a:rPr>
              <a:t>V</a:t>
            </a:r>
          </a:p>
          <a:p>
            <a:pPr marL="0" indent="0">
              <a:lnSpc>
                <a:spcPct val="150000"/>
              </a:lnSpc>
              <a:buNone/>
            </a:pPr>
            <a:endParaRPr lang="de-AT" sz="1600" b="1" baseline="-25000" dirty="0">
              <a:latin typeface="Arial" panose="020B0604020202020204" pitchFamily="34" charset="0"/>
              <a:cs typeface="Arial" panose="020B0604020202020204" pitchFamily="34" charset="0"/>
            </a:endParaRPr>
          </a:p>
          <a:p>
            <a:pPr marL="0" indent="0">
              <a:lnSpc>
                <a:spcPct val="150000"/>
              </a:lnSpc>
              <a:buNone/>
            </a:pPr>
            <a:r>
              <a:rPr lang="de-AT" sz="1600" b="1" dirty="0">
                <a:latin typeface="Arial" panose="020B0604020202020204" pitchFamily="34" charset="0"/>
                <a:cs typeface="Arial" panose="020B0604020202020204" pitchFamily="34" charset="0"/>
              </a:rPr>
              <a:t>H</a:t>
            </a:r>
            <a:r>
              <a:rPr lang="de-AT" sz="1600" b="1" baseline="-25000" dirty="0">
                <a:latin typeface="Arial" panose="020B0604020202020204" pitchFamily="34" charset="0"/>
                <a:cs typeface="Arial" panose="020B0604020202020204" pitchFamily="34" charset="0"/>
              </a:rPr>
              <a:t>V</a:t>
            </a:r>
            <a:r>
              <a:rPr lang="de-AT" sz="1600" b="1" dirty="0">
                <a:latin typeface="Arial" panose="020B0604020202020204" pitchFamily="34" charset="0"/>
                <a:cs typeface="Arial" panose="020B0604020202020204" pitchFamily="34" charset="0"/>
              </a:rPr>
              <a:t> = 0,34 * </a:t>
            </a:r>
            <a:r>
              <a:rPr lang="de-AT" sz="1600" b="1" dirty="0" err="1">
                <a:latin typeface="Arial" panose="020B0604020202020204" pitchFamily="34" charset="0"/>
                <a:cs typeface="Arial" panose="020B0604020202020204" pitchFamily="34" charset="0"/>
              </a:rPr>
              <a:t>max</a:t>
            </a:r>
            <a:r>
              <a:rPr lang="de-AT" sz="1600" b="1" dirty="0">
                <a:latin typeface="Arial" panose="020B0604020202020204" pitchFamily="34" charset="0"/>
                <a:cs typeface="Arial" panose="020B0604020202020204" pitchFamily="34" charset="0"/>
              </a:rPr>
              <a:t> (</a:t>
            </a:r>
            <a:r>
              <a:rPr lang="de-AT" sz="1600" b="1" dirty="0" err="1">
                <a:latin typeface="Arial" panose="020B0604020202020204" pitchFamily="34" charset="0"/>
                <a:cs typeface="Arial" panose="020B0604020202020204" pitchFamily="34" charset="0"/>
              </a:rPr>
              <a:t>Vinf</a:t>
            </a:r>
            <a:r>
              <a:rPr lang="de-AT" sz="1600" b="1" dirty="0">
                <a:latin typeface="Arial" panose="020B0604020202020204" pitchFamily="34" charset="0"/>
                <a:cs typeface="Arial" panose="020B0604020202020204" pitchFamily="34" charset="0"/>
              </a:rPr>
              <a:t>, </a:t>
            </a:r>
            <a:r>
              <a:rPr lang="de-AT" sz="1600" b="1" dirty="0" err="1">
                <a:latin typeface="Arial" panose="020B0604020202020204" pitchFamily="34" charset="0"/>
                <a:cs typeface="Arial" panose="020B0604020202020204" pitchFamily="34" charset="0"/>
              </a:rPr>
              <a:t>Vmin</a:t>
            </a:r>
            <a:r>
              <a:rPr lang="de-AT" sz="1600" b="1" dirty="0">
                <a:latin typeface="Arial" panose="020B0604020202020204" pitchFamily="34" charset="0"/>
                <a:cs typeface="Arial" panose="020B0604020202020204" pitchFamily="34" charset="0"/>
              </a:rPr>
              <a:t>)</a:t>
            </a:r>
          </a:p>
          <a:p>
            <a:pPr marL="0" indent="0">
              <a:lnSpc>
                <a:spcPct val="150000"/>
              </a:lnSpc>
              <a:buNone/>
            </a:pPr>
            <a:endParaRPr lang="de-AT" sz="1600" b="1" dirty="0">
              <a:latin typeface="Arial" panose="020B0604020202020204" pitchFamily="34" charset="0"/>
              <a:cs typeface="Arial" panose="020B0604020202020204" pitchFamily="34" charset="0"/>
            </a:endParaRPr>
          </a:p>
          <a:p>
            <a:pPr marL="0" indent="0">
              <a:lnSpc>
                <a:spcPct val="150000"/>
              </a:lnSpc>
              <a:buNone/>
            </a:pPr>
            <a:r>
              <a:rPr lang="de-AT" sz="1600" dirty="0">
                <a:latin typeface="Arial" panose="020B0604020202020204" pitchFamily="34" charset="0"/>
                <a:cs typeface="Arial" panose="020B0604020202020204" pitchFamily="34" charset="0"/>
              </a:rPr>
              <a:t>H</a:t>
            </a:r>
            <a:r>
              <a:rPr lang="de-AT" sz="1600" baseline="-25000" dirty="0">
                <a:latin typeface="Arial" panose="020B0604020202020204" pitchFamily="34" charset="0"/>
                <a:cs typeface="Arial" panose="020B0604020202020204" pitchFamily="34" charset="0"/>
              </a:rPr>
              <a:t>V</a:t>
            </a:r>
            <a:r>
              <a:rPr lang="de-AT" sz="1600" dirty="0">
                <a:latin typeface="Arial" panose="020B0604020202020204" pitchFamily="34" charset="0"/>
                <a:cs typeface="Arial" panose="020B0604020202020204" pitchFamily="34" charset="0"/>
              </a:rPr>
              <a:t> – pérdida de calor por ventilación</a:t>
            </a:r>
          </a:p>
          <a:p>
            <a:pPr marL="0" indent="0">
              <a:lnSpc>
                <a:spcPct val="150000"/>
              </a:lnSpc>
              <a:buNone/>
            </a:pPr>
            <a:r>
              <a:rPr lang="de-AT" sz="1600" dirty="0">
                <a:latin typeface="Arial" panose="020B0604020202020204" pitchFamily="34" charset="0"/>
                <a:cs typeface="Arial" panose="020B0604020202020204" pitchFamily="34" charset="0"/>
              </a:rPr>
              <a:t>V</a:t>
            </a:r>
            <a:r>
              <a:rPr lang="de-AT" sz="1600" baseline="-25000" dirty="0">
                <a:latin typeface="Arial" panose="020B0604020202020204" pitchFamily="34" charset="0"/>
                <a:cs typeface="Arial" panose="020B0604020202020204" pitchFamily="34" charset="0"/>
              </a:rPr>
              <a:t>inf</a:t>
            </a:r>
            <a:r>
              <a:rPr lang="de-AT" sz="1600" dirty="0">
                <a:latin typeface="Arial" panose="020B0604020202020204" pitchFamily="34" charset="0"/>
                <a:cs typeface="Arial" panose="020B0604020202020204" pitchFamily="34" charset="0"/>
              </a:rPr>
              <a:t> / V</a:t>
            </a:r>
            <a:r>
              <a:rPr lang="de-AT" sz="1600" baseline="-25000" dirty="0">
                <a:latin typeface="Arial" panose="020B0604020202020204" pitchFamily="34" charset="0"/>
                <a:cs typeface="Arial" panose="020B0604020202020204" pitchFamily="34" charset="0"/>
              </a:rPr>
              <a:t>max</a:t>
            </a:r>
            <a:r>
              <a:rPr lang="de-AT" sz="1600" dirty="0">
                <a:latin typeface="Arial" panose="020B0604020202020204" pitchFamily="34" charset="0"/>
                <a:cs typeface="Arial" panose="020B0604020202020204" pitchFamily="34" charset="0"/>
              </a:rPr>
              <a:t> – flujo de volumen</a:t>
            </a:r>
          </a:p>
          <a:p>
            <a:pPr marL="0" indent="0">
              <a:lnSpc>
                <a:spcPct val="150000"/>
              </a:lnSpc>
              <a:buNone/>
            </a:pPr>
            <a:r>
              <a:rPr lang="de-AT" sz="1600" dirty="0">
                <a:latin typeface="Arial" panose="020B0604020202020204" pitchFamily="34" charset="0"/>
                <a:cs typeface="Arial" panose="020B0604020202020204" pitchFamily="34" charset="0"/>
              </a:rPr>
              <a:t>0,34 – concepto absoluto (</a:t>
            </a:r>
            <a:r>
              <a:rPr lang="de-AT" sz="1600" dirty="0">
                <a:latin typeface="Arial" panose="020B0604020202020204" pitchFamily="34" charset="0"/>
                <a:cs typeface="Arial" panose="020B0604020202020204" pitchFamily="34" charset="0"/>
                <a:sym typeface="Wingdings" panose="05000000000000000000" pitchFamily="2" charset="2"/>
              </a:rPr>
              <a:t> capacidad calorífica </a:t>
            </a:r>
          </a:p>
          <a:p>
            <a:pPr marL="0" indent="0">
              <a:lnSpc>
                <a:spcPct val="150000"/>
              </a:lnSpc>
              <a:buNone/>
            </a:pPr>
            <a:r>
              <a:rPr lang="de-AT" sz="1600" dirty="0">
                <a:latin typeface="Arial" panose="020B0604020202020204" pitchFamily="34" charset="0"/>
                <a:cs typeface="Arial" panose="020B0604020202020204" pitchFamily="34" charset="0"/>
                <a:sym typeface="Wingdings" panose="05000000000000000000" pitchFamily="2" charset="2"/>
              </a:rPr>
              <a:t>           del aire)</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aire: 1005 J/(kg K)</a:t>
            </a:r>
          </a:p>
          <a:p>
            <a:pPr marL="0" indent="0">
              <a:lnSpc>
                <a:spcPct val="150000"/>
              </a:lnSpc>
              <a:buNone/>
            </a:pPr>
            <a:r>
              <a:rPr lang="de-DE" sz="1600" dirty="0">
                <a:latin typeface="Arial" panose="020B0604020202020204" pitchFamily="34" charset="0"/>
                <a:cs typeface="Arial" panose="020B0604020202020204" pitchFamily="34" charset="0"/>
              </a:rPr>
              <a:t>[densidad ca. 1,2 kg/m³ --&gt; 0,34 </a:t>
            </a:r>
            <a:r>
              <a:rPr lang="de-DE" sz="1600" dirty="0" err="1">
                <a:latin typeface="Arial" panose="020B0604020202020204" pitchFamily="34" charset="0"/>
                <a:cs typeface="Arial" panose="020B0604020202020204" pitchFamily="34" charset="0"/>
              </a:rPr>
              <a:t>Wh</a:t>
            </a:r>
            <a:r>
              <a:rPr lang="de-DE" sz="1600" dirty="0">
                <a:latin typeface="Arial" panose="020B0604020202020204" pitchFamily="34" charset="0"/>
                <a:cs typeface="Arial" panose="020B0604020202020204" pitchFamily="34" charset="0"/>
              </a:rPr>
              <a:t>/(m³K)]</a:t>
            </a:r>
          </a:p>
          <a:p>
            <a:pPr marL="0" indent="0">
              <a:lnSpc>
                <a:spcPct val="150000"/>
              </a:lnSpc>
              <a:buNone/>
            </a:pPr>
            <a:endParaRPr lang="de-AT" sz="1600" dirty="0">
              <a:latin typeface="Arial" panose="020B0604020202020204" pitchFamily="34" charset="0"/>
              <a:cs typeface="Arial" panose="020B0604020202020204" pitchFamily="34" charset="0"/>
            </a:endParaRPr>
          </a:p>
          <a:p>
            <a:pPr marL="1028700" lvl="2" indent="0">
              <a:lnSpc>
                <a:spcPct val="150000"/>
              </a:lnSpc>
              <a:buNone/>
            </a:pPr>
            <a:endParaRPr lang="de-AT" sz="1600" dirty="0">
              <a:latin typeface="Arial" panose="020B0604020202020204" pitchFamily="34" charset="0"/>
              <a:cs typeface="Arial" panose="020B0604020202020204" pitchFamily="34" charset="0"/>
            </a:endParaRPr>
          </a:p>
        </p:txBody>
      </p:sp>
      <p:sp>
        <p:nvSpPr>
          <p:cNvPr id="9"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35</a:t>
            </a:r>
          </a:p>
        </p:txBody>
      </p:sp>
      <p:sp>
        <p:nvSpPr>
          <p:cNvPr id="10242" name="Rectangle 2"/>
          <p:cNvSpPr>
            <a:spLocks noGrp="1" noChangeArrowheads="1"/>
          </p:cNvSpPr>
          <p:nvPr>
            <p:ph type="title"/>
          </p:nvPr>
        </p:nvSpPr>
        <p:spPr/>
        <p:txBody>
          <a:bodyPr>
            <a:normAutofit/>
          </a:bodyPr>
          <a:lstStyle/>
          <a:p>
            <a:r>
              <a:rPr lang="de-DE" dirty="0">
                <a:latin typeface="Arial" panose="020B0604020202020204" pitchFamily="34" charset="0"/>
                <a:cs typeface="Arial" panose="020B0604020202020204" pitchFamily="34" charset="0"/>
              </a:rPr>
              <a:t>Carga térmica DIN EN 12831</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276872"/>
            <a:ext cx="4257443" cy="3694931"/>
          </a:xfrm>
          <a:prstGeom prst="rect">
            <a:avLst/>
          </a:prstGeom>
        </p:spPr>
      </p:pic>
    </p:spTree>
    <p:extLst>
      <p:ext uri="{BB962C8B-B14F-4D97-AF65-F5344CB8AC3E}">
        <p14:creationId xmlns:p14="http://schemas.microsoft.com/office/powerpoint/2010/main" val="320053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latin typeface="Arial" panose="020B0604020202020204" pitchFamily="34" charset="0"/>
                <a:cs typeface="Arial" panose="020B0604020202020204" pitchFamily="34" charset="0"/>
              </a:rPr>
              <a:t>Objetivos</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módulo</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lstStyle/>
          <a:p>
            <a:pPr marL="0" indent="0">
              <a:lnSpc>
                <a:spcPct val="150000"/>
              </a:lnSpc>
              <a:buNone/>
            </a:pPr>
            <a:r>
              <a:rPr lang="en-US" sz="1600" dirty="0" err="1">
                <a:latin typeface="Arial" panose="020B0604020202020204" pitchFamily="34" charset="0"/>
                <a:cs typeface="Arial" panose="020B0604020202020204" pitchFamily="34" charset="0"/>
              </a:rPr>
              <a:t>Bienvenido</a:t>
            </a:r>
            <a:r>
              <a:rPr lang="en-US" sz="1600" dirty="0">
                <a:latin typeface="Arial" panose="020B0604020202020204" pitchFamily="34" charset="0"/>
                <a:cs typeface="Arial" panose="020B0604020202020204" pitchFamily="34" charset="0"/>
              </a:rPr>
              <a:t> al </a:t>
            </a:r>
            <a:r>
              <a:rPr lang="en-US" sz="1600" dirty="0" err="1">
                <a:latin typeface="Arial" panose="020B0604020202020204" pitchFamily="34" charset="0"/>
                <a:cs typeface="Arial" panose="020B0604020202020204" pitchFamily="34" charset="0"/>
              </a:rPr>
              <a:t>módulo</a:t>
            </a:r>
            <a:r>
              <a:rPr lang="el-GR" sz="1600" dirty="0">
                <a:latin typeface="Arial" panose="020B0604020202020204" pitchFamily="34" charset="0"/>
                <a:cs typeface="Arial" panose="020B0604020202020204" pitchFamily="34" charset="0"/>
              </a:rPr>
              <a:t>:</a:t>
            </a:r>
            <a:r>
              <a:rPr lang="de-DE" sz="1600" dirty="0">
                <a:latin typeface="Arial" panose="020B0604020202020204" pitchFamily="34" charset="0"/>
                <a:cs typeface="Arial" panose="020B0604020202020204" pitchFamily="34" charset="0"/>
              </a:rPr>
              <a:t> „Balance de energía térmica“</a:t>
            </a:r>
            <a:endParaRPr lang="el-GR"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Al final de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modulo </a:t>
            </a:r>
            <a:r>
              <a:rPr lang="en-US" sz="1600" dirty="0" err="1">
                <a:latin typeface="Arial" panose="020B0604020202020204" pitchFamily="34" charset="0"/>
                <a:cs typeface="Arial" panose="020B0604020202020204" pitchFamily="34" charset="0"/>
              </a:rPr>
              <a:t>serás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capaz</a:t>
            </a:r>
            <a:r>
              <a:rPr lang="en-US" sz="1600" dirty="0">
                <a:latin typeface="Arial" panose="020B0604020202020204" pitchFamily="34" charset="0"/>
                <a:cs typeface="Arial" panose="020B0604020202020204" pitchFamily="34" charset="0"/>
              </a:rPr>
              <a:t> de: </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Saber </a:t>
            </a:r>
            <a:r>
              <a:rPr lang="en-US" sz="1600" dirty="0" err="1">
                <a:latin typeface="Arial" panose="020B0604020202020204" pitchFamily="34" charset="0"/>
                <a:cs typeface="Arial" panose="020B0604020202020204" pitchFamily="34" charset="0"/>
              </a:rPr>
              <a:t>qué</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partes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deben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tenerse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cuenta</a:t>
            </a:r>
            <a:r>
              <a:rPr lang="en-US" sz="1600" dirty="0">
                <a:latin typeface="Arial" panose="020B0604020202020204" pitchFamily="34" charset="0"/>
                <a:cs typeface="Arial" panose="020B0604020202020204" pitchFamily="34" charset="0"/>
              </a:rPr>
              <a:t> para los balances </a:t>
            </a:r>
            <a:r>
              <a:rPr lang="en-US" sz="1600" dirty="0" err="1">
                <a:latin typeface="Arial" panose="020B0604020202020204" pitchFamily="34" charset="0"/>
                <a:cs typeface="Arial" panose="020B0604020202020204" pitchFamily="34" charset="0"/>
              </a:rPr>
              <a:t>térmicos</a:t>
            </a:r>
            <a:r>
              <a:rPr lang="en-US" sz="1600" dirty="0">
                <a:latin typeface="Arial" panose="020B0604020202020204" pitchFamily="34" charset="0"/>
                <a:cs typeface="Arial" panose="020B0604020202020204" pitchFamily="34" charset="0"/>
              </a:rPr>
              <a:t>. </a:t>
            </a:r>
          </a:p>
          <a:p>
            <a:pPr>
              <a:lnSpc>
                <a:spcPct val="150000"/>
              </a:lnSpc>
              <a:buAutoNum type="arabicPeriod"/>
            </a:pPr>
            <a:r>
              <a:rPr lang="es-ES" sz="1600" dirty="0">
                <a:latin typeface="Arial" panose="020B0604020202020204" pitchFamily="34" charset="0"/>
                <a:cs typeface="Arial" panose="020B0604020202020204" pitchFamily="34" charset="0"/>
              </a:rPr>
              <a:t>Saber cómo calcular las necesidades totales</a:t>
            </a:r>
          </a:p>
          <a:p>
            <a:pPr>
              <a:lnSpc>
                <a:spcPct val="150000"/>
              </a:lnSpc>
              <a:buAutoNum type="arabicPeriod"/>
            </a:pPr>
            <a:r>
              <a:rPr lang="en-US" sz="1600" dirty="0" err="1">
                <a:latin typeface="Arial" panose="020B0604020202020204" pitchFamily="34" charset="0"/>
                <a:cs typeface="Arial" panose="020B0604020202020204" pitchFamily="34" charset="0"/>
              </a:rPr>
              <a:t>Calcular</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necesidades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energéticas</a:t>
            </a:r>
            <a:endParaRPr lang="el-GR"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eaLnBrk="1" hangingPunct="1"/>
            <a:endParaRPr lang="de-AT" dirty="0">
              <a:solidFill>
                <a:srgbClr val="FF9933"/>
              </a:solidFill>
            </a:endParaRPr>
          </a:p>
          <a:p>
            <a:pPr lvl="1" eaLnBrk="1" hangingPunct="1">
              <a:buFontTx/>
              <a:buNone/>
            </a:pPr>
            <a:endParaRPr lang="de-AT" dirty="0">
              <a:solidFill>
                <a:srgbClr val="FF9933"/>
              </a:solidFill>
            </a:endParaRPr>
          </a:p>
          <a:p>
            <a:pPr lvl="1" eaLnBrk="1" hangingPunct="1">
              <a:buFontTx/>
              <a:buNone/>
            </a:pPr>
            <a:endParaRPr lang="de-AT" dirty="0">
              <a:solidFill>
                <a:srgbClr val="FF9933"/>
              </a:solidFill>
            </a:endParaRPr>
          </a:p>
        </p:txBody>
      </p:sp>
      <p:sp>
        <p:nvSpPr>
          <p:cNvPr id="6"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36</a:t>
            </a:r>
          </a:p>
        </p:txBody>
      </p:sp>
      <p:sp>
        <p:nvSpPr>
          <p:cNvPr id="14338" name="Rectangle 2"/>
          <p:cNvSpPr>
            <a:spLocks noGrp="1" noChangeArrowheads="1"/>
          </p:cNvSpPr>
          <p:nvPr>
            <p:ph type="title"/>
          </p:nvPr>
        </p:nvSpPr>
        <p:spPr/>
        <p:txBody>
          <a:bodyPr>
            <a:normAutofit/>
          </a:bodyPr>
          <a:lstStyle/>
          <a:p>
            <a:r>
              <a:rPr lang="de-DE" dirty="0">
                <a:latin typeface="Arial" panose="020B0604020202020204" pitchFamily="34" charset="0"/>
                <a:cs typeface="Arial" panose="020B0604020202020204" pitchFamily="34" charset="0"/>
              </a:rPr>
              <a:t>Carga térmica DIN EN 12831</a:t>
            </a:r>
          </a:p>
        </p:txBody>
      </p:sp>
      <p:sp>
        <p:nvSpPr>
          <p:cNvPr id="14340" name="Rectangle 4"/>
          <p:cNvSpPr>
            <a:spLocks noChangeArrowheads="1"/>
          </p:cNvSpPr>
          <p:nvPr/>
        </p:nvSpPr>
        <p:spPr bwMode="auto">
          <a:xfrm>
            <a:off x="609600" y="21336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endParaRPr lang="de-AT" sz="2400" u="none">
              <a:solidFill>
                <a:schemeClr val="bg1"/>
              </a:solidFill>
            </a:endParaRPr>
          </a:p>
        </p:txBody>
      </p:sp>
      <p:sp>
        <p:nvSpPr>
          <p:cNvPr id="14341" name="Rectangle 5"/>
          <p:cNvSpPr>
            <a:spLocks noChangeArrowheads="1"/>
          </p:cNvSpPr>
          <p:nvPr/>
        </p:nvSpPr>
        <p:spPr bwMode="auto">
          <a:xfrm>
            <a:off x="533400" y="1726638"/>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lvl="1" indent="-342900">
              <a:lnSpc>
                <a:spcPct val="150000"/>
              </a:lnSpc>
              <a:spcBef>
                <a:spcPct val="20000"/>
              </a:spcBef>
              <a:buClr>
                <a:srgbClr val="EB8A1B"/>
              </a:buClr>
              <a:buFont typeface="Wingdings" pitchFamily="2" charset="2"/>
              <a:buChar char="n"/>
            </a:pPr>
            <a:r>
              <a:rPr lang="es-ES" sz="1600" dirty="0">
                <a:latin typeface="Arial" pitchFamily="34" charset="0"/>
                <a:cs typeface="Arial" pitchFamily="34" charset="0"/>
              </a:rPr>
              <a:t>Ahora has calculado la pérdida de calor de ventilación estándar </a:t>
            </a:r>
            <a:r>
              <a:rPr lang="de-AT" sz="1600" dirty="0">
                <a:latin typeface="Arial" panose="020B0604020202020204" pitchFamily="34" charset="0"/>
                <a:cs typeface="Arial" panose="020B0604020202020204" pitchFamily="34" charset="0"/>
              </a:rPr>
              <a:t>H</a:t>
            </a:r>
            <a:r>
              <a:rPr lang="de-AT" sz="1600" baseline="-25000" dirty="0">
                <a:latin typeface="Arial" panose="020B0604020202020204" pitchFamily="34" charset="0"/>
                <a:cs typeface="Arial" panose="020B0604020202020204" pitchFamily="34" charset="0"/>
              </a:rPr>
              <a:t>V </a:t>
            </a:r>
            <a:r>
              <a:rPr lang="de-AT" sz="1600" dirty="0">
                <a:latin typeface="Arial" panose="020B0604020202020204" pitchFamily="34" charset="0"/>
                <a:cs typeface="Arial" panose="020B0604020202020204" pitchFamily="34" charset="0"/>
              </a:rPr>
              <a:t>y </a:t>
            </a:r>
            <a:r>
              <a:rPr lang="es-ES" sz="1600" dirty="0">
                <a:latin typeface="Arial" panose="020B0604020202020204" pitchFamily="34" charset="0"/>
                <a:cs typeface="Arial" panose="020B0604020202020204" pitchFamily="34" charset="0"/>
              </a:rPr>
              <a:t>la pérdida de calor de transmisión estándar</a:t>
            </a:r>
            <a:r>
              <a:rPr lang="en-US" sz="1600" dirty="0">
                <a:latin typeface="Arial" panose="020B0604020202020204" pitchFamily="34" charset="0"/>
                <a:cs typeface="Arial" panose="020B0604020202020204" pitchFamily="34" charset="0"/>
              </a:rPr>
              <a:t> H</a:t>
            </a:r>
            <a:r>
              <a:rPr lang="en-US" sz="1600" baseline="-25000" dirty="0">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 que se </a:t>
            </a:r>
            <a:r>
              <a:rPr lang="en-US" sz="1600" dirty="0" err="1">
                <a:latin typeface="Arial" panose="020B0604020202020204" pitchFamily="34" charset="0"/>
                <a:cs typeface="Arial" panose="020B0604020202020204" pitchFamily="34" charset="0"/>
              </a:rPr>
              <a:t>puede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añadir</a:t>
            </a:r>
            <a:r>
              <a:rPr lang="en-US" sz="1600" dirty="0">
                <a:latin typeface="Arial" panose="020B0604020202020204" pitchFamily="34" charset="0"/>
                <a:cs typeface="Arial" panose="020B0604020202020204" pitchFamily="34" charset="0"/>
              </a:rPr>
              <a:t>. </a:t>
            </a:r>
            <a:r>
              <a:rPr lang="de-AT" sz="1600" dirty="0">
                <a:latin typeface="Arial" panose="020B0604020202020204" pitchFamily="34" charset="0"/>
                <a:cs typeface="Arial" panose="020B0604020202020204" pitchFamily="34" charset="0"/>
              </a:rPr>
              <a:t>H</a:t>
            </a:r>
            <a:r>
              <a:rPr lang="de-AT" sz="1600" baseline="-25000" dirty="0">
                <a:latin typeface="Arial" panose="020B0604020202020204" pitchFamily="34" charset="0"/>
                <a:cs typeface="Arial" panose="020B0604020202020204" pitchFamily="34" charset="0"/>
              </a:rPr>
              <a:t>V </a:t>
            </a:r>
            <a:r>
              <a:rPr lang="de-AT" sz="1600" dirty="0">
                <a:latin typeface="Arial" panose="020B0604020202020204" pitchFamily="34" charset="0"/>
                <a:cs typeface="Arial" panose="020B0604020202020204" pitchFamily="34" charset="0"/>
              </a:rPr>
              <a:t>+</a:t>
            </a:r>
            <a:r>
              <a:rPr lang="de-AT" sz="1600" baseline="-250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a:t>
            </a:r>
            <a:r>
              <a:rPr lang="en-US" sz="1600" baseline="-250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a:p>
            <a:pPr marL="342900" lvl="1" indent="-342900">
              <a:lnSpc>
                <a:spcPct val="150000"/>
              </a:lnSpc>
              <a:spcBef>
                <a:spcPct val="20000"/>
              </a:spcBef>
              <a:buClr>
                <a:srgbClr val="EB8A1B"/>
              </a:buClr>
              <a:buFont typeface="Wingdings" pitchFamily="2" charset="2"/>
              <a:buChar char="n"/>
            </a:pPr>
            <a:r>
              <a:rPr lang="en-US" sz="1600" dirty="0">
                <a:latin typeface="Arial" panose="020B0604020202020204" pitchFamily="34" charset="0"/>
                <a:cs typeface="Arial" panose="020B0604020202020204" pitchFamily="34" charset="0"/>
              </a:rPr>
              <a:t>Pero </a:t>
            </a:r>
            <a:r>
              <a:rPr lang="en-US" sz="1600" dirty="0" err="1">
                <a:latin typeface="Arial" panose="020B0604020202020204" pitchFamily="34" charset="0"/>
                <a:cs typeface="Arial" panose="020B0604020202020204" pitchFamily="34" charset="0"/>
              </a:rPr>
              <a:t>ves</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durante</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cálculo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aparecen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resultados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como</a:t>
            </a:r>
            <a:r>
              <a:rPr lang="en-US" sz="1600" dirty="0">
                <a:latin typeface="Arial" panose="020B0604020202020204" pitchFamily="34" charset="0"/>
                <a:cs typeface="Arial" panose="020B0604020202020204" pitchFamily="34" charset="0"/>
              </a:rPr>
              <a:t> xxx </a:t>
            </a:r>
            <a:r>
              <a:rPr lang="en-US" sz="1600" b="1" dirty="0">
                <a:latin typeface="Arial" panose="020B0604020202020204" pitchFamily="34" charset="0"/>
                <a:cs typeface="Arial" panose="020B0604020202020204" pitchFamily="34" charset="0"/>
              </a:rPr>
              <a:t>W/K, </a:t>
            </a:r>
            <a:r>
              <a:rPr lang="en-US" sz="1600" dirty="0" err="1">
                <a:latin typeface="Arial" panose="020B0604020202020204" pitchFamily="34" charset="0"/>
                <a:cs typeface="Arial" panose="020B0604020202020204" pitchFamily="34" charset="0"/>
              </a:rPr>
              <a:t>porque</a:t>
            </a: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pérdida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depende</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diferecia</a:t>
            </a:r>
            <a:r>
              <a:rPr lang="en-US" sz="1600" dirty="0">
                <a:latin typeface="Arial" panose="020B0604020202020204" pitchFamily="34" charset="0"/>
                <a:cs typeface="Arial" panose="020B0604020202020204" pitchFamily="34" charset="0"/>
              </a:rPr>
              <a:t> entre la temperature del </a:t>
            </a:r>
            <a:r>
              <a:rPr lang="en-US" sz="1600" dirty="0" err="1">
                <a:latin typeface="Arial" panose="020B0604020202020204" pitchFamily="34" charset="0"/>
                <a:cs typeface="Arial" panose="020B0604020202020204" pitchFamily="34" charset="0"/>
              </a:rPr>
              <a:t>edificio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calentado</a:t>
            </a:r>
            <a:r>
              <a:rPr lang="en-US" sz="1600" dirty="0">
                <a:latin typeface="Arial" panose="020B0604020202020204" pitchFamily="34" charset="0"/>
                <a:cs typeface="Arial" panose="020B0604020202020204" pitchFamily="34" charset="0"/>
              </a:rPr>
              <a:t> (temperature </a:t>
            </a:r>
            <a:r>
              <a:rPr lang="en-US" sz="1600" dirty="0" err="1">
                <a:latin typeface="Arial" panose="020B0604020202020204" pitchFamily="34" charset="0"/>
                <a:cs typeface="Arial" panose="020B0604020202020204" pitchFamily="34" charset="0"/>
              </a:rPr>
              <a:t>interna</a:t>
            </a:r>
            <a:r>
              <a:rPr lang="en-US" sz="1600" dirty="0">
                <a:latin typeface="Arial" panose="020B0604020202020204" pitchFamily="34" charset="0"/>
                <a:cs typeface="Arial" panose="020B0604020202020204" pitchFamily="34" charset="0"/>
              </a:rPr>
              <a:t>) y la temperature externa. </a:t>
            </a:r>
            <a:endParaRPr lang="de-AT" sz="1600" baseline="-25000" dirty="0">
              <a:latin typeface="Arial" panose="020B0604020202020204" pitchFamily="34" charset="0"/>
              <a:cs typeface="Arial" panose="020B0604020202020204" pitchFamily="34" charset="0"/>
            </a:endParaRPr>
          </a:p>
          <a:p>
            <a:pPr marL="342900" lvl="1" indent="-342900">
              <a:lnSpc>
                <a:spcPct val="150000"/>
              </a:lnSpc>
              <a:spcBef>
                <a:spcPct val="20000"/>
              </a:spcBef>
              <a:buClr>
                <a:srgbClr val="EB8A1B"/>
              </a:buClr>
              <a:buFont typeface="Wingdings" pitchFamily="2" charset="2"/>
              <a:buChar char="n"/>
            </a:pPr>
            <a:r>
              <a:rPr lang="en-US" sz="1600" dirty="0">
                <a:latin typeface="Arial" pitchFamily="34" charset="0"/>
                <a:cs typeface="Arial" pitchFamily="34" charset="0"/>
              </a:rPr>
              <a:t>La </a:t>
            </a:r>
            <a:r>
              <a:rPr lang="en-US" sz="1600" dirty="0" err="1">
                <a:latin typeface="Arial" pitchFamily="34" charset="0"/>
                <a:cs typeface="Arial" pitchFamily="34" charset="0"/>
              </a:rPr>
              <a:t>determinación</a:t>
            </a:r>
            <a:r>
              <a:rPr lang="en-US" sz="1600" dirty="0">
                <a:latin typeface="Arial" pitchFamily="34" charset="0"/>
                <a:cs typeface="Arial" pitchFamily="34" charset="0"/>
              </a:rPr>
              <a:t> de la </a:t>
            </a:r>
            <a:r>
              <a:rPr lang="en-US" sz="1600" dirty="0" err="1">
                <a:latin typeface="Arial" pitchFamily="34" charset="0"/>
                <a:cs typeface="Arial" pitchFamily="34" charset="0"/>
              </a:rPr>
              <a:t>carga</a:t>
            </a:r>
            <a:r>
              <a:rPr lang="en-US" sz="1600" dirty="0">
                <a:latin typeface="Arial" pitchFamily="34" charset="0"/>
                <a:cs typeface="Arial" pitchFamily="34" charset="0"/>
              </a:rPr>
              <a:t> </a:t>
            </a:r>
            <a:r>
              <a:rPr lang="en-US" sz="1600" dirty="0" err="1">
                <a:latin typeface="Arial" pitchFamily="34" charset="0"/>
                <a:cs typeface="Arial" pitchFamily="34" charset="0"/>
              </a:rPr>
              <a:t>térmica</a:t>
            </a:r>
            <a:r>
              <a:rPr lang="en-US" sz="1600" dirty="0">
                <a:latin typeface="Arial" pitchFamily="34" charset="0"/>
                <a:cs typeface="Arial" pitchFamily="34" charset="0"/>
              </a:rPr>
              <a:t> de los </a:t>
            </a:r>
            <a:r>
              <a:rPr lang="en-US" sz="1600" dirty="0" err="1">
                <a:latin typeface="Arial" pitchFamily="34" charset="0"/>
                <a:cs typeface="Arial" pitchFamily="34" charset="0"/>
              </a:rPr>
              <a:t>coeficientes</a:t>
            </a:r>
            <a:r>
              <a:rPr lang="en-US" sz="1600" dirty="0">
                <a:latin typeface="Arial" pitchFamily="34" charset="0"/>
                <a:cs typeface="Arial" pitchFamily="34" charset="0"/>
              </a:rPr>
              <a:t> de </a:t>
            </a:r>
            <a:r>
              <a:rPr lang="en-US" sz="1600" dirty="0" err="1">
                <a:latin typeface="Arial" pitchFamily="34" charset="0"/>
                <a:cs typeface="Arial" pitchFamily="34" charset="0"/>
              </a:rPr>
              <a:t>pérdida</a:t>
            </a:r>
            <a:r>
              <a:rPr lang="en-US" sz="1600" dirty="0">
                <a:latin typeface="Arial" pitchFamily="34" charset="0"/>
                <a:cs typeface="Arial" pitchFamily="34" charset="0"/>
              </a:rPr>
              <a:t> de </a:t>
            </a:r>
            <a:r>
              <a:rPr lang="en-US" sz="1600" dirty="0" err="1">
                <a:latin typeface="Arial" pitchFamily="34" charset="0"/>
                <a:cs typeface="Arial" pitchFamily="34" charset="0"/>
              </a:rPr>
              <a:t>calor</a:t>
            </a:r>
            <a:r>
              <a:rPr lang="en-US" sz="1600" dirty="0">
                <a:latin typeface="Arial" pitchFamily="34" charset="0"/>
                <a:cs typeface="Arial" pitchFamily="34" charset="0"/>
              </a:rPr>
              <a:t> H</a:t>
            </a:r>
            <a:r>
              <a:rPr lang="en-US" sz="1600" baseline="-25000" dirty="0">
                <a:latin typeface="Arial" pitchFamily="34" charset="0"/>
                <a:cs typeface="Arial" pitchFamily="34" charset="0"/>
              </a:rPr>
              <a:t>T</a:t>
            </a:r>
            <a:r>
              <a:rPr lang="en-US" sz="1600" dirty="0">
                <a:latin typeface="Arial" pitchFamily="34" charset="0"/>
                <a:cs typeface="Arial" pitchFamily="34" charset="0"/>
              </a:rPr>
              <a:t>, V y la </a:t>
            </a:r>
            <a:r>
              <a:rPr lang="en-US" sz="1600" dirty="0" err="1">
                <a:latin typeface="Arial" pitchFamily="34" charset="0"/>
                <a:cs typeface="Arial" pitchFamily="34" charset="0"/>
              </a:rPr>
              <a:t>diferencia</a:t>
            </a:r>
            <a:r>
              <a:rPr lang="en-US" sz="1600" dirty="0">
                <a:latin typeface="Arial" pitchFamily="34" charset="0"/>
                <a:cs typeface="Arial" pitchFamily="34" charset="0"/>
              </a:rPr>
              <a:t> entre la temperature </a:t>
            </a:r>
            <a:r>
              <a:rPr lang="en-US" sz="1600" dirty="0" err="1">
                <a:latin typeface="Arial" pitchFamily="34" charset="0"/>
                <a:cs typeface="Arial" pitchFamily="34" charset="0"/>
              </a:rPr>
              <a:t>interna</a:t>
            </a:r>
            <a:r>
              <a:rPr lang="en-US" sz="1600" dirty="0">
                <a:latin typeface="Arial" pitchFamily="34" charset="0"/>
                <a:cs typeface="Arial" pitchFamily="34" charset="0"/>
              </a:rPr>
              <a:t> (</a:t>
            </a:r>
            <a:r>
              <a:rPr lang="el-GR" sz="1600" dirty="0">
                <a:latin typeface="Arial" pitchFamily="34" charset="0"/>
                <a:cs typeface="Arial" pitchFamily="34" charset="0"/>
              </a:rPr>
              <a:t>θ</a:t>
            </a:r>
            <a:r>
              <a:rPr lang="de-AT" sz="1600" baseline="-25000" dirty="0">
                <a:latin typeface="Arial" pitchFamily="34" charset="0"/>
                <a:cs typeface="Arial" pitchFamily="34" charset="0"/>
              </a:rPr>
              <a:t>int)</a:t>
            </a:r>
            <a:r>
              <a:rPr lang="en-US" sz="1600" dirty="0">
                <a:latin typeface="Arial" pitchFamily="34" charset="0"/>
                <a:cs typeface="Arial" pitchFamily="34" charset="0"/>
              </a:rPr>
              <a:t> y externa (</a:t>
            </a:r>
            <a:r>
              <a:rPr lang="el-GR" sz="1600" dirty="0">
                <a:latin typeface="Arial" pitchFamily="34" charset="0"/>
                <a:cs typeface="Arial" pitchFamily="34" charset="0"/>
              </a:rPr>
              <a:t>θ</a:t>
            </a:r>
            <a:r>
              <a:rPr lang="de-AT" sz="1600" baseline="-25000" dirty="0">
                <a:latin typeface="Arial" pitchFamily="34" charset="0"/>
                <a:cs typeface="Arial" pitchFamily="34" charset="0"/>
              </a:rPr>
              <a:t>e)</a:t>
            </a:r>
            <a:r>
              <a:rPr lang="en-US" sz="1600" dirty="0">
                <a:latin typeface="Arial" pitchFamily="34" charset="0"/>
                <a:cs typeface="Arial" pitchFamily="34" charset="0"/>
              </a:rPr>
              <a:t> del </a:t>
            </a:r>
            <a:r>
              <a:rPr lang="en-US" sz="1600" dirty="0" err="1">
                <a:latin typeface="Arial" pitchFamily="34" charset="0"/>
                <a:cs typeface="Arial" pitchFamily="34" charset="0"/>
              </a:rPr>
              <a:t>estándar</a:t>
            </a:r>
            <a:endParaRPr lang="en-US" sz="1600" dirty="0">
              <a:latin typeface="Arial" pitchFamily="34" charset="0"/>
              <a:cs typeface="Arial" pitchFamily="34" charset="0"/>
            </a:endParaRPr>
          </a:p>
          <a:p>
            <a:pPr lvl="1">
              <a:lnSpc>
                <a:spcPct val="150000"/>
              </a:lnSpc>
              <a:spcBef>
                <a:spcPct val="20000"/>
              </a:spcBef>
            </a:pPr>
            <a:endParaRPr lang="de-AT" sz="1600" u="none" dirty="0">
              <a:latin typeface="Arial" panose="020B0604020202020204" pitchFamily="34" charset="0"/>
              <a:cs typeface="Arial" panose="020B0604020202020204" pitchFamily="34" charset="0"/>
            </a:endParaRPr>
          </a:p>
          <a:p>
            <a:pPr marL="1143000" lvl="2" indent="-228600">
              <a:lnSpc>
                <a:spcPct val="150000"/>
              </a:lnSpc>
              <a:spcBef>
                <a:spcPct val="20000"/>
              </a:spcBef>
            </a:pPr>
            <a:r>
              <a:rPr lang="de-AT" sz="1600" u="none" baseline="-25000" dirty="0">
                <a:latin typeface="Arial" panose="020B0604020202020204" pitchFamily="34" charset="0"/>
                <a:cs typeface="Arial" panose="020B0604020202020204" pitchFamily="34" charset="0"/>
              </a:rPr>
              <a:t>			</a:t>
            </a:r>
            <a:r>
              <a:rPr lang="ru-RU" sz="1600" u="none" dirty="0">
                <a:latin typeface="Arial" pitchFamily="34" charset="0"/>
                <a:cs typeface="Arial" pitchFamily="34" charset="0"/>
              </a:rPr>
              <a:t>Ф</a:t>
            </a:r>
            <a:r>
              <a:rPr lang="de-AT" sz="1600" u="none" baseline="-25000" dirty="0">
                <a:latin typeface="Arial" pitchFamily="34" charset="0"/>
                <a:cs typeface="Arial" pitchFamily="34" charset="0"/>
              </a:rPr>
              <a:t>HL</a:t>
            </a:r>
            <a:r>
              <a:rPr lang="de-AT" sz="1600" u="none" dirty="0">
                <a:latin typeface="Arial" pitchFamily="34" charset="0"/>
                <a:cs typeface="Arial" pitchFamily="34" charset="0"/>
              </a:rPr>
              <a:t> = </a:t>
            </a:r>
            <a:r>
              <a:rPr lang="el-GR" sz="1600" u="none" dirty="0">
                <a:latin typeface="Arial" pitchFamily="34" charset="0"/>
                <a:cs typeface="Arial" pitchFamily="34" charset="0"/>
              </a:rPr>
              <a:t>Σ</a:t>
            </a:r>
            <a:r>
              <a:rPr lang="ru-RU" sz="1600" u="none" dirty="0">
                <a:latin typeface="Arial" pitchFamily="34" charset="0"/>
                <a:cs typeface="Arial" pitchFamily="34" charset="0"/>
              </a:rPr>
              <a:t>Ф</a:t>
            </a:r>
            <a:r>
              <a:rPr lang="de-AT" sz="1600" u="none" baseline="-25000" dirty="0">
                <a:latin typeface="Arial" pitchFamily="34" charset="0"/>
                <a:cs typeface="Arial" pitchFamily="34" charset="0"/>
              </a:rPr>
              <a:t>T</a:t>
            </a:r>
            <a:r>
              <a:rPr lang="de-AT" sz="1600" u="none" dirty="0">
                <a:latin typeface="Arial" pitchFamily="34" charset="0"/>
                <a:cs typeface="Arial" pitchFamily="34" charset="0"/>
              </a:rPr>
              <a:t> + </a:t>
            </a:r>
            <a:r>
              <a:rPr lang="el-GR" sz="1600" u="none" dirty="0">
                <a:latin typeface="Arial" pitchFamily="34" charset="0"/>
                <a:cs typeface="Arial" pitchFamily="34" charset="0"/>
              </a:rPr>
              <a:t>Σ</a:t>
            </a:r>
            <a:r>
              <a:rPr lang="ru-RU" sz="1600" u="none" dirty="0">
                <a:latin typeface="Arial" pitchFamily="34" charset="0"/>
                <a:cs typeface="Arial" pitchFamily="34" charset="0"/>
              </a:rPr>
              <a:t>Ф</a:t>
            </a:r>
            <a:r>
              <a:rPr lang="de-AT" sz="1600" u="none" baseline="-25000" dirty="0">
                <a:latin typeface="Arial" pitchFamily="34" charset="0"/>
                <a:cs typeface="Arial" pitchFamily="34" charset="0"/>
              </a:rPr>
              <a:t>V</a:t>
            </a:r>
            <a:r>
              <a:rPr lang="de-AT" sz="1600" u="none" dirty="0">
                <a:latin typeface="Arial" pitchFamily="34" charset="0"/>
                <a:cs typeface="Arial" pitchFamily="34" charset="0"/>
              </a:rPr>
              <a:t> </a:t>
            </a:r>
          </a:p>
          <a:p>
            <a:pPr marL="1143000" lvl="2" indent="-228600">
              <a:lnSpc>
                <a:spcPct val="150000"/>
              </a:lnSpc>
              <a:spcBef>
                <a:spcPct val="20000"/>
              </a:spcBef>
            </a:pPr>
            <a:r>
              <a:rPr lang="de-AT" sz="1600" u="none" dirty="0">
                <a:latin typeface="Arial" pitchFamily="34" charset="0"/>
                <a:cs typeface="Arial" pitchFamily="34" charset="0"/>
              </a:rPr>
              <a:t>		</a:t>
            </a:r>
            <a:r>
              <a:rPr lang="de-AT" sz="1600" dirty="0">
                <a:latin typeface="Arial" panose="020B0604020202020204" pitchFamily="34" charset="0"/>
                <a:cs typeface="Arial" panose="020B0604020202020204" pitchFamily="34" charset="0"/>
              </a:rPr>
              <a:t>con</a:t>
            </a:r>
            <a:r>
              <a:rPr lang="de-AT" sz="1600" u="none" dirty="0">
                <a:latin typeface="Arial" panose="020B0604020202020204" pitchFamily="34" charset="0"/>
                <a:cs typeface="Arial" panose="020B0604020202020204" pitchFamily="34" charset="0"/>
              </a:rPr>
              <a:t>	</a:t>
            </a:r>
            <a:r>
              <a:rPr lang="ru-RU" sz="1600" u="none" dirty="0">
                <a:latin typeface="Arial" pitchFamily="34" charset="0"/>
                <a:cs typeface="Arial" pitchFamily="34" charset="0"/>
              </a:rPr>
              <a:t>Ф</a:t>
            </a:r>
            <a:r>
              <a:rPr lang="de-DE" sz="1600" u="none" baseline="-25000" dirty="0">
                <a:latin typeface="Arial" pitchFamily="34" charset="0"/>
                <a:cs typeface="Arial" pitchFamily="34" charset="0"/>
              </a:rPr>
              <a:t>T, V</a:t>
            </a:r>
            <a:r>
              <a:rPr lang="de-AT" sz="1600" u="none" baseline="-25000" dirty="0">
                <a:latin typeface="Arial" pitchFamily="34" charset="0"/>
                <a:cs typeface="Arial" pitchFamily="34" charset="0"/>
              </a:rPr>
              <a:t> </a:t>
            </a:r>
            <a:r>
              <a:rPr lang="de-AT" sz="1600" u="none" dirty="0">
                <a:latin typeface="Arial" pitchFamily="34" charset="0"/>
                <a:cs typeface="Arial" pitchFamily="34" charset="0"/>
              </a:rPr>
              <a:t>= H</a:t>
            </a:r>
            <a:r>
              <a:rPr lang="de-AT" sz="1600" u="none" baseline="-25000" dirty="0">
                <a:latin typeface="Arial" pitchFamily="34" charset="0"/>
                <a:cs typeface="Arial" pitchFamily="34" charset="0"/>
              </a:rPr>
              <a:t>T, V </a:t>
            </a:r>
            <a:r>
              <a:rPr lang="de-AT" sz="1600" u="none" dirty="0">
                <a:latin typeface="Arial" pitchFamily="34" charset="0"/>
                <a:cs typeface="Arial" pitchFamily="34" charset="0"/>
              </a:rPr>
              <a:t>* (</a:t>
            </a:r>
            <a:r>
              <a:rPr lang="el-GR" sz="1600" u="none" dirty="0">
                <a:latin typeface="Arial" pitchFamily="34" charset="0"/>
                <a:cs typeface="Arial" pitchFamily="34" charset="0"/>
              </a:rPr>
              <a:t>θ</a:t>
            </a:r>
            <a:r>
              <a:rPr lang="de-AT" sz="1600" u="none" baseline="-25000" dirty="0" err="1">
                <a:latin typeface="Arial" pitchFamily="34" charset="0"/>
                <a:cs typeface="Arial" pitchFamily="34" charset="0"/>
              </a:rPr>
              <a:t>int</a:t>
            </a:r>
            <a:r>
              <a:rPr lang="de-AT" sz="1600" u="none" dirty="0">
                <a:latin typeface="Arial" pitchFamily="34" charset="0"/>
                <a:cs typeface="Arial" pitchFamily="34" charset="0"/>
              </a:rPr>
              <a:t> – </a:t>
            </a:r>
            <a:r>
              <a:rPr lang="el-GR" sz="1600" u="none" dirty="0">
                <a:latin typeface="Arial" pitchFamily="34" charset="0"/>
                <a:cs typeface="Arial" pitchFamily="34" charset="0"/>
              </a:rPr>
              <a:t>θ</a:t>
            </a:r>
            <a:r>
              <a:rPr lang="de-AT" sz="1600" u="none" baseline="-25000" dirty="0">
                <a:latin typeface="Arial" pitchFamily="34" charset="0"/>
                <a:cs typeface="Arial" pitchFamily="34" charset="0"/>
              </a:rPr>
              <a:t>e</a:t>
            </a:r>
            <a:r>
              <a:rPr lang="de-AT" sz="1600" u="none" dirty="0">
                <a:latin typeface="Arial" pitchFamily="34" charset="0"/>
                <a:cs typeface="Arial" pitchFamily="34" charset="0"/>
              </a:rPr>
              <a:t>)</a:t>
            </a:r>
          </a:p>
          <a:p>
            <a:pPr marL="1143000" lvl="2" indent="-228600">
              <a:lnSpc>
                <a:spcPct val="150000"/>
              </a:lnSpc>
              <a:spcBef>
                <a:spcPct val="20000"/>
              </a:spcBef>
            </a:pPr>
            <a:endParaRPr lang="de-AT" sz="1600" dirty="0">
              <a:latin typeface="Arial" pitchFamily="34" charset="0"/>
              <a:cs typeface="Arial" pitchFamily="34" charset="0"/>
            </a:endParaRPr>
          </a:p>
          <a:p>
            <a:pPr marL="342900" lvl="1" indent="-342900">
              <a:lnSpc>
                <a:spcPct val="150000"/>
              </a:lnSpc>
              <a:spcBef>
                <a:spcPct val="20000"/>
              </a:spcBef>
              <a:buClr>
                <a:srgbClr val="EB8A1B"/>
              </a:buClr>
              <a:buFont typeface="Wingdings" pitchFamily="2" charset="2"/>
              <a:buChar char="n"/>
            </a:pPr>
            <a:endParaRPr lang="de-AT" sz="1600" dirty="0">
              <a:latin typeface="Arial" pitchFamily="34" charset="0"/>
              <a:cs typeface="Arial" pitchFamily="34" charset="0"/>
            </a:endParaRPr>
          </a:p>
        </p:txBody>
      </p:sp>
    </p:spTree>
    <p:extLst>
      <p:ext uri="{BB962C8B-B14F-4D97-AF65-F5344CB8AC3E}">
        <p14:creationId xmlns:p14="http://schemas.microsoft.com/office/powerpoint/2010/main" val="2981395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eaLnBrk="1" hangingPunct="1"/>
            <a:endParaRPr lang="de-AT" dirty="0">
              <a:solidFill>
                <a:srgbClr val="FF9933"/>
              </a:solidFill>
            </a:endParaRPr>
          </a:p>
          <a:p>
            <a:pPr lvl="1" eaLnBrk="1" hangingPunct="1">
              <a:buFontTx/>
              <a:buNone/>
            </a:pPr>
            <a:endParaRPr lang="de-AT" dirty="0">
              <a:solidFill>
                <a:srgbClr val="FF9933"/>
              </a:solidFill>
            </a:endParaRPr>
          </a:p>
          <a:p>
            <a:pPr lvl="1" eaLnBrk="1" hangingPunct="1">
              <a:buFontTx/>
              <a:buNone/>
            </a:pPr>
            <a:endParaRPr lang="de-AT" dirty="0">
              <a:solidFill>
                <a:srgbClr val="FF9933"/>
              </a:solidFill>
            </a:endParaRPr>
          </a:p>
        </p:txBody>
      </p:sp>
      <p:sp>
        <p:nvSpPr>
          <p:cNvPr id="6"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36</a:t>
            </a:r>
          </a:p>
        </p:txBody>
      </p:sp>
      <p:sp>
        <p:nvSpPr>
          <p:cNvPr id="14338" name="Rectangle 2"/>
          <p:cNvSpPr>
            <a:spLocks noGrp="1" noChangeArrowheads="1"/>
          </p:cNvSpPr>
          <p:nvPr>
            <p:ph type="title"/>
          </p:nvPr>
        </p:nvSpPr>
        <p:spPr/>
        <p:txBody>
          <a:bodyPr>
            <a:normAutofit/>
          </a:bodyPr>
          <a:lstStyle/>
          <a:p>
            <a:r>
              <a:rPr lang="de-DE" dirty="0">
                <a:latin typeface="Arial" panose="020B0604020202020204" pitchFamily="34" charset="0"/>
                <a:cs typeface="Arial" panose="020B0604020202020204" pitchFamily="34" charset="0"/>
              </a:rPr>
              <a:t>Carga térmica DIN EN 12831</a:t>
            </a:r>
          </a:p>
        </p:txBody>
      </p:sp>
      <p:sp>
        <p:nvSpPr>
          <p:cNvPr id="14340" name="Rectangle 4"/>
          <p:cNvSpPr>
            <a:spLocks noChangeArrowheads="1"/>
          </p:cNvSpPr>
          <p:nvPr/>
        </p:nvSpPr>
        <p:spPr bwMode="auto">
          <a:xfrm>
            <a:off x="529225" y="2051206"/>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endParaRPr lang="de-AT" sz="2400" u="none">
              <a:solidFill>
                <a:schemeClr val="bg1"/>
              </a:solidFill>
            </a:endParaRPr>
          </a:p>
        </p:txBody>
      </p:sp>
      <p:sp>
        <p:nvSpPr>
          <p:cNvPr id="14341" name="Rectangle 5"/>
          <p:cNvSpPr>
            <a:spLocks noChangeArrowheads="1"/>
          </p:cNvSpPr>
          <p:nvPr/>
        </p:nvSpPr>
        <p:spPr bwMode="auto">
          <a:xfrm>
            <a:off x="533400" y="1726638"/>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lvl="1">
              <a:lnSpc>
                <a:spcPct val="150000"/>
              </a:lnSpc>
              <a:spcBef>
                <a:spcPct val="20000"/>
              </a:spcBef>
              <a:buClr>
                <a:srgbClr val="EB8A1B"/>
              </a:buClr>
            </a:pPr>
            <a:r>
              <a:rPr lang="en-US" sz="1600" dirty="0" err="1">
                <a:latin typeface="Arial" pitchFamily="34" charset="0"/>
                <a:cs typeface="Arial" pitchFamily="34" charset="0"/>
              </a:rPr>
              <a:t>Temperatura</a:t>
            </a:r>
            <a:r>
              <a:rPr lang="en-US" sz="1600" dirty="0">
                <a:latin typeface="Arial" pitchFamily="34" charset="0"/>
                <a:cs typeface="Arial" pitchFamily="34" charset="0"/>
              </a:rPr>
              <a:t> </a:t>
            </a:r>
            <a:r>
              <a:rPr lang="en-US" sz="1600" dirty="0" err="1">
                <a:latin typeface="Arial" pitchFamily="34" charset="0"/>
                <a:cs typeface="Arial" pitchFamily="34" charset="0"/>
              </a:rPr>
              <a:t>Interna</a:t>
            </a:r>
            <a:r>
              <a:rPr lang="en-US" sz="1600" dirty="0">
                <a:latin typeface="Arial" pitchFamily="34" charset="0"/>
                <a:cs typeface="Arial" pitchFamily="34" charset="0"/>
              </a:rPr>
              <a:t> (</a:t>
            </a:r>
            <a:r>
              <a:rPr lang="el-GR" sz="1600" dirty="0">
                <a:latin typeface="Arial" pitchFamily="34" charset="0"/>
                <a:cs typeface="Arial" pitchFamily="34" charset="0"/>
              </a:rPr>
              <a:t>θ</a:t>
            </a:r>
            <a:r>
              <a:rPr lang="de-AT" sz="1600" baseline="-25000" dirty="0">
                <a:latin typeface="Arial" pitchFamily="34" charset="0"/>
                <a:cs typeface="Arial" pitchFamily="34" charset="0"/>
              </a:rPr>
              <a:t>int)</a:t>
            </a:r>
            <a:r>
              <a:rPr lang="en-US" sz="1600" dirty="0">
                <a:latin typeface="Arial" pitchFamily="34" charset="0"/>
                <a:cs typeface="Arial" pitchFamily="34" charset="0"/>
              </a:rPr>
              <a:t> </a:t>
            </a:r>
          </a:p>
          <a:p>
            <a:pPr marL="0" lvl="1">
              <a:lnSpc>
                <a:spcPct val="150000"/>
              </a:lnSpc>
              <a:spcBef>
                <a:spcPct val="20000"/>
              </a:spcBef>
              <a:buClr>
                <a:srgbClr val="EB8A1B"/>
              </a:buClr>
            </a:pPr>
            <a:r>
              <a:rPr lang="en-US" sz="1600" dirty="0">
                <a:latin typeface="Arial" pitchFamily="34" charset="0"/>
                <a:cs typeface="Arial" pitchFamily="34" charset="0"/>
              </a:rPr>
              <a:t>La </a:t>
            </a:r>
            <a:r>
              <a:rPr lang="en-US" sz="1600" dirty="0" err="1">
                <a:latin typeface="Arial" pitchFamily="34" charset="0"/>
                <a:cs typeface="Arial" pitchFamily="34" charset="0"/>
              </a:rPr>
              <a:t>temperatura</a:t>
            </a:r>
            <a:r>
              <a:rPr lang="en-US" sz="1600" dirty="0">
                <a:latin typeface="Arial" pitchFamily="34" charset="0"/>
                <a:cs typeface="Arial" pitchFamily="34" charset="0"/>
              </a:rPr>
              <a:t> que se </a:t>
            </a:r>
            <a:r>
              <a:rPr lang="en-US" sz="1600" dirty="0" err="1">
                <a:latin typeface="Arial" pitchFamily="34" charset="0"/>
                <a:cs typeface="Arial" pitchFamily="34" charset="0"/>
              </a:rPr>
              <a:t>debería</a:t>
            </a:r>
            <a:r>
              <a:rPr lang="en-US" sz="1600" dirty="0">
                <a:latin typeface="Arial" pitchFamily="34" charset="0"/>
                <a:cs typeface="Arial" pitchFamily="34" charset="0"/>
              </a:rPr>
              <a:t> </a:t>
            </a:r>
            <a:r>
              <a:rPr lang="en-US" sz="1600" dirty="0" err="1">
                <a:latin typeface="Arial" pitchFamily="34" charset="0"/>
                <a:cs typeface="Arial" pitchFamily="34" charset="0"/>
              </a:rPr>
              <a:t>alcanzar</a:t>
            </a:r>
            <a:r>
              <a:rPr lang="en-US" sz="1600" dirty="0">
                <a:latin typeface="Arial" pitchFamily="34" charset="0"/>
                <a:cs typeface="Arial" pitchFamily="34" charset="0"/>
              </a:rPr>
              <a:t> </a:t>
            </a:r>
            <a:r>
              <a:rPr lang="en-US" sz="1600" dirty="0" err="1">
                <a:latin typeface="Arial" pitchFamily="34" charset="0"/>
                <a:cs typeface="Arial" pitchFamily="34" charset="0"/>
              </a:rPr>
              <a:t>en</a:t>
            </a:r>
            <a:r>
              <a:rPr lang="en-US" sz="1600" dirty="0">
                <a:latin typeface="Arial" pitchFamily="34" charset="0"/>
                <a:cs typeface="Arial" pitchFamily="34" charset="0"/>
              </a:rPr>
              <a:t> los </a:t>
            </a:r>
            <a:r>
              <a:rPr lang="en-US" sz="1600" dirty="0" err="1">
                <a:latin typeface="Arial" pitchFamily="34" charset="0"/>
                <a:cs typeface="Arial" pitchFamily="34" charset="0"/>
              </a:rPr>
              <a:t>diferentes</a:t>
            </a:r>
            <a:r>
              <a:rPr lang="en-US" sz="1600" dirty="0">
                <a:latin typeface="Arial" pitchFamily="34" charset="0"/>
                <a:cs typeface="Arial" pitchFamily="34" charset="0"/>
              </a:rPr>
              <a:t> </a:t>
            </a:r>
            <a:r>
              <a:rPr lang="en-US" sz="1600" dirty="0" err="1">
                <a:latin typeface="Arial" pitchFamily="34" charset="0"/>
                <a:cs typeface="Arial" pitchFamily="34" charset="0"/>
              </a:rPr>
              <a:t>tipos</a:t>
            </a:r>
            <a:r>
              <a:rPr lang="en-US" sz="1600" dirty="0">
                <a:latin typeface="Arial" pitchFamily="34" charset="0"/>
                <a:cs typeface="Arial" pitchFamily="34" charset="0"/>
              </a:rPr>
              <a:t> de </a:t>
            </a:r>
            <a:r>
              <a:rPr lang="en-US" sz="1600" dirty="0" err="1">
                <a:latin typeface="Arial" pitchFamily="34" charset="0"/>
                <a:cs typeface="Arial" pitchFamily="34" charset="0"/>
              </a:rPr>
              <a:t>habitación</a:t>
            </a:r>
            <a:r>
              <a:rPr lang="en-US" sz="1600" dirty="0">
                <a:latin typeface="Arial" pitchFamily="34" charset="0"/>
                <a:cs typeface="Arial" pitchFamily="34" charset="0"/>
              </a:rPr>
              <a:t>. </a:t>
            </a:r>
          </a:p>
          <a:p>
            <a:pPr marL="0" lvl="1">
              <a:lnSpc>
                <a:spcPct val="150000"/>
              </a:lnSpc>
              <a:spcBef>
                <a:spcPct val="20000"/>
              </a:spcBef>
              <a:buClr>
                <a:srgbClr val="EB8A1B"/>
              </a:buClr>
            </a:pPr>
            <a:endParaRPr lang="en-US" sz="1600" dirty="0">
              <a:latin typeface="Arial" pitchFamily="34" charset="0"/>
              <a:cs typeface="Arial" pitchFamily="34" charset="0"/>
            </a:endParaRPr>
          </a:p>
          <a:p>
            <a:pPr marL="0" lvl="1">
              <a:lnSpc>
                <a:spcPct val="150000"/>
              </a:lnSpc>
              <a:spcBef>
                <a:spcPct val="20000"/>
              </a:spcBef>
              <a:buClr>
                <a:srgbClr val="EB8A1B"/>
              </a:buClr>
            </a:pPr>
            <a:r>
              <a:rPr lang="en-US" sz="1600" dirty="0" err="1">
                <a:latin typeface="Arial" pitchFamily="34" charset="0"/>
                <a:cs typeface="Arial" pitchFamily="34" charset="0"/>
              </a:rPr>
              <a:t>Valores</a:t>
            </a:r>
            <a:r>
              <a:rPr lang="en-US" sz="1600" dirty="0">
                <a:latin typeface="Arial" pitchFamily="34" charset="0"/>
                <a:cs typeface="Arial" pitchFamily="34" charset="0"/>
              </a:rPr>
              <a:t> de la </a:t>
            </a:r>
            <a:r>
              <a:rPr lang="en-US" sz="1600" dirty="0" err="1">
                <a:latin typeface="Arial" pitchFamily="34" charset="0"/>
                <a:cs typeface="Arial" pitchFamily="34" charset="0"/>
              </a:rPr>
              <a:t>norma</a:t>
            </a:r>
            <a:endParaRPr lang="en-US" sz="1600" dirty="0">
              <a:latin typeface="Arial" pitchFamily="34" charset="0"/>
              <a:cs typeface="Arial" pitchFamily="34" charset="0"/>
            </a:endParaRPr>
          </a:p>
          <a:p>
            <a:pPr marL="0" lvl="1">
              <a:lnSpc>
                <a:spcPct val="150000"/>
              </a:lnSpc>
              <a:spcBef>
                <a:spcPct val="20000"/>
              </a:spcBef>
              <a:buClr>
                <a:srgbClr val="EB8A1B"/>
              </a:buClr>
            </a:pPr>
            <a:r>
              <a:rPr lang="en-US" sz="1600" dirty="0">
                <a:latin typeface="Arial" pitchFamily="34" charset="0"/>
                <a:cs typeface="Arial" pitchFamily="34" charset="0"/>
              </a:rPr>
              <a:t>(de 20°C – 24°C)</a:t>
            </a:r>
          </a:p>
          <a:p>
            <a:pPr marL="0" lvl="1">
              <a:lnSpc>
                <a:spcPct val="150000"/>
              </a:lnSpc>
              <a:spcBef>
                <a:spcPct val="20000"/>
              </a:spcBef>
              <a:buClr>
                <a:srgbClr val="EB8A1B"/>
              </a:buClr>
            </a:pPr>
            <a:endParaRPr lang="en-US" sz="1600" dirty="0">
              <a:latin typeface="Arial" pitchFamily="34" charset="0"/>
              <a:cs typeface="Arial" pitchFamily="34" charset="0"/>
            </a:endParaRPr>
          </a:p>
          <a:p>
            <a:pPr marL="0" lvl="1">
              <a:lnSpc>
                <a:spcPct val="150000"/>
              </a:lnSpc>
              <a:spcBef>
                <a:spcPct val="20000"/>
              </a:spcBef>
              <a:buClr>
                <a:srgbClr val="EB8A1B"/>
              </a:buClr>
            </a:pPr>
            <a:r>
              <a:rPr lang="en-US" sz="1600" dirty="0">
                <a:latin typeface="Arial" pitchFamily="34" charset="0"/>
                <a:cs typeface="Arial" pitchFamily="34" charset="0"/>
              </a:rPr>
              <a:t>o </a:t>
            </a:r>
            <a:r>
              <a:rPr lang="en-US" sz="1600" dirty="0" err="1">
                <a:latin typeface="Arial" pitchFamily="34" charset="0"/>
                <a:cs typeface="Arial" pitchFamily="34" charset="0"/>
              </a:rPr>
              <a:t>en</a:t>
            </a:r>
            <a:r>
              <a:rPr lang="en-US" sz="1600" dirty="0">
                <a:latin typeface="Arial" pitchFamily="34" charset="0"/>
                <a:cs typeface="Arial" pitchFamily="34" charset="0"/>
              </a:rPr>
              <a:t> </a:t>
            </a:r>
            <a:r>
              <a:rPr lang="en-US" sz="1600" dirty="0" err="1">
                <a:latin typeface="Arial" pitchFamily="34" charset="0"/>
                <a:cs typeface="Arial" pitchFamily="34" charset="0"/>
              </a:rPr>
              <a:t>coordinación</a:t>
            </a:r>
            <a:r>
              <a:rPr lang="en-US" sz="1600" dirty="0">
                <a:latin typeface="Arial" pitchFamily="34" charset="0"/>
                <a:cs typeface="Arial" pitchFamily="34" charset="0"/>
              </a:rPr>
              <a:t> con el </a:t>
            </a:r>
            <a:r>
              <a:rPr lang="en-US" sz="1600" dirty="0" err="1">
                <a:latin typeface="Arial" pitchFamily="34" charset="0"/>
                <a:cs typeface="Arial" pitchFamily="34" charset="0"/>
              </a:rPr>
              <a:t>usuario</a:t>
            </a:r>
            <a:endParaRPr lang="en-US" sz="1600" dirty="0">
              <a:latin typeface="Arial" pitchFamily="34" charset="0"/>
              <a:cs typeface="Arial" pitchFamily="34" charset="0"/>
            </a:endParaRPr>
          </a:p>
          <a:p>
            <a:pPr marL="0" lvl="1">
              <a:lnSpc>
                <a:spcPct val="150000"/>
              </a:lnSpc>
              <a:spcBef>
                <a:spcPct val="20000"/>
              </a:spcBef>
              <a:buClr>
                <a:srgbClr val="EB8A1B"/>
              </a:buClr>
            </a:pPr>
            <a:r>
              <a:rPr lang="en-US" sz="1600" dirty="0" err="1">
                <a:latin typeface="Arial" pitchFamily="34" charset="0"/>
                <a:cs typeface="Arial" pitchFamily="34" charset="0"/>
              </a:rPr>
              <a:t>Propietario</a:t>
            </a:r>
            <a:r>
              <a:rPr lang="en-US" sz="1600" dirty="0">
                <a:latin typeface="Arial" pitchFamily="34" charset="0"/>
                <a:cs typeface="Arial" pitchFamily="34" charset="0"/>
              </a:rPr>
              <a:t> (por </a:t>
            </a:r>
            <a:r>
              <a:rPr lang="en-US" sz="1600" dirty="0" err="1">
                <a:latin typeface="Arial" pitchFamily="34" charset="0"/>
                <a:cs typeface="Arial" pitchFamily="34" charset="0"/>
              </a:rPr>
              <a:t>ejemplo</a:t>
            </a:r>
            <a:r>
              <a:rPr lang="en-US" sz="1600" dirty="0">
                <a:latin typeface="Arial" pitchFamily="34" charset="0"/>
                <a:cs typeface="Arial" pitchFamily="34" charset="0"/>
              </a:rPr>
              <a:t>,  </a:t>
            </a:r>
          </a:p>
          <a:p>
            <a:pPr marL="0" lvl="1">
              <a:lnSpc>
                <a:spcPct val="150000"/>
              </a:lnSpc>
              <a:spcBef>
                <a:spcPct val="20000"/>
              </a:spcBef>
              <a:buClr>
                <a:srgbClr val="EB8A1B"/>
              </a:buClr>
            </a:pPr>
            <a:r>
              <a:rPr lang="en-US" sz="1600" dirty="0">
                <a:latin typeface="Arial" pitchFamily="34" charset="0"/>
                <a:cs typeface="Arial" pitchFamily="34" charset="0"/>
              </a:rPr>
              <a:t>+1°C para el </a:t>
            </a:r>
            <a:r>
              <a:rPr lang="en-US" sz="1600" dirty="0" err="1">
                <a:latin typeface="Arial" pitchFamily="34" charset="0"/>
                <a:cs typeface="Arial" pitchFamily="34" charset="0"/>
              </a:rPr>
              <a:t>salón</a:t>
            </a:r>
            <a:r>
              <a:rPr lang="en-US" sz="1600" dirty="0">
                <a:latin typeface="Arial" pitchFamily="34" charset="0"/>
                <a:cs typeface="Arial" pitchFamily="34" charset="0"/>
              </a:rPr>
              <a:t>, or -2°C para </a:t>
            </a:r>
          </a:p>
          <a:p>
            <a:pPr marL="0" lvl="1">
              <a:lnSpc>
                <a:spcPct val="150000"/>
              </a:lnSpc>
              <a:spcBef>
                <a:spcPct val="20000"/>
              </a:spcBef>
              <a:buClr>
                <a:srgbClr val="EB8A1B"/>
              </a:buClr>
            </a:pPr>
            <a:r>
              <a:rPr lang="en-US" sz="1600" dirty="0">
                <a:latin typeface="Arial" pitchFamily="34" charset="0"/>
                <a:cs typeface="Arial" pitchFamily="34" charset="0"/>
              </a:rPr>
              <a:t>el </a:t>
            </a:r>
            <a:r>
              <a:rPr lang="en-US" sz="1600" dirty="0" err="1">
                <a:latin typeface="Arial" pitchFamily="34" charset="0"/>
                <a:cs typeface="Arial" pitchFamily="34" charset="0"/>
              </a:rPr>
              <a:t>dormitorio</a:t>
            </a:r>
            <a:r>
              <a:rPr lang="en-US" sz="1600" dirty="0">
                <a:latin typeface="Arial" pitchFamily="34" charset="0"/>
                <a:cs typeface="Arial" pitchFamily="34" charset="0"/>
              </a:rPr>
              <a:t>)</a:t>
            </a:r>
          </a:p>
          <a:p>
            <a:pPr marL="0" lvl="1">
              <a:lnSpc>
                <a:spcPct val="150000"/>
              </a:lnSpc>
              <a:spcBef>
                <a:spcPct val="20000"/>
              </a:spcBef>
              <a:buClr>
                <a:srgbClr val="EB8A1B"/>
              </a:buClr>
            </a:pPr>
            <a:endParaRPr lang="en-US" sz="1600" dirty="0">
              <a:latin typeface="Arial" pitchFamily="34" charset="0"/>
              <a:cs typeface="Arial" pitchFamily="34" charset="0"/>
            </a:endParaRPr>
          </a:p>
        </p:txBody>
      </p:sp>
      <p:pic>
        <p:nvPicPr>
          <p:cNvPr id="3" name="Grafik 2"/>
          <p:cNvPicPr>
            <a:picLocks noChangeAspect="1"/>
          </p:cNvPicPr>
          <p:nvPr/>
        </p:nvPicPr>
        <p:blipFill>
          <a:blip r:embed="rId2"/>
          <a:stretch>
            <a:fillRect/>
          </a:stretch>
        </p:blipFill>
        <p:spPr>
          <a:xfrm>
            <a:off x="4022469" y="2856121"/>
            <a:ext cx="4736356" cy="2677071"/>
          </a:xfrm>
          <a:prstGeom prst="rect">
            <a:avLst/>
          </a:prstGeom>
        </p:spPr>
      </p:pic>
    </p:spTree>
    <p:extLst>
      <p:ext uri="{BB962C8B-B14F-4D97-AF65-F5344CB8AC3E}">
        <p14:creationId xmlns:p14="http://schemas.microsoft.com/office/powerpoint/2010/main" val="2335180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eaLnBrk="1" hangingPunct="1"/>
            <a:endParaRPr lang="de-AT" dirty="0">
              <a:solidFill>
                <a:srgbClr val="FF9933"/>
              </a:solidFill>
            </a:endParaRPr>
          </a:p>
          <a:p>
            <a:pPr lvl="1" eaLnBrk="1" hangingPunct="1">
              <a:buFontTx/>
              <a:buNone/>
            </a:pPr>
            <a:endParaRPr lang="de-AT" dirty="0">
              <a:solidFill>
                <a:srgbClr val="FF9933"/>
              </a:solidFill>
            </a:endParaRPr>
          </a:p>
          <a:p>
            <a:pPr lvl="1" eaLnBrk="1" hangingPunct="1">
              <a:buFontTx/>
              <a:buNone/>
            </a:pPr>
            <a:endParaRPr lang="de-AT" dirty="0">
              <a:solidFill>
                <a:srgbClr val="FF9933"/>
              </a:solidFill>
            </a:endParaRPr>
          </a:p>
        </p:txBody>
      </p:sp>
      <p:sp>
        <p:nvSpPr>
          <p:cNvPr id="6"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36</a:t>
            </a:r>
          </a:p>
        </p:txBody>
      </p:sp>
      <p:sp>
        <p:nvSpPr>
          <p:cNvPr id="14338" name="Rectangle 2"/>
          <p:cNvSpPr>
            <a:spLocks noGrp="1" noChangeArrowheads="1"/>
          </p:cNvSpPr>
          <p:nvPr>
            <p:ph type="title"/>
          </p:nvPr>
        </p:nvSpPr>
        <p:spPr/>
        <p:txBody>
          <a:bodyPr>
            <a:normAutofit/>
          </a:bodyPr>
          <a:lstStyle/>
          <a:p>
            <a:r>
              <a:rPr lang="de-DE" dirty="0">
                <a:latin typeface="Arial" panose="020B0604020202020204" pitchFamily="34" charset="0"/>
                <a:cs typeface="Arial" panose="020B0604020202020204" pitchFamily="34" charset="0"/>
              </a:rPr>
              <a:t>Carga térmica DIN EN 12831</a:t>
            </a:r>
          </a:p>
        </p:txBody>
      </p:sp>
      <p:sp>
        <p:nvSpPr>
          <p:cNvPr id="14340" name="Rectangle 4"/>
          <p:cNvSpPr>
            <a:spLocks noChangeArrowheads="1"/>
          </p:cNvSpPr>
          <p:nvPr/>
        </p:nvSpPr>
        <p:spPr bwMode="auto">
          <a:xfrm>
            <a:off x="609600" y="21336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endParaRPr lang="de-AT" sz="2400" u="none">
              <a:solidFill>
                <a:schemeClr val="bg1"/>
              </a:solidFill>
            </a:endParaRPr>
          </a:p>
        </p:txBody>
      </p:sp>
      <p:sp>
        <p:nvSpPr>
          <p:cNvPr id="14341" name="Rectangle 5"/>
          <p:cNvSpPr>
            <a:spLocks noChangeArrowheads="1"/>
          </p:cNvSpPr>
          <p:nvPr/>
        </p:nvSpPr>
        <p:spPr bwMode="auto">
          <a:xfrm>
            <a:off x="533400" y="1726638"/>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lvl="1">
              <a:lnSpc>
                <a:spcPct val="150000"/>
              </a:lnSpc>
              <a:spcBef>
                <a:spcPct val="20000"/>
              </a:spcBef>
              <a:buClr>
                <a:srgbClr val="EB8A1B"/>
              </a:buClr>
            </a:pPr>
            <a:r>
              <a:rPr lang="en-US" sz="1600" dirty="0" err="1">
                <a:latin typeface="Arial" pitchFamily="34" charset="0"/>
                <a:cs typeface="Arial" pitchFamily="34" charset="0"/>
              </a:rPr>
              <a:t>Temperatura</a:t>
            </a:r>
            <a:r>
              <a:rPr lang="en-US" sz="1600" dirty="0">
                <a:latin typeface="Arial" pitchFamily="34" charset="0"/>
                <a:cs typeface="Arial" pitchFamily="34" charset="0"/>
              </a:rPr>
              <a:t> externa (</a:t>
            </a:r>
            <a:r>
              <a:rPr lang="el-GR" sz="1600" dirty="0">
                <a:latin typeface="Arial" pitchFamily="34" charset="0"/>
                <a:cs typeface="Arial" pitchFamily="34" charset="0"/>
              </a:rPr>
              <a:t>θ</a:t>
            </a:r>
            <a:r>
              <a:rPr lang="de-AT" sz="1600" baseline="-25000" dirty="0">
                <a:latin typeface="Arial" pitchFamily="34" charset="0"/>
                <a:cs typeface="Arial" pitchFamily="34" charset="0"/>
              </a:rPr>
              <a:t>e)</a:t>
            </a:r>
            <a:r>
              <a:rPr lang="en-US" sz="1600" dirty="0">
                <a:latin typeface="Arial" pitchFamily="34" charset="0"/>
                <a:cs typeface="Arial" pitchFamily="34" charset="0"/>
              </a:rPr>
              <a:t> </a:t>
            </a:r>
          </a:p>
          <a:p>
            <a:pPr marL="0" lvl="1">
              <a:lnSpc>
                <a:spcPct val="150000"/>
              </a:lnSpc>
              <a:spcBef>
                <a:spcPct val="20000"/>
              </a:spcBef>
              <a:buClr>
                <a:srgbClr val="EB8A1B"/>
              </a:buClr>
            </a:pPr>
            <a:r>
              <a:rPr lang="es-ES" sz="1600" dirty="0">
                <a:latin typeface="Arial" pitchFamily="34" charset="0"/>
                <a:cs typeface="Arial" pitchFamily="34" charset="0"/>
              </a:rPr>
              <a:t>La temperatura más baja que aparece a lo sumo en la obra</a:t>
            </a:r>
          </a:p>
          <a:p>
            <a:pPr marL="0" lvl="1">
              <a:lnSpc>
                <a:spcPct val="150000"/>
              </a:lnSpc>
              <a:spcBef>
                <a:spcPct val="20000"/>
              </a:spcBef>
              <a:buClr>
                <a:srgbClr val="EB8A1B"/>
              </a:buClr>
            </a:pPr>
            <a:endParaRPr lang="en-US" sz="1600" dirty="0">
              <a:latin typeface="Arial" pitchFamily="34" charset="0"/>
              <a:cs typeface="Arial" pitchFamily="34" charset="0"/>
            </a:endParaRPr>
          </a:p>
          <a:p>
            <a:pPr marL="0" lvl="1">
              <a:lnSpc>
                <a:spcPct val="150000"/>
              </a:lnSpc>
              <a:spcBef>
                <a:spcPct val="20000"/>
              </a:spcBef>
              <a:buClr>
                <a:srgbClr val="EB8A1B"/>
              </a:buClr>
            </a:pPr>
            <a:r>
              <a:rPr lang="es-ES" sz="1600" dirty="0">
                <a:latin typeface="Arial" pitchFamily="34" charset="0"/>
                <a:cs typeface="Arial" pitchFamily="34" charset="0"/>
              </a:rPr>
              <a:t>La norma muestra valores para </a:t>
            </a:r>
          </a:p>
          <a:p>
            <a:pPr marL="0" lvl="1">
              <a:lnSpc>
                <a:spcPct val="150000"/>
              </a:lnSpc>
              <a:spcBef>
                <a:spcPct val="20000"/>
              </a:spcBef>
              <a:buClr>
                <a:srgbClr val="EB8A1B"/>
              </a:buClr>
            </a:pPr>
            <a:r>
              <a:rPr lang="es-ES" sz="1600" dirty="0">
                <a:latin typeface="Arial" pitchFamily="34" charset="0"/>
                <a:cs typeface="Arial" pitchFamily="34" charset="0"/>
              </a:rPr>
              <a:t>distintos puntos</a:t>
            </a:r>
            <a:endParaRPr lang="en-US" sz="1600" dirty="0">
              <a:latin typeface="Arial" pitchFamily="34" charset="0"/>
              <a:cs typeface="Arial"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826735537"/>
              </p:ext>
            </p:extLst>
          </p:nvPr>
        </p:nvGraphicFramePr>
        <p:xfrm>
          <a:off x="2843808" y="3863181"/>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920222755"/>
                    </a:ext>
                  </a:extLst>
                </a:gridCol>
                <a:gridCol w="2032000">
                  <a:extLst>
                    <a:ext uri="{9D8B030D-6E8A-4147-A177-3AD203B41FA5}">
                      <a16:colId xmlns:a16="http://schemas.microsoft.com/office/drawing/2014/main" val="3217099020"/>
                    </a:ext>
                  </a:extLst>
                </a:gridCol>
                <a:gridCol w="2032000">
                  <a:extLst>
                    <a:ext uri="{9D8B030D-6E8A-4147-A177-3AD203B41FA5}">
                      <a16:colId xmlns:a16="http://schemas.microsoft.com/office/drawing/2014/main" val="2855880625"/>
                    </a:ext>
                  </a:extLst>
                </a:gridCol>
              </a:tblGrid>
              <a:tr h="370840">
                <a:tc>
                  <a:txBody>
                    <a:bodyPr/>
                    <a:lstStyle/>
                    <a:p>
                      <a:r>
                        <a:rPr lang="de-DE" sz="1600" dirty="0">
                          <a:latin typeface="Arial" panose="020B0604020202020204" pitchFamily="34" charset="0"/>
                          <a:cs typeface="Arial" panose="020B0604020202020204" pitchFamily="34" charset="0"/>
                        </a:rPr>
                        <a:t>City</a:t>
                      </a:r>
                    </a:p>
                  </a:txBody>
                  <a:tcPr/>
                </a:tc>
                <a:tc>
                  <a:txBody>
                    <a:bodyPr/>
                    <a:lstStyle/>
                    <a:p>
                      <a:r>
                        <a:rPr lang="de-DE" sz="1600" dirty="0" err="1">
                          <a:latin typeface="Arial" panose="020B0604020202020204" pitchFamily="34" charset="0"/>
                          <a:cs typeface="Arial" panose="020B0604020202020204" pitchFamily="34" charset="0"/>
                        </a:rPr>
                        <a:t>External</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temp</a:t>
                      </a:r>
                      <a:r>
                        <a:rPr lang="de-DE" sz="1600" dirty="0">
                          <a:latin typeface="Arial" panose="020B0604020202020204" pitchFamily="34" charset="0"/>
                          <a:cs typeface="Arial" panose="020B0604020202020204" pitchFamily="34" charset="0"/>
                        </a:rPr>
                        <a:t>.</a:t>
                      </a:r>
                    </a:p>
                  </a:txBody>
                  <a:tcPr/>
                </a:tc>
                <a:tc>
                  <a:txBody>
                    <a:bodyPr/>
                    <a:lstStyle/>
                    <a:p>
                      <a:r>
                        <a:rPr lang="de-DE" sz="1600" dirty="0" err="1">
                          <a:latin typeface="Arial" panose="020B0604020202020204" pitchFamily="34" charset="0"/>
                          <a:cs typeface="Arial" panose="020B0604020202020204" pitchFamily="34" charset="0"/>
                        </a:rPr>
                        <a:t>Averagre</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temp</a:t>
                      </a:r>
                      <a:r>
                        <a:rPr lang="de-DE"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70817614"/>
                  </a:ext>
                </a:extLst>
              </a:tr>
              <a:tr h="370840">
                <a:tc>
                  <a:txBody>
                    <a:bodyPr/>
                    <a:lstStyle/>
                    <a:p>
                      <a:r>
                        <a:rPr lang="de-DE" sz="1600" dirty="0">
                          <a:latin typeface="Arial" panose="020B0604020202020204" pitchFamily="34" charset="0"/>
                          <a:cs typeface="Arial" panose="020B0604020202020204" pitchFamily="34" charset="0"/>
                        </a:rPr>
                        <a:t>Aachen</a:t>
                      </a:r>
                    </a:p>
                  </a:txBody>
                  <a:tcPr/>
                </a:tc>
                <a:tc>
                  <a:txBody>
                    <a:bodyPr/>
                    <a:lstStyle/>
                    <a:p>
                      <a:r>
                        <a:rPr lang="de-DE" sz="1600" dirty="0">
                          <a:latin typeface="Arial" panose="020B0604020202020204" pitchFamily="34" charset="0"/>
                          <a:cs typeface="Arial" panose="020B0604020202020204" pitchFamily="34" charset="0"/>
                        </a:rPr>
                        <a:t>-10°C</a:t>
                      </a:r>
                    </a:p>
                  </a:txBody>
                  <a:tcPr/>
                </a:tc>
                <a:tc>
                  <a:txBody>
                    <a:bodyPr/>
                    <a:lstStyle/>
                    <a:p>
                      <a:r>
                        <a:rPr lang="de-DE" sz="1600" dirty="0">
                          <a:latin typeface="Arial" panose="020B0604020202020204" pitchFamily="34" charset="0"/>
                          <a:cs typeface="Arial" panose="020B0604020202020204" pitchFamily="34" charset="0"/>
                        </a:rPr>
                        <a:t>8,1°C</a:t>
                      </a:r>
                    </a:p>
                  </a:txBody>
                  <a:tcPr/>
                </a:tc>
                <a:extLst>
                  <a:ext uri="{0D108BD9-81ED-4DB2-BD59-A6C34878D82A}">
                    <a16:rowId xmlns:a16="http://schemas.microsoft.com/office/drawing/2014/main" val="4284818793"/>
                  </a:ext>
                </a:extLst>
              </a:tr>
              <a:tr h="370840">
                <a:tc>
                  <a:txBody>
                    <a:bodyPr/>
                    <a:lstStyle/>
                    <a:p>
                      <a:r>
                        <a:rPr lang="de-DE" sz="1600" dirty="0">
                          <a:latin typeface="Arial" panose="020B0604020202020204" pitchFamily="34" charset="0"/>
                          <a:cs typeface="Arial" panose="020B0604020202020204" pitchFamily="34" charset="0"/>
                        </a:rPr>
                        <a:t>Berlin</a:t>
                      </a:r>
                    </a:p>
                  </a:txBody>
                  <a:tcPr/>
                </a:tc>
                <a:tc>
                  <a:txBody>
                    <a:bodyPr/>
                    <a:lstStyle/>
                    <a:p>
                      <a:r>
                        <a:rPr lang="de-DE" sz="1600" dirty="0">
                          <a:latin typeface="Arial" panose="020B0604020202020204" pitchFamily="34" charset="0"/>
                          <a:cs typeface="Arial" panose="020B0604020202020204" pitchFamily="34" charset="0"/>
                        </a:rPr>
                        <a:t>-14°C</a:t>
                      </a:r>
                    </a:p>
                  </a:txBody>
                  <a:tcPr/>
                </a:tc>
                <a:tc>
                  <a:txBody>
                    <a:bodyPr/>
                    <a:lstStyle/>
                    <a:p>
                      <a:r>
                        <a:rPr lang="de-DE" sz="1600" dirty="0">
                          <a:latin typeface="Arial" panose="020B0604020202020204" pitchFamily="34" charset="0"/>
                          <a:cs typeface="Arial" panose="020B0604020202020204" pitchFamily="34" charset="0"/>
                        </a:rPr>
                        <a:t>9,5°C</a:t>
                      </a:r>
                    </a:p>
                  </a:txBody>
                  <a:tcPr/>
                </a:tc>
                <a:extLst>
                  <a:ext uri="{0D108BD9-81ED-4DB2-BD59-A6C34878D82A}">
                    <a16:rowId xmlns:a16="http://schemas.microsoft.com/office/drawing/2014/main" val="3263810713"/>
                  </a:ext>
                </a:extLst>
              </a:tr>
              <a:tr h="370840">
                <a:tc>
                  <a:txBody>
                    <a:bodyPr/>
                    <a:lstStyle/>
                    <a:p>
                      <a:r>
                        <a:rPr lang="de-DE" sz="1600" dirty="0">
                          <a:latin typeface="Arial" panose="020B0604020202020204" pitchFamily="34" charset="0"/>
                          <a:cs typeface="Arial" panose="020B0604020202020204" pitchFamily="34" charset="0"/>
                        </a:rPr>
                        <a:t>Bochum</a:t>
                      </a:r>
                    </a:p>
                  </a:txBody>
                  <a:tcPr/>
                </a:tc>
                <a:tc>
                  <a:txBody>
                    <a:bodyPr/>
                    <a:lstStyle/>
                    <a:p>
                      <a:r>
                        <a:rPr lang="de-DE" sz="1600" dirty="0">
                          <a:latin typeface="Arial" panose="020B0604020202020204" pitchFamily="34" charset="0"/>
                          <a:cs typeface="Arial" panose="020B0604020202020204" pitchFamily="34" charset="0"/>
                        </a:rPr>
                        <a:t>-12°C</a:t>
                      </a:r>
                    </a:p>
                  </a:txBody>
                  <a:tcPr/>
                </a:tc>
                <a:tc>
                  <a:txBody>
                    <a:bodyPr/>
                    <a:lstStyle/>
                    <a:p>
                      <a:r>
                        <a:rPr lang="de-DE" sz="1600" dirty="0">
                          <a:latin typeface="Arial" panose="020B0604020202020204" pitchFamily="34" charset="0"/>
                          <a:cs typeface="Arial" panose="020B0604020202020204" pitchFamily="34" charset="0"/>
                        </a:rPr>
                        <a:t>8,1°C</a:t>
                      </a:r>
                    </a:p>
                  </a:txBody>
                  <a:tcPr/>
                </a:tc>
                <a:extLst>
                  <a:ext uri="{0D108BD9-81ED-4DB2-BD59-A6C34878D82A}">
                    <a16:rowId xmlns:a16="http://schemas.microsoft.com/office/drawing/2014/main" val="154317624"/>
                  </a:ext>
                </a:extLst>
              </a:tr>
              <a:tr h="370840">
                <a:tc>
                  <a:txBody>
                    <a:bodyPr/>
                    <a:lstStyle/>
                    <a:p>
                      <a:r>
                        <a:rPr lang="de-DE" sz="1600" dirty="0">
                          <a:latin typeface="Arial" panose="020B0604020202020204" pitchFamily="34" charset="0"/>
                          <a:cs typeface="Arial" panose="020B0604020202020204" pitchFamily="34" charset="0"/>
                        </a:rPr>
                        <a:t>…</a:t>
                      </a:r>
                    </a:p>
                  </a:txBody>
                  <a:tcPr/>
                </a:tc>
                <a:tc>
                  <a:txBody>
                    <a:bodyPr/>
                    <a:lstStyle/>
                    <a:p>
                      <a:r>
                        <a:rPr lang="de-DE" sz="1600" dirty="0">
                          <a:latin typeface="Arial" panose="020B0604020202020204" pitchFamily="34" charset="0"/>
                          <a:cs typeface="Arial" panose="020B0604020202020204" pitchFamily="34" charset="0"/>
                        </a:rPr>
                        <a:t>…</a:t>
                      </a:r>
                    </a:p>
                  </a:txBody>
                  <a:tcPr/>
                </a:tc>
                <a:tc>
                  <a:txBody>
                    <a:bodyPr/>
                    <a:lstStyle/>
                    <a:p>
                      <a:r>
                        <a:rPr lang="de-DE"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608648535"/>
                  </a:ext>
                </a:extLst>
              </a:tr>
            </a:tbl>
          </a:graphicData>
        </a:graphic>
      </p:graphicFrame>
    </p:spTree>
    <p:extLst>
      <p:ext uri="{BB962C8B-B14F-4D97-AF65-F5344CB8AC3E}">
        <p14:creationId xmlns:p14="http://schemas.microsoft.com/office/powerpoint/2010/main" val="2012504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eaLnBrk="1" hangingPunct="1"/>
            <a:endParaRPr lang="de-AT" dirty="0">
              <a:solidFill>
                <a:srgbClr val="FF9933"/>
              </a:solidFill>
            </a:endParaRPr>
          </a:p>
          <a:p>
            <a:pPr lvl="1" eaLnBrk="1" hangingPunct="1">
              <a:buFontTx/>
              <a:buNone/>
            </a:pPr>
            <a:endParaRPr lang="de-AT" dirty="0">
              <a:solidFill>
                <a:srgbClr val="FF9933"/>
              </a:solidFill>
            </a:endParaRPr>
          </a:p>
          <a:p>
            <a:pPr lvl="1" eaLnBrk="1" hangingPunct="1">
              <a:buFontTx/>
              <a:buNone/>
            </a:pPr>
            <a:endParaRPr lang="de-AT" dirty="0">
              <a:solidFill>
                <a:srgbClr val="FF9933"/>
              </a:solidFill>
            </a:endParaRPr>
          </a:p>
        </p:txBody>
      </p:sp>
      <p:sp>
        <p:nvSpPr>
          <p:cNvPr id="6"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36</a:t>
            </a:r>
          </a:p>
        </p:txBody>
      </p:sp>
      <p:sp>
        <p:nvSpPr>
          <p:cNvPr id="14338" name="Rectangle 2"/>
          <p:cNvSpPr>
            <a:spLocks noGrp="1" noChangeArrowheads="1"/>
          </p:cNvSpPr>
          <p:nvPr>
            <p:ph type="title"/>
          </p:nvPr>
        </p:nvSpPr>
        <p:spPr/>
        <p:txBody>
          <a:bodyPr>
            <a:normAutofit/>
          </a:bodyPr>
          <a:lstStyle/>
          <a:p>
            <a:r>
              <a:rPr lang="de-DE" dirty="0">
                <a:latin typeface="Arial" panose="020B0604020202020204" pitchFamily="34" charset="0"/>
                <a:cs typeface="Arial" panose="020B0604020202020204" pitchFamily="34" charset="0"/>
              </a:rPr>
              <a:t>Carga térmica DIN EN 12831</a:t>
            </a:r>
          </a:p>
        </p:txBody>
      </p:sp>
      <p:sp>
        <p:nvSpPr>
          <p:cNvPr id="14340" name="Rectangle 4"/>
          <p:cNvSpPr>
            <a:spLocks noChangeArrowheads="1"/>
          </p:cNvSpPr>
          <p:nvPr/>
        </p:nvSpPr>
        <p:spPr bwMode="auto">
          <a:xfrm>
            <a:off x="609600" y="21336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endParaRPr lang="de-AT" sz="2400" u="none">
              <a:solidFill>
                <a:schemeClr val="bg1"/>
              </a:solidFill>
            </a:endParaRPr>
          </a:p>
        </p:txBody>
      </p:sp>
      <p:sp>
        <p:nvSpPr>
          <p:cNvPr id="14341" name="Rectangle 5"/>
          <p:cNvSpPr>
            <a:spLocks noChangeArrowheads="1"/>
          </p:cNvSpPr>
          <p:nvPr/>
        </p:nvSpPr>
        <p:spPr bwMode="auto">
          <a:xfrm>
            <a:off x="533400" y="1726638"/>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lvl="1">
              <a:lnSpc>
                <a:spcPct val="150000"/>
              </a:lnSpc>
              <a:spcBef>
                <a:spcPct val="20000"/>
              </a:spcBef>
              <a:buClr>
                <a:srgbClr val="EB8A1B"/>
              </a:buClr>
            </a:pPr>
            <a:r>
              <a:rPr lang="de-DE" sz="1600" b="1" dirty="0">
                <a:latin typeface="Arial" pitchFamily="34" charset="0"/>
                <a:cs typeface="Arial" pitchFamily="34" charset="0"/>
              </a:rPr>
              <a:t>Ejemplo</a:t>
            </a:r>
          </a:p>
          <a:p>
            <a:pPr marL="0" lvl="1">
              <a:lnSpc>
                <a:spcPct val="150000"/>
              </a:lnSpc>
              <a:spcBef>
                <a:spcPct val="20000"/>
              </a:spcBef>
              <a:buClr>
                <a:srgbClr val="EB8A1B"/>
              </a:buClr>
            </a:pPr>
            <a:endParaRPr lang="de-DE" sz="1600" dirty="0">
              <a:latin typeface="Arial" pitchFamily="34" charset="0"/>
              <a:cs typeface="Arial" pitchFamily="34" charset="0"/>
            </a:endParaRPr>
          </a:p>
          <a:p>
            <a:pPr marL="0" lvl="1">
              <a:lnSpc>
                <a:spcPct val="150000"/>
              </a:lnSpc>
              <a:spcBef>
                <a:spcPct val="20000"/>
              </a:spcBef>
              <a:buClr>
                <a:srgbClr val="EB8A1B"/>
              </a:buClr>
            </a:pPr>
            <a:r>
              <a:rPr lang="de-DE" sz="1600" dirty="0">
                <a:latin typeface="Arial" pitchFamily="34" charset="0"/>
                <a:cs typeface="Arial" pitchFamily="34" charset="0"/>
              </a:rPr>
              <a:t>Has calculado un edificio con </a:t>
            </a:r>
            <a:r>
              <a:rPr lang="de-AT" sz="1600" dirty="0">
                <a:latin typeface="Arial" panose="020B0604020202020204" pitchFamily="34" charset="0"/>
                <a:cs typeface="Arial" panose="020B0604020202020204" pitchFamily="34" charset="0"/>
              </a:rPr>
              <a:t>H</a:t>
            </a:r>
            <a:r>
              <a:rPr lang="de-AT" sz="1600" baseline="-25000" dirty="0">
                <a:latin typeface="Arial" panose="020B0604020202020204" pitchFamily="34" charset="0"/>
                <a:cs typeface="Arial" panose="020B0604020202020204" pitchFamily="34" charset="0"/>
              </a:rPr>
              <a:t>V </a:t>
            </a:r>
            <a:r>
              <a:rPr lang="de-AT" sz="1600" dirty="0">
                <a:latin typeface="Arial" panose="020B0604020202020204" pitchFamily="34" charset="0"/>
                <a:cs typeface="Arial" panose="020B0604020202020204" pitchFamily="34" charset="0"/>
              </a:rPr>
              <a:t>+</a:t>
            </a:r>
            <a:r>
              <a:rPr lang="de-AT" sz="1600" baseline="-250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a:t>
            </a:r>
            <a:r>
              <a:rPr lang="en-US" sz="1600" baseline="-25000" dirty="0">
                <a:latin typeface="Arial" panose="020B0604020202020204" pitchFamily="34" charset="0"/>
                <a:cs typeface="Arial" panose="020B0604020202020204" pitchFamily="34" charset="0"/>
              </a:rPr>
              <a:t>T </a:t>
            </a:r>
            <a:r>
              <a:rPr lang="en-US" sz="1600" dirty="0">
                <a:latin typeface="Arial" panose="020B0604020202020204" pitchFamily="34" charset="0"/>
                <a:cs typeface="Arial" panose="020B0604020202020204" pitchFamily="34" charset="0"/>
              </a:rPr>
              <a:t>= 225W/K</a:t>
            </a:r>
          </a:p>
          <a:p>
            <a:pPr marL="0" lvl="1">
              <a:lnSpc>
                <a:spcPct val="150000"/>
              </a:lnSpc>
              <a:spcBef>
                <a:spcPct val="20000"/>
              </a:spcBef>
              <a:buClr>
                <a:srgbClr val="EB8A1B"/>
              </a:buClr>
            </a:pPr>
            <a:r>
              <a:rPr lang="de-DE" sz="1600" dirty="0">
                <a:latin typeface="Arial" pitchFamily="34" charset="0"/>
                <a:cs typeface="Arial" pitchFamily="34" charset="0"/>
              </a:rPr>
              <a:t>El edificio está en Bochum --&gt; temperatura externa= -12°C, la temperatura interna deberá ser de 20°C </a:t>
            </a:r>
            <a:r>
              <a:rPr lang="de-DE" sz="1600" dirty="0">
                <a:latin typeface="Arial" pitchFamily="34" charset="0"/>
                <a:cs typeface="Arial" pitchFamily="34" charset="0"/>
                <a:sym typeface="Wingdings" panose="05000000000000000000" pitchFamily="2" charset="2"/>
              </a:rPr>
              <a:t> La diferencia es de </a:t>
            </a:r>
            <a:r>
              <a:rPr lang="de-DE" sz="1600" dirty="0">
                <a:latin typeface="Arial" pitchFamily="34" charset="0"/>
                <a:cs typeface="Arial" pitchFamily="34" charset="0"/>
              </a:rPr>
              <a:t>32K</a:t>
            </a:r>
          </a:p>
          <a:p>
            <a:pPr marL="0" lvl="1">
              <a:lnSpc>
                <a:spcPct val="150000"/>
              </a:lnSpc>
              <a:spcBef>
                <a:spcPct val="20000"/>
              </a:spcBef>
              <a:buClr>
                <a:srgbClr val="EB8A1B"/>
              </a:buClr>
            </a:pPr>
            <a:endParaRPr lang="de-DE" sz="1600" b="1" dirty="0">
              <a:latin typeface="Arial" pitchFamily="34" charset="0"/>
              <a:cs typeface="Arial" pitchFamily="34" charset="0"/>
            </a:endParaRPr>
          </a:p>
          <a:p>
            <a:pPr marL="0" lvl="1">
              <a:lnSpc>
                <a:spcPct val="150000"/>
              </a:lnSpc>
              <a:spcBef>
                <a:spcPct val="20000"/>
              </a:spcBef>
              <a:buClr>
                <a:srgbClr val="EB8A1B"/>
              </a:buClr>
            </a:pPr>
            <a:r>
              <a:rPr lang="de-DE" sz="1600" b="1" dirty="0">
                <a:latin typeface="Arial" pitchFamily="34" charset="0"/>
                <a:cs typeface="Arial" pitchFamily="34" charset="0"/>
              </a:rPr>
              <a:t>La carga térmica es </a:t>
            </a:r>
            <a:r>
              <a:rPr lang="de-DE" sz="1600" dirty="0">
                <a:latin typeface="Arial" pitchFamily="34" charset="0"/>
                <a:cs typeface="Arial" pitchFamily="34" charset="0"/>
              </a:rPr>
              <a:t>225W/K * 33K = 7200W o </a:t>
            </a:r>
            <a:r>
              <a:rPr lang="de-DE" sz="1600" b="1" dirty="0">
                <a:latin typeface="Arial" pitchFamily="34" charset="0"/>
                <a:cs typeface="Arial" pitchFamily="34" charset="0"/>
              </a:rPr>
              <a:t>7,2 kW</a:t>
            </a:r>
          </a:p>
          <a:p>
            <a:pPr marL="0" lvl="1">
              <a:lnSpc>
                <a:spcPct val="150000"/>
              </a:lnSpc>
              <a:spcBef>
                <a:spcPct val="20000"/>
              </a:spcBef>
              <a:buClr>
                <a:srgbClr val="EB8A1B"/>
              </a:buClr>
            </a:pPr>
            <a:endParaRPr lang="en-US" sz="1600" dirty="0">
              <a:latin typeface="Arial" pitchFamily="34" charset="0"/>
              <a:cs typeface="Arial" pitchFamily="34" charset="0"/>
            </a:endParaRPr>
          </a:p>
          <a:p>
            <a:pPr marL="0" lvl="1">
              <a:lnSpc>
                <a:spcPct val="150000"/>
              </a:lnSpc>
              <a:spcBef>
                <a:spcPct val="20000"/>
              </a:spcBef>
              <a:buClr>
                <a:srgbClr val="EB8A1B"/>
              </a:buClr>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006444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eaLnBrk="1" hangingPunct="1"/>
            <a:endParaRPr lang="de-AT" dirty="0">
              <a:solidFill>
                <a:srgbClr val="FF9933"/>
              </a:solidFill>
            </a:endParaRPr>
          </a:p>
          <a:p>
            <a:pPr lvl="1" eaLnBrk="1" hangingPunct="1">
              <a:buFontTx/>
              <a:buNone/>
            </a:pPr>
            <a:endParaRPr lang="de-AT" dirty="0">
              <a:solidFill>
                <a:srgbClr val="FF9933"/>
              </a:solidFill>
            </a:endParaRPr>
          </a:p>
          <a:p>
            <a:pPr lvl="1" eaLnBrk="1" hangingPunct="1">
              <a:buFontTx/>
              <a:buNone/>
            </a:pPr>
            <a:endParaRPr lang="de-AT" dirty="0">
              <a:solidFill>
                <a:srgbClr val="FF9933"/>
              </a:solidFill>
            </a:endParaRPr>
          </a:p>
        </p:txBody>
      </p:sp>
      <p:sp>
        <p:nvSpPr>
          <p:cNvPr id="6"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36</a:t>
            </a:r>
          </a:p>
        </p:txBody>
      </p:sp>
      <p:sp>
        <p:nvSpPr>
          <p:cNvPr id="14338" name="Rectangle 2"/>
          <p:cNvSpPr>
            <a:spLocks noGrp="1" noChangeArrowheads="1"/>
          </p:cNvSpPr>
          <p:nvPr>
            <p:ph type="title"/>
          </p:nvPr>
        </p:nvSpPr>
        <p:spPr/>
        <p:txBody>
          <a:bodyPr>
            <a:normAutofit/>
          </a:bodyPr>
          <a:lstStyle/>
          <a:p>
            <a:r>
              <a:rPr lang="de-DE" dirty="0">
                <a:latin typeface="Arial" panose="020B0604020202020204" pitchFamily="34" charset="0"/>
                <a:cs typeface="Arial" panose="020B0604020202020204" pitchFamily="34" charset="0"/>
              </a:rPr>
              <a:t>Carga térmica DIN EN 12831</a:t>
            </a:r>
          </a:p>
        </p:txBody>
      </p:sp>
      <p:sp>
        <p:nvSpPr>
          <p:cNvPr id="14340" name="Rectangle 4"/>
          <p:cNvSpPr>
            <a:spLocks noChangeArrowheads="1"/>
          </p:cNvSpPr>
          <p:nvPr/>
        </p:nvSpPr>
        <p:spPr bwMode="auto">
          <a:xfrm>
            <a:off x="609600" y="21336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endParaRPr lang="de-AT" sz="2400" u="none">
              <a:solidFill>
                <a:schemeClr val="bg1"/>
              </a:solidFill>
            </a:endParaRPr>
          </a:p>
        </p:txBody>
      </p:sp>
      <p:sp>
        <p:nvSpPr>
          <p:cNvPr id="14341" name="Rectangle 5"/>
          <p:cNvSpPr>
            <a:spLocks noChangeArrowheads="1"/>
          </p:cNvSpPr>
          <p:nvPr/>
        </p:nvSpPr>
        <p:spPr bwMode="auto">
          <a:xfrm>
            <a:off x="533400" y="1726638"/>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lvl="1">
              <a:lnSpc>
                <a:spcPct val="150000"/>
              </a:lnSpc>
              <a:spcBef>
                <a:spcPct val="20000"/>
              </a:spcBef>
              <a:buClr>
                <a:srgbClr val="EB8A1B"/>
              </a:buClr>
            </a:pPr>
            <a:r>
              <a:rPr lang="de-DE" sz="1600" b="1" dirty="0">
                <a:latin typeface="Arial" pitchFamily="34" charset="0"/>
                <a:cs typeface="Arial" pitchFamily="34" charset="0"/>
              </a:rPr>
              <a:t>Ejemplo</a:t>
            </a:r>
          </a:p>
          <a:p>
            <a:pPr marL="0" lvl="1">
              <a:lnSpc>
                <a:spcPct val="150000"/>
              </a:lnSpc>
              <a:spcBef>
                <a:spcPct val="20000"/>
              </a:spcBef>
              <a:buClr>
                <a:srgbClr val="EB8A1B"/>
              </a:buClr>
            </a:pPr>
            <a:endParaRPr lang="de-DE" sz="1600" dirty="0">
              <a:latin typeface="Arial" pitchFamily="34" charset="0"/>
              <a:cs typeface="Arial" pitchFamily="34" charset="0"/>
            </a:endParaRPr>
          </a:p>
          <a:p>
            <a:pPr marL="0" lvl="1">
              <a:lnSpc>
                <a:spcPct val="150000"/>
              </a:lnSpc>
              <a:spcBef>
                <a:spcPct val="20000"/>
              </a:spcBef>
              <a:buClr>
                <a:srgbClr val="EB8A1B"/>
              </a:buClr>
            </a:pPr>
            <a:r>
              <a:rPr lang="de-DE" sz="1600" dirty="0">
                <a:latin typeface="Arial" pitchFamily="34" charset="0"/>
                <a:cs typeface="Arial" pitchFamily="34" charset="0"/>
              </a:rPr>
              <a:t>La temperatura calculada tiene un gran efecto. </a:t>
            </a:r>
          </a:p>
          <a:p>
            <a:pPr marL="0" lvl="1">
              <a:lnSpc>
                <a:spcPct val="150000"/>
              </a:lnSpc>
              <a:spcBef>
                <a:spcPct val="20000"/>
              </a:spcBef>
              <a:buClr>
                <a:srgbClr val="EB8A1B"/>
              </a:buClr>
            </a:pPr>
            <a:r>
              <a:rPr lang="de-DE" sz="1600" dirty="0">
                <a:latin typeface="Arial" pitchFamily="34" charset="0"/>
                <a:cs typeface="Arial" pitchFamily="34" charset="0"/>
              </a:rPr>
              <a:t>Si se coge el mismo edificio en Berlin (-14ºC en lugar de -12ºC) y se aumenta la temperatura de 20ºC a 21,5ºC. </a:t>
            </a:r>
          </a:p>
          <a:p>
            <a:pPr marL="0" lvl="1">
              <a:lnSpc>
                <a:spcPct val="150000"/>
              </a:lnSpc>
              <a:spcBef>
                <a:spcPct val="20000"/>
              </a:spcBef>
              <a:buClr>
                <a:srgbClr val="EB8A1B"/>
              </a:buClr>
            </a:pPr>
            <a:endParaRPr lang="de-DE" sz="1600" dirty="0">
              <a:latin typeface="Arial" pitchFamily="34" charset="0"/>
              <a:cs typeface="Arial" pitchFamily="34" charset="0"/>
              <a:sym typeface="Wingdings" panose="05000000000000000000" pitchFamily="2" charset="2"/>
            </a:endParaRPr>
          </a:p>
          <a:p>
            <a:pPr marL="0" lvl="1">
              <a:lnSpc>
                <a:spcPct val="150000"/>
              </a:lnSpc>
              <a:spcBef>
                <a:spcPct val="20000"/>
              </a:spcBef>
              <a:buClr>
                <a:srgbClr val="EB8A1B"/>
              </a:buClr>
            </a:pPr>
            <a:r>
              <a:rPr lang="de-DE" sz="1600" dirty="0">
                <a:latin typeface="Arial" pitchFamily="34" charset="0"/>
                <a:cs typeface="Arial" pitchFamily="34" charset="0"/>
                <a:sym typeface="Wingdings" panose="05000000000000000000" pitchFamily="2" charset="2"/>
              </a:rPr>
              <a:t> </a:t>
            </a:r>
            <a:r>
              <a:rPr lang="de-DE" sz="1600" dirty="0">
                <a:latin typeface="Arial" pitchFamily="34" charset="0"/>
                <a:cs typeface="Arial" pitchFamily="34" charset="0"/>
              </a:rPr>
              <a:t>La diferencia es 35,5K</a:t>
            </a:r>
          </a:p>
          <a:p>
            <a:pPr marL="0" lvl="1">
              <a:lnSpc>
                <a:spcPct val="150000"/>
              </a:lnSpc>
              <a:spcBef>
                <a:spcPct val="20000"/>
              </a:spcBef>
              <a:buClr>
                <a:srgbClr val="EB8A1B"/>
              </a:buClr>
            </a:pPr>
            <a:r>
              <a:rPr lang="de-DE" sz="1600" b="1" dirty="0">
                <a:latin typeface="Arial" pitchFamily="34" charset="0"/>
                <a:cs typeface="Arial" pitchFamily="34" charset="0"/>
              </a:rPr>
              <a:t>La carga térmica es </a:t>
            </a:r>
            <a:r>
              <a:rPr lang="de-DE" sz="1600" dirty="0">
                <a:latin typeface="Arial" pitchFamily="34" charset="0"/>
                <a:cs typeface="Arial" pitchFamily="34" charset="0"/>
              </a:rPr>
              <a:t>225W/K * 33K = 7987,5W o </a:t>
            </a:r>
            <a:r>
              <a:rPr lang="de-DE" sz="1600" b="1" dirty="0">
                <a:latin typeface="Arial" pitchFamily="34" charset="0"/>
                <a:cs typeface="Arial" pitchFamily="34" charset="0"/>
              </a:rPr>
              <a:t>7,99 kW</a:t>
            </a:r>
          </a:p>
          <a:p>
            <a:pPr marL="0" lvl="1">
              <a:lnSpc>
                <a:spcPct val="150000"/>
              </a:lnSpc>
              <a:spcBef>
                <a:spcPct val="20000"/>
              </a:spcBef>
              <a:buClr>
                <a:srgbClr val="EB8A1B"/>
              </a:buClr>
            </a:pPr>
            <a:endParaRPr lang="de-DE" sz="1600" b="1" dirty="0">
              <a:latin typeface="Arial" pitchFamily="34" charset="0"/>
              <a:cs typeface="Arial" pitchFamily="34" charset="0"/>
            </a:endParaRPr>
          </a:p>
          <a:p>
            <a:pPr marL="0" lvl="1">
              <a:lnSpc>
                <a:spcPct val="150000"/>
              </a:lnSpc>
              <a:spcBef>
                <a:spcPct val="20000"/>
              </a:spcBef>
              <a:buClr>
                <a:srgbClr val="EB8A1B"/>
              </a:buClr>
            </a:pPr>
            <a:r>
              <a:rPr lang="de-DE" sz="1600" b="1" dirty="0">
                <a:latin typeface="Arial" pitchFamily="34" charset="0"/>
                <a:cs typeface="Arial" pitchFamily="34" charset="0"/>
              </a:rPr>
              <a:t>La carga térmica </a:t>
            </a:r>
            <a:r>
              <a:rPr lang="de-DE" sz="1600" dirty="0">
                <a:latin typeface="Arial" pitchFamily="34" charset="0"/>
                <a:cs typeface="Arial" pitchFamily="34" charset="0"/>
              </a:rPr>
              <a:t>es un </a:t>
            </a:r>
            <a:r>
              <a:rPr lang="de-DE" sz="1600" b="1" dirty="0">
                <a:latin typeface="Arial" pitchFamily="34" charset="0"/>
                <a:cs typeface="Arial" pitchFamily="34" charset="0"/>
              </a:rPr>
              <a:t>~11% más alto</a:t>
            </a:r>
          </a:p>
          <a:p>
            <a:pPr marL="0" lvl="1">
              <a:lnSpc>
                <a:spcPct val="150000"/>
              </a:lnSpc>
              <a:spcBef>
                <a:spcPct val="20000"/>
              </a:spcBef>
              <a:buClr>
                <a:srgbClr val="EB8A1B"/>
              </a:buClr>
            </a:pPr>
            <a:endParaRPr lang="en-US" sz="1600" dirty="0">
              <a:latin typeface="Arial" pitchFamily="34" charset="0"/>
              <a:cs typeface="Arial" pitchFamily="34" charset="0"/>
            </a:endParaRPr>
          </a:p>
          <a:p>
            <a:pPr marL="0" lvl="1">
              <a:lnSpc>
                <a:spcPct val="150000"/>
              </a:lnSpc>
              <a:spcBef>
                <a:spcPct val="20000"/>
              </a:spcBef>
              <a:buClr>
                <a:srgbClr val="EB8A1B"/>
              </a:buClr>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4197058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dirty="0">
                <a:latin typeface="Arial" panose="020B0604020202020204" pitchFamily="34" charset="0"/>
                <a:cs typeface="Arial" panose="020B0604020202020204" pitchFamily="34" charset="0"/>
              </a:rPr>
              <a:t>Carga térmica DIN EN 12831</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Tarifa de </a:t>
            </a:r>
            <a:r>
              <a:rPr lang="en-US" sz="1600" dirty="0" err="1">
                <a:latin typeface="Arial" panose="020B0604020202020204" pitchFamily="34" charset="0"/>
                <a:cs typeface="Arial" panose="020B0604020202020204" pitchFamily="34" charset="0"/>
              </a:rPr>
              <a:t>electricidad</a:t>
            </a:r>
            <a:r>
              <a:rPr lang="en-US" sz="1600" dirty="0">
                <a:latin typeface="Arial" panose="020B0604020202020204" pitchFamily="34" charset="0"/>
                <a:cs typeface="Arial" panose="020B0604020202020204" pitchFamily="34" charset="0"/>
              </a:rPr>
              <a:t> para </a:t>
            </a:r>
            <a:r>
              <a:rPr lang="en-US" sz="1600" dirty="0" err="1">
                <a:latin typeface="Arial" panose="020B0604020202020204" pitchFamily="34" charset="0"/>
                <a:cs typeface="Arial" panose="020B0604020202020204" pitchFamily="34" charset="0"/>
              </a:rPr>
              <a:t>bombas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s-ES" sz="1600" dirty="0">
                <a:latin typeface="Arial" panose="020B0604020202020204" pitchFamily="34" charset="0"/>
                <a:cs typeface="Arial" panose="020B0604020202020204" pitchFamily="34" charset="0"/>
                <a:sym typeface="Wingdings" panose="05000000000000000000" pitchFamily="2" charset="2"/>
              </a:rPr>
              <a:t>Considere la posibilidad de adaptar la carga de la bomba de calor si hay un tiempo de inactividad diario </a:t>
            </a:r>
            <a:r>
              <a:rPr lang="de-DE" sz="1600" dirty="0">
                <a:latin typeface="Arial" panose="020B0604020202020204" pitchFamily="34" charset="0"/>
                <a:cs typeface="Arial" panose="020B0604020202020204" pitchFamily="34" charset="0"/>
                <a:sym typeface="Wingdings" panose="05000000000000000000" pitchFamily="2" charset="2"/>
              </a:rPr>
              <a:t>(consultar capítulo xxyyy)</a:t>
            </a:r>
          </a:p>
          <a:p>
            <a:pPr>
              <a:lnSpc>
                <a:spcPct val="150000"/>
              </a:lnSpc>
              <a:buFont typeface="Wingdings" panose="05000000000000000000" pitchFamily="2" charset="2"/>
              <a:buChar char="à"/>
            </a:pP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n-US" sz="1600" dirty="0" err="1">
                <a:latin typeface="Arial" panose="020B0604020202020204" pitchFamily="34" charset="0"/>
                <a:cs typeface="Arial" panose="020B0604020202020204" pitchFamily="34" charset="0"/>
              </a:rPr>
              <a:t>Tiempo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inactividad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diario</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factor para la </a:t>
            </a:r>
            <a:r>
              <a:rPr lang="en-US" sz="1600" b="1" dirty="0" err="1">
                <a:latin typeface="Arial" panose="020B0604020202020204" pitchFamily="34" charset="0"/>
                <a:cs typeface="Arial" panose="020B0604020202020204" pitchFamily="34" charset="0"/>
              </a:rPr>
              <a:t>carga</a:t>
            </a: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2*2h = 4h		24h/(24h-4h) = 24/20 	</a:t>
            </a:r>
            <a:r>
              <a:rPr lang="en-US" sz="1600" b="1" dirty="0">
                <a:latin typeface="Arial" panose="020B0604020202020204" pitchFamily="34" charset="0"/>
                <a:cs typeface="Arial" panose="020B0604020202020204" pitchFamily="34" charset="0"/>
                <a:sym typeface="Wingdings" panose="05000000000000000000" pitchFamily="2" charset="2"/>
              </a:rPr>
              <a:t>= 1,2</a:t>
            </a:r>
          </a:p>
          <a:p>
            <a:pPr marL="0" indent="0">
              <a:lnSpc>
                <a:spcPct val="150000"/>
              </a:lnSpc>
              <a:buNone/>
            </a:pP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3*2h = 6h		24h/(24h-6h) = 24/18 	</a:t>
            </a:r>
            <a:r>
              <a:rPr lang="en-US" sz="1600" b="1" dirty="0">
                <a:latin typeface="Arial" panose="020B0604020202020204" pitchFamily="34" charset="0"/>
                <a:cs typeface="Arial" panose="020B0604020202020204" pitchFamily="34" charset="0"/>
                <a:sym typeface="Wingdings" panose="05000000000000000000" pitchFamily="2" charset="2"/>
              </a:rPr>
              <a:t>= 1,34</a:t>
            </a:r>
            <a:endParaRPr lang="de-DE" sz="1600" b="1" dirty="0">
              <a:latin typeface="Arial" panose="020B0604020202020204" pitchFamily="34" charset="0"/>
              <a:cs typeface="Arial" panose="020B0604020202020204" pitchFamily="34" charset="0"/>
              <a:sym typeface="Wingdings" panose="05000000000000000000" pitchFamily="2" charset="2"/>
            </a:endParaRPr>
          </a:p>
          <a:p>
            <a:pPr>
              <a:lnSpc>
                <a:spcPct val="150000"/>
              </a:lnSpc>
              <a:buFont typeface="Wingdings" panose="05000000000000000000" pitchFamily="2" charset="2"/>
              <a:buChar char="à"/>
            </a:pPr>
            <a:endParaRPr lang="de-DE" sz="1600" b="1"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en-US" b="1" dirty="0">
              <a:latin typeface="Bahnschrift" panose="020B0502040204020203"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805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959862" y="2234838"/>
            <a:ext cx="6852498" cy="3029975"/>
          </a:xfrm>
          <a:prstGeom prst="rect">
            <a:avLst/>
          </a:prstGeom>
        </p:spPr>
      </p:pic>
      <p:sp>
        <p:nvSpPr>
          <p:cNvPr id="4" name="Inhaltsplatzhalter 3"/>
          <p:cNvSpPr>
            <a:spLocks noGrp="1"/>
          </p:cNvSpPr>
          <p:nvPr>
            <p:ph idx="1"/>
          </p:nvPr>
        </p:nvSpPr>
        <p:spPr/>
        <p:txBody>
          <a:bodyPr>
            <a:normAutofit/>
          </a:bodyPr>
          <a:lstStyle/>
          <a:p>
            <a:pPr marL="0" indent="0">
              <a:lnSpc>
                <a:spcPct val="150000"/>
              </a:lnSpc>
              <a:buNone/>
            </a:pPr>
            <a:r>
              <a:rPr lang="es-ES" sz="1600" dirty="0">
                <a:latin typeface="Arial" panose="020B0604020202020204" pitchFamily="34" charset="0"/>
                <a:cs typeface="Arial" panose="020B0604020202020204" pitchFamily="34" charset="0"/>
              </a:rPr>
              <a:t>Si es necesario, se puede calcular la reducción nocturna</a:t>
            </a:r>
            <a:endParaRPr lang="de-DE" sz="1600" dirty="0">
              <a:latin typeface="Arial" panose="020B0604020202020204" pitchFamily="34" charset="0"/>
              <a:cs typeface="Arial" panose="020B0604020202020204" pitchFamily="34" charset="0"/>
            </a:endParaRPr>
          </a:p>
        </p:txBody>
      </p:sp>
      <p:sp>
        <p:nvSpPr>
          <p:cNvPr id="7"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37</a:t>
            </a:r>
          </a:p>
        </p:txBody>
      </p:sp>
      <p:sp>
        <p:nvSpPr>
          <p:cNvPr id="3" name="Titel 2"/>
          <p:cNvSpPr>
            <a:spLocks noGrp="1"/>
          </p:cNvSpPr>
          <p:nvPr>
            <p:ph type="title"/>
          </p:nvPr>
        </p:nvSpPr>
        <p:spPr/>
        <p:txBody>
          <a:bodyPr/>
          <a:lstStyle/>
          <a:p>
            <a:r>
              <a:rPr lang="de-DE" dirty="0">
                <a:latin typeface="Arial" panose="020B0604020202020204" pitchFamily="34" charset="0"/>
                <a:cs typeface="Arial" panose="020B0604020202020204" pitchFamily="34" charset="0"/>
              </a:rPr>
              <a:t>Carga térmica DIN EN 12831</a:t>
            </a:r>
          </a:p>
        </p:txBody>
      </p:sp>
      <p:sp>
        <p:nvSpPr>
          <p:cNvPr id="9" name="Textfeld 8"/>
          <p:cNvSpPr txBox="1"/>
          <p:nvPr/>
        </p:nvSpPr>
        <p:spPr>
          <a:xfrm>
            <a:off x="161895" y="5519536"/>
            <a:ext cx="8449749" cy="785343"/>
          </a:xfrm>
          <a:prstGeom prst="rect">
            <a:avLst/>
          </a:prstGeom>
          <a:noFill/>
        </p:spPr>
        <p:txBody>
          <a:bodyPr wrap="none" rtlCol="0">
            <a:spAutoFit/>
          </a:bodyPr>
          <a:lstStyle/>
          <a:p>
            <a:pPr algn="ctr">
              <a:lnSpc>
                <a:spcPct val="150000"/>
              </a:lnSpc>
            </a:pPr>
            <a:r>
              <a:rPr lang="es-ES" sz="1600" dirty="0">
                <a:latin typeface="Arial" panose="020B0604020202020204" pitchFamily="34" charset="0"/>
                <a:cs typeface="Arial" panose="020B0604020202020204" pitchFamily="34" charset="0"/>
              </a:rPr>
              <a:t>Capacidad de recalentamiento desproporcionadamente alta en comparación con el ahorro </a:t>
            </a:r>
          </a:p>
          <a:p>
            <a:pPr algn="ctr">
              <a:lnSpc>
                <a:spcPct val="150000"/>
              </a:lnSpc>
            </a:pPr>
            <a:r>
              <a:rPr lang="es-ES" sz="1600" dirty="0">
                <a:latin typeface="Arial" panose="020B0604020202020204" pitchFamily="34" charset="0"/>
                <a:cs typeface="Arial" panose="020B0604020202020204" pitchFamily="34" charset="0"/>
              </a:rPr>
              <a:t>de energía.</a:t>
            </a:r>
            <a:endParaRPr lang="en-US" sz="1600" dirty="0">
              <a:latin typeface="Arial" panose="020B0604020202020204" pitchFamily="34" charset="0"/>
              <a:cs typeface="Arial" panose="020B0604020202020204" pitchFamily="34" charset="0"/>
            </a:endParaRPr>
          </a:p>
        </p:txBody>
      </p:sp>
      <p:sp>
        <p:nvSpPr>
          <p:cNvPr id="10" name="Textfeld 9"/>
          <p:cNvSpPr txBox="1"/>
          <p:nvPr/>
        </p:nvSpPr>
        <p:spPr>
          <a:xfrm>
            <a:off x="6084168" y="5255913"/>
            <a:ext cx="1843774" cy="246221"/>
          </a:xfrm>
          <a:prstGeom prst="rect">
            <a:avLst/>
          </a:prstGeom>
          <a:noFill/>
        </p:spPr>
        <p:txBody>
          <a:bodyPr wrap="none" rtlCol="0">
            <a:spAutoFit/>
          </a:bodyPr>
          <a:lstStyle/>
          <a:p>
            <a:r>
              <a:rPr lang="de-DE" sz="1000" dirty="0"/>
              <a:t>Quelle: DIN EN 12831 Beiblatt 1</a:t>
            </a:r>
          </a:p>
        </p:txBody>
      </p:sp>
    </p:spTree>
    <p:extLst>
      <p:ext uri="{BB962C8B-B14F-4D97-AF65-F5344CB8AC3E}">
        <p14:creationId xmlns:p14="http://schemas.microsoft.com/office/powerpoint/2010/main" val="3101563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026293" y="2229981"/>
            <a:ext cx="7334124" cy="3383573"/>
          </a:xfrm>
          <a:prstGeom prst="rect">
            <a:avLst/>
          </a:prstGeom>
        </p:spPr>
      </p:pic>
      <p:sp>
        <p:nvSpPr>
          <p:cNvPr id="8" name="Abgerundetes Rechteck 7"/>
          <p:cNvSpPr/>
          <p:nvPr/>
        </p:nvSpPr>
        <p:spPr>
          <a:xfrm>
            <a:off x="2411760" y="5661248"/>
            <a:ext cx="3744416"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0"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38</a:t>
            </a:r>
          </a:p>
        </p:txBody>
      </p:sp>
      <p:sp>
        <p:nvSpPr>
          <p:cNvPr id="3" name="Titel 2"/>
          <p:cNvSpPr>
            <a:spLocks noGrp="1"/>
          </p:cNvSpPr>
          <p:nvPr>
            <p:ph type="title"/>
          </p:nvPr>
        </p:nvSpPr>
        <p:spPr/>
        <p:txBody>
          <a:bodyPr/>
          <a:lstStyle/>
          <a:p>
            <a:r>
              <a:rPr lang="de-DE" dirty="0">
                <a:latin typeface="Arial" panose="020B0604020202020204" pitchFamily="34" charset="0"/>
                <a:cs typeface="Arial" panose="020B0604020202020204" pitchFamily="34" charset="0"/>
              </a:rPr>
              <a:t>DIN EN 15450</a:t>
            </a:r>
          </a:p>
        </p:txBody>
      </p:sp>
      <p:sp>
        <p:nvSpPr>
          <p:cNvPr id="6" name="Textfeld 5"/>
          <p:cNvSpPr txBox="1"/>
          <p:nvPr/>
        </p:nvSpPr>
        <p:spPr>
          <a:xfrm>
            <a:off x="392178" y="1421282"/>
            <a:ext cx="5814412" cy="785343"/>
          </a:xfrm>
          <a:prstGeom prst="rect">
            <a:avLst/>
          </a:prstGeom>
          <a:noFill/>
        </p:spPr>
        <p:txBody>
          <a:bodyPr wrap="none" rtlCol="0">
            <a:spAutoFit/>
          </a:bodyPr>
          <a:lstStyle/>
          <a:p>
            <a:pPr>
              <a:lnSpc>
                <a:spcPct val="150000"/>
              </a:lnSpc>
            </a:pPr>
            <a:r>
              <a:rPr lang="en-US" sz="1600" dirty="0" err="1">
                <a:latin typeface="Arial" panose="020B0604020202020204" pitchFamily="34" charset="0"/>
                <a:cs typeface="Arial" panose="020B0604020202020204" pitchFamily="34" charset="0"/>
              </a:rPr>
              <a:t>Sistemas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edificios</a:t>
            </a:r>
            <a:r>
              <a:rPr lang="en-US" sz="1600" dirty="0">
                <a:latin typeface="Arial" panose="020B0604020202020204" pitchFamily="34" charset="0"/>
                <a:cs typeface="Arial" panose="020B0604020202020204" pitchFamily="34" charset="0"/>
              </a:rPr>
              <a:t>-</a:t>
            </a:r>
          </a:p>
          <a:p>
            <a:pPr>
              <a:lnSpc>
                <a:spcPct val="150000"/>
              </a:lnSpc>
            </a:pPr>
            <a:r>
              <a:rPr lang="es-ES" sz="1600" dirty="0">
                <a:latin typeface="Arial" panose="020B0604020202020204" pitchFamily="34" charset="0"/>
                <a:cs typeface="Arial" panose="020B0604020202020204" pitchFamily="34" charset="0"/>
              </a:rPr>
              <a:t>Planificación de sistemas de calefacción con bombas de calor</a:t>
            </a:r>
            <a:endParaRPr lang="en-US" sz="1600" dirty="0">
              <a:latin typeface="Arial" panose="020B0604020202020204" pitchFamily="34" charset="0"/>
              <a:cs typeface="Arial" panose="020B0604020202020204" pitchFamily="34" charset="0"/>
            </a:endParaRPr>
          </a:p>
        </p:txBody>
      </p:sp>
      <p:sp>
        <p:nvSpPr>
          <p:cNvPr id="7" name="Textfeld 6"/>
          <p:cNvSpPr txBox="1"/>
          <p:nvPr/>
        </p:nvSpPr>
        <p:spPr>
          <a:xfrm>
            <a:off x="2755344" y="5756635"/>
            <a:ext cx="5211940" cy="1569660"/>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Heat pump tight, probes rich</a:t>
            </a:r>
            <a:r>
              <a:rPr lang="en-US" sz="2400" dirty="0"/>
              <a:t>.</a:t>
            </a:r>
          </a:p>
          <a:p>
            <a:r>
              <a:rPr lang="en-US" sz="2400" dirty="0" err="1">
                <a:solidFill>
                  <a:srgbClr val="FF0000"/>
                </a:solidFill>
              </a:rPr>
              <a:t>Bomba</a:t>
            </a:r>
            <a:r>
              <a:rPr lang="en-US" sz="2400" dirty="0">
                <a:solidFill>
                  <a:srgbClr val="FF0000"/>
                </a:solidFill>
              </a:rPr>
              <a:t> de </a:t>
            </a:r>
            <a:r>
              <a:rPr lang="en-US" sz="2400" dirty="0" err="1">
                <a:solidFill>
                  <a:srgbClr val="FF0000"/>
                </a:solidFill>
              </a:rPr>
              <a:t>calor</a:t>
            </a:r>
            <a:r>
              <a:rPr lang="en-US" sz="2400" dirty="0">
                <a:solidFill>
                  <a:srgbClr val="FF0000"/>
                </a:solidFill>
              </a:rPr>
              <a:t> </a:t>
            </a:r>
            <a:r>
              <a:rPr lang="en-US" sz="2400" dirty="0" err="1">
                <a:solidFill>
                  <a:srgbClr val="FF0000"/>
                </a:solidFill>
              </a:rPr>
              <a:t>hermética</a:t>
            </a:r>
            <a:r>
              <a:rPr lang="en-US" sz="2400" dirty="0">
                <a:solidFill>
                  <a:srgbClr val="FF0000"/>
                </a:solidFill>
              </a:rPr>
              <a:t>, </a:t>
            </a:r>
            <a:r>
              <a:rPr lang="en-US" sz="2400" dirty="0" err="1">
                <a:solidFill>
                  <a:srgbClr val="FF0000"/>
                </a:solidFill>
              </a:rPr>
              <a:t>sondas</a:t>
            </a:r>
            <a:r>
              <a:rPr lang="en-US" sz="2400" dirty="0">
                <a:solidFill>
                  <a:srgbClr val="FF0000"/>
                </a:solidFill>
              </a:rPr>
              <a:t> </a:t>
            </a:r>
            <a:r>
              <a:rPr lang="en-US" sz="2400" dirty="0" err="1">
                <a:solidFill>
                  <a:srgbClr val="FF0000"/>
                </a:solidFill>
              </a:rPr>
              <a:t>ricas</a:t>
            </a:r>
            <a:r>
              <a:rPr lang="en-US" sz="2400" dirty="0">
                <a:solidFill>
                  <a:srgbClr val="FF0000"/>
                </a:solidFill>
              </a:rPr>
              <a:t>.</a:t>
            </a:r>
          </a:p>
          <a:p>
            <a:endParaRPr lang="en-US" sz="2400" dirty="0"/>
          </a:p>
          <a:p>
            <a:endParaRPr lang="en-US" sz="2400" dirty="0"/>
          </a:p>
        </p:txBody>
      </p:sp>
      <p:sp>
        <p:nvSpPr>
          <p:cNvPr id="9" name="Textfeld 8"/>
          <p:cNvSpPr txBox="1"/>
          <p:nvPr/>
        </p:nvSpPr>
        <p:spPr>
          <a:xfrm>
            <a:off x="7259806" y="5714344"/>
            <a:ext cx="1426994" cy="261610"/>
          </a:xfrm>
          <a:prstGeom prst="rect">
            <a:avLst/>
          </a:prstGeom>
          <a:noFill/>
        </p:spPr>
        <p:txBody>
          <a:bodyPr wrap="none" rtlCol="0">
            <a:spAutoFit/>
          </a:bodyPr>
          <a:lstStyle/>
          <a:p>
            <a:r>
              <a:rPr lang="de-DE" sz="1100" dirty="0"/>
              <a:t>Quelle: DIN EN 15450</a:t>
            </a:r>
          </a:p>
        </p:txBody>
      </p:sp>
    </p:spTree>
    <p:extLst>
      <p:ext uri="{BB962C8B-B14F-4D97-AF65-F5344CB8AC3E}">
        <p14:creationId xmlns:p14="http://schemas.microsoft.com/office/powerpoint/2010/main" val="1442873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dirty="0">
                <a:latin typeface="Arial" panose="020B0604020202020204" pitchFamily="34" charset="0"/>
                <a:cs typeface="Arial" panose="020B0604020202020204" pitchFamily="34" charset="0"/>
              </a:rPr>
              <a:t>Carga térmica DIN EN 12831</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179512" y="1600200"/>
            <a:ext cx="8229600" cy="4525963"/>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Resultados típicos</a:t>
            </a:r>
            <a:endParaRPr lang="de-DE" sz="1600" b="1" dirty="0">
              <a:latin typeface="Arial" panose="020B0604020202020204" pitchFamily="34" charset="0"/>
              <a:cs typeface="Arial" panose="020B0604020202020204" pitchFamily="34" charset="0"/>
              <a:sym typeface="Wingdings" panose="05000000000000000000" pitchFamily="2" charset="2"/>
            </a:endParaRPr>
          </a:p>
          <a:p>
            <a:pPr>
              <a:lnSpc>
                <a:spcPct val="150000"/>
              </a:lnSpc>
              <a:buFont typeface="Wingdings" panose="05000000000000000000" pitchFamily="2" charset="2"/>
              <a:buChar char="à"/>
            </a:pPr>
            <a:endParaRPr lang="de-DE" sz="1600" b="1"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en-US" b="1" dirty="0">
              <a:latin typeface="Bahnschrift" panose="020B0502040204020203"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600200"/>
            <a:ext cx="7668344" cy="4953629"/>
          </a:xfrm>
          <a:prstGeom prst="rect">
            <a:avLst/>
          </a:prstGeom>
        </p:spPr>
      </p:pic>
    </p:spTree>
    <p:extLst>
      <p:ext uri="{BB962C8B-B14F-4D97-AF65-F5344CB8AC3E}">
        <p14:creationId xmlns:p14="http://schemas.microsoft.com/office/powerpoint/2010/main" val="276641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dirty="0">
                <a:latin typeface="Arial" panose="020B0604020202020204" pitchFamily="34" charset="0"/>
                <a:cs typeface="Arial" panose="020B0604020202020204" pitchFamily="34" charset="0"/>
              </a:rPr>
              <a:t>Carga térmica DIN EN 12831</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600200"/>
            <a:ext cx="4762872" cy="4525963"/>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Resultados típicos</a:t>
            </a:r>
          </a:p>
          <a:p>
            <a:pPr marL="0" indent="0">
              <a:lnSpc>
                <a:spcPct val="150000"/>
              </a:lnSpc>
              <a:buNone/>
            </a:pPr>
            <a:endParaRPr lang="de-DE" sz="1600" b="1"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Como se ve, los resultados están calculados para cada habitación y no para el edificio entero.</a:t>
            </a:r>
          </a:p>
          <a:p>
            <a:pPr>
              <a:lnSpc>
                <a:spcPct val="150000"/>
              </a:lnSpc>
              <a:buFont typeface="Wingdings" panose="05000000000000000000" pitchFamily="2" charset="2"/>
              <a:buChar char="à"/>
            </a:pPr>
            <a:r>
              <a:rPr lang="es-ES" sz="1600" dirty="0">
                <a:latin typeface="Arial" panose="020B0604020202020204" pitchFamily="34" charset="0"/>
                <a:cs typeface="Arial" panose="020B0604020202020204" pitchFamily="34" charset="0"/>
                <a:sym typeface="Wingdings" panose="05000000000000000000" pitchFamily="2" charset="2"/>
              </a:rPr>
              <a:t>Se pueden ajustar diferentes temperaturas por habitación</a:t>
            </a:r>
          </a:p>
          <a:p>
            <a:pPr>
              <a:lnSpc>
                <a:spcPct val="150000"/>
              </a:lnSpc>
              <a:buFont typeface="Wingdings" panose="05000000000000000000" pitchFamily="2" charset="2"/>
              <a:buChar char="à"/>
            </a:pPr>
            <a:r>
              <a:rPr lang="es-ES" sz="1600" dirty="0">
                <a:latin typeface="Arial" panose="020B0604020202020204" pitchFamily="34" charset="0"/>
                <a:cs typeface="Arial" panose="020B0604020202020204" pitchFamily="34" charset="0"/>
                <a:sym typeface="Wingdings" panose="05000000000000000000" pitchFamily="2" charset="2"/>
              </a:rPr>
              <a:t>Para el dimensionamiento del sistema de transferencia de calor se necesita la carga/sala. </a:t>
            </a:r>
            <a:r>
              <a:rPr lang="de-DE" sz="1600" dirty="0">
                <a:latin typeface="Arial" panose="020B0604020202020204" pitchFamily="34" charset="0"/>
                <a:cs typeface="Arial" panose="020B0604020202020204" pitchFamily="34" charset="0"/>
                <a:sym typeface="Wingdings" panose="05000000000000000000" pitchFamily="2" charset="2"/>
              </a:rPr>
              <a:t>(ver xx.yyy)</a:t>
            </a:r>
          </a:p>
          <a:p>
            <a:pPr>
              <a:lnSpc>
                <a:spcPct val="150000"/>
              </a:lnSpc>
              <a:buFont typeface="Wingdings" panose="05000000000000000000" pitchFamily="2" charset="2"/>
              <a:buChar char="à"/>
            </a:pPr>
            <a:endParaRPr lang="de-DE" sz="1600" b="1"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en-US" b="1" dirty="0">
              <a:latin typeface="Bahnschrift" panose="020B0502040204020203"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2368" y="1600200"/>
            <a:ext cx="4280142" cy="2764904"/>
          </a:xfrm>
          <a:prstGeom prst="rect">
            <a:avLst/>
          </a:prstGeom>
        </p:spPr>
      </p:pic>
    </p:spTree>
    <p:extLst>
      <p:ext uri="{BB962C8B-B14F-4D97-AF65-F5344CB8AC3E}">
        <p14:creationId xmlns:p14="http://schemas.microsoft.com/office/powerpoint/2010/main" val="270468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Carga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térmica</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Qué</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significa</a:t>
            </a:r>
            <a:r>
              <a:rPr lang="en-US"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carga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térmica</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y por </a:t>
            </a:r>
            <a:r>
              <a:rPr lang="en-US" sz="1600" dirty="0" err="1">
                <a:latin typeface="Arial" panose="020B0604020202020204" pitchFamily="34" charset="0"/>
                <a:cs typeface="Arial" panose="020B0604020202020204" pitchFamily="34" charset="0"/>
              </a:rPr>
              <a:t>qué</a:t>
            </a:r>
            <a:r>
              <a:rPr lang="en-US" sz="1600" dirty="0">
                <a:latin typeface="Arial" panose="020B0604020202020204" pitchFamily="34" charset="0"/>
                <a:cs typeface="Arial" panose="020B0604020202020204" pitchFamily="34" charset="0"/>
              </a:rPr>
              <a:t> es tan </a:t>
            </a:r>
            <a:r>
              <a:rPr lang="en-US" sz="1600" dirty="0" err="1">
                <a:latin typeface="Arial" panose="020B0604020202020204" pitchFamily="34" charset="0"/>
                <a:cs typeface="Arial" panose="020B0604020202020204" pitchFamily="34" charset="0"/>
              </a:rPr>
              <a:t>importante</a:t>
            </a:r>
            <a:r>
              <a:rPr lang="en-US" sz="1600" dirty="0">
                <a:latin typeface="Arial" panose="020B0604020202020204" pitchFamily="34" charset="0"/>
                <a:cs typeface="Arial" panose="020B0604020202020204" pitchFamily="34" charset="0"/>
              </a:rPr>
              <a:t> calculary la </a:t>
            </a:r>
            <a:r>
              <a:rPr lang="en-US" sz="1600" dirty="0" err="1">
                <a:latin typeface="Arial" panose="020B0604020202020204" pitchFamily="34" charset="0"/>
                <a:cs typeface="Arial" panose="020B0604020202020204" pitchFamily="34" charset="0"/>
              </a:rPr>
              <a:t>carga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térmica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precisa</a:t>
            </a:r>
            <a:r>
              <a:rPr lang="en-US" sz="1600" dirty="0">
                <a:latin typeface="Arial" panose="020B0604020202020204" pitchFamily="34" charset="0"/>
                <a:cs typeface="Arial" panose="020B0604020202020204" pitchFamily="34" charset="0"/>
              </a:rPr>
              <a:t> para </a:t>
            </a:r>
            <a:r>
              <a:rPr lang="en-US" sz="1600" dirty="0" err="1">
                <a:latin typeface="Arial" panose="020B0604020202020204" pitchFamily="34" charset="0"/>
                <a:cs typeface="Arial" panose="020B0604020202020204" pitchFamily="34" charset="0"/>
              </a:rPr>
              <a:t>cada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edificio</a:t>
            </a:r>
            <a:r>
              <a:rPr lang="en-US" sz="1600" dirty="0">
                <a:latin typeface="Arial" panose="020B0604020202020204" pitchFamily="34" charset="0"/>
                <a:cs typeface="Arial" panose="020B0604020202020204" pitchFamily="34" charset="0"/>
              </a:rPr>
              <a:t>?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err="1">
                <a:latin typeface="Arial" panose="020B0604020202020204" pitchFamily="34" charset="0"/>
                <a:cs typeface="Arial" panose="020B0604020202020204" pitchFamily="34" charset="0"/>
              </a:rPr>
              <a:t>Carga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térmica</a:t>
            </a:r>
            <a:endParaRPr lang="en-US" sz="1600" b="1" dirty="0">
              <a:latin typeface="Arial" panose="020B0604020202020204" pitchFamily="34" charset="0"/>
              <a:cs typeface="Arial" panose="020B0604020202020204" pitchFamily="34" charset="0"/>
            </a:endParaRPr>
          </a:p>
          <a:p>
            <a:pPr marL="0" indent="0">
              <a:lnSpc>
                <a:spcPct val="150000"/>
              </a:lnSpc>
              <a:buNone/>
            </a:pPr>
            <a:r>
              <a:rPr lang="es-ES" sz="1600" dirty="0">
                <a:latin typeface="Arial" panose="020B0604020202020204" pitchFamily="34" charset="0"/>
                <a:cs typeface="Arial" panose="020B0604020202020204" pitchFamily="34" charset="0"/>
              </a:rPr>
              <a:t>La carga térmica de un edificio es la carga que se requiere para mantener una temperatura específica en el edificio bajo unas condiciones dadas. La unidad para la carga térmica es watt.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Las </a:t>
            </a:r>
            <a:r>
              <a:rPr lang="en-US" sz="1600" dirty="0" err="1">
                <a:latin typeface="Arial" panose="020B0604020202020204" pitchFamily="34" charset="0"/>
                <a:cs typeface="Arial" panose="020B0604020202020204" pitchFamily="34" charset="0"/>
              </a:rPr>
              <a:t>condiciones</a:t>
            </a:r>
            <a:r>
              <a:rPr lang="en-US" sz="1600" dirty="0">
                <a:latin typeface="Arial" panose="020B0604020202020204" pitchFamily="34" charset="0"/>
                <a:cs typeface="Arial" panose="020B0604020202020204" pitchFamily="34" charset="0"/>
              </a:rPr>
              <a:t> dadas </a:t>
            </a:r>
            <a:r>
              <a:rPr lang="en-US" sz="1600" dirty="0" err="1">
                <a:latin typeface="Arial" panose="020B0604020202020204" pitchFamily="34" charset="0"/>
                <a:cs typeface="Arial" panose="020B0604020202020204" pitchFamily="34" charset="0"/>
              </a:rPr>
              <a:t>incluyen</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propiedades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estructurales-físicas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edificio</a:t>
            </a:r>
            <a:r>
              <a:rPr lang="en-US" sz="1600" dirty="0">
                <a:latin typeface="Arial" panose="020B0604020202020204" pitchFamily="34" charset="0"/>
                <a:cs typeface="Arial" panose="020B0604020202020204" pitchFamily="34" charset="0"/>
              </a:rPr>
              <a:t> </a:t>
            </a:r>
          </a:p>
          <a:p>
            <a:pPr marL="0" indent="0">
              <a:lnSpc>
                <a:spcPct val="150000"/>
              </a:lnSpc>
              <a:buNone/>
            </a:pPr>
            <a:r>
              <a:rPr lang="en-US" sz="1600" dirty="0">
                <a:latin typeface="Arial" panose="020B0604020202020204" pitchFamily="34" charset="0"/>
                <a:cs typeface="Arial" panose="020B0604020202020204" pitchFamily="34" charset="0"/>
              </a:rPr>
              <a:t>	- las </a:t>
            </a:r>
            <a:r>
              <a:rPr lang="en-US" sz="1600" dirty="0" err="1">
                <a:latin typeface="Arial" panose="020B0604020202020204" pitchFamily="34" charset="0"/>
                <a:cs typeface="Arial" panose="020B0604020202020204" pitchFamily="34" charset="0"/>
              </a:rPr>
              <a:t>propiedades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climáticas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edificio</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dirty="0">
                <a:latin typeface="Arial" panose="020B0604020202020204" pitchFamily="34" charset="0"/>
                <a:cs typeface="Arial" panose="020B0604020202020204" pitchFamily="34" charset="0"/>
              </a:rPr>
              <a:t>Carga térmica DIN EN 12831</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323528" y="1484784"/>
            <a:ext cx="4762872" cy="4525963"/>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Resultados típicos</a:t>
            </a:r>
          </a:p>
          <a:p>
            <a:pPr marL="0" indent="0">
              <a:lnSpc>
                <a:spcPct val="150000"/>
              </a:lnSpc>
              <a:buNone/>
            </a:pPr>
            <a:endParaRPr lang="de-DE" sz="1600" b="1"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Como se ve, los resultados están calculados para cada habitación y no para el edificio entero.</a:t>
            </a:r>
          </a:p>
          <a:p>
            <a:pPr>
              <a:lnSpc>
                <a:spcPct val="150000"/>
              </a:lnSpc>
              <a:buFont typeface="Wingdings" panose="05000000000000000000" pitchFamily="2" charset="2"/>
              <a:buChar char="à"/>
            </a:pPr>
            <a:r>
              <a:rPr lang="es-ES" sz="1600" dirty="0">
                <a:latin typeface="Arial" panose="020B0604020202020204" pitchFamily="34" charset="0"/>
                <a:cs typeface="Arial" panose="020B0604020202020204" pitchFamily="34" charset="0"/>
                <a:sym typeface="Wingdings" panose="05000000000000000000" pitchFamily="2" charset="2"/>
              </a:rPr>
              <a:t>Se pueden ajustar diferentes temperaturas por habitación</a:t>
            </a:r>
          </a:p>
          <a:p>
            <a:pPr>
              <a:lnSpc>
                <a:spcPct val="150000"/>
              </a:lnSpc>
              <a:buFont typeface="Wingdings" panose="05000000000000000000" pitchFamily="2" charset="2"/>
              <a:buChar char="à"/>
            </a:pPr>
            <a:r>
              <a:rPr lang="es-ES" sz="1600" dirty="0">
                <a:latin typeface="Arial" panose="020B0604020202020204" pitchFamily="34" charset="0"/>
                <a:cs typeface="Arial" panose="020B0604020202020204" pitchFamily="34" charset="0"/>
                <a:sym typeface="Wingdings" panose="05000000000000000000" pitchFamily="2" charset="2"/>
              </a:rPr>
              <a:t>Para el dimensionamiento del sistema de transferencia de calor se necesita la carga/sala. </a:t>
            </a:r>
            <a:r>
              <a:rPr lang="de-DE" sz="1600" dirty="0">
                <a:latin typeface="Arial" panose="020B0604020202020204" pitchFamily="34" charset="0"/>
                <a:cs typeface="Arial" panose="020B0604020202020204" pitchFamily="34" charset="0"/>
                <a:sym typeface="Wingdings" panose="05000000000000000000" pitchFamily="2" charset="2"/>
              </a:rPr>
              <a:t>(ver xx.yyy)</a:t>
            </a:r>
          </a:p>
          <a:p>
            <a:pPr marL="0" indent="0">
              <a:lnSpc>
                <a:spcPct val="150000"/>
              </a:lnSpc>
              <a:buNone/>
            </a:pPr>
            <a:r>
              <a:rPr lang="es-ES" sz="1600" dirty="0">
                <a:latin typeface="Arial" panose="020B0604020202020204" pitchFamily="34" charset="0"/>
                <a:cs typeface="Arial" panose="020B0604020202020204" pitchFamily="34" charset="0"/>
                <a:sym typeface="Wingdings" panose="05000000000000000000" pitchFamily="2" charset="2"/>
              </a:rPr>
              <a:t>Para obtener la carga de todo el edificio, basta con añadir la carga de cada habitación.</a:t>
            </a: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 H1+H2+H3+…+Hn</a:t>
            </a:r>
          </a:p>
          <a:p>
            <a:pPr>
              <a:lnSpc>
                <a:spcPct val="150000"/>
              </a:lnSpc>
              <a:buFont typeface="Wingdings" panose="05000000000000000000" pitchFamily="2" charset="2"/>
              <a:buChar char="à"/>
            </a:pPr>
            <a:endParaRPr lang="de-DE" sz="1600" b="1"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en-US" b="1" dirty="0">
              <a:latin typeface="Bahnschrift" panose="020B0502040204020203"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2368" y="1600200"/>
            <a:ext cx="4280142" cy="2764904"/>
          </a:xfrm>
          <a:prstGeom prst="rect">
            <a:avLst/>
          </a:prstGeom>
        </p:spPr>
      </p:pic>
    </p:spTree>
    <p:extLst>
      <p:ext uri="{BB962C8B-B14F-4D97-AF65-F5344CB8AC3E}">
        <p14:creationId xmlns:p14="http://schemas.microsoft.com/office/powerpoint/2010/main" val="4095239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dirty="0">
                <a:latin typeface="Arial" panose="020B0604020202020204" pitchFamily="34" charset="0"/>
                <a:cs typeface="Arial" panose="020B0604020202020204" pitchFamily="34" charset="0"/>
              </a:rPr>
              <a:t>Carga térmica DIN EN 12831</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600200"/>
            <a:ext cx="4762872" cy="4525963"/>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sym typeface="Wingdings" panose="05000000000000000000" pitchFamily="2" charset="2"/>
              </a:rPr>
              <a:t>Más información (solo en alemán) </a:t>
            </a:r>
          </a:p>
          <a:p>
            <a:pPr marL="0" indent="0">
              <a:lnSpc>
                <a:spcPct val="150000"/>
              </a:lnSpc>
              <a:buNone/>
            </a:pPr>
            <a:endParaRPr lang="en-US" b="1" dirty="0">
              <a:latin typeface="Bahnschrift" panose="020B0502040204020203"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p:txBody>
      </p:sp>
      <p:pic>
        <p:nvPicPr>
          <p:cNvPr id="3" name="r0FgwySUZog"/>
          <p:cNvPicPr>
            <a:picLocks noRot="1" noChangeAspect="1"/>
          </p:cNvPicPr>
          <p:nvPr>
            <a:videoFile r:link="rId1"/>
          </p:nvPr>
        </p:nvPicPr>
        <p:blipFill>
          <a:blip r:embed="rId5"/>
          <a:stretch>
            <a:fillRect/>
          </a:stretch>
        </p:blipFill>
        <p:spPr>
          <a:xfrm>
            <a:off x="4860032" y="3717032"/>
            <a:ext cx="3942184" cy="2217479"/>
          </a:xfrm>
          <a:prstGeom prst="rect">
            <a:avLst/>
          </a:prstGeom>
        </p:spPr>
      </p:pic>
      <p:pic>
        <p:nvPicPr>
          <p:cNvPr id="4" name="WSr5xoQsil4"/>
          <p:cNvPicPr>
            <a:picLocks noRot="1" noChangeAspect="1"/>
          </p:cNvPicPr>
          <p:nvPr>
            <a:videoFile r:link="rId2"/>
          </p:nvPr>
        </p:nvPicPr>
        <p:blipFill>
          <a:blip r:embed="rId5"/>
          <a:stretch>
            <a:fillRect/>
          </a:stretch>
        </p:blipFill>
        <p:spPr>
          <a:xfrm>
            <a:off x="251520" y="3691931"/>
            <a:ext cx="3986808" cy="2242580"/>
          </a:xfrm>
          <a:prstGeom prst="rect">
            <a:avLst/>
          </a:prstGeom>
        </p:spPr>
      </p:pic>
    </p:spTree>
    <p:extLst>
      <p:ext uri="{BB962C8B-B14F-4D97-AF65-F5344CB8AC3E}">
        <p14:creationId xmlns:p14="http://schemas.microsoft.com/office/powerpoint/2010/main" val="3005016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dirty="0">
                <a:latin typeface="Arial" panose="020B0604020202020204" pitchFamily="34" charset="0"/>
                <a:cs typeface="Arial" panose="020B0604020202020204" pitchFamily="34" charset="0"/>
              </a:rPr>
              <a:t>Carga térmica DIN EN 12831</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600200"/>
            <a:ext cx="8075240" cy="4525963"/>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sym typeface="Wingdings" panose="05000000000000000000" pitchFamily="2" charset="2"/>
              </a:rPr>
              <a:t>Revisión de la norma DIN EN 12831</a:t>
            </a: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La carga térmica calculada (according to DIN EN 12831) no cubre algunos factores de influencia:</a:t>
            </a:r>
          </a:p>
          <a:p>
            <a:pPr>
              <a:lnSpc>
                <a:spcPct val="150000"/>
              </a:lnSpc>
            </a:pPr>
            <a:r>
              <a:rPr lang="de-DE" sz="1600" dirty="0">
                <a:latin typeface="Arial" panose="020B0604020202020204" pitchFamily="34" charset="0"/>
                <a:cs typeface="Arial" panose="020B0604020202020204" pitchFamily="34" charset="0"/>
                <a:sym typeface="Wingdings" panose="05000000000000000000" pitchFamily="2" charset="2"/>
              </a:rPr>
              <a:t>Radiación solar– el edificio debería ganar calor bajo la influencia del sol. </a:t>
            </a:r>
          </a:p>
          <a:p>
            <a:pPr>
              <a:lnSpc>
                <a:spcPct val="150000"/>
              </a:lnSpc>
            </a:pPr>
            <a:r>
              <a:rPr lang="de-DE" sz="1600" dirty="0">
                <a:latin typeface="Arial" panose="020B0604020202020204" pitchFamily="34" charset="0"/>
                <a:cs typeface="Arial" panose="020B0604020202020204" pitchFamily="34" charset="0"/>
                <a:sym typeface="Wingdings" panose="05000000000000000000" pitchFamily="2" charset="2"/>
              </a:rPr>
              <a:t>Ganancias internas de calor</a:t>
            </a:r>
          </a:p>
          <a:p>
            <a:pPr lvl="1">
              <a:lnSpc>
                <a:spcPct val="150000"/>
              </a:lnSpc>
            </a:pPr>
            <a:r>
              <a:rPr lang="de-DE" sz="1600" dirty="0">
                <a:latin typeface="Arial" panose="020B0604020202020204" pitchFamily="34" charset="0"/>
                <a:cs typeface="Arial" panose="020B0604020202020204" pitchFamily="34" charset="0"/>
                <a:sym typeface="Wingdings" panose="05000000000000000000" pitchFamily="2" charset="2"/>
              </a:rPr>
              <a:t>Residentes y usuarios</a:t>
            </a:r>
          </a:p>
          <a:p>
            <a:pPr lvl="1">
              <a:lnSpc>
                <a:spcPct val="150000"/>
              </a:lnSpc>
            </a:pPr>
            <a:r>
              <a:rPr lang="de-DE" sz="1600" dirty="0">
                <a:latin typeface="Arial" panose="020B0604020202020204" pitchFamily="34" charset="0"/>
                <a:cs typeface="Arial" panose="020B0604020202020204" pitchFamily="34" charset="0"/>
                <a:sym typeface="Wingdings" panose="05000000000000000000" pitchFamily="2" charset="2"/>
              </a:rPr>
              <a:t>Dispositivos electrónicos (TV, frigorífico, cocina, …)</a:t>
            </a: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de-DE" sz="1600" b="1" dirty="0">
                <a:latin typeface="Arial" panose="020B0604020202020204" pitchFamily="34" charset="0"/>
                <a:cs typeface="Arial" panose="020B0604020202020204" pitchFamily="34" charset="0"/>
                <a:sym typeface="Wingdings" panose="05000000000000000000" pitchFamily="2" charset="2"/>
              </a:rPr>
              <a:t>La carga térmica DIN EN 12831 representa un edificio oscuro e inhabitado– en consecuencia, el cálculo resulta en una carga térmica relativamente alta</a:t>
            </a:r>
            <a:endParaRPr lang="en-US" b="1" dirty="0">
              <a:latin typeface="Bahnschrift" panose="020B0502040204020203"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979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dirty="0">
                <a:latin typeface="Arial" panose="020B0604020202020204" pitchFamily="34" charset="0"/>
                <a:cs typeface="Arial" panose="020B0604020202020204" pitchFamily="34" charset="0"/>
              </a:rPr>
              <a:t>Carga térmica + agua caliente</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412776"/>
            <a:ext cx="8229600" cy="4525963"/>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rPr>
              <a:t>¿Qué hay del agua caliente?</a:t>
            </a: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Si tu sistema de calefacción también proporciona agua caliente, se tiene que añadir una carga adicional para ello. </a:t>
            </a: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Puedes encontrar más información en DIN EN 15450</a:t>
            </a: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s-ES" sz="1600" dirty="0">
                <a:latin typeface="Arial" panose="020B0604020202020204" pitchFamily="34" charset="0"/>
                <a:cs typeface="Arial" panose="020B0604020202020204" pitchFamily="34" charset="0"/>
                <a:sym typeface="Wingdings" panose="05000000000000000000" pitchFamily="2" charset="2"/>
              </a:rPr>
              <a:t>Para instalaciones "normales" y usuarios "normales" se puede añadir una carga de 200W-250W por usuario.</a:t>
            </a: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Consultar también: </a:t>
            </a:r>
            <a:r>
              <a:rPr lang="de-DE" sz="1600" dirty="0">
                <a:latin typeface="Arial" panose="020B0604020202020204" pitchFamily="34" charset="0"/>
                <a:cs typeface="Arial" panose="020B0604020202020204" pitchFamily="34" charset="0"/>
                <a:hlinkClick r:id="rId3"/>
              </a:rPr>
              <a:t>https://www.waermepumpe.de/verband/publikationen/fachpublikationen/?type=1107386203&amp;tx_bcpageflip_pi1%5Bbook%5D=93&amp;tx_bcpageflip_pi1%5Baction%5D=show&amp;tx_bcpageflip_pi1%5Bcontroller%5D=Book</a:t>
            </a:r>
            <a:endParaRPr lang="de-DE" sz="1600" dirty="0">
              <a:latin typeface="Arial" panose="020B0604020202020204"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a:lnSpc>
                <a:spcPct val="150000"/>
              </a:lnSpc>
              <a:buFont typeface="Wingdings" panose="05000000000000000000" pitchFamily="2" charset="2"/>
              <a:buChar char="à"/>
            </a:pPr>
            <a:endParaRPr lang="de-DE" sz="1600" b="1"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en-US" b="1" dirty="0">
              <a:latin typeface="Bahnschrift" panose="020B0502040204020203"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290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dirty="0">
                <a:latin typeface="Arial" panose="020B0604020202020204" pitchFamily="34" charset="0"/>
                <a:cs typeface="Arial" panose="020B0604020202020204" pitchFamily="34" charset="0"/>
              </a:rPr>
              <a:t>Carga térmica + bomba de calor</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600200"/>
            <a:ext cx="8229600" cy="4525963"/>
          </a:xfrm>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rPr>
              <a:t>Después de calcular la carga de calor, puede elegir la bomba de calor adecuada.</a:t>
            </a: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Recuerda: No sobredimensiones la bomba de calor. </a:t>
            </a:r>
          </a:p>
          <a:p>
            <a:pPr marL="0" indent="0">
              <a:lnSpc>
                <a:spcPct val="150000"/>
              </a:lnSpc>
              <a:buNone/>
            </a:pPr>
            <a:r>
              <a:rPr lang="es-ES" sz="1600" dirty="0">
                <a:latin typeface="Arial" panose="020B0604020202020204" pitchFamily="34" charset="0"/>
                <a:cs typeface="Arial" panose="020B0604020202020204" pitchFamily="34" charset="0"/>
                <a:sym typeface="Wingdings" panose="05000000000000000000" pitchFamily="2" charset="2"/>
              </a:rPr>
              <a:t>Y tenlo en cuenta: La carga de la bomba de calor depende de los puntos de funcionamiento de la bomba de calor </a:t>
            </a: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(ver.xxx.yyy)</a:t>
            </a:r>
          </a:p>
          <a:p>
            <a:pPr>
              <a:lnSpc>
                <a:spcPct val="150000"/>
              </a:lnSpc>
              <a:buFont typeface="Wingdings" panose="05000000000000000000" pitchFamily="2" charset="2"/>
              <a:buChar char="à"/>
            </a:pPr>
            <a:endParaRPr lang="de-DE" sz="1600" b="1"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en-US" b="1" dirty="0">
              <a:latin typeface="Bahnschrift" panose="020B0502040204020203"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3501008"/>
            <a:ext cx="4427984" cy="2951989"/>
          </a:xfrm>
          <a:prstGeom prst="rect">
            <a:avLst/>
          </a:prstGeom>
        </p:spPr>
      </p:pic>
    </p:spTree>
    <p:extLst>
      <p:ext uri="{BB962C8B-B14F-4D97-AF65-F5344CB8AC3E}">
        <p14:creationId xmlns:p14="http://schemas.microsoft.com/office/powerpoint/2010/main" val="525073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dirty="0">
                <a:latin typeface="Arial" panose="020B0604020202020204" pitchFamily="34" charset="0"/>
                <a:cs typeface="Arial" panose="020B0604020202020204" pitchFamily="34" charset="0"/>
              </a:rPr>
              <a:t>Carga térmica + bomba de calor</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600200"/>
            <a:ext cx="8229600" cy="4525963"/>
          </a:xfrm>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rPr>
              <a:t> Después de calcular la carga de calor, puede elegir la bomba de calor adecuada.</a:t>
            </a: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Recuerda: No sobredimensiones la bomba de calor</a:t>
            </a:r>
          </a:p>
          <a:p>
            <a:pPr marL="0" indent="0">
              <a:lnSpc>
                <a:spcPct val="150000"/>
              </a:lnSpc>
              <a:buNone/>
            </a:pPr>
            <a:r>
              <a:rPr lang="es-ES" sz="1600" dirty="0">
                <a:latin typeface="Arial" panose="020B0604020202020204" pitchFamily="34" charset="0"/>
                <a:cs typeface="Arial" panose="020B0604020202020204" pitchFamily="34" charset="0"/>
                <a:sym typeface="Wingdings" panose="05000000000000000000" pitchFamily="2" charset="2"/>
              </a:rPr>
              <a:t>Y tenlo en cuenta: La carga de la bomba de calor depende de los puntos de funcionamiento de la bomba de calor </a:t>
            </a: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(ver .xxx.yyy)</a:t>
            </a: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a:lnSpc>
                <a:spcPct val="150000"/>
              </a:lnSpc>
              <a:buFont typeface="Wingdings" panose="05000000000000000000" pitchFamily="2" charset="2"/>
              <a:buChar char="à"/>
            </a:pPr>
            <a:endParaRPr lang="de-DE" sz="1600" b="1"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en-US" b="1" dirty="0">
              <a:latin typeface="Bahnschrift" panose="020B0502040204020203"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a:stretch>
            <a:fillRect/>
          </a:stretch>
        </p:blipFill>
        <p:spPr>
          <a:xfrm>
            <a:off x="4499992" y="3429000"/>
            <a:ext cx="3960440" cy="2932731"/>
          </a:xfrm>
          <a:prstGeom prst="rect">
            <a:avLst/>
          </a:prstGeom>
        </p:spPr>
      </p:pic>
    </p:spTree>
    <p:extLst>
      <p:ext uri="{BB962C8B-B14F-4D97-AF65-F5344CB8AC3E}">
        <p14:creationId xmlns:p14="http://schemas.microsoft.com/office/powerpoint/2010/main" val="3430469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dirty="0">
                <a:latin typeface="Arial" panose="020B0604020202020204" pitchFamily="34" charset="0"/>
                <a:cs typeface="Arial" panose="020B0604020202020204" pitchFamily="34" charset="0"/>
              </a:rPr>
              <a:t>Carga térmica + bomba de calor</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600200"/>
            <a:ext cx="8229600" cy="4525963"/>
          </a:xfrm>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sym typeface="Wingdings" panose="05000000000000000000" pitchFamily="2" charset="2"/>
              </a:rPr>
              <a:t>La carga de la bomba de calor depende de los puntos de funcionamiento de la misma.</a:t>
            </a: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Normalmente la carga se muestra como B0/W35. </a:t>
            </a:r>
            <a:r>
              <a:rPr lang="es-ES" sz="1600" dirty="0">
                <a:latin typeface="Arial" panose="020B0604020202020204" pitchFamily="34" charset="0"/>
                <a:cs typeface="Arial" panose="020B0604020202020204" pitchFamily="34" charset="0"/>
                <a:sym typeface="Wingdings" panose="05000000000000000000" pitchFamily="2" charset="2"/>
              </a:rPr>
              <a:t>Pero con el aumento de la temperatura de la fuente, la carga también se elevará: la temperatura del sumidero no es tan relevante como la de la fuente.</a:t>
            </a: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s-ES" sz="1600" dirty="0">
                <a:latin typeface="Arial" panose="020B0604020202020204" pitchFamily="34" charset="0"/>
                <a:cs typeface="Arial" panose="020B0604020202020204" pitchFamily="34" charset="0"/>
                <a:sym typeface="Wingdings" panose="05000000000000000000" pitchFamily="2" charset="2"/>
              </a:rPr>
              <a:t>La hoja de datos proporciona información adicional.</a:t>
            </a: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Consulte el manual de la Vaillant flexo therm</a:t>
            </a:r>
          </a:p>
          <a:p>
            <a:pPr>
              <a:lnSpc>
                <a:spcPct val="150000"/>
              </a:lnSpc>
              <a:buFont typeface="Wingdings" panose="05000000000000000000" pitchFamily="2" charset="2"/>
              <a:buChar char="à"/>
            </a:pPr>
            <a:r>
              <a:rPr lang="de-DE" sz="1600" dirty="0">
                <a:latin typeface="Arial" panose="020B0604020202020204" pitchFamily="34" charset="0"/>
                <a:cs typeface="Arial" panose="020B0604020202020204" pitchFamily="34" charset="0"/>
                <a:sym typeface="Wingdings" panose="05000000000000000000" pitchFamily="2" charset="2"/>
                <a:hlinkClick r:id="rId3"/>
              </a:rPr>
              <a:t>https://www.vaillant.co.uk/downloads/flexotherm/flexotherm-5-11kw-230v-installation-manual-919861.pdf</a:t>
            </a: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Salida de calefacción</a:t>
            </a: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B0/W35  5,4 KW		pero W10/W35  5,9</a:t>
            </a: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B0/W45  5,3 KW</a:t>
            </a: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a:lnSpc>
                <a:spcPct val="150000"/>
              </a:lnSpc>
              <a:buFont typeface="Wingdings" panose="05000000000000000000" pitchFamily="2" charset="2"/>
              <a:buChar char="à"/>
            </a:pPr>
            <a:endParaRPr lang="de-DE" sz="1600" b="1"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en-US" b="1" dirty="0">
              <a:latin typeface="Bahnschrift" panose="020B0502040204020203"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500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dirty="0">
                <a:latin typeface="Arial" panose="020B0604020202020204" pitchFamily="34" charset="0"/>
                <a:cs typeface="Arial" panose="020B0604020202020204" pitchFamily="34" charset="0"/>
              </a:rPr>
              <a:t>Carga térmica + bomba de calor</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600200"/>
            <a:ext cx="8229600" cy="4525963"/>
          </a:xfrm>
        </p:spPr>
        <p:txBody>
          <a:bodyPr>
            <a:noAutofit/>
          </a:bodyPr>
          <a:lstStyle/>
          <a:p>
            <a:pPr marL="0" indent="0" algn="ctr">
              <a:lnSpc>
                <a:spcPct val="150000"/>
              </a:lnSpc>
              <a:buNone/>
            </a:pPr>
            <a:r>
              <a:rPr lang="es-ES" sz="1600" b="1" dirty="0">
                <a:latin typeface="Arial" panose="020B0604020202020204" pitchFamily="34" charset="0"/>
                <a:cs typeface="Arial" panose="020B0604020202020204" pitchFamily="34" charset="0"/>
                <a:sym typeface="Wingdings" panose="05000000000000000000" pitchFamily="2" charset="2"/>
              </a:rPr>
              <a:t>Por lo tanto, asegúrese de elegir la carga adecuada para su edificio, su demanda y su(s) punto(s) de operación.</a:t>
            </a:r>
          </a:p>
          <a:p>
            <a:pPr marL="0" indent="0" algn="ctr">
              <a:lnSpc>
                <a:spcPct val="150000"/>
              </a:lnSpc>
              <a:buNone/>
            </a:pPr>
            <a:endParaRPr lang="es-ES" sz="1600" b="1" dirty="0">
              <a:latin typeface="Arial" panose="020B0604020202020204" pitchFamily="34" charset="0"/>
              <a:cs typeface="Arial" panose="020B0604020202020204" pitchFamily="34" charset="0"/>
              <a:sym typeface="Wingdings" panose="05000000000000000000" pitchFamily="2" charset="2"/>
            </a:endParaRPr>
          </a:p>
          <a:p>
            <a:pPr>
              <a:lnSpc>
                <a:spcPct val="150000"/>
              </a:lnSpc>
              <a:buFont typeface="Wingdings" panose="05000000000000000000" pitchFamily="2" charset="2"/>
              <a:buChar char="à"/>
            </a:pPr>
            <a:endParaRPr lang="de-DE" sz="1600" b="1"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en-US" b="1" dirty="0">
              <a:latin typeface="Bahnschrift" panose="020B0502040204020203"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214" y="2453497"/>
            <a:ext cx="5511571" cy="4148122"/>
          </a:xfrm>
          <a:prstGeom prst="rect">
            <a:avLst/>
          </a:prstGeom>
        </p:spPr>
      </p:pic>
      <p:sp>
        <p:nvSpPr>
          <p:cNvPr id="3" name="Textfeld 2"/>
          <p:cNvSpPr txBox="1"/>
          <p:nvPr/>
        </p:nvSpPr>
        <p:spPr>
          <a:xfrm rot="16200000">
            <a:off x="967738" y="4076932"/>
            <a:ext cx="1777731" cy="246221"/>
          </a:xfrm>
          <a:prstGeom prst="rect">
            <a:avLst/>
          </a:prstGeom>
          <a:solidFill>
            <a:schemeClr val="bg1"/>
          </a:solidFill>
        </p:spPr>
        <p:txBody>
          <a:bodyPr wrap="none" lIns="0" tIns="0" rIns="0" bIns="0" rtlCol="0">
            <a:spAutoFit/>
          </a:bodyPr>
          <a:lstStyle/>
          <a:p>
            <a:r>
              <a:rPr lang="de-DE" sz="1600" dirty="0">
                <a:latin typeface="Arial" panose="020B0604020202020204" pitchFamily="34" charset="0"/>
                <a:cs typeface="Arial" panose="020B0604020202020204" pitchFamily="34" charset="0"/>
              </a:rPr>
              <a:t>Salida de calor- kW</a:t>
            </a:r>
          </a:p>
        </p:txBody>
      </p:sp>
      <p:sp>
        <p:nvSpPr>
          <p:cNvPr id="6" name="Textfeld 5"/>
          <p:cNvSpPr txBox="1"/>
          <p:nvPr/>
        </p:nvSpPr>
        <p:spPr>
          <a:xfrm rot="16200000">
            <a:off x="5985591" y="4076933"/>
            <a:ext cx="2438168" cy="246221"/>
          </a:xfrm>
          <a:prstGeom prst="rect">
            <a:avLst/>
          </a:prstGeom>
          <a:solidFill>
            <a:schemeClr val="bg1"/>
          </a:solidFill>
        </p:spPr>
        <p:txBody>
          <a:bodyPr wrap="none" lIns="0" tIns="0" rIns="0" bIns="0" rtlCol="0">
            <a:spAutoFit/>
          </a:bodyPr>
          <a:lstStyle/>
          <a:p>
            <a:r>
              <a:rPr lang="de-DE" sz="1600" dirty="0">
                <a:latin typeface="Arial" panose="020B0604020202020204" pitchFamily="34" charset="0"/>
                <a:cs typeface="Arial" panose="020B0604020202020204" pitchFamily="34" charset="0"/>
              </a:rPr>
              <a:t>Coeficiente de rendimiento</a:t>
            </a:r>
          </a:p>
        </p:txBody>
      </p:sp>
      <p:sp>
        <p:nvSpPr>
          <p:cNvPr id="10" name="Textfeld 9"/>
          <p:cNvSpPr txBox="1"/>
          <p:nvPr/>
        </p:nvSpPr>
        <p:spPr>
          <a:xfrm>
            <a:off x="2987824" y="6117669"/>
            <a:ext cx="3483005" cy="246221"/>
          </a:xfrm>
          <a:prstGeom prst="rect">
            <a:avLst/>
          </a:prstGeom>
          <a:solidFill>
            <a:schemeClr val="bg1"/>
          </a:solidFill>
        </p:spPr>
        <p:txBody>
          <a:bodyPr wrap="none" lIns="0" tIns="0" rIns="0" bIns="0" rtlCol="0">
            <a:spAutoFit/>
          </a:bodyPr>
          <a:lstStyle/>
          <a:p>
            <a:r>
              <a:rPr lang="es-ES" sz="1600" dirty="0">
                <a:latin typeface="Arial" panose="020B0604020202020204" pitchFamily="34" charset="0"/>
                <a:cs typeface="Arial" panose="020B0604020202020204" pitchFamily="34" charset="0"/>
              </a:rPr>
              <a:t>Temperatura de la fuente de calor </a:t>
            </a:r>
            <a:r>
              <a:rPr lang="de-DE" sz="1600" dirty="0">
                <a:latin typeface="Arial" panose="020B0604020202020204" pitchFamily="34" charset="0"/>
                <a:cs typeface="Arial" panose="020B0604020202020204" pitchFamily="34" charset="0"/>
              </a:rPr>
              <a:t>- °C</a:t>
            </a:r>
          </a:p>
        </p:txBody>
      </p:sp>
      <p:sp>
        <p:nvSpPr>
          <p:cNvPr id="11" name="Textfeld 10"/>
          <p:cNvSpPr txBox="1"/>
          <p:nvPr/>
        </p:nvSpPr>
        <p:spPr>
          <a:xfrm>
            <a:off x="3419872" y="6400875"/>
            <a:ext cx="1010327" cy="430887"/>
          </a:xfrm>
          <a:prstGeom prst="rect">
            <a:avLst/>
          </a:prstGeom>
          <a:solidFill>
            <a:schemeClr val="bg1"/>
          </a:solidFill>
        </p:spPr>
        <p:txBody>
          <a:bodyPr wrap="square" lIns="0" tIns="0" rIns="0" bIns="0" rtlCol="0">
            <a:spAutoFit/>
          </a:bodyPr>
          <a:lstStyle/>
          <a:p>
            <a:r>
              <a:rPr lang="de-DE" sz="1400" dirty="0">
                <a:latin typeface="Arial" panose="020B0604020202020204" pitchFamily="34" charset="0"/>
                <a:cs typeface="Arial" panose="020B0604020202020204" pitchFamily="34" charset="0"/>
              </a:rPr>
              <a:t>Salida de calor</a:t>
            </a:r>
          </a:p>
        </p:txBody>
      </p:sp>
      <p:sp>
        <p:nvSpPr>
          <p:cNvPr id="13" name="Textfeld 12"/>
          <p:cNvSpPr txBox="1"/>
          <p:nvPr/>
        </p:nvSpPr>
        <p:spPr>
          <a:xfrm>
            <a:off x="5187308" y="6385486"/>
            <a:ext cx="908903" cy="246221"/>
          </a:xfrm>
          <a:prstGeom prst="rect">
            <a:avLst/>
          </a:prstGeom>
          <a:solidFill>
            <a:schemeClr val="bg1"/>
          </a:solidFill>
        </p:spPr>
        <p:txBody>
          <a:bodyPr wrap="none" lIns="0" tIns="0" rIns="0" bIns="0" rtlCol="0">
            <a:spAutoFit/>
          </a:bodyPr>
          <a:lstStyle/>
          <a:p>
            <a:r>
              <a:rPr lang="de-DE" sz="1400" dirty="0">
                <a:latin typeface="Arial" panose="020B0604020202020204" pitchFamily="34" charset="0"/>
                <a:cs typeface="Arial" panose="020B0604020202020204" pitchFamily="34" charset="0"/>
              </a:rPr>
              <a:t>COP</a:t>
            </a:r>
            <a:r>
              <a:rPr lang="de-DE"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50630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Final</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lstStyle/>
          <a:p>
            <a:pPr marL="0" indent="0">
              <a:lnSpc>
                <a:spcPct val="150000"/>
              </a:lnSpc>
              <a:buNone/>
            </a:pPr>
            <a:r>
              <a:rPr lang="en-US" sz="1600" dirty="0" err="1">
                <a:latin typeface="Arial" panose="020B0604020202020204" pitchFamily="34" charset="0"/>
                <a:cs typeface="Arial" panose="020B0604020202020204" pitchFamily="34" charset="0"/>
              </a:rPr>
              <a:t>Ahora</a:t>
            </a:r>
            <a:endParaRPr lang="en-US" sz="1600" dirty="0">
              <a:latin typeface="Arial" panose="020B0604020202020204"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err="1">
                <a:latin typeface="Arial" panose="020B0604020202020204" pitchFamily="34" charset="0"/>
                <a:cs typeface="Arial" panose="020B0604020202020204" pitchFamily="34" charset="0"/>
              </a:rPr>
              <a:t>Sabes</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partes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tienen</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tomarse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consideración</a:t>
            </a:r>
            <a:r>
              <a:rPr lang="en-US" sz="1600" dirty="0">
                <a:latin typeface="Arial" panose="020B0604020202020204" pitchFamily="34" charset="0"/>
                <a:cs typeface="Arial" panose="020B0604020202020204" pitchFamily="34" charset="0"/>
              </a:rPr>
              <a:t> para los balances </a:t>
            </a:r>
            <a:r>
              <a:rPr lang="en-US" sz="1600" dirty="0" err="1">
                <a:latin typeface="Arial" panose="020B0604020202020204" pitchFamily="34" charset="0"/>
                <a:cs typeface="Arial" panose="020B0604020202020204" pitchFamily="34" charset="0"/>
              </a:rPr>
              <a:t>térmicos</a:t>
            </a:r>
            <a:r>
              <a:rPr lang="en-US" sz="1600" dirty="0">
                <a:latin typeface="Arial" panose="020B0604020202020204" pitchFamily="34" charset="0"/>
                <a:cs typeface="Arial" panose="020B0604020202020204" pitchFamily="34" charset="0"/>
              </a:rPr>
              <a:t>. </a:t>
            </a:r>
          </a:p>
          <a:p>
            <a:pPr>
              <a:lnSpc>
                <a:spcPct val="150000"/>
              </a:lnSpc>
              <a:buAutoNum type="arabicPeriod"/>
            </a:pPr>
            <a:r>
              <a:rPr lang="en-US" sz="1600" dirty="0" err="1">
                <a:latin typeface="Arial" panose="020B0604020202020204" pitchFamily="34" charset="0"/>
                <a:cs typeface="Arial" panose="020B0604020202020204" pitchFamily="34" charset="0"/>
              </a:rPr>
              <a:t>Sabes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cómo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calcular</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necesidades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totales</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cómo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calcular</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necesidades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energéticas</a:t>
            </a:r>
            <a:r>
              <a:rPr lang="en-US" sz="1600" dirty="0">
                <a:latin typeface="Arial" panose="020B0604020202020204" pitchFamily="34" charset="0"/>
                <a:cs typeface="Arial" panose="020B0604020202020204" pitchFamily="34" charset="0"/>
              </a:rPr>
              <a:t>. </a:t>
            </a:r>
            <a:endParaRPr lang="el-GR" dirty="0"/>
          </a:p>
        </p:txBody>
      </p:sp>
    </p:spTree>
    <p:extLst>
      <p:ext uri="{BB962C8B-B14F-4D97-AF65-F5344CB8AC3E}">
        <p14:creationId xmlns:p14="http://schemas.microsoft.com/office/powerpoint/2010/main" val="1227392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Final de la </a:t>
            </a:r>
            <a:r>
              <a:rPr lang="en-US" dirty="0" err="1">
                <a:latin typeface="Arial" panose="020B0604020202020204" pitchFamily="34" charset="0"/>
                <a:cs typeface="Arial" panose="020B0604020202020204" pitchFamily="34" charset="0"/>
              </a:rPr>
              <a:t>unidad</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1.2 Balance de </a:t>
            </a:r>
            <a:r>
              <a:rPr lang="en-US" dirty="0" err="1">
                <a:latin typeface="Arial" panose="020B0604020202020204" pitchFamily="34" charset="0"/>
                <a:cs typeface="Arial" panose="020B0604020202020204" pitchFamily="34" charset="0"/>
              </a:rPr>
              <a:t>energía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térmica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Carga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térmica</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b="1" dirty="0" err="1">
                <a:latin typeface="Arial" panose="020B0604020202020204" pitchFamily="34" charset="0"/>
                <a:cs typeface="Arial" panose="020B0604020202020204" pitchFamily="34" charset="0"/>
              </a:rPr>
              <a:t>Carga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térmica</a:t>
            </a:r>
            <a:endParaRPr lang="en-US" sz="1600" b="1" dirty="0">
              <a:latin typeface="Arial" panose="020B0604020202020204" pitchFamily="34" charset="0"/>
              <a:cs typeface="Arial" panose="020B0604020202020204" pitchFamily="34" charset="0"/>
            </a:endParaRPr>
          </a:p>
          <a:p>
            <a:pPr marL="0" indent="0">
              <a:lnSpc>
                <a:spcPct val="150000"/>
              </a:lnSpc>
              <a:buNone/>
            </a:pPr>
            <a:r>
              <a:rPr lang="es-ES" sz="1600" dirty="0">
                <a:latin typeface="Arial" panose="020B0604020202020204" pitchFamily="34" charset="0"/>
                <a:cs typeface="Arial" panose="020B0604020202020204" pitchFamily="34" charset="0"/>
              </a:rPr>
              <a:t>Durante el cálculo se persigue el objetivo de poder mantener la temperatura interna de su edificio (~20°C) durante los días más fríos en su obra específica (por ejemplo, -12°C).</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s-ES" sz="1600" dirty="0">
                <a:latin typeface="Arial" panose="020B0604020202020204" pitchFamily="34" charset="0"/>
                <a:cs typeface="Arial" panose="020B0604020202020204" pitchFamily="34" charset="0"/>
              </a:rPr>
              <a:t>La carga térmica calculada da la respuesta</a:t>
            </a:r>
          </a:p>
          <a:p>
            <a:pPr marL="0" indent="0">
              <a:lnSpc>
                <a:spcPct val="150000"/>
              </a:lnSpc>
              <a:buNone/>
            </a:pPr>
            <a:r>
              <a:rPr lang="es-ES" sz="1600" b="1" dirty="0">
                <a:latin typeface="Arial" panose="020B0604020202020204" pitchFamily="34" charset="0"/>
                <a:cs typeface="Arial" panose="020B0604020202020204" pitchFamily="34" charset="0"/>
              </a:rPr>
              <a:t>	¿Qué carga debe proporcionar su sistema de calefacción para calentar  	su edificio específico de manera adecuada bajo todas las condiciones 	climáticas asumibles?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3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Arial" panose="020B0604020202020204" pitchFamily="34" charset="0"/>
                <a:cs typeface="Arial" panose="020B0604020202020204" pitchFamily="34" charset="0"/>
              </a:rPr>
              <a:t>Carga térmica y bomba de calor</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4784"/>
            <a:ext cx="8229600" cy="4525963"/>
          </a:xfrm>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rPr>
              <a:t>El cálculo de la carga de calor es esencial desacoplado al tipo de instalación de calefacción.</a:t>
            </a:r>
          </a:p>
          <a:p>
            <a:pPr marL="0" indent="0">
              <a:lnSpc>
                <a:spcPct val="150000"/>
              </a:lnSpc>
              <a:buNone/>
            </a:pPr>
            <a:r>
              <a:rPr lang="es-ES" sz="1600" dirty="0">
                <a:latin typeface="Arial" panose="020B0604020202020204" pitchFamily="34" charset="0"/>
                <a:cs typeface="Arial" panose="020B0604020202020204" pitchFamily="34" charset="0"/>
              </a:rPr>
              <a:t>No importa si el calor es suministrado por una bomba de calor o una caldera de gas, cada instalación tiene que proporcionar al menos la carga de calor calculada como mínimo, de lo contrario no podrá calentar su edificio en todas las condiciones.</a:t>
            </a:r>
          </a:p>
          <a:p>
            <a:pPr marL="0" indent="0">
              <a:lnSpc>
                <a:spcPct val="150000"/>
              </a:lnSpc>
              <a:buNone/>
            </a:pPr>
            <a:r>
              <a:rPr lang="es-ES" sz="1600" dirty="0">
                <a:latin typeface="Arial" panose="020B0604020202020204" pitchFamily="34" charset="0"/>
                <a:cs typeface="Arial" panose="020B0604020202020204" pitchFamily="34" charset="0"/>
              </a:rPr>
              <a:t>La mayor diferencia entre una bomba de calor y un sistema convencional de calefacción fósil es:</a:t>
            </a:r>
          </a:p>
          <a:p>
            <a:pPr>
              <a:lnSpc>
                <a:spcPct val="150000"/>
              </a:lnSpc>
              <a:buFontTx/>
              <a:buChar char="-"/>
            </a:pPr>
            <a:r>
              <a:rPr lang="es-ES" sz="1600" dirty="0">
                <a:latin typeface="Arial" panose="020B0604020202020204" pitchFamily="34" charset="0"/>
                <a:cs typeface="Arial" panose="020B0604020202020204" pitchFamily="34" charset="0"/>
              </a:rPr>
              <a:t>Una caldera de gas puede ser de gran tamaño y seguirá funcionando de manera muy eficiente. Si sobredimensiona el implemento del sistema, se encuentra en el lado seguro (cálculo conservador).</a:t>
            </a:r>
          </a:p>
          <a:p>
            <a:pPr>
              <a:lnSpc>
                <a:spcPct val="150000"/>
              </a:lnSpc>
              <a:buFontTx/>
              <a:buChar char="-"/>
            </a:pPr>
            <a:r>
              <a:rPr lang="es-ES" sz="1600" dirty="0">
                <a:latin typeface="Arial" panose="020B0604020202020204" pitchFamily="34" charset="0"/>
                <a:cs typeface="Arial" panose="020B0604020202020204" pitchFamily="34" charset="0"/>
              </a:rPr>
              <a:t>Una bomba de calor deberá estar equilibrada con la demanda de calor para alcanzar una instalación eficiente (véase el capítulo </a:t>
            </a:r>
            <a:r>
              <a:rPr lang="es-ES" sz="1600" dirty="0" err="1">
                <a:latin typeface="Arial" panose="020B0604020202020204" pitchFamily="34" charset="0"/>
                <a:cs typeface="Arial" panose="020B0604020202020204" pitchFamily="34" charset="0"/>
              </a:rPr>
              <a:t>xx.yyyy</a:t>
            </a:r>
            <a:r>
              <a:rPr lang="es-ES"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87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Arial" panose="020B0604020202020204" pitchFamily="34" charset="0"/>
                <a:cs typeface="Arial" panose="020B0604020202020204" pitchFamily="34" charset="0"/>
              </a:rPr>
              <a:t>Carga térmica y bomba de calor</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b="1" dirty="0" err="1">
                <a:latin typeface="Arial" panose="020B0604020202020204" pitchFamily="34" charset="0"/>
                <a:cs typeface="Arial" panose="020B0604020202020204" pitchFamily="34" charset="0"/>
              </a:rPr>
              <a:t>Ejemplo</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s-ES" sz="1600" dirty="0">
                <a:latin typeface="Arial" panose="020B0604020202020204" pitchFamily="34" charset="0"/>
                <a:cs typeface="Arial" panose="020B0604020202020204" pitchFamily="34" charset="0"/>
              </a:rPr>
              <a:t>Usted es un fontanero y debe proporcionar una casa de nueva construcción con un sistema de calefacción. La carga térmica calculada para la casa es: 6 kW</a:t>
            </a:r>
          </a:p>
          <a:p>
            <a:pPr marL="0" indent="0">
              <a:lnSpc>
                <a:spcPct val="150000"/>
              </a:lnSpc>
              <a:buNone/>
            </a:pPr>
            <a:r>
              <a:rPr lang="es-ES" sz="1600" dirty="0">
                <a:latin typeface="Arial" panose="020B0604020202020204" pitchFamily="34" charset="0"/>
                <a:cs typeface="Arial" panose="020B0604020202020204" pitchFamily="34" charset="0"/>
              </a:rPr>
              <a:t>El fabricante puede suministrarle una caldera de gas con una carga de 11 kW, una bomba de calor con una carga de 5,8 kW y una bomba de calor con una carga de 10 kW.</a:t>
            </a:r>
          </a:p>
          <a:p>
            <a:pPr>
              <a:lnSpc>
                <a:spcPct val="150000"/>
              </a:lnSpc>
              <a:buFontTx/>
              <a:buChar char="-"/>
            </a:pPr>
            <a:r>
              <a:rPr lang="es-ES" sz="1600" dirty="0">
                <a:latin typeface="Arial" panose="020B0604020202020204" pitchFamily="34" charset="0"/>
                <a:cs typeface="Arial" panose="020B0604020202020204" pitchFamily="34" charset="0"/>
              </a:rPr>
              <a:t>Si instala la caldera de gas con 11 kW (casi el doble de lo calculado), la instalación funcionará correctamente.</a:t>
            </a:r>
          </a:p>
          <a:p>
            <a:pPr>
              <a:lnSpc>
                <a:spcPct val="150000"/>
              </a:lnSpc>
              <a:buFontTx/>
              <a:buChar char="-"/>
            </a:pPr>
            <a:r>
              <a:rPr lang="es-ES" sz="1600" dirty="0">
                <a:latin typeface="Arial" panose="020B0604020202020204" pitchFamily="34" charset="0"/>
                <a:cs typeface="Arial" panose="020B0604020202020204" pitchFamily="34" charset="0"/>
              </a:rPr>
              <a:t>Si se instala la bomba de calor, hay que elegir el dispositivo más pequeño (5,8 kW); de lo contrario, el sistema no es lo más eficiente posible.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33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3568" y="1628800"/>
            <a:ext cx="5760640" cy="4536504"/>
          </a:xfrm>
        </p:spPr>
        <p:txBody>
          <a:bodyPr>
            <a:noAutofit/>
          </a:bodyPr>
          <a:lstStyle/>
          <a:p>
            <a:pPr marL="0" indent="0">
              <a:lnSpc>
                <a:spcPct val="150000"/>
              </a:lnSpc>
              <a:spcBef>
                <a:spcPts val="0"/>
              </a:spcBef>
              <a:buNone/>
            </a:pPr>
            <a:r>
              <a:rPr lang="es-ES" sz="1600" dirty="0">
                <a:latin typeface="Arial" panose="020B0604020202020204" pitchFamily="34" charset="0"/>
                <a:cs typeface="Arial" panose="020B0604020202020204" pitchFamily="34" charset="0"/>
              </a:rPr>
              <a:t>Para el cálculo de la carga térmica existe una norma europea </a:t>
            </a:r>
          </a:p>
          <a:p>
            <a:pPr marL="0" indent="0">
              <a:lnSpc>
                <a:spcPct val="150000"/>
              </a:lnSpc>
              <a:spcBef>
                <a:spcPts val="0"/>
              </a:spcBef>
              <a:buNone/>
            </a:pPr>
            <a:r>
              <a:rPr lang="de-DE" sz="1600" dirty="0">
                <a:latin typeface="Arial" panose="020B0604020202020204" pitchFamily="34" charset="0"/>
                <a:cs typeface="Arial" panose="020B0604020202020204" pitchFamily="34" charset="0"/>
                <a:sym typeface="Wingdings" panose="05000000000000000000" pitchFamily="2" charset="2"/>
              </a:rPr>
              <a:t></a:t>
            </a:r>
            <a:r>
              <a:rPr lang="de-DE" sz="1600" dirty="0">
                <a:latin typeface="Arial" panose="020B0604020202020204" pitchFamily="34" charset="0"/>
                <a:cs typeface="Arial" panose="020B0604020202020204" pitchFamily="34" charset="0"/>
              </a:rPr>
              <a:t>DIN EN 12831 </a:t>
            </a:r>
          </a:p>
          <a:p>
            <a:pPr marL="0" indent="0">
              <a:lnSpc>
                <a:spcPct val="150000"/>
              </a:lnSpc>
              <a:spcBef>
                <a:spcPts val="0"/>
              </a:spcBef>
              <a:buNone/>
            </a:pPr>
            <a:endParaRPr lang="de-DE" sz="1600" dirty="0">
              <a:latin typeface="Arial" panose="020B0604020202020204" pitchFamily="34" charset="0"/>
              <a:cs typeface="Arial" panose="020B0604020202020204" pitchFamily="34" charset="0"/>
            </a:endParaRPr>
          </a:p>
          <a:p>
            <a:pPr marL="0" indent="0">
              <a:lnSpc>
                <a:spcPct val="150000"/>
              </a:lnSpc>
              <a:spcBef>
                <a:spcPts val="0"/>
              </a:spcBef>
              <a:buNone/>
            </a:pPr>
            <a:r>
              <a:rPr lang="de-AT" sz="1600" dirty="0">
                <a:latin typeface="Arial" panose="020B0604020202020204" pitchFamily="34" charset="0"/>
                <a:cs typeface="Arial" panose="020B0604020202020204" pitchFamily="34" charset="0"/>
              </a:rPr>
              <a:t>Historia</a:t>
            </a:r>
          </a:p>
          <a:p>
            <a:pPr eaLnBrk="1" hangingPunct="1">
              <a:lnSpc>
                <a:spcPct val="150000"/>
              </a:lnSpc>
              <a:spcBef>
                <a:spcPts val="0"/>
              </a:spcBef>
            </a:pPr>
            <a:endParaRPr lang="de-AT" sz="1600" dirty="0">
              <a:latin typeface="Arial" panose="020B0604020202020204" pitchFamily="34" charset="0"/>
              <a:cs typeface="Arial" panose="020B0604020202020204" pitchFamily="34" charset="0"/>
            </a:endParaRPr>
          </a:p>
          <a:p>
            <a:pPr lvl="1">
              <a:lnSpc>
                <a:spcPct val="150000"/>
              </a:lnSpc>
              <a:spcBef>
                <a:spcPts val="0"/>
              </a:spcBef>
            </a:pPr>
            <a:r>
              <a:rPr lang="en-US" sz="1600" dirty="0">
                <a:latin typeface="Arial" panose="020B0604020202020204" pitchFamily="34" charset="0"/>
                <a:cs typeface="Arial" panose="020B0604020202020204" pitchFamily="34" charset="0"/>
              </a:rPr>
              <a:t>Norma </a:t>
            </a:r>
            <a:r>
              <a:rPr lang="en-US" sz="1600" dirty="0" err="1">
                <a:latin typeface="Arial" panose="020B0604020202020204" pitchFamily="34" charset="0"/>
                <a:cs typeface="Arial" panose="020B0604020202020204" pitchFamily="34" charset="0"/>
              </a:rPr>
              <a:t>europea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desde</a:t>
            </a:r>
            <a:r>
              <a:rPr lang="en-US" sz="1600" dirty="0">
                <a:latin typeface="Arial" panose="020B0604020202020204" pitchFamily="34" charset="0"/>
                <a:cs typeface="Arial" panose="020B0604020202020204" pitchFamily="34" charset="0"/>
              </a:rPr>
              <a:t> Agosto de 2003. </a:t>
            </a:r>
          </a:p>
          <a:p>
            <a:pPr lvl="1">
              <a:lnSpc>
                <a:spcPct val="150000"/>
              </a:lnSpc>
              <a:spcBef>
                <a:spcPts val="0"/>
              </a:spcBef>
            </a:pPr>
            <a:r>
              <a:rPr lang="en-US" sz="1600" dirty="0" err="1">
                <a:latin typeface="Arial" panose="020B0604020202020204" pitchFamily="34" charset="0"/>
                <a:cs typeface="Arial" panose="020B0604020202020204" pitchFamily="34" charset="0"/>
              </a:rPr>
              <a:t>Vinculante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desde</a:t>
            </a:r>
            <a:r>
              <a:rPr lang="en-US" sz="1600" dirty="0">
                <a:latin typeface="Arial" panose="020B0604020202020204" pitchFamily="34" charset="0"/>
                <a:cs typeface="Arial" panose="020B0604020202020204" pitchFamily="34" charset="0"/>
              </a:rPr>
              <a:t> finales de 2004.</a:t>
            </a:r>
            <a:endParaRPr lang="de-AT" sz="1600" dirty="0">
              <a:latin typeface="Arial" panose="020B0604020202020204" pitchFamily="34" charset="0"/>
              <a:cs typeface="Arial" panose="020B0604020202020204" pitchFamily="34" charset="0"/>
            </a:endParaRPr>
          </a:p>
        </p:txBody>
      </p:sp>
      <p:sp>
        <p:nvSpPr>
          <p:cNvPr id="5"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32</a:t>
            </a:r>
          </a:p>
        </p:txBody>
      </p:sp>
      <p:sp>
        <p:nvSpPr>
          <p:cNvPr id="7170" name="Rectangle 2"/>
          <p:cNvSpPr>
            <a:spLocks noGrp="1" noChangeArrowheads="1"/>
          </p:cNvSpPr>
          <p:nvPr>
            <p:ph type="title"/>
          </p:nvPr>
        </p:nvSpPr>
        <p:spPr/>
        <p:txBody>
          <a:bodyPr>
            <a:normAutofit/>
          </a:bodyPr>
          <a:lstStyle/>
          <a:p>
            <a:r>
              <a:rPr lang="en-US" dirty="0" err="1">
                <a:latin typeface="Arial" panose="020B0604020202020204" pitchFamily="34" charset="0"/>
                <a:cs typeface="Arial" panose="020B0604020202020204" pitchFamily="34" charset="0"/>
              </a:rPr>
              <a:t>Cálculo</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carga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térmica</a:t>
            </a:r>
            <a:endParaRPr lang="de-DE"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2060848"/>
            <a:ext cx="2427905" cy="3429000"/>
          </a:xfrm>
          <a:prstGeom prst="rect">
            <a:avLst/>
          </a:prstGeom>
        </p:spPr>
      </p:pic>
    </p:spTree>
    <p:extLst>
      <p:ext uri="{BB962C8B-B14F-4D97-AF65-F5344CB8AC3E}">
        <p14:creationId xmlns:p14="http://schemas.microsoft.com/office/powerpoint/2010/main" val="66027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3568" y="1628800"/>
            <a:ext cx="5760640" cy="4536504"/>
          </a:xfrm>
        </p:spPr>
        <p:txBody>
          <a:bodyPr>
            <a:noAutofit/>
          </a:bodyPr>
          <a:lstStyle/>
          <a:p>
            <a:pPr marL="0" indent="0">
              <a:lnSpc>
                <a:spcPct val="150000"/>
              </a:lnSpc>
              <a:spcBef>
                <a:spcPts val="0"/>
              </a:spcBef>
              <a:buNone/>
            </a:pPr>
            <a:r>
              <a:rPr lang="de-DE" sz="1600" dirty="0">
                <a:latin typeface="Arial" panose="020B0604020202020204" pitchFamily="34" charset="0"/>
                <a:cs typeface="Arial" panose="020B0604020202020204" pitchFamily="34" charset="0"/>
              </a:rPr>
              <a:t>DIN EN 12831 </a:t>
            </a:r>
          </a:p>
          <a:p>
            <a:pPr marL="457200" lvl="1" indent="0">
              <a:lnSpc>
                <a:spcPct val="150000"/>
              </a:lnSpc>
              <a:spcBef>
                <a:spcPts val="0"/>
              </a:spcBef>
              <a:buNone/>
            </a:pPr>
            <a:r>
              <a:rPr lang="de-AT" sz="1600" dirty="0">
                <a:latin typeface="Arial" panose="020B0604020202020204" pitchFamily="34" charset="0"/>
                <a:cs typeface="Arial" panose="020B0604020202020204" pitchFamily="34" charset="0"/>
              </a:rPr>
              <a:t>Estructura</a:t>
            </a:r>
          </a:p>
          <a:p>
            <a:pPr marL="457200" lvl="1" indent="0">
              <a:lnSpc>
                <a:spcPct val="150000"/>
              </a:lnSpc>
              <a:spcBef>
                <a:spcPts val="0"/>
              </a:spcBef>
              <a:buNone/>
            </a:pPr>
            <a:endParaRPr lang="de-AT" sz="1600" dirty="0">
              <a:latin typeface="Arial" panose="020B0604020202020204" pitchFamily="34" charset="0"/>
              <a:cs typeface="Arial" panose="020B0604020202020204" pitchFamily="34" charset="0"/>
            </a:endParaRPr>
          </a:p>
          <a:p>
            <a:pPr lvl="1">
              <a:lnSpc>
                <a:spcPct val="150000"/>
              </a:lnSpc>
              <a:spcBef>
                <a:spcPts val="0"/>
              </a:spcBef>
            </a:pPr>
            <a:r>
              <a:rPr lang="de-AT" sz="1600" dirty="0">
                <a:latin typeface="Arial" panose="020B0604020202020204" pitchFamily="34" charset="0"/>
                <a:cs typeface="Arial" panose="020B0604020202020204" pitchFamily="34" charset="0"/>
              </a:rPr>
              <a:t>DIN En 12831</a:t>
            </a:r>
          </a:p>
          <a:p>
            <a:pPr lvl="2">
              <a:lnSpc>
                <a:spcPct val="150000"/>
              </a:lnSpc>
              <a:spcBef>
                <a:spcPts val="0"/>
              </a:spcBef>
            </a:pPr>
            <a:r>
              <a:rPr lang="es-ES" sz="1600" dirty="0">
                <a:latin typeface="Arial" panose="020B0604020202020204" pitchFamily="34" charset="0"/>
                <a:cs typeface="Arial" panose="020B0604020202020204" pitchFamily="34" charset="0"/>
              </a:rPr>
              <a:t>Debe entenderse como el marco básico para calcular la carga térmica estándar. Es uniforme en toda Europa</a:t>
            </a:r>
          </a:p>
          <a:p>
            <a:pPr lvl="1">
              <a:lnSpc>
                <a:spcPct val="150000"/>
              </a:lnSpc>
              <a:spcBef>
                <a:spcPts val="0"/>
              </a:spcBef>
            </a:pPr>
            <a:r>
              <a:rPr lang="pt-BR" sz="1600" dirty="0">
                <a:latin typeface="Arial" panose="020B0604020202020204" pitchFamily="34" charset="0"/>
                <a:cs typeface="Arial" panose="020B0604020202020204" pitchFamily="34" charset="0"/>
              </a:rPr>
              <a:t>Suplemento 1 (Anexo Nacional NA)</a:t>
            </a:r>
          </a:p>
          <a:p>
            <a:pPr lvl="2">
              <a:lnSpc>
                <a:spcPct val="150000"/>
              </a:lnSpc>
              <a:spcBef>
                <a:spcPts val="0"/>
              </a:spcBef>
            </a:pPr>
            <a:r>
              <a:rPr lang="es-ES" sz="1600" dirty="0">
                <a:latin typeface="Arial" panose="020B0604020202020204" pitchFamily="34" charset="0"/>
                <a:cs typeface="Arial" panose="020B0604020202020204" pitchFamily="34" charset="0"/>
              </a:rPr>
              <a:t>Contiene datos y parámetros de entrada nacionales en lugar de los "valores por defecto".</a:t>
            </a:r>
          </a:p>
          <a:p>
            <a:pPr marL="457200" lvl="1" indent="0">
              <a:lnSpc>
                <a:spcPct val="150000"/>
              </a:lnSpc>
              <a:spcBef>
                <a:spcPts val="0"/>
              </a:spcBef>
              <a:buNone/>
            </a:pPr>
            <a:endParaRPr lang="de-AT" sz="1600" dirty="0">
              <a:latin typeface="Arial" panose="020B0604020202020204" pitchFamily="34" charset="0"/>
              <a:cs typeface="Arial" panose="020B0604020202020204" pitchFamily="34" charset="0"/>
            </a:endParaRPr>
          </a:p>
          <a:p>
            <a:pPr lvl="2">
              <a:lnSpc>
                <a:spcPct val="150000"/>
              </a:lnSpc>
              <a:spcBef>
                <a:spcPts val="0"/>
              </a:spcBef>
            </a:pPr>
            <a:endParaRPr lang="de-AT" sz="1600" dirty="0">
              <a:latin typeface="Arial" panose="020B0604020202020204" pitchFamily="34" charset="0"/>
              <a:cs typeface="Arial" panose="020B0604020202020204" pitchFamily="34" charset="0"/>
            </a:endParaRPr>
          </a:p>
          <a:p>
            <a:pPr lvl="2">
              <a:lnSpc>
                <a:spcPct val="150000"/>
              </a:lnSpc>
              <a:spcBef>
                <a:spcPts val="0"/>
              </a:spcBef>
            </a:pPr>
            <a:endParaRPr lang="de-AT" sz="1600" dirty="0">
              <a:latin typeface="Arial" panose="020B0604020202020204" pitchFamily="34" charset="0"/>
              <a:cs typeface="Arial" panose="020B0604020202020204" pitchFamily="34" charset="0"/>
            </a:endParaRPr>
          </a:p>
        </p:txBody>
      </p:sp>
      <p:sp>
        <p:nvSpPr>
          <p:cNvPr id="5"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32</a:t>
            </a:r>
          </a:p>
        </p:txBody>
      </p:sp>
      <p:sp>
        <p:nvSpPr>
          <p:cNvPr id="7170" name="Rectangle 2"/>
          <p:cNvSpPr>
            <a:spLocks noGrp="1" noChangeArrowheads="1"/>
          </p:cNvSpPr>
          <p:nvPr>
            <p:ph type="title"/>
          </p:nvPr>
        </p:nvSpPr>
        <p:spPr/>
        <p:txBody>
          <a:bodyPr>
            <a:normAutofit/>
          </a:bodyPr>
          <a:lstStyle/>
          <a:p>
            <a:r>
              <a:rPr lang="en-US" dirty="0" err="1">
                <a:latin typeface="Arial" panose="020B0604020202020204" pitchFamily="34" charset="0"/>
                <a:cs typeface="Arial" panose="020B0604020202020204" pitchFamily="34" charset="0"/>
              </a:rPr>
              <a:t>Cálculo</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carga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térmica</a:t>
            </a:r>
            <a:endParaRPr lang="de-DE"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2060848"/>
            <a:ext cx="2427905" cy="3429000"/>
          </a:xfrm>
          <a:prstGeom prst="rect">
            <a:avLst/>
          </a:prstGeom>
        </p:spPr>
      </p:pic>
    </p:spTree>
    <p:extLst>
      <p:ext uri="{BB962C8B-B14F-4D97-AF65-F5344CB8AC3E}">
        <p14:creationId xmlns:p14="http://schemas.microsoft.com/office/powerpoint/2010/main" val="11576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normAutofit fontScale="92500" lnSpcReduction="10000"/>
          </a:bodyPr>
          <a:lstStyle/>
          <a:p>
            <a:pPr>
              <a:lnSpc>
                <a:spcPct val="150000"/>
              </a:lnSpc>
              <a:spcBef>
                <a:spcPts val="0"/>
              </a:spcBef>
            </a:pPr>
            <a:r>
              <a:rPr lang="es-ES" sz="1600" dirty="0">
                <a:latin typeface="Arial" panose="020B0604020202020204" pitchFamily="34" charset="0"/>
                <a:cs typeface="Arial" panose="020B0604020202020204" pitchFamily="34" charset="0"/>
              </a:rPr>
              <a:t>Todos los edificios se consideran casos estándar:</a:t>
            </a:r>
          </a:p>
          <a:p>
            <a:pPr lvl="1">
              <a:lnSpc>
                <a:spcPct val="150000"/>
              </a:lnSpc>
              <a:spcBef>
                <a:spcPts val="0"/>
              </a:spcBef>
            </a:pPr>
            <a:r>
              <a:rPr lang="es-ES" sz="1600" dirty="0">
                <a:latin typeface="Arial" panose="020B0604020202020204" pitchFamily="34" charset="0"/>
                <a:cs typeface="Arial" panose="020B0604020202020204" pitchFamily="34" charset="0"/>
              </a:rPr>
              <a:t>con una altura de habitación limitada (no más de cinco metros),</a:t>
            </a:r>
          </a:p>
          <a:p>
            <a:pPr lvl="1">
              <a:lnSpc>
                <a:spcPct val="150000"/>
              </a:lnSpc>
              <a:spcBef>
                <a:spcPts val="0"/>
              </a:spcBef>
            </a:pPr>
            <a:r>
              <a:rPr lang="es-ES" sz="1600" dirty="0">
                <a:latin typeface="Arial" panose="020B0604020202020204" pitchFamily="34" charset="0"/>
                <a:cs typeface="Arial" panose="020B0604020202020204" pitchFamily="34" charset="0"/>
              </a:rPr>
              <a:t>que se puede suponer que se calienta en estado estacionario en las condiciones normales.</a:t>
            </a:r>
          </a:p>
          <a:p>
            <a:pPr lvl="1">
              <a:lnSpc>
                <a:spcPct val="150000"/>
              </a:lnSpc>
              <a:spcBef>
                <a:spcPts val="0"/>
              </a:spcBef>
            </a:pPr>
            <a:r>
              <a:rPr lang="es-ES" sz="1600" dirty="0">
                <a:latin typeface="Arial" panose="020B0604020202020204" pitchFamily="34" charset="0"/>
                <a:cs typeface="Arial" panose="020B0604020202020204" pitchFamily="34" charset="0"/>
              </a:rPr>
              <a:t>Ejemplos de tales edificios son: Edificios residenciales, edificios de oficinas y administrativos, escuelas, bibliotecas, hospitales, centros de convalecencia, prisiones, edificios de hoteles y restaurantes, grandes almacenes y otros edificios utilizados con fines comerciales, y edificios industriales.</a:t>
            </a:r>
          </a:p>
          <a:p>
            <a:pPr marL="0" indent="0">
              <a:lnSpc>
                <a:spcPct val="150000"/>
              </a:lnSpc>
              <a:spcBef>
                <a:spcPts val="0"/>
              </a:spcBef>
              <a:buNone/>
            </a:pPr>
            <a:endParaRPr lang="de-DE" sz="1600" dirty="0">
              <a:latin typeface="Arial" panose="020B0604020202020204" pitchFamily="34" charset="0"/>
              <a:cs typeface="Arial" panose="020B0604020202020204" pitchFamily="34" charset="0"/>
            </a:endParaRPr>
          </a:p>
          <a:p>
            <a:pPr>
              <a:lnSpc>
                <a:spcPct val="150000"/>
              </a:lnSpc>
              <a:spcBef>
                <a:spcPts val="0"/>
              </a:spcBef>
            </a:pPr>
            <a:r>
              <a:rPr lang="es-ES" sz="1600" dirty="0">
                <a:latin typeface="Arial" panose="020B0604020202020204" pitchFamily="34" charset="0"/>
                <a:cs typeface="Arial" panose="020B0604020202020204" pitchFamily="34" charset="0"/>
              </a:rPr>
              <a:t>También contiene información sobre el tratamiento de los siguientes casos especiales:</a:t>
            </a:r>
          </a:p>
          <a:p>
            <a:pPr lvl="1">
              <a:lnSpc>
                <a:spcPct val="150000"/>
              </a:lnSpc>
              <a:spcBef>
                <a:spcPts val="0"/>
              </a:spcBef>
            </a:pPr>
            <a:r>
              <a:rPr lang="es-ES" sz="1600" dirty="0">
                <a:latin typeface="Arial" panose="020B0604020202020204" pitchFamily="34" charset="0"/>
                <a:cs typeface="Arial" panose="020B0604020202020204" pitchFamily="34" charset="0"/>
              </a:rPr>
              <a:t>Salones con gran altura;</a:t>
            </a:r>
          </a:p>
          <a:p>
            <a:pPr lvl="1">
              <a:lnSpc>
                <a:spcPct val="150000"/>
              </a:lnSpc>
              <a:spcBef>
                <a:spcPts val="0"/>
              </a:spcBef>
            </a:pPr>
            <a:r>
              <a:rPr lang="es-ES" sz="1600" dirty="0">
                <a:latin typeface="Arial" panose="020B0604020202020204" pitchFamily="34" charset="0"/>
                <a:cs typeface="Arial" panose="020B0604020202020204" pitchFamily="34" charset="0"/>
              </a:rPr>
              <a:t>Edificios con temperaturas del aire y de la radiación media significativamente diferentes.</a:t>
            </a:r>
            <a:endParaRPr lang="de-AT" dirty="0"/>
          </a:p>
          <a:p>
            <a:pPr lvl="1" eaLnBrk="1" hangingPunct="1">
              <a:lnSpc>
                <a:spcPct val="130000"/>
              </a:lnSpc>
              <a:spcBef>
                <a:spcPts val="0"/>
              </a:spcBef>
              <a:buFontTx/>
              <a:buNone/>
            </a:pPr>
            <a:endParaRPr lang="de-AT" dirty="0"/>
          </a:p>
        </p:txBody>
      </p:sp>
      <p:sp>
        <p:nvSpPr>
          <p:cNvPr id="4" name="Foliennummernplatzhalter 5"/>
          <p:cNvSpPr>
            <a:spLocks noGrp="1"/>
          </p:cNvSpPr>
          <p:nvPr>
            <p:ph type="sldNum" sz="quarter" idx="4294967295"/>
          </p:nvPr>
        </p:nvSpPr>
        <p:spPr>
          <a:prstGeom prst="rect">
            <a:avLst/>
          </a:prstGeom>
        </p:spPr>
        <p:txBody>
          <a:bodyPr vert="horz" lIns="91440" tIns="45720" rIns="91440" bIns="45720" rtlCol="0" anchor="ctr"/>
          <a:lstStyle>
            <a:lvl1pPr algn="r">
              <a:defRPr sz="1200">
                <a:solidFill>
                  <a:schemeClr val="bg1">
                    <a:lumMod val="65000"/>
                  </a:schemeClr>
                </a:solidFill>
                <a:latin typeface="Arial" pitchFamily="34" charset="0"/>
                <a:cs typeface="Arial" pitchFamily="34" charset="0"/>
              </a:defRPr>
            </a:lvl1pPr>
          </a:lstStyle>
          <a:p>
            <a:r>
              <a:rPr lang="de-DE" dirty="0"/>
              <a:t>33</a:t>
            </a:r>
          </a:p>
        </p:txBody>
      </p:sp>
      <p:sp>
        <p:nvSpPr>
          <p:cNvPr id="9218" name="Rectangle 2"/>
          <p:cNvSpPr>
            <a:spLocks noGrp="1" noChangeArrowheads="1"/>
          </p:cNvSpPr>
          <p:nvPr>
            <p:ph type="title"/>
          </p:nvPr>
        </p:nvSpPr>
        <p:spPr/>
        <p:txBody>
          <a:bodyPr>
            <a:normAutofit/>
          </a:bodyPr>
          <a:lstStyle/>
          <a:p>
            <a:r>
              <a:rPr lang="en-US" dirty="0" err="1">
                <a:latin typeface="Arial" panose="020B0604020202020204" pitchFamily="34" charset="0"/>
                <a:cs typeface="Arial" panose="020B0604020202020204" pitchFamily="34" charset="0"/>
              </a:rPr>
              <a:t>Cálculo</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carga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térmica</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62948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TotalTime>
  <Words>2981</Words>
  <Application>Microsoft Office PowerPoint</Application>
  <PresentationFormat>Presentación en pantalla (4:3)</PresentationFormat>
  <Paragraphs>427</Paragraphs>
  <Slides>39</Slides>
  <Notes>25</Notes>
  <HiddenSlides>0</HiddenSlides>
  <MMClips>2</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Arial</vt:lpstr>
      <vt:lpstr>Bahnschrift</vt:lpstr>
      <vt:lpstr>Calibri</vt:lpstr>
      <vt:lpstr>Wingdings</vt:lpstr>
      <vt:lpstr>2_Office Theme</vt:lpstr>
      <vt:lpstr>1.2 Balance de energía térmica</vt:lpstr>
      <vt:lpstr>Objetivos del módulo</vt:lpstr>
      <vt:lpstr>Carga térmica</vt:lpstr>
      <vt:lpstr>Carga térmica</vt:lpstr>
      <vt:lpstr>Carga térmica y bomba de calor</vt:lpstr>
      <vt:lpstr>Carga térmica y bomba de calor</vt:lpstr>
      <vt:lpstr>Cálculo de la carga térmica</vt:lpstr>
      <vt:lpstr>Cálculo de la carga térmica</vt:lpstr>
      <vt:lpstr>Cálculo de la carga térmica</vt:lpstr>
      <vt:lpstr>Calculation of the heat load</vt:lpstr>
      <vt:lpstr>Cálculo de carga térmica</vt:lpstr>
      <vt:lpstr>Cálculo de la carga térmica</vt:lpstr>
      <vt:lpstr>Cálculo de la carga térmica</vt:lpstr>
      <vt:lpstr>Cálculo de la carga térmica</vt:lpstr>
      <vt:lpstr>Carga térmica DIN EN 12831</vt:lpstr>
      <vt:lpstr>Carga térmica DIN EN 12831</vt:lpstr>
      <vt:lpstr>Carga térmica DIN EN 12831</vt:lpstr>
      <vt:lpstr>Carga térmica DIN EN 12831</vt:lpstr>
      <vt:lpstr>Carga térmica DIN EN 12831</vt:lpstr>
      <vt:lpstr>Carga térmica DIN EN 12831</vt:lpstr>
      <vt:lpstr>Carga térmica DIN EN 12831</vt:lpstr>
      <vt:lpstr>Carga térmica DIN EN 12831</vt:lpstr>
      <vt:lpstr>Carga térmica DIN EN 12831</vt:lpstr>
      <vt:lpstr>Carga térmica DIN EN 12831</vt:lpstr>
      <vt:lpstr>Carga térmica DIN EN 12831</vt:lpstr>
      <vt:lpstr>Carga térmica DIN EN 12831</vt:lpstr>
      <vt:lpstr>DIN EN 15450</vt:lpstr>
      <vt:lpstr>Carga térmica DIN EN 12831</vt:lpstr>
      <vt:lpstr>Carga térmica DIN EN 12831</vt:lpstr>
      <vt:lpstr>Carga térmica DIN EN 12831</vt:lpstr>
      <vt:lpstr>Carga térmica DIN EN 12831</vt:lpstr>
      <vt:lpstr>Carga térmica DIN EN 12831</vt:lpstr>
      <vt:lpstr>Carga térmica + agua caliente</vt:lpstr>
      <vt:lpstr>Carga térmica + bomba de calor</vt:lpstr>
      <vt:lpstr>Carga térmica + bomba de calor</vt:lpstr>
      <vt:lpstr>Carga térmica + bomba de calor</vt:lpstr>
      <vt:lpstr>Carga térmica + bomba de calor</vt:lpstr>
      <vt:lpstr>Final</vt:lpstr>
      <vt:lpstr>Final de la unidad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Marta Gómez Echarri</cp:lastModifiedBy>
  <cp:revision>67</cp:revision>
  <dcterms:created xsi:type="dcterms:W3CDTF">2017-12-11T10:59:29Z</dcterms:created>
  <dcterms:modified xsi:type="dcterms:W3CDTF">2019-08-04T12:20:07Z</dcterms:modified>
</cp:coreProperties>
</file>