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7"/>
  </p:notesMasterIdLst>
  <p:sldIdLst>
    <p:sldId id="845" r:id="rId2"/>
    <p:sldId id="257" r:id="rId3"/>
    <p:sldId id="332" r:id="rId4"/>
    <p:sldId id="377" r:id="rId5"/>
    <p:sldId id="378" r:id="rId6"/>
    <p:sldId id="311" r:id="rId7"/>
    <p:sldId id="312" r:id="rId8"/>
    <p:sldId id="313" r:id="rId9"/>
    <p:sldId id="314" r:id="rId10"/>
    <p:sldId id="315" r:id="rId11"/>
    <p:sldId id="336" r:id="rId12"/>
    <p:sldId id="316" r:id="rId13"/>
    <p:sldId id="337" r:id="rId14"/>
    <p:sldId id="338" r:id="rId15"/>
    <p:sldId id="339" r:id="rId16"/>
    <p:sldId id="340" r:id="rId17"/>
    <p:sldId id="341" r:id="rId18"/>
    <p:sldId id="317" r:id="rId19"/>
    <p:sldId id="318" r:id="rId20"/>
    <p:sldId id="319" r:id="rId21"/>
    <p:sldId id="344" r:id="rId22"/>
    <p:sldId id="320" r:id="rId23"/>
    <p:sldId id="321" r:id="rId24"/>
    <p:sldId id="851" r:id="rId25"/>
    <p:sldId id="846" r:id="rId26"/>
    <p:sldId id="322" r:id="rId27"/>
    <p:sldId id="351" r:id="rId28"/>
    <p:sldId id="353" r:id="rId29"/>
    <p:sldId id="352" r:id="rId30"/>
    <p:sldId id="354" r:id="rId31"/>
    <p:sldId id="355" r:id="rId32"/>
    <p:sldId id="356" r:id="rId33"/>
    <p:sldId id="357" r:id="rId34"/>
    <p:sldId id="358" r:id="rId35"/>
    <p:sldId id="359" r:id="rId36"/>
    <p:sldId id="360" r:id="rId37"/>
    <p:sldId id="361" r:id="rId38"/>
    <p:sldId id="323" r:id="rId39"/>
    <p:sldId id="362" r:id="rId40"/>
    <p:sldId id="369" r:id="rId41"/>
    <p:sldId id="847" r:id="rId42"/>
    <p:sldId id="371" r:id="rId43"/>
    <p:sldId id="324" r:id="rId44"/>
    <p:sldId id="345" r:id="rId45"/>
    <p:sldId id="372" r:id="rId46"/>
    <p:sldId id="373" r:id="rId47"/>
    <p:sldId id="327" r:id="rId48"/>
    <p:sldId id="375" r:id="rId49"/>
    <p:sldId id="376" r:id="rId50"/>
    <p:sldId id="365" r:id="rId51"/>
    <p:sldId id="366" r:id="rId52"/>
    <p:sldId id="333" r:id="rId53"/>
    <p:sldId id="848" r:id="rId54"/>
    <p:sldId id="335" r:id="rId55"/>
    <p:sldId id="849" r:id="rId56"/>
    <p:sldId id="364" r:id="rId57"/>
    <p:sldId id="346" r:id="rId58"/>
    <p:sldId id="347" r:id="rId59"/>
    <p:sldId id="348" r:id="rId60"/>
    <p:sldId id="349" r:id="rId61"/>
    <p:sldId id="374" r:id="rId62"/>
    <p:sldId id="330" r:id="rId63"/>
    <p:sldId id="331" r:id="rId64"/>
    <p:sldId id="259" r:id="rId65"/>
    <p:sldId id="850" r:id="rId66"/>
  </p:sldIdLst>
  <p:sldSz cx="9144000" cy="6858000" type="screen4x3"/>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gdem Tolali" initials="CT" lastIdx="21" clrIdx="0">
    <p:extLst>
      <p:ext uri="{19B8F6BF-5375-455C-9EA6-DF929625EA0E}">
        <p15:presenceInfo xmlns:p15="http://schemas.microsoft.com/office/powerpoint/2012/main" userId="S-1-5-21-3068316050-3618709877-3284160049-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6866" autoAdjust="0"/>
  </p:normalViewPr>
  <p:slideViewPr>
    <p:cSldViewPr>
      <p:cViewPr>
        <p:scale>
          <a:sx n="52" d="100"/>
          <a:sy n="52" d="100"/>
        </p:scale>
        <p:origin x="56" y="3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62C10A0-F87B-4BFF-AD3A-8310E448460F}" type="datetimeFigureOut">
              <a:rPr lang="el-GR" smtClean="0"/>
              <a:t>8/8/2019</a:t>
            </a:fld>
            <a:endParaRPr lang="el-GR"/>
          </a:p>
        </p:txBody>
      </p:sp>
      <p:sp>
        <p:nvSpPr>
          <p:cNvPr id="4" name="3 - Θέση εικόνας διαφάνειας"/>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l-GR"/>
              <a:t>Kλικ για επεξεργασία επεξεργασία των στυλ του υποδείγματος</a:t>
            </a:r>
          </a:p>
          <a:p>
            <a:pPr lvl="1"/>
            <a:r>
              <a:rPr lang="el-GR"/>
              <a:t>Δεύτερου DIFUNDE LA PALABRA-</a:t>
            </a:r>
          </a:p>
          <a:p>
            <a:pPr lvl="2"/>
            <a:r>
              <a:rPr lang="el-GR"/>
              <a:t>Τρίτου επιπέδου</a:t>
            </a:r>
          </a:p>
          <a:p>
            <a:pPr lvl="3"/>
            <a:r>
              <a:rPr lang="el-GR"/>
              <a:t>επιπέδου DIFUNDE LA PALABRA-</a:t>
            </a:r>
          </a:p>
          <a:p>
            <a:pPr lvl="4"/>
            <a:r>
              <a:rPr lang="el-GR"/>
              <a:t>Πέμπτου επιπέδου</a:t>
            </a:r>
          </a:p>
        </p:txBody>
      </p:sp>
      <p:sp>
        <p:nvSpPr>
          <p:cNvPr id="6" name="5 - Θέση υποσέλιδου"/>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51933F7-9C1D-42A8-B27F-F697341C8CBF}" type="slidenum">
              <a:rPr lang="el-GR" smtClean="0"/>
              <a:t>‹Nº›</a:t>
            </a:fld>
            <a:endParaRPr lang="el-GR"/>
          </a:p>
        </p:txBody>
      </p:sp>
    </p:spTree>
    <p:extLst>
      <p:ext uri="{BB962C8B-B14F-4D97-AF65-F5344CB8AC3E}">
        <p14:creationId xmlns:p14="http://schemas.microsoft.com/office/powerpoint/2010/main" val="415967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a:t>
            </a:fld>
            <a:endParaRPr lang="el-GR"/>
          </a:p>
        </p:txBody>
      </p:sp>
    </p:spTree>
    <p:extLst>
      <p:ext uri="{BB962C8B-B14F-4D97-AF65-F5344CB8AC3E}">
        <p14:creationId xmlns:p14="http://schemas.microsoft.com/office/powerpoint/2010/main" val="2946179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Wikipedia bajo "Intercambiadores de placas</a:t>
            </a:r>
          </a:p>
        </p:txBody>
      </p:sp>
      <p:sp>
        <p:nvSpPr>
          <p:cNvPr id="4" name="Foliennummernplatzhalter 3"/>
          <p:cNvSpPr>
            <a:spLocks noGrp="1"/>
          </p:cNvSpPr>
          <p:nvPr>
            <p:ph type="sldNum" sz="quarter" idx="5"/>
          </p:nvPr>
        </p:nvSpPr>
        <p:spPr/>
        <p:txBody>
          <a:bodyPr/>
          <a:lstStyle/>
          <a:p>
            <a:fld id="{D51933F7-9C1D-42A8-B27F-F697341C8CBF}" type="slidenum">
              <a:rPr lang="el-GR" smtClean="0"/>
              <a:t>14</a:t>
            </a:fld>
            <a:endParaRPr lang="el-GR"/>
          </a:p>
        </p:txBody>
      </p:sp>
    </p:spTree>
    <p:extLst>
      <p:ext uri="{BB962C8B-B14F-4D97-AF65-F5344CB8AC3E}">
        <p14:creationId xmlns:p14="http://schemas.microsoft.com/office/powerpoint/2010/main" val="537122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Wikipedia bajo "Intercambiadores de placas</a:t>
            </a:r>
          </a:p>
        </p:txBody>
      </p:sp>
      <p:sp>
        <p:nvSpPr>
          <p:cNvPr id="4" name="Foliennummernplatzhalter 3"/>
          <p:cNvSpPr>
            <a:spLocks noGrp="1"/>
          </p:cNvSpPr>
          <p:nvPr>
            <p:ph type="sldNum" sz="quarter" idx="5"/>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309567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Wikipedia bajo "</a:t>
            </a:r>
            <a:r>
              <a:rPr lang="de-DE" dirty="0" err="1"/>
              <a:t>Intercambiadores de calor de carcasa y tubos</a:t>
            </a:r>
            <a:r>
              <a:rPr lang="de-DE" dirty="0"/>
              <a:t>".</a:t>
            </a:r>
          </a:p>
        </p:txBody>
      </p:sp>
      <p:sp>
        <p:nvSpPr>
          <p:cNvPr id="4" name="Foliennummernplatzhalter 3"/>
          <p:cNvSpPr>
            <a:spLocks noGrp="1"/>
          </p:cNvSpPr>
          <p:nvPr>
            <p:ph type="sldNum" sz="quarter" idx="5"/>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375539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Wikipedia bajo "</a:t>
            </a:r>
            <a:r>
              <a:rPr lang="de-DE" dirty="0" err="1"/>
              <a:t>Intercambiador de Calor de Tubos y Envases</a:t>
            </a:r>
            <a:r>
              <a:rPr lang="de-DE" dirty="0"/>
              <a:t>".</a:t>
            </a:r>
          </a:p>
        </p:txBody>
      </p:sp>
      <p:sp>
        <p:nvSpPr>
          <p:cNvPr id="4" name="Foliennummernplatzhalter 3"/>
          <p:cNvSpPr>
            <a:spLocks noGrp="1"/>
          </p:cNvSpPr>
          <p:nvPr>
            <p:ph type="sldNum" sz="quarter" idx="5"/>
          </p:nvPr>
        </p:nvSpPr>
        <p:spPr/>
        <p:txBody>
          <a:bodyPr/>
          <a:lstStyle/>
          <a:p>
            <a:fld id="{D51933F7-9C1D-42A8-B27F-F697341C8CBF}" type="slidenum">
              <a:rPr lang="el-GR" smtClean="0"/>
              <a:t>17</a:t>
            </a:fld>
            <a:endParaRPr lang="el-GR"/>
          </a:p>
        </p:txBody>
      </p:sp>
    </p:spTree>
    <p:extLst>
      <p:ext uri="{BB962C8B-B14F-4D97-AF65-F5344CB8AC3E}">
        <p14:creationId xmlns:p14="http://schemas.microsoft.com/office/powerpoint/2010/main" val="868963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18</a:t>
            </a:fld>
            <a:endParaRPr lang="el-GR"/>
          </a:p>
        </p:txBody>
      </p:sp>
    </p:spTree>
    <p:extLst>
      <p:ext uri="{BB962C8B-B14F-4D97-AF65-F5344CB8AC3E}">
        <p14:creationId xmlns:p14="http://schemas.microsoft.com/office/powerpoint/2010/main" val="442698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872532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Quelle: AEE</a:t>
            </a:r>
          </a:p>
        </p:txBody>
      </p:sp>
      <p:sp>
        <p:nvSpPr>
          <p:cNvPr id="4" name="Foliennummernplatzhalter 3"/>
          <p:cNvSpPr>
            <a:spLocks noGrp="1"/>
          </p:cNvSpPr>
          <p:nvPr>
            <p:ph type="sldNum" sz="quarter" idx="10"/>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3900678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Quelle: </a:t>
            </a:r>
            <a:r>
              <a:rPr lang="de-DE">
                <a:sym typeface="Wingdings" panose="05000000000000000000" pitchFamily="2" charset="2"/>
              </a:rPr>
              <a:t>www.geothermie.de </a:t>
            </a:r>
            <a:r>
              <a:rPr lang="de-DE"/>
              <a:t>AEE</a:t>
            </a:r>
          </a:p>
        </p:txBody>
      </p:sp>
      <p:sp>
        <p:nvSpPr>
          <p:cNvPr id="4" name="Foliennummernplatzhalter 3"/>
          <p:cNvSpPr>
            <a:spLocks noGrp="1"/>
          </p:cNvSpPr>
          <p:nvPr>
            <p:ph type="sldNum" sz="quarter" idx="10"/>
          </p:nvPr>
        </p:nvSpPr>
        <p:spPr/>
        <p:txBody>
          <a:bodyPr/>
          <a:lstStyle/>
          <a:p>
            <a:fld id="{D51933F7-9C1D-42A8-B27F-F697341C8CBF}" type="slidenum">
              <a:rPr lang="el-GR" smtClean="0"/>
              <a:t>22</a:t>
            </a:fld>
            <a:endParaRPr lang="el-GR"/>
          </a:p>
        </p:txBody>
      </p:sp>
    </p:spTree>
    <p:extLst>
      <p:ext uri="{BB962C8B-B14F-4D97-AF65-F5344CB8AC3E}">
        <p14:creationId xmlns:p14="http://schemas.microsoft.com/office/powerpoint/2010/main" val="1494477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Quelle: www.geothermie.de</a:t>
            </a:r>
          </a:p>
        </p:txBody>
      </p:sp>
      <p:sp>
        <p:nvSpPr>
          <p:cNvPr id="4" name="Foliennummernplatzhalter 3"/>
          <p:cNvSpPr>
            <a:spLocks noGrp="1"/>
          </p:cNvSpPr>
          <p:nvPr>
            <p:ph type="sldNum" sz="quarter" idx="10"/>
          </p:nvPr>
        </p:nvSpPr>
        <p:spPr/>
        <p:txBody>
          <a:bodyPr/>
          <a:lstStyle/>
          <a:p>
            <a:fld id="{D51933F7-9C1D-42A8-B27F-F697341C8CBF}" type="slidenum">
              <a:rPr lang="el-GR" smtClean="0"/>
              <a:t>23</a:t>
            </a:fld>
            <a:endParaRPr lang="el-GR"/>
          </a:p>
        </p:txBody>
      </p:sp>
    </p:spTree>
    <p:extLst>
      <p:ext uri="{BB962C8B-B14F-4D97-AF65-F5344CB8AC3E}">
        <p14:creationId xmlns:p14="http://schemas.microsoft.com/office/powerpoint/2010/main" val="737939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Fuente: Bayerisches Landesamt für Umwelt, descargado por Energie </a:t>
            </a:r>
            <a:r>
              <a:rPr lang="de-DE" err="1"/>
              <a:t>atlas bayern</a:t>
            </a:r>
            <a:r>
              <a:rPr lang="de-DE"/>
              <a:t> (https://www.energieatlas.bayern.de/thema_geothermie/oberflaeche/nutzung.html).</a:t>
            </a:r>
          </a:p>
        </p:txBody>
      </p:sp>
      <p:sp>
        <p:nvSpPr>
          <p:cNvPr id="4" name="Foliennummernplatzhalter 3"/>
          <p:cNvSpPr>
            <a:spLocks noGrp="1"/>
          </p:cNvSpPr>
          <p:nvPr>
            <p:ph type="sldNum" sz="quarter" idx="10"/>
          </p:nvPr>
        </p:nvSpPr>
        <p:spPr/>
        <p:txBody>
          <a:bodyPr/>
          <a:lstStyle/>
          <a:p>
            <a:fld id="{D51933F7-9C1D-42A8-B27F-F697341C8CBF}" type="slidenum">
              <a:rPr lang="el-GR" smtClean="0"/>
              <a:t>24</a:t>
            </a:fld>
            <a:endParaRPr lang="el-GR"/>
          </a:p>
        </p:txBody>
      </p:sp>
    </p:spTree>
    <p:extLst>
      <p:ext uri="{BB962C8B-B14F-4D97-AF65-F5344CB8AC3E}">
        <p14:creationId xmlns:p14="http://schemas.microsoft.com/office/powerpoint/2010/main" val="199641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diapositivas.ppt </a:t>
            </a:r>
            <a:r>
              <a:rPr lang="en-US" sz="1200" kern="1200" dirty="0">
                <a:solidFill>
                  <a:schemeClr val="tx1"/>
                </a:solidFill>
                <a:latin typeface="+mn-lt"/>
                <a:ea typeface="+mn-ea"/>
                <a:cs typeface="+mn-cs"/>
              </a:rPr>
              <a:t>durante una (1) hora 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http://stuewa.cands.de/page/uploads/files/downloads/diplingschleutergeothermie.pdf</a:t>
            </a:r>
          </a:p>
        </p:txBody>
      </p:sp>
      <p:sp>
        <p:nvSpPr>
          <p:cNvPr id="4" name="Foliennummernplatzhalter 3"/>
          <p:cNvSpPr>
            <a:spLocks noGrp="1"/>
          </p:cNvSpPr>
          <p:nvPr>
            <p:ph type="sldNum" sz="quarter" idx="5"/>
          </p:nvPr>
        </p:nvSpPr>
        <p:spPr/>
        <p:txBody>
          <a:bodyPr/>
          <a:lstStyle/>
          <a:p>
            <a:fld id="{D51933F7-9C1D-42A8-B27F-F697341C8CBF}" type="slidenum">
              <a:rPr lang="el-GR" smtClean="0"/>
              <a:t>25</a:t>
            </a:fld>
            <a:endParaRPr lang="el-GR"/>
          </a:p>
        </p:txBody>
      </p:sp>
    </p:spTree>
    <p:extLst>
      <p:ext uri="{BB962C8B-B14F-4D97-AF65-F5344CB8AC3E}">
        <p14:creationId xmlns:p14="http://schemas.microsoft.com/office/powerpoint/2010/main" val="475247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Quelle: www.geothermie.de (</a:t>
            </a:r>
            <a:r>
              <a:rPr lang="de-DE" err="1"/>
              <a:t>energie atlas</a:t>
            </a:r>
            <a:r>
              <a:rPr lang="de-DE"/>
              <a:t>?)</a:t>
            </a:r>
          </a:p>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26</a:t>
            </a:fld>
            <a:endParaRPr lang="el-GR"/>
          </a:p>
        </p:txBody>
      </p:sp>
    </p:spTree>
    <p:extLst>
      <p:ext uri="{BB962C8B-B14F-4D97-AF65-F5344CB8AC3E}">
        <p14:creationId xmlns:p14="http://schemas.microsoft.com/office/powerpoint/2010/main" val="2161018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Gesellschaft zur Entwicklung und Förderung von Geothermen Anlagen, en: https://izw.baw.de/publikationen/kolloquien/0/26-RosinskiHydraulische.pdf</a:t>
            </a:r>
          </a:p>
        </p:txBody>
      </p:sp>
      <p:sp>
        <p:nvSpPr>
          <p:cNvPr id="4" name="Foliennummernplatzhalter 3"/>
          <p:cNvSpPr>
            <a:spLocks noGrp="1"/>
          </p:cNvSpPr>
          <p:nvPr>
            <p:ph type="sldNum" sz="quarter" idx="5"/>
          </p:nvPr>
        </p:nvSpPr>
        <p:spPr/>
        <p:txBody>
          <a:bodyPr/>
          <a:lstStyle/>
          <a:p>
            <a:fld id="{D51933F7-9C1D-42A8-B27F-F697341C8CBF}" type="slidenum">
              <a:rPr lang="el-GR" smtClean="0"/>
              <a:t>29</a:t>
            </a:fld>
            <a:endParaRPr lang="el-GR"/>
          </a:p>
        </p:txBody>
      </p:sp>
    </p:spTree>
    <p:extLst>
      <p:ext uri="{BB962C8B-B14F-4D97-AF65-F5344CB8AC3E}">
        <p14:creationId xmlns:p14="http://schemas.microsoft.com/office/powerpoint/2010/main" val="3853270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Handbook of near-surface geothermal energy p. 461</a:t>
            </a:r>
          </a:p>
        </p:txBody>
      </p:sp>
      <p:sp>
        <p:nvSpPr>
          <p:cNvPr id="4" name="Foliennummernplatzhalter 3"/>
          <p:cNvSpPr>
            <a:spLocks noGrp="1"/>
          </p:cNvSpPr>
          <p:nvPr>
            <p:ph type="sldNum" sz="quarter" idx="5"/>
          </p:nvPr>
        </p:nvSpPr>
        <p:spPr/>
        <p:txBody>
          <a:bodyPr/>
          <a:lstStyle/>
          <a:p>
            <a:fld id="{D51933F7-9C1D-42A8-B27F-F697341C8CBF}" type="slidenum">
              <a:rPr lang="el-GR" smtClean="0"/>
              <a:t>30</a:t>
            </a:fld>
            <a:endParaRPr lang="el-GR"/>
          </a:p>
        </p:txBody>
      </p:sp>
    </p:spTree>
    <p:extLst>
      <p:ext uri="{BB962C8B-B14F-4D97-AF65-F5344CB8AC3E}">
        <p14:creationId xmlns:p14="http://schemas.microsoft.com/office/powerpoint/2010/main" val="3455621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Manual de energía geotérmica cercana a la superficie p. 461</a:t>
            </a:r>
          </a:p>
        </p:txBody>
      </p:sp>
      <p:sp>
        <p:nvSpPr>
          <p:cNvPr id="4" name="Foliennummernplatzhalter 3"/>
          <p:cNvSpPr>
            <a:spLocks noGrp="1"/>
          </p:cNvSpPr>
          <p:nvPr>
            <p:ph type="sldNum" sz="quarter" idx="5"/>
          </p:nvPr>
        </p:nvSpPr>
        <p:spPr/>
        <p:txBody>
          <a:bodyPr/>
          <a:lstStyle/>
          <a:p>
            <a:fld id="{D51933F7-9C1D-42A8-B27F-F697341C8CBF}" type="slidenum">
              <a:rPr lang="el-GR" smtClean="0"/>
              <a:t>31</a:t>
            </a:fld>
            <a:endParaRPr lang="el-GR"/>
          </a:p>
        </p:txBody>
      </p:sp>
    </p:spTree>
    <p:extLst>
      <p:ext uri="{BB962C8B-B14F-4D97-AF65-F5344CB8AC3E}">
        <p14:creationId xmlns:p14="http://schemas.microsoft.com/office/powerpoint/2010/main" val="2000356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Manual de energía geotérmica cercana a la superficie p. 462</a:t>
            </a:r>
          </a:p>
        </p:txBody>
      </p:sp>
      <p:sp>
        <p:nvSpPr>
          <p:cNvPr id="4" name="Foliennummernplatzhalter 3"/>
          <p:cNvSpPr>
            <a:spLocks noGrp="1"/>
          </p:cNvSpPr>
          <p:nvPr>
            <p:ph type="sldNum" sz="quarter" idx="5"/>
          </p:nvPr>
        </p:nvSpPr>
        <p:spPr/>
        <p:txBody>
          <a:bodyPr/>
          <a:lstStyle/>
          <a:p>
            <a:fld id="{D51933F7-9C1D-42A8-B27F-F697341C8CBF}" type="slidenum">
              <a:rPr lang="el-GR" smtClean="0"/>
              <a:t>33</a:t>
            </a:fld>
            <a:endParaRPr lang="el-GR"/>
          </a:p>
        </p:txBody>
      </p:sp>
    </p:spTree>
    <p:extLst>
      <p:ext uri="{BB962C8B-B14F-4D97-AF65-F5344CB8AC3E}">
        <p14:creationId xmlns:p14="http://schemas.microsoft.com/office/powerpoint/2010/main" val="1120418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www.geothermie.de bajo "</a:t>
            </a:r>
            <a:r>
              <a:rPr lang="de-DE" dirty="0" err="1"/>
              <a:t>Ringraumverpressung</a:t>
            </a:r>
            <a:r>
              <a:rPr lang="de-DE" dirty="0"/>
              <a:t>"</a:t>
            </a:r>
            <a:r>
              <a:rPr lang="de-DE" dirty="0" err="1"/>
              <a:t> (Compresión de espacio en anillo)</a:t>
            </a:r>
          </a:p>
        </p:txBody>
      </p:sp>
      <p:sp>
        <p:nvSpPr>
          <p:cNvPr id="4" name="Foliennummernplatzhalter 3"/>
          <p:cNvSpPr>
            <a:spLocks noGrp="1"/>
          </p:cNvSpPr>
          <p:nvPr>
            <p:ph type="sldNum" sz="quarter" idx="5"/>
          </p:nvPr>
        </p:nvSpPr>
        <p:spPr/>
        <p:txBody>
          <a:bodyPr/>
          <a:lstStyle/>
          <a:p>
            <a:fld id="{D51933F7-9C1D-42A8-B27F-F697341C8CBF}" type="slidenum">
              <a:rPr lang="el-GR" smtClean="0"/>
              <a:t>34</a:t>
            </a:fld>
            <a:endParaRPr lang="el-GR"/>
          </a:p>
        </p:txBody>
      </p:sp>
    </p:spTree>
    <p:extLst>
      <p:ext uri="{BB962C8B-B14F-4D97-AF65-F5344CB8AC3E}">
        <p14:creationId xmlns:p14="http://schemas.microsoft.com/office/powerpoint/2010/main" val="327062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Schöne Quelle: http://stuewa.cands.de/page/uploads/files/downloads/diplingschleutergeothermie.pdf</a:t>
            </a:r>
          </a:p>
          <a:p>
            <a:r>
              <a:rPr lang="de-DE" dirty="0"/>
              <a:t>Quelle hier: http://gertec-gmbh.de/files/media/cdn.php?params=%7B%22id%22%3A%22MDB-12a0d36e-a967-4a33-9350-72e32dc0596a-MDB%22C%22%22%3A%22stream%22%2C%22date%22%3A%221466189674%22%7D&amp;41339-DE-IS-120-EA.pdf</a:t>
            </a:r>
          </a:p>
        </p:txBody>
      </p:sp>
      <p:sp>
        <p:nvSpPr>
          <p:cNvPr id="4" name="Foliennummernplatzhalter 3"/>
          <p:cNvSpPr>
            <a:spLocks noGrp="1"/>
          </p:cNvSpPr>
          <p:nvPr>
            <p:ph type="sldNum" sz="quarter" idx="5"/>
          </p:nvPr>
        </p:nvSpPr>
        <p:spPr/>
        <p:txBody>
          <a:bodyPr/>
          <a:lstStyle/>
          <a:p>
            <a:fld id="{D51933F7-9C1D-42A8-B27F-F697341C8CBF}" type="slidenum">
              <a:rPr lang="el-GR" smtClean="0"/>
              <a:t>36</a:t>
            </a:fld>
            <a:endParaRPr lang="el-GR"/>
          </a:p>
        </p:txBody>
      </p:sp>
    </p:spTree>
    <p:extLst>
      <p:ext uri="{BB962C8B-B14F-4D97-AF65-F5344CB8AC3E}">
        <p14:creationId xmlns:p14="http://schemas.microsoft.com/office/powerpoint/2010/main" val="1735443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www.geothermie.de</a:t>
            </a:r>
          </a:p>
        </p:txBody>
      </p:sp>
      <p:sp>
        <p:nvSpPr>
          <p:cNvPr id="4" name="Foliennummernplatzhalter 3"/>
          <p:cNvSpPr>
            <a:spLocks noGrp="1"/>
          </p:cNvSpPr>
          <p:nvPr>
            <p:ph type="sldNum" sz="quarter" idx="5"/>
          </p:nvPr>
        </p:nvSpPr>
        <p:spPr/>
        <p:txBody>
          <a:bodyPr/>
          <a:lstStyle/>
          <a:p>
            <a:fld id="{D51933F7-9C1D-42A8-B27F-F697341C8CBF}" type="slidenum">
              <a:rPr lang="el-GR" smtClean="0"/>
              <a:t>37</a:t>
            </a:fld>
            <a:endParaRPr lang="el-GR"/>
          </a:p>
        </p:txBody>
      </p:sp>
    </p:spTree>
    <p:extLst>
      <p:ext uri="{BB962C8B-B14F-4D97-AF65-F5344CB8AC3E}">
        <p14:creationId xmlns:p14="http://schemas.microsoft.com/office/powerpoint/2010/main" val="4179877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38</a:t>
            </a:fld>
            <a:endParaRPr lang="el-GR"/>
          </a:p>
        </p:txBody>
      </p:sp>
    </p:spTree>
    <p:extLst>
      <p:ext uri="{BB962C8B-B14F-4D97-AF65-F5344CB8AC3E}">
        <p14:creationId xmlns:p14="http://schemas.microsoft.com/office/powerpoint/2010/main" val="726936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6</a:t>
            </a:fld>
            <a:endParaRPr lang="el-GR"/>
          </a:p>
        </p:txBody>
      </p:sp>
    </p:spTree>
    <p:extLst>
      <p:ext uri="{BB962C8B-B14F-4D97-AF65-F5344CB8AC3E}">
        <p14:creationId xmlns:p14="http://schemas.microsoft.com/office/powerpoint/2010/main" val="3329335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www.geothermie.de en "Energy pile".</a:t>
            </a:r>
          </a:p>
        </p:txBody>
      </p:sp>
      <p:sp>
        <p:nvSpPr>
          <p:cNvPr id="4" name="Foliennummernplatzhalter 3"/>
          <p:cNvSpPr>
            <a:spLocks noGrp="1"/>
          </p:cNvSpPr>
          <p:nvPr>
            <p:ph type="sldNum" sz="quarter" idx="5"/>
          </p:nvPr>
        </p:nvSpPr>
        <p:spPr/>
        <p:txBody>
          <a:bodyPr/>
          <a:lstStyle/>
          <a:p>
            <a:fld id="{D51933F7-9C1D-42A8-B27F-F697341C8CBF}" type="slidenum">
              <a:rPr lang="el-GR" smtClean="0"/>
              <a:t>39</a:t>
            </a:fld>
            <a:endParaRPr lang="el-GR"/>
          </a:p>
        </p:txBody>
      </p:sp>
    </p:spTree>
    <p:extLst>
      <p:ext uri="{BB962C8B-B14F-4D97-AF65-F5344CB8AC3E}">
        <p14:creationId xmlns:p14="http://schemas.microsoft.com/office/powerpoint/2010/main" val="160108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Manual de energía geotérmica cercana a la superficie p.488</a:t>
            </a:r>
          </a:p>
        </p:txBody>
      </p:sp>
      <p:sp>
        <p:nvSpPr>
          <p:cNvPr id="4" name="Foliennummernplatzhalter 3"/>
          <p:cNvSpPr>
            <a:spLocks noGrp="1"/>
          </p:cNvSpPr>
          <p:nvPr>
            <p:ph type="sldNum" sz="quarter" idx="5"/>
          </p:nvPr>
        </p:nvSpPr>
        <p:spPr/>
        <p:txBody>
          <a:bodyPr/>
          <a:lstStyle/>
          <a:p>
            <a:fld id="{D51933F7-9C1D-42A8-B27F-F697341C8CBF}" type="slidenum">
              <a:rPr lang="el-GR" smtClean="0"/>
              <a:t>41</a:t>
            </a:fld>
            <a:endParaRPr lang="el-GR"/>
          </a:p>
        </p:txBody>
      </p:sp>
    </p:spTree>
    <p:extLst>
      <p:ext uri="{BB962C8B-B14F-4D97-AF65-F5344CB8AC3E}">
        <p14:creationId xmlns:p14="http://schemas.microsoft.com/office/powerpoint/2010/main" val="2942123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Manual de energía geotérmica cercana a la superficie p. 451f</a:t>
            </a:r>
          </a:p>
        </p:txBody>
      </p:sp>
      <p:sp>
        <p:nvSpPr>
          <p:cNvPr id="4" name="Foliennummernplatzhalter 3"/>
          <p:cNvSpPr>
            <a:spLocks noGrp="1"/>
          </p:cNvSpPr>
          <p:nvPr>
            <p:ph type="sldNum" sz="quarter" idx="5"/>
          </p:nvPr>
        </p:nvSpPr>
        <p:spPr/>
        <p:txBody>
          <a:bodyPr/>
          <a:lstStyle/>
          <a:p>
            <a:fld id="{D51933F7-9C1D-42A8-B27F-F697341C8CBF}" type="slidenum">
              <a:rPr lang="el-GR" smtClean="0"/>
              <a:t>42</a:t>
            </a:fld>
            <a:endParaRPr lang="el-GR"/>
          </a:p>
        </p:txBody>
      </p:sp>
    </p:spTree>
    <p:extLst>
      <p:ext uri="{BB962C8B-B14F-4D97-AF65-F5344CB8AC3E}">
        <p14:creationId xmlns:p14="http://schemas.microsoft.com/office/powerpoint/2010/main" val="2611957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43</a:t>
            </a:fld>
            <a:endParaRPr lang="el-GR"/>
          </a:p>
        </p:txBody>
      </p:sp>
    </p:spTree>
    <p:extLst>
      <p:ext uri="{BB962C8B-B14F-4D97-AF65-F5344CB8AC3E}">
        <p14:creationId xmlns:p14="http://schemas.microsoft.com/office/powerpoint/2010/main" val="3529315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Wikipedia bajo "Swallow wells"</a:t>
            </a:r>
          </a:p>
        </p:txBody>
      </p:sp>
      <p:sp>
        <p:nvSpPr>
          <p:cNvPr id="4" name="Foliennummernplatzhalter 3"/>
          <p:cNvSpPr>
            <a:spLocks noGrp="1"/>
          </p:cNvSpPr>
          <p:nvPr>
            <p:ph type="sldNum" sz="quarter" idx="5"/>
          </p:nvPr>
        </p:nvSpPr>
        <p:spPr/>
        <p:txBody>
          <a:bodyPr/>
          <a:lstStyle/>
          <a:p>
            <a:fld id="{D51933F7-9C1D-42A8-B27F-F697341C8CBF}" type="slidenum">
              <a:rPr lang="el-GR" smtClean="0"/>
              <a:t>44</a:t>
            </a:fld>
            <a:endParaRPr lang="el-GR"/>
          </a:p>
        </p:txBody>
      </p:sp>
    </p:spTree>
    <p:extLst>
      <p:ext uri="{BB962C8B-B14F-4D97-AF65-F5344CB8AC3E}">
        <p14:creationId xmlns:p14="http://schemas.microsoft.com/office/powerpoint/2010/main" val="3360038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Handbook of near-surface geothermal energy p. 453</a:t>
            </a:r>
          </a:p>
        </p:txBody>
      </p:sp>
      <p:sp>
        <p:nvSpPr>
          <p:cNvPr id="4" name="Foliennummernplatzhalter 3"/>
          <p:cNvSpPr>
            <a:spLocks noGrp="1"/>
          </p:cNvSpPr>
          <p:nvPr>
            <p:ph type="sldNum" sz="quarter" idx="5"/>
          </p:nvPr>
        </p:nvSpPr>
        <p:spPr/>
        <p:txBody>
          <a:bodyPr/>
          <a:lstStyle/>
          <a:p>
            <a:fld id="{D51933F7-9C1D-42A8-B27F-F697341C8CBF}" type="slidenum">
              <a:rPr lang="el-GR" smtClean="0"/>
              <a:t>45</a:t>
            </a:fld>
            <a:endParaRPr lang="el-GR"/>
          </a:p>
        </p:txBody>
      </p:sp>
    </p:spTree>
    <p:extLst>
      <p:ext uri="{BB962C8B-B14F-4D97-AF65-F5344CB8AC3E}">
        <p14:creationId xmlns:p14="http://schemas.microsoft.com/office/powerpoint/2010/main" val="1034067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47</a:t>
            </a:fld>
            <a:endParaRPr lang="el-GR"/>
          </a:p>
        </p:txBody>
      </p:sp>
    </p:spTree>
    <p:extLst>
      <p:ext uri="{BB962C8B-B14F-4D97-AF65-F5344CB8AC3E}">
        <p14:creationId xmlns:p14="http://schemas.microsoft.com/office/powerpoint/2010/main" val="417906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Manual de energía geotérmica cercana a la superficie p.28</a:t>
            </a:r>
          </a:p>
        </p:txBody>
      </p:sp>
      <p:sp>
        <p:nvSpPr>
          <p:cNvPr id="4" name="Foliennummernplatzhalter 3"/>
          <p:cNvSpPr>
            <a:spLocks noGrp="1"/>
          </p:cNvSpPr>
          <p:nvPr>
            <p:ph type="sldNum" sz="quarter" idx="5"/>
          </p:nvPr>
        </p:nvSpPr>
        <p:spPr/>
        <p:txBody>
          <a:bodyPr/>
          <a:lstStyle/>
          <a:p>
            <a:fld id="{D51933F7-9C1D-42A8-B27F-F697341C8CBF}" type="slidenum">
              <a:rPr lang="el-GR" smtClean="0"/>
              <a:t>51</a:t>
            </a:fld>
            <a:endParaRPr lang="el-GR"/>
          </a:p>
        </p:txBody>
      </p:sp>
    </p:spTree>
    <p:extLst>
      <p:ext uri="{BB962C8B-B14F-4D97-AF65-F5344CB8AC3E}">
        <p14:creationId xmlns:p14="http://schemas.microsoft.com/office/powerpoint/2010/main" val="1677576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Handbook of near-surface geothermal energy p.282ff</a:t>
            </a:r>
          </a:p>
        </p:txBody>
      </p:sp>
      <p:sp>
        <p:nvSpPr>
          <p:cNvPr id="4" name="Foliennummernplatzhalter 3"/>
          <p:cNvSpPr>
            <a:spLocks noGrp="1"/>
          </p:cNvSpPr>
          <p:nvPr>
            <p:ph type="sldNum" sz="quarter" idx="5"/>
          </p:nvPr>
        </p:nvSpPr>
        <p:spPr/>
        <p:txBody>
          <a:bodyPr/>
          <a:lstStyle/>
          <a:p>
            <a:fld id="{D51933F7-9C1D-42A8-B27F-F697341C8CBF}" type="slidenum">
              <a:rPr lang="el-GR" smtClean="0"/>
              <a:t>59</a:t>
            </a:fld>
            <a:endParaRPr lang="el-GR"/>
          </a:p>
        </p:txBody>
      </p:sp>
    </p:spTree>
    <p:extLst>
      <p:ext uri="{BB962C8B-B14F-4D97-AF65-F5344CB8AC3E}">
        <p14:creationId xmlns:p14="http://schemas.microsoft.com/office/powerpoint/2010/main" val="236956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www.geothermie.de </a:t>
            </a:r>
          </a:p>
        </p:txBody>
      </p:sp>
      <p:sp>
        <p:nvSpPr>
          <p:cNvPr id="4" name="Foliennummernplatzhalter 3"/>
          <p:cNvSpPr>
            <a:spLocks noGrp="1"/>
          </p:cNvSpPr>
          <p:nvPr>
            <p:ph type="sldNum" sz="quarter" idx="5"/>
          </p:nvPr>
        </p:nvSpPr>
        <p:spPr/>
        <p:txBody>
          <a:bodyPr/>
          <a:lstStyle/>
          <a:p>
            <a:fld id="{D51933F7-9C1D-42A8-B27F-F697341C8CBF}" type="slidenum">
              <a:rPr lang="el-GR" smtClean="0"/>
              <a:t>60</a:t>
            </a:fld>
            <a:endParaRPr lang="el-GR"/>
          </a:p>
        </p:txBody>
      </p:sp>
    </p:spTree>
    <p:extLst>
      <p:ext uri="{BB962C8B-B14F-4D97-AF65-F5344CB8AC3E}">
        <p14:creationId xmlns:p14="http://schemas.microsoft.com/office/powerpoint/2010/main" val="395509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7</a:t>
            </a:fld>
            <a:endParaRPr lang="el-GR"/>
          </a:p>
        </p:txBody>
      </p:sp>
    </p:spTree>
    <p:extLst>
      <p:ext uri="{BB962C8B-B14F-4D97-AF65-F5344CB8AC3E}">
        <p14:creationId xmlns:p14="http://schemas.microsoft.com/office/powerpoint/2010/main" val="34111396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62</a:t>
            </a:fld>
            <a:endParaRPr lang="el-GR"/>
          </a:p>
        </p:txBody>
      </p:sp>
    </p:spTree>
    <p:extLst>
      <p:ext uri="{BB962C8B-B14F-4D97-AF65-F5344CB8AC3E}">
        <p14:creationId xmlns:p14="http://schemas.microsoft.com/office/powerpoint/2010/main" val="33609657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63</a:t>
            </a:fld>
            <a:endParaRPr lang="el-GR"/>
          </a:p>
        </p:txBody>
      </p:sp>
    </p:spTree>
    <p:extLst>
      <p:ext uri="{BB962C8B-B14F-4D97-AF65-F5344CB8AC3E}">
        <p14:creationId xmlns:p14="http://schemas.microsoft.com/office/powerpoint/2010/main" val="19543550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64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8</a:t>
            </a:fld>
            <a:endParaRPr lang="el-GR"/>
          </a:p>
        </p:txBody>
      </p:sp>
    </p:spTree>
    <p:extLst>
      <p:ext uri="{BB962C8B-B14F-4D97-AF65-F5344CB8AC3E}">
        <p14:creationId xmlns:p14="http://schemas.microsoft.com/office/powerpoint/2010/main" val="245082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Fuente: </a:t>
            </a:r>
            <a:r>
              <a:rPr lang="de-DE">
                <a:sym typeface="Wingdings" panose="05000000000000000000" pitchFamily="2" charset="2"/>
              </a:rPr>
              <a:t>www.geothermie.de </a:t>
            </a:r>
            <a:r>
              <a:rPr lang="de-DE" err="1"/>
              <a:t>Centro</a:t>
            </a:r>
            <a:r>
              <a:rPr lang="de-DE"/>
              <a:t> Alemán </a:t>
            </a:r>
            <a:r>
              <a:rPr lang="de-DE" err="1"/>
              <a:t>de Investigación en Geociencias</a:t>
            </a:r>
            <a:r>
              <a:rPr lang="de-DE"/>
              <a:t> GFZ</a:t>
            </a:r>
          </a:p>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320772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Quelle: </a:t>
            </a:r>
            <a:r>
              <a:rPr lang="de-DE">
                <a:sym typeface="Wingdings" panose="05000000000000000000" pitchFamily="2" charset="2"/>
              </a:rPr>
              <a:t>www.geothermie.de Shell International</a:t>
            </a:r>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10</a:t>
            </a:fld>
            <a:endParaRPr lang="el-GR"/>
          </a:p>
        </p:txBody>
      </p:sp>
    </p:spTree>
    <p:extLst>
      <p:ext uri="{BB962C8B-B14F-4D97-AF65-F5344CB8AC3E}">
        <p14:creationId xmlns:p14="http://schemas.microsoft.com/office/powerpoint/2010/main" val="1265679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a:t>
            </a:r>
            <a:r>
              <a:rPr lang="de-DE" sz="1400" dirty="0"/>
              <a:t>: Enciclopedia geotérmica bajo "Petrothermale Systeme".</a:t>
            </a:r>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11</a:t>
            </a:fld>
            <a:endParaRPr lang="el-GR"/>
          </a:p>
        </p:txBody>
      </p:sp>
    </p:spTree>
    <p:extLst>
      <p:ext uri="{BB962C8B-B14F-4D97-AF65-F5344CB8AC3E}">
        <p14:creationId xmlns:p14="http://schemas.microsoft.com/office/powerpoint/2010/main" val="2018127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12</a:t>
            </a:fld>
            <a:endParaRPr lang="el-GR"/>
          </a:p>
        </p:txBody>
      </p:sp>
    </p:spTree>
    <p:extLst>
      <p:ext uri="{BB962C8B-B14F-4D97-AF65-F5344CB8AC3E}">
        <p14:creationId xmlns:p14="http://schemas.microsoft.com/office/powerpoint/2010/main" val="4285903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inzelzeile">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556792"/>
            <a:ext cx="8229600" cy="4608512"/>
          </a:xfrm>
          <a:prstGeom prst="rect">
            <a:avLst/>
          </a:prstGeom>
        </p:spPr>
        <p:txBody>
          <a:bodyPr>
            <a:normAutofit/>
          </a:bodyPr>
          <a:lstStyle>
            <a:lvl1pPr marL="342900" indent="-342900" algn="l">
              <a:buClr>
                <a:srgbClr val="EB8A1B"/>
              </a:buClr>
              <a:buFont typeface="Wingdings" pitchFamily="2" charset="2"/>
              <a:buChar char="§"/>
              <a:defRPr sz="2000">
                <a:solidFill>
                  <a:schemeClr val="tx1"/>
                </a:solidFill>
              </a:defRPr>
            </a:lvl1pPr>
            <a:lvl2pPr marL="742950" indent="-285750">
              <a:buClr>
                <a:srgbClr val="EB8A1B"/>
              </a:buClr>
              <a:buFont typeface="Wingdings" pitchFamily="2" charset="2"/>
              <a:buChar char="§"/>
              <a:defRPr sz="1800">
                <a:solidFill>
                  <a:schemeClr val="tx1"/>
                </a:solidFill>
                <a:latin typeface="Arial" pitchFamily="34" charset="0"/>
                <a:cs typeface="Arial" pitchFamily="34" charset="0"/>
              </a:defRPr>
            </a:lvl2pPr>
            <a:lvl3pPr marL="1143000" indent="-228600">
              <a:buClr>
                <a:srgbClr val="EB8A1B"/>
              </a:buClr>
              <a:buFont typeface="Wingdings" pitchFamily="2" charset="2"/>
              <a:buChar char="§"/>
              <a:defRPr sz="1600">
                <a:solidFill>
                  <a:schemeClr val="tx1"/>
                </a:solidFill>
                <a:latin typeface="Arial" pitchFamily="34" charset="0"/>
                <a:cs typeface="Arial" pitchFamily="34" charset="0"/>
              </a:defRPr>
            </a:lvl3pPr>
            <a:lvl4pPr marL="1600200" indent="-228600">
              <a:buClr>
                <a:srgbClr val="EB8A1B"/>
              </a:buClr>
              <a:buFont typeface="Wingdings" pitchFamily="2" charset="2"/>
              <a:buChar char="§"/>
              <a:defRPr sz="1400">
                <a:solidFill>
                  <a:schemeClr val="tx1"/>
                </a:solidFill>
                <a:latin typeface="Arial" pitchFamily="34" charset="0"/>
                <a:cs typeface="Arial" pitchFamily="34" charset="0"/>
              </a:defRPr>
            </a:lvl4pPr>
            <a:lvl5pPr marL="2057400" indent="-228600">
              <a:buClr>
                <a:srgbClr val="EB8A1B"/>
              </a:buClr>
              <a:buFont typeface="Wingdings" pitchFamily="2" charset="2"/>
              <a:buChar char="§"/>
              <a:defRPr sz="1200">
                <a:solidFill>
                  <a:schemeClr val="tx1"/>
                </a:solidFill>
                <a:latin typeface="Arial" pitchFamily="34" charset="0"/>
                <a:cs typeface="Arial"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 1"/>
          <p:cNvSpPr>
            <a:spLocks noGrp="1"/>
          </p:cNvSpPr>
          <p:nvPr>
            <p:ph type="title"/>
          </p:nvPr>
        </p:nvSpPr>
        <p:spPr>
          <a:xfrm>
            <a:off x="457200" y="836712"/>
            <a:ext cx="8229600" cy="504056"/>
          </a:xfrm>
          <a:prstGeom prst="rect">
            <a:avLst/>
          </a:prstGeom>
        </p:spPr>
        <p:txBody>
          <a:bodyPr>
            <a:noAutofit/>
          </a:bodyPr>
          <a:lstStyle>
            <a:lvl1pPr>
              <a:defRPr sz="2400" b="0">
                <a:solidFill>
                  <a:schemeClr val="tx1">
                    <a:lumMod val="65000"/>
                    <a:lumOff val="35000"/>
                  </a:schemeClr>
                </a:solidFill>
              </a:defRPr>
            </a:lvl1pPr>
          </a:lstStyle>
          <a:p>
            <a:endParaRPr lang="de-DE" dirty="0"/>
          </a:p>
        </p:txBody>
      </p:sp>
      <p:sp>
        <p:nvSpPr>
          <p:cNvPr id="4" name="Datumsplatzhalter 3"/>
          <p:cNvSpPr>
            <a:spLocks noGrp="1"/>
          </p:cNvSpPr>
          <p:nvPr>
            <p:ph type="dt" sz="half" idx="10"/>
          </p:nvPr>
        </p:nvSpPr>
        <p:spPr/>
        <p:txBody>
          <a:bodyPr/>
          <a:lstStyle>
            <a:lvl1pPr>
              <a:defRPr/>
            </a:lvl1pPr>
          </a:lstStyle>
          <a:p>
            <a:pPr>
              <a:defRPr/>
            </a:pPr>
            <a:fld id="{D34CB2FD-A08C-4404-B0E4-29A12BBBAA79}" type="datetime1">
              <a:rPr lang="de-DE" smtClean="0"/>
              <a:t>08.08.2019</a:t>
            </a:fld>
            <a:endParaRPr lang="de-DE"/>
          </a:p>
        </p:txBody>
      </p:sp>
    </p:spTree>
    <p:extLst>
      <p:ext uri="{BB962C8B-B14F-4D97-AF65-F5344CB8AC3E}">
        <p14:creationId xmlns:p14="http://schemas.microsoft.com/office/powerpoint/2010/main" val="38545272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editar el estilo del título del Patrón</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editar los estilos de texto del Patrón</a:t>
            </a:r>
          </a:p>
          <a:p>
            <a:pPr lvl="1"/>
            <a:r>
              <a:rPr lang="en-US"/>
              <a:t>Segundo nivel</a:t>
            </a:r>
          </a:p>
          <a:p>
            <a:pPr lvl="2"/>
            <a:r>
              <a:rPr lang="en-US"/>
              <a:t>Tercer nivel</a:t>
            </a:r>
          </a:p>
          <a:p>
            <a:pPr lvl="3"/>
            <a:r>
              <a:rPr lang="en-US"/>
              <a:t>Cuarto nivel</a:t>
            </a:r>
          </a:p>
          <a:p>
            <a:pPr lvl="4"/>
            <a:r>
              <a:rPr lang="en-US"/>
              <a:t>Quinto nivel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8/8/2019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‹Nº›</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en-US" dirty="0">
                <a:latin typeface="Arial" panose="020B0604020202020204" pitchFamily="34" charset="0"/>
                <a:cs typeface="Arial" panose="020B0604020202020204" pitchFamily="34" charset="0"/>
              </a:rPr>
              <a:t>Selección de la arquitectura óptima</a:t>
            </a: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Módulo 1.8</a:t>
            </a:r>
          </a:p>
          <a:p>
            <a:endParaRPr lang="el-GR" dirty="0"/>
          </a:p>
        </p:txBody>
      </p:sp>
    </p:spTree>
    <p:extLst>
      <p:ext uri="{BB962C8B-B14F-4D97-AF65-F5344CB8AC3E}">
        <p14:creationId xmlns:p14="http://schemas.microsoft.com/office/powerpoint/2010/main" val="3851014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316" y="-99392"/>
            <a:ext cx="7886700" cy="1325563"/>
          </a:xfrm>
        </p:spPr>
        <p:txBody>
          <a:bodyPr>
            <a:normAutofit/>
          </a:bodyPr>
          <a:lstStyle/>
          <a:p>
            <a:r>
              <a:rPr lang="en-US" dirty="0">
                <a:latin typeface="Arial" panose="020B0604020202020204" pitchFamily="34" charset="0"/>
                <a:cs typeface="Arial" panose="020B0604020202020204" pitchFamily="34" charset="0"/>
              </a:rPr>
              <a:t>Principios de utilización de la energía geotérmica</a:t>
            </a:r>
            <a:endParaRPr lang="el-GR"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4EE5A703-B4A1-4F29-8615-26DA1688874F}"/>
              </a:ext>
            </a:extLst>
          </p:cNvPr>
          <p:cNvSpPr>
            <a:spLocks noGrp="1"/>
          </p:cNvSpPr>
          <p:nvPr>
            <p:ph idx="1"/>
          </p:nvPr>
        </p:nvSpPr>
        <p:spPr>
          <a:xfrm>
            <a:off x="154687" y="1412776"/>
            <a:ext cx="6001489" cy="4896544"/>
          </a:xfrm>
        </p:spPr>
        <p:txBody>
          <a:bodyPr>
            <a:noAutofit/>
          </a:bodyPr>
          <a:lstStyle/>
          <a:p>
            <a:pPr marL="0" indent="0">
              <a:lnSpc>
                <a:spcPct val="150000"/>
              </a:lnSpc>
              <a:buNone/>
            </a:pPr>
            <a:r>
              <a:rPr lang="de-DE" sz="1600" b="1" dirty="0" err="1">
                <a:latin typeface="Arial" panose="020B0604020202020204" pitchFamily="34" charset="0"/>
                <a:cs typeface="Arial" panose="020B0604020202020204" pitchFamily="34" charset="0"/>
              </a:rPr>
              <a:t> Energía</a:t>
            </a:r>
            <a:r>
              <a:rPr lang="de-DE" sz="1600" b="1" dirty="0">
                <a:latin typeface="Arial" panose="020B0604020202020204" pitchFamily="34" charset="0"/>
                <a:cs typeface="Arial" panose="020B0604020202020204" pitchFamily="34" charset="0"/>
              </a:rPr>
              <a:t> geotérmica </a:t>
            </a:r>
            <a:r>
              <a:rPr lang="de-DE" sz="1600" b="1" dirty="0" err="1">
                <a:latin typeface="Arial" panose="020B0604020202020204" pitchFamily="34" charset="0"/>
                <a:cs typeface="Arial" panose="020B0604020202020204" pitchFamily="34" charset="0"/>
              </a:rPr>
              <a:t>petrotermal</a:t>
            </a: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Las rocas sedimentarias cristalinas y densamente depositadas con temperaturas correspondientemente altas (más de 150 ° C) pueden servir como formaciones de </a:t>
            </a:r>
            <a:r>
              <a:rPr lang="en-US" sz="1600" dirty="0" err="1">
                <a:latin typeface="Arial" panose="020B0604020202020204" pitchFamily="34" charset="0"/>
                <a:cs typeface="Arial" panose="020B0604020202020204" pitchFamily="34" charset="0"/>
              </a:rPr>
              <a:t>depositos</a:t>
            </a:r>
            <a:r>
              <a:rPr lang="en-US" sz="1600" dirty="0">
                <a:latin typeface="Arial" panose="020B0604020202020204" pitchFamily="34" charset="0"/>
                <a:cs typeface="Arial" panose="020B0604020202020204" pitchFamily="34" charset="0"/>
              </a:rPr>
              <a:t>. El desarrollo se realiza a través de dos o más agujeros</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extracción de calor se realiza a través de agua circulante, la cual es suministrada al sistema de rebote artificialmente expandido o completamente nuevo, a través del pozo de inyección, donde absorbe el calor de la roca.</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agua calentada es llevada a la superficie a través del pozo de producción, donde se utiliza para generar energía y luego se recircula a través del pozo de inyección.</a:t>
            </a:r>
          </a:p>
        </p:txBody>
      </p:sp>
      <p:pic>
        <p:nvPicPr>
          <p:cNvPr id="4" name="Inhaltsplatzhalter 6">
            <a:extLst>
              <a:ext uri="{FF2B5EF4-FFF2-40B4-BE49-F238E27FC236}">
                <a16:creationId xmlns:a16="http://schemas.microsoft.com/office/drawing/2014/main" id="{99EFDC60-8C3E-4972-BE79-EE3C48244213}"/>
              </a:ext>
            </a:extLst>
          </p:cNvPr>
          <p:cNvPicPr>
            <a:picLocks noChangeAspect="1"/>
          </p:cNvPicPr>
          <p:nvPr/>
        </p:nvPicPr>
        <p:blipFill rotWithShape="1">
          <a:blip r:embed="rId3">
            <a:extLst>
              <a:ext uri="{28A0092B-C50C-407E-A947-70E740481C1C}">
                <a14:useLocalDpi xmlns:a14="http://schemas.microsoft.com/office/drawing/2010/main" val="0"/>
              </a:ext>
            </a:extLst>
          </a:blip>
          <a:srcRect r="6982" b="3"/>
          <a:stretch/>
        </p:blipFill>
        <p:spPr>
          <a:xfrm>
            <a:off x="6156176" y="2410842"/>
            <a:ext cx="2833137" cy="3180903"/>
          </a:xfrm>
          <a:prstGeom prst="rect">
            <a:avLst/>
          </a:prstGeom>
        </p:spPr>
      </p:pic>
    </p:spTree>
    <p:extLst>
      <p:ext uri="{BB962C8B-B14F-4D97-AF65-F5344CB8AC3E}">
        <p14:creationId xmlns:p14="http://schemas.microsoft.com/office/powerpoint/2010/main" val="2982899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1304-443A-4FA9-8351-003C90BB4B5B}"/>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Principios de utilización de la</a:t>
            </a:r>
            <a:r>
              <a:rPr lang="de-DE" dirty="0">
                <a:latin typeface="Arial" panose="020B0604020202020204" pitchFamily="34" charset="0"/>
                <a:cs typeface="Arial" panose="020B0604020202020204" pitchFamily="34" charset="0"/>
              </a:rPr>
              <a:t> energía geotérmica</a:t>
            </a:r>
          </a:p>
        </p:txBody>
      </p:sp>
      <p:sp>
        <p:nvSpPr>
          <p:cNvPr id="5" name="Textfeld 4">
            <a:extLst>
              <a:ext uri="{FF2B5EF4-FFF2-40B4-BE49-F238E27FC236}">
                <a16:creationId xmlns:a16="http://schemas.microsoft.com/office/drawing/2014/main" id="{1D4E2A13-6B87-4350-B696-3BFD74489DEE}"/>
              </a:ext>
            </a:extLst>
          </p:cNvPr>
          <p:cNvSpPr txBox="1"/>
          <p:nvPr/>
        </p:nvSpPr>
        <p:spPr>
          <a:xfrm>
            <a:off x="971600" y="1340768"/>
            <a:ext cx="3960440" cy="4478662"/>
          </a:xfrm>
          <a:prstGeom prst="rect">
            <a:avLst/>
          </a:prstGeom>
          <a:noFill/>
        </p:spPr>
        <p:txBody>
          <a:bodyPr wrap="square" rtlCol="0">
            <a:spAutoFit/>
          </a:bodyPr>
          <a:lstStyle/>
          <a:p>
            <a:pPr>
              <a:lnSpc>
                <a:spcPct val="150000"/>
              </a:lnSpc>
            </a:pPr>
            <a:r>
              <a:rPr lang="de-DE" sz="1600" b="1" dirty="0" err="1">
                <a:latin typeface="Arial" panose="020B0604020202020204" pitchFamily="34" charset="0"/>
                <a:cs typeface="Arial" panose="020B0604020202020204" pitchFamily="34" charset="0"/>
              </a:rPr>
              <a:t> Procedimiento</a:t>
            </a:r>
            <a:r>
              <a:rPr lang="de-DE" sz="1600" b="1" dirty="0">
                <a:latin typeface="Arial" panose="020B0604020202020204" pitchFamily="34" charset="0"/>
                <a:cs typeface="Arial" panose="020B0604020202020204" pitchFamily="34" charset="0"/>
              </a:rPr>
              <a:t> Hot-dry-rock</a:t>
            </a:r>
          </a:p>
          <a:p>
            <a:pPr marL="342900" indent="-342900">
              <a:lnSpc>
                <a:spcPct val="150000"/>
              </a:lnSpc>
              <a:buFont typeface="+mj-lt"/>
              <a:buAutoNum type="arabicPeriod"/>
            </a:pPr>
            <a:endParaRPr lang="de-DE" sz="16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de-DE" sz="1600" dirty="0" err="1">
                <a:latin typeface="Arial" panose="020B0604020202020204" pitchFamily="34" charset="0"/>
                <a:cs typeface="Arial" panose="020B0604020202020204" pitchFamily="34" charset="0"/>
              </a:rPr>
              <a:t>Taladro de</a:t>
            </a:r>
            <a:r>
              <a:rPr lang="de-DE" sz="1600" dirty="0">
                <a:latin typeface="Arial" panose="020B0604020202020204" pitchFamily="34" charset="0"/>
                <a:cs typeface="Arial" panose="020B0604020202020204" pitchFamily="34" charset="0"/>
              </a:rPr>
              <a:t> inyección </a:t>
            </a:r>
            <a:r>
              <a:rPr lang="de-DE" sz="1600" dirty="0" err="1">
                <a:latin typeface="Arial" panose="020B0604020202020204" pitchFamily="34" charset="0"/>
                <a:cs typeface="Arial" panose="020B0604020202020204" pitchFamily="34" charset="0"/>
              </a:rPr>
              <a:t>con</a:t>
            </a:r>
            <a:r>
              <a:rPr lang="de-DE" sz="1600" dirty="0">
                <a:latin typeface="Arial" panose="020B0604020202020204" pitchFamily="34" charset="0"/>
                <a:cs typeface="Arial" panose="020B0604020202020204" pitchFamily="34" charset="0"/>
              </a:rPr>
              <a:t> bomba de</a:t>
            </a:r>
            <a:r>
              <a:rPr lang="de-DE" sz="1600" dirty="0" err="1">
                <a:latin typeface="Arial" panose="020B0604020202020204" pitchFamily="34" charset="0"/>
                <a:cs typeface="Arial" panose="020B0604020202020204" pitchFamily="34" charset="0"/>
              </a:rPr>
              <a:t> inyección</a:t>
            </a:r>
          </a:p>
          <a:p>
            <a:pPr marL="342900" indent="-342900">
              <a:lnSpc>
                <a:spcPct val="150000"/>
              </a:lnSpc>
              <a:buFont typeface="+mj-lt"/>
              <a:buAutoNum type="arabicPeriod"/>
            </a:pPr>
            <a:r>
              <a:rPr lang="de-DE" sz="1600" dirty="0">
                <a:latin typeface="Arial" panose="020B0604020202020204" pitchFamily="34" charset="0"/>
                <a:cs typeface="Arial" panose="020B0604020202020204" pitchFamily="34" charset="0"/>
              </a:rPr>
              <a:t>Sistema de</a:t>
            </a:r>
            <a:r>
              <a:rPr lang="de-DE" sz="1600" dirty="0" err="1">
                <a:latin typeface="Arial" panose="020B0604020202020204" pitchFamily="34" charset="0"/>
                <a:cs typeface="Arial" panose="020B0604020202020204" pitchFamily="34" charset="0"/>
              </a:rPr>
              <a:t> fisura estimulado</a:t>
            </a:r>
          </a:p>
          <a:p>
            <a:pPr marL="342900" indent="-342900">
              <a:lnSpc>
                <a:spcPct val="150000"/>
              </a:lnSpc>
              <a:buFont typeface="+mj-lt"/>
              <a:buAutoNum type="arabicPeriod"/>
            </a:pPr>
            <a:r>
              <a:rPr lang="de-DE" sz="1600" dirty="0" err="1">
                <a:latin typeface="Arial" panose="020B0604020202020204" pitchFamily="34" charset="0"/>
                <a:cs typeface="Arial" panose="020B0604020202020204" pitchFamily="34" charset="0"/>
              </a:rPr>
              <a:t>Pozos de</a:t>
            </a:r>
            <a:r>
              <a:rPr lang="de-DE" sz="1600" dirty="0">
                <a:latin typeface="Arial" panose="020B0604020202020204" pitchFamily="34" charset="0"/>
                <a:cs typeface="Arial" panose="020B0604020202020204" pitchFamily="34" charset="0"/>
              </a:rPr>
              <a:t> producción</a:t>
            </a:r>
          </a:p>
          <a:p>
            <a:pPr marL="342900" indent="-342900">
              <a:lnSpc>
                <a:spcPct val="150000"/>
              </a:lnSpc>
              <a:buFont typeface="+mj-lt"/>
              <a:buAutoNum type="arabicPeriod"/>
            </a:pPr>
            <a:r>
              <a:rPr lang="de-DE" sz="1600" dirty="0" err="1">
                <a:latin typeface="Arial" panose="020B0604020202020204" pitchFamily="34" charset="0"/>
                <a:cs typeface="Arial" panose="020B0604020202020204" pitchFamily="34" charset="0"/>
              </a:rPr>
              <a:t>Intercambiadores de</a:t>
            </a:r>
            <a:r>
              <a:rPr lang="de-DE" sz="1600" dirty="0">
                <a:latin typeface="Arial" panose="020B0604020202020204" pitchFamily="34" charset="0"/>
                <a:cs typeface="Arial" panose="020B0604020202020204" pitchFamily="34" charset="0"/>
              </a:rPr>
              <a:t> calor </a:t>
            </a:r>
          </a:p>
          <a:p>
            <a:pPr marL="342900" indent="-342900">
              <a:lnSpc>
                <a:spcPct val="150000"/>
              </a:lnSpc>
              <a:buFont typeface="+mj-lt"/>
              <a:buAutoNum type="arabicPeriod"/>
            </a:pPr>
            <a:r>
              <a:rPr lang="de-DE" sz="1600" dirty="0" err="1">
                <a:latin typeface="Arial" panose="020B0604020202020204" pitchFamily="34" charset="0"/>
                <a:cs typeface="Arial" panose="020B0604020202020204" pitchFamily="34" charset="0"/>
              </a:rPr>
              <a:t>Casa de la</a:t>
            </a:r>
            <a:r>
              <a:rPr lang="de-DE" sz="1600" dirty="0">
                <a:latin typeface="Arial" panose="020B0604020202020204" pitchFamily="34" charset="0"/>
                <a:cs typeface="Arial" panose="020B0604020202020204" pitchFamily="34" charset="0"/>
              </a:rPr>
              <a:t> turbina</a:t>
            </a:r>
          </a:p>
          <a:p>
            <a:pPr marL="342900" indent="-342900">
              <a:lnSpc>
                <a:spcPct val="150000"/>
              </a:lnSpc>
              <a:buFont typeface="+mj-lt"/>
              <a:buAutoNum type="arabicPeriod"/>
            </a:pPr>
            <a:r>
              <a:rPr lang="de-DE" sz="1600" dirty="0">
                <a:latin typeface="Arial" panose="020B0604020202020204" pitchFamily="34" charset="0"/>
                <a:cs typeface="Arial" panose="020B0604020202020204" pitchFamily="34" charset="0"/>
              </a:rPr>
              <a:t>Refrigeración</a:t>
            </a:r>
          </a:p>
          <a:p>
            <a:pPr marL="342900" indent="-342900">
              <a:lnSpc>
                <a:spcPct val="150000"/>
              </a:lnSpc>
              <a:buFont typeface="+mj-lt"/>
              <a:buAutoNum type="arabicPeriod"/>
            </a:pPr>
            <a:r>
              <a:rPr lang="en-US" sz="1600" dirty="0">
                <a:latin typeface="Arial" panose="020B0604020202020204" pitchFamily="34" charset="0"/>
                <a:cs typeface="Arial" panose="020B0604020202020204" pitchFamily="34" charset="0"/>
              </a:rPr>
              <a:t>Almacenamiento subterráneo a alta temperatura para el exceso de calor</a:t>
            </a:r>
          </a:p>
          <a:p>
            <a:pPr marL="342900" indent="-342900">
              <a:lnSpc>
                <a:spcPct val="150000"/>
              </a:lnSpc>
              <a:buFont typeface="+mj-lt"/>
              <a:buAutoNum type="arabicPeriod"/>
            </a:pPr>
            <a:r>
              <a:rPr lang="de-DE" sz="1600" dirty="0" err="1">
                <a:latin typeface="Arial" panose="020B0604020202020204" pitchFamily="34" charset="0"/>
                <a:cs typeface="Arial" panose="020B0604020202020204" pitchFamily="34" charset="0"/>
              </a:rPr>
              <a:t>Agujero de observación </a:t>
            </a:r>
          </a:p>
          <a:p>
            <a:pPr marL="342900" indent="-342900">
              <a:lnSpc>
                <a:spcPct val="150000"/>
              </a:lnSpc>
              <a:buFont typeface="+mj-lt"/>
              <a:buAutoNum type="arabicPeriod"/>
            </a:pPr>
            <a:r>
              <a:rPr lang="de-DE" sz="1600" dirty="0" err="1">
                <a:latin typeface="Arial" panose="020B0604020202020204" pitchFamily="34" charset="0"/>
                <a:cs typeface="Arial" panose="020B0604020202020204" pitchFamily="34" charset="0"/>
              </a:rPr>
              <a:t>Electricidad</a:t>
            </a:r>
            <a:r>
              <a:rPr lang="de-DE" sz="1600" dirty="0">
                <a:latin typeface="Arial" panose="020B0604020202020204" pitchFamily="34" charset="0"/>
                <a:cs typeface="Arial" panose="020B0604020202020204" pitchFamily="34" charset="0"/>
              </a:rPr>
              <a:t> y </a:t>
            </a:r>
            <a:r>
              <a:rPr lang="de-DE" sz="1600" dirty="0" err="1">
                <a:latin typeface="Arial" panose="020B0604020202020204" pitchFamily="34" charset="0"/>
                <a:cs typeface="Arial" panose="020B0604020202020204" pitchFamily="34" charset="0"/>
              </a:rPr>
              <a:t>calor de</a:t>
            </a:r>
            <a:r>
              <a:rPr lang="de-DE" sz="1600" dirty="0">
                <a:latin typeface="Arial" panose="020B0604020202020204" pitchFamily="34" charset="0"/>
                <a:cs typeface="Arial" panose="020B0604020202020204" pitchFamily="34" charset="0"/>
              </a:rPr>
              <a:t> consumo</a:t>
            </a:r>
          </a:p>
        </p:txBody>
      </p:sp>
      <p:pic>
        <p:nvPicPr>
          <p:cNvPr id="7" name="Inhaltsplatzhalter 3">
            <a:extLst>
              <a:ext uri="{FF2B5EF4-FFF2-40B4-BE49-F238E27FC236}">
                <a16:creationId xmlns:a16="http://schemas.microsoft.com/office/drawing/2014/main" id="{3561575D-A9CF-4DF0-8C76-5600CB484827}"/>
              </a:ext>
            </a:extLst>
          </p:cNvPr>
          <p:cNvPicPr>
            <a:picLocks noGrp="1" noChangeAspect="1"/>
          </p:cNvPicPr>
          <p:nvPr>
            <p:ph idx="1"/>
          </p:nvPr>
        </p:nvPicPr>
        <p:blipFill rotWithShape="1">
          <a:blip r:embed="rId3"/>
          <a:srcRect l="38320" t="22906" r="37422" b="19818"/>
          <a:stretch/>
        </p:blipFill>
        <p:spPr>
          <a:xfrm>
            <a:off x="5534075" y="1768254"/>
            <a:ext cx="3142381" cy="4189854"/>
          </a:xfrm>
          <a:prstGeom prst="rect">
            <a:avLst/>
          </a:prstGeom>
        </p:spPr>
      </p:pic>
    </p:spTree>
    <p:extLst>
      <p:ext uri="{BB962C8B-B14F-4D97-AF65-F5344CB8AC3E}">
        <p14:creationId xmlns:p14="http://schemas.microsoft.com/office/powerpoint/2010/main" val="80845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Energía geotérmica cercana a la superficie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744" y="1412776"/>
            <a:ext cx="8229600" cy="4968552"/>
          </a:xfrm>
        </p:spPr>
        <p:txBody>
          <a:bodyPr>
            <a:normAutofit lnSpcReduction="10000"/>
          </a:bodyPr>
          <a:lstStyle/>
          <a:p>
            <a:pPr marL="0" indent="0">
              <a:lnSpc>
                <a:spcPct val="150000"/>
              </a:lnSpc>
              <a:buNone/>
            </a:pPr>
            <a:r>
              <a:rPr lang="de-DE" sz="1600" b="1" dirty="0">
                <a:latin typeface="Arial" panose="020B0604020202020204" pitchFamily="34" charset="0"/>
                <a:cs typeface="Arial" panose="020B0604020202020204" pitchFamily="34" charset="0"/>
              </a:rPr>
              <a:t>       Energía geotérmica cercana a la superficie</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energía geotérmica cercana a la superficie utiliza agujeros de hasta 400 metros de profundidad y temperaturas de hasta 25 ° C para calentar y enfriar edificios.</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Inicialmente se utiliza un intercambiador de calor. Esto significa que el agua o un fluido de transferencia de calor circula en un sistema cerrado de tuberías subterráneas y absorbe el calor del suelo.</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Este calor se envía a la superficie de la bomba de calor y se lleva a la temperatura necesaria para el calentamiento. El subsuelo también se puede utilizar directamente como fuente de refrigeración, lo que ahorra costosa refrigeración en los sistemas de aire acondicionado.</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5673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81EFC1-F3ED-497E-B3BD-3AFB75A03DFA}"/>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Energía geotérmica cercana a la superficie</a:t>
            </a:r>
          </a:p>
        </p:txBody>
      </p:sp>
      <p:sp>
        <p:nvSpPr>
          <p:cNvPr id="3" name="Inhaltsplatzhalter 2">
            <a:extLst>
              <a:ext uri="{FF2B5EF4-FFF2-40B4-BE49-F238E27FC236}">
                <a16:creationId xmlns:a16="http://schemas.microsoft.com/office/drawing/2014/main" id="{DD5C3662-E6B3-40C8-AC57-0BC0472F62BE}"/>
              </a:ext>
            </a:extLst>
          </p:cNvPr>
          <p:cNvSpPr>
            <a:spLocks noGrp="1"/>
          </p:cNvSpPr>
          <p:nvPr>
            <p:ph idx="1"/>
          </p:nvPr>
        </p:nvSpPr>
        <p:spPr>
          <a:xfrm>
            <a:off x="457200" y="1412776"/>
            <a:ext cx="8229600" cy="4968552"/>
          </a:xfrm>
        </p:spPr>
        <p:txBody>
          <a:bodyPr>
            <a:normAutofit fontScale="92500"/>
          </a:bodyPr>
          <a:lstStyle/>
          <a:p>
            <a:pPr marL="0" indent="0">
              <a:lnSpc>
                <a:spcPct val="150000"/>
              </a:lnSpc>
              <a:buNone/>
            </a:pPr>
            <a:r>
              <a:rPr lang="de-DE" sz="1600" b="1" dirty="0">
                <a:latin typeface="Arial" panose="020B0604020202020204" pitchFamily="34" charset="0"/>
                <a:cs typeface="Arial" panose="020B0604020202020204" pitchFamily="34" charset="0"/>
              </a:rPr>
              <a:t> Intercambiador de calor </a:t>
            </a:r>
            <a:endParaRPr lang="de-DE" sz="1600" dirty="0">
              <a:latin typeface="Arial" panose="020B0604020202020204" pitchFamily="34" charset="0"/>
              <a:cs typeface="Arial" panose="020B0604020202020204" pitchFamily="34" charset="0"/>
            </a:endParaRPr>
          </a:p>
          <a:p>
            <a:pPr marL="400050" lvl="1" indent="0">
              <a:lnSpc>
                <a:spcPct val="150000"/>
              </a:lnSpc>
              <a:buNone/>
            </a:pPr>
            <a:r>
              <a:rPr lang="en-US" sz="1600" i="1" dirty="0">
                <a:latin typeface="Arial" panose="020B0604020202020204" pitchFamily="34" charset="0"/>
                <a:cs typeface="Arial" panose="020B0604020202020204" pitchFamily="34" charset="0"/>
              </a:rPr>
              <a:t>En la energía geotérmica cercana a la superficie, los intercambiadores de calor geotérmicos desempeñan un papel importante en muchos lugares:</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b="1" dirty="0">
                <a:latin typeface="Arial" panose="020B0604020202020204" pitchFamily="34" charset="0"/>
                <a:cs typeface="Arial" panose="020B0604020202020204" pitchFamily="34" charset="0"/>
              </a:rPr>
              <a:t> Instalaciones sobre el terreno </a:t>
            </a:r>
          </a:p>
          <a:p>
            <a:pPr>
              <a:lnSpc>
                <a:spcPct val="150000"/>
              </a:lnSpc>
            </a:pPr>
            <a:r>
              <a:rPr lang="en-US" sz="1600" dirty="0">
                <a:latin typeface="Arial" panose="020B0604020202020204" pitchFamily="34" charset="0"/>
                <a:cs typeface="Arial" panose="020B0604020202020204" pitchFamily="34" charset="0"/>
              </a:rPr>
              <a:t>Los intercambiadores de calor se utilizan para separar circuitos con diferentes equipos de trabajo.</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En una bomba de calor, el fluido de trabajo de las sondas de tierra se separa del circuito de usuario.</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Tecnológicamente, se diferencia principalmente entre intercambiadores de calor de placas e intercambiadores de calor de tubos, pero también hay muchos otros diseños.</a:t>
            </a:r>
            <a:endParaRPr lang="de-DE" dirty="0"/>
          </a:p>
        </p:txBody>
      </p:sp>
    </p:spTree>
    <p:extLst>
      <p:ext uri="{BB962C8B-B14F-4D97-AF65-F5344CB8AC3E}">
        <p14:creationId xmlns:p14="http://schemas.microsoft.com/office/powerpoint/2010/main" val="65985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ED6F5-B678-4947-8949-40E22ECD1478}"/>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Energía geotérmica cercana a la superficie</a:t>
            </a:r>
          </a:p>
        </p:txBody>
      </p:sp>
      <p:sp>
        <p:nvSpPr>
          <p:cNvPr id="3" name="Inhaltsplatzhalter 2">
            <a:extLst>
              <a:ext uri="{FF2B5EF4-FFF2-40B4-BE49-F238E27FC236}">
                <a16:creationId xmlns:a16="http://schemas.microsoft.com/office/drawing/2014/main" id="{00436AE5-3A80-4294-8011-489927A26A4C}"/>
              </a:ext>
            </a:extLst>
          </p:cNvPr>
          <p:cNvSpPr>
            <a:spLocks noGrp="1"/>
          </p:cNvSpPr>
          <p:nvPr>
            <p:ph idx="1"/>
          </p:nvPr>
        </p:nvSpPr>
        <p:spPr>
          <a:xfrm>
            <a:off x="376246" y="1268760"/>
            <a:ext cx="8754144" cy="5112568"/>
          </a:xfrm>
        </p:spPr>
        <p:txBody>
          <a:bodyPr>
            <a:noAutofit/>
          </a:bodyPr>
          <a:lstStyle/>
          <a:p>
            <a:pPr marL="0" indent="0">
              <a:lnSpc>
                <a:spcPct val="150000"/>
              </a:lnSpc>
              <a:buNone/>
            </a:pPr>
            <a:r>
              <a:rPr lang="de-DE" sz="1600" b="1" dirty="0">
                <a:latin typeface="Arial" panose="020B0604020202020204" pitchFamily="34" charset="0"/>
                <a:cs typeface="Arial" panose="020B0604020202020204" pitchFamily="34" charset="0"/>
              </a:rPr>
              <a:t> Intercambiadores de placas </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Un intercambiador de calor de placas (PWE) - a menudo denominado refrigerador de placas (PK) - es un diseño especial de un intercambiador de calor.</a:t>
            </a:r>
          </a:p>
          <a:p>
            <a:pPr>
              <a:lnSpc>
                <a:spcPct val="150000"/>
              </a:lnSpc>
            </a:pPr>
            <a:r>
              <a:rPr lang="en-US" sz="1600" dirty="0" err="1">
                <a:latin typeface="Arial" panose="020B0604020202020204" pitchFamily="34" charset="0"/>
                <a:cs typeface="Arial" panose="020B0604020202020204" pitchFamily="34" charset="0"/>
              </a:rPr>
              <a:t>Consiste</a:t>
            </a:r>
            <a:r>
              <a:rPr lang="en-US" sz="1600" dirty="0">
                <a:latin typeface="Arial" panose="020B0604020202020204" pitchFamily="34" charset="0"/>
                <a:cs typeface="Arial" panose="020B0604020202020204" pitchFamily="34" charset="0"/>
              </a:rPr>
              <a:t> en placas perfiladas onduladas, las cuales están compuestas de tal manera que en cada espacio sucesivo fluye una vez cada una de ellas el medio calefactor y luego el refrigerante.</a:t>
            </a:r>
          </a:p>
          <a:p>
            <a:pPr>
              <a:lnSpc>
                <a:spcPct val="150000"/>
              </a:lnSpc>
            </a:pPr>
            <a:r>
              <a:rPr lang="en-US" sz="1600" dirty="0">
                <a:latin typeface="Arial" panose="020B0604020202020204" pitchFamily="34" charset="0"/>
                <a:cs typeface="Arial" panose="020B0604020202020204" pitchFamily="34" charset="0"/>
              </a:rPr>
              <a:t>El paquete de placas está sellado hacia el exterior y entre los medios y se mantiene unido, por ejemplo, con tornillos de fijación. </a:t>
            </a:r>
          </a:p>
          <a:p>
            <a:pPr>
              <a:lnSpc>
                <a:spcPct val="150000"/>
              </a:lnSpc>
            </a:pPr>
            <a:r>
              <a:rPr lang="en-US" sz="1600" dirty="0" err="1">
                <a:latin typeface="Arial" panose="020B0604020202020204" pitchFamily="34" charset="0"/>
                <a:cs typeface="Arial" panose="020B0604020202020204" pitchFamily="34" charset="0"/>
              </a:rPr>
              <a:t>Debido</a:t>
            </a:r>
            <a:r>
              <a:rPr lang="en-US" sz="1600" dirty="0">
                <a:latin typeface="Arial" panose="020B0604020202020204" pitchFamily="34" charset="0"/>
                <a:cs typeface="Arial" panose="020B0604020202020204" pitchFamily="34" charset="0"/>
              </a:rPr>
              <a:t> a su diseño especial, los intercambiadores de calor de placas (atornillados) son muy fáciles de ampliar y muy flexibles con respecto al diseño de la guía de flujo, que viene determinada por la posición de las juntas.</a:t>
            </a:r>
            <a:endParaRPr lang="de-DE" sz="1600" dirty="0"/>
          </a:p>
        </p:txBody>
      </p:sp>
    </p:spTree>
    <p:extLst>
      <p:ext uri="{BB962C8B-B14F-4D97-AF65-F5344CB8AC3E}">
        <p14:creationId xmlns:p14="http://schemas.microsoft.com/office/powerpoint/2010/main" val="2349944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82E20-A60E-4C0C-BDAD-85BFE1F9E5FB}"/>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Energía geotérmica cercana a la superficie</a:t>
            </a:r>
          </a:p>
        </p:txBody>
      </p:sp>
      <p:sp>
        <p:nvSpPr>
          <p:cNvPr id="5" name="Textfeld 4">
            <a:extLst>
              <a:ext uri="{FF2B5EF4-FFF2-40B4-BE49-F238E27FC236}">
                <a16:creationId xmlns:a16="http://schemas.microsoft.com/office/drawing/2014/main" id="{CBAD297C-5E91-4971-9D7E-CF0F121596BF}"/>
              </a:ext>
            </a:extLst>
          </p:cNvPr>
          <p:cNvSpPr txBox="1"/>
          <p:nvPr/>
        </p:nvSpPr>
        <p:spPr>
          <a:xfrm>
            <a:off x="1403649" y="1340768"/>
            <a:ext cx="3816423" cy="785343"/>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Representación esquemática de un intercambiador de calor de placas</a:t>
            </a:r>
            <a:endParaRPr lang="de-DE" sz="160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6BD2BE8F-910A-4CBA-9CE7-73C0B8B1715B}"/>
              </a:ext>
            </a:extLst>
          </p:cNvPr>
          <p:cNvSpPr txBox="1"/>
          <p:nvPr/>
        </p:nvSpPr>
        <p:spPr>
          <a:xfrm>
            <a:off x="5522823" y="1340768"/>
            <a:ext cx="3369657" cy="785343"/>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Placa individual de un intercambiador de calor de placas</a:t>
            </a:r>
            <a:endParaRPr lang="de-DE" sz="1600" dirty="0">
              <a:latin typeface="Arial" panose="020B0604020202020204" pitchFamily="34" charset="0"/>
              <a:cs typeface="Arial" panose="020B0604020202020204" pitchFamily="34" charset="0"/>
            </a:endParaRPr>
          </a:p>
        </p:txBody>
      </p:sp>
      <p:pic>
        <p:nvPicPr>
          <p:cNvPr id="6" name="Inhaltsplatzhalter 3">
            <a:extLst>
              <a:ext uri="{FF2B5EF4-FFF2-40B4-BE49-F238E27FC236}">
                <a16:creationId xmlns:a16="http://schemas.microsoft.com/office/drawing/2014/main" id="{512F7426-6852-4E48-923E-FE3693EA5D7A}"/>
              </a:ext>
            </a:extLst>
          </p:cNvPr>
          <p:cNvPicPr>
            <a:picLocks noChangeAspect="1"/>
          </p:cNvPicPr>
          <p:nvPr/>
        </p:nvPicPr>
        <p:blipFill rotWithShape="1">
          <a:blip r:embed="rId3"/>
          <a:srcRect l="40118" t="26088" r="41015" b="33995"/>
          <a:stretch/>
        </p:blipFill>
        <p:spPr>
          <a:xfrm>
            <a:off x="878273" y="2166650"/>
            <a:ext cx="3467359" cy="4142670"/>
          </a:xfrm>
          <a:prstGeom prst="rect">
            <a:avLst/>
          </a:prstGeom>
        </p:spPr>
      </p:pic>
      <p:pic>
        <p:nvPicPr>
          <p:cNvPr id="8" name="Picture 2" descr="https://upload.wikimedia.org/wikipedia/commons/8/8e/Plate_frame_2.png">
            <a:extLst>
              <a:ext uri="{FF2B5EF4-FFF2-40B4-BE49-F238E27FC236}">
                <a16:creationId xmlns:a16="http://schemas.microsoft.com/office/drawing/2014/main" id="{34EB6D4E-708A-4780-9832-82B0D0281F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135" y="2886491"/>
            <a:ext cx="382905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682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6E293-BC1B-44C9-8F75-5AE65288A57F}"/>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Energía geotérmica cercana a la superficie </a:t>
            </a:r>
          </a:p>
        </p:txBody>
      </p:sp>
      <p:sp>
        <p:nvSpPr>
          <p:cNvPr id="3" name="Inhaltsplatzhalter 2">
            <a:extLst>
              <a:ext uri="{FF2B5EF4-FFF2-40B4-BE49-F238E27FC236}">
                <a16:creationId xmlns:a16="http://schemas.microsoft.com/office/drawing/2014/main" id="{35253BBE-6EF5-4A0D-93E5-EC8075CD9314}"/>
              </a:ext>
            </a:extLst>
          </p:cNvPr>
          <p:cNvSpPr>
            <a:spLocks noGrp="1"/>
          </p:cNvSpPr>
          <p:nvPr>
            <p:ph idx="1"/>
          </p:nvPr>
        </p:nvSpPr>
        <p:spPr>
          <a:xfrm>
            <a:off x="457200" y="1412776"/>
            <a:ext cx="8229600" cy="5112568"/>
          </a:xfrm>
        </p:spPr>
        <p:txBody>
          <a:bodyPr>
            <a:normAutofit fontScale="92500" lnSpcReduction="20000"/>
          </a:bodyPr>
          <a:lstStyle/>
          <a:p>
            <a:pPr marL="0" indent="0">
              <a:lnSpc>
                <a:spcPct val="150000"/>
              </a:lnSpc>
              <a:buNone/>
            </a:pPr>
            <a:r>
              <a:rPr lang="de-DE" sz="1700" b="1" dirty="0" err="1">
                <a:latin typeface="Arial" panose="020B0604020202020204" pitchFamily="34" charset="0"/>
                <a:cs typeface="Arial" panose="020B0604020202020204" pitchFamily="34" charset="0"/>
              </a:rPr>
              <a:t> Intercambiador de calor de</a:t>
            </a:r>
            <a:r>
              <a:rPr lang="de-DE" sz="1700" b="1" dirty="0">
                <a:latin typeface="Arial" panose="020B0604020202020204" pitchFamily="34" charset="0"/>
                <a:cs typeface="Arial" panose="020B0604020202020204" pitchFamily="34" charset="0"/>
              </a:rPr>
              <a:t> carcasa y </a:t>
            </a:r>
            <a:r>
              <a:rPr lang="de-DE" sz="1700" b="1" dirty="0" err="1">
                <a:latin typeface="Arial" panose="020B0604020202020204" pitchFamily="34" charset="0"/>
                <a:cs typeface="Arial" panose="020B0604020202020204" pitchFamily="34" charset="0"/>
              </a:rPr>
              <a:t>tubos </a:t>
            </a:r>
            <a:endParaRPr lang="de-DE" sz="1700" dirty="0">
              <a:latin typeface="Arial" panose="020B0604020202020204" pitchFamily="34" charset="0"/>
              <a:cs typeface="Arial" panose="020B0604020202020204" pitchFamily="34" charset="0"/>
            </a:endParaRPr>
          </a:p>
          <a:p>
            <a:pPr>
              <a:lnSpc>
                <a:spcPct val="150000"/>
              </a:lnSpc>
            </a:pPr>
            <a:r>
              <a:rPr lang="en-US" sz="1700" dirty="0">
                <a:latin typeface="Arial" panose="020B0604020202020204" pitchFamily="34" charset="0"/>
                <a:cs typeface="Arial" panose="020B0604020202020204" pitchFamily="34" charset="0"/>
              </a:rPr>
              <a:t>El intercambiador de calor de carcasa y tubos es un aparato térmico para la transferencia de energía térmica de un cuerpo a otro.</a:t>
            </a:r>
          </a:p>
          <a:p>
            <a:pPr marL="0" indent="0">
              <a:lnSpc>
                <a:spcPct val="150000"/>
              </a:lnSpc>
              <a:buNone/>
            </a:pPr>
            <a:endParaRPr lang="de-DE" sz="1700" dirty="0">
              <a:latin typeface="Arial" panose="020B0604020202020204" pitchFamily="34" charset="0"/>
              <a:cs typeface="Arial" panose="020B0604020202020204" pitchFamily="34" charset="0"/>
            </a:endParaRPr>
          </a:p>
          <a:p>
            <a:pPr>
              <a:lnSpc>
                <a:spcPct val="150000"/>
              </a:lnSpc>
            </a:pPr>
            <a:r>
              <a:rPr lang="en-US" sz="1700" dirty="0">
                <a:latin typeface="Arial" panose="020B0604020202020204" pitchFamily="34" charset="0"/>
                <a:cs typeface="Arial" panose="020B0604020202020204" pitchFamily="34" charset="0"/>
              </a:rPr>
              <a:t>A diferencia de los regeneradores, transfiere el calor sin almacenamiento temporal.</a:t>
            </a:r>
          </a:p>
          <a:p>
            <a:pPr marL="0" indent="0">
              <a:lnSpc>
                <a:spcPct val="150000"/>
              </a:lnSpc>
              <a:buNone/>
            </a:pPr>
            <a:endParaRPr lang="de-DE" sz="1700" dirty="0">
              <a:latin typeface="Arial" panose="020B0604020202020204" pitchFamily="34" charset="0"/>
              <a:cs typeface="Arial" panose="020B0604020202020204" pitchFamily="34" charset="0"/>
            </a:endParaRPr>
          </a:p>
          <a:p>
            <a:pPr>
              <a:lnSpc>
                <a:spcPct val="150000"/>
              </a:lnSpc>
            </a:pPr>
            <a:r>
              <a:rPr lang="en-US" sz="1700" dirty="0">
                <a:latin typeface="Arial" panose="020B0604020202020204" pitchFamily="34" charset="0"/>
                <a:cs typeface="Arial" panose="020B0604020202020204" pitchFamily="34" charset="0"/>
              </a:rPr>
              <a:t>Estos son intercambiadores de calor indirectos porque el calor se transfiere a través de las paredes y los dos medios están separados. Por lo tanto, no es posible realizar una transferencia en masa.</a:t>
            </a:r>
          </a:p>
          <a:p>
            <a:pPr marL="0" indent="0">
              <a:lnSpc>
                <a:spcPct val="150000"/>
              </a:lnSpc>
              <a:buNone/>
            </a:pPr>
            <a:endParaRPr lang="de-DE" sz="1700" dirty="0">
              <a:latin typeface="Arial" panose="020B0604020202020204" pitchFamily="34" charset="0"/>
              <a:cs typeface="Arial" panose="020B0604020202020204" pitchFamily="34" charset="0"/>
            </a:endParaRPr>
          </a:p>
          <a:p>
            <a:pPr>
              <a:lnSpc>
                <a:spcPct val="150000"/>
              </a:lnSpc>
            </a:pPr>
            <a:r>
              <a:rPr lang="en-US" sz="1700" dirty="0">
                <a:latin typeface="Arial" panose="020B0604020202020204" pitchFamily="34" charset="0"/>
                <a:cs typeface="Arial" panose="020B0604020202020204" pitchFamily="34" charset="0"/>
              </a:rPr>
              <a:t>Suelen ser cilindros huecos de chapa de acero, en cuyo interior se ubican desde cientos hasta miles de tubos de pequeño diámetro nominal. Por el cilindro de chapa fluye el primer medio, por los tubos el segundo. Durante este proceso, el medio más caliente se enfría, mientras que el medio más frío se calienta.</a:t>
            </a:r>
            <a:endParaRPr lang="de-DE" dirty="0"/>
          </a:p>
        </p:txBody>
      </p:sp>
    </p:spTree>
    <p:extLst>
      <p:ext uri="{BB962C8B-B14F-4D97-AF65-F5344CB8AC3E}">
        <p14:creationId xmlns:p14="http://schemas.microsoft.com/office/powerpoint/2010/main" val="490753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5FE01-4623-4D01-BCE5-42E78C962209}"/>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Energía</a:t>
            </a:r>
            <a:r>
              <a:rPr lang="de-DE" dirty="0" err="1">
                <a:latin typeface="Arial" panose="020B0604020202020204" pitchFamily="34" charset="0"/>
                <a:cs typeface="Arial" panose="020B0604020202020204" pitchFamily="34" charset="0"/>
              </a:rPr>
              <a:t> gaseosa</a:t>
            </a:r>
            <a:r>
              <a:rPr lang="de-DE" dirty="0">
                <a:latin typeface="Arial" panose="020B0604020202020204" pitchFamily="34" charset="0"/>
                <a:cs typeface="Arial" panose="020B0604020202020204" pitchFamily="34" charset="0"/>
              </a:rPr>
              <a:t> cercana a la superficie</a:t>
            </a:r>
          </a:p>
        </p:txBody>
      </p:sp>
      <p:pic>
        <p:nvPicPr>
          <p:cNvPr id="4" name="Inhaltsplatzhalter 3">
            <a:extLst>
              <a:ext uri="{FF2B5EF4-FFF2-40B4-BE49-F238E27FC236}">
                <a16:creationId xmlns:a16="http://schemas.microsoft.com/office/drawing/2014/main" id="{25566836-AB0D-4778-A470-989ADEAFCFDD}"/>
              </a:ext>
            </a:extLst>
          </p:cNvPr>
          <p:cNvPicPr>
            <a:picLocks noGrp="1" noChangeAspect="1"/>
          </p:cNvPicPr>
          <p:nvPr>
            <p:ph idx="1"/>
          </p:nvPr>
        </p:nvPicPr>
        <p:blipFill rotWithShape="1">
          <a:blip r:embed="rId3"/>
          <a:srcRect l="32317" t="28130" r="32844" b="35295"/>
          <a:stretch/>
        </p:blipFill>
        <p:spPr>
          <a:xfrm>
            <a:off x="611560" y="1867137"/>
            <a:ext cx="4608512" cy="2731993"/>
          </a:xfrm>
          <a:prstGeom prst="rect">
            <a:avLst/>
          </a:prstGeom>
        </p:spPr>
      </p:pic>
      <p:sp>
        <p:nvSpPr>
          <p:cNvPr id="6" name="Textfeld 5">
            <a:extLst>
              <a:ext uri="{FF2B5EF4-FFF2-40B4-BE49-F238E27FC236}">
                <a16:creationId xmlns:a16="http://schemas.microsoft.com/office/drawing/2014/main" id="{699F3495-D7CF-47AB-815F-7DB500BDC78A}"/>
              </a:ext>
            </a:extLst>
          </p:cNvPr>
          <p:cNvSpPr txBox="1"/>
          <p:nvPr/>
        </p:nvSpPr>
        <p:spPr>
          <a:xfrm>
            <a:off x="5364088" y="2709092"/>
            <a:ext cx="3423785" cy="338554"/>
          </a:xfrm>
          <a:prstGeom prst="rect">
            <a:avLst/>
          </a:prstGeom>
          <a:noFill/>
        </p:spPr>
        <p:txBody>
          <a:bodyPr wrap="square" rtlCol="0">
            <a:spAutoFit/>
          </a:bodyPr>
          <a:lstStyle/>
          <a:p>
            <a:r>
              <a:rPr lang="de-DE" sz="1600" dirty="0" err="1">
                <a:latin typeface="Arial" panose="020B0604020202020204" pitchFamily="34" charset="0"/>
                <a:cs typeface="Arial" panose="020B0604020202020204" pitchFamily="34" charset="0"/>
              </a:rPr>
              <a:t>Intercambiador de calor de haz de tubos</a:t>
            </a:r>
            <a:r>
              <a:rPr lang="de-DE" sz="1600" dirty="0">
                <a:latin typeface="Arial" panose="020B0604020202020204" pitchFamily="34" charset="0"/>
                <a:cs typeface="Arial" panose="020B0604020202020204" pitchFamily="34" charset="0"/>
              </a:rPr>
              <a:t> abierto</a:t>
            </a:r>
          </a:p>
        </p:txBody>
      </p:sp>
      <p:sp>
        <p:nvSpPr>
          <p:cNvPr id="7" name="Textfeld 6">
            <a:extLst>
              <a:ext uri="{FF2B5EF4-FFF2-40B4-BE49-F238E27FC236}">
                <a16:creationId xmlns:a16="http://schemas.microsoft.com/office/drawing/2014/main" id="{ECB964AC-0C36-49EB-B1E0-2B709C7F7590}"/>
              </a:ext>
            </a:extLst>
          </p:cNvPr>
          <p:cNvSpPr txBox="1"/>
          <p:nvPr/>
        </p:nvSpPr>
        <p:spPr>
          <a:xfrm>
            <a:off x="755576" y="5018357"/>
            <a:ext cx="3248938" cy="830997"/>
          </a:xfrm>
          <a:prstGeom prst="rect">
            <a:avLst/>
          </a:prstGeom>
          <a:noFill/>
        </p:spPr>
        <p:txBody>
          <a:bodyPr wrap="square" rtlCol="0">
            <a:spAutoFit/>
          </a:bodyPr>
          <a:lstStyle/>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Esquema de un intercambiador de calor de carcasa y tubos</a:t>
            </a:r>
            <a:endParaRPr lang="de-DE" sz="1600"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CC2D858E-1881-4DCF-812E-25F8C7B908CD}"/>
              </a:ext>
            </a:extLst>
          </p:cNvPr>
          <p:cNvSpPr txBox="1"/>
          <p:nvPr/>
        </p:nvSpPr>
        <p:spPr>
          <a:xfrm>
            <a:off x="1619672" y="1763524"/>
            <a:ext cx="4608512" cy="338554"/>
          </a:xfrm>
          <a:prstGeom prst="rect">
            <a:avLst/>
          </a:prstGeom>
          <a:solidFill>
            <a:schemeClr val="bg1"/>
          </a:solidFill>
        </p:spPr>
        <p:txBody>
          <a:bodyPr wrap="square" rtlCol="0">
            <a:spAutoFit/>
          </a:bodyPr>
          <a:lstStyle/>
          <a:p>
            <a:r>
              <a:rPr lang="en-US" sz="1600" dirty="0">
                <a:latin typeface="Arial" panose="020B0604020202020204" pitchFamily="34" charset="0"/>
                <a:cs typeface="Arial" panose="020B0604020202020204" pitchFamily="34" charset="0"/>
              </a:rPr>
              <a:t>Intercambiadores de calor de carcasa y tubos</a:t>
            </a:r>
            <a:endParaRPr lang="de-DE" sz="1600" dirty="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A6A2683A-E9A6-4AE8-BFFB-F1711BB1460B}"/>
              </a:ext>
            </a:extLst>
          </p:cNvPr>
          <p:cNvSpPr txBox="1"/>
          <p:nvPr/>
        </p:nvSpPr>
        <p:spPr>
          <a:xfrm>
            <a:off x="639231" y="2009554"/>
            <a:ext cx="1112832" cy="584774"/>
          </a:xfrm>
          <a:prstGeom prst="rect">
            <a:avLst/>
          </a:prstGeom>
          <a:solidFill>
            <a:schemeClr val="bg1"/>
          </a:solidFill>
        </p:spPr>
        <p:txBody>
          <a:bodyPr wrap="square" rtlCol="0">
            <a:spAutoFit/>
          </a:bodyPr>
          <a:lstStyle/>
          <a:p>
            <a:r>
              <a:rPr lang="de-DE" sz="1600" dirty="0">
                <a:latin typeface="Arial" panose="020B0604020202020204" pitchFamily="34" charset="0"/>
                <a:cs typeface="Arial" panose="020B0604020202020204" pitchFamily="34" charset="0"/>
              </a:rPr>
              <a:t>Líquido frío </a:t>
            </a:r>
          </a:p>
        </p:txBody>
      </p:sp>
      <p:sp>
        <p:nvSpPr>
          <p:cNvPr id="9" name="Textfeld 8">
            <a:extLst>
              <a:ext uri="{FF2B5EF4-FFF2-40B4-BE49-F238E27FC236}">
                <a16:creationId xmlns:a16="http://schemas.microsoft.com/office/drawing/2014/main" id="{4EB7D3C6-A597-4824-B24F-09133A1A2AD0}"/>
              </a:ext>
            </a:extLst>
          </p:cNvPr>
          <p:cNvSpPr txBox="1"/>
          <p:nvPr/>
        </p:nvSpPr>
        <p:spPr>
          <a:xfrm>
            <a:off x="330969" y="2594328"/>
            <a:ext cx="1152128" cy="584775"/>
          </a:xfrm>
          <a:prstGeom prst="rect">
            <a:avLst/>
          </a:prstGeom>
          <a:solidFill>
            <a:schemeClr val="bg1"/>
          </a:solidFill>
        </p:spPr>
        <p:txBody>
          <a:bodyPr wrap="square" rtlCol="0">
            <a:spAutoFit/>
          </a:bodyPr>
          <a:lstStyle/>
          <a:p>
            <a:r>
              <a:rPr lang="de-DE" sz="1600" dirty="0">
                <a:latin typeface="Arial" panose="020B0604020202020204" pitchFamily="34" charset="0"/>
                <a:cs typeface="Arial" panose="020B0604020202020204" pitchFamily="34" charset="0"/>
              </a:rPr>
              <a:t>Lado del manto </a:t>
            </a:r>
          </a:p>
        </p:txBody>
      </p:sp>
      <p:sp>
        <p:nvSpPr>
          <p:cNvPr id="10" name="Textfeld 9">
            <a:extLst>
              <a:ext uri="{FF2B5EF4-FFF2-40B4-BE49-F238E27FC236}">
                <a16:creationId xmlns:a16="http://schemas.microsoft.com/office/drawing/2014/main" id="{74B550D8-0837-47BA-B7EC-2D6EBCE76992}"/>
              </a:ext>
            </a:extLst>
          </p:cNvPr>
          <p:cNvSpPr txBox="1"/>
          <p:nvPr/>
        </p:nvSpPr>
        <p:spPr>
          <a:xfrm>
            <a:off x="557177" y="3993215"/>
            <a:ext cx="1368152" cy="584775"/>
          </a:xfrm>
          <a:prstGeom prst="rect">
            <a:avLst/>
          </a:prstGeom>
          <a:solidFill>
            <a:schemeClr val="bg1"/>
          </a:solidFill>
        </p:spPr>
        <p:txBody>
          <a:bodyPr wrap="square" rtlCol="0">
            <a:spAutoFit/>
          </a:bodyPr>
          <a:lstStyle/>
          <a:p>
            <a:r>
              <a:rPr lang="de-DE" sz="1600" dirty="0">
                <a:latin typeface="Arial" panose="020B0604020202020204" pitchFamily="34" charset="0"/>
                <a:cs typeface="Arial" panose="020B0604020202020204" pitchFamily="34" charset="0"/>
              </a:rPr>
              <a:t>Fondo abombado </a:t>
            </a:r>
          </a:p>
        </p:txBody>
      </p:sp>
      <p:sp>
        <p:nvSpPr>
          <p:cNvPr id="11" name="Textfeld 10">
            <a:extLst>
              <a:ext uri="{FF2B5EF4-FFF2-40B4-BE49-F238E27FC236}">
                <a16:creationId xmlns:a16="http://schemas.microsoft.com/office/drawing/2014/main" id="{572F3A69-EF84-47EA-8E88-073D2FCD9949}"/>
              </a:ext>
            </a:extLst>
          </p:cNvPr>
          <p:cNvSpPr txBox="1"/>
          <p:nvPr/>
        </p:nvSpPr>
        <p:spPr>
          <a:xfrm>
            <a:off x="1489876" y="4280077"/>
            <a:ext cx="1224136" cy="338554"/>
          </a:xfrm>
          <a:prstGeom prst="rect">
            <a:avLst/>
          </a:prstGeom>
          <a:solidFill>
            <a:schemeClr val="bg1"/>
          </a:solidFill>
        </p:spPr>
        <p:txBody>
          <a:bodyPr wrap="square" rtlCol="0">
            <a:spAutoFit/>
          </a:bodyPr>
          <a:lstStyle/>
          <a:p>
            <a:r>
              <a:rPr lang="de-DE" sz="1600" dirty="0">
                <a:latin typeface="Arial" panose="020B0604020202020204" pitchFamily="34" charset="0"/>
                <a:cs typeface="Arial" panose="020B0604020202020204" pitchFamily="34" charset="0"/>
              </a:rPr>
              <a:t>Deflectores </a:t>
            </a:r>
          </a:p>
        </p:txBody>
      </p:sp>
      <p:sp>
        <p:nvSpPr>
          <p:cNvPr id="12" name="Textfeld 11">
            <a:extLst>
              <a:ext uri="{FF2B5EF4-FFF2-40B4-BE49-F238E27FC236}">
                <a16:creationId xmlns:a16="http://schemas.microsoft.com/office/drawing/2014/main" id="{090A9DB3-416E-44FA-8CCA-9596C2D59D83}"/>
              </a:ext>
            </a:extLst>
          </p:cNvPr>
          <p:cNvSpPr txBox="1"/>
          <p:nvPr/>
        </p:nvSpPr>
        <p:spPr>
          <a:xfrm>
            <a:off x="2892566" y="2402304"/>
            <a:ext cx="910596" cy="338554"/>
          </a:xfrm>
          <a:prstGeom prst="rect">
            <a:avLst/>
          </a:prstGeom>
          <a:solidFill>
            <a:schemeClr val="bg1"/>
          </a:solidFill>
        </p:spPr>
        <p:txBody>
          <a:bodyPr wrap="square" rtlCol="0">
            <a:spAutoFit/>
          </a:bodyPr>
          <a:lstStyle/>
          <a:p>
            <a:r>
              <a:rPr lang="de-DE" sz="1600" dirty="0">
                <a:latin typeface="Arial" panose="020B0604020202020204" pitchFamily="34" charset="0"/>
                <a:cs typeface="Arial" panose="020B0604020202020204" pitchFamily="34" charset="0"/>
              </a:rPr>
              <a:t>Manto </a:t>
            </a:r>
          </a:p>
        </p:txBody>
      </p:sp>
      <p:sp>
        <p:nvSpPr>
          <p:cNvPr id="13" name="Textfeld 12">
            <a:extLst>
              <a:ext uri="{FF2B5EF4-FFF2-40B4-BE49-F238E27FC236}">
                <a16:creationId xmlns:a16="http://schemas.microsoft.com/office/drawing/2014/main" id="{4F3A6883-5275-4453-9EEA-D823B1C227DB}"/>
              </a:ext>
            </a:extLst>
          </p:cNvPr>
          <p:cNvSpPr txBox="1"/>
          <p:nvPr/>
        </p:nvSpPr>
        <p:spPr>
          <a:xfrm>
            <a:off x="3844050" y="2402304"/>
            <a:ext cx="1268121" cy="338554"/>
          </a:xfrm>
          <a:prstGeom prst="rect">
            <a:avLst/>
          </a:prstGeom>
          <a:solidFill>
            <a:schemeClr val="bg1"/>
          </a:solidFill>
        </p:spPr>
        <p:txBody>
          <a:bodyPr wrap="square" rtlCol="0">
            <a:spAutoFit/>
          </a:bodyPr>
          <a:lstStyle/>
          <a:p>
            <a:r>
              <a:rPr lang="de-DE" sz="1600" dirty="0">
                <a:latin typeface="Arial" panose="020B0604020202020204" pitchFamily="34" charset="0"/>
                <a:cs typeface="Arial" panose="020B0604020202020204" pitchFamily="34" charset="0"/>
              </a:rPr>
              <a:t>Placa tubular </a:t>
            </a:r>
          </a:p>
        </p:txBody>
      </p:sp>
      <p:sp>
        <p:nvSpPr>
          <p:cNvPr id="14" name="Textfeld 13">
            <a:extLst>
              <a:ext uri="{FF2B5EF4-FFF2-40B4-BE49-F238E27FC236}">
                <a16:creationId xmlns:a16="http://schemas.microsoft.com/office/drawing/2014/main" id="{50B82459-6F05-4037-9F1F-98A94A1EC951}"/>
              </a:ext>
            </a:extLst>
          </p:cNvPr>
          <p:cNvSpPr txBox="1"/>
          <p:nvPr/>
        </p:nvSpPr>
        <p:spPr>
          <a:xfrm>
            <a:off x="4004514" y="3803202"/>
            <a:ext cx="1215558" cy="338554"/>
          </a:xfrm>
          <a:prstGeom prst="rect">
            <a:avLst/>
          </a:prstGeom>
          <a:solidFill>
            <a:schemeClr val="bg1"/>
          </a:solidFill>
        </p:spPr>
        <p:txBody>
          <a:bodyPr wrap="square" rtlCol="0">
            <a:spAutoFit/>
          </a:bodyPr>
          <a:lstStyle/>
          <a:p>
            <a:r>
              <a:rPr lang="de-DE" sz="1600" dirty="0">
                <a:latin typeface="Arial" panose="020B0604020202020204" pitchFamily="34" charset="0"/>
                <a:cs typeface="Arial" panose="020B0604020202020204" pitchFamily="34" charset="0"/>
              </a:rPr>
              <a:t>Líquido caliente </a:t>
            </a:r>
          </a:p>
        </p:txBody>
      </p:sp>
      <p:pic>
        <p:nvPicPr>
          <p:cNvPr id="15" name="Grafik 4">
            <a:extLst>
              <a:ext uri="{FF2B5EF4-FFF2-40B4-BE49-F238E27FC236}">
                <a16:creationId xmlns:a16="http://schemas.microsoft.com/office/drawing/2014/main" id="{3542F2FE-54F2-4C65-8DDD-AF0CA7131599}"/>
              </a:ext>
            </a:extLst>
          </p:cNvPr>
          <p:cNvPicPr>
            <a:picLocks noChangeAspect="1"/>
          </p:cNvPicPr>
          <p:nvPr/>
        </p:nvPicPr>
        <p:blipFill rotWithShape="1">
          <a:blip r:embed="rId4"/>
          <a:srcRect l="27950" t="10954" r="26651" b="23504"/>
          <a:stretch/>
        </p:blipFill>
        <p:spPr>
          <a:xfrm>
            <a:off x="5396687" y="3320988"/>
            <a:ext cx="3577193" cy="2916324"/>
          </a:xfrm>
          <a:prstGeom prst="rect">
            <a:avLst/>
          </a:prstGeom>
        </p:spPr>
      </p:pic>
    </p:spTree>
    <p:extLst>
      <p:ext uri="{BB962C8B-B14F-4D97-AF65-F5344CB8AC3E}">
        <p14:creationId xmlns:p14="http://schemas.microsoft.com/office/powerpoint/2010/main" val="3454163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NTS - Sistemas </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2776"/>
            <a:ext cx="8229600" cy="4525963"/>
          </a:xfrm>
        </p:spPr>
        <p:txBody>
          <a:bodyPr>
            <a:normAutofit/>
          </a:bodyPr>
          <a:lstStyle/>
          <a:p>
            <a:pPr marL="0" indent="0">
              <a:lnSpc>
                <a:spcPct val="150000"/>
              </a:lnSpc>
              <a:buNone/>
            </a:pPr>
            <a:r>
              <a:rPr lang="de-DE" sz="1600" b="1" dirty="0" err="1">
                <a:latin typeface="Arial" panose="020B0604020202020204" pitchFamily="34" charset="0"/>
                <a:cs typeface="Arial" panose="020B0604020202020204" pitchFamily="34" charset="0"/>
              </a:rPr>
              <a:t> Aplicación </a:t>
            </a:r>
          </a:p>
          <a:p>
            <a:pPr marL="0" indent="0">
              <a:lnSpc>
                <a:spcPct val="150000"/>
              </a:lnSpc>
              <a:buNone/>
            </a:pPr>
            <a:endParaRPr lang="de-DE" sz="1600" i="1" dirty="0">
              <a:latin typeface="Arial" panose="020B0604020202020204" pitchFamily="34" charset="0"/>
              <a:cs typeface="Arial" panose="020B0604020202020204" pitchFamily="34" charset="0"/>
            </a:endParaRPr>
          </a:p>
          <a:p>
            <a:pPr marL="400050" lvl="1" indent="0">
              <a:lnSpc>
                <a:spcPct val="150000"/>
              </a:lnSpc>
              <a:buNone/>
            </a:pPr>
            <a:r>
              <a:rPr lang="en-US" sz="1600" i="1" dirty="0">
                <a:latin typeface="Arial" panose="020B0604020202020204" pitchFamily="34" charset="0"/>
                <a:cs typeface="Arial" panose="020B0604020202020204" pitchFamily="34" charset="0"/>
              </a:rPr>
              <a:t>Existen diferentes formas de utilizar la energía geotérmica cercana a la superficie. En este sentido, se divide en los siguientes grupos:</a:t>
            </a:r>
          </a:p>
          <a:p>
            <a:pPr marL="0" indent="0">
              <a:lnSpc>
                <a:spcPct val="150000"/>
              </a:lnSpc>
              <a:buNone/>
            </a:pPr>
            <a:endParaRPr lang="de-DE" sz="1600" dirty="0">
              <a:latin typeface="Arial" panose="020B0604020202020204" pitchFamily="34" charset="0"/>
              <a:cs typeface="Arial" panose="020B0604020202020204" pitchFamily="34" charset="0"/>
            </a:endParaRPr>
          </a:p>
          <a:p>
            <a:pPr lvl="2">
              <a:lnSpc>
                <a:spcPct val="150000"/>
              </a:lnSpc>
              <a:buFont typeface="+mj-lt"/>
              <a:buAutoNum type="arabicPeriod"/>
            </a:pPr>
            <a:r>
              <a:rPr lang="de-DE" sz="1600" dirty="0" err="1">
                <a:latin typeface="Arial" panose="020B0604020202020204" pitchFamily="34" charset="0"/>
                <a:cs typeface="Arial" panose="020B0604020202020204" pitchFamily="34" charset="0"/>
              </a:rPr>
              <a:t>Colectores</a:t>
            </a:r>
            <a:r>
              <a:rPr lang="de-DE" sz="1600" dirty="0">
                <a:latin typeface="Arial" panose="020B0604020202020204" pitchFamily="34" charset="0"/>
                <a:cs typeface="Arial" panose="020B0604020202020204" pitchFamily="34" charset="0"/>
              </a:rPr>
              <a:t> y </a:t>
            </a:r>
            <a:r>
              <a:rPr lang="de-DE" sz="1600" dirty="0" err="1">
                <a:latin typeface="Arial" panose="020B0604020202020204" pitchFamily="34" charset="0"/>
                <a:cs typeface="Arial" panose="020B0604020202020204" pitchFamily="34" charset="0"/>
              </a:rPr>
              <a:t>cestas</a:t>
            </a:r>
            <a:r>
              <a:rPr lang="de-DE" sz="1600" dirty="0">
                <a:latin typeface="Arial" panose="020B0604020202020204" pitchFamily="34" charset="0"/>
                <a:cs typeface="Arial" panose="020B0604020202020204" pitchFamily="34" charset="0"/>
              </a:rPr>
              <a:t> geotérmicas </a:t>
            </a:r>
          </a:p>
          <a:p>
            <a:pPr lvl="2">
              <a:lnSpc>
                <a:spcPct val="150000"/>
              </a:lnSpc>
              <a:buFont typeface="+mj-lt"/>
              <a:buAutoNum type="arabicPeriod"/>
            </a:pPr>
            <a:r>
              <a:rPr lang="de-DE" sz="1600" dirty="0" err="1">
                <a:latin typeface="Arial" panose="020B0604020202020204" pitchFamily="34" charset="0"/>
                <a:cs typeface="Arial" panose="020B0604020202020204" pitchFamily="34" charset="0"/>
              </a:rPr>
              <a:t>Sondas</a:t>
            </a:r>
            <a:r>
              <a:rPr lang="de-DE" sz="1600" dirty="0">
                <a:latin typeface="Arial" panose="020B0604020202020204" pitchFamily="34" charset="0"/>
                <a:cs typeface="Arial" panose="020B0604020202020204" pitchFamily="34" charset="0"/>
              </a:rPr>
              <a:t> geotérmicas </a:t>
            </a:r>
          </a:p>
          <a:p>
            <a:pPr lvl="2">
              <a:lnSpc>
                <a:spcPct val="150000"/>
              </a:lnSpc>
              <a:buFont typeface="+mj-lt"/>
              <a:buAutoNum type="arabicPeriod"/>
            </a:pPr>
            <a:r>
              <a:rPr lang="de-DE" sz="1600" dirty="0">
                <a:latin typeface="Arial" panose="020B0604020202020204" pitchFamily="34" charset="0"/>
                <a:cs typeface="Arial" panose="020B0604020202020204" pitchFamily="34" charset="0"/>
              </a:rPr>
              <a:t>Bomba de </a:t>
            </a:r>
            <a:r>
              <a:rPr lang="de-DE" sz="1600" dirty="0" err="1">
                <a:latin typeface="Arial" panose="020B0604020202020204" pitchFamily="34" charset="0"/>
                <a:cs typeface="Arial" panose="020B0604020202020204" pitchFamily="34" charset="0"/>
              </a:rPr>
              <a:t>calor de</a:t>
            </a:r>
            <a:r>
              <a:rPr lang="de-DE" sz="1600" dirty="0">
                <a:latin typeface="Arial" panose="020B0604020202020204" pitchFamily="34" charset="0"/>
                <a:cs typeface="Arial" panose="020B0604020202020204" pitchFamily="34" charset="0"/>
              </a:rPr>
              <a:t> agua subterránea </a:t>
            </a:r>
          </a:p>
          <a:p>
            <a:pPr lvl="2">
              <a:lnSpc>
                <a:spcPct val="150000"/>
              </a:lnSpc>
              <a:buFont typeface="+mj-lt"/>
              <a:buAutoNum type="arabicPeriod"/>
            </a:pPr>
            <a:r>
              <a:rPr lang="de-DE" sz="1600" dirty="0" err="1">
                <a:latin typeface="Arial" panose="020B0604020202020204" pitchFamily="34" charset="0"/>
                <a:cs typeface="Arial" panose="020B0604020202020204" pitchFamily="34" charset="0"/>
              </a:rPr>
              <a:t>Componentes de hormigón</a:t>
            </a:r>
            <a:r>
              <a:rPr lang="de-DE" sz="1600" dirty="0">
                <a:latin typeface="Arial" panose="020B0604020202020204" pitchFamily="34" charset="0"/>
                <a:cs typeface="Arial" panose="020B0604020202020204" pitchFamily="34" charset="0"/>
              </a:rPr>
              <a:t> en contacto con la tierra</a:t>
            </a:r>
          </a:p>
          <a:p>
            <a:pPr lvl="2">
              <a:lnSpc>
                <a:spcPct val="150000"/>
              </a:lnSpc>
              <a:buFont typeface="+mj-lt"/>
              <a:buAutoNum type="arabicPeriod"/>
            </a:pPr>
            <a:r>
              <a:rPr lang="de-DE" sz="1600" dirty="0" err="1">
                <a:latin typeface="Arial" panose="020B0604020202020204" pitchFamily="34" charset="0"/>
                <a:cs typeface="Arial" panose="020B0604020202020204" pitchFamily="34" charset="0"/>
              </a:rPr>
              <a:t>Sistemas de</a:t>
            </a:r>
            <a:r>
              <a:rPr lang="de-DE" sz="1600" dirty="0">
                <a:latin typeface="Arial" panose="020B0604020202020204" pitchFamily="34" charset="0"/>
                <a:cs typeface="Arial" panose="020B0604020202020204" pitchFamily="34" charset="0"/>
              </a:rPr>
              <a:t> pozos </a:t>
            </a:r>
          </a:p>
        </p:txBody>
      </p:sp>
    </p:spTree>
    <p:extLst>
      <p:ext uri="{BB962C8B-B14F-4D97-AF65-F5344CB8AC3E}">
        <p14:creationId xmlns:p14="http://schemas.microsoft.com/office/powerpoint/2010/main" val="100338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NTS - Sistemas </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4784"/>
            <a:ext cx="8229600" cy="4968552"/>
          </a:xfrm>
        </p:spPr>
        <p:txBody>
          <a:bodyPr>
            <a:normAutofit/>
          </a:bodyPr>
          <a:lstStyle/>
          <a:p>
            <a:pPr marL="0" indent="0">
              <a:lnSpc>
                <a:spcPct val="150000"/>
              </a:lnSpc>
              <a:buNone/>
            </a:pPr>
            <a:r>
              <a:rPr lang="de-DE" sz="1600" b="1" dirty="0" err="1">
                <a:latin typeface="Arial" panose="020B0604020202020204" pitchFamily="34" charset="0"/>
                <a:cs typeface="Arial" panose="020B0604020202020204" pitchFamily="34" charset="0"/>
              </a:rPr>
              <a:t> Aplicación </a:t>
            </a:r>
          </a:p>
          <a:p>
            <a:pPr marL="0" indent="0">
              <a:lnSpc>
                <a:spcPct val="150000"/>
              </a:lnSpc>
              <a:buNone/>
            </a:pPr>
            <a:r>
              <a:rPr lang="de-DE" sz="1600" i="1" dirty="0">
                <a:latin typeface="Arial" panose="020B0604020202020204" pitchFamily="34" charset="0"/>
                <a:cs typeface="Arial" panose="020B0604020202020204" pitchFamily="34" charset="0"/>
              </a:rPr>
              <a:t> Hay dos maneras de ganar energía: </a:t>
            </a:r>
          </a:p>
          <a:p>
            <a:pPr>
              <a:lnSpc>
                <a:spcPct val="150000"/>
              </a:lnSpc>
            </a:pPr>
            <a:r>
              <a:rPr lang="de-DE" sz="1600" u="sng" dirty="0">
                <a:latin typeface="Arial" panose="020B0604020202020204" pitchFamily="34" charset="0"/>
                <a:cs typeface="Arial" panose="020B0604020202020204" pitchFamily="34" charset="0"/>
              </a:rPr>
              <a:t>Suelo y roca</a:t>
            </a:r>
          </a:p>
          <a:p>
            <a:pPr lvl="1">
              <a:lnSpc>
                <a:spcPct val="150000"/>
              </a:lnSpc>
            </a:pPr>
            <a:r>
              <a:rPr lang="en-US" sz="1600" dirty="0">
                <a:latin typeface="Arial" panose="020B0604020202020204" pitchFamily="34" charset="0"/>
                <a:cs typeface="Arial" panose="020B0604020202020204" pitchFamily="34" charset="0"/>
              </a:rPr>
              <a:t>Aprovechamiento del calor geotérmico en suelos, sedimentos y rocas sólidas</a:t>
            </a:r>
          </a:p>
          <a:p>
            <a:pPr lvl="1">
              <a:lnSpc>
                <a:spcPct val="150000"/>
              </a:lnSpc>
            </a:pPr>
            <a:r>
              <a:rPr lang="en-US" sz="1600" dirty="0">
                <a:latin typeface="Arial" panose="020B0604020202020204" pitchFamily="34" charset="0"/>
                <a:cs typeface="Arial" panose="020B0604020202020204" pitchFamily="34" charset="0"/>
              </a:rPr>
              <a:t>Por medio de sondas geotérmicas, colectores, cestas y componentes de hormigón en contacto con la tierra.</a:t>
            </a:r>
            <a:endParaRPr lang="de-DE" sz="1600" dirty="0">
              <a:latin typeface="Arial" panose="020B0604020202020204" pitchFamily="34" charset="0"/>
              <a:cs typeface="Arial" panose="020B0604020202020204" pitchFamily="34" charset="0"/>
            </a:endParaRPr>
          </a:p>
          <a:p>
            <a:pPr>
              <a:lnSpc>
                <a:spcPct val="150000"/>
              </a:lnSpc>
            </a:pPr>
            <a:r>
              <a:rPr lang="de-DE" sz="1600" u="sng" dirty="0">
                <a:latin typeface="Arial" panose="020B0604020202020204" pitchFamily="34" charset="0"/>
                <a:cs typeface="Arial" panose="020B0604020202020204" pitchFamily="34" charset="0"/>
              </a:rPr>
              <a:t>Agua subterránea </a:t>
            </a:r>
          </a:p>
          <a:p>
            <a:pPr lvl="1">
              <a:lnSpc>
                <a:spcPct val="150000"/>
              </a:lnSpc>
            </a:pPr>
            <a:r>
              <a:rPr lang="en-US" sz="1600" dirty="0">
                <a:latin typeface="Arial" panose="020B0604020202020204" pitchFamily="34" charset="0"/>
                <a:cs typeface="Arial" panose="020B0604020202020204" pitchFamily="34" charset="0"/>
              </a:rPr>
              <a:t>Uso del calor del agua subterránea</a:t>
            </a:r>
          </a:p>
          <a:p>
            <a:pPr lvl="1">
              <a:lnSpc>
                <a:spcPct val="150000"/>
              </a:lnSpc>
            </a:pPr>
            <a:r>
              <a:rPr lang="en-US" sz="1600" dirty="0">
                <a:latin typeface="Arial" panose="020B0604020202020204" pitchFamily="34" charset="0"/>
                <a:cs typeface="Arial" panose="020B0604020202020204" pitchFamily="34" charset="0"/>
              </a:rPr>
              <a:t>Es necesario un sistema de pozo; se debe construir un pozo de extracción y un pozo de golondrina.</a:t>
            </a:r>
          </a:p>
          <a:p>
            <a:pPr lvl="1">
              <a:lnSpc>
                <a:spcPct val="150000"/>
              </a:lnSpc>
            </a:pPr>
            <a:r>
              <a:rPr lang="en-US" sz="1600" dirty="0">
                <a:latin typeface="Arial" panose="020B0604020202020204" pitchFamily="34" charset="0"/>
                <a:cs typeface="Arial" panose="020B0604020202020204" pitchFamily="34" charset="0"/>
              </a:rPr>
              <a:t>Los orificios de los pozos se suelen hundir hasta 20 m de profundidad.</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69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Objetivos del módulo</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457200" y="1412776"/>
            <a:ext cx="8229600" cy="4525963"/>
          </a:xfrm>
        </p:spPr>
        <p:txBody>
          <a:bodyPr/>
          <a:lstStyle/>
          <a:p>
            <a:pPr marL="0" indent="0">
              <a:lnSpc>
                <a:spcPct val="150000"/>
              </a:lnSpc>
              <a:buNone/>
            </a:pPr>
            <a:r>
              <a:rPr lang="en-US" sz="1600" i="1" dirty="0">
                <a:latin typeface="Arial" panose="020B0604020202020204" pitchFamily="34" charset="0"/>
                <a:cs typeface="Arial" panose="020B0604020202020204" pitchFamily="34" charset="0"/>
              </a:rPr>
              <a:t>Bienvenido al módulo: "Selección de arquitectura óptima"</a:t>
            </a:r>
          </a:p>
          <a:p>
            <a:pPr marL="0" indent="0">
              <a:lnSpc>
                <a:spcPct val="150000"/>
              </a:lnSpc>
              <a:buNone/>
            </a:pPr>
            <a:endParaRPr lang="el-GR"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Después de completar este módulo, </a:t>
            </a:r>
            <a:r>
              <a:rPr lang="en-US" sz="1600" dirty="0" err="1">
                <a:latin typeface="Arial" panose="020B0604020202020204" pitchFamily="34" charset="0"/>
                <a:cs typeface="Arial" panose="020B0604020202020204" pitchFamily="34" charset="0"/>
              </a:rPr>
              <a:t>podrá</a:t>
            </a:r>
            <a:r>
              <a:rPr lang="en-US" sz="1600" dirty="0">
                <a:latin typeface="Arial" panose="020B0604020202020204" pitchFamily="34" charset="0"/>
                <a:cs typeface="Arial" panose="020B0604020202020204" pitchFamily="34" charset="0"/>
              </a:rPr>
              <a:t>: </a:t>
            </a: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Font typeface="+mj-lt"/>
              <a:buAutoNum type="arabicPeriod"/>
            </a:pPr>
            <a:r>
              <a:rPr lang="en-US" sz="1600" dirty="0">
                <a:latin typeface="Arial" panose="020B0604020202020204" pitchFamily="34" charset="0"/>
                <a:cs typeface="Arial" panose="020B0604020202020204" pitchFamily="34" charset="0"/>
              </a:rPr>
              <a:t>Reconocer las características y diferencias entre los sistemas geotérmicos</a:t>
            </a:r>
          </a:p>
          <a:p>
            <a:pPr>
              <a:lnSpc>
                <a:spcPct val="150000"/>
              </a:lnSpc>
              <a:buFont typeface="+mj-lt"/>
              <a:buAutoNum type="arabicPeriod"/>
            </a:pPr>
            <a:r>
              <a:rPr lang="en-US" sz="1600" dirty="0">
                <a:latin typeface="Arial" panose="020B0604020202020204" pitchFamily="34" charset="0"/>
                <a:cs typeface="Arial" panose="020B0604020202020204" pitchFamily="34" charset="0"/>
              </a:rPr>
              <a:t>Diseño de un sitio geotérmico</a:t>
            </a:r>
          </a:p>
          <a:p>
            <a:pPr>
              <a:lnSpc>
                <a:spcPct val="150000"/>
              </a:lnSpc>
              <a:buFont typeface="+mj-lt"/>
              <a:buAutoNum type="arabicPeriod"/>
            </a:pPr>
            <a:r>
              <a:rPr lang="en-US" sz="1600" dirty="0">
                <a:latin typeface="Arial" panose="020B0604020202020204" pitchFamily="34" charset="0"/>
                <a:cs typeface="Arial" panose="020B0604020202020204" pitchFamily="34" charset="0"/>
              </a:rPr>
              <a:t>Seleccione el sistema apropiado de acuerdo con las condiciones dadas</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NTS - Sistemas </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50404" y="1412776"/>
            <a:ext cx="7643192" cy="4896544"/>
          </a:xfrm>
        </p:spPr>
        <p:txBody>
          <a:bodyPr>
            <a:normAutofit lnSpcReduction="10000"/>
          </a:bodyPr>
          <a:lstStyle/>
          <a:p>
            <a:pPr marL="0" indent="0">
              <a:lnSpc>
                <a:spcPct val="150000"/>
              </a:lnSpc>
              <a:buNone/>
            </a:pPr>
            <a:r>
              <a:rPr lang="de-DE" sz="1600" b="1" dirty="0">
                <a:latin typeface="Arial" panose="020B0604020202020204" pitchFamily="34" charset="0"/>
                <a:cs typeface="Arial" panose="020B0604020202020204" pitchFamily="34" charset="0"/>
              </a:rPr>
              <a:t> Colectores geotérmicos </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Normalmente se coloca horizontalmente a una profundidad de 80 - 160 cm.</a:t>
            </a: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Necesitan un área relativamente grande</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Sistema cerrado de tuberías con líquido portador circulante (mezcla de agua y glicol)</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Debe colocarse en un subsuelo que pueda mantener la humedad.</a:t>
            </a: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Se deben evitar los</a:t>
            </a:r>
            <a:r>
              <a:rPr lang="en-US" sz="1600" dirty="0" err="1">
                <a:latin typeface="Arial" panose="020B0604020202020204" pitchFamily="34" charset="0"/>
                <a:cs typeface="Arial" panose="020B0604020202020204" pitchFamily="34" charset="0"/>
              </a:rPr>
              <a:t> sobreedificios</a:t>
            </a:r>
            <a:r>
              <a:rPr lang="en-US" sz="1600" dirty="0">
                <a:latin typeface="Arial" panose="020B0604020202020204" pitchFamily="34" charset="0"/>
                <a:cs typeface="Arial" panose="020B0604020202020204" pitchFamily="34" charset="0"/>
              </a:rPr>
              <a:t>, ya que el calor del agua de lluvia también es utilizado por los colectores para suministrar calor.</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92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9C08B8-FA39-41B3-8E01-A852F5379282}"/>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NTS - Sistemas </a:t>
            </a:r>
          </a:p>
        </p:txBody>
      </p:sp>
      <p:sp>
        <p:nvSpPr>
          <p:cNvPr id="3" name="Inhaltsplatzhalter 2">
            <a:extLst>
              <a:ext uri="{FF2B5EF4-FFF2-40B4-BE49-F238E27FC236}">
                <a16:creationId xmlns:a16="http://schemas.microsoft.com/office/drawing/2014/main" id="{C2E89D15-6666-457F-85F9-CB2D3F5CF290}"/>
              </a:ext>
            </a:extLst>
          </p:cNvPr>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Medio de transferencia </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Un medio portador es un medio a través del cual se transportan sustancias o energía o incluso información.</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medio portador para el transporte de la energía térmica suele ser el agua. El medio de transporte para el transporte de sustancias suele ser el agua o el aire.</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cantidad de calor que puede ser transportada por un medio portador depende de la capacidad de calor del medio (agua).</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33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NTS - Sistemas </a:t>
            </a:r>
            <a:endParaRPr lang="el-GR"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187C1BF8-5736-4161-95C0-F7B2DD363E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9936" y="1484784"/>
            <a:ext cx="7169968" cy="4879076"/>
          </a:xfrm>
          <a:prstGeom prst="rect">
            <a:avLst/>
          </a:prstGeom>
        </p:spPr>
      </p:pic>
      <p:sp>
        <p:nvSpPr>
          <p:cNvPr id="3" name="Textfeld 2">
            <a:extLst>
              <a:ext uri="{FF2B5EF4-FFF2-40B4-BE49-F238E27FC236}">
                <a16:creationId xmlns:a16="http://schemas.microsoft.com/office/drawing/2014/main" id="{522C36A4-E464-42F0-B3D9-43BACD909E99}"/>
              </a:ext>
            </a:extLst>
          </p:cNvPr>
          <p:cNvSpPr txBox="1"/>
          <p:nvPr/>
        </p:nvSpPr>
        <p:spPr>
          <a:xfrm>
            <a:off x="1564804" y="1513206"/>
            <a:ext cx="7060232" cy="338554"/>
          </a:xfrm>
          <a:prstGeom prst="rect">
            <a:avLst/>
          </a:prstGeom>
          <a:solidFill>
            <a:schemeClr val="accent5">
              <a:lumMod val="75000"/>
            </a:schemeClr>
          </a:solid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Calor de la tierra; cómo calentar con energía cercana a la superficie</a:t>
            </a:r>
            <a:endParaRPr lang="de-DE" sz="1600" dirty="0">
              <a:solidFill>
                <a:schemeClr val="bg1"/>
              </a:solidFill>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6C2A0718-2014-497A-90AF-6EF42B6835A0}"/>
              </a:ext>
            </a:extLst>
          </p:cNvPr>
          <p:cNvSpPr txBox="1"/>
          <p:nvPr/>
        </p:nvSpPr>
        <p:spPr>
          <a:xfrm>
            <a:off x="1691680" y="2034637"/>
            <a:ext cx="1872208" cy="830997"/>
          </a:xfrm>
          <a:prstGeom prst="rect">
            <a:avLst/>
          </a:prstGeom>
          <a:solidFill>
            <a:schemeClr val="bg1"/>
          </a:solidFill>
        </p:spPr>
        <p:txBody>
          <a:bodyPr wrap="square" rtlCol="0">
            <a:spAutoFit/>
          </a:bodyPr>
          <a:lstStyle/>
          <a:p>
            <a:endParaRPr lang="en-US"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1. La tierra calienta el agua que fluye a través del colector o sonda.</a:t>
            </a:r>
            <a:endParaRPr lang="de-DE" sz="1000" dirty="0">
              <a:latin typeface="Arial" panose="020B0604020202020204" pitchFamily="34" charset="0"/>
              <a:cs typeface="Arial" panose="020B0604020202020204" pitchFamily="34" charset="0"/>
            </a:endParaRPr>
          </a:p>
        </p:txBody>
      </p:sp>
      <p:sp>
        <p:nvSpPr>
          <p:cNvPr id="9" name="Rechteck 8">
            <a:extLst>
              <a:ext uri="{FF2B5EF4-FFF2-40B4-BE49-F238E27FC236}">
                <a16:creationId xmlns:a16="http://schemas.microsoft.com/office/drawing/2014/main" id="{A1F1C5B1-3879-4CD3-9722-3B97B35B7BA0}"/>
              </a:ext>
            </a:extLst>
          </p:cNvPr>
          <p:cNvSpPr/>
          <p:nvPr/>
        </p:nvSpPr>
        <p:spPr>
          <a:xfrm>
            <a:off x="1727684" y="4869160"/>
            <a:ext cx="1224136" cy="578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Arial" panose="020B0604020202020204" pitchFamily="34" charset="0"/>
                <a:cs typeface="Arial" panose="020B0604020202020204" pitchFamily="34" charset="0"/>
              </a:rPr>
              <a:t>Profundidad del colector 80-160cm, temperatura c 10 grados</a:t>
            </a:r>
            <a:endParaRPr lang="de-DE" sz="1000" dirty="0">
              <a:solidFill>
                <a:schemeClr val="tx1"/>
              </a:solidFill>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E4E7598A-5C13-432E-A91E-821653BEAB5E}"/>
              </a:ext>
            </a:extLst>
          </p:cNvPr>
          <p:cNvSpPr/>
          <p:nvPr/>
        </p:nvSpPr>
        <p:spPr>
          <a:xfrm>
            <a:off x="1697152" y="2844725"/>
            <a:ext cx="2010751" cy="5866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Arial" panose="020B0604020202020204" pitchFamily="34" charset="0"/>
                <a:cs typeface="Arial" panose="020B0604020202020204" pitchFamily="34" charset="0"/>
              </a:rPr>
              <a:t>2. Una bomba de calor elimina el calor del agua y la comprime a temperaturas más altas.</a:t>
            </a:r>
            <a:endParaRPr lang="de-DE" sz="1000" dirty="0">
              <a:solidFill>
                <a:schemeClr val="tx1"/>
              </a:solidFill>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B1313F67-31E4-4BB3-BC19-5C08D8464523}"/>
              </a:ext>
            </a:extLst>
          </p:cNvPr>
          <p:cNvSpPr/>
          <p:nvPr/>
        </p:nvSpPr>
        <p:spPr>
          <a:xfrm>
            <a:off x="1691680" y="3501008"/>
            <a:ext cx="2010751" cy="578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Arial" panose="020B0604020202020204" pitchFamily="34" charset="0"/>
                <a:cs typeface="Arial" panose="020B0604020202020204" pitchFamily="34" charset="0"/>
              </a:rPr>
              <a:t>3. La energía geotérmica se almacena y está disponible para calefacción y agua caliente.</a:t>
            </a:r>
            <a:endParaRPr lang="de-DE" sz="1000" dirty="0">
              <a:solidFill>
                <a:schemeClr val="tx1"/>
              </a:solidFill>
              <a:latin typeface="Arial" panose="020B0604020202020204" pitchFamily="34" charset="0"/>
              <a:cs typeface="Arial" panose="020B0604020202020204" pitchFamily="34" charset="0"/>
            </a:endParaRPr>
          </a:p>
        </p:txBody>
      </p:sp>
      <p:sp>
        <p:nvSpPr>
          <p:cNvPr id="10" name="Ellipse 9">
            <a:extLst>
              <a:ext uri="{FF2B5EF4-FFF2-40B4-BE49-F238E27FC236}">
                <a16:creationId xmlns:a16="http://schemas.microsoft.com/office/drawing/2014/main" id="{17F89F73-9BA7-4290-BF84-C4CB49115C8C}"/>
              </a:ext>
            </a:extLst>
          </p:cNvPr>
          <p:cNvSpPr/>
          <p:nvPr/>
        </p:nvSpPr>
        <p:spPr>
          <a:xfrm>
            <a:off x="2305403" y="458112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1" name="Rechteck 10">
            <a:extLst>
              <a:ext uri="{FF2B5EF4-FFF2-40B4-BE49-F238E27FC236}">
                <a16:creationId xmlns:a16="http://schemas.microsoft.com/office/drawing/2014/main" id="{1036A267-0A2A-45BC-A737-50D331E012E5}"/>
              </a:ext>
            </a:extLst>
          </p:cNvPr>
          <p:cNvSpPr/>
          <p:nvPr/>
        </p:nvSpPr>
        <p:spPr>
          <a:xfrm>
            <a:off x="1691680" y="5661248"/>
            <a:ext cx="302433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Arial" panose="020B0604020202020204" pitchFamily="34" charset="0"/>
                <a:cs typeface="Arial" panose="020B0604020202020204" pitchFamily="34" charset="0"/>
              </a:rPr>
              <a:t>La energía geotérmica se recupera en grandes colectores cerca de la superficie (A) o se extrae de una sonda geotérmica más profunda (B).</a:t>
            </a:r>
            <a:endParaRPr lang="de-DE" sz="1000" dirty="0">
              <a:solidFill>
                <a:schemeClr val="tx1"/>
              </a:solidFill>
              <a:latin typeface="Arial" panose="020B0604020202020204" pitchFamily="34" charset="0"/>
              <a:cs typeface="Arial" panose="020B0604020202020204" pitchFamily="34" charset="0"/>
            </a:endParaRPr>
          </a:p>
        </p:txBody>
      </p:sp>
      <p:sp>
        <p:nvSpPr>
          <p:cNvPr id="12" name="Rechteck 11">
            <a:extLst>
              <a:ext uri="{FF2B5EF4-FFF2-40B4-BE49-F238E27FC236}">
                <a16:creationId xmlns:a16="http://schemas.microsoft.com/office/drawing/2014/main" id="{2F9199C2-7FB2-4B8C-8C31-2194D2436411}"/>
              </a:ext>
            </a:extLst>
          </p:cNvPr>
          <p:cNvSpPr/>
          <p:nvPr/>
        </p:nvSpPr>
        <p:spPr>
          <a:xfrm>
            <a:off x="5580112" y="2994044"/>
            <a:ext cx="1008112" cy="1440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latin typeface="Arial" panose="020B0604020202020204" pitchFamily="34" charset="0"/>
                <a:cs typeface="Arial" panose="020B0604020202020204" pitchFamily="34" charset="0"/>
              </a:rPr>
              <a:t>Agua caliente </a:t>
            </a:r>
          </a:p>
        </p:txBody>
      </p:sp>
      <p:sp>
        <p:nvSpPr>
          <p:cNvPr id="13" name="Rechteck 12">
            <a:extLst>
              <a:ext uri="{FF2B5EF4-FFF2-40B4-BE49-F238E27FC236}">
                <a16:creationId xmlns:a16="http://schemas.microsoft.com/office/drawing/2014/main" id="{8CA9ACB9-DEA4-4151-951E-11002FBFCAC0}"/>
              </a:ext>
            </a:extLst>
          </p:cNvPr>
          <p:cNvSpPr/>
          <p:nvPr/>
        </p:nvSpPr>
        <p:spPr>
          <a:xfrm>
            <a:off x="6948264" y="2992544"/>
            <a:ext cx="1150404" cy="364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latin typeface="Arial" panose="020B0604020202020204" pitchFamily="34" charset="0"/>
                <a:cs typeface="Arial" panose="020B0604020202020204" pitchFamily="34" charset="0"/>
              </a:rPr>
              <a:t>Calefacción por suelo radiante </a:t>
            </a:r>
          </a:p>
        </p:txBody>
      </p:sp>
      <p:sp>
        <p:nvSpPr>
          <p:cNvPr id="14" name="Rechteck 13">
            <a:extLst>
              <a:ext uri="{FF2B5EF4-FFF2-40B4-BE49-F238E27FC236}">
                <a16:creationId xmlns:a16="http://schemas.microsoft.com/office/drawing/2014/main" id="{9540FF17-0FA7-4613-919D-1559B6CD9E72}"/>
              </a:ext>
            </a:extLst>
          </p:cNvPr>
          <p:cNvSpPr/>
          <p:nvPr/>
        </p:nvSpPr>
        <p:spPr>
          <a:xfrm>
            <a:off x="7422284" y="3916531"/>
            <a:ext cx="859233" cy="338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latin typeface="Arial" panose="020B0604020202020204" pitchFamily="34" charset="0"/>
                <a:cs typeface="Arial" panose="020B0604020202020204" pitchFamily="34" charset="0"/>
              </a:rPr>
              <a:t>Memoria intermedia</a:t>
            </a:r>
          </a:p>
        </p:txBody>
      </p:sp>
      <p:sp>
        <p:nvSpPr>
          <p:cNvPr id="15" name="Rechteck 14">
            <a:extLst>
              <a:ext uri="{FF2B5EF4-FFF2-40B4-BE49-F238E27FC236}">
                <a16:creationId xmlns:a16="http://schemas.microsoft.com/office/drawing/2014/main" id="{5CD3DB97-3417-4DB9-88F2-9E729B0EBC71}"/>
              </a:ext>
            </a:extLst>
          </p:cNvPr>
          <p:cNvSpPr/>
          <p:nvPr/>
        </p:nvSpPr>
        <p:spPr>
          <a:xfrm>
            <a:off x="6020646" y="3768149"/>
            <a:ext cx="788640" cy="296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latin typeface="Arial" panose="020B0604020202020204" pitchFamily="34" charset="0"/>
                <a:cs typeface="Arial" panose="020B0604020202020204" pitchFamily="34" charset="0"/>
              </a:rPr>
              <a:t>Caldera adicional</a:t>
            </a:r>
          </a:p>
        </p:txBody>
      </p:sp>
      <p:sp>
        <p:nvSpPr>
          <p:cNvPr id="16" name="Rechteck 15">
            <a:extLst>
              <a:ext uri="{FF2B5EF4-FFF2-40B4-BE49-F238E27FC236}">
                <a16:creationId xmlns:a16="http://schemas.microsoft.com/office/drawing/2014/main" id="{FFDA2919-50A8-43C7-9D3F-C9C9AD4F51E0}"/>
              </a:ext>
            </a:extLst>
          </p:cNvPr>
          <p:cNvSpPr/>
          <p:nvPr/>
        </p:nvSpPr>
        <p:spPr>
          <a:xfrm>
            <a:off x="6588224" y="5020966"/>
            <a:ext cx="1045840" cy="2175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err="1">
                <a:solidFill>
                  <a:schemeClr val="tx1"/>
                </a:solidFill>
                <a:latin typeface="Arial" panose="020B0604020202020204" pitchFamily="34" charset="0"/>
                <a:cs typeface="Arial" panose="020B0604020202020204" pitchFamily="34" charset="0"/>
              </a:rPr>
              <a:t>Suministro de</a:t>
            </a:r>
            <a:r>
              <a:rPr lang="de-DE" sz="1000" dirty="0">
                <a:solidFill>
                  <a:schemeClr val="tx1"/>
                </a:solidFill>
                <a:latin typeface="Arial" panose="020B0604020202020204" pitchFamily="34" charset="0"/>
                <a:cs typeface="Arial" panose="020B0604020202020204" pitchFamily="34" charset="0"/>
              </a:rPr>
              <a:t> agua</a:t>
            </a:r>
          </a:p>
        </p:txBody>
      </p:sp>
      <p:sp>
        <p:nvSpPr>
          <p:cNvPr id="17" name="Rechteck 16">
            <a:extLst>
              <a:ext uri="{FF2B5EF4-FFF2-40B4-BE49-F238E27FC236}">
                <a16:creationId xmlns:a16="http://schemas.microsoft.com/office/drawing/2014/main" id="{EB2EB774-982F-41CC-B7BF-1C8E3C09B309}"/>
              </a:ext>
            </a:extLst>
          </p:cNvPr>
          <p:cNvSpPr/>
          <p:nvPr/>
        </p:nvSpPr>
        <p:spPr>
          <a:xfrm rot="204930">
            <a:off x="5335951" y="5158887"/>
            <a:ext cx="688234" cy="111000"/>
          </a:xfrm>
          <a:prstGeom prst="rect">
            <a:avLst/>
          </a:prstGeom>
          <a:solidFill>
            <a:srgbClr val="DDCEB1"/>
          </a:solidFill>
          <a:ln>
            <a:solidFill>
              <a:srgbClr val="DDC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solidFill>
                  <a:schemeClr val="tx1"/>
                </a:solidFill>
                <a:latin typeface="Arial" panose="020B0604020202020204" pitchFamily="34" charset="0"/>
                <a:cs typeface="Arial" panose="020B0604020202020204" pitchFamily="34" charset="0"/>
              </a:rPr>
              <a:t>Tierra </a:t>
            </a:r>
          </a:p>
        </p:txBody>
      </p:sp>
      <p:sp>
        <p:nvSpPr>
          <p:cNvPr id="18" name="Rechteck 17">
            <a:extLst>
              <a:ext uri="{FF2B5EF4-FFF2-40B4-BE49-F238E27FC236}">
                <a16:creationId xmlns:a16="http://schemas.microsoft.com/office/drawing/2014/main" id="{B094626C-B453-45EB-9A52-A52ADC9DC220}"/>
              </a:ext>
            </a:extLst>
          </p:cNvPr>
          <p:cNvSpPr/>
          <p:nvPr/>
        </p:nvSpPr>
        <p:spPr>
          <a:xfrm>
            <a:off x="4243353" y="3280682"/>
            <a:ext cx="2344871" cy="442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Arial" panose="020B0604020202020204" pitchFamily="34" charset="0"/>
                <a:cs typeface="Arial" panose="020B0604020202020204" pitchFamily="34" charset="0"/>
              </a:rPr>
              <a:t>conexión eléctrica</a:t>
            </a:r>
          </a:p>
          <a:p>
            <a:pPr algn="ctr"/>
            <a:r>
              <a:rPr lang="en-US" sz="1000" dirty="0">
                <a:solidFill>
                  <a:schemeClr val="tx1"/>
                </a:solidFill>
                <a:latin typeface="Arial" panose="020B0604020202020204" pitchFamily="34" charset="0"/>
                <a:cs typeface="Arial" panose="020B0604020202020204" pitchFamily="34" charset="0"/>
              </a:rPr>
              <a:t>1 kilovatio-hora de suministro eléctrico 3-5 kilovatios-hora de energía geotérmica</a:t>
            </a:r>
            <a:endParaRPr lang="de-DE" sz="1000" dirty="0">
              <a:solidFill>
                <a:schemeClr val="tx1"/>
              </a:solidFill>
              <a:latin typeface="Arial" panose="020B0604020202020204" pitchFamily="34" charset="0"/>
              <a:cs typeface="Arial" panose="020B0604020202020204" pitchFamily="34" charset="0"/>
            </a:endParaRPr>
          </a:p>
        </p:txBody>
      </p:sp>
      <p:sp>
        <p:nvSpPr>
          <p:cNvPr id="19" name="Rechteck 18">
            <a:extLst>
              <a:ext uri="{FF2B5EF4-FFF2-40B4-BE49-F238E27FC236}">
                <a16:creationId xmlns:a16="http://schemas.microsoft.com/office/drawing/2014/main" id="{FA9FDEDF-0215-42CF-ADFD-4984F31F5186}"/>
              </a:ext>
            </a:extLst>
          </p:cNvPr>
          <p:cNvSpPr/>
          <p:nvPr/>
        </p:nvSpPr>
        <p:spPr>
          <a:xfrm>
            <a:off x="5174662" y="3892904"/>
            <a:ext cx="788640" cy="151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solidFill>
                  <a:schemeClr val="tx1"/>
                </a:solidFill>
                <a:latin typeface="Arial" panose="020B0604020202020204" pitchFamily="34" charset="0"/>
                <a:cs typeface="Arial" panose="020B0604020202020204" pitchFamily="34" charset="0"/>
              </a:rPr>
              <a:t>Bomba de calor</a:t>
            </a:r>
          </a:p>
        </p:txBody>
      </p:sp>
      <p:sp>
        <p:nvSpPr>
          <p:cNvPr id="20" name="Rechteck 19">
            <a:extLst>
              <a:ext uri="{FF2B5EF4-FFF2-40B4-BE49-F238E27FC236}">
                <a16:creationId xmlns:a16="http://schemas.microsoft.com/office/drawing/2014/main" id="{B98696F4-48F4-41E4-AC3A-C02CA31F52C1}"/>
              </a:ext>
            </a:extLst>
          </p:cNvPr>
          <p:cNvSpPr/>
          <p:nvPr/>
        </p:nvSpPr>
        <p:spPr>
          <a:xfrm>
            <a:off x="5333255" y="5661248"/>
            <a:ext cx="1688741"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Arial" panose="020B0604020202020204" pitchFamily="34" charset="0"/>
                <a:cs typeface="Arial" panose="020B0604020202020204" pitchFamily="34" charset="0"/>
              </a:rPr>
              <a:t>Sonda geotérmica </a:t>
            </a:r>
          </a:p>
          <a:p>
            <a:r>
              <a:rPr lang="en-US" sz="1000" dirty="0">
                <a:solidFill>
                  <a:schemeClr val="tx1"/>
                </a:solidFill>
                <a:latin typeface="Arial" panose="020B0604020202020204" pitchFamily="34" charset="0"/>
                <a:cs typeface="Arial" panose="020B0604020202020204" pitchFamily="34" charset="0"/>
              </a:rPr>
              <a:t>Profundidad alrededor de 100m temperatura alrededor de 13 grados</a:t>
            </a:r>
            <a:endParaRPr lang="de-DE" sz="1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3857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NTS - Sistemas </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7328" y="1412776"/>
            <a:ext cx="5564832" cy="4752528"/>
          </a:xfrm>
        </p:spPr>
        <p:txBody>
          <a:bodyPr>
            <a:normAutofit lnSpcReduction="10000"/>
          </a:bodyPr>
          <a:lstStyle/>
          <a:p>
            <a:pPr marL="0" indent="0">
              <a:lnSpc>
                <a:spcPct val="150000"/>
              </a:lnSpc>
              <a:buNone/>
            </a:pPr>
            <a:r>
              <a:rPr lang="de-DE" sz="1600" b="1" dirty="0">
                <a:latin typeface="Arial" panose="020B0604020202020204" pitchFamily="34" charset="0"/>
                <a:cs typeface="Arial" panose="020B0604020202020204" pitchFamily="34" charset="0"/>
              </a:rPr>
              <a:t> Cestas geotérmicas </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Una versión son los colectores espirales, las llamadas cestas geotérmicas, que se introducen a intervalos apropiados en el suelo.</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Tienen requerimientos de espacio significativamente menores que los de los colectores de superficie, por lo que deben ser introducidos un poco más profundos.</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Adecuado para casas con espacios abiertos más pequeños</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Sin embargo, las condiciones generales tales como superficies húmedas o el hecho de que las cestas no se pueden cubrir, también son relevantes para esta tecnología</a:t>
            </a:r>
            <a:r>
              <a:rPr lang="de-DE" sz="1600" dirty="0">
                <a:latin typeface="Arial" panose="020B0604020202020204" pitchFamily="34" charset="0"/>
                <a:cs typeface="Arial" panose="020B0604020202020204" pitchFamily="34" charset="0"/>
              </a:rPr>
              <a:t>.</a:t>
            </a:r>
          </a:p>
        </p:txBody>
      </p:sp>
      <p:pic>
        <p:nvPicPr>
          <p:cNvPr id="4" name="Grafik 4">
            <a:extLst>
              <a:ext uri="{FF2B5EF4-FFF2-40B4-BE49-F238E27FC236}">
                <a16:creationId xmlns:a16="http://schemas.microsoft.com/office/drawing/2014/main" id="{DEB8419A-31E2-4E45-B0AD-3CF58F32DB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2585218"/>
            <a:ext cx="2893987" cy="2181078"/>
          </a:xfrm>
          <a:prstGeom prst="rect">
            <a:avLst/>
          </a:prstGeom>
        </p:spPr>
      </p:pic>
    </p:spTree>
    <p:extLst>
      <p:ext uri="{BB962C8B-B14F-4D97-AF65-F5344CB8AC3E}">
        <p14:creationId xmlns:p14="http://schemas.microsoft.com/office/powerpoint/2010/main" val="3999176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4">
            <a:extLst>
              <a:ext uri="{FF2B5EF4-FFF2-40B4-BE49-F238E27FC236}">
                <a16:creationId xmlns:a16="http://schemas.microsoft.com/office/drawing/2014/main" id="{E5E5E201-4532-41B3-A9A7-D7083DEFB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7" y="1547479"/>
            <a:ext cx="9099026" cy="4631404"/>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NTS - Sistemas </a:t>
            </a:r>
            <a:endParaRPr lang="el-GR" dirty="0">
              <a:latin typeface="Arial" panose="020B0604020202020204" pitchFamily="34" charset="0"/>
              <a:cs typeface="Arial" panose="020B0604020202020204" pitchFamily="34" charset="0"/>
            </a:endParaRPr>
          </a:p>
        </p:txBody>
      </p:sp>
      <p:sp>
        <p:nvSpPr>
          <p:cNvPr id="4" name="Rechteck 3">
            <a:extLst>
              <a:ext uri="{FF2B5EF4-FFF2-40B4-BE49-F238E27FC236}">
                <a16:creationId xmlns:a16="http://schemas.microsoft.com/office/drawing/2014/main" id="{C613503E-28E0-4B30-8BB4-6EFB9BEE06D7}"/>
              </a:ext>
            </a:extLst>
          </p:cNvPr>
          <p:cNvSpPr/>
          <p:nvPr/>
        </p:nvSpPr>
        <p:spPr>
          <a:xfrm>
            <a:off x="107504" y="1772816"/>
            <a:ext cx="8928992" cy="360040"/>
          </a:xfrm>
          <a:prstGeom prst="rect">
            <a:avLst/>
          </a:prstGeom>
          <a:solidFill>
            <a:srgbClr val="7C9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Sistemas geotérmicos de energía geotérmica cercana a la superficie en comparación</a:t>
            </a:r>
            <a:endParaRPr lang="de-DE" sz="1600" dirty="0">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1FEEEF0C-4E74-4087-99B4-3CBE1986F875}"/>
              </a:ext>
            </a:extLst>
          </p:cNvPr>
          <p:cNvSpPr/>
          <p:nvPr/>
        </p:nvSpPr>
        <p:spPr>
          <a:xfrm>
            <a:off x="107504" y="2420888"/>
            <a:ext cx="1584176" cy="216024"/>
          </a:xfrm>
          <a:prstGeom prst="rect">
            <a:avLst/>
          </a:prstGeom>
          <a:solidFill>
            <a:srgbClr val="7C9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err="1">
                <a:latin typeface="Arial" panose="020B0604020202020204" pitchFamily="34" charset="0"/>
                <a:cs typeface="Arial" panose="020B0604020202020204" pitchFamily="34" charset="0"/>
              </a:rPr>
              <a:t>colector</a:t>
            </a:r>
            <a:r>
              <a:rPr lang="de-DE" sz="1100" dirty="0">
                <a:latin typeface="Arial" panose="020B0604020202020204" pitchFamily="34" charset="0"/>
                <a:cs typeface="Arial" panose="020B0604020202020204" pitchFamily="34" charset="0"/>
              </a:rPr>
              <a:t> geotérmico</a:t>
            </a:r>
          </a:p>
        </p:txBody>
      </p:sp>
      <p:sp>
        <p:nvSpPr>
          <p:cNvPr id="7" name="Rechteck 6">
            <a:extLst>
              <a:ext uri="{FF2B5EF4-FFF2-40B4-BE49-F238E27FC236}">
                <a16:creationId xmlns:a16="http://schemas.microsoft.com/office/drawing/2014/main" id="{24EE22FC-9BEB-4AEE-9147-31CA010D5AD1}"/>
              </a:ext>
            </a:extLst>
          </p:cNvPr>
          <p:cNvSpPr/>
          <p:nvPr/>
        </p:nvSpPr>
        <p:spPr>
          <a:xfrm>
            <a:off x="2758770" y="2447579"/>
            <a:ext cx="1296144" cy="216024"/>
          </a:xfrm>
          <a:prstGeom prst="rect">
            <a:avLst/>
          </a:prstGeom>
          <a:solidFill>
            <a:srgbClr val="7C9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err="1">
                <a:latin typeface="Arial" panose="020B0604020202020204" pitchFamily="34" charset="0"/>
                <a:cs typeface="Arial" panose="020B0604020202020204" pitchFamily="34" charset="0"/>
              </a:rPr>
              <a:t>cesta</a:t>
            </a:r>
            <a:r>
              <a:rPr lang="de-DE" sz="1100" dirty="0">
                <a:latin typeface="Arial" panose="020B0604020202020204" pitchFamily="34" charset="0"/>
                <a:cs typeface="Arial" panose="020B0604020202020204" pitchFamily="34" charset="0"/>
              </a:rPr>
              <a:t> geotérmica</a:t>
            </a:r>
          </a:p>
        </p:txBody>
      </p:sp>
      <p:sp>
        <p:nvSpPr>
          <p:cNvPr id="8" name="Rechteck 7">
            <a:extLst>
              <a:ext uri="{FF2B5EF4-FFF2-40B4-BE49-F238E27FC236}">
                <a16:creationId xmlns:a16="http://schemas.microsoft.com/office/drawing/2014/main" id="{29D670F7-DCDC-4EF5-B8FF-587CA2740349}"/>
              </a:ext>
            </a:extLst>
          </p:cNvPr>
          <p:cNvSpPr/>
          <p:nvPr/>
        </p:nvSpPr>
        <p:spPr>
          <a:xfrm>
            <a:off x="4572000" y="2420888"/>
            <a:ext cx="2088232" cy="216024"/>
          </a:xfrm>
          <a:prstGeom prst="rect">
            <a:avLst/>
          </a:prstGeom>
          <a:solidFill>
            <a:srgbClr val="7C9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latin typeface="Arial" panose="020B0604020202020204" pitchFamily="34" charset="0"/>
                <a:cs typeface="Arial" panose="020B0604020202020204" pitchFamily="34" charset="0"/>
              </a:rPr>
              <a:t>Bomba de</a:t>
            </a:r>
            <a:r>
              <a:rPr lang="de-DE" sz="1100" dirty="0" err="1">
                <a:latin typeface="Arial" panose="020B0604020202020204" pitchFamily="34" charset="0"/>
                <a:cs typeface="Arial" panose="020B0604020202020204" pitchFamily="34" charset="0"/>
              </a:rPr>
              <a:t> calor de</a:t>
            </a:r>
            <a:r>
              <a:rPr lang="de-DE" sz="1100" dirty="0">
                <a:latin typeface="Arial" panose="020B0604020202020204" pitchFamily="34" charset="0"/>
                <a:cs typeface="Arial" panose="020B0604020202020204" pitchFamily="34" charset="0"/>
              </a:rPr>
              <a:t> agua subterránea</a:t>
            </a:r>
          </a:p>
        </p:txBody>
      </p:sp>
      <p:sp>
        <p:nvSpPr>
          <p:cNvPr id="9" name="Rechteck 8">
            <a:extLst>
              <a:ext uri="{FF2B5EF4-FFF2-40B4-BE49-F238E27FC236}">
                <a16:creationId xmlns:a16="http://schemas.microsoft.com/office/drawing/2014/main" id="{4C7E33AE-3218-4E39-B9AA-33C2161395BA}"/>
              </a:ext>
            </a:extLst>
          </p:cNvPr>
          <p:cNvSpPr/>
          <p:nvPr/>
        </p:nvSpPr>
        <p:spPr>
          <a:xfrm>
            <a:off x="7164288" y="2420888"/>
            <a:ext cx="1296144" cy="216024"/>
          </a:xfrm>
          <a:prstGeom prst="rect">
            <a:avLst/>
          </a:prstGeom>
          <a:solidFill>
            <a:srgbClr val="7C9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latin typeface="Arial" panose="020B0604020202020204" pitchFamily="34" charset="0"/>
                <a:cs typeface="Arial" panose="020B0604020202020204" pitchFamily="34" charset="0"/>
              </a:rPr>
              <a:t>sonda geotérmica</a:t>
            </a:r>
          </a:p>
        </p:txBody>
      </p:sp>
      <p:sp>
        <p:nvSpPr>
          <p:cNvPr id="10" name="Rechteck 9">
            <a:extLst>
              <a:ext uri="{FF2B5EF4-FFF2-40B4-BE49-F238E27FC236}">
                <a16:creationId xmlns:a16="http://schemas.microsoft.com/office/drawing/2014/main" id="{0CB364A3-0276-40C9-B279-10201E69C099}"/>
              </a:ext>
            </a:extLst>
          </p:cNvPr>
          <p:cNvSpPr/>
          <p:nvPr/>
        </p:nvSpPr>
        <p:spPr>
          <a:xfrm>
            <a:off x="122500" y="5130501"/>
            <a:ext cx="2577292" cy="360040"/>
          </a:xfrm>
          <a:prstGeom prst="rect">
            <a:avLst/>
          </a:prstGeom>
          <a:solidFill>
            <a:srgbClr val="654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latin typeface="Arial" panose="020B0604020202020204" pitchFamily="34" charset="0"/>
                <a:cs typeface="Arial" panose="020B0604020202020204" pitchFamily="34" charset="0"/>
              </a:rPr>
              <a:t>Aguas subterráneas</a:t>
            </a:r>
            <a:r>
              <a:rPr lang="de-DE" sz="1600" dirty="0">
                <a:latin typeface="Arial" panose="020B0604020202020204" pitchFamily="34" charset="0"/>
                <a:cs typeface="Arial" panose="020B0604020202020204" pitchFamily="34" charset="0"/>
              </a:rPr>
              <a:t> cercanas a la superficie</a:t>
            </a:r>
          </a:p>
        </p:txBody>
      </p:sp>
    </p:spTree>
    <p:extLst>
      <p:ext uri="{BB962C8B-B14F-4D97-AF65-F5344CB8AC3E}">
        <p14:creationId xmlns:p14="http://schemas.microsoft.com/office/powerpoint/2010/main" val="2995054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haltsplatzhalter 3">
            <a:extLst>
              <a:ext uri="{FF2B5EF4-FFF2-40B4-BE49-F238E27FC236}">
                <a16:creationId xmlns:a16="http://schemas.microsoft.com/office/drawing/2014/main" id="{469CB6C0-B013-41D2-97B8-958889FABC8F}"/>
              </a:ext>
            </a:extLst>
          </p:cNvPr>
          <p:cNvPicPr>
            <a:picLocks noGrp="1" noChangeAspect="1"/>
          </p:cNvPicPr>
          <p:nvPr>
            <p:ph idx="1"/>
          </p:nvPr>
        </p:nvPicPr>
        <p:blipFill rotWithShape="1">
          <a:blip r:embed="rId3"/>
          <a:srcRect l="25987" t="24496" r="26640" b="37319"/>
          <a:stretch/>
        </p:blipFill>
        <p:spPr>
          <a:xfrm>
            <a:off x="296010" y="2132856"/>
            <a:ext cx="8858997" cy="4032448"/>
          </a:xfrm>
          <a:prstGeom prst="rect">
            <a:avLst/>
          </a:prstGeom>
        </p:spPr>
      </p:pic>
      <p:sp>
        <p:nvSpPr>
          <p:cNvPr id="2" name="Titel 1">
            <a:extLst>
              <a:ext uri="{FF2B5EF4-FFF2-40B4-BE49-F238E27FC236}">
                <a16:creationId xmlns:a16="http://schemas.microsoft.com/office/drawing/2014/main" id="{88823093-D54A-42ED-BB15-CA21BD2EBD08}"/>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NTS - Sistemas</a:t>
            </a:r>
          </a:p>
        </p:txBody>
      </p:sp>
      <p:sp>
        <p:nvSpPr>
          <p:cNvPr id="5" name="Textfeld 4">
            <a:extLst>
              <a:ext uri="{FF2B5EF4-FFF2-40B4-BE49-F238E27FC236}">
                <a16:creationId xmlns:a16="http://schemas.microsoft.com/office/drawing/2014/main" id="{4542443A-21DC-410B-B10E-9E52ED8A0BAB}"/>
              </a:ext>
            </a:extLst>
          </p:cNvPr>
          <p:cNvSpPr txBox="1"/>
          <p:nvPr/>
        </p:nvSpPr>
        <p:spPr>
          <a:xfrm>
            <a:off x="611560" y="1444134"/>
            <a:ext cx="6408712" cy="338554"/>
          </a:xfrm>
          <a:prstGeom prst="rect">
            <a:avLst/>
          </a:prstGeom>
          <a:noFill/>
        </p:spPr>
        <p:txBody>
          <a:bodyPr wrap="square" rtlCol="0">
            <a:spAutoFit/>
          </a:bodyPr>
          <a:lstStyle/>
          <a:p>
            <a:r>
              <a:rPr lang="de-DE" sz="1600" dirty="0" err="1">
                <a:latin typeface="Arial" panose="020B0604020202020204" pitchFamily="34" charset="0"/>
                <a:cs typeface="Arial" panose="020B0604020202020204" pitchFamily="34" charset="0"/>
              </a:rPr>
              <a:t>Posibilidades de producción de</a:t>
            </a:r>
            <a:r>
              <a:rPr lang="de-DE" sz="1600" dirty="0">
                <a:latin typeface="Arial" panose="020B0604020202020204" pitchFamily="34" charset="0"/>
                <a:cs typeface="Arial" panose="020B0604020202020204" pitchFamily="34" charset="0"/>
              </a:rPr>
              <a:t> energía</a:t>
            </a:r>
          </a:p>
        </p:txBody>
      </p:sp>
      <p:sp>
        <p:nvSpPr>
          <p:cNvPr id="3" name="Rechteck 2">
            <a:extLst>
              <a:ext uri="{FF2B5EF4-FFF2-40B4-BE49-F238E27FC236}">
                <a16:creationId xmlns:a16="http://schemas.microsoft.com/office/drawing/2014/main" id="{28540CE9-A2B1-4C88-9E2A-1CFE344F7DAF}"/>
              </a:ext>
            </a:extLst>
          </p:cNvPr>
          <p:cNvSpPr/>
          <p:nvPr/>
        </p:nvSpPr>
        <p:spPr>
          <a:xfrm>
            <a:off x="2267744" y="2099287"/>
            <a:ext cx="154308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500" b="1" dirty="0" err="1">
                <a:solidFill>
                  <a:schemeClr val="tx1"/>
                </a:solidFill>
                <a:latin typeface="Arial" panose="020B0604020202020204" pitchFamily="34" charset="0"/>
                <a:cs typeface="Arial" panose="020B0604020202020204" pitchFamily="34" charset="0"/>
              </a:rPr>
              <a:t>Doblete</a:t>
            </a:r>
            <a:r>
              <a:rPr lang="de-DE" sz="1500" b="1" dirty="0">
                <a:solidFill>
                  <a:schemeClr val="tx1"/>
                </a:solidFill>
                <a:latin typeface="Arial" panose="020B0604020202020204" pitchFamily="34" charset="0"/>
                <a:cs typeface="Arial" panose="020B0604020202020204" pitchFamily="34" charset="0"/>
              </a:rPr>
              <a:t> hidrotérmico</a:t>
            </a:r>
          </a:p>
        </p:txBody>
      </p:sp>
      <p:sp>
        <p:nvSpPr>
          <p:cNvPr id="6" name="Rechteck 5">
            <a:extLst>
              <a:ext uri="{FF2B5EF4-FFF2-40B4-BE49-F238E27FC236}">
                <a16:creationId xmlns:a16="http://schemas.microsoft.com/office/drawing/2014/main" id="{DBAAB801-984C-4E2E-81C3-A46B31411F32}"/>
              </a:ext>
            </a:extLst>
          </p:cNvPr>
          <p:cNvSpPr/>
          <p:nvPr/>
        </p:nvSpPr>
        <p:spPr>
          <a:xfrm>
            <a:off x="611560" y="2099287"/>
            <a:ext cx="1465928"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500" b="1" dirty="0">
                <a:solidFill>
                  <a:schemeClr val="tx1"/>
                </a:solidFill>
                <a:latin typeface="Arial" panose="020B0604020202020204" pitchFamily="34" charset="0"/>
                <a:cs typeface="Arial" panose="020B0604020202020204" pitchFamily="34" charset="0"/>
              </a:rPr>
              <a:t>Hot-Dry-Rock</a:t>
            </a:r>
          </a:p>
        </p:txBody>
      </p:sp>
      <p:sp>
        <p:nvSpPr>
          <p:cNvPr id="7" name="Rechteck 6">
            <a:extLst>
              <a:ext uri="{FF2B5EF4-FFF2-40B4-BE49-F238E27FC236}">
                <a16:creationId xmlns:a16="http://schemas.microsoft.com/office/drawing/2014/main" id="{F53AF551-B60D-4133-8D8C-48C1F3D75B53}"/>
              </a:ext>
            </a:extLst>
          </p:cNvPr>
          <p:cNvSpPr/>
          <p:nvPr/>
        </p:nvSpPr>
        <p:spPr>
          <a:xfrm>
            <a:off x="3815915" y="2216591"/>
            <a:ext cx="1195889"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Arial" panose="020B0604020202020204" pitchFamily="34" charset="0"/>
                <a:cs typeface="Arial" panose="020B0604020202020204" pitchFamily="34" charset="0"/>
              </a:rPr>
              <a:t>Sonda geotérmica profunda</a:t>
            </a:r>
          </a:p>
        </p:txBody>
      </p:sp>
      <p:sp>
        <p:nvSpPr>
          <p:cNvPr id="8" name="Rechteck 7">
            <a:extLst>
              <a:ext uri="{FF2B5EF4-FFF2-40B4-BE49-F238E27FC236}">
                <a16:creationId xmlns:a16="http://schemas.microsoft.com/office/drawing/2014/main" id="{8DB30DA2-BE5D-4552-9707-1D81C994B500}"/>
              </a:ext>
            </a:extLst>
          </p:cNvPr>
          <p:cNvSpPr/>
          <p:nvPr/>
        </p:nvSpPr>
        <p:spPr>
          <a:xfrm>
            <a:off x="4932039" y="2132856"/>
            <a:ext cx="1195889" cy="58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Arial" panose="020B0604020202020204" pitchFamily="34" charset="0"/>
                <a:cs typeface="Arial" panose="020B0604020202020204" pitchFamily="34" charset="0"/>
              </a:rPr>
              <a:t>Sonda geotérmica plana</a:t>
            </a:r>
          </a:p>
        </p:txBody>
      </p:sp>
      <p:sp>
        <p:nvSpPr>
          <p:cNvPr id="9" name="Rechteck 8">
            <a:extLst>
              <a:ext uri="{FF2B5EF4-FFF2-40B4-BE49-F238E27FC236}">
                <a16:creationId xmlns:a16="http://schemas.microsoft.com/office/drawing/2014/main" id="{323CCFB1-4B02-45C6-8689-7307D9800CB2}"/>
              </a:ext>
            </a:extLst>
          </p:cNvPr>
          <p:cNvSpPr/>
          <p:nvPr/>
        </p:nvSpPr>
        <p:spPr>
          <a:xfrm>
            <a:off x="6048164" y="2132856"/>
            <a:ext cx="887272" cy="58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err="1">
                <a:solidFill>
                  <a:schemeClr val="tx1"/>
                </a:solidFill>
                <a:latin typeface="Arial" panose="020B0604020202020204" pitchFamily="34" charset="0"/>
                <a:cs typeface="Arial" panose="020B0604020202020204" pitchFamily="34" charset="0"/>
              </a:rPr>
              <a:t>Sistema de dos pozos</a:t>
            </a:r>
          </a:p>
        </p:txBody>
      </p:sp>
      <p:sp>
        <p:nvSpPr>
          <p:cNvPr id="10" name="Rechteck 9">
            <a:extLst>
              <a:ext uri="{FF2B5EF4-FFF2-40B4-BE49-F238E27FC236}">
                <a16:creationId xmlns:a16="http://schemas.microsoft.com/office/drawing/2014/main" id="{7E18E4ED-747E-4214-8084-EB6321E40765}"/>
              </a:ext>
            </a:extLst>
          </p:cNvPr>
          <p:cNvSpPr/>
          <p:nvPr/>
        </p:nvSpPr>
        <p:spPr>
          <a:xfrm>
            <a:off x="6860780" y="2244056"/>
            <a:ext cx="131162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500" b="1" dirty="0" err="1">
                <a:solidFill>
                  <a:schemeClr val="tx1"/>
                </a:solidFill>
                <a:latin typeface="Arial" panose="020B0604020202020204" pitchFamily="34" charset="0"/>
                <a:cs typeface="Arial" panose="020B0604020202020204" pitchFamily="34" charset="0"/>
              </a:rPr>
              <a:t>Colectores</a:t>
            </a:r>
            <a:r>
              <a:rPr lang="de-DE" sz="1500" b="1" dirty="0">
                <a:solidFill>
                  <a:schemeClr val="tx1"/>
                </a:solidFill>
                <a:latin typeface="Arial" panose="020B0604020202020204" pitchFamily="34" charset="0"/>
                <a:cs typeface="Arial" panose="020B0604020202020204" pitchFamily="34" charset="0"/>
              </a:rPr>
              <a:t> geotérmicos </a:t>
            </a:r>
          </a:p>
        </p:txBody>
      </p:sp>
    </p:spTree>
    <p:extLst>
      <p:ext uri="{BB962C8B-B14F-4D97-AF65-F5344CB8AC3E}">
        <p14:creationId xmlns:p14="http://schemas.microsoft.com/office/powerpoint/2010/main" val="2296643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0"/>
            <a:ext cx="6707088" cy="1124744"/>
          </a:xfrm>
        </p:spPr>
        <p:txBody>
          <a:bodyPr/>
          <a:lstStyle/>
          <a:p>
            <a:r>
              <a:rPr lang="en-US" dirty="0">
                <a:latin typeface="Arial" panose="020B0604020202020204" pitchFamily="34" charset="0"/>
                <a:cs typeface="Arial" panose="020B0604020202020204" pitchFamily="34" charset="0"/>
              </a:rPr>
              <a:t>Sondas geotérmicas </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445" y="1340768"/>
            <a:ext cx="6707088" cy="532859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Sondas geotérmicas </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Tipos más comunes de yacimientos geotérmicos en Europa </a:t>
            </a:r>
          </a:p>
          <a:p>
            <a:pPr marL="0" indent="0">
              <a:lnSpc>
                <a:spcPct val="150000"/>
              </a:lnSpc>
              <a:buNone/>
            </a:pPr>
            <a:r>
              <a:rPr lang="en-US" sz="1600" dirty="0">
                <a:latin typeface="Arial" panose="020B0604020202020204" pitchFamily="34" charset="0"/>
                <a:cs typeface="Arial" panose="020B0604020202020204" pitchFamily="34" charset="0"/>
              </a:rPr>
              <a:t>      Central y del Norte</a:t>
            </a:r>
          </a:p>
          <a:p>
            <a:pPr>
              <a:lnSpc>
                <a:spcPct val="150000"/>
              </a:lnSpc>
            </a:pPr>
            <a:r>
              <a:rPr lang="en-US" sz="1600" dirty="0">
                <a:latin typeface="Arial" panose="020B0604020202020204" pitchFamily="34" charset="0"/>
                <a:cs typeface="Arial" panose="020B0604020202020204" pitchFamily="34" charset="0"/>
              </a:rPr>
              <a:t>Se colocan en posición vertical, por lo que </a:t>
            </a:r>
            <a:r>
              <a:rPr lang="en-US" sz="1600" dirty="0" err="1">
                <a:latin typeface="Arial" panose="020B0604020202020204" pitchFamily="34" charset="0"/>
                <a:cs typeface="Arial" panose="020B0604020202020204" pitchFamily="34" charset="0"/>
              </a:rPr>
              <a:t>requieren</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menos</a:t>
            </a:r>
            <a:r>
              <a:rPr lang="en-US" sz="1600" dirty="0">
                <a:latin typeface="Arial" panose="020B0604020202020204" pitchFamily="34" charset="0"/>
                <a:cs typeface="Arial" panose="020B0604020202020204" pitchFamily="34" charset="0"/>
              </a:rPr>
              <a:t> espacio</a:t>
            </a:r>
          </a:p>
          <a:p>
            <a:pPr>
              <a:lnSpc>
                <a:spcPct val="150000"/>
              </a:lnSpc>
            </a:pPr>
            <a:r>
              <a:rPr lang="en-US" sz="1600" dirty="0">
                <a:latin typeface="Arial" panose="020B0604020202020204" pitchFamily="34" charset="0"/>
                <a:cs typeface="Arial" panose="020B0604020202020204" pitchFamily="34" charset="0"/>
              </a:rPr>
              <a:t>Las sondas geotérmicas se suelen hundir a profundidades de entre 50 y 160 m.</a:t>
            </a:r>
          </a:p>
          <a:p>
            <a:pPr>
              <a:lnSpc>
                <a:spcPct val="150000"/>
              </a:lnSpc>
            </a:pPr>
            <a:r>
              <a:rPr lang="de-DE" sz="1600" dirty="0">
                <a:latin typeface="Arial" panose="020B0604020202020204" pitchFamily="34" charset="0"/>
                <a:cs typeface="Arial" panose="020B0604020202020204" pitchFamily="34" charset="0"/>
              </a:rPr>
              <a:t>Beneficio nivel de temperatura constante</a:t>
            </a:r>
          </a:p>
          <a:p>
            <a:pPr>
              <a:lnSpc>
                <a:spcPct val="150000"/>
              </a:lnSpc>
            </a:pPr>
            <a:r>
              <a:rPr lang="en-US" sz="1600" dirty="0" err="1">
                <a:latin typeface="Arial" panose="020B0604020202020204" pitchFamily="34" charset="0"/>
                <a:cs typeface="Arial" panose="020B0604020202020204" pitchFamily="34" charset="0"/>
              </a:rPr>
              <a:t>Puede</a:t>
            </a:r>
            <a:r>
              <a:rPr lang="en-US" sz="1600" dirty="0">
                <a:latin typeface="Arial" panose="020B0604020202020204" pitchFamily="34" charset="0"/>
                <a:cs typeface="Arial" panose="020B0604020202020204" pitchFamily="34" charset="0"/>
              </a:rPr>
              <a:t> proporcionar calor y frío a casas individuales o áreas residenciales enteras</a:t>
            </a:r>
            <a:endParaRPr lang="de-DE" sz="1600" dirty="0">
              <a:latin typeface="Arial" panose="020B0604020202020204" pitchFamily="34" charset="0"/>
              <a:cs typeface="Arial" panose="020B0604020202020204" pitchFamily="34" charset="0"/>
            </a:endParaRPr>
          </a:p>
        </p:txBody>
      </p:sp>
      <p:pic>
        <p:nvPicPr>
          <p:cNvPr id="4" name="Grafik 4">
            <a:extLst>
              <a:ext uri="{FF2B5EF4-FFF2-40B4-BE49-F238E27FC236}">
                <a16:creationId xmlns:a16="http://schemas.microsoft.com/office/drawing/2014/main" id="{5663C794-165B-453C-B8E1-4E6780AEB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5678" y="1556792"/>
            <a:ext cx="2620679" cy="4525963"/>
          </a:xfrm>
          <a:prstGeom prst="rect">
            <a:avLst/>
          </a:prstGeom>
        </p:spPr>
      </p:pic>
    </p:spTree>
    <p:extLst>
      <p:ext uri="{BB962C8B-B14F-4D97-AF65-F5344CB8AC3E}">
        <p14:creationId xmlns:p14="http://schemas.microsoft.com/office/powerpoint/2010/main" val="4165854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07DFC-A512-4A5B-A2BB-2E9DC28B6E5A}"/>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Sondas</a:t>
            </a:r>
            <a:r>
              <a:rPr lang="de-DE" dirty="0">
                <a:latin typeface="Arial" panose="020B0604020202020204" pitchFamily="34" charset="0"/>
                <a:cs typeface="Arial" panose="020B0604020202020204" pitchFamily="34" charset="0"/>
              </a:rPr>
              <a:t> geotérmicas </a:t>
            </a:r>
          </a:p>
        </p:txBody>
      </p:sp>
      <p:sp>
        <p:nvSpPr>
          <p:cNvPr id="3" name="Inhaltsplatzhalter 2">
            <a:extLst>
              <a:ext uri="{FF2B5EF4-FFF2-40B4-BE49-F238E27FC236}">
                <a16:creationId xmlns:a16="http://schemas.microsoft.com/office/drawing/2014/main" id="{80BCBC98-6B41-479A-B9B0-FE781B2C50B9}"/>
              </a:ext>
            </a:extLst>
          </p:cNvPr>
          <p:cNvSpPr>
            <a:spLocks noGrp="1"/>
          </p:cNvSpPr>
          <p:nvPr>
            <p:ph idx="1"/>
          </p:nvPr>
        </p:nvSpPr>
        <p:spPr>
          <a:xfrm>
            <a:off x="457200" y="1412776"/>
            <a:ext cx="8229600" cy="4896544"/>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Sonda geotérmica de doble-U</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Una sonda doble-U es una sonda geotérmica que incluye dos pares de tubos que se instalan en una perforación.</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En comparación con un tubo en U simple, el doble tubo en U aprovecha mejor la sección transversal del pozo y, por lo tanto, tiene un mejor rendimiento de extracción. Además, se necesita menos material para la cementación (relleno, relleno) del pozo.</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En comparación con un tubo coaxial (normalmente mejor), el doble tubo en U tiene la ventaja de una producción más fácil. La configuración exacta de las tuberías de las sondas geotérmicas es de particular importancia para aumentar la eficiencia de los intercambiadores de calor subterráneos. Se están desarrollando constantemente.</a:t>
            </a:r>
            <a:endParaRPr lang="de-DE" dirty="0"/>
          </a:p>
        </p:txBody>
      </p:sp>
    </p:spTree>
    <p:extLst>
      <p:ext uri="{BB962C8B-B14F-4D97-AF65-F5344CB8AC3E}">
        <p14:creationId xmlns:p14="http://schemas.microsoft.com/office/powerpoint/2010/main" val="1046392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31A19-9637-43F6-BA60-DC99077883A0}"/>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Sondas</a:t>
            </a:r>
            <a:r>
              <a:rPr lang="de-DE" dirty="0">
                <a:latin typeface="Arial" panose="020B0604020202020204" pitchFamily="34" charset="0"/>
                <a:cs typeface="Arial" panose="020B0604020202020204" pitchFamily="34" charset="0"/>
              </a:rPr>
              <a:t> geotérmicas</a:t>
            </a:r>
          </a:p>
        </p:txBody>
      </p:sp>
      <p:sp>
        <p:nvSpPr>
          <p:cNvPr id="3" name="Inhaltsplatzhalter 2">
            <a:extLst>
              <a:ext uri="{FF2B5EF4-FFF2-40B4-BE49-F238E27FC236}">
                <a16:creationId xmlns:a16="http://schemas.microsoft.com/office/drawing/2014/main" id="{FE759E8F-95A9-43FF-8908-2FD0953BC5CD}"/>
              </a:ext>
            </a:extLst>
          </p:cNvPr>
          <p:cNvSpPr>
            <a:spLocks noGrp="1"/>
          </p:cNvSpPr>
          <p:nvPr>
            <p:ph idx="1"/>
          </p:nvPr>
        </p:nvSpPr>
        <p:spPr>
          <a:xfrm>
            <a:off x="457200" y="1412776"/>
            <a:ext cx="8229600" cy="4525963"/>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Sonda</a:t>
            </a:r>
            <a:r>
              <a:rPr lang="de-DE" sz="1600" b="1" dirty="0" err="1">
                <a:latin typeface="Arial" panose="020B0604020202020204" pitchFamily="34" charset="0"/>
                <a:cs typeface="Arial" panose="020B0604020202020204" pitchFamily="34" charset="0"/>
              </a:rPr>
              <a:t> coaxial</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También se denominan sondas tubo-en-tubo y se caracterizan por el hecho de que la disposición de los tubos no es adyacente entre sí, sino entrelazada.</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fluido de transferencia de calor es bombeado hacia abajo en el espacio anular entre los tubos instalados y transportado hacia arriba en el tubo central.</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Las profundidades de instalación de la energía geotérmica cercana a la superficie suelen ser máximas. 60m</a:t>
            </a:r>
            <a:endParaRPr lang="de-DE" dirty="0"/>
          </a:p>
          <a:p>
            <a:pPr marL="0" indent="0">
              <a:buNone/>
            </a:pPr>
            <a:endParaRPr lang="de-DE" dirty="0"/>
          </a:p>
        </p:txBody>
      </p:sp>
    </p:spTree>
    <p:extLst>
      <p:ext uri="{BB962C8B-B14F-4D97-AF65-F5344CB8AC3E}">
        <p14:creationId xmlns:p14="http://schemas.microsoft.com/office/powerpoint/2010/main" val="1521082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C8611-384E-482B-9ECD-24E2C976ACE1}"/>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Sondas</a:t>
            </a:r>
            <a:r>
              <a:rPr lang="de-DE" dirty="0">
                <a:latin typeface="Arial" panose="020B0604020202020204" pitchFamily="34" charset="0"/>
                <a:cs typeface="Arial" panose="020B0604020202020204" pitchFamily="34" charset="0"/>
              </a:rPr>
              <a:t> geotérmicas </a:t>
            </a:r>
          </a:p>
        </p:txBody>
      </p:sp>
      <p:pic>
        <p:nvPicPr>
          <p:cNvPr id="4" name="Inhaltsplatzhalter 3">
            <a:extLst>
              <a:ext uri="{FF2B5EF4-FFF2-40B4-BE49-F238E27FC236}">
                <a16:creationId xmlns:a16="http://schemas.microsoft.com/office/drawing/2014/main" id="{C1F473CD-2D37-43B9-A3DE-ACF09A78EC1B}"/>
              </a:ext>
            </a:extLst>
          </p:cNvPr>
          <p:cNvPicPr>
            <a:picLocks noGrp="1" noChangeAspect="1"/>
          </p:cNvPicPr>
          <p:nvPr>
            <p:ph idx="1"/>
          </p:nvPr>
        </p:nvPicPr>
        <p:blipFill rotWithShape="1">
          <a:blip r:embed="rId3"/>
          <a:srcRect l="54492" t="56430" r="13164" b="21409"/>
          <a:stretch/>
        </p:blipFill>
        <p:spPr>
          <a:xfrm>
            <a:off x="1403648" y="2895068"/>
            <a:ext cx="6336704" cy="2451654"/>
          </a:xfrm>
          <a:prstGeom prst="rect">
            <a:avLst/>
          </a:prstGeom>
        </p:spPr>
      </p:pic>
      <p:sp>
        <p:nvSpPr>
          <p:cNvPr id="5" name="Textfeld 4">
            <a:extLst>
              <a:ext uri="{FF2B5EF4-FFF2-40B4-BE49-F238E27FC236}">
                <a16:creationId xmlns:a16="http://schemas.microsoft.com/office/drawing/2014/main" id="{CB2B475C-46D9-4311-B96A-67E61FE2440D}"/>
              </a:ext>
            </a:extLst>
          </p:cNvPr>
          <p:cNvSpPr txBox="1"/>
          <p:nvPr/>
        </p:nvSpPr>
        <p:spPr>
          <a:xfrm>
            <a:off x="3131840" y="1845603"/>
            <a:ext cx="4104456" cy="338554"/>
          </a:xfrm>
          <a:prstGeom prst="rect">
            <a:avLst/>
          </a:prstGeom>
          <a:noFill/>
        </p:spPr>
        <p:txBody>
          <a:bodyPr wrap="square" rtlCol="0">
            <a:spAutoFit/>
          </a:bodyPr>
          <a:lstStyle/>
          <a:p>
            <a:r>
              <a:rPr lang="de-DE" sz="1600" b="1" dirty="0" err="1">
                <a:latin typeface="Arial" panose="020B0604020202020204" pitchFamily="34" charset="0"/>
                <a:cs typeface="Arial" panose="020B0604020202020204" pitchFamily="34" charset="0"/>
              </a:rPr>
              <a:t>Tipos de</a:t>
            </a:r>
            <a:r>
              <a:rPr lang="de-DE" sz="1600" b="1" dirty="0">
                <a:latin typeface="Arial" panose="020B0604020202020204" pitchFamily="34" charset="0"/>
                <a:cs typeface="Arial" panose="020B0604020202020204" pitchFamily="34" charset="0"/>
              </a:rPr>
              <a:t> sondas geotérmicas</a:t>
            </a:r>
          </a:p>
        </p:txBody>
      </p:sp>
      <p:sp>
        <p:nvSpPr>
          <p:cNvPr id="3" name="Rechteck 2">
            <a:extLst>
              <a:ext uri="{FF2B5EF4-FFF2-40B4-BE49-F238E27FC236}">
                <a16:creationId xmlns:a16="http://schemas.microsoft.com/office/drawing/2014/main" id="{03B40BD6-F985-46B7-8FB9-564AC15FE415}"/>
              </a:ext>
            </a:extLst>
          </p:cNvPr>
          <p:cNvSpPr/>
          <p:nvPr/>
        </p:nvSpPr>
        <p:spPr>
          <a:xfrm>
            <a:off x="1331640" y="3284984"/>
            <a:ext cx="21602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Una sola sonda en U:</a:t>
            </a:r>
          </a:p>
        </p:txBody>
      </p:sp>
      <p:sp>
        <p:nvSpPr>
          <p:cNvPr id="6" name="Rechteck 5">
            <a:extLst>
              <a:ext uri="{FF2B5EF4-FFF2-40B4-BE49-F238E27FC236}">
                <a16:creationId xmlns:a16="http://schemas.microsoft.com/office/drawing/2014/main" id="{BD81866B-DFCC-42F5-A46D-138C3F6E1937}"/>
              </a:ext>
            </a:extLst>
          </p:cNvPr>
          <p:cNvSpPr/>
          <p:nvPr/>
        </p:nvSpPr>
        <p:spPr>
          <a:xfrm>
            <a:off x="3707904" y="3284984"/>
            <a:ext cx="18722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Doble sonda en U:</a:t>
            </a:r>
          </a:p>
        </p:txBody>
      </p:sp>
      <p:sp>
        <p:nvSpPr>
          <p:cNvPr id="7" name="Rechteck 6">
            <a:extLst>
              <a:ext uri="{FF2B5EF4-FFF2-40B4-BE49-F238E27FC236}">
                <a16:creationId xmlns:a16="http://schemas.microsoft.com/office/drawing/2014/main" id="{2D982ACA-089D-46B3-9454-5A9C168AF920}"/>
              </a:ext>
            </a:extLst>
          </p:cNvPr>
          <p:cNvSpPr/>
          <p:nvPr/>
        </p:nvSpPr>
        <p:spPr>
          <a:xfrm>
            <a:off x="6012160" y="3284984"/>
            <a:ext cx="172819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Sonda</a:t>
            </a:r>
            <a:r>
              <a:rPr lang="de-DE" sz="1600" dirty="0" err="1">
                <a:solidFill>
                  <a:schemeClr val="tx1"/>
                </a:solidFill>
                <a:latin typeface="Arial" panose="020B0604020202020204" pitchFamily="34" charset="0"/>
                <a:cs typeface="Arial" panose="020B0604020202020204" pitchFamily="34" charset="0"/>
              </a:rPr>
              <a:t> coaxial</a:t>
            </a:r>
            <a:r>
              <a:rPr lang="de-DE" sz="16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8487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Arial" panose="020B0604020202020204" pitchFamily="34" charset="0"/>
                <a:cs typeface="Arial" panose="020B0604020202020204" pitchFamily="34" charset="0"/>
              </a:rPr>
              <a:t>Contenido </a:t>
            </a:r>
          </a:p>
        </p:txBody>
      </p:sp>
      <p:sp>
        <p:nvSpPr>
          <p:cNvPr id="3" name="Inhaltsplatzhalter 2"/>
          <p:cNvSpPr>
            <a:spLocks noGrp="1"/>
          </p:cNvSpPr>
          <p:nvPr>
            <p:ph idx="1"/>
          </p:nvPr>
        </p:nvSpPr>
        <p:spPr>
          <a:xfrm>
            <a:off x="457200" y="1340768"/>
            <a:ext cx="8229600" cy="5112568"/>
          </a:xfrm>
        </p:spPr>
        <p:txBody>
          <a:bodyPr>
            <a:normAutofit lnSpcReduction="10000"/>
          </a:bodyPr>
          <a:lstStyle/>
          <a:p>
            <a:pPr lvl="1" indent="-342900">
              <a:lnSpc>
                <a:spcPct val="160000"/>
              </a:lnSpc>
              <a:buFont typeface="+mj-lt"/>
              <a:buAutoNum type="arabicPeriod"/>
            </a:pPr>
            <a:r>
              <a:rPr lang="en-US" sz="1600" b="1" dirty="0">
                <a:latin typeface="Arial" panose="020B0604020202020204" pitchFamily="34" charset="0"/>
                <a:cs typeface="Arial" panose="020B0604020202020204" pitchFamily="34" charset="0"/>
              </a:rPr>
              <a:t>Principios de utilización de la energía geotérmica</a:t>
            </a:r>
          </a:p>
          <a:p>
            <a:pPr marL="685800" lvl="1">
              <a:lnSpc>
                <a:spcPct val="160000"/>
              </a:lnSpc>
            </a:pPr>
            <a:r>
              <a:rPr lang="en-US" sz="1600" dirty="0">
                <a:latin typeface="Arial" panose="020B0604020202020204" pitchFamily="34" charset="0"/>
                <a:cs typeface="Arial" panose="020B0604020202020204" pitchFamily="34" charset="0"/>
              </a:rPr>
              <a:t> Panorama general </a:t>
            </a:r>
          </a:p>
          <a:p>
            <a:pPr lvl="1" indent="-342900">
              <a:lnSpc>
                <a:spcPct val="16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Energía geotérmica profunda (energía geotérmica hidrotermal y petrotermal)</a:t>
            </a:r>
          </a:p>
          <a:p>
            <a:pPr lvl="1" indent="-342900">
              <a:lnSpc>
                <a:spcPct val="16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Energía geotérmica cercana a la superficie </a:t>
            </a:r>
          </a:p>
          <a:p>
            <a:pPr lvl="1" indent="-342900">
              <a:lnSpc>
                <a:spcPct val="16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Intercambiador de calor </a:t>
            </a:r>
          </a:p>
          <a:p>
            <a:pPr marL="400050" lvl="1" indent="0">
              <a:lnSpc>
                <a:spcPct val="160000"/>
              </a:lnSpc>
              <a:buNone/>
            </a:pPr>
            <a:endParaRPr lang="en-US" sz="1600" dirty="0">
              <a:latin typeface="Arial" panose="020B0604020202020204" pitchFamily="34" charset="0"/>
              <a:cs typeface="Arial" panose="020B0604020202020204" pitchFamily="34" charset="0"/>
            </a:endParaRPr>
          </a:p>
          <a:p>
            <a:pPr lvl="1" indent="-342900">
              <a:lnSpc>
                <a:spcPct val="160000"/>
              </a:lnSpc>
              <a:buAutoNum type="arabicPeriod" startAt="2"/>
            </a:pPr>
            <a:r>
              <a:rPr lang="en-US" sz="1600" b="1" dirty="0">
                <a:latin typeface="Arial" panose="020B0604020202020204" pitchFamily="34" charset="0"/>
                <a:cs typeface="Arial" panose="020B0604020202020204" pitchFamily="34" charset="0"/>
              </a:rPr>
              <a:t>NTS - Sistemas </a:t>
            </a:r>
            <a:endParaRPr lang="en-US" sz="1600" dirty="0">
              <a:latin typeface="Arial" panose="020B0604020202020204" pitchFamily="34" charset="0"/>
              <a:cs typeface="Arial" panose="020B0604020202020204" pitchFamily="34" charset="0"/>
            </a:endParaRPr>
          </a:p>
          <a:p>
            <a:pPr lvl="1" indent="-342900">
              <a:lnSpc>
                <a:spcPct val="160000"/>
              </a:lnSpc>
              <a:buFont typeface="Symbol" panose="05050102010706020507" pitchFamily="18" charset="2"/>
              <a:buChar char="-"/>
            </a:pPr>
            <a:r>
              <a:rPr lang="en-US" sz="1600" dirty="0" err="1">
                <a:latin typeface="Arial" panose="020B0604020202020204" pitchFamily="34" charset="0"/>
                <a:cs typeface="Arial" panose="020B0604020202020204" pitchFamily="34" charset="0"/>
              </a:rPr>
              <a:t>Aprovechamiento</a:t>
            </a:r>
            <a:endParaRPr lang="en-US" sz="1600" dirty="0">
              <a:latin typeface="Arial" panose="020B0604020202020204" pitchFamily="34" charset="0"/>
              <a:cs typeface="Arial" panose="020B0604020202020204" pitchFamily="34" charset="0"/>
            </a:endParaRPr>
          </a:p>
          <a:p>
            <a:pPr lvl="1" indent="-342900">
              <a:lnSpc>
                <a:spcPct val="16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Colectores geotérmicos </a:t>
            </a:r>
          </a:p>
          <a:p>
            <a:pPr lvl="1" indent="-342900">
              <a:lnSpc>
                <a:spcPct val="16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Medio de transporte </a:t>
            </a:r>
          </a:p>
          <a:p>
            <a:pPr lvl="1" indent="-342900">
              <a:lnSpc>
                <a:spcPct val="16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Cestas geotérmicas </a:t>
            </a:r>
          </a:p>
          <a:p>
            <a:pPr lvl="1" indent="-342900">
              <a:lnSpc>
                <a:spcPct val="16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Sistemas geotérmicos en comparación </a:t>
            </a:r>
          </a:p>
          <a:p>
            <a:pPr marL="400050" lvl="1" indent="0">
              <a:buNone/>
            </a:pPr>
            <a:endParaRPr lang="en-US" sz="1600" dirty="0">
              <a:latin typeface="Arial" panose="020B0604020202020204" pitchFamily="34" charset="0"/>
              <a:cs typeface="Arial" panose="020B0604020202020204" pitchFamily="34" charset="0"/>
            </a:endParaRPr>
          </a:p>
          <a:p>
            <a:pPr lvl="1" indent="-342900">
              <a:buFont typeface="Symbol" panose="05050102010706020507" pitchFamily="18" charset="2"/>
              <a:buChar char="-"/>
            </a:pPr>
            <a:endParaRPr lang="en-US" dirty="0"/>
          </a:p>
        </p:txBody>
      </p:sp>
    </p:spTree>
    <p:extLst>
      <p:ext uri="{BB962C8B-B14F-4D97-AF65-F5344CB8AC3E}">
        <p14:creationId xmlns:p14="http://schemas.microsoft.com/office/powerpoint/2010/main" val="197942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FEA06F-4806-4501-83D4-1F4F14442667}"/>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Sondas</a:t>
            </a:r>
            <a:r>
              <a:rPr lang="de-DE" dirty="0">
                <a:latin typeface="Arial" panose="020B0604020202020204" pitchFamily="34" charset="0"/>
                <a:cs typeface="Arial" panose="020B0604020202020204" pitchFamily="34" charset="0"/>
              </a:rPr>
              <a:t> geotérmicas </a:t>
            </a:r>
          </a:p>
        </p:txBody>
      </p:sp>
      <p:sp>
        <p:nvSpPr>
          <p:cNvPr id="3" name="Inhaltsplatzhalter 2">
            <a:extLst>
              <a:ext uri="{FF2B5EF4-FFF2-40B4-BE49-F238E27FC236}">
                <a16:creationId xmlns:a16="http://schemas.microsoft.com/office/drawing/2014/main" id="{FBFD853D-01F5-458B-9675-F682F0064238}"/>
              </a:ext>
            </a:extLst>
          </p:cNvPr>
          <p:cNvSpPr>
            <a:spLocks noGrp="1"/>
          </p:cNvSpPr>
          <p:nvPr>
            <p:ph idx="1"/>
          </p:nvPr>
        </p:nvSpPr>
        <p:spPr>
          <a:xfrm>
            <a:off x="457200" y="1412776"/>
            <a:ext cx="8579296" cy="5112568"/>
          </a:xfrm>
        </p:spPr>
        <p:txBody>
          <a:bodyPr>
            <a:normAutofit fontScale="92500" lnSpcReduction="10000"/>
          </a:bodyPr>
          <a:lstStyle/>
          <a:p>
            <a:pPr marL="0" indent="0">
              <a:lnSpc>
                <a:spcPct val="150000"/>
              </a:lnSpc>
              <a:buNone/>
            </a:pPr>
            <a:r>
              <a:rPr lang="de-DE" sz="1600" b="1" dirty="0" err="1">
                <a:latin typeface="Arial" panose="020B0604020202020204" pitchFamily="34" charset="0"/>
                <a:cs typeface="Arial" panose="020B0604020202020204" pitchFamily="34" charset="0"/>
              </a:rPr>
              <a:t> Espaciadores</a:t>
            </a:r>
            <a:r>
              <a:rPr lang="de-DE" sz="1600" b="1" dirty="0">
                <a:latin typeface="Arial" panose="020B0604020202020204" pitchFamily="34" charset="0"/>
                <a:cs typeface="Arial" panose="020B0604020202020204" pitchFamily="34" charset="0"/>
              </a:rPr>
              <a:t> y </a:t>
            </a:r>
            <a:r>
              <a:rPr lang="de-DE" sz="1600" b="1" dirty="0" err="1">
                <a:latin typeface="Arial" panose="020B0604020202020204" pitchFamily="34" charset="0"/>
                <a:cs typeface="Arial" panose="020B0604020202020204" pitchFamily="34" charset="0"/>
              </a:rPr>
              <a:t>centradores </a:t>
            </a:r>
            <a:endParaRPr lang="de-DE" sz="1600" dirty="0">
              <a:latin typeface="Arial" panose="020B0604020202020204" pitchFamily="34" charset="0"/>
              <a:cs typeface="Arial" panose="020B0604020202020204" pitchFamily="34" charset="0"/>
            </a:endParaRPr>
          </a:p>
          <a:p>
            <a:pPr>
              <a:lnSpc>
                <a:spcPct val="150000"/>
              </a:lnSpc>
            </a:pPr>
            <a:r>
              <a:rPr lang="en-US" sz="1600" b="1" dirty="0">
                <a:latin typeface="Arial" panose="020B0604020202020204" pitchFamily="34" charset="0"/>
                <a:cs typeface="Arial" panose="020B0604020202020204" pitchFamily="34" charset="0"/>
              </a:rPr>
              <a:t>Los </a:t>
            </a:r>
            <a:r>
              <a:rPr lang="en-US" sz="1600" b="1" dirty="0" err="1">
                <a:latin typeface="Arial" panose="020B0604020202020204" pitchFamily="34" charset="0"/>
                <a:cs typeface="Arial" panose="020B0604020202020204" pitchFamily="34" charset="0"/>
              </a:rPr>
              <a:t>centradores</a:t>
            </a:r>
            <a:r>
              <a:rPr lang="en-US" sz="1600" dirty="0">
                <a:latin typeface="Arial" panose="020B0604020202020204" pitchFamily="34" charset="0"/>
                <a:cs typeface="Arial" panose="020B0604020202020204" pitchFamily="34" charset="0"/>
              </a:rPr>
              <a:t> se instalan de forma que los tubos de la sonda geotérmica no entren en contacto con la pared del pozo, sino que se monten de la forma más centralizada posible dentro del pozo.</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Por lo tanto, los tubos de la sonda están encerrados alrededor de la suspensión, que es necesaria para el sellado.</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b="1" dirty="0">
                <a:latin typeface="Arial" panose="020B0604020202020204" pitchFamily="34" charset="0"/>
                <a:cs typeface="Arial" panose="020B0604020202020204" pitchFamily="34" charset="0"/>
              </a:rPr>
              <a:t>Los espaciadores están </a:t>
            </a:r>
            <a:r>
              <a:rPr lang="en-US" sz="1600" dirty="0">
                <a:latin typeface="Arial" panose="020B0604020202020204" pitchFamily="34" charset="0"/>
                <a:cs typeface="Arial" panose="020B0604020202020204" pitchFamily="34" charset="0"/>
              </a:rPr>
              <a:t>diseñados para mantener los tubos de las sondas a una distancia entre sí y así evitar el cortocircuito térmico entre la alimentación y el retorno, aumentando la eficiencia. Deben instalarse a intervalos de 1 metro.</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Sin embargo, el uso de lanzas de inyección móviles, que pueden entrar y salir del agujero, sólo es posible sin estas instalaciones.</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5895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B8E90-A4FD-4E1B-A309-2B40243AEF0F}"/>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Sondas</a:t>
            </a:r>
            <a:r>
              <a:rPr lang="de-DE" dirty="0">
                <a:latin typeface="Arial" panose="020B0604020202020204" pitchFamily="34" charset="0"/>
                <a:cs typeface="Arial" panose="020B0604020202020204" pitchFamily="34" charset="0"/>
              </a:rPr>
              <a:t> geotérmicas </a:t>
            </a:r>
          </a:p>
        </p:txBody>
      </p:sp>
      <p:sp>
        <p:nvSpPr>
          <p:cNvPr id="5" name="Textfeld 4">
            <a:extLst>
              <a:ext uri="{FF2B5EF4-FFF2-40B4-BE49-F238E27FC236}">
                <a16:creationId xmlns:a16="http://schemas.microsoft.com/office/drawing/2014/main" id="{FFD53723-6E08-4D02-A34A-4C3C7FAA66B1}"/>
              </a:ext>
            </a:extLst>
          </p:cNvPr>
          <p:cNvSpPr txBox="1"/>
          <p:nvPr/>
        </p:nvSpPr>
        <p:spPr>
          <a:xfrm>
            <a:off x="1187624" y="1628800"/>
            <a:ext cx="7571184" cy="584775"/>
          </a:xfrm>
          <a:prstGeom prst="rect">
            <a:avLst/>
          </a:prstGeom>
          <a:noFill/>
        </p:spPr>
        <p:txBody>
          <a:bodyPr wrap="square" rtlCol="0">
            <a:spAutoFit/>
          </a:bodyPr>
          <a:lstStyle/>
          <a:p>
            <a:endParaRPr lang="en-US" sz="1600" dirty="0">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Centrador</a:t>
            </a:r>
            <a:r>
              <a:rPr lang="en-US" sz="1600" dirty="0">
                <a:latin typeface="Arial" panose="020B0604020202020204" pitchFamily="34" charset="0"/>
                <a:cs typeface="Arial" panose="020B0604020202020204" pitchFamily="34" charset="0"/>
              </a:rPr>
              <a:t> (arriba) y distanciadores (izquierda), derecha: combinación de ambos</a:t>
            </a:r>
            <a:endParaRPr lang="de-DE" sz="1600" dirty="0">
              <a:latin typeface="Arial" panose="020B0604020202020204" pitchFamily="34" charset="0"/>
              <a:cs typeface="Arial" panose="020B0604020202020204" pitchFamily="34" charset="0"/>
            </a:endParaRPr>
          </a:p>
        </p:txBody>
      </p:sp>
      <p:pic>
        <p:nvPicPr>
          <p:cNvPr id="7" name="Inhaltsplatzhalter 3">
            <a:extLst>
              <a:ext uri="{FF2B5EF4-FFF2-40B4-BE49-F238E27FC236}">
                <a16:creationId xmlns:a16="http://schemas.microsoft.com/office/drawing/2014/main" id="{75027CA7-64DB-47D5-A1EF-61FB3F8B2E75}"/>
              </a:ext>
            </a:extLst>
          </p:cNvPr>
          <p:cNvPicPr>
            <a:picLocks noGrp="1" noChangeAspect="1"/>
          </p:cNvPicPr>
          <p:nvPr>
            <p:ph idx="1"/>
          </p:nvPr>
        </p:nvPicPr>
        <p:blipFill>
          <a:blip r:embed="rId3"/>
          <a:stretch>
            <a:fillRect/>
          </a:stretch>
        </p:blipFill>
        <p:spPr>
          <a:xfrm>
            <a:off x="2724150" y="2329656"/>
            <a:ext cx="3695700" cy="3067050"/>
          </a:xfrm>
          <a:prstGeom prst="rect">
            <a:avLst/>
          </a:prstGeom>
        </p:spPr>
      </p:pic>
    </p:spTree>
    <p:extLst>
      <p:ext uri="{BB962C8B-B14F-4D97-AF65-F5344CB8AC3E}">
        <p14:creationId xmlns:p14="http://schemas.microsoft.com/office/powerpoint/2010/main" val="492692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C0B91-A4BC-443D-B74D-AABCD0D4957A}"/>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Sondas</a:t>
            </a:r>
            <a:r>
              <a:rPr lang="de-DE" dirty="0">
                <a:latin typeface="Arial" panose="020B0604020202020204" pitchFamily="34" charset="0"/>
                <a:cs typeface="Arial" panose="020B0604020202020204" pitchFamily="34" charset="0"/>
              </a:rPr>
              <a:t> geotérmicas </a:t>
            </a:r>
          </a:p>
        </p:txBody>
      </p:sp>
      <p:sp>
        <p:nvSpPr>
          <p:cNvPr id="3" name="Inhaltsplatzhalter 2">
            <a:extLst>
              <a:ext uri="{FF2B5EF4-FFF2-40B4-BE49-F238E27FC236}">
                <a16:creationId xmlns:a16="http://schemas.microsoft.com/office/drawing/2014/main" id="{07DB0D49-358E-41B7-9746-53E7ED3F51C5}"/>
              </a:ext>
            </a:extLst>
          </p:cNvPr>
          <p:cNvSpPr>
            <a:spLocks noGrp="1"/>
          </p:cNvSpPr>
          <p:nvPr>
            <p:ph idx="1"/>
          </p:nvPr>
        </p:nvSpPr>
        <p:spPr>
          <a:xfrm>
            <a:off x="457200" y="1412776"/>
            <a:ext cx="8229600" cy="4896544"/>
          </a:xfrm>
        </p:spPr>
        <p:txBody>
          <a:bodyPr/>
          <a:lstStyle/>
          <a:p>
            <a:pPr marL="0" indent="0">
              <a:lnSpc>
                <a:spcPct val="150000"/>
              </a:lnSpc>
              <a:buNone/>
            </a:pPr>
            <a:r>
              <a:rPr lang="de-DE" sz="1600" b="1" dirty="0">
                <a:latin typeface="Arial" panose="020B0604020202020204" pitchFamily="34" charset="0"/>
                <a:cs typeface="Arial" panose="020B0604020202020204" pitchFamily="34" charset="0"/>
              </a:rPr>
              <a:t> Instalación de la sonda</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instalación comienza insertando los tubos de la sonda en el orificio de perforación abierto o auxiliar desde arriba</a:t>
            </a:r>
            <a:r>
              <a:rPr lang="de-DE" sz="1600" dirty="0">
                <a:latin typeface="Arial" panose="020B0604020202020204" pitchFamily="34" charset="0"/>
                <a:cs typeface="Arial" panose="020B0604020202020204" pitchFamily="34" charset="0"/>
              </a:rPr>
              <a:t>.</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instalación debe realizarse siempre con un carrete en el que los tubos estén completamente enrollados. Los tubos no deben ser colocados. </a:t>
            </a:r>
            <a:endParaRPr lang="de-DE" sz="1600"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Durante la instalación, la sonda debe protegerse de los daños causados por los bordes afilados, etc., con los medios adecuados. Esto se soluciona a menudo en la práctica con gel o con frenos de sonda especiales.</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Una opción suave para el hombre y la materia es el uso de una ayuda de inserción.</a:t>
            </a:r>
            <a:endParaRPr lang="de-DE" dirty="0"/>
          </a:p>
          <a:p>
            <a:endParaRPr lang="de-DE" dirty="0"/>
          </a:p>
          <a:p>
            <a:endParaRPr lang="de-DE" dirty="0"/>
          </a:p>
          <a:p>
            <a:pPr marL="0" indent="0">
              <a:buNone/>
            </a:pPr>
            <a:endParaRPr lang="de-DE" dirty="0"/>
          </a:p>
          <a:p>
            <a:endParaRPr lang="de-DE" dirty="0"/>
          </a:p>
        </p:txBody>
      </p:sp>
    </p:spTree>
    <p:extLst>
      <p:ext uri="{BB962C8B-B14F-4D97-AF65-F5344CB8AC3E}">
        <p14:creationId xmlns:p14="http://schemas.microsoft.com/office/powerpoint/2010/main" val="3342173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85898-765D-4756-B564-AEE8C6684A53}"/>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Sondas</a:t>
            </a:r>
            <a:r>
              <a:rPr lang="de-DE" dirty="0">
                <a:latin typeface="Arial" panose="020B0604020202020204" pitchFamily="34" charset="0"/>
                <a:cs typeface="Arial" panose="020B0604020202020204" pitchFamily="34" charset="0"/>
              </a:rPr>
              <a:t> geotérmicas</a:t>
            </a:r>
          </a:p>
        </p:txBody>
      </p:sp>
      <p:sp>
        <p:nvSpPr>
          <p:cNvPr id="3" name="Inhaltsplatzhalter 2">
            <a:extLst>
              <a:ext uri="{FF2B5EF4-FFF2-40B4-BE49-F238E27FC236}">
                <a16:creationId xmlns:a16="http://schemas.microsoft.com/office/drawing/2014/main" id="{8D5AAAB9-A130-40C6-B1DA-2C3BCA57D12E}"/>
              </a:ext>
            </a:extLst>
          </p:cNvPr>
          <p:cNvSpPr>
            <a:spLocks noGrp="1"/>
          </p:cNvSpPr>
          <p:nvPr>
            <p:ph idx="1"/>
          </p:nvPr>
        </p:nvSpPr>
        <p:spPr/>
        <p:txBody>
          <a:bodyPr/>
          <a:lstStyle/>
          <a:p>
            <a:pPr marL="0" indent="0">
              <a:buNone/>
            </a:pPr>
            <a:r>
              <a:rPr lang="de-DE" sz="1600" dirty="0" err="1">
                <a:latin typeface="Arial" panose="020B0604020202020204" pitchFamily="34" charset="0"/>
                <a:cs typeface="Arial" panose="020B0604020202020204" pitchFamily="34" charset="0"/>
              </a:rPr>
              <a:t> Frenos de sonda </a:t>
            </a:r>
          </a:p>
        </p:txBody>
      </p:sp>
      <p:pic>
        <p:nvPicPr>
          <p:cNvPr id="4" name="Grafik 3">
            <a:extLst>
              <a:ext uri="{FF2B5EF4-FFF2-40B4-BE49-F238E27FC236}">
                <a16:creationId xmlns:a16="http://schemas.microsoft.com/office/drawing/2014/main" id="{89C2895B-D28E-4BFA-B64C-67EEBB25FA90}"/>
              </a:ext>
            </a:extLst>
          </p:cNvPr>
          <p:cNvPicPr>
            <a:picLocks noChangeAspect="1"/>
          </p:cNvPicPr>
          <p:nvPr/>
        </p:nvPicPr>
        <p:blipFill>
          <a:blip r:embed="rId3"/>
          <a:stretch>
            <a:fillRect/>
          </a:stretch>
        </p:blipFill>
        <p:spPr>
          <a:xfrm>
            <a:off x="2339752" y="2132856"/>
            <a:ext cx="5154149" cy="3865612"/>
          </a:xfrm>
          <a:prstGeom prst="rect">
            <a:avLst/>
          </a:prstGeom>
        </p:spPr>
      </p:pic>
    </p:spTree>
    <p:extLst>
      <p:ext uri="{BB962C8B-B14F-4D97-AF65-F5344CB8AC3E}">
        <p14:creationId xmlns:p14="http://schemas.microsoft.com/office/powerpoint/2010/main" val="1502999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6FA5F2-B63D-443B-AFAA-0FF0D1E7C0B1}"/>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Sondas</a:t>
            </a:r>
            <a:r>
              <a:rPr lang="de-DE" dirty="0">
                <a:latin typeface="Arial" panose="020B0604020202020204" pitchFamily="34" charset="0"/>
                <a:cs typeface="Arial" panose="020B0604020202020204" pitchFamily="34" charset="0"/>
              </a:rPr>
              <a:t> geotérmicas </a:t>
            </a:r>
          </a:p>
        </p:txBody>
      </p:sp>
      <p:sp>
        <p:nvSpPr>
          <p:cNvPr id="3" name="Inhaltsplatzhalter 2">
            <a:extLst>
              <a:ext uri="{FF2B5EF4-FFF2-40B4-BE49-F238E27FC236}">
                <a16:creationId xmlns:a16="http://schemas.microsoft.com/office/drawing/2014/main" id="{B469596D-4896-4FC2-A737-C27FB63017FA}"/>
              </a:ext>
            </a:extLst>
          </p:cNvPr>
          <p:cNvSpPr>
            <a:spLocks noGrp="1"/>
          </p:cNvSpPr>
          <p:nvPr>
            <p:ph idx="1"/>
          </p:nvPr>
        </p:nvSpPr>
        <p:spPr>
          <a:xfrm>
            <a:off x="323528" y="1268760"/>
            <a:ext cx="8686800" cy="5445224"/>
          </a:xfrm>
        </p:spPr>
        <p:txBody>
          <a:bodyPr>
            <a:normAutofit lnSpcReduction="10000"/>
          </a:bodyPr>
          <a:lstStyle/>
          <a:p>
            <a:pPr marL="0" indent="0">
              <a:lnSpc>
                <a:spcPct val="150000"/>
              </a:lnSpc>
              <a:buNone/>
            </a:pPr>
            <a:r>
              <a:rPr lang="de-DE" sz="1600" b="1" dirty="0">
                <a:latin typeface="Arial" panose="020B0604020202020204" pitchFamily="34" charset="0"/>
                <a:cs typeface="Arial" panose="020B0604020202020204" pitchFamily="34" charset="0"/>
              </a:rPr>
              <a:t> Relleno de anillos</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relleno del espacio anular consiste en hacer contacto entre la roca y la sonda geotérmica y sellar el agujero de nuevo con seguridad.</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introducción del material de rejuntado (por ejemplo, cemento) en el espacio anular, a menudo estrecho y no uniforme, es una tarea de ingeniería. El relleno se realiza siempre desde abajo (agujero inferior) hacia arriba (nivel del suelo). En este caso, se descarga una manguera en el extremo inferior del pozo. El material de relleno se introduce a través de la manguera y se llena de abajo hacia arriba.</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Debido a la mayor densidad física, la suspensión inyectada fuerza el agua en el pozo hacia arriba. La tubería de llenado permanece en el pozo o se dibuja de acuerdo con el progreso del llenado. Una vez finalizado el proceso de llenado, el nivel de suspensión puede descender unos metros. Esta sala se rellena manualmente.</a:t>
            </a:r>
            <a:endParaRPr lang="de-DE" sz="1600" dirty="0">
              <a:latin typeface="Arial" panose="020B0604020202020204" pitchFamily="34" charset="0"/>
              <a:cs typeface="Arial" panose="020B0604020202020204" pitchFamily="34" charset="0"/>
            </a:endParaRPr>
          </a:p>
          <a:p>
            <a:pPr marL="0" indent="0">
              <a:buNone/>
            </a:pPr>
            <a:endParaRPr lang="de-DE" dirty="0"/>
          </a:p>
          <a:p>
            <a:endParaRPr lang="de-DE" dirty="0"/>
          </a:p>
        </p:txBody>
      </p:sp>
    </p:spTree>
    <p:extLst>
      <p:ext uri="{BB962C8B-B14F-4D97-AF65-F5344CB8AC3E}">
        <p14:creationId xmlns:p14="http://schemas.microsoft.com/office/powerpoint/2010/main" val="3601048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C645CF-E482-4870-8C8F-BE2591CD0632}"/>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Sondas</a:t>
            </a:r>
            <a:r>
              <a:rPr lang="de-DE" dirty="0">
                <a:latin typeface="Arial" panose="020B0604020202020204" pitchFamily="34" charset="0"/>
                <a:cs typeface="Arial" panose="020B0604020202020204" pitchFamily="34" charset="0"/>
              </a:rPr>
              <a:t> geotérmicas </a:t>
            </a:r>
          </a:p>
        </p:txBody>
      </p:sp>
      <p:sp>
        <p:nvSpPr>
          <p:cNvPr id="3" name="Inhaltsplatzhalter 2">
            <a:extLst>
              <a:ext uri="{FF2B5EF4-FFF2-40B4-BE49-F238E27FC236}">
                <a16:creationId xmlns:a16="http://schemas.microsoft.com/office/drawing/2014/main" id="{6CCC02B1-D25C-4D16-B62E-A293AD5B6A80}"/>
              </a:ext>
            </a:extLst>
          </p:cNvPr>
          <p:cNvSpPr>
            <a:spLocks noGrp="1"/>
          </p:cNvSpPr>
          <p:nvPr>
            <p:ph idx="1"/>
          </p:nvPr>
        </p:nvSpPr>
        <p:spPr>
          <a:xfrm>
            <a:off x="457200" y="1412776"/>
            <a:ext cx="8229600" cy="4968552"/>
          </a:xfrm>
        </p:spPr>
        <p:txBody>
          <a:bodyPr>
            <a:noAutofit/>
          </a:bodyPr>
          <a:lstStyle/>
          <a:p>
            <a:pPr marL="0" indent="0">
              <a:lnSpc>
                <a:spcPct val="150000"/>
              </a:lnSpc>
              <a:buNone/>
            </a:pPr>
            <a:r>
              <a:rPr lang="de-DE" sz="1600" b="1" dirty="0" err="1">
                <a:latin typeface="Arial" panose="020B0604020202020204" pitchFamily="34" charset="0"/>
                <a:cs typeface="Arial" panose="020B0604020202020204" pitchFamily="34" charset="0"/>
              </a:rPr>
              <a:t> Relleno de</a:t>
            </a:r>
            <a:r>
              <a:rPr lang="de-DE" sz="1600" b="1" dirty="0">
                <a:latin typeface="Arial" panose="020B0604020202020204" pitchFamily="34" charset="0"/>
                <a:cs typeface="Arial" panose="020B0604020202020204" pitchFamily="34" charset="0"/>
              </a:rPr>
              <a:t>        anillos </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i="1" dirty="0">
                <a:latin typeface="Arial" panose="020B0604020202020204" pitchFamily="34" charset="0"/>
                <a:cs typeface="Arial" panose="020B0604020202020204" pitchFamily="34" charset="0"/>
              </a:rPr>
              <a:t>En la energía geotérmica cercana a la superficie, la compresión también sirve para acoplar térmicamente la sonda a la montaña. Tiene las siguientes tareas adicionales:</a:t>
            </a:r>
          </a:p>
          <a:p>
            <a:pPr marL="0" indent="0">
              <a:lnSpc>
                <a:spcPct val="150000"/>
              </a:lnSpc>
              <a:buNone/>
            </a:pP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Prevención de cortocircuitos hidráulicos: sellado de varios acuíferos entre sí</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Prevención de la contaminación de las aguas subterráneas</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Restauración del efecto de sellado del estancamiento de las aguas subterráneas</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Conexión térmica óptima de la sonda geotérmica a la roca circundante (material mejorado térmicamente)</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Relleno permanente del pozo sin asentamiento para evitar posibles hundimientos posteriores.</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9302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BA3C6-5ADC-4AAE-A774-63F4B6686701}"/>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Sondas</a:t>
            </a:r>
            <a:r>
              <a:rPr lang="de-DE" dirty="0">
                <a:latin typeface="Arial" panose="020B0604020202020204" pitchFamily="34" charset="0"/>
                <a:cs typeface="Arial" panose="020B0604020202020204" pitchFamily="34" charset="0"/>
              </a:rPr>
              <a:t> geotérmicas </a:t>
            </a:r>
          </a:p>
        </p:txBody>
      </p:sp>
      <p:sp>
        <p:nvSpPr>
          <p:cNvPr id="8" name="Textfeld 7">
            <a:extLst>
              <a:ext uri="{FF2B5EF4-FFF2-40B4-BE49-F238E27FC236}">
                <a16:creationId xmlns:a16="http://schemas.microsoft.com/office/drawing/2014/main" id="{B753B208-4029-4CAB-961F-69C993FA5B28}"/>
              </a:ext>
            </a:extLst>
          </p:cNvPr>
          <p:cNvSpPr txBox="1"/>
          <p:nvPr/>
        </p:nvSpPr>
        <p:spPr>
          <a:xfrm>
            <a:off x="1979712" y="1550080"/>
            <a:ext cx="6707088" cy="615553"/>
          </a:xfrm>
          <a:prstGeom prst="rect">
            <a:avLst/>
          </a:prstGeom>
          <a:noFill/>
        </p:spPr>
        <p:txBody>
          <a:bodyPr wrap="square" rtlCol="0">
            <a:spAutoFit/>
          </a:bodyPr>
          <a:lstStyle/>
          <a:p>
            <a:endParaRPr lang="en-US" dirty="0"/>
          </a:p>
          <a:p>
            <a:r>
              <a:rPr lang="en-US" sz="1600" dirty="0">
                <a:latin typeface="Arial" panose="020B0604020202020204" pitchFamily="34" charset="0"/>
                <a:cs typeface="Arial" panose="020B0604020202020204" pitchFamily="34" charset="0"/>
              </a:rPr>
              <a:t>Unidad de inyección de accionamiento hidráulico con mezclador coloidal</a:t>
            </a:r>
            <a:endParaRPr lang="de-DE" sz="1600" dirty="0">
              <a:latin typeface="Arial" panose="020B0604020202020204" pitchFamily="34" charset="0"/>
              <a:cs typeface="Arial" panose="020B0604020202020204" pitchFamily="34" charset="0"/>
            </a:endParaRPr>
          </a:p>
        </p:txBody>
      </p:sp>
      <p:pic>
        <p:nvPicPr>
          <p:cNvPr id="5" name="Inhaltsplatzhalter 6">
            <a:extLst>
              <a:ext uri="{FF2B5EF4-FFF2-40B4-BE49-F238E27FC236}">
                <a16:creationId xmlns:a16="http://schemas.microsoft.com/office/drawing/2014/main" id="{6B84BF37-2E40-428A-8593-86939D7DD921}"/>
              </a:ext>
            </a:extLst>
          </p:cNvPr>
          <p:cNvPicPr>
            <a:picLocks noGrp="1" noChangeAspect="1"/>
          </p:cNvPicPr>
          <p:nvPr>
            <p:ph idx="1"/>
          </p:nvPr>
        </p:nvPicPr>
        <p:blipFill rotWithShape="1">
          <a:blip r:embed="rId3"/>
          <a:srcRect l="28437" t="22906" r="23945" b="38910"/>
          <a:stretch/>
        </p:blipFill>
        <p:spPr>
          <a:xfrm>
            <a:off x="827584" y="2348880"/>
            <a:ext cx="8033210" cy="3637657"/>
          </a:xfrm>
          <a:prstGeom prst="rect">
            <a:avLst/>
          </a:prstGeom>
        </p:spPr>
      </p:pic>
    </p:spTree>
    <p:extLst>
      <p:ext uri="{BB962C8B-B14F-4D97-AF65-F5344CB8AC3E}">
        <p14:creationId xmlns:p14="http://schemas.microsoft.com/office/powerpoint/2010/main" val="3562686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AB4FA-9854-4D42-954C-E506242F7681}"/>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Componentes activados térmicamente </a:t>
            </a:r>
          </a:p>
        </p:txBody>
      </p:sp>
      <p:sp>
        <p:nvSpPr>
          <p:cNvPr id="3" name="Inhaltsplatzhalter 2">
            <a:extLst>
              <a:ext uri="{FF2B5EF4-FFF2-40B4-BE49-F238E27FC236}">
                <a16:creationId xmlns:a16="http://schemas.microsoft.com/office/drawing/2014/main" id="{83498910-1562-4A4C-BD45-27FF1BF0ED68}"/>
              </a:ext>
            </a:extLst>
          </p:cNvPr>
          <p:cNvSpPr>
            <a:spLocks noGrp="1"/>
          </p:cNvSpPr>
          <p:nvPr>
            <p:ph idx="1"/>
          </p:nvPr>
        </p:nvSpPr>
        <p:spPr>
          <a:xfrm>
            <a:off x="457200" y="1340768"/>
            <a:ext cx="8579296" cy="5040560"/>
          </a:xfrm>
        </p:spPr>
        <p:txBody>
          <a:bodyPr>
            <a:normAutofit fontScale="92500"/>
          </a:bodyPr>
          <a:lstStyle/>
          <a:p>
            <a:pPr marL="0" indent="0">
              <a:lnSpc>
                <a:spcPct val="150000"/>
              </a:lnSpc>
              <a:buNone/>
            </a:pPr>
            <a:r>
              <a:rPr lang="en-US" sz="1600" b="1" dirty="0">
                <a:latin typeface="Arial" panose="020B0604020202020204" pitchFamily="34" charset="0"/>
                <a:cs typeface="Arial" panose="020B0604020202020204" pitchFamily="34" charset="0"/>
              </a:rPr>
              <a:t> Pilotes de energía / piezas de hormigón en contacto con la tierra</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Si no hay un subsuelo viable cerca de la superficie, las cargas estructurales deben introducirse a través de pilotes de cimentación en las capas más profundas que soportan la carga.</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potencia depende del tamaño del sistema y es de 10-800 kilovatios.</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Profundidad relevante: hasta 25 metros bajo tierra</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i="1" dirty="0">
                <a:latin typeface="Arial" panose="020B0604020202020204" pitchFamily="34" charset="0"/>
                <a:cs typeface="Arial" panose="020B0604020202020204" pitchFamily="34" charset="0"/>
              </a:rPr>
              <a:t>Una pila de energía tiene que hacer dos cosas:</a:t>
            </a: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Por un lado, es la transferencia de carga al subsuelo (función principal: pilote de cimentación).</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Por otro lado, es la transferencia de la energía térmica almacenada en el suelo (subsuelo) (función secundaria: pila de energía).</a:t>
            </a:r>
            <a:endParaRPr lang="de-DE" sz="1600" dirty="0">
              <a:latin typeface="Arial" panose="020B0604020202020204" pitchFamily="34" charset="0"/>
              <a:cs typeface="Arial" panose="020B0604020202020204" pitchFamily="34" charset="0"/>
            </a:endParaRPr>
          </a:p>
          <a:p>
            <a:pPr>
              <a:lnSpc>
                <a:spcPct val="150000"/>
              </a:lnSpc>
            </a:pPr>
            <a:endParaRPr lang="de-DE" dirty="0"/>
          </a:p>
        </p:txBody>
      </p:sp>
    </p:spTree>
    <p:extLst>
      <p:ext uri="{BB962C8B-B14F-4D97-AF65-F5344CB8AC3E}">
        <p14:creationId xmlns:p14="http://schemas.microsoft.com/office/powerpoint/2010/main" val="1422660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Componentes activados térmicamente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1393" y="1412776"/>
            <a:ext cx="8229600" cy="5040560"/>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 Pilotes de energía / piezas de hormigón en contacto con la tierra</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Las pilas de energía funcionan como una sonda geotérmica, pero difieren por:</a:t>
            </a:r>
          </a:p>
          <a:p>
            <a:pPr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Dimensiones</a:t>
            </a:r>
            <a:r>
              <a:rPr lang="de-DE" sz="1600" dirty="0">
                <a:latin typeface="Arial" panose="020B0604020202020204" pitchFamily="34" charset="0"/>
                <a:cs typeface="Arial" panose="020B0604020202020204" pitchFamily="34" charset="0"/>
              </a:rPr>
              <a:t> mayores</a:t>
            </a:r>
          </a:p>
          <a:p>
            <a:pPr lvl="1">
              <a:lnSpc>
                <a:spcPct val="150000"/>
              </a:lnSpc>
            </a:pPr>
            <a:r>
              <a:rPr lang="de-DE" sz="1600" dirty="0" err="1">
                <a:latin typeface="Arial" panose="020B0604020202020204" pitchFamily="34" charset="0"/>
                <a:cs typeface="Arial" panose="020B0604020202020204" pitchFamily="34" charset="0"/>
              </a:rPr>
              <a:t>Función</a:t>
            </a:r>
            <a:r>
              <a:rPr lang="de-DE" sz="1600" dirty="0">
                <a:latin typeface="Arial" panose="020B0604020202020204" pitchFamily="34" charset="0"/>
                <a:cs typeface="Arial" panose="020B0604020202020204" pitchFamily="34" charset="0"/>
              </a:rPr>
              <a:t> estática </a:t>
            </a:r>
          </a:p>
          <a:p>
            <a:pPr lvl="1">
              <a:lnSpc>
                <a:spcPct val="150000"/>
              </a:lnSpc>
            </a:pPr>
            <a:r>
              <a:rPr lang="de-DE" sz="1600" dirty="0" err="1">
                <a:latin typeface="Arial" panose="020B0604020202020204" pitchFamily="34" charset="0"/>
                <a:cs typeface="Arial" panose="020B0604020202020204" pitchFamily="34" charset="0"/>
              </a:rPr>
              <a:t>Sobreconstrucción</a:t>
            </a:r>
            <a:endParaRPr lang="de-DE" sz="1600" dirty="0">
              <a:latin typeface="Arial" panose="020B0604020202020204" pitchFamily="34" charset="0"/>
              <a:cs typeface="Arial" panose="020B0604020202020204" pitchFamily="34" charset="0"/>
            </a:endParaRPr>
          </a:p>
          <a:p>
            <a:pPr lvl="1">
              <a:lnSpc>
                <a:spcPct val="150000"/>
              </a:lnSpc>
            </a:pPr>
            <a:r>
              <a:rPr lang="de-DE" sz="1600" dirty="0">
                <a:latin typeface="Arial" panose="020B0604020202020204" pitchFamily="34" charset="0"/>
                <a:cs typeface="Arial" panose="020B0604020202020204" pitchFamily="34" charset="0"/>
              </a:rPr>
              <a:t>Los </a:t>
            </a:r>
            <a:r>
              <a:rPr lang="de-DE" sz="1600" dirty="0" err="1">
                <a:latin typeface="Arial" panose="020B0604020202020204" pitchFamily="34" charset="0"/>
                <a:cs typeface="Arial" panose="020B0604020202020204" pitchFamily="34" charset="0"/>
              </a:rPr>
              <a:t>tubos están</a:t>
            </a:r>
            <a:r>
              <a:rPr lang="de-DE" sz="1600" dirty="0">
                <a:latin typeface="Arial" panose="020B0604020202020204" pitchFamily="34" charset="0"/>
                <a:cs typeface="Arial" panose="020B0604020202020204" pitchFamily="34" charset="0"/>
              </a:rPr>
              <a:t> fundidos en </a:t>
            </a:r>
            <a:r>
              <a:rPr lang="de-DE" sz="1600" dirty="0" err="1">
                <a:latin typeface="Arial" panose="020B0604020202020204" pitchFamily="34" charset="0"/>
                <a:cs typeface="Arial" panose="020B0604020202020204" pitchFamily="34" charset="0"/>
              </a:rPr>
              <a:t>hormigón </a:t>
            </a:r>
          </a:p>
          <a:p>
            <a:pPr>
              <a:lnSpc>
                <a:spcPct val="150000"/>
              </a:lnSpc>
            </a:pPr>
            <a:r>
              <a:rPr lang="en-US" sz="1600" dirty="0">
                <a:latin typeface="Arial" panose="020B0604020202020204" pitchFamily="34" charset="0"/>
                <a:cs typeface="Arial" panose="020B0604020202020204" pitchFamily="34" charset="0"/>
              </a:rPr>
              <a:t>La temperatura debe permanecer por encima del límite de escarcha en las partes de hormigón que entran en contacto con la tierra y en los pilotes de cimentación.</a:t>
            </a:r>
          </a:p>
          <a:p>
            <a:pPr>
              <a:lnSpc>
                <a:spcPct val="150000"/>
              </a:lnSpc>
            </a:pPr>
            <a:r>
              <a:rPr lang="en-US" sz="1600" dirty="0">
                <a:latin typeface="Arial" panose="020B0604020202020204" pitchFamily="34" charset="0"/>
                <a:cs typeface="Arial" panose="020B0604020202020204" pitchFamily="34" charset="0"/>
              </a:rPr>
              <a:t>Los pilotes y otras piezas de hormigón que entran en contacto con la tierra se utilizan a menudo para la calefacción y la refrigeración combinadas.</a:t>
            </a:r>
          </a:p>
          <a:p>
            <a:pPr>
              <a:lnSpc>
                <a:spcPct val="150000"/>
              </a:lnSpc>
            </a:pPr>
            <a:r>
              <a:rPr lang="en-US" sz="1600" dirty="0">
                <a:latin typeface="Arial" panose="020B0604020202020204" pitchFamily="34" charset="0"/>
                <a:cs typeface="Arial" panose="020B0604020202020204" pitchFamily="34" charset="0"/>
              </a:rPr>
              <a:t>A menudo se utiliza junto con otras instalaciones de generación</a:t>
            </a:r>
          </a:p>
          <a:p>
            <a:pPr>
              <a:lnSpc>
                <a:spcPct val="150000"/>
              </a:lnSpc>
            </a:pPr>
            <a:r>
              <a:rPr lang="en-US" sz="1600" dirty="0">
                <a:latin typeface="Arial" panose="020B0604020202020204" pitchFamily="34" charset="0"/>
                <a:cs typeface="Arial" panose="020B0604020202020204" pitchFamily="34" charset="0"/>
              </a:rPr>
              <a:t>El término "pila de energía" se ha convertido en la palabra clave de esta tecnología</a:t>
            </a:r>
            <a:r>
              <a:rPr lang="de-DE"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11557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F43C7-ADF8-4F32-82C8-D1A069969B3A}"/>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Componentes activados térmicamente</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77CE94AB-782E-49A9-A4E5-DA6BB9DFCAC3}"/>
              </a:ext>
            </a:extLst>
          </p:cNvPr>
          <p:cNvPicPr>
            <a:picLocks noGrp="1" noChangeAspect="1"/>
          </p:cNvPicPr>
          <p:nvPr>
            <p:ph idx="1"/>
          </p:nvPr>
        </p:nvPicPr>
        <p:blipFill rotWithShape="1">
          <a:blip r:embed="rId3"/>
          <a:srcRect l="9570" t="35634" r="65274" b="11863"/>
          <a:stretch/>
        </p:blipFill>
        <p:spPr>
          <a:xfrm>
            <a:off x="3245024" y="1450518"/>
            <a:ext cx="4176464" cy="4922263"/>
          </a:xfrm>
          <a:prstGeom prst="rect">
            <a:avLst/>
          </a:prstGeom>
        </p:spPr>
      </p:pic>
      <p:sp>
        <p:nvSpPr>
          <p:cNvPr id="5" name="Textfeld 4">
            <a:extLst>
              <a:ext uri="{FF2B5EF4-FFF2-40B4-BE49-F238E27FC236}">
                <a16:creationId xmlns:a16="http://schemas.microsoft.com/office/drawing/2014/main" id="{65750E16-CF50-453E-91C6-974531BD8F6D}"/>
              </a:ext>
            </a:extLst>
          </p:cNvPr>
          <p:cNvSpPr txBox="1"/>
          <p:nvPr/>
        </p:nvSpPr>
        <p:spPr>
          <a:xfrm>
            <a:off x="1223628" y="3244334"/>
            <a:ext cx="1512168" cy="338554"/>
          </a:xfrm>
          <a:prstGeom prst="rect">
            <a:avLst/>
          </a:prstGeom>
          <a:noFill/>
        </p:spPr>
        <p:txBody>
          <a:bodyPr wrap="square" rtlCol="0">
            <a:spAutoFit/>
          </a:bodyPr>
          <a:lstStyle/>
          <a:p>
            <a:r>
              <a:rPr lang="de-DE" sz="1600" b="1" dirty="0" err="1">
                <a:latin typeface="Arial" panose="020B0604020202020204" pitchFamily="34" charset="0"/>
                <a:cs typeface="Arial" panose="020B0604020202020204" pitchFamily="34" charset="0"/>
              </a:rPr>
              <a:t>Pila de</a:t>
            </a:r>
            <a:r>
              <a:rPr lang="de-DE" sz="1600" b="1" dirty="0">
                <a:latin typeface="Arial" panose="020B0604020202020204" pitchFamily="34" charset="0"/>
                <a:cs typeface="Arial" panose="020B0604020202020204" pitchFamily="34" charset="0"/>
              </a:rPr>
              <a:t> energía</a:t>
            </a:r>
          </a:p>
        </p:txBody>
      </p:sp>
      <p:sp>
        <p:nvSpPr>
          <p:cNvPr id="3" name="Rechteck 2">
            <a:extLst>
              <a:ext uri="{FF2B5EF4-FFF2-40B4-BE49-F238E27FC236}">
                <a16:creationId xmlns:a16="http://schemas.microsoft.com/office/drawing/2014/main" id="{FEEB0DFB-9FE6-4134-AAE0-F09292161D91}"/>
              </a:ext>
            </a:extLst>
          </p:cNvPr>
          <p:cNvSpPr/>
          <p:nvPr/>
        </p:nvSpPr>
        <p:spPr>
          <a:xfrm>
            <a:off x="3059832" y="1700808"/>
            <a:ext cx="151216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Retorno del fluido caloportador</a:t>
            </a:r>
            <a:endParaRPr lang="de-DE" sz="1600" dirty="0">
              <a:solidFill>
                <a:schemeClr val="tx1"/>
              </a:solidFill>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B0AC4758-3FEA-4AD2-8F27-35181DBDC572}"/>
              </a:ext>
            </a:extLst>
          </p:cNvPr>
          <p:cNvSpPr/>
          <p:nvPr/>
        </p:nvSpPr>
        <p:spPr>
          <a:xfrm>
            <a:off x="3059832" y="2852936"/>
            <a:ext cx="1224136" cy="391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latin typeface="Arial" panose="020B0604020202020204" pitchFamily="34" charset="0"/>
                <a:cs typeface="Arial" panose="020B0604020202020204" pitchFamily="34" charset="0"/>
              </a:rPr>
              <a:t>Pilote de perforación</a:t>
            </a:r>
            <a:endParaRPr lang="de-DE" sz="1600" dirty="0">
              <a:solidFill>
                <a:schemeClr val="tx1"/>
              </a:solidFill>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32FDC2B9-3F0B-4447-9874-B028C999197E}"/>
              </a:ext>
            </a:extLst>
          </p:cNvPr>
          <p:cNvSpPr/>
          <p:nvPr/>
        </p:nvSpPr>
        <p:spPr>
          <a:xfrm>
            <a:off x="5940152" y="1700807"/>
            <a:ext cx="1481336" cy="697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Flujo del fluido de transferencia de calor</a:t>
            </a:r>
            <a:endParaRPr lang="de-DE" sz="1600" dirty="0">
              <a:solidFill>
                <a:schemeClr val="tx1"/>
              </a:solidFill>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039D684F-448C-4B6C-98BB-E0B6180FE085}"/>
              </a:ext>
            </a:extLst>
          </p:cNvPr>
          <p:cNvSpPr/>
          <p:nvPr/>
        </p:nvSpPr>
        <p:spPr>
          <a:xfrm>
            <a:off x="5868144" y="3613666"/>
            <a:ext cx="1481336" cy="391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Jaula de refuerzo</a:t>
            </a:r>
          </a:p>
        </p:txBody>
      </p:sp>
      <p:sp>
        <p:nvSpPr>
          <p:cNvPr id="9" name="Rechteck 8">
            <a:extLst>
              <a:ext uri="{FF2B5EF4-FFF2-40B4-BE49-F238E27FC236}">
                <a16:creationId xmlns:a16="http://schemas.microsoft.com/office/drawing/2014/main" id="{659D2711-2E7B-4E7F-AB81-2C86C7EB895A}"/>
              </a:ext>
            </a:extLst>
          </p:cNvPr>
          <p:cNvSpPr/>
          <p:nvPr/>
        </p:nvSpPr>
        <p:spPr>
          <a:xfrm>
            <a:off x="5940152" y="4797152"/>
            <a:ext cx="1872208" cy="538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latin typeface="Arial" panose="020B0604020202020204" pitchFamily="34" charset="0"/>
                <a:cs typeface="Arial" panose="020B0604020202020204" pitchFamily="34" charset="0"/>
              </a:rPr>
              <a:t>Tubos para intercambiadores de</a:t>
            </a:r>
            <a:r>
              <a:rPr lang="de-DE" sz="1600" dirty="0">
                <a:solidFill>
                  <a:schemeClr val="tx1"/>
                </a:solidFill>
                <a:latin typeface="Arial" panose="020B0604020202020204" pitchFamily="34" charset="0"/>
                <a:cs typeface="Arial" panose="020B0604020202020204" pitchFamily="34" charset="0"/>
              </a:rPr>
              <a:t> calor</a:t>
            </a:r>
          </a:p>
        </p:txBody>
      </p:sp>
    </p:spTree>
    <p:extLst>
      <p:ext uri="{BB962C8B-B14F-4D97-AF65-F5344CB8AC3E}">
        <p14:creationId xmlns:p14="http://schemas.microsoft.com/office/powerpoint/2010/main" val="272030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80862-9D2A-428F-BD0D-336FB25CF387}"/>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Contenido</a:t>
            </a:r>
          </a:p>
        </p:txBody>
      </p:sp>
      <p:sp>
        <p:nvSpPr>
          <p:cNvPr id="3" name="Inhaltsplatzhalter 2">
            <a:extLst>
              <a:ext uri="{FF2B5EF4-FFF2-40B4-BE49-F238E27FC236}">
                <a16:creationId xmlns:a16="http://schemas.microsoft.com/office/drawing/2014/main" id="{48DA3728-9E0E-4036-98BD-070D1B503850}"/>
              </a:ext>
            </a:extLst>
          </p:cNvPr>
          <p:cNvSpPr>
            <a:spLocks noGrp="1"/>
          </p:cNvSpPr>
          <p:nvPr>
            <p:ph idx="1"/>
          </p:nvPr>
        </p:nvSpPr>
        <p:spPr>
          <a:xfrm>
            <a:off x="457200" y="1340768"/>
            <a:ext cx="8229600" cy="5040560"/>
          </a:xfrm>
        </p:spPr>
        <p:txBody>
          <a:bodyPr>
            <a:normAutofit/>
          </a:bodyPr>
          <a:lstStyle/>
          <a:p>
            <a:pPr lvl="1">
              <a:lnSpc>
                <a:spcPct val="150000"/>
              </a:lnSpc>
              <a:buAutoNum type="arabicPeriod" startAt="3"/>
            </a:pPr>
            <a:r>
              <a:rPr lang="de-DE" sz="1600" b="1" dirty="0" err="1">
                <a:latin typeface="Arial" panose="020B0604020202020204" pitchFamily="34" charset="0"/>
                <a:cs typeface="Arial" panose="020B0604020202020204" pitchFamily="34" charset="0"/>
              </a:rPr>
              <a:t>Sondas</a:t>
            </a:r>
            <a:r>
              <a:rPr lang="de-DE" sz="1600" b="1" dirty="0">
                <a:latin typeface="Arial" panose="020B0604020202020204" pitchFamily="34" charset="0"/>
                <a:cs typeface="Arial" panose="020B0604020202020204" pitchFamily="34" charset="0"/>
              </a:rPr>
              <a:t> geotérmicas </a:t>
            </a:r>
          </a:p>
          <a:p>
            <a:pPr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Sondas</a:t>
            </a:r>
            <a:r>
              <a:rPr lang="de-DE" sz="1600" dirty="0">
                <a:latin typeface="Arial" panose="020B0604020202020204" pitchFamily="34" charset="0"/>
                <a:cs typeface="Arial" panose="020B0604020202020204" pitchFamily="34" charset="0"/>
              </a:rPr>
              <a:t> geotérmicas de doble-U</a:t>
            </a:r>
          </a:p>
          <a:p>
            <a:pPr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Sondas coaxiales</a:t>
            </a: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Espaciadores</a:t>
            </a:r>
            <a:r>
              <a:rPr lang="de-DE" sz="1600" dirty="0">
                <a:latin typeface="Arial" panose="020B0604020202020204" pitchFamily="34" charset="0"/>
                <a:cs typeface="Arial" panose="020B0604020202020204" pitchFamily="34" charset="0"/>
              </a:rPr>
              <a:t> y </a:t>
            </a:r>
            <a:r>
              <a:rPr lang="de-DE" sz="1600" dirty="0" err="1">
                <a:latin typeface="Arial" panose="020B0604020202020204" pitchFamily="34" charset="0"/>
                <a:cs typeface="Arial" panose="020B0604020202020204" pitchFamily="34" charset="0"/>
              </a:rPr>
              <a:t>centradores </a:t>
            </a:r>
          </a:p>
          <a:p>
            <a:pPr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Instalación de la</a:t>
            </a:r>
            <a:r>
              <a:rPr lang="de-DE" sz="1600" dirty="0">
                <a:latin typeface="Arial" panose="020B0604020202020204" pitchFamily="34" charset="0"/>
                <a:cs typeface="Arial" panose="020B0604020202020204" pitchFamily="34" charset="0"/>
              </a:rPr>
              <a:t> sonda </a:t>
            </a:r>
          </a:p>
          <a:p>
            <a:pPr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Relleno de</a:t>
            </a:r>
            <a:r>
              <a:rPr lang="de-DE" sz="1600" dirty="0">
                <a:latin typeface="Arial" panose="020B0604020202020204" pitchFamily="34" charset="0"/>
                <a:cs typeface="Arial" panose="020B0604020202020204" pitchFamily="34" charset="0"/>
              </a:rPr>
              <a:t> anillos </a:t>
            </a:r>
          </a:p>
          <a:p>
            <a:pPr lvl="1">
              <a:lnSpc>
                <a:spcPct val="150000"/>
              </a:lnSpc>
              <a:buAutoNum type="arabicPeriod" startAt="4"/>
            </a:pPr>
            <a:r>
              <a:rPr lang="de-DE" sz="1600" b="1" dirty="0" err="1">
                <a:latin typeface="Arial" panose="020B0604020202020204" pitchFamily="34" charset="0"/>
                <a:cs typeface="Arial" panose="020B0604020202020204" pitchFamily="34" charset="0"/>
              </a:rPr>
              <a:t>Componentes activados térmicamente </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Pilotes de energía / piezas de hormigón en contacto con la tierra</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Túneles </a:t>
            </a:r>
          </a:p>
          <a:p>
            <a:pPr lvl="1">
              <a:lnSpc>
                <a:spcPct val="150000"/>
              </a:lnSpc>
              <a:buAutoNum type="arabicPeriod" startAt="5"/>
            </a:pPr>
            <a:r>
              <a:rPr lang="de-DE" sz="1600" b="1" dirty="0" err="1">
                <a:latin typeface="Arial" panose="020B0604020202020204" pitchFamily="34" charset="0"/>
                <a:cs typeface="Arial" panose="020B0604020202020204" pitchFamily="34" charset="0"/>
              </a:rPr>
              <a:t>Sistemas</a:t>
            </a:r>
            <a:r>
              <a:rPr lang="de-DE" sz="1600" b="1" dirty="0">
                <a:latin typeface="Arial" panose="020B0604020202020204" pitchFamily="34" charset="0"/>
                <a:cs typeface="Arial" panose="020B0604020202020204" pitchFamily="34" charset="0"/>
              </a:rPr>
              <a:t> abiertos </a:t>
            </a:r>
          </a:p>
          <a:p>
            <a:pPr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Fuentes</a:t>
            </a:r>
            <a:r>
              <a:rPr lang="de-DE" sz="1600" dirty="0">
                <a:latin typeface="Arial" panose="020B0604020202020204" pitchFamily="34" charset="0"/>
                <a:cs typeface="Arial" panose="020B0604020202020204" pitchFamily="34" charset="0"/>
              </a:rPr>
              <a:t> geotérmicas </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Sistemas de pozos (pozos de golondrina, pozos de succión)</a:t>
            </a:r>
            <a:endParaRPr lang="de-DE" dirty="0"/>
          </a:p>
        </p:txBody>
      </p:sp>
    </p:spTree>
    <p:extLst>
      <p:ext uri="{BB962C8B-B14F-4D97-AF65-F5344CB8AC3E}">
        <p14:creationId xmlns:p14="http://schemas.microsoft.com/office/powerpoint/2010/main" val="506131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0FD7B-EB0C-4C4B-91BD-38F8BBF203FB}"/>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Componentes activados térmicamente </a:t>
            </a:r>
          </a:p>
        </p:txBody>
      </p:sp>
      <p:sp>
        <p:nvSpPr>
          <p:cNvPr id="3" name="Inhaltsplatzhalter 2">
            <a:extLst>
              <a:ext uri="{FF2B5EF4-FFF2-40B4-BE49-F238E27FC236}">
                <a16:creationId xmlns:a16="http://schemas.microsoft.com/office/drawing/2014/main" id="{0FC6A1F6-ECB5-4DA2-96A6-547B585AECBC}"/>
              </a:ext>
            </a:extLst>
          </p:cNvPr>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Túneles</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uso de plantas tuneladoras ofrece la gran ventaja de que un gran volumen de tierra puede ser aprovechado o activado debido a la gran área de contacto con el suelo.</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Debido a su baja posición, los túneles tienden a caracterizarse por un régimen de temperatura constante en el subsuelo circundante.</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Se pueden utilizar fuentes de calor internas (por ejemplo, del tráfico).</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energía obtenida puede utilizarse para cubrir sus propias necesidades de calefacción y refrigeración o para evitar la congelación. Si el autouso no es posible o necesario, la energía obtenida también puede ser vendida.</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límite de rentabilidad se encuentra en una longitud de sección de túnel de aprox. 500 m.</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669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40108-E348-4675-9A15-E26D0780800A}"/>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Componentes activados térmicamente</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2B8DFC0F-54EA-445D-9E9E-DDE57D6DFA80}"/>
              </a:ext>
            </a:extLst>
          </p:cNvPr>
          <p:cNvSpPr>
            <a:spLocks noGrp="1"/>
          </p:cNvSpPr>
          <p:nvPr>
            <p:ph idx="1"/>
          </p:nvPr>
        </p:nvSpPr>
        <p:spPr>
          <a:xfrm>
            <a:off x="5624174" y="1486507"/>
            <a:ext cx="3492896" cy="4241697"/>
          </a:xfrm>
        </p:spPr>
        <p:txBody>
          <a:bodyPr>
            <a:normAutofit lnSpcReduction="10000"/>
          </a:bodyPr>
          <a:lstStyle/>
          <a:p>
            <a:pPr marL="0" indent="0">
              <a:buNone/>
            </a:pPr>
            <a:endParaRPr lang="de-DE" sz="1600" b="1" dirty="0">
              <a:latin typeface="Arial" panose="020B0604020202020204" pitchFamily="34" charset="0"/>
              <a:cs typeface="Arial" panose="020B0604020202020204" pitchFamily="34" charset="0"/>
            </a:endParaRPr>
          </a:p>
          <a:p>
            <a:pPr marL="0" indent="0">
              <a:buNone/>
            </a:pPr>
            <a:r>
              <a:rPr lang="de-DE" sz="1600" b="1" dirty="0">
                <a:latin typeface="Arial" panose="020B0604020202020204" pitchFamily="34" charset="0"/>
                <a:cs typeface="Arial" panose="020B0604020202020204" pitchFamily="34" charset="0"/>
              </a:rPr>
              <a:t>Túnel en </a:t>
            </a:r>
            <a:r>
              <a:rPr lang="de-DE" sz="1600" b="1" dirty="0" err="1">
                <a:latin typeface="Arial" panose="020B0604020202020204" pitchFamily="34" charset="0"/>
                <a:cs typeface="Arial" panose="020B0604020202020204" pitchFamily="34" charset="0"/>
              </a:rPr>
              <a:t>construcción</a:t>
            </a:r>
            <a:r>
              <a:rPr lang="de-DE" sz="1600" b="1" dirty="0">
                <a:latin typeface="Arial" panose="020B0604020202020204" pitchFamily="34" charset="0"/>
                <a:cs typeface="Arial" panose="020B0604020202020204" pitchFamily="34" charset="0"/>
              </a:rPr>
              <a:t> abierta </a:t>
            </a:r>
          </a:p>
          <a:p>
            <a:pPr marL="0" indent="0">
              <a:buNone/>
            </a:pPr>
            <a:r>
              <a:rPr lang="de-DE" sz="1600" b="1" dirty="0">
                <a:latin typeface="Arial" panose="020B0604020202020204" pitchFamily="34" charset="0"/>
                <a:cs typeface="Arial" panose="020B0604020202020204" pitchFamily="34" charset="0"/>
              </a:rPr>
              <a:t> </a:t>
            </a:r>
          </a:p>
          <a:p>
            <a:pPr marL="0" indent="0">
              <a:buNone/>
            </a:pPr>
            <a:endParaRPr lang="de-DE" sz="1600" b="1" dirty="0">
              <a:latin typeface="Arial" panose="020B0604020202020204" pitchFamily="34" charset="0"/>
              <a:cs typeface="Arial" panose="020B0604020202020204" pitchFamily="34" charset="0"/>
            </a:endParaRPr>
          </a:p>
          <a:p>
            <a:pPr marL="0" indent="0">
              <a:buNone/>
            </a:pPr>
            <a:endParaRPr lang="de-DE"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Para túneles con estructura abierta, se pueden utilizar los cimientos energéticos clásicos de pilotes, losas de suelo, muros pantalla y muros de pilotes perforados, ya que estos elementos forman parte del túnel.</a:t>
            </a:r>
            <a:endParaRPr lang="de-DE" sz="1600" dirty="0">
              <a:latin typeface="Arial" panose="020B0604020202020204" pitchFamily="34" charset="0"/>
              <a:cs typeface="Arial" panose="020B0604020202020204" pitchFamily="34" charset="0"/>
            </a:endParaRPr>
          </a:p>
          <a:p>
            <a:pPr marL="0" indent="0">
              <a:buNone/>
            </a:pPr>
            <a:endParaRPr lang="de-DE" sz="1600" dirty="0">
              <a:latin typeface="Arial" panose="020B0604020202020204" pitchFamily="34" charset="0"/>
              <a:cs typeface="Arial" panose="020B0604020202020204" pitchFamily="34" charset="0"/>
            </a:endParaRPr>
          </a:p>
          <a:p>
            <a:pPr marL="0" indent="0">
              <a:buNone/>
            </a:pPr>
            <a:endParaRPr lang="de-DE" sz="1600" dirty="0">
              <a:latin typeface="Arial" panose="020B0604020202020204" pitchFamily="34" charset="0"/>
              <a:cs typeface="Arial" panose="020B0604020202020204" pitchFamily="34" charset="0"/>
            </a:endParaRPr>
          </a:p>
          <a:p>
            <a:endParaRPr lang="de-DE" dirty="0"/>
          </a:p>
          <a:p>
            <a:endParaRPr lang="de-DE" dirty="0"/>
          </a:p>
          <a:p>
            <a:endParaRPr lang="de-DE" dirty="0"/>
          </a:p>
        </p:txBody>
      </p:sp>
      <p:sp>
        <p:nvSpPr>
          <p:cNvPr id="5" name="Textfeld 4">
            <a:extLst>
              <a:ext uri="{FF2B5EF4-FFF2-40B4-BE49-F238E27FC236}">
                <a16:creationId xmlns:a16="http://schemas.microsoft.com/office/drawing/2014/main" id="{A6784D24-7038-4EF1-8C92-3AB06D7B08E2}"/>
              </a:ext>
            </a:extLst>
          </p:cNvPr>
          <p:cNvSpPr txBox="1"/>
          <p:nvPr/>
        </p:nvSpPr>
        <p:spPr>
          <a:xfrm>
            <a:off x="489000" y="5389650"/>
            <a:ext cx="537914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Aquí: Activación térmica de túneles en construcción abierta</a:t>
            </a:r>
            <a:endParaRPr lang="de-DE" sz="1600" dirty="0">
              <a:latin typeface="Arial" panose="020B0604020202020204" pitchFamily="34" charset="0"/>
              <a:cs typeface="Arial" panose="020B0604020202020204" pitchFamily="34" charset="0"/>
            </a:endParaRPr>
          </a:p>
        </p:txBody>
      </p:sp>
      <p:pic>
        <p:nvPicPr>
          <p:cNvPr id="6" name="Grafik 3">
            <a:extLst>
              <a:ext uri="{FF2B5EF4-FFF2-40B4-BE49-F238E27FC236}">
                <a16:creationId xmlns:a16="http://schemas.microsoft.com/office/drawing/2014/main" id="{86B42234-AE32-42A6-B1F2-D5279F1F9E9B}"/>
              </a:ext>
            </a:extLst>
          </p:cNvPr>
          <p:cNvPicPr>
            <a:picLocks noChangeAspect="1"/>
          </p:cNvPicPr>
          <p:nvPr/>
        </p:nvPicPr>
        <p:blipFill rotWithShape="1">
          <a:blip r:embed="rId3"/>
          <a:srcRect l="43701" t="38844" r="25587" b="26293"/>
          <a:stretch/>
        </p:blipFill>
        <p:spPr>
          <a:xfrm>
            <a:off x="24303" y="1844824"/>
            <a:ext cx="5529927" cy="3544827"/>
          </a:xfrm>
          <a:prstGeom prst="rect">
            <a:avLst/>
          </a:prstGeom>
        </p:spPr>
      </p:pic>
    </p:spTree>
    <p:extLst>
      <p:ext uri="{BB962C8B-B14F-4D97-AF65-F5344CB8AC3E}">
        <p14:creationId xmlns:p14="http://schemas.microsoft.com/office/powerpoint/2010/main" val="925086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CDC96-9F74-46AF-A4A2-DDE9504115F3}"/>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Sistemas</a:t>
            </a:r>
            <a:r>
              <a:rPr lang="de-DE" dirty="0">
                <a:latin typeface="Arial" panose="020B0604020202020204" pitchFamily="34" charset="0"/>
                <a:cs typeface="Arial" panose="020B0604020202020204" pitchFamily="34" charset="0"/>
              </a:rPr>
              <a:t> abiertos </a:t>
            </a:r>
          </a:p>
        </p:txBody>
      </p:sp>
      <p:sp>
        <p:nvSpPr>
          <p:cNvPr id="3" name="Inhaltsplatzhalter 2">
            <a:extLst>
              <a:ext uri="{FF2B5EF4-FFF2-40B4-BE49-F238E27FC236}">
                <a16:creationId xmlns:a16="http://schemas.microsoft.com/office/drawing/2014/main" id="{65E882CB-075D-4B33-AB4D-34B061083A50}"/>
              </a:ext>
            </a:extLst>
          </p:cNvPr>
          <p:cNvSpPr>
            <a:spLocks noGrp="1"/>
          </p:cNvSpPr>
          <p:nvPr>
            <p:ph idx="1"/>
          </p:nvPr>
        </p:nvSpPr>
        <p:spPr>
          <a:xfrm>
            <a:off x="457200" y="1412776"/>
            <a:ext cx="8229600" cy="4525963"/>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Fuentes geotérmicas </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Las fuentes geotérmicas pueden ser sistemas abiertos (pozos o sumideros que utilizan agua subterránea) o sistemas cerrados (que utilizan sondas geotérmicas).</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sistema de calefacción del edificio especifica la potencia de la fuente geotérmica.</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Su dimensionamiento y ejecución depende de la composición geológica del subsuelo.</a:t>
            </a:r>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077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Sistemas abiertos </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2776"/>
            <a:ext cx="8229600" cy="5040560"/>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Sistemas de pozos </a:t>
            </a:r>
          </a:p>
          <a:p>
            <a:pPr marL="0" indent="0">
              <a:lnSpc>
                <a:spcPct val="150000"/>
              </a:lnSpc>
              <a:buNone/>
            </a:pPr>
            <a:endParaRPr lang="de-DE" sz="1600" b="1"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Necesitan una abstinencia y un pozo de deglución</a:t>
            </a:r>
          </a:p>
          <a:p>
            <a:pPr>
              <a:lnSpc>
                <a:spcPct val="150000"/>
              </a:lnSpc>
            </a:pPr>
            <a:r>
              <a:rPr lang="en-US" sz="1600" dirty="0">
                <a:latin typeface="Arial" panose="020B0604020202020204" pitchFamily="34" charset="0"/>
                <a:cs typeface="Arial" panose="020B0604020202020204" pitchFamily="34" charset="0"/>
              </a:rPr>
              <a:t>La </a:t>
            </a:r>
            <a:r>
              <a:rPr lang="en-US" sz="1600" dirty="0">
                <a:solidFill>
                  <a:srgbClr val="FF0000"/>
                </a:solidFill>
                <a:latin typeface="Arial" panose="020B0604020202020204" pitchFamily="34" charset="0"/>
                <a:cs typeface="Arial" panose="020B0604020202020204" pitchFamily="34" charset="0"/>
              </a:rPr>
              <a:t>altura de la financiación </a:t>
            </a:r>
            <a:r>
              <a:rPr lang="en-US" sz="1600" dirty="0">
                <a:latin typeface="Arial" panose="020B0604020202020204" pitchFamily="34" charset="0"/>
                <a:cs typeface="Arial" panose="020B0604020202020204" pitchFamily="34" charset="0"/>
              </a:rPr>
              <a:t>juega un papel importante por razones energéticas; la energía de accionamiento de las bombas influye en la eficiencia general del sistema.</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Textura del agua de importancia</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transporte de agua subterránea dentro del sistema de pozos no debe ser aliviado.</a:t>
            </a:r>
          </a:p>
          <a:p>
            <a:pPr>
              <a:lnSpc>
                <a:spcPct val="150000"/>
              </a:lnSpc>
            </a:pPr>
            <a:r>
              <a:rPr lang="en-US" sz="1600" dirty="0">
                <a:latin typeface="Arial" panose="020B0604020202020204" pitchFamily="34" charset="0"/>
                <a:cs typeface="Arial" panose="020B0604020202020204" pitchFamily="34" charset="0"/>
              </a:rPr>
              <a:t>El acceso al oxígeno no puede evitarse completamente con el cambio de bombas, por lo que puede provocar la precipitación de hierro, manganeso y otros compuestos.</a:t>
            </a:r>
          </a:p>
          <a:p>
            <a:pPr>
              <a:lnSpc>
                <a:spcPct val="150000"/>
              </a:lnSpc>
            </a:pPr>
            <a:r>
              <a:rPr lang="en-US" sz="1600" dirty="0">
                <a:latin typeface="Arial" panose="020B0604020202020204" pitchFamily="34" charset="0"/>
                <a:cs typeface="Arial" panose="020B0604020202020204" pitchFamily="34" charset="0"/>
              </a:rPr>
              <a:t>No autorizado en áreas de protección de agua potable</a:t>
            </a:r>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a:p>
            <a:pPr marL="0" indent="0">
              <a:buNone/>
            </a:pP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1933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7B003-6ED4-440B-940E-CBCA357706EF}"/>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Sistemas</a:t>
            </a:r>
            <a:r>
              <a:rPr lang="de-DE" dirty="0">
                <a:latin typeface="Arial" panose="020B0604020202020204" pitchFamily="34" charset="0"/>
                <a:cs typeface="Arial" panose="020B0604020202020204" pitchFamily="34" charset="0"/>
              </a:rPr>
              <a:t> abiertos </a:t>
            </a:r>
          </a:p>
        </p:txBody>
      </p:sp>
      <p:sp>
        <p:nvSpPr>
          <p:cNvPr id="3" name="Inhaltsplatzhalter 2">
            <a:extLst>
              <a:ext uri="{FF2B5EF4-FFF2-40B4-BE49-F238E27FC236}">
                <a16:creationId xmlns:a16="http://schemas.microsoft.com/office/drawing/2014/main" id="{005CAE3D-D29A-43A0-964B-B320C63CAFB9}"/>
              </a:ext>
            </a:extLst>
          </p:cNvPr>
          <p:cNvSpPr>
            <a:spLocks noGrp="1"/>
          </p:cNvSpPr>
          <p:nvPr>
            <p:ph idx="1"/>
          </p:nvPr>
        </p:nvSpPr>
        <p:spPr>
          <a:xfrm>
            <a:off x="457200" y="1412776"/>
            <a:ext cx="8229600" cy="5040560"/>
          </a:xfrm>
        </p:spPr>
        <p:txBody>
          <a:bodyPr>
            <a:normAutofit lnSpcReduction="10000"/>
          </a:bodyPr>
          <a:lstStyle/>
          <a:p>
            <a:pPr marL="0" indent="0">
              <a:lnSpc>
                <a:spcPct val="150000"/>
              </a:lnSpc>
              <a:buNone/>
            </a:pPr>
            <a:r>
              <a:rPr lang="de-DE" sz="1600" b="1" dirty="0" err="1">
                <a:latin typeface="Arial" panose="020B0604020202020204" pitchFamily="34" charset="0"/>
                <a:cs typeface="Arial" panose="020B0604020202020204" pitchFamily="34" charset="0"/>
              </a:rPr>
              <a:t> Pozos de</a:t>
            </a:r>
            <a:r>
              <a:rPr lang="de-DE" sz="1600" b="1" dirty="0">
                <a:latin typeface="Arial" panose="020B0604020202020204" pitchFamily="34" charset="0"/>
                <a:cs typeface="Arial" panose="020B0604020202020204" pitchFamily="34" charset="0"/>
              </a:rPr>
              <a:t> inyección </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Los pozos de inyección drenan el agua en el suelo, aumentando el nivel del agua subterránea.</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agua de lluvia no contaminada, por ejemplo de los techos, puede ser conducida al acuífero a través del pozo, quedando así disponible para su posterior extracción.</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Se utilizan para recircular el agua utilizada para la extracción de calor (calefacción por bomba de calor) al agua subterránea.</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pozo de inyección se coloca en la dirección del flujo de agua subterránea del pozo de extracción y, dependiendo del caudal, a una distancia mínima de 10-15 m para evitar un cortocircuito (retroalimentación) del flujo de agua.</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307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3">
            <a:extLst>
              <a:ext uri="{FF2B5EF4-FFF2-40B4-BE49-F238E27FC236}">
                <a16:creationId xmlns:a16="http://schemas.microsoft.com/office/drawing/2014/main" id="{D3D826FA-4E7F-4BC6-86F8-594ED20AF8D0}"/>
              </a:ext>
            </a:extLst>
          </p:cNvPr>
          <p:cNvPicPr>
            <a:picLocks noGrp="1" noChangeAspect="1"/>
          </p:cNvPicPr>
          <p:nvPr>
            <p:ph idx="1"/>
          </p:nvPr>
        </p:nvPicPr>
        <p:blipFill rotWithShape="1">
          <a:blip r:embed="rId3"/>
          <a:srcRect l="56471" t="41298" r="18941" b="18000"/>
          <a:stretch/>
        </p:blipFill>
        <p:spPr>
          <a:xfrm>
            <a:off x="3506506" y="1412776"/>
            <a:ext cx="5097942" cy="4765514"/>
          </a:xfrm>
          <a:prstGeom prst="rect">
            <a:avLst/>
          </a:prstGeom>
        </p:spPr>
      </p:pic>
      <p:sp>
        <p:nvSpPr>
          <p:cNvPr id="2" name="Titel 1">
            <a:extLst>
              <a:ext uri="{FF2B5EF4-FFF2-40B4-BE49-F238E27FC236}">
                <a16:creationId xmlns:a16="http://schemas.microsoft.com/office/drawing/2014/main" id="{CCBE6E99-98EB-4234-88BE-5CD863A9EDC0}"/>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Sistemas</a:t>
            </a:r>
            <a:r>
              <a:rPr lang="de-DE" dirty="0">
                <a:latin typeface="Arial" panose="020B0604020202020204" pitchFamily="34" charset="0"/>
                <a:cs typeface="Arial" panose="020B0604020202020204" pitchFamily="34" charset="0"/>
              </a:rPr>
              <a:t> abiertos </a:t>
            </a:r>
          </a:p>
        </p:txBody>
      </p:sp>
      <p:sp>
        <p:nvSpPr>
          <p:cNvPr id="5" name="Textfeld 4">
            <a:extLst>
              <a:ext uri="{FF2B5EF4-FFF2-40B4-BE49-F238E27FC236}">
                <a16:creationId xmlns:a16="http://schemas.microsoft.com/office/drawing/2014/main" id="{D7D8CCEC-3BA6-44C6-BDF9-4B7E99CA5B87}"/>
              </a:ext>
            </a:extLst>
          </p:cNvPr>
          <p:cNvSpPr txBox="1"/>
          <p:nvPr/>
        </p:nvSpPr>
        <p:spPr>
          <a:xfrm>
            <a:off x="1064196" y="1535684"/>
            <a:ext cx="442332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Esquema de una planta de agua potable</a:t>
            </a:r>
            <a:endParaRPr lang="de-DE" sz="1600" b="1"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757429A5-C37B-415C-946C-92D48AB9F457}"/>
              </a:ext>
            </a:extLst>
          </p:cNvPr>
          <p:cNvSpPr txBox="1"/>
          <p:nvPr/>
        </p:nvSpPr>
        <p:spPr>
          <a:xfrm>
            <a:off x="747831" y="2623732"/>
            <a:ext cx="2418467" cy="24314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Los sistemas de agua-agua son sistemas que consisten en pozos de producción o de entrega e inyección.</a:t>
            </a: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p:txBody>
      </p:sp>
      <p:sp>
        <p:nvSpPr>
          <p:cNvPr id="3" name="Rechteck 2">
            <a:extLst>
              <a:ext uri="{FF2B5EF4-FFF2-40B4-BE49-F238E27FC236}">
                <a16:creationId xmlns:a16="http://schemas.microsoft.com/office/drawing/2014/main" id="{42463750-C933-46F9-BB70-6CBDC3275B26}"/>
              </a:ext>
            </a:extLst>
          </p:cNvPr>
          <p:cNvSpPr/>
          <p:nvPr/>
        </p:nvSpPr>
        <p:spPr>
          <a:xfrm>
            <a:off x="3142924" y="3362396"/>
            <a:ext cx="1141044"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chemeClr val="tx1"/>
                </a:solidFill>
                <a:latin typeface="Arial" panose="020B0604020202020204" pitchFamily="34" charset="0"/>
                <a:cs typeface="Arial" panose="020B0604020202020204" pitchFamily="34" charset="0"/>
              </a:rPr>
              <a:t>Pozo de producción</a:t>
            </a:r>
          </a:p>
        </p:txBody>
      </p:sp>
      <p:sp>
        <p:nvSpPr>
          <p:cNvPr id="7" name="Rechteck 6">
            <a:extLst>
              <a:ext uri="{FF2B5EF4-FFF2-40B4-BE49-F238E27FC236}">
                <a16:creationId xmlns:a16="http://schemas.microsoft.com/office/drawing/2014/main" id="{5C59CE36-282F-4A03-91E2-106356090629}"/>
              </a:ext>
            </a:extLst>
          </p:cNvPr>
          <p:cNvSpPr/>
          <p:nvPr/>
        </p:nvSpPr>
        <p:spPr>
          <a:xfrm>
            <a:off x="4511076" y="3362396"/>
            <a:ext cx="997028"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chemeClr val="tx1"/>
                </a:solidFill>
                <a:latin typeface="Arial" panose="020B0604020202020204" pitchFamily="34" charset="0"/>
                <a:cs typeface="Arial" panose="020B0604020202020204" pitchFamily="34" charset="0"/>
              </a:rPr>
              <a:t>Pozo de inyección</a:t>
            </a:r>
          </a:p>
        </p:txBody>
      </p:sp>
      <p:sp>
        <p:nvSpPr>
          <p:cNvPr id="8" name="Rechteck 7">
            <a:extLst>
              <a:ext uri="{FF2B5EF4-FFF2-40B4-BE49-F238E27FC236}">
                <a16:creationId xmlns:a16="http://schemas.microsoft.com/office/drawing/2014/main" id="{C94AE0D4-A752-4A56-B284-03AF38FBD60F}"/>
              </a:ext>
            </a:extLst>
          </p:cNvPr>
          <p:cNvSpPr/>
          <p:nvPr/>
        </p:nvSpPr>
        <p:spPr>
          <a:xfrm>
            <a:off x="5694323" y="2780928"/>
            <a:ext cx="26393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chemeClr val="tx1"/>
                </a:solidFill>
                <a:latin typeface="Arial" panose="020B0604020202020204" pitchFamily="34" charset="0"/>
                <a:cs typeface="Arial" panose="020B0604020202020204" pitchFamily="34" charset="0"/>
              </a:rPr>
              <a:t>Calefacción por suelo radiante de agua caliente</a:t>
            </a:r>
          </a:p>
        </p:txBody>
      </p:sp>
      <p:sp>
        <p:nvSpPr>
          <p:cNvPr id="9" name="Rechteck 8">
            <a:extLst>
              <a:ext uri="{FF2B5EF4-FFF2-40B4-BE49-F238E27FC236}">
                <a16:creationId xmlns:a16="http://schemas.microsoft.com/office/drawing/2014/main" id="{C3B940F3-C56F-4A4B-AA1C-D2DED8D04EF0}"/>
              </a:ext>
            </a:extLst>
          </p:cNvPr>
          <p:cNvSpPr/>
          <p:nvPr/>
        </p:nvSpPr>
        <p:spPr>
          <a:xfrm>
            <a:off x="6580562" y="3933056"/>
            <a:ext cx="130380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chemeClr val="tx1"/>
                </a:solidFill>
                <a:latin typeface="Arial" panose="020B0604020202020204" pitchFamily="34" charset="0"/>
                <a:cs typeface="Arial" panose="020B0604020202020204" pitchFamily="34" charset="0"/>
              </a:rPr>
              <a:t>Bomba de calor</a:t>
            </a:r>
          </a:p>
        </p:txBody>
      </p:sp>
    </p:spTree>
    <p:extLst>
      <p:ext uri="{BB962C8B-B14F-4D97-AF65-F5344CB8AC3E}">
        <p14:creationId xmlns:p14="http://schemas.microsoft.com/office/powerpoint/2010/main" val="1448855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E23FB-1C77-4401-BC9E-0BA50873D586}"/>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Sistemas</a:t>
            </a:r>
            <a:r>
              <a:rPr lang="de-DE" dirty="0">
                <a:latin typeface="Arial" panose="020B0604020202020204" pitchFamily="34" charset="0"/>
                <a:cs typeface="Arial" panose="020B0604020202020204" pitchFamily="34" charset="0"/>
              </a:rPr>
              <a:t> abiertos </a:t>
            </a:r>
          </a:p>
        </p:txBody>
      </p:sp>
      <p:sp>
        <p:nvSpPr>
          <p:cNvPr id="3" name="Inhaltsplatzhalter 2">
            <a:extLst>
              <a:ext uri="{FF2B5EF4-FFF2-40B4-BE49-F238E27FC236}">
                <a16:creationId xmlns:a16="http://schemas.microsoft.com/office/drawing/2014/main" id="{774E8605-BE53-4A8A-98FA-D4E1D046EABE}"/>
              </a:ext>
            </a:extLst>
          </p:cNvPr>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err="1">
                <a:latin typeface="Arial" panose="020B0604020202020204" pitchFamily="34" charset="0"/>
                <a:cs typeface="Arial" panose="020B0604020202020204" pitchFamily="34" charset="0"/>
              </a:rPr>
              <a:t> Entrega</a:t>
            </a:r>
            <a:r>
              <a:rPr lang="de-DE" sz="1600" b="1" dirty="0">
                <a:latin typeface="Arial" panose="020B0604020202020204" pitchFamily="34" charset="0"/>
                <a:cs typeface="Arial" panose="020B0604020202020204" pitchFamily="34" charset="0"/>
              </a:rPr>
              <a:t> bien</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Los pozos con niveles de agua muy cercanos a la superficie de la tierra pueden ser diseñados como pozos de entrega.</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fondo es que el agua sólo se puede "aspirar" a cierta altura.</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En teoría, este valor es de 10 m. Sin embargo, la mayoría de las bombas y líneas utilizadas no superan los 7 m.</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9741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Sistemas de bombeo </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2776"/>
            <a:ext cx="8579296" cy="4968552"/>
          </a:xfrm>
        </p:spPr>
        <p:txBody>
          <a:bodyPr>
            <a:normAutofit fontScale="92500"/>
          </a:bodyPr>
          <a:lstStyle/>
          <a:p>
            <a:pPr marL="0" indent="0">
              <a:lnSpc>
                <a:spcPct val="150000"/>
              </a:lnSpc>
              <a:buNone/>
            </a:pPr>
            <a:r>
              <a:rPr lang="de-DE" sz="1600" b="1" dirty="0" err="1">
                <a:latin typeface="Arial" panose="020B0604020202020204" pitchFamily="34" charset="0"/>
                <a:cs typeface="Arial" panose="020B0604020202020204" pitchFamily="34" charset="0"/>
              </a:rPr>
              <a:t> Sistemas de bombeo </a:t>
            </a:r>
          </a:p>
          <a:p>
            <a:pPr>
              <a:lnSpc>
                <a:spcPct val="150000"/>
              </a:lnSpc>
            </a:pPr>
            <a:r>
              <a:rPr lang="en-US" sz="1600" dirty="0">
                <a:latin typeface="Arial" panose="020B0604020202020204" pitchFamily="34" charset="0"/>
                <a:cs typeface="Arial" panose="020B0604020202020204" pitchFamily="34" charset="0"/>
              </a:rPr>
              <a:t>La eficiencia de las bombas de calor geotérmicas es el resultado de su carga de trabajo anual. Indica las unidades "energía útil", por ejemplo, la electricidad, que puede generarse en el transcurso de un año a partir de una unidad . Hoy en día, con los sistemas basados en tierra en los nuevos edificios, se alcanzan cifras de trabajo anuales de hasta 4.</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bomba de calor contiene un fluido en funcionamiento que se evapora a temperaturas muy bajas y se convierte en gas.</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Este gas es sustituido, por ejemplo, por un compresor de accionamiento eléctrico comprimido. Esto aumenta la presión y la temperatura. Un intercambiador de calor absorbe el calor y lo transmite al sistema de calefacción.</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gas se enfría y vuelve a ser líquido. La presión se reduce a través de una válvula de expansión. Un refrigerador funciona de la misma manera, excepto que se utiliza el lado frío.</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2692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9B947-0BD9-43EA-AA9E-D23410F16AAF}"/>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Potencial para el sector inmobiliario</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5B2BA3F1-1ED5-4B44-82E2-E8F261F92FFD}"/>
              </a:ext>
            </a:extLst>
          </p:cNvPr>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Eficiencia energética - definición</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eficiencia energética es una medida de la energía necesaria para lograr un beneficio específico.</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Un proceso es eficiente cuando se logra un beneficio particular con un consumo mínimo de energía. Cuanto más eficiente sea el uso de la energía disponible, más aliviamos el medio ambiente y nuestra cartera.</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evaluación de la eficiencia de un edificio se refiere a la demanda de la llamada "energía primaria": gasto energético para la extracción, procesamiento y transporte de la fuente de energía.</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4139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26898-98E3-4FB0-A6E3-33370A84B68C}"/>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Potencial </a:t>
            </a:r>
            <a:r>
              <a:rPr lang="de-DE" dirty="0" err="1">
                <a:latin typeface="Arial" panose="020B0604020202020204" pitchFamily="34" charset="0"/>
                <a:cs typeface="Arial" panose="020B0604020202020204" pitchFamily="34" charset="0"/>
              </a:rPr>
              <a:t>para bienes</a:t>
            </a:r>
            <a:r>
              <a:rPr lang="de-DE" dirty="0">
                <a:latin typeface="Arial" panose="020B0604020202020204" pitchFamily="34" charset="0"/>
                <a:cs typeface="Arial" panose="020B0604020202020204" pitchFamily="34" charset="0"/>
              </a:rPr>
              <a:t> raíces</a:t>
            </a:r>
          </a:p>
        </p:txBody>
      </p:sp>
      <p:sp>
        <p:nvSpPr>
          <p:cNvPr id="3" name="Inhaltsplatzhalter 2">
            <a:extLst>
              <a:ext uri="{FF2B5EF4-FFF2-40B4-BE49-F238E27FC236}">
                <a16:creationId xmlns:a16="http://schemas.microsoft.com/office/drawing/2014/main" id="{F7454D3A-E95D-43CD-BD9B-D444C7EBB3FA}"/>
              </a:ext>
            </a:extLst>
          </p:cNvPr>
          <p:cNvSpPr>
            <a:spLocks noGrp="1"/>
          </p:cNvSpPr>
          <p:nvPr>
            <p:ph idx="1"/>
          </p:nvPr>
        </p:nvSpPr>
        <p:spPr>
          <a:xfrm>
            <a:off x="457200" y="1412776"/>
            <a:ext cx="8229600" cy="4968552"/>
          </a:xfrm>
        </p:spPr>
        <p:txBody>
          <a:bodyPr>
            <a:normAutofit lnSpcReduction="10000"/>
          </a:bodyPr>
          <a:lstStyle/>
          <a:p>
            <a:pPr marL="0" indent="0">
              <a:lnSpc>
                <a:spcPct val="150000"/>
              </a:lnSpc>
              <a:buNone/>
            </a:pPr>
            <a:r>
              <a:rPr lang="de-DE" sz="1600" b="1" dirty="0">
                <a:latin typeface="Arial" panose="020B0604020202020204" pitchFamily="34" charset="0"/>
                <a:cs typeface="Arial" panose="020B0604020202020204" pitchFamily="34" charset="0"/>
              </a:rPr>
              <a:t> Eficiencia energética para bombas de calor</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i="1" dirty="0">
                <a:latin typeface="Arial" panose="020B0604020202020204" pitchFamily="34" charset="0"/>
                <a:cs typeface="Arial" panose="020B0604020202020204" pitchFamily="34" charset="0"/>
              </a:rPr>
              <a:t>Si se comparan tecnologías que utilizan diferentes fuentes de energía para calefacción, en términos de energía primaria, dos variables son de importancia central:</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factor de energía primaria indica cuántos kilovatios hora son necesarios por adelantado, de modo que entre en el edificio un kilovatio-hora de cada fuente de energía.</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eficiencia anual. La relación entre el uso de energía y la energía suministrada en el plazo de un año. En cuanto a las bombas de calor, se habla de la cifra anual de empleo.</a:t>
            </a:r>
            <a:endParaRPr lang="de-DE" sz="1600"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955657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AFCC2-717B-4032-B3A4-0ED1F9BA79ED}"/>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Fuentes</a:t>
            </a:r>
          </a:p>
        </p:txBody>
      </p:sp>
      <p:sp>
        <p:nvSpPr>
          <p:cNvPr id="3" name="Inhaltsplatzhalter 2">
            <a:extLst>
              <a:ext uri="{FF2B5EF4-FFF2-40B4-BE49-F238E27FC236}">
                <a16:creationId xmlns:a16="http://schemas.microsoft.com/office/drawing/2014/main" id="{F32723EC-B517-4108-8257-DF83F6BB4082}"/>
              </a:ext>
            </a:extLst>
          </p:cNvPr>
          <p:cNvSpPr>
            <a:spLocks noGrp="1"/>
          </p:cNvSpPr>
          <p:nvPr>
            <p:ph idx="1"/>
          </p:nvPr>
        </p:nvSpPr>
        <p:spPr>
          <a:xfrm>
            <a:off x="457200" y="1412776"/>
            <a:ext cx="8229600" cy="5256584"/>
          </a:xfrm>
        </p:spPr>
        <p:txBody>
          <a:bodyPr>
            <a:normAutofit lnSpcReduction="10000"/>
          </a:bodyPr>
          <a:lstStyle/>
          <a:p>
            <a:pPr lvl="1">
              <a:lnSpc>
                <a:spcPct val="160000"/>
              </a:lnSpc>
              <a:buAutoNum type="arabicPeriod" startAt="7"/>
            </a:pPr>
            <a:r>
              <a:rPr lang="de-DE" sz="1600" b="1" dirty="0">
                <a:latin typeface="Arial" panose="020B0604020202020204" pitchFamily="34" charset="0"/>
                <a:cs typeface="Arial" panose="020B0604020202020204" pitchFamily="34" charset="0"/>
              </a:rPr>
              <a:t>Potencial </a:t>
            </a:r>
            <a:r>
              <a:rPr lang="de-DE" sz="1600" b="1" dirty="0" err="1">
                <a:latin typeface="Arial" panose="020B0604020202020204" pitchFamily="34" charset="0"/>
                <a:cs typeface="Arial" panose="020B0604020202020204" pitchFamily="34" charset="0"/>
              </a:rPr>
              <a:t>para bienes</a:t>
            </a:r>
            <a:r>
              <a:rPr lang="de-DE" sz="1600" b="1" dirty="0">
                <a:latin typeface="Arial" panose="020B0604020202020204" pitchFamily="34" charset="0"/>
                <a:cs typeface="Arial" panose="020B0604020202020204" pitchFamily="34" charset="0"/>
              </a:rPr>
              <a:t> raíces </a:t>
            </a:r>
          </a:p>
          <a:p>
            <a:pPr lvl="1">
              <a:lnSpc>
                <a:spcPct val="16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Eficiencia</a:t>
            </a:r>
            <a:r>
              <a:rPr lang="de-DE" sz="1600" dirty="0">
                <a:latin typeface="Arial" panose="020B0604020202020204" pitchFamily="34" charset="0"/>
                <a:cs typeface="Arial" panose="020B0604020202020204" pitchFamily="34" charset="0"/>
              </a:rPr>
              <a:t> energética </a:t>
            </a:r>
          </a:p>
          <a:p>
            <a:pPr lvl="1">
              <a:lnSpc>
                <a:spcPct val="16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Fortalezas</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debilidades</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oportunidades</a:t>
            </a:r>
            <a:r>
              <a:rPr lang="de-DE" sz="1600" dirty="0">
                <a:latin typeface="Arial" panose="020B0604020202020204" pitchFamily="34" charset="0"/>
                <a:cs typeface="Arial" panose="020B0604020202020204" pitchFamily="34" charset="0"/>
              </a:rPr>
              <a:t> y </a:t>
            </a:r>
            <a:r>
              <a:rPr lang="de-DE" sz="1600" dirty="0" err="1">
                <a:latin typeface="Arial" panose="020B0604020202020204" pitchFamily="34" charset="0"/>
                <a:cs typeface="Arial" panose="020B0604020202020204" pitchFamily="34" charset="0"/>
              </a:rPr>
              <a:t>riesgos</a:t>
            </a:r>
            <a:endParaRPr lang="de-DE" sz="1600" dirty="0">
              <a:latin typeface="Arial" panose="020B0604020202020204" pitchFamily="34" charset="0"/>
              <a:cs typeface="Arial" panose="020B0604020202020204" pitchFamily="34" charset="0"/>
            </a:endParaRPr>
          </a:p>
          <a:p>
            <a:pPr lvl="1">
              <a:lnSpc>
                <a:spcPct val="16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Tipos y categorías básicas de edificios</a:t>
            </a:r>
            <a:endParaRPr lang="de-DE" sz="1600" dirty="0">
              <a:latin typeface="Arial" panose="020B0604020202020204" pitchFamily="34" charset="0"/>
              <a:cs typeface="Arial" panose="020B0604020202020204" pitchFamily="34" charset="0"/>
            </a:endParaRPr>
          </a:p>
          <a:p>
            <a:pPr lvl="1">
              <a:lnSpc>
                <a:spcPct val="160000"/>
              </a:lnSpc>
              <a:buAutoNum type="arabicPeriod" startAt="8"/>
            </a:pPr>
            <a:r>
              <a:rPr lang="de-DE" sz="1600" b="1" dirty="0" err="1">
                <a:latin typeface="Arial" panose="020B0604020202020204" pitchFamily="34" charset="0"/>
                <a:cs typeface="Arial" panose="020B0604020202020204" pitchFamily="34" charset="0"/>
              </a:rPr>
              <a:t>Calidad de las</a:t>
            </a:r>
            <a:r>
              <a:rPr lang="de-DE" sz="1600" b="1" dirty="0">
                <a:latin typeface="Arial" panose="020B0604020202020204" pitchFamily="34" charset="0"/>
                <a:cs typeface="Arial" panose="020B0604020202020204" pitchFamily="34" charset="0"/>
              </a:rPr>
              <a:t> aguas subterráneas</a:t>
            </a:r>
          </a:p>
          <a:p>
            <a:pPr lvl="1">
              <a:lnSpc>
                <a:spcPct val="16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Impacto en la </a:t>
            </a:r>
            <a:r>
              <a:rPr lang="de-DE" sz="1600" dirty="0" err="1">
                <a:latin typeface="Arial" panose="020B0604020202020204" pitchFamily="34" charset="0"/>
                <a:cs typeface="Arial" panose="020B0604020202020204" pitchFamily="34" charset="0"/>
              </a:rPr>
              <a:t>construcción</a:t>
            </a:r>
            <a:r>
              <a:rPr lang="de-DE" sz="1600" dirty="0">
                <a:latin typeface="Arial" panose="020B0604020202020204" pitchFamily="34" charset="0"/>
                <a:cs typeface="Arial" panose="020B0604020202020204" pitchFamily="34" charset="0"/>
              </a:rPr>
              <a:t> y </a:t>
            </a:r>
            <a:r>
              <a:rPr lang="de-DE" sz="1600" dirty="0" err="1">
                <a:latin typeface="Arial" panose="020B0604020202020204" pitchFamily="34" charset="0"/>
                <a:cs typeface="Arial" panose="020B0604020202020204" pitchFamily="34" charset="0"/>
              </a:rPr>
              <a:t>operación </a:t>
            </a:r>
          </a:p>
          <a:p>
            <a:pPr lvl="1">
              <a:lnSpc>
                <a:spcPct val="16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Sistemas</a:t>
            </a:r>
            <a:r>
              <a:rPr lang="de-DE" sz="1600" dirty="0">
                <a:latin typeface="Arial" panose="020B0604020202020204" pitchFamily="34" charset="0"/>
                <a:cs typeface="Arial" panose="020B0604020202020204" pitchFamily="34" charset="0"/>
              </a:rPr>
              <a:t> abiertos y </a:t>
            </a:r>
            <a:r>
              <a:rPr lang="de-DE" sz="1600" dirty="0" err="1">
                <a:latin typeface="Arial" panose="020B0604020202020204" pitchFamily="34" charset="0"/>
                <a:cs typeface="Arial" panose="020B0604020202020204" pitchFamily="34" charset="0"/>
              </a:rPr>
              <a:t>cerrados </a:t>
            </a:r>
          </a:p>
          <a:p>
            <a:pPr lvl="1">
              <a:lnSpc>
                <a:spcPct val="16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Subterráneo y </a:t>
            </a:r>
            <a:r>
              <a:rPr lang="de-DE" sz="1600" dirty="0" err="1">
                <a:latin typeface="Arial" panose="020B0604020202020204" pitchFamily="34" charset="0"/>
                <a:cs typeface="Arial" panose="020B0604020202020204" pitchFamily="34" charset="0"/>
              </a:rPr>
              <a:t>nublado </a:t>
            </a:r>
          </a:p>
          <a:p>
            <a:pPr lvl="1">
              <a:lnSpc>
                <a:spcPct val="160000"/>
              </a:lnSpc>
              <a:buAutoNum type="arabicPeriod" startAt="9"/>
            </a:pPr>
            <a:r>
              <a:rPr lang="de-DE" sz="1600" b="1" dirty="0">
                <a:latin typeface="Arial" panose="020B0604020202020204" pitchFamily="34" charset="0"/>
                <a:cs typeface="Arial" panose="020B0604020202020204" pitchFamily="34" charset="0"/>
              </a:rPr>
              <a:t>Resumen </a:t>
            </a:r>
          </a:p>
          <a:p>
            <a:pPr lvl="1">
              <a:lnSpc>
                <a:spcPct val="16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Control de</a:t>
            </a:r>
            <a:r>
              <a:rPr lang="de-DE" sz="1600" dirty="0">
                <a:latin typeface="Arial" panose="020B0604020202020204" pitchFamily="34" charset="0"/>
                <a:cs typeface="Arial" panose="020B0604020202020204" pitchFamily="34" charset="0"/>
              </a:rPr>
              <a:t> calidad</a:t>
            </a:r>
          </a:p>
          <a:p>
            <a:pPr lvl="1">
              <a:lnSpc>
                <a:spcPct val="16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Ventajas y </a:t>
            </a:r>
            <a:r>
              <a:rPr lang="de-DE" sz="1600" dirty="0" err="1">
                <a:latin typeface="Arial" panose="020B0604020202020204" pitchFamily="34" charset="0"/>
                <a:cs typeface="Arial" panose="020B0604020202020204" pitchFamily="34" charset="0"/>
              </a:rPr>
              <a:t>desventajas </a:t>
            </a:r>
          </a:p>
          <a:p>
            <a:pPr>
              <a:buFont typeface="Symbol" panose="05050102010706020507" pitchFamily="18" charset="2"/>
              <a:buChar char="-"/>
            </a:pPr>
            <a:endParaRPr lang="de-DE" dirty="0"/>
          </a:p>
          <a:p>
            <a:pPr marL="0" indent="0">
              <a:buNone/>
            </a:pPr>
            <a:r>
              <a:rPr lang="de-DE" dirty="0"/>
              <a:t> </a:t>
            </a:r>
          </a:p>
          <a:p>
            <a:pPr>
              <a:buFont typeface="Symbol" panose="05050102010706020507" pitchFamily="18" charset="2"/>
              <a:buChar char="-"/>
            </a:pPr>
            <a:endParaRPr lang="de-DE" dirty="0"/>
          </a:p>
        </p:txBody>
      </p:sp>
    </p:spTree>
    <p:extLst>
      <p:ext uri="{BB962C8B-B14F-4D97-AF65-F5344CB8AC3E}">
        <p14:creationId xmlns:p14="http://schemas.microsoft.com/office/powerpoint/2010/main" val="564018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DB451-34DE-4AD9-B536-5F4692114E92}"/>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Potencial </a:t>
            </a:r>
            <a:r>
              <a:rPr lang="de-DE" dirty="0" err="1">
                <a:latin typeface="Arial" panose="020B0604020202020204" pitchFamily="34" charset="0"/>
                <a:cs typeface="Arial" panose="020B0604020202020204" pitchFamily="34" charset="0"/>
              </a:rPr>
              <a:t>para bienes</a:t>
            </a:r>
            <a:r>
              <a:rPr lang="de-DE" dirty="0">
                <a:latin typeface="Arial" panose="020B0604020202020204" pitchFamily="34" charset="0"/>
                <a:cs typeface="Arial" panose="020B0604020202020204" pitchFamily="34" charset="0"/>
              </a:rPr>
              <a:t> raíces</a:t>
            </a:r>
          </a:p>
        </p:txBody>
      </p:sp>
      <p:sp>
        <p:nvSpPr>
          <p:cNvPr id="3" name="Inhaltsplatzhalter 2">
            <a:extLst>
              <a:ext uri="{FF2B5EF4-FFF2-40B4-BE49-F238E27FC236}">
                <a16:creationId xmlns:a16="http://schemas.microsoft.com/office/drawing/2014/main" id="{2B77392F-98EA-45D5-8FBE-B23CD7D14838}"/>
              </a:ext>
            </a:extLst>
          </p:cNvPr>
          <p:cNvSpPr>
            <a:spLocks noGrp="1"/>
          </p:cNvSpPr>
          <p:nvPr>
            <p:ph idx="1"/>
          </p:nvPr>
        </p:nvSpPr>
        <p:spPr>
          <a:xfrm>
            <a:off x="457200" y="1412776"/>
            <a:ext cx="8229600" cy="4968552"/>
          </a:xfrm>
        </p:spPr>
        <p:txBody>
          <a:bodyPr>
            <a:normAutofit lnSpcReduction="10000"/>
          </a:bodyPr>
          <a:lstStyle/>
          <a:p>
            <a:pPr marL="0" indent="0">
              <a:lnSpc>
                <a:spcPct val="150000"/>
              </a:lnSpc>
              <a:buNone/>
            </a:pPr>
            <a:r>
              <a:rPr lang="de-DE" sz="1600" b="1" dirty="0">
                <a:latin typeface="Arial" panose="020B0604020202020204" pitchFamily="34" charset="0"/>
                <a:cs typeface="Arial" panose="020B0604020202020204" pitchFamily="34" charset="0"/>
              </a:rPr>
              <a:t> Eficiencia energética de los edificios </a:t>
            </a: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dirty="0">
                <a:latin typeface="Arial" panose="020B0604020202020204" pitchFamily="34" charset="0"/>
                <a:cs typeface="Arial" panose="020B0604020202020204" pitchFamily="34" charset="0"/>
              </a:rPr>
              <a:t> La eficiencia energética de un edificio depende de muchos factores influyentes:</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Un factor esencial es la geometría del edificio con la relación superficie/volumen.</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edad caracteriza la relación entre las superficies de las ventanas y las paredes exteriores y, entre otros factores que influyen, como el principio de diseño y las preferencias regionales, los coeficientes de transferencia de calor de los componentes.</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dirty="0" err="1">
                <a:latin typeface="Arial" panose="020B0604020202020204" pitchFamily="34" charset="0"/>
                <a:cs typeface="Arial" panose="020B0604020202020204" pitchFamily="34" charset="0"/>
              </a:rPr>
              <a:t> Coeficiente de transmisión de</a:t>
            </a:r>
            <a:r>
              <a:rPr lang="de-DE" sz="1600" i="1" dirty="0">
                <a:latin typeface="Arial" panose="020B0604020202020204" pitchFamily="34" charset="0"/>
                <a:cs typeface="Arial" panose="020B0604020202020204" pitchFamily="34" charset="0"/>
              </a:rPr>
              <a:t> calor :</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Medida de la transferencia de calor a través de un cuerpo sólido debido a una diferencia de temperatura entre dos fluidos adyacentes, por ejemplo, agua o aire.</a:t>
            </a:r>
            <a:endParaRPr lang="de-DE" sz="1600"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21162394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FACED-3BA5-4A15-A83F-8502F23B86A1}"/>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Potencial </a:t>
            </a:r>
            <a:r>
              <a:rPr lang="de-DE" dirty="0" err="1">
                <a:latin typeface="Arial" panose="020B0604020202020204" pitchFamily="34" charset="0"/>
                <a:cs typeface="Arial" panose="020B0604020202020204" pitchFamily="34" charset="0"/>
              </a:rPr>
              <a:t>para bienes</a:t>
            </a:r>
            <a:r>
              <a:rPr lang="de-DE" dirty="0">
                <a:latin typeface="Arial" panose="020B0604020202020204" pitchFamily="34" charset="0"/>
                <a:cs typeface="Arial" panose="020B0604020202020204" pitchFamily="34" charset="0"/>
              </a:rPr>
              <a:t> raíces</a:t>
            </a:r>
          </a:p>
        </p:txBody>
      </p:sp>
      <p:pic>
        <p:nvPicPr>
          <p:cNvPr id="4" name="Grafik 3">
            <a:extLst>
              <a:ext uri="{FF2B5EF4-FFF2-40B4-BE49-F238E27FC236}">
                <a16:creationId xmlns:a16="http://schemas.microsoft.com/office/drawing/2014/main" id="{1B402F98-48F1-4200-98E4-DDAB5B6373F8}"/>
              </a:ext>
            </a:extLst>
          </p:cNvPr>
          <p:cNvPicPr>
            <a:picLocks noChangeAspect="1"/>
          </p:cNvPicPr>
          <p:nvPr/>
        </p:nvPicPr>
        <p:blipFill rotWithShape="1">
          <a:blip r:embed="rId3"/>
          <a:srcRect l="40550" t="33926" r="22148" b="13759"/>
          <a:stretch/>
        </p:blipFill>
        <p:spPr>
          <a:xfrm>
            <a:off x="1619672" y="1412776"/>
            <a:ext cx="6881936" cy="4698478"/>
          </a:xfrm>
          <a:prstGeom prst="rect">
            <a:avLst/>
          </a:prstGeom>
        </p:spPr>
      </p:pic>
      <p:sp>
        <p:nvSpPr>
          <p:cNvPr id="3" name="Rechteck 2">
            <a:extLst>
              <a:ext uri="{FF2B5EF4-FFF2-40B4-BE49-F238E27FC236}">
                <a16:creationId xmlns:a16="http://schemas.microsoft.com/office/drawing/2014/main" id="{0FB4959D-48D1-4DF4-9D70-FDB87D031C49}"/>
              </a:ext>
            </a:extLst>
          </p:cNvPr>
          <p:cNvSpPr/>
          <p:nvPr/>
        </p:nvSpPr>
        <p:spPr>
          <a:xfrm>
            <a:off x="4788024" y="1412776"/>
            <a:ext cx="4176464"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Típicamente uno o dos pisos, con techo a dos aguas; ático a menudo no expandido, techos de vigas de madera, a menudo mampostería de ladrillos macizos o piedras naturales regionales, en parte con doble sonido, a veces con fachada conservada o catalogada, techo de sótano como bóveda de casquete o techo de casquete, en áreas rurales como techo de vigas de madera.</a:t>
            </a:r>
            <a:endParaRPr lang="de-DE" sz="1200" dirty="0">
              <a:solidFill>
                <a:schemeClr val="tx1"/>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611EB5BA-21F1-45EE-B515-E735F3B5AECB}"/>
              </a:ext>
            </a:extLst>
          </p:cNvPr>
          <p:cNvSpPr/>
          <p:nvPr/>
        </p:nvSpPr>
        <p:spPr>
          <a:xfrm>
            <a:off x="4783974" y="2671548"/>
            <a:ext cx="3902826" cy="1224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Típicamente uno o dos pisos, con techo a dos aguas; ático a menudo expandido, espacio de vigas a veces con ladrillos, vigas de madera o techos macizos, mampostería de una o dos paredes hecha de ladrillos macizos, bloques huecos de escombros, etc., en el norte de Alemania, cubierta de clinker, techo de sótano macizo (hormigón armado o similar)</a:t>
            </a:r>
            <a:endParaRPr lang="de-DE" sz="1200" dirty="0">
              <a:solidFill>
                <a:schemeClr val="tx1"/>
              </a:solidFill>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43E19DF0-624A-465F-8DCE-15F68F5C8EBA}"/>
              </a:ext>
            </a:extLst>
          </p:cNvPr>
          <p:cNvSpPr/>
          <p:nvPr/>
        </p:nvSpPr>
        <p:spPr>
          <a:xfrm>
            <a:off x="4783974" y="4005064"/>
            <a:ext cx="403649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Típicamente de una o dos plantas, con tejado a dos aguas o a dos aguas; techos de hormigón, mampostería de ladrillos de celosía enlucidos, ladrillos silicocalcáreos, etc., a veces construcción de paneles con elementos sándwich ligeros o de hormigón (casa prefabricada), en el norte de Alemania sobre todo de clinker prefabricado.</a:t>
            </a:r>
            <a:endParaRPr lang="de-DE" sz="1200" dirty="0">
              <a:solidFill>
                <a:schemeClr val="tx1"/>
              </a:solidFill>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676EF83F-EC29-4761-A381-7434FCBFDD95}"/>
              </a:ext>
            </a:extLst>
          </p:cNvPr>
          <p:cNvSpPr/>
          <p:nvPr/>
        </p:nvSpPr>
        <p:spPr>
          <a:xfrm>
            <a:off x="4783974" y="5122558"/>
            <a:ext cx="4036498" cy="1098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Típicamente uno o dos pisos, con techo a dos aguas; mampostería monolítica (ladrillo poroso, hormigón celular o similar con mortero ligero), o maciza (por ejemplo, ladrillo silicocalcáreo) con sistema compuesto de aislamiento térmico, en el norte de Alemania generalmente con carcasa de revestimiento de clinker, a veces construcción de madera liviana</a:t>
            </a:r>
            <a:endParaRPr lang="de-DE"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545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Arial" panose="020B0604020202020204" pitchFamily="34" charset="0"/>
                <a:cs typeface="Arial" panose="020B0604020202020204" pitchFamily="34" charset="0"/>
              </a:rPr>
              <a:t>Potencial para bienes raíces</a:t>
            </a:r>
          </a:p>
        </p:txBody>
      </p:sp>
      <p:sp>
        <p:nvSpPr>
          <p:cNvPr id="3" name="Inhaltsplatzhalter 2"/>
          <p:cNvSpPr>
            <a:spLocks noGrp="1"/>
          </p:cNvSpPr>
          <p:nvPr>
            <p:ph idx="1"/>
          </p:nvPr>
        </p:nvSpPr>
        <p:spPr>
          <a:xfrm>
            <a:off x="457200" y="1412776"/>
            <a:ext cx="8229600" cy="4525963"/>
          </a:xfrm>
        </p:spPr>
        <p:txBody>
          <a:bodyPr>
            <a:normAutofit/>
          </a:bodyPr>
          <a:lstStyle/>
          <a:p>
            <a:pPr marL="0" indent="0">
              <a:lnSpc>
                <a:spcPct val="150000"/>
              </a:lnSpc>
              <a:buNone/>
            </a:pPr>
            <a:r>
              <a:rPr lang="en-US" sz="1600" b="1" dirty="0">
                <a:latin typeface="Arial" panose="020B0604020202020204" pitchFamily="34" charset="0"/>
                <a:cs typeface="Arial" panose="020B0604020202020204" pitchFamily="34" charset="0"/>
              </a:rPr>
              <a:t> Potenciales de la energía geotérmica cercana a la superficie para el sector inmobiliario</a:t>
            </a:r>
            <a:endParaRPr lang="de-DE"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Los potenciales de las bombas de calor para el uso de energía geotérmica cercana a la superficie en los edificios se pueden ver en términos de fortalezas, debilidades, oportunidades y riesgos.</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Esta agrupación proporciona un análisis FODA (Fortalezas, Debilidades, Oportunidades, Riesgos).</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Se subdivide en FODA técnicas, financieras y de otro tipo.</a:t>
            </a:r>
            <a:endParaRPr lang="de-DE" sz="1600" dirty="0">
              <a:latin typeface="Arial" panose="020B0604020202020204" pitchFamily="34" charset="0"/>
              <a:cs typeface="Arial" panose="020B0604020202020204" pitchFamily="34" charset="0"/>
            </a:endParaRPr>
          </a:p>
          <a:p>
            <a:pPr marL="685800" lvl="1">
              <a:buFontTx/>
              <a:buChar char="-"/>
            </a:pPr>
            <a:endParaRPr lang="de-DE" dirty="0"/>
          </a:p>
          <a:p>
            <a:endParaRPr lang="de-DE" dirty="0"/>
          </a:p>
        </p:txBody>
      </p:sp>
    </p:spTree>
    <p:extLst>
      <p:ext uri="{BB962C8B-B14F-4D97-AF65-F5344CB8AC3E}">
        <p14:creationId xmlns:p14="http://schemas.microsoft.com/office/powerpoint/2010/main" val="12501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Arial" panose="020B0604020202020204" pitchFamily="34" charset="0"/>
                <a:cs typeface="Arial" panose="020B0604020202020204" pitchFamily="34" charset="0"/>
              </a:rPr>
              <a:t>Potencial para bienes raíces</a:t>
            </a:r>
          </a:p>
        </p:txBody>
      </p:sp>
      <p:graphicFrame>
        <p:nvGraphicFramePr>
          <p:cNvPr id="4" name="Tabelle 3"/>
          <p:cNvGraphicFramePr>
            <a:graphicFrameLocks noGrp="1"/>
          </p:cNvGraphicFramePr>
          <p:nvPr/>
        </p:nvGraphicFramePr>
        <p:xfrm>
          <a:off x="0" y="1556792"/>
          <a:ext cx="9144000" cy="4369871"/>
        </p:xfrm>
        <a:graphic>
          <a:graphicData uri="http://schemas.openxmlformats.org/drawingml/2006/table">
            <a:tbl>
              <a:tblPr firstRow="1" bandRow="1">
                <a:tableStyleId>{5C22544A-7EE6-4342-B048-85BDC9FD1C3A}</a:tableStyleId>
              </a:tblPr>
              <a:tblGrid>
                <a:gridCol w="4244303">
                  <a:extLst>
                    <a:ext uri="{9D8B030D-6E8A-4147-A177-3AD203B41FA5}">
                      <a16:colId xmlns:a16="http://schemas.microsoft.com/office/drawing/2014/main" val="20000"/>
                    </a:ext>
                  </a:extLst>
                </a:gridCol>
                <a:gridCol w="4899697">
                  <a:extLst>
                    <a:ext uri="{9D8B030D-6E8A-4147-A177-3AD203B41FA5}">
                      <a16:colId xmlns:a16="http://schemas.microsoft.com/office/drawing/2014/main" val="20001"/>
                    </a:ext>
                  </a:extLst>
                </a:gridCol>
              </a:tblGrid>
              <a:tr h="586611">
                <a:tc>
                  <a:txBody>
                    <a:bodyPr/>
                    <a:lstStyle/>
                    <a:p>
                      <a:pPr>
                        <a:lnSpc>
                          <a:spcPct val="150000"/>
                        </a:lnSpc>
                      </a:pPr>
                      <a:r>
                        <a:rPr lang="en-US" sz="1600" dirty="0">
                          <a:latin typeface="Arial" panose="020B0604020202020204" pitchFamily="34" charset="0"/>
                          <a:cs typeface="Arial" panose="020B0604020202020204" pitchFamily="34" charset="0"/>
                        </a:rPr>
                        <a:t>Fortalezas</a:t>
                      </a:r>
                    </a:p>
                  </a:txBody>
                  <a:tcPr/>
                </a:tc>
                <a:tc>
                  <a:txBody>
                    <a:bodyPr/>
                    <a:lstStyle/>
                    <a:p>
                      <a:pPr>
                        <a:lnSpc>
                          <a:spcPct val="150000"/>
                        </a:lnSpc>
                      </a:pPr>
                      <a:r>
                        <a:rPr lang="en-US" sz="1600" dirty="0">
                          <a:latin typeface="Arial" panose="020B0604020202020204" pitchFamily="34" charset="0"/>
                          <a:cs typeface="Arial" panose="020B0604020202020204" pitchFamily="34" charset="0"/>
                        </a:rPr>
                        <a:t>Debilidades </a:t>
                      </a:r>
                    </a:p>
                  </a:txBody>
                  <a:tcPr/>
                </a:tc>
                <a:extLst>
                  <a:ext uri="{0D108BD9-81ED-4DB2-BD59-A6C34878D82A}">
                    <a16:rowId xmlns:a16="http://schemas.microsoft.com/office/drawing/2014/main" val="10000"/>
                  </a:ext>
                </a:extLst>
              </a:tr>
              <a:tr h="644045">
                <a:tc>
                  <a:txBody>
                    <a:bodyPr/>
                    <a:lstStyle/>
                    <a:p>
                      <a:pPr>
                        <a:lnSpc>
                          <a:spcPct val="150000"/>
                        </a:lnSpc>
                      </a:pPr>
                      <a:r>
                        <a:rPr lang="en-US" sz="1600" dirty="0">
                          <a:latin typeface="Arial" panose="020B0604020202020204" pitchFamily="34" charset="0"/>
                          <a:cs typeface="Arial" panose="020B0604020202020204" pitchFamily="34" charset="0"/>
                        </a:rPr>
                        <a:t>Disponibilidad prácticamente única</a:t>
                      </a:r>
                    </a:p>
                  </a:txBody>
                  <a:tcPr/>
                </a:tc>
                <a:tc>
                  <a:txBody>
                    <a:bodyPr/>
                    <a:lstStyle/>
                    <a:p>
                      <a:pPr>
                        <a:lnSpc>
                          <a:spcPct val="150000"/>
                        </a:lnSpc>
                      </a:pPr>
                      <a:r>
                        <a:rPr lang="en-US" sz="1600" dirty="0">
                          <a:latin typeface="Arial" panose="020B0604020202020204" pitchFamily="34" charset="0"/>
                          <a:cs typeface="Arial" panose="020B0604020202020204" pitchFamily="34" charset="0"/>
                        </a:rPr>
                        <a:t>Necesidades de espacio de los colectores</a:t>
                      </a:r>
                    </a:p>
                  </a:txBody>
                  <a:tcPr/>
                </a:tc>
                <a:extLst>
                  <a:ext uri="{0D108BD9-81ED-4DB2-BD59-A6C34878D82A}">
                    <a16:rowId xmlns:a16="http://schemas.microsoft.com/office/drawing/2014/main" val="10001"/>
                  </a:ext>
                </a:extLst>
              </a:tr>
              <a:tr h="574306">
                <a:tc>
                  <a:txBody>
                    <a:bodyPr/>
                    <a:lstStyle/>
                    <a:p>
                      <a:pPr>
                        <a:lnSpc>
                          <a:spcPct val="150000"/>
                        </a:lnSpc>
                      </a:pPr>
                      <a:r>
                        <a:rPr lang="en-US" sz="1600" dirty="0">
                          <a:latin typeface="Arial" panose="020B0604020202020204" pitchFamily="34" charset="0"/>
                          <a:cs typeface="Arial" panose="020B0604020202020204" pitchFamily="34" charset="0"/>
                        </a:rPr>
                        <a:t>Valor añadido regional </a:t>
                      </a:r>
                    </a:p>
                  </a:txBody>
                  <a:tcPr/>
                </a:tc>
                <a:tc>
                  <a:txBody>
                    <a:bodyPr/>
                    <a:lstStyle/>
                    <a:p>
                      <a:pPr>
                        <a:lnSpc>
                          <a:spcPct val="150000"/>
                        </a:lnSpc>
                      </a:pPr>
                      <a:r>
                        <a:rPr lang="en-US" sz="1600" dirty="0">
                          <a:latin typeface="Arial" panose="020B0604020202020204" pitchFamily="34" charset="0"/>
                          <a:cs typeface="Arial" panose="020B0604020202020204" pitchFamily="34" charset="0"/>
                        </a:rPr>
                        <a:t>Baja eficiencia de los colectores</a:t>
                      </a:r>
                    </a:p>
                  </a:txBody>
                  <a:tcPr/>
                </a:tc>
                <a:extLst>
                  <a:ext uri="{0D108BD9-81ED-4DB2-BD59-A6C34878D82A}">
                    <a16:rowId xmlns:a16="http://schemas.microsoft.com/office/drawing/2014/main" val="10002"/>
                  </a:ext>
                </a:extLst>
              </a:tr>
              <a:tr h="574306">
                <a:tc>
                  <a:txBody>
                    <a:bodyPr/>
                    <a:lstStyle/>
                    <a:p>
                      <a:pPr>
                        <a:lnSpc>
                          <a:spcPct val="150000"/>
                        </a:lnSpc>
                      </a:pPr>
                      <a:r>
                        <a:rPr lang="en-US" sz="1600" dirty="0">
                          <a:latin typeface="Arial" panose="020B0604020202020204" pitchFamily="34" charset="0"/>
                          <a:cs typeface="Arial" panose="020B0604020202020204" pitchFamily="34" charset="0"/>
                        </a:rPr>
                        <a:t>Eficiencia constante</a:t>
                      </a:r>
                    </a:p>
                  </a:txBody>
                  <a:tcPr/>
                </a:tc>
                <a:tc>
                  <a:txBody>
                    <a:bodyPr/>
                    <a:lstStyle/>
                    <a:p>
                      <a:pPr>
                        <a:lnSpc>
                          <a:spcPct val="150000"/>
                        </a:lnSpc>
                      </a:pPr>
                      <a:r>
                        <a:rPr lang="en-US" sz="1600" dirty="0">
                          <a:latin typeface="Arial" panose="020B0604020202020204" pitchFamily="34" charset="0"/>
                          <a:cs typeface="Arial" panose="020B0604020202020204" pitchFamily="34" charset="0"/>
                        </a:rPr>
                        <a:t>Requisito para los residentes (fase de construcción)</a:t>
                      </a:r>
                    </a:p>
                  </a:txBody>
                  <a:tcPr/>
                </a:tc>
                <a:extLst>
                  <a:ext uri="{0D108BD9-81ED-4DB2-BD59-A6C34878D82A}">
                    <a16:rowId xmlns:a16="http://schemas.microsoft.com/office/drawing/2014/main" val="10003"/>
                  </a:ext>
                </a:extLst>
              </a:tr>
              <a:tr h="656349">
                <a:tc>
                  <a:txBody>
                    <a:bodyPr/>
                    <a:lstStyle/>
                    <a:p>
                      <a:pPr>
                        <a:lnSpc>
                          <a:spcPct val="150000"/>
                        </a:lnSpc>
                      </a:pPr>
                      <a:r>
                        <a:rPr lang="en-US" sz="1600" dirty="0">
                          <a:latin typeface="Arial" panose="020B0604020202020204" pitchFamily="34" charset="0"/>
                          <a:cs typeface="Arial" panose="020B0604020202020204" pitchFamily="34" charset="0"/>
                        </a:rPr>
                        <a:t>Bajos costos de operación (sondas geotérmicas)</a:t>
                      </a:r>
                    </a:p>
                  </a:txBody>
                  <a:tcPr/>
                </a:tc>
                <a:tc>
                  <a:txBody>
                    <a:bodyPr/>
                    <a:lstStyle/>
                    <a:p>
                      <a:pPr>
                        <a:lnSpc>
                          <a:spcPct val="150000"/>
                        </a:lnSpc>
                      </a:pPr>
                      <a:r>
                        <a:rPr lang="en-US" sz="1600" dirty="0">
                          <a:latin typeface="Arial" panose="020B0604020202020204" pitchFamily="34" charset="0"/>
                          <a:cs typeface="Arial" panose="020B0604020202020204" pitchFamily="34" charset="0"/>
                        </a:rPr>
                        <a:t>Costes de inversión (sondas geotérmicas, calefacción de superficie, etc.)</a:t>
                      </a:r>
                    </a:p>
                  </a:txBody>
                  <a:tcPr/>
                </a:tc>
                <a:extLst>
                  <a:ext uri="{0D108BD9-81ED-4DB2-BD59-A6C34878D82A}">
                    <a16:rowId xmlns:a16="http://schemas.microsoft.com/office/drawing/2014/main" val="10004"/>
                  </a:ext>
                </a:extLst>
              </a:tr>
              <a:tr h="574306">
                <a:tc>
                  <a:txBody>
                    <a:bodyPr/>
                    <a:lstStyle/>
                    <a:p>
                      <a:pPr>
                        <a:lnSpc>
                          <a:spcPct val="150000"/>
                        </a:lnSpc>
                      </a:pPr>
                      <a:r>
                        <a:rPr lang="en-US" sz="1600" dirty="0">
                          <a:latin typeface="Arial" panose="020B0604020202020204" pitchFamily="34" charset="0"/>
                          <a:cs typeface="Arial" panose="020B0604020202020204" pitchFamily="34" charset="0"/>
                        </a:rPr>
                        <a:t>Una sola red de conexión</a:t>
                      </a:r>
                    </a:p>
                  </a:txBody>
                  <a:tcPr/>
                </a:tc>
                <a:tc>
                  <a:txBody>
                    <a:bodyPr/>
                    <a:lstStyle/>
                    <a:p>
                      <a:pPr>
                        <a:lnSpc>
                          <a:spcPct val="150000"/>
                        </a:lnSpc>
                      </a:pP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638549">
                <a:tc>
                  <a:txBody>
                    <a:bodyPr/>
                    <a:lstStyle/>
                    <a:p>
                      <a:pPr>
                        <a:lnSpc>
                          <a:spcPct val="150000"/>
                        </a:lnSpc>
                      </a:pPr>
                      <a:r>
                        <a:rPr lang="en-US" sz="1600" dirty="0">
                          <a:latin typeface="Arial" panose="020B0604020202020204" pitchFamily="34" charset="0"/>
                          <a:cs typeface="Arial" panose="020B0604020202020204" pitchFamily="34" charset="0"/>
                        </a:rPr>
                        <a:t>Sin necesidad de espacio en el edificio</a:t>
                      </a:r>
                    </a:p>
                  </a:txBody>
                  <a:tcPr/>
                </a:tc>
                <a:tc>
                  <a:txBody>
                    <a:bodyPr/>
                    <a:lstStyle/>
                    <a:p>
                      <a:pPr>
                        <a:lnSpc>
                          <a:spcPct val="150000"/>
                        </a:lnSpc>
                      </a:pP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284436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Arial" panose="020B0604020202020204" pitchFamily="34" charset="0"/>
                <a:cs typeface="Arial" panose="020B0604020202020204" pitchFamily="34" charset="0"/>
              </a:rPr>
              <a:t>Potencial para bienes raíces</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517564203"/>
              </p:ext>
            </p:extLst>
          </p:nvPr>
        </p:nvGraphicFramePr>
        <p:xfrm>
          <a:off x="0" y="1412776"/>
          <a:ext cx="9144000" cy="481731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81007">
                <a:tc>
                  <a:txBody>
                    <a:bodyPr/>
                    <a:lstStyle/>
                    <a:p>
                      <a:pPr>
                        <a:lnSpc>
                          <a:spcPct val="150000"/>
                        </a:lnSpc>
                      </a:pPr>
                      <a:r>
                        <a:rPr lang="en-US" sz="1400" dirty="0">
                          <a:latin typeface="Arial" panose="020B0604020202020204" pitchFamily="34" charset="0"/>
                          <a:cs typeface="Arial" panose="020B0604020202020204" pitchFamily="34" charset="0"/>
                        </a:rPr>
                        <a:t>Oportunidades</a:t>
                      </a:r>
                    </a:p>
                  </a:txBody>
                  <a:tcPr/>
                </a:tc>
                <a:tc>
                  <a:txBody>
                    <a:bodyPr/>
                    <a:lstStyle/>
                    <a:p>
                      <a:pPr>
                        <a:lnSpc>
                          <a:spcPct val="150000"/>
                        </a:lnSpc>
                      </a:pPr>
                      <a:r>
                        <a:rPr lang="en-US" sz="1400" dirty="0">
                          <a:latin typeface="Arial" panose="020B0604020202020204" pitchFamily="34" charset="0"/>
                          <a:cs typeface="Arial" panose="020B0604020202020204" pitchFamily="34" charset="0"/>
                        </a:rPr>
                        <a:t>Riesgos</a:t>
                      </a:r>
                    </a:p>
                  </a:txBody>
                  <a:tcPr/>
                </a:tc>
                <a:extLst>
                  <a:ext uri="{0D108BD9-81ED-4DB2-BD59-A6C34878D82A}">
                    <a16:rowId xmlns:a16="http://schemas.microsoft.com/office/drawing/2014/main" val="10000"/>
                  </a:ext>
                </a:extLst>
              </a:tr>
              <a:tr h="631689">
                <a:tc>
                  <a:txBody>
                    <a:bodyPr/>
                    <a:lstStyle/>
                    <a:p>
                      <a:pPr>
                        <a:lnSpc>
                          <a:spcPct val="150000"/>
                        </a:lnSpc>
                      </a:pPr>
                      <a:r>
                        <a:rPr lang="de-DE" sz="1400" noProof="0" dirty="0" err="1">
                          <a:latin typeface="Arial" panose="020B0604020202020204" pitchFamily="34" charset="0"/>
                          <a:cs typeface="Arial" panose="020B0604020202020204" pitchFamily="34" charset="0"/>
                        </a:rPr>
                        <a:t>Autarquía</a:t>
                      </a:r>
                      <a:r>
                        <a:rPr lang="de-DE" sz="1400" noProof="0" dirty="0">
                          <a:latin typeface="Arial" panose="020B0604020202020204" pitchFamily="34" charset="0"/>
                          <a:cs typeface="Arial" panose="020B0604020202020204" pitchFamily="34" charset="0"/>
                        </a:rPr>
                        <a:t> (</a:t>
                      </a:r>
                      <a:r>
                        <a:rPr lang="de-DE" sz="1400" noProof="0" dirty="0" err="1">
                          <a:latin typeface="Arial" panose="020B0604020202020204" pitchFamily="34" charset="0"/>
                          <a:cs typeface="Arial" panose="020B0604020202020204" pitchFamily="34" charset="0"/>
                        </a:rPr>
                        <a:t>independencia de influencias</a:t>
                      </a:r>
                      <a:r>
                        <a:rPr lang="de-DE" sz="1400" noProof="0" dirty="0">
                          <a:latin typeface="Arial" panose="020B0604020202020204" pitchFamily="34" charset="0"/>
                          <a:cs typeface="Arial" panose="020B0604020202020204" pitchFamily="34" charset="0"/>
                        </a:rPr>
                        <a:t> externas)</a:t>
                      </a:r>
                    </a:p>
                  </a:txBody>
                  <a:tcPr/>
                </a:tc>
                <a:tc>
                  <a:txBody>
                    <a:bodyPr/>
                    <a:lstStyle/>
                    <a:p>
                      <a:pPr>
                        <a:lnSpc>
                          <a:spcPct val="150000"/>
                        </a:lnSpc>
                      </a:pPr>
                      <a:r>
                        <a:rPr lang="en-US" sz="1400" noProof="0" dirty="0">
                          <a:latin typeface="Arial" panose="020B0604020202020204" pitchFamily="34" charset="0"/>
                          <a:cs typeface="Arial" panose="020B0604020202020204" pitchFamily="34" charset="0"/>
                        </a:rPr>
                        <a:t>Comportamiento del usuario (satisfacción individual del usuario difícil de predecir)</a:t>
                      </a:r>
                      <a:endParaRPr lang="de-DE"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631689">
                <a:tc>
                  <a:txBody>
                    <a:bodyPr/>
                    <a:lstStyle/>
                    <a:p>
                      <a:pPr>
                        <a:lnSpc>
                          <a:spcPct val="150000"/>
                        </a:lnSpc>
                      </a:pPr>
                      <a:r>
                        <a:rPr lang="en-US" sz="1400" noProof="0" dirty="0">
                          <a:latin typeface="Arial" panose="020B0604020202020204" pitchFamily="34" charset="0"/>
                          <a:cs typeface="Arial" panose="020B0604020202020204" pitchFamily="34" charset="0"/>
                        </a:rPr>
                        <a:t>Sistemas combinados (los sistemas pueden ser integrados)</a:t>
                      </a:r>
                      <a:endParaRPr lang="de-DE" sz="1400" noProof="0" dirty="0">
                        <a:latin typeface="Arial" panose="020B0604020202020204" pitchFamily="34" charset="0"/>
                        <a:cs typeface="Arial" panose="020B0604020202020204" pitchFamily="34" charset="0"/>
                      </a:endParaRPr>
                    </a:p>
                  </a:txBody>
                  <a:tcPr/>
                </a:tc>
                <a:tc>
                  <a:txBody>
                    <a:bodyPr/>
                    <a:lstStyle/>
                    <a:p>
                      <a:pPr>
                        <a:lnSpc>
                          <a:spcPct val="150000"/>
                        </a:lnSpc>
                      </a:pPr>
                      <a:r>
                        <a:rPr lang="en-US" sz="1400" noProof="0" dirty="0">
                          <a:latin typeface="Arial" panose="020B0604020202020204" pitchFamily="34" charset="0"/>
                          <a:cs typeface="Arial" panose="020B0604020202020204" pitchFamily="34" charset="0"/>
                        </a:rPr>
                        <a:t>Voluntad de cooperación (diferentes puntos de vista / comunicación de los actores)</a:t>
                      </a:r>
                      <a:endParaRPr lang="de-DE"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776503">
                <a:tc>
                  <a:txBody>
                    <a:bodyPr/>
                    <a:lstStyle/>
                    <a:p>
                      <a:pPr>
                        <a:lnSpc>
                          <a:spcPct val="150000"/>
                        </a:lnSpc>
                      </a:pPr>
                      <a:r>
                        <a:rPr lang="en-US" sz="1400" noProof="0" dirty="0">
                          <a:latin typeface="Arial" panose="020B0604020202020204" pitchFamily="34" charset="0"/>
                          <a:cs typeface="Arial" panose="020B0604020202020204" pitchFamily="34" charset="0"/>
                        </a:rPr>
                        <a:t>Alivio de la red eléctrica (con bombas de calor eléctricas)</a:t>
                      </a:r>
                      <a:endParaRPr lang="de-DE" sz="1400" noProof="0" dirty="0">
                        <a:latin typeface="Arial" panose="020B0604020202020204" pitchFamily="34" charset="0"/>
                        <a:cs typeface="Arial" panose="020B0604020202020204" pitchFamily="34" charset="0"/>
                      </a:endParaRPr>
                    </a:p>
                  </a:txBody>
                  <a:tcPr/>
                </a:tc>
                <a:tc>
                  <a:txBody>
                    <a:bodyPr/>
                    <a:lstStyle/>
                    <a:p>
                      <a:pPr>
                        <a:lnSpc>
                          <a:spcPct val="150000"/>
                        </a:lnSpc>
                      </a:pPr>
                      <a:r>
                        <a:rPr lang="en-US" sz="1400" noProof="0" dirty="0">
                          <a:latin typeface="Arial" panose="020B0604020202020204" pitchFamily="34" charset="0"/>
                          <a:cs typeface="Arial" panose="020B0604020202020204" pitchFamily="34" charset="0"/>
                        </a:rPr>
                        <a:t>Protección del agua (en las zonas sensibles a la gestión del agua no siempre es posible su aprobación)</a:t>
                      </a:r>
                      <a:endParaRPr lang="de-DE"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631689">
                <a:tc>
                  <a:txBody>
                    <a:bodyPr/>
                    <a:lstStyle/>
                    <a:p>
                      <a:pPr>
                        <a:lnSpc>
                          <a:spcPct val="150000"/>
                        </a:lnSpc>
                      </a:pPr>
                      <a:r>
                        <a:rPr lang="en-US" sz="1400" noProof="0" dirty="0">
                          <a:latin typeface="Arial" panose="020B0604020202020204" pitchFamily="34" charset="0"/>
                          <a:cs typeface="Arial" panose="020B0604020202020204" pitchFamily="34" charset="0"/>
                        </a:rPr>
                        <a:t>Refrigeración (en caso necesario, también se pueden utilizar bombas de calor para la refrigeración)</a:t>
                      </a:r>
                      <a:endParaRPr lang="de-DE" sz="1400" noProof="0" dirty="0">
                        <a:latin typeface="Arial" panose="020B0604020202020204" pitchFamily="34" charset="0"/>
                        <a:cs typeface="Arial" panose="020B0604020202020204" pitchFamily="34" charset="0"/>
                      </a:endParaRPr>
                    </a:p>
                  </a:txBody>
                  <a:tcPr/>
                </a:tc>
                <a:tc>
                  <a:txBody>
                    <a:bodyPr/>
                    <a:lstStyle/>
                    <a:p>
                      <a:pPr>
                        <a:lnSpc>
                          <a:spcPct val="150000"/>
                        </a:lnSpc>
                      </a:pPr>
                      <a:r>
                        <a:rPr lang="en-US" sz="1400" noProof="0" dirty="0">
                          <a:latin typeface="Arial" panose="020B0604020202020204" pitchFamily="34" charset="0"/>
                          <a:cs typeface="Arial" panose="020B0604020202020204" pitchFamily="34" charset="0"/>
                        </a:rPr>
                        <a:t>Riesgo de perforación y aprobación (riesgos específicos)</a:t>
                      </a:r>
                      <a:endParaRPr lang="de-DE"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631689">
                <a:tc>
                  <a:txBody>
                    <a:bodyPr/>
                    <a:lstStyle/>
                    <a:p>
                      <a:pPr>
                        <a:lnSpc>
                          <a:spcPct val="150000"/>
                        </a:lnSpc>
                      </a:pPr>
                      <a:r>
                        <a:rPr lang="en-US" sz="1400" noProof="0" dirty="0">
                          <a:latin typeface="Arial" panose="020B0604020202020204" pitchFamily="34" charset="0"/>
                          <a:cs typeface="Arial" panose="020B0604020202020204" pitchFamily="34" charset="0"/>
                        </a:rPr>
                        <a:t>Protección del clima (bajas emisiones de CO2)</a:t>
                      </a:r>
                      <a:endParaRPr lang="de-DE" sz="1400" noProof="0" dirty="0">
                        <a:latin typeface="Arial" panose="020B0604020202020204" pitchFamily="34" charset="0"/>
                        <a:cs typeface="Arial" panose="020B0604020202020204" pitchFamily="34" charset="0"/>
                      </a:endParaRPr>
                    </a:p>
                  </a:txBody>
                  <a:tcPr/>
                </a:tc>
                <a:tc>
                  <a:txBody>
                    <a:bodyPr/>
                    <a:lstStyle/>
                    <a:p>
                      <a:pPr>
                        <a:lnSpc>
                          <a:spcPct val="150000"/>
                        </a:lnSpc>
                      </a:pPr>
                      <a:r>
                        <a:rPr lang="en-US" sz="1400" noProof="0" dirty="0">
                          <a:latin typeface="Arial" panose="020B0604020202020204" pitchFamily="34" charset="0"/>
                          <a:cs typeface="Arial" panose="020B0604020202020204" pitchFamily="34" charset="0"/>
                        </a:rPr>
                        <a:t>Suspensión de la prensa (es necesario un tiempo de curado suficiente)</a:t>
                      </a:r>
                      <a:endParaRPr lang="de-DE"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631689">
                <a:tc>
                  <a:txBody>
                    <a:bodyPr/>
                    <a:lstStyle/>
                    <a:p>
                      <a:pPr>
                        <a:lnSpc>
                          <a:spcPct val="150000"/>
                        </a:lnSpc>
                      </a:pPr>
                      <a:endParaRPr lang="en-US" sz="1400" dirty="0">
                        <a:latin typeface="Arial" panose="020B0604020202020204" pitchFamily="34" charset="0"/>
                        <a:cs typeface="Arial" panose="020B0604020202020204" pitchFamily="34" charset="0"/>
                      </a:endParaRPr>
                    </a:p>
                  </a:txBody>
                  <a:tcPr/>
                </a:tc>
                <a:tc>
                  <a:txBody>
                    <a:bodyPr/>
                    <a:lstStyle/>
                    <a:p>
                      <a:pPr>
                        <a:lnSpc>
                          <a:spcPct val="150000"/>
                        </a:lnSpc>
                      </a:pPr>
                      <a:r>
                        <a:rPr lang="en-US" sz="1400" noProof="0" dirty="0">
                          <a:latin typeface="Arial" panose="020B0604020202020204" pitchFamily="34" charset="0"/>
                          <a:cs typeface="Arial" panose="020B0604020202020204" pitchFamily="34" charset="0"/>
                        </a:rPr>
                        <a:t>Precio de la electricidad (rentabilidad de las bombas de calor en función de los precios de la electricidad)</a:t>
                      </a:r>
                      <a:endParaRPr lang="de-DE"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282204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27A3E3-93FC-4DB9-A2E7-05F749DCF1CD}"/>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Potencial </a:t>
            </a:r>
            <a:r>
              <a:rPr lang="de-DE" dirty="0" err="1">
                <a:latin typeface="Arial" panose="020B0604020202020204" pitchFamily="34" charset="0"/>
                <a:cs typeface="Arial" panose="020B0604020202020204" pitchFamily="34" charset="0"/>
              </a:rPr>
              <a:t>para bienes</a:t>
            </a:r>
            <a:r>
              <a:rPr lang="de-DE" dirty="0">
                <a:latin typeface="Arial" panose="020B0604020202020204" pitchFamily="34" charset="0"/>
                <a:cs typeface="Arial" panose="020B0604020202020204" pitchFamily="34" charset="0"/>
              </a:rPr>
              <a:t> raíces</a:t>
            </a:r>
          </a:p>
        </p:txBody>
      </p:sp>
      <p:sp>
        <p:nvSpPr>
          <p:cNvPr id="3" name="Inhaltsplatzhalter 2">
            <a:extLst>
              <a:ext uri="{FF2B5EF4-FFF2-40B4-BE49-F238E27FC236}">
                <a16:creationId xmlns:a16="http://schemas.microsoft.com/office/drawing/2014/main" id="{78433D5D-020F-4BD1-9F40-BB31B702ECC1}"/>
              </a:ext>
            </a:extLst>
          </p:cNvPr>
          <p:cNvSpPr>
            <a:spLocks noGrp="1"/>
          </p:cNvSpPr>
          <p:nvPr>
            <p:ph idx="1"/>
          </p:nvPr>
        </p:nvSpPr>
        <p:spPr>
          <a:xfrm>
            <a:off x="457200" y="1412776"/>
            <a:ext cx="8229600" cy="4525963"/>
          </a:xfrm>
        </p:spPr>
        <p:txBody>
          <a:bodyPr>
            <a:normAutofit/>
          </a:bodyPr>
          <a:lstStyle/>
          <a:p>
            <a:pPr marL="0" indent="0">
              <a:lnSpc>
                <a:spcPct val="150000"/>
              </a:lnSpc>
              <a:buNone/>
            </a:pPr>
            <a:r>
              <a:rPr lang="de-DE" sz="1600" b="1" dirty="0" err="1">
                <a:latin typeface="Arial" panose="020B0604020202020204" pitchFamily="34" charset="0"/>
                <a:cs typeface="Arial" panose="020B0604020202020204" pitchFamily="34" charset="0"/>
              </a:rPr>
              <a:t> Tipos</a:t>
            </a:r>
            <a:r>
              <a:rPr lang="de-DE" sz="1600" b="1" dirty="0">
                <a:latin typeface="Arial" panose="020B0604020202020204" pitchFamily="34" charset="0"/>
                <a:cs typeface="Arial" panose="020B0604020202020204" pitchFamily="34" charset="0"/>
              </a:rPr>
              <a:t> y categorías de       edificios</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Los edificios se diferencian en edificios residenciales y no residenciales de acuerdo con </a:t>
            </a:r>
            <a:r>
              <a:rPr lang="en-US" sz="1600" i="1" dirty="0">
                <a:latin typeface="Arial" panose="020B0604020202020204" pitchFamily="34" charset="0"/>
                <a:cs typeface="Arial" panose="020B0604020202020204" pitchFamily="34" charset="0"/>
              </a:rPr>
              <a:t>la Ordenanza sobre Aislamiento Térmico de Ahorro Energético y Sistemas de Instalación de Ahorro Energético (Ordenanza sobre Ahorro Energético).</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ESO se aplica a todos los edificios, siempre que se calienten o enfríen con energía.</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parque de edificios en Alemania se compone de 18,2 millones de edificios de viviendas (91,5%) y 1,7 millones de edificios no residenciales (8,5%).</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6917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29F0CD-56A5-4E2B-92DF-189F16A693F9}"/>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Potencial </a:t>
            </a:r>
            <a:r>
              <a:rPr lang="de-DE" dirty="0" err="1">
                <a:latin typeface="Arial" panose="020B0604020202020204" pitchFamily="34" charset="0"/>
                <a:cs typeface="Arial" panose="020B0604020202020204" pitchFamily="34" charset="0"/>
              </a:rPr>
              <a:t>para bienes</a:t>
            </a:r>
            <a:r>
              <a:rPr lang="de-DE" dirty="0">
                <a:latin typeface="Arial" panose="020B0604020202020204" pitchFamily="34" charset="0"/>
                <a:cs typeface="Arial" panose="020B0604020202020204" pitchFamily="34" charset="0"/>
              </a:rPr>
              <a:t> raíces</a:t>
            </a:r>
          </a:p>
        </p:txBody>
      </p:sp>
      <p:sp>
        <p:nvSpPr>
          <p:cNvPr id="3" name="Inhaltsplatzhalter 2">
            <a:extLst>
              <a:ext uri="{FF2B5EF4-FFF2-40B4-BE49-F238E27FC236}">
                <a16:creationId xmlns:a16="http://schemas.microsoft.com/office/drawing/2014/main" id="{DDD8371F-BBAE-43D8-8F7A-074C0F20B9F6}"/>
              </a:ext>
            </a:extLst>
          </p:cNvPr>
          <p:cNvSpPr>
            <a:spLocks noGrp="1"/>
          </p:cNvSpPr>
          <p:nvPr>
            <p:ph idx="1"/>
          </p:nvPr>
        </p:nvSpPr>
        <p:spPr>
          <a:xfrm>
            <a:off x="457200" y="1412776"/>
            <a:ext cx="8229600" cy="5112568"/>
          </a:xfrm>
        </p:spPr>
        <p:txBody>
          <a:bodyPr>
            <a:normAutofit lnSpcReduction="10000"/>
          </a:bodyPr>
          <a:lstStyle/>
          <a:p>
            <a:pPr marL="0" indent="0">
              <a:lnSpc>
                <a:spcPct val="150000"/>
              </a:lnSpc>
              <a:buNone/>
            </a:pPr>
            <a:r>
              <a:rPr lang="de-DE" sz="1600" b="1" dirty="0">
                <a:latin typeface="Arial" panose="020B0604020202020204" pitchFamily="34" charset="0"/>
                <a:cs typeface="Arial" panose="020B0604020202020204" pitchFamily="34" charset="0"/>
              </a:rPr>
              <a:t> Tipos y categorías de edificios </a:t>
            </a: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dirty="0">
                <a:latin typeface="Arial" panose="020B0604020202020204" pitchFamily="34" charset="0"/>
                <a:cs typeface="Arial" panose="020B0604020202020204" pitchFamily="34" charset="0"/>
              </a:rPr>
              <a:t> Edificios residenciales:</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Los edificios residenciales son inmuebles "cuya finalidad es predominantemente residencial, incluyendo residencias, residencias de la tercera edad, residencias de ancianos e instalaciones similares" </a:t>
            </a:r>
            <a:r>
              <a:rPr lang="de-DE" sz="1600" dirty="0">
                <a:latin typeface="Arial" panose="020B0604020202020204" pitchFamily="34" charset="0"/>
                <a:cs typeface="Arial" panose="020B0604020202020204" pitchFamily="34" charset="0"/>
              </a:rPr>
              <a:t>(ESO). </a:t>
            </a:r>
          </a:p>
          <a:p>
            <a:pPr>
              <a:lnSpc>
                <a:spcPct val="150000"/>
              </a:lnSpc>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dirty="0">
                <a:latin typeface="Arial" panose="020B0604020202020204" pitchFamily="34" charset="0"/>
                <a:cs typeface="Arial" panose="020B0604020202020204" pitchFamily="34" charset="0"/>
              </a:rPr>
              <a:t> Edificios no residenciales:</a:t>
            </a:r>
            <a:endParaRPr lang="de-DE" sz="1600" dirty="0">
              <a:latin typeface="Arial" panose="020B0604020202020204" pitchFamily="34" charset="0"/>
              <a:cs typeface="Arial" panose="020B0604020202020204" pitchFamily="34" charset="0"/>
            </a:endParaRP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Los edificios no residenciales incluyen edificios institucionales, edificios de oficinas y administrativos, locales comerciales agrícolas y no agrícolas y otros edificios no residenciales como edificios universitarios y universitarios, edificios de instalaciones deportivas, teatros, iglesias y salas de cultura.</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7632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185E6F-3293-4C8F-B284-BA7B87D7C367}"/>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Calidad de las</a:t>
            </a:r>
            <a:r>
              <a:rPr lang="de-DE" dirty="0">
                <a:latin typeface="Arial" panose="020B0604020202020204" pitchFamily="34" charset="0"/>
                <a:cs typeface="Arial" panose="020B0604020202020204" pitchFamily="34" charset="0"/>
              </a:rPr>
              <a:t> aguas subterráneas</a:t>
            </a:r>
          </a:p>
        </p:txBody>
      </p:sp>
      <p:sp>
        <p:nvSpPr>
          <p:cNvPr id="3" name="Inhaltsplatzhalter 2">
            <a:extLst>
              <a:ext uri="{FF2B5EF4-FFF2-40B4-BE49-F238E27FC236}">
                <a16:creationId xmlns:a16="http://schemas.microsoft.com/office/drawing/2014/main" id="{609EF902-C7E1-4D4F-8AC2-BB5BA38422A0}"/>
              </a:ext>
            </a:extLst>
          </p:cNvPr>
          <p:cNvSpPr>
            <a:spLocks noGrp="1"/>
          </p:cNvSpPr>
          <p:nvPr>
            <p:ph idx="1"/>
          </p:nvPr>
        </p:nvSpPr>
        <p:spPr>
          <a:xfrm>
            <a:off x="457200" y="1412776"/>
            <a:ext cx="8229600" cy="4525963"/>
          </a:xfrm>
        </p:spPr>
        <p:txBody>
          <a:bodyPr>
            <a:normAutofit/>
          </a:bodyPr>
          <a:lstStyle/>
          <a:p>
            <a:pPr marL="0" indent="0">
              <a:lnSpc>
                <a:spcPct val="150000"/>
              </a:lnSpc>
              <a:buNone/>
            </a:pPr>
            <a:r>
              <a:rPr lang="en-US" sz="1600" b="1" dirty="0">
                <a:latin typeface="Arial" panose="020B0604020202020204" pitchFamily="34" charset="0"/>
                <a:cs typeface="Arial" panose="020B0604020202020204" pitchFamily="34" charset="0"/>
              </a:rPr>
              <a:t> Efecto de la calidad del agua subterránea en la construcción y operación</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Dependiendo del sistema utilizado - sistemas abiertos o cerrados - existen diferentes exigencias en cuanto a la naturaleza del medio del intercambiador de calor.</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calidad de las aguas subterráneas desempeña un papel importante, especialmente en los sistemas abiertos: influye en la construcción, el funcionamiento y la vida útil de los sistemas bien acoplados.</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Deben conocerse las concentraciones de las sustancias pertinentes en el agua.</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569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749B4-06F8-4A3F-A43C-699498994422}"/>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Calidad de las</a:t>
            </a:r>
            <a:r>
              <a:rPr lang="de-DE" dirty="0">
                <a:latin typeface="Arial" panose="020B0604020202020204" pitchFamily="34" charset="0"/>
                <a:cs typeface="Arial" panose="020B0604020202020204" pitchFamily="34" charset="0"/>
              </a:rPr>
              <a:t> aguas subterráneas</a:t>
            </a:r>
          </a:p>
        </p:txBody>
      </p:sp>
      <p:sp>
        <p:nvSpPr>
          <p:cNvPr id="3" name="Inhaltsplatzhalter 2">
            <a:extLst>
              <a:ext uri="{FF2B5EF4-FFF2-40B4-BE49-F238E27FC236}">
                <a16:creationId xmlns:a16="http://schemas.microsoft.com/office/drawing/2014/main" id="{2D2C2BDE-9EE4-4E03-962C-628246CE3C5B}"/>
              </a:ext>
            </a:extLst>
          </p:cNvPr>
          <p:cNvSpPr>
            <a:spLocks noGrp="1"/>
          </p:cNvSpPr>
          <p:nvPr>
            <p:ph idx="1"/>
          </p:nvPr>
        </p:nvSpPr>
        <p:spPr>
          <a:xfrm>
            <a:off x="282352" y="1412776"/>
            <a:ext cx="8579296" cy="5256584"/>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Sistemas abiertos</a:t>
            </a: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Los sistemas abiertos utilizan directamente medios de transporte líquidos, principalmente agua subterránea, de los que se extrae el calor.</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Estos pueden ser depósitos de agua subterránea estacionarios, así como pozos de agua subterránea en acuíferos altamente permeables.</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Hay uno o más pozos de agua subterránea en un acuífero, por ejemplo, de los cuales se extrae el agua y se devuelve al sistema subterráneo a través de uno o varios pozos más.</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sistema utiliza un medio de transferencia de calor natural, cuya composición está determinada por la geología y las interacciones agua-gas-roca.</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4427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C2954-21FE-4BEA-B6A7-4D537DADB4C3}"/>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Calidad de las</a:t>
            </a:r>
            <a:r>
              <a:rPr lang="de-DE" dirty="0">
                <a:latin typeface="Arial" panose="020B0604020202020204" pitchFamily="34" charset="0"/>
                <a:cs typeface="Arial" panose="020B0604020202020204" pitchFamily="34" charset="0"/>
              </a:rPr>
              <a:t> aguas subterráneas</a:t>
            </a:r>
          </a:p>
        </p:txBody>
      </p:sp>
      <p:sp>
        <p:nvSpPr>
          <p:cNvPr id="3" name="Inhaltsplatzhalter 2">
            <a:extLst>
              <a:ext uri="{FF2B5EF4-FFF2-40B4-BE49-F238E27FC236}">
                <a16:creationId xmlns:a16="http://schemas.microsoft.com/office/drawing/2014/main" id="{DF96D222-737F-47D9-934F-643FD38BEDE6}"/>
              </a:ext>
            </a:extLst>
          </p:cNvPr>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err="1">
                <a:latin typeface="Arial" panose="020B0604020202020204" pitchFamily="34" charset="0"/>
                <a:cs typeface="Arial" panose="020B0604020202020204" pitchFamily="34" charset="0"/>
              </a:rPr>
              <a:t> Sistemas cerrados </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Los sistemas cerrados, generalmente sondas geotérmicas o colectores, circulan en un circuito cerrado líquido o parcialmente gaseoso, que se calientan durante la circulación en el suelo y transfieren calor en la bomba de calor de superficie a través de un intercambiador de calor al giroscopio de calentamiento.</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Dado que el medio no está en contacto directo con las montañas circundantes, no debe haber agua en los agujeros y no hay riesgo de descubrimiento.</a:t>
            </a:r>
          </a:p>
          <a:p>
            <a:pPr marL="0" indent="0">
              <a:lnSpc>
                <a:spcPct val="150000"/>
              </a:lnSpc>
              <a:buNone/>
            </a:pPr>
            <a:r>
              <a:rPr lang="de-DE" sz="1600" dirty="0">
                <a:latin typeface="Arial" panose="020B0604020202020204" pitchFamily="34" charset="0"/>
                <a:cs typeface="Arial" panose="020B0604020202020204" pitchFamily="34" charset="0"/>
              </a:rPr>
              <a:t> </a:t>
            </a:r>
          </a:p>
          <a:p>
            <a:pPr>
              <a:lnSpc>
                <a:spcPct val="150000"/>
              </a:lnSpc>
            </a:pPr>
            <a:r>
              <a:rPr lang="en-US" sz="1600" dirty="0">
                <a:latin typeface="Arial" panose="020B0604020202020204" pitchFamily="34" charset="0"/>
                <a:cs typeface="Arial" panose="020B0604020202020204" pitchFamily="34" charset="0"/>
              </a:rPr>
              <a:t>Los sistemas cerrados suelen utilizar un medio de transferencia de calor sintético.</a:t>
            </a:r>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78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Principios de utilización de la energía geotérmica </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2776"/>
            <a:ext cx="8229600" cy="4968552"/>
          </a:xfrm>
        </p:spPr>
        <p:txBody>
          <a:bodyPr>
            <a:normAutofit/>
          </a:bodyPr>
          <a:lstStyle/>
          <a:p>
            <a:pPr marL="0" indent="0">
              <a:lnSpc>
                <a:spcPct val="150000"/>
              </a:lnSpc>
              <a:buNone/>
            </a:pPr>
            <a:r>
              <a:rPr lang="en-US" sz="1600" b="1" dirty="0">
                <a:latin typeface="Arial" panose="020B0604020202020204" pitchFamily="34" charset="0"/>
                <a:cs typeface="Arial" panose="020B0604020202020204" pitchFamily="34" charset="0"/>
              </a:rPr>
              <a:t> Resumen: Energía geotérmica cercana a la superficie y profunda </a:t>
            </a:r>
            <a:endParaRPr lang="de-DE" sz="1600" b="1" dirty="0">
              <a:latin typeface="Arial" panose="020B0604020202020204" pitchFamily="34" charset="0"/>
              <a:cs typeface="Arial" panose="020B0604020202020204" pitchFamily="34" charset="0"/>
            </a:endParaRPr>
          </a:p>
          <a:p>
            <a:pPr marL="0" indent="0">
              <a:lnSpc>
                <a:spcPct val="150000"/>
              </a:lnSpc>
              <a:buNone/>
            </a:pPr>
            <a:r>
              <a:rPr lang="en-US" sz="1600" i="1" dirty="0">
                <a:latin typeface="Arial" panose="020B0604020202020204" pitchFamily="34" charset="0"/>
                <a:cs typeface="Arial" panose="020B0604020202020204" pitchFamily="34" charset="0"/>
              </a:rPr>
              <a:t> Existen dos tipos de energía geotérmica dependiendo de la profundidad del pozo:</a:t>
            </a:r>
          </a:p>
          <a:p>
            <a:pPr marL="0" indent="0">
              <a:lnSpc>
                <a:spcPct val="150000"/>
              </a:lnSpc>
              <a:buNone/>
            </a:pPr>
            <a:endParaRPr lang="en-US" sz="1600" i="1" dirty="0">
              <a:latin typeface="Arial" panose="020B0604020202020204" pitchFamily="34" charset="0"/>
              <a:cs typeface="Arial" panose="020B0604020202020204" pitchFamily="34" charset="0"/>
            </a:endParaRPr>
          </a:p>
          <a:p>
            <a:pPr>
              <a:lnSpc>
                <a:spcPct val="150000"/>
              </a:lnSpc>
            </a:pPr>
            <a:r>
              <a:rPr lang="de-DE" sz="1600" dirty="0" err="1">
                <a:latin typeface="Arial" panose="020B0604020202020204" pitchFamily="34" charset="0"/>
                <a:cs typeface="Arial" panose="020B0604020202020204" pitchFamily="34" charset="0"/>
              </a:rPr>
              <a:t>Energía</a:t>
            </a:r>
            <a:r>
              <a:rPr lang="de-DE" sz="1600" dirty="0">
                <a:latin typeface="Arial" panose="020B0604020202020204" pitchFamily="34" charset="0"/>
                <a:cs typeface="Arial" panose="020B0604020202020204" pitchFamily="34" charset="0"/>
              </a:rPr>
              <a:t> geotérmica cercana a la superficie </a:t>
            </a:r>
          </a:p>
          <a:p>
            <a:pPr lvl="1">
              <a:lnSpc>
                <a:spcPct val="150000"/>
              </a:lnSpc>
            </a:pPr>
            <a:r>
              <a:rPr lang="en-US" sz="1600" dirty="0">
                <a:latin typeface="Arial" panose="020B0604020202020204" pitchFamily="34" charset="0"/>
                <a:cs typeface="Arial" panose="020B0604020202020204" pitchFamily="34" charset="0"/>
              </a:rPr>
              <a:t>La energía geotérmica cercana a la superficie utiliza pozos de hasta aproximadamente 400 metros de profundidad y temperaturas de hasta 25 ° C para la calefacción y refrigeración de edificios, instalaciones técnicas o infraestructuras.</a:t>
            </a: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a:lnSpc>
                <a:spcPct val="150000"/>
              </a:lnSpc>
            </a:pPr>
            <a:r>
              <a:rPr lang="de-DE" sz="1600" dirty="0" err="1">
                <a:latin typeface="Arial" panose="020B0604020202020204" pitchFamily="34" charset="0"/>
                <a:cs typeface="Arial" panose="020B0604020202020204" pitchFamily="34" charset="0"/>
              </a:rPr>
              <a:t>Energía</a:t>
            </a:r>
            <a:r>
              <a:rPr lang="de-DE" sz="1600" dirty="0">
                <a:latin typeface="Arial" panose="020B0604020202020204" pitchFamily="34" charset="0"/>
                <a:cs typeface="Arial" panose="020B0604020202020204" pitchFamily="34" charset="0"/>
              </a:rPr>
              <a:t> geotérmica profunda:</a:t>
            </a:r>
          </a:p>
          <a:p>
            <a:pPr lvl="1">
              <a:lnSpc>
                <a:spcPct val="150000"/>
              </a:lnSpc>
            </a:pPr>
            <a:r>
              <a:rPr lang="en-US" sz="1600" dirty="0">
                <a:latin typeface="Arial" panose="020B0604020202020204" pitchFamily="34" charset="0"/>
                <a:cs typeface="Arial" panose="020B0604020202020204" pitchFamily="34" charset="0"/>
              </a:rPr>
              <a:t>La energía geotérmica profunda comienza con la perforación a una profundidad de 400 metros. Aquí se distingue entre sistemas hidrotérmicos y </a:t>
            </a:r>
            <a:r>
              <a:rPr lang="en-US" sz="1600" dirty="0" err="1">
                <a:latin typeface="Arial" panose="020B0604020202020204" pitchFamily="34" charset="0"/>
                <a:cs typeface="Arial" panose="020B0604020202020204" pitchFamily="34" charset="0"/>
              </a:rPr>
              <a:t>petrotérmicos</a:t>
            </a:r>
            <a:r>
              <a:rPr lang="en-US" sz="1600"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9187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14B876-BA73-4385-AB06-F8ACAF1C5F37}"/>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Calidad de las</a:t>
            </a:r>
            <a:r>
              <a:rPr lang="de-DE" dirty="0">
                <a:latin typeface="Arial" panose="020B0604020202020204" pitchFamily="34" charset="0"/>
                <a:cs typeface="Arial" panose="020B0604020202020204" pitchFamily="34" charset="0"/>
              </a:rPr>
              <a:t> aguas subterráneas</a:t>
            </a:r>
          </a:p>
        </p:txBody>
      </p:sp>
      <p:sp>
        <p:nvSpPr>
          <p:cNvPr id="3" name="Inhaltsplatzhalter 2">
            <a:extLst>
              <a:ext uri="{FF2B5EF4-FFF2-40B4-BE49-F238E27FC236}">
                <a16:creationId xmlns:a16="http://schemas.microsoft.com/office/drawing/2014/main" id="{7DDFB8A1-B00B-4A22-9FBD-36404FB65742}"/>
              </a:ext>
            </a:extLst>
          </p:cNvPr>
          <p:cNvSpPr>
            <a:spLocks noGrp="1"/>
          </p:cNvSpPr>
          <p:nvPr>
            <p:ph idx="1"/>
          </p:nvPr>
        </p:nvSpPr>
        <p:spPr>
          <a:xfrm>
            <a:off x="457200" y="1412776"/>
            <a:ext cx="8229600" cy="4525963"/>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Subterráneo y </a:t>
            </a:r>
            <a:r>
              <a:rPr lang="de-DE" sz="1600" b="1" dirty="0" err="1">
                <a:latin typeface="Arial" panose="020B0604020202020204" pitchFamily="34" charset="0"/>
                <a:cs typeface="Arial" panose="020B0604020202020204" pitchFamily="34" charset="0"/>
              </a:rPr>
              <a:t>nublado </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En el lenguaje del minero, todo lo que está debajo de la superficie de la tierra (superficie de la tierra sólida) es o juega "subterráneo".</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Lo opuesto a lo subterráneo es "over cast" (</a:t>
            </a:r>
            <a:r>
              <a:rPr lang="en-US" sz="1600" dirty="0" err="1">
                <a:latin typeface="Arial" panose="020B0604020202020204" pitchFamily="34" charset="0"/>
                <a:cs typeface="Arial" panose="020B0604020202020204" pitchFamily="34" charset="0"/>
              </a:rPr>
              <a:t>sobre el suelo</a:t>
            </a:r>
            <a:r>
              <a:rPr lang="en-US" sz="1600" dirty="0">
                <a:latin typeface="Arial" panose="020B0604020202020204" pitchFamily="34" charset="0"/>
                <a:cs typeface="Arial" panose="020B0604020202020204" pitchFamily="34" charset="0"/>
              </a:rPr>
              <a:t>) y por lo tanto determina todo en la'superficie diurna'.</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5035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F850FB-D32E-40C5-A041-098D5F2CCAB3}"/>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Resumen</a:t>
            </a:r>
          </a:p>
        </p:txBody>
      </p:sp>
      <p:sp>
        <p:nvSpPr>
          <p:cNvPr id="3" name="Inhaltsplatzhalter 2">
            <a:extLst>
              <a:ext uri="{FF2B5EF4-FFF2-40B4-BE49-F238E27FC236}">
                <a16:creationId xmlns:a16="http://schemas.microsoft.com/office/drawing/2014/main" id="{00507543-07AC-4B57-965B-0A62D255F8EF}"/>
              </a:ext>
            </a:extLst>
          </p:cNvPr>
          <p:cNvSpPr>
            <a:spLocks noGrp="1"/>
          </p:cNvSpPr>
          <p:nvPr>
            <p:ph idx="1"/>
          </p:nvPr>
        </p:nvSpPr>
        <p:spPr>
          <a:xfrm>
            <a:off x="228600" y="1412776"/>
            <a:ext cx="8807896" cy="4968552"/>
          </a:xfrm>
        </p:spPr>
        <p:txBody>
          <a:bodyPr>
            <a:normAutofit lnSpcReduction="10000"/>
          </a:bodyPr>
          <a:lstStyle/>
          <a:p>
            <a:pPr marL="0" indent="0">
              <a:lnSpc>
                <a:spcPct val="150000"/>
              </a:lnSpc>
              <a:buNone/>
            </a:pPr>
            <a:r>
              <a:rPr lang="de-DE" sz="1600" b="1" dirty="0">
                <a:latin typeface="Arial" panose="020B0604020202020204" pitchFamily="34" charset="0"/>
                <a:cs typeface="Arial" panose="020B0604020202020204" pitchFamily="34" charset="0"/>
              </a:rPr>
              <a:t> Control de calidad de sondas geotérmicas</a:t>
            </a:r>
            <a:endParaRPr lang="de-DE" sz="1600" dirty="0">
              <a:latin typeface="Arial" panose="020B0604020202020204" pitchFamily="34" charset="0"/>
              <a:cs typeface="Arial" panose="020B0604020202020204" pitchFamily="34" charset="0"/>
            </a:endParaRPr>
          </a:p>
          <a:p>
            <a:pPr marL="0" indent="0">
              <a:lnSpc>
                <a:spcPct val="150000"/>
              </a:lnSpc>
              <a:buNone/>
            </a:pPr>
            <a:r>
              <a:rPr lang="en-US" sz="1600" i="1" dirty="0">
                <a:latin typeface="Arial" panose="020B0604020202020204" pitchFamily="34" charset="0"/>
                <a:cs typeface="Arial" panose="020B0604020202020204" pitchFamily="34" charset="0"/>
              </a:rPr>
              <a:t> Entre los aspectos que deben evaluarse figuran los siguientes</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¿Se ha realizado la estructura (sonda geotérmica) de la forma en que fue puesta en servicio? Esto se refiere especialmente a la profundidad, a la correcta colocación de los tubos en el agujero y a la calidad de la cementación.</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¿Se alcanza realmente el porcentaje de retirada calculado? ¿Esto también está disponible para períodos más largos?</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¿Se garantiza la ausencia de comunicación hidráulica entre los diferentes acuíferos y, por tanto, el riesgo de contaminación de las aguas subterráneas o de daños debidos a la circulación incontrolada y nociva del agua?</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4556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Resumen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2776"/>
            <a:ext cx="8435280" cy="4896544"/>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Beneficios de la </a:t>
            </a:r>
            <a:r>
              <a:rPr lang="de-DE" sz="1600" b="1" dirty="0" err="1">
                <a:latin typeface="Arial" panose="020B0604020202020204" pitchFamily="34" charset="0"/>
                <a:cs typeface="Arial" panose="020B0604020202020204" pitchFamily="34" charset="0"/>
              </a:rPr>
              <a:t>energía</a:t>
            </a:r>
            <a:r>
              <a:rPr lang="de-DE" sz="1600" b="1" dirty="0">
                <a:latin typeface="Arial" panose="020B0604020202020204" pitchFamily="34" charset="0"/>
                <a:cs typeface="Arial" panose="020B0604020202020204" pitchFamily="34" charset="0"/>
              </a:rPr>
              <a:t> geotérmica </a:t>
            </a:r>
            <a:r>
              <a:rPr lang="de-DE" sz="1600" b="1" dirty="0" err="1">
                <a:latin typeface="Arial" panose="020B0604020202020204" pitchFamily="34" charset="0"/>
                <a:cs typeface="Arial" panose="020B0604020202020204" pitchFamily="34" charset="0"/>
              </a:rPr>
              <a:t>cercana a la superficie</a:t>
            </a:r>
            <a:endParaRPr lang="de-DE"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energía geotérmica es respetuosa con el paisaje, baja en dióxido de carbono y cuenta como inagotable.</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Se puede utilizar tanto para enfriar como para calentar</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Confiable, </a:t>
            </a:r>
            <a:r>
              <a:rPr lang="de-DE" sz="1600" dirty="0" err="1">
                <a:latin typeface="Arial" panose="020B0604020202020204" pitchFamily="34" charset="0"/>
                <a:cs typeface="Arial" panose="020B0604020202020204" pitchFamily="34" charset="0"/>
              </a:rPr>
              <a:t>con capacidad de carga base</a:t>
            </a:r>
            <a:r>
              <a:rPr lang="de-DE" sz="1600" dirty="0">
                <a:latin typeface="Arial" panose="020B0604020202020204" pitchFamily="34" charset="0"/>
                <a:cs typeface="Arial" panose="020B0604020202020204" pitchFamily="34" charset="0"/>
              </a:rPr>
              <a:t> y </a:t>
            </a:r>
            <a:r>
              <a:rPr lang="de-DE" sz="1600" dirty="0" err="1">
                <a:latin typeface="Arial" panose="020B0604020202020204" pitchFamily="34" charset="0"/>
                <a:cs typeface="Arial" panose="020B0604020202020204" pitchFamily="34" charset="0"/>
              </a:rPr>
              <a:t>disponible</a:t>
            </a:r>
            <a:r>
              <a:rPr lang="de-DE" sz="1600" dirty="0">
                <a:latin typeface="Arial" panose="020B0604020202020204" pitchFamily="34" charset="0"/>
                <a:cs typeface="Arial" panose="020B0604020202020204" pitchFamily="34" charset="0"/>
              </a:rPr>
              <a:t> a </a:t>
            </a:r>
            <a:r>
              <a:rPr lang="de-DE" sz="1600" dirty="0" err="1">
                <a:latin typeface="Arial" panose="020B0604020202020204" pitchFamily="34" charset="0"/>
                <a:cs typeface="Arial" panose="020B0604020202020204" pitchFamily="34" charset="0"/>
              </a:rPr>
              <a:t>precios estables</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Los consumidores siguen siendo independientes de los precios de los productos básicos</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Siempre disponible, las 24 horas del día, independiente del clima y en todas las estaciones del año</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Ahorro de espacio, el área del jardín no se ve afectada</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Es financiado por el Gobierno Federal</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3600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Resumen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err="1">
                <a:latin typeface="Arial" panose="020B0604020202020204" pitchFamily="34" charset="0"/>
                <a:cs typeface="Arial" panose="020B0604020202020204" pitchFamily="34" charset="0"/>
              </a:rPr>
              <a:t> Desventajas de la</a:t>
            </a:r>
            <a:r>
              <a:rPr lang="de-DE" sz="1600" b="1" dirty="0">
                <a:latin typeface="Arial" panose="020B0604020202020204" pitchFamily="34" charset="0"/>
                <a:cs typeface="Arial" panose="020B0604020202020204" pitchFamily="34" charset="0"/>
              </a:rPr>
              <a:t> energía geotérmica</a:t>
            </a:r>
            <a:r>
              <a:rPr lang="de-DE" sz="1600" b="1" dirty="0" err="1">
                <a:latin typeface="Arial" panose="020B0604020202020204" pitchFamily="34" charset="0"/>
                <a:cs typeface="Arial" panose="020B0604020202020204" pitchFamily="34" charset="0"/>
              </a:rPr>
              <a:t> cercana a la superficie</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err="1">
                <a:latin typeface="Arial" panose="020B0604020202020204" pitchFamily="34" charset="0"/>
                <a:cs typeface="Arial" panose="020B0604020202020204" pitchFamily="34" charset="0"/>
              </a:rPr>
              <a:t>Costes de compra comparativamente</a:t>
            </a:r>
            <a:r>
              <a:rPr lang="de-DE" sz="1600" dirty="0">
                <a:latin typeface="Arial" panose="020B0604020202020204" pitchFamily="34" charset="0"/>
                <a:cs typeface="Arial" panose="020B0604020202020204" pitchFamily="34" charset="0"/>
              </a:rPr>
              <a:t> altos</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bomba de calor debe ser alimentada con energía que no puede ser garantizada por la energía geotérmica.</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En invierno, cuando hay mayor necesidad de calor, el suelo se enfría. Esto puede ser un problema especialmente para los coleccionistas. Las sondas geotérmicas, sin embargo, no se ven afectadas por este problema.</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0025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Conclusión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4784"/>
            <a:ext cx="8229600" cy="4525963"/>
          </a:xfrm>
        </p:spPr>
        <p:txBody>
          <a:bodyPr>
            <a:normAutofit/>
          </a:bodyPr>
          <a:lstStyle/>
          <a:p>
            <a:pPr marL="0" indent="0">
              <a:lnSpc>
                <a:spcPct val="150000"/>
              </a:lnSpc>
              <a:buNone/>
            </a:pPr>
            <a:r>
              <a:rPr lang="en-US" sz="1600" i="1" dirty="0">
                <a:latin typeface="Arial" panose="020B0604020202020204" pitchFamily="34" charset="0"/>
                <a:cs typeface="Arial" panose="020B0604020202020204" pitchFamily="34" charset="0"/>
              </a:rPr>
              <a:t>Ahora ha completado el módulo "Selección de la arquitectura óptima" :</a:t>
            </a: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Font typeface="+mj-lt"/>
              <a:buAutoNum type="arabicPeriod"/>
            </a:pPr>
            <a:r>
              <a:rPr lang="en-US" sz="1600" dirty="0">
                <a:latin typeface="Arial" panose="020B0604020202020204" pitchFamily="34" charset="0"/>
                <a:cs typeface="Arial" panose="020B0604020202020204" pitchFamily="34" charset="0"/>
              </a:rPr>
              <a:t>El estudiante conoce las características y diferencias entre los sistemas geotérmicos</a:t>
            </a:r>
          </a:p>
          <a:p>
            <a:pPr>
              <a:lnSpc>
                <a:spcPct val="150000"/>
              </a:lnSpc>
              <a:buFont typeface="+mj-lt"/>
              <a:buAutoNum type="arabicPeriod"/>
            </a:pPr>
            <a:r>
              <a:rPr lang="en-US" sz="1600" dirty="0">
                <a:latin typeface="Arial" panose="020B0604020202020204" pitchFamily="34" charset="0"/>
                <a:cs typeface="Arial" panose="020B0604020202020204" pitchFamily="34" charset="0"/>
              </a:rPr>
              <a:t>El aprendiz es capaz de diseñar una instalación geotérmica</a:t>
            </a:r>
          </a:p>
          <a:p>
            <a:pPr>
              <a:lnSpc>
                <a:spcPct val="150000"/>
              </a:lnSpc>
              <a:buFont typeface="+mj-lt"/>
              <a:buAutoNum type="arabicPeriod"/>
            </a:pPr>
            <a:r>
              <a:rPr lang="en-US" sz="1600" dirty="0">
                <a:latin typeface="Arial" panose="020B0604020202020204" pitchFamily="34" charset="0"/>
                <a:cs typeface="Arial" panose="020B0604020202020204" pitchFamily="34" charset="0"/>
              </a:rPr>
              <a:t>El aprendiz puede elegir el sistema adecuado en función de las condiciones dadas.</a:t>
            </a:r>
          </a:p>
        </p:txBody>
      </p:sp>
    </p:spTree>
    <p:extLst>
      <p:ext uri="{BB962C8B-B14F-4D97-AF65-F5344CB8AC3E}">
        <p14:creationId xmlns:p14="http://schemas.microsoft.com/office/powerpoint/2010/main" val="37092397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rial" panose="020B0604020202020204" pitchFamily="34" charset="0"/>
                <a:cs typeface="Arial" panose="020B0604020202020204" pitchFamily="34" charset="0"/>
              </a:rPr>
              <a:t>Fin del módulo</a:t>
            </a:r>
            <a:endParaRPr lang="el-GR"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Selección de la arquitectura óptima</a:t>
            </a:r>
          </a:p>
        </p:txBody>
      </p:sp>
    </p:spTree>
    <p:extLst>
      <p:ext uri="{BB962C8B-B14F-4D97-AF65-F5344CB8AC3E}">
        <p14:creationId xmlns:p14="http://schemas.microsoft.com/office/powerpoint/2010/main" val="134637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Principios de utilización de la energía geotérmica</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err="1">
                <a:latin typeface="Arial" panose="020B0604020202020204" pitchFamily="34" charset="0"/>
                <a:cs typeface="Arial" panose="020B0604020202020204" pitchFamily="34" charset="0"/>
              </a:rPr>
              <a:t> Energía</a:t>
            </a:r>
            <a:r>
              <a:rPr lang="de-DE" sz="1600" b="1" dirty="0">
                <a:latin typeface="Arial" panose="020B0604020202020204" pitchFamily="34" charset="0"/>
                <a:cs typeface="Arial" panose="020B0604020202020204" pitchFamily="34" charset="0"/>
              </a:rPr>
              <a:t>       geotérmica profunda</a:t>
            </a: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u="sng" dirty="0">
              <a:latin typeface="Arial" panose="020B0604020202020204" pitchFamily="34" charset="0"/>
              <a:cs typeface="Arial" panose="020B0604020202020204" pitchFamily="34" charset="0"/>
            </a:endParaRPr>
          </a:p>
          <a:p>
            <a:pPr marL="0" indent="0">
              <a:lnSpc>
                <a:spcPct val="150000"/>
              </a:lnSpc>
              <a:buNone/>
            </a:pPr>
            <a:r>
              <a:rPr lang="de-DE" sz="1600" i="1" dirty="0">
                <a:latin typeface="Arial" panose="020B0604020202020204" pitchFamily="34" charset="0"/>
                <a:cs typeface="Arial" panose="020B0604020202020204" pitchFamily="34" charset="0"/>
              </a:rPr>
              <a:t>       Energía geotérmica hidrotermal:</a:t>
            </a: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Los sistemas hidrotérmicos se inician en el subsuelo de los acuíferos y utilizan esta agua termal para generar energía.</a:t>
            </a: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dirty="0">
                <a:latin typeface="Arial" panose="020B0604020202020204" pitchFamily="34" charset="0"/>
                <a:cs typeface="Arial" panose="020B0604020202020204" pitchFamily="34" charset="0"/>
              </a:rPr>
              <a:t> Energía geotérmica</a:t>
            </a:r>
            <a:r>
              <a:rPr lang="de-DE" sz="1600" i="1" dirty="0" err="1">
                <a:latin typeface="Arial" panose="020B0604020202020204" pitchFamily="34" charset="0"/>
                <a:cs typeface="Arial" panose="020B0604020202020204" pitchFamily="34" charset="0"/>
              </a:rPr>
              <a:t> petrotermal</a:t>
            </a:r>
            <a:r>
              <a:rPr lang="de-DE" sz="1600" i="1" dirty="0">
                <a:latin typeface="Arial" panose="020B0604020202020204" pitchFamily="34" charset="0"/>
                <a:cs typeface="Arial" panose="020B0604020202020204" pitchFamily="34" charset="0"/>
              </a:rPr>
              <a:t>:</a:t>
            </a: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Por "sistema</a:t>
            </a:r>
            <a:r>
              <a:rPr lang="en-US" sz="1600" dirty="0" err="1">
                <a:latin typeface="Arial" panose="020B0604020202020204" pitchFamily="34" charset="0"/>
                <a:cs typeface="Arial" panose="020B0604020202020204" pitchFamily="34" charset="0"/>
              </a:rPr>
              <a:t> petrotérmico</a:t>
            </a:r>
            <a:r>
              <a:rPr lang="en-US" sz="1600" dirty="0">
                <a:latin typeface="Arial" panose="020B0604020202020204" pitchFamily="34" charset="0"/>
                <a:cs typeface="Arial" panose="020B0604020202020204" pitchFamily="34" charset="0"/>
              </a:rPr>
              <a:t>" se entiende la utilización de roca plutónica caliente, esencialmente exenta de aguas termales circulantes.</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60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Principios de utilización de la energía geotérmica</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2776"/>
            <a:ext cx="8229600" cy="4896544"/>
          </a:xfrm>
        </p:spPr>
        <p:txBody>
          <a:bodyPr>
            <a:noAutofit/>
          </a:bodyPr>
          <a:lstStyle/>
          <a:p>
            <a:pPr marL="0" indent="0">
              <a:lnSpc>
                <a:spcPct val="150000"/>
              </a:lnSpc>
              <a:buNone/>
            </a:pPr>
            <a:r>
              <a:rPr lang="de-DE" sz="1600" b="1" dirty="0">
                <a:latin typeface="Arial" panose="020B0604020202020204" pitchFamily="34" charset="0"/>
                <a:cs typeface="Arial" panose="020B0604020202020204" pitchFamily="34" charset="0"/>
              </a:rPr>
              <a:t> Energía geotérmica hidrotermal</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Un requisito previo para un sistema hidrotérmico es la presencia de una rica capa de roca </a:t>
            </a:r>
            <a:r>
              <a:rPr lang="en-US" sz="1600" dirty="0" err="1">
                <a:latin typeface="Arial" panose="020B0604020202020204" pitchFamily="34" charset="0"/>
                <a:cs typeface="Arial" panose="020B0604020202020204" pitchFamily="34" charset="0"/>
              </a:rPr>
              <a:t>acuífera</a:t>
            </a: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Los depósitos hidrotermales se desarrollan con al menos un pozo (pozo de producción), generalmente un pozo de inyección también realizado para devolver el agua extraída al yacimiento (el llamado doblete). </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En caso de que no se devuelva, el agua termal se utiliza no sólo térmicamente, sino también de forma material, por ejemplo, para el suministro de agua potable o para el </a:t>
            </a:r>
            <a:r>
              <a:rPr lang="en-US" sz="1600" dirty="0" err="1">
                <a:latin typeface="Arial" panose="020B0604020202020204" pitchFamily="34" charset="0"/>
                <a:cs typeface="Arial" panose="020B0604020202020204" pitchFamily="34" charset="0"/>
              </a:rPr>
              <a:t>baño</a:t>
            </a:r>
            <a:r>
              <a:rPr lang="en-US" sz="1600"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doblete puede ser modificado a un </a:t>
            </a:r>
            <a:r>
              <a:rPr lang="en-US" sz="1600" dirty="0" err="1">
                <a:latin typeface="Arial" panose="020B0604020202020204" pitchFamily="34" charset="0"/>
                <a:cs typeface="Arial" panose="020B0604020202020204" pitchFamily="34" charset="0"/>
              </a:rPr>
              <a:t>triplete</a:t>
            </a:r>
            <a:r>
              <a:rPr lang="en-US" sz="1600" dirty="0">
                <a:latin typeface="Arial" panose="020B0604020202020204" pitchFamily="34" charset="0"/>
                <a:cs typeface="Arial" panose="020B0604020202020204" pitchFamily="34" charset="0"/>
              </a:rPr>
              <a:t> con otro agujero. Sin embargo, no sería razonable hacer más de cuatro agujeros en un sitio de perforación.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430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latin typeface="Arial" panose="020B0604020202020204" pitchFamily="34" charset="0"/>
                <a:cs typeface="Arial" panose="020B0604020202020204" pitchFamily="34" charset="0"/>
              </a:rPr>
              <a:t>Principios de utilización de la</a:t>
            </a:r>
            <a:r>
              <a:rPr lang="de-DE" dirty="0">
                <a:latin typeface="Arial" panose="020B0604020202020204" pitchFamily="34" charset="0"/>
                <a:cs typeface="Arial" panose="020B0604020202020204" pitchFamily="34" charset="0"/>
              </a:rPr>
              <a:t> energía geotérmica </a:t>
            </a:r>
            <a:endParaRPr lang="el-GR" dirty="0">
              <a:latin typeface="Arial" panose="020B0604020202020204" pitchFamily="34" charset="0"/>
              <a:cs typeface="Arial" panose="020B0604020202020204" pitchFamily="34" charset="0"/>
            </a:endParaRPr>
          </a:p>
        </p:txBody>
      </p:sp>
      <p:pic>
        <p:nvPicPr>
          <p:cNvPr id="5" name="Inhaltsplatzhalter 4">
            <a:extLst>
              <a:ext uri="{FF2B5EF4-FFF2-40B4-BE49-F238E27FC236}">
                <a16:creationId xmlns:a16="http://schemas.microsoft.com/office/drawing/2014/main" id="{CD7528AD-5025-4AE1-990D-65A39CB856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6750" y="1600994"/>
            <a:ext cx="7810500" cy="4524375"/>
          </a:xfrm>
        </p:spPr>
      </p:pic>
      <p:sp>
        <p:nvSpPr>
          <p:cNvPr id="3" name="Textfeld 2"/>
          <p:cNvSpPr txBox="1"/>
          <p:nvPr/>
        </p:nvSpPr>
        <p:spPr>
          <a:xfrm>
            <a:off x="971600" y="1484784"/>
            <a:ext cx="2088232" cy="785343"/>
          </a:xfrm>
          <a:prstGeom prst="rect">
            <a:avLst/>
          </a:prstGeom>
          <a:noFill/>
        </p:spPr>
        <p:txBody>
          <a:bodyPr wrap="square" rtlCol="0">
            <a:spAutoFit/>
          </a:bodyPr>
          <a:lstStyle/>
          <a:p>
            <a:pPr>
              <a:lnSpc>
                <a:spcPct val="150000"/>
              </a:lnSpc>
            </a:pPr>
            <a:r>
              <a:rPr lang="en-US" sz="1600" b="1" dirty="0">
                <a:latin typeface="Arial" panose="020B0604020202020204" pitchFamily="34" charset="0"/>
                <a:cs typeface="Arial" panose="020B0604020202020204" pitchFamily="34" charset="0"/>
              </a:rPr>
              <a:t>Hidrotérmica: </a:t>
            </a:r>
            <a:r>
              <a:rPr lang="en-US" sz="1600" dirty="0">
                <a:latin typeface="Arial" panose="020B0604020202020204" pitchFamily="34" charset="0"/>
                <a:cs typeface="Arial" panose="020B0604020202020204" pitchFamily="34" charset="0"/>
              </a:rPr>
              <a:t>Sistema Doublet</a:t>
            </a:r>
          </a:p>
        </p:txBody>
      </p:sp>
      <p:sp>
        <p:nvSpPr>
          <p:cNvPr id="4" name="Textfeld 3">
            <a:extLst>
              <a:ext uri="{FF2B5EF4-FFF2-40B4-BE49-F238E27FC236}">
                <a16:creationId xmlns:a16="http://schemas.microsoft.com/office/drawing/2014/main" id="{3D3E0768-22AB-4805-B17C-3545636DAC72}"/>
              </a:ext>
            </a:extLst>
          </p:cNvPr>
          <p:cNvSpPr txBox="1"/>
          <p:nvPr/>
        </p:nvSpPr>
        <p:spPr>
          <a:xfrm>
            <a:off x="3153546" y="1656652"/>
            <a:ext cx="2952328" cy="584775"/>
          </a:xfrm>
          <a:prstGeom prst="rect">
            <a:avLst/>
          </a:prstGeom>
          <a:solidFill>
            <a:schemeClr val="bg2"/>
          </a:solidFill>
          <a:ln>
            <a:solidFill>
              <a:schemeClr val="bg1">
                <a:lumMod val="65000"/>
              </a:schemeClr>
            </a:solidFill>
          </a:ln>
        </p:spPr>
        <p:txBody>
          <a:bodyPr wrap="square" rtlCol="0">
            <a:spAutoFit/>
          </a:bodyPr>
          <a:lstStyle/>
          <a:p>
            <a:pPr algn="ctr"/>
            <a:r>
              <a:rPr lang="en-US" sz="1600" dirty="0">
                <a:latin typeface="Arial" panose="020B0604020202020204" pitchFamily="34" charset="0"/>
                <a:cs typeface="Arial" panose="020B0604020202020204" pitchFamily="34" charset="0"/>
              </a:rPr>
              <a:t>Suministro de energía: calor, electricidad, refrigeración</a:t>
            </a:r>
            <a:endParaRPr lang="de-DE" sz="1600"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9582BF56-9911-44A0-8308-EF4C0A279DE4}"/>
              </a:ext>
            </a:extLst>
          </p:cNvPr>
          <p:cNvSpPr txBox="1"/>
          <p:nvPr/>
        </p:nvSpPr>
        <p:spPr>
          <a:xfrm>
            <a:off x="1547664" y="2306030"/>
            <a:ext cx="1800200" cy="307777"/>
          </a:xfrm>
          <a:prstGeom prst="rect">
            <a:avLst/>
          </a:prstGeom>
          <a:solidFill>
            <a:schemeClr val="bg1"/>
          </a:solidFill>
          <a:ln>
            <a:noFill/>
          </a:ln>
        </p:spPr>
        <p:txBody>
          <a:bodyPr wrap="square" rtlCol="0">
            <a:spAutoFit/>
          </a:bodyPr>
          <a:lstStyle/>
          <a:p>
            <a:r>
              <a:rPr lang="de-DE" sz="1400" dirty="0">
                <a:latin typeface="Arial" panose="020B0604020202020204" pitchFamily="34" charset="0"/>
                <a:cs typeface="Arial" panose="020B0604020202020204" pitchFamily="34" charset="0"/>
              </a:rPr>
              <a:t>Ciclo termal del agua </a:t>
            </a:r>
          </a:p>
        </p:txBody>
      </p:sp>
      <p:sp>
        <p:nvSpPr>
          <p:cNvPr id="7" name="Rechteck 6">
            <a:extLst>
              <a:ext uri="{FF2B5EF4-FFF2-40B4-BE49-F238E27FC236}">
                <a16:creationId xmlns:a16="http://schemas.microsoft.com/office/drawing/2014/main" id="{7DDD3BF1-B6CF-4366-AD7D-CABFA048442A}"/>
              </a:ext>
            </a:extLst>
          </p:cNvPr>
          <p:cNvSpPr/>
          <p:nvPr/>
        </p:nvSpPr>
        <p:spPr>
          <a:xfrm>
            <a:off x="1943708" y="2582888"/>
            <a:ext cx="1008112" cy="297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396E9F2A-87BC-47A0-AB45-1DDDDD57B78B}"/>
              </a:ext>
            </a:extLst>
          </p:cNvPr>
          <p:cNvSpPr txBox="1"/>
          <p:nvPr/>
        </p:nvSpPr>
        <p:spPr>
          <a:xfrm>
            <a:off x="6516216" y="3497133"/>
            <a:ext cx="1584176" cy="307777"/>
          </a:xfrm>
          <a:prstGeom prst="rect">
            <a:avLst/>
          </a:prstGeom>
          <a:solidFill>
            <a:srgbClr val="E1C910"/>
          </a:solidFill>
        </p:spPr>
        <p:txBody>
          <a:bodyPr wrap="square" rtlCol="0">
            <a:spAutoFit/>
          </a:bodyPr>
          <a:lstStyle/>
          <a:p>
            <a:r>
              <a:rPr lang="de-DE" sz="1400" dirty="0">
                <a:latin typeface="Arial" panose="020B0604020202020204" pitchFamily="34" charset="0"/>
                <a:cs typeface="Arial" panose="020B0604020202020204" pitchFamily="34" charset="0"/>
              </a:rPr>
              <a:t>Re-inyección bien</a:t>
            </a:r>
          </a:p>
        </p:txBody>
      </p:sp>
      <p:sp>
        <p:nvSpPr>
          <p:cNvPr id="9" name="Textfeld 8">
            <a:extLst>
              <a:ext uri="{FF2B5EF4-FFF2-40B4-BE49-F238E27FC236}">
                <a16:creationId xmlns:a16="http://schemas.microsoft.com/office/drawing/2014/main" id="{935E4189-87A8-45BB-974C-E733F843FF09}"/>
              </a:ext>
            </a:extLst>
          </p:cNvPr>
          <p:cNvSpPr txBox="1"/>
          <p:nvPr/>
        </p:nvSpPr>
        <p:spPr>
          <a:xfrm>
            <a:off x="1277634" y="3422334"/>
            <a:ext cx="1476164" cy="307777"/>
          </a:xfrm>
          <a:prstGeom prst="rect">
            <a:avLst/>
          </a:prstGeom>
          <a:solidFill>
            <a:srgbClr val="E1C910"/>
          </a:solidFill>
          <a:ln>
            <a:noFill/>
          </a:ln>
        </p:spPr>
        <p:txBody>
          <a:bodyPr wrap="square" rtlCol="0">
            <a:spAutoFit/>
          </a:bodyPr>
          <a:lstStyle/>
          <a:p>
            <a:r>
              <a:rPr lang="de-DE" sz="1400" dirty="0">
                <a:latin typeface="Arial" panose="020B0604020202020204" pitchFamily="34" charset="0"/>
                <a:cs typeface="Arial" panose="020B0604020202020204" pitchFamily="34" charset="0"/>
              </a:rPr>
              <a:t>Pozo de producción</a:t>
            </a:r>
          </a:p>
        </p:txBody>
      </p:sp>
      <p:sp>
        <p:nvSpPr>
          <p:cNvPr id="10" name="Textfeld 9">
            <a:extLst>
              <a:ext uri="{FF2B5EF4-FFF2-40B4-BE49-F238E27FC236}">
                <a16:creationId xmlns:a16="http://schemas.microsoft.com/office/drawing/2014/main" id="{3DC1CC61-AD61-40AE-9C78-8C80E6318DC9}"/>
              </a:ext>
            </a:extLst>
          </p:cNvPr>
          <p:cNvSpPr txBox="1"/>
          <p:nvPr/>
        </p:nvSpPr>
        <p:spPr>
          <a:xfrm>
            <a:off x="1793478" y="3919903"/>
            <a:ext cx="1014326" cy="307777"/>
          </a:xfrm>
          <a:prstGeom prst="rect">
            <a:avLst/>
          </a:prstGeom>
          <a:solidFill>
            <a:srgbClr val="D1A533"/>
          </a:solidFill>
        </p:spPr>
        <p:txBody>
          <a:bodyPr wrap="square" rtlCol="0">
            <a:spAutoFit/>
          </a:bodyPr>
          <a:lstStyle/>
          <a:p>
            <a:r>
              <a:rPr lang="de-DE" sz="1400" dirty="0">
                <a:latin typeface="Arial" panose="020B0604020202020204" pitchFamily="34" charset="0"/>
                <a:cs typeface="Arial" panose="020B0604020202020204" pitchFamily="34" charset="0"/>
              </a:rPr>
              <a:t>Pumpjack</a:t>
            </a:r>
          </a:p>
        </p:txBody>
      </p:sp>
      <p:sp>
        <p:nvSpPr>
          <p:cNvPr id="11" name="Textfeld 10">
            <a:extLst>
              <a:ext uri="{FF2B5EF4-FFF2-40B4-BE49-F238E27FC236}">
                <a16:creationId xmlns:a16="http://schemas.microsoft.com/office/drawing/2014/main" id="{32D11CE2-C5FA-4805-A0F4-F0F944650500}"/>
              </a:ext>
            </a:extLst>
          </p:cNvPr>
          <p:cNvSpPr txBox="1"/>
          <p:nvPr/>
        </p:nvSpPr>
        <p:spPr>
          <a:xfrm>
            <a:off x="3508698" y="5085184"/>
            <a:ext cx="2215430" cy="307777"/>
          </a:xfrm>
          <a:prstGeom prst="rect">
            <a:avLst/>
          </a:prstGeom>
          <a:solidFill>
            <a:srgbClr val="976D35"/>
          </a:solidFill>
        </p:spPr>
        <p:txBody>
          <a:bodyPr wrap="square" rtlCol="0">
            <a:spAutoFit/>
          </a:bodyPr>
          <a:lstStyle/>
          <a:p>
            <a:r>
              <a:rPr lang="de-DE" sz="1400" dirty="0">
                <a:latin typeface="Arial" panose="020B0604020202020204" pitchFamily="34" charset="0"/>
                <a:cs typeface="Arial" panose="020B0604020202020204" pitchFamily="34" charset="0"/>
              </a:rPr>
              <a:t>Depósito geotérmico</a:t>
            </a:r>
          </a:p>
        </p:txBody>
      </p:sp>
    </p:spTree>
    <p:extLst>
      <p:ext uri="{BB962C8B-B14F-4D97-AF65-F5344CB8AC3E}">
        <p14:creationId xmlns:p14="http://schemas.microsoft.com/office/powerpoint/2010/main" val="13542945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TotalTime>
  <Words>6019</Words>
  <Application>Microsoft Office PowerPoint</Application>
  <PresentationFormat>Presentación en pantalla (4:3)</PresentationFormat>
  <Paragraphs>631</Paragraphs>
  <Slides>65</Slides>
  <Notes>42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65</vt:i4>
      </vt:variant>
    </vt:vector>
  </HeadingPairs>
  <TitlesOfParts>
    <vt:vector size="70" baseType="lpstr">
      <vt:lpstr>Arial</vt:lpstr>
      <vt:lpstr>Calibri</vt:lpstr>
      <vt:lpstr>Symbol</vt:lpstr>
      <vt:lpstr>Wingdings</vt:lpstr>
      <vt:lpstr>2_Office Theme</vt:lpstr>
      <vt:lpstr>Selección de la arquitectura óptima</vt:lpstr>
      <vt:lpstr>Objetivos del módulo</vt:lpstr>
      <vt:lpstr>Contenido </vt:lpstr>
      <vt:lpstr>Contenido</vt:lpstr>
      <vt:lpstr>Fuentes</vt:lpstr>
      <vt:lpstr>Principios de utilización de la energía geotérmica </vt:lpstr>
      <vt:lpstr>Principios de utilización de la energía geotérmica</vt:lpstr>
      <vt:lpstr>Principios de utilización de la energía geotérmica</vt:lpstr>
      <vt:lpstr>Principios de utilización de la energía geotérmica </vt:lpstr>
      <vt:lpstr>Principios de utilización de la energía geotérmica</vt:lpstr>
      <vt:lpstr>Principios de utilización de la energía geotérmica</vt:lpstr>
      <vt:lpstr>Energía geotérmica cercana a la superficie</vt:lpstr>
      <vt:lpstr>Energía geotérmica cercana a la superficie</vt:lpstr>
      <vt:lpstr>Energía geotérmica cercana a la superficie</vt:lpstr>
      <vt:lpstr>Energía geotérmica cercana a la superficie</vt:lpstr>
      <vt:lpstr>Energía geotérmica cercana a la superficie </vt:lpstr>
      <vt:lpstr>Energía gaseosa cercana a la superficie</vt:lpstr>
      <vt:lpstr>NTS - Sistemas </vt:lpstr>
      <vt:lpstr>NTS - Sistemas </vt:lpstr>
      <vt:lpstr>NTS - Sistemas </vt:lpstr>
      <vt:lpstr>NTS - Sistemas </vt:lpstr>
      <vt:lpstr>NTS - Sistemas </vt:lpstr>
      <vt:lpstr>NTS - Sistemas </vt:lpstr>
      <vt:lpstr>NTS - Sistemas </vt:lpstr>
      <vt:lpstr>NTS - Sistemas</vt:lpstr>
      <vt:lpstr>Sondas geotérmicas </vt:lpstr>
      <vt:lpstr>Sondas geotérmicas </vt:lpstr>
      <vt:lpstr>Sondas geotérmicas</vt:lpstr>
      <vt:lpstr>Sondas geotérmicas </vt:lpstr>
      <vt:lpstr>Sondas geotérmicas </vt:lpstr>
      <vt:lpstr>Sondas geotérmicas </vt:lpstr>
      <vt:lpstr>Sondas geotérmicas </vt:lpstr>
      <vt:lpstr>Sondas geotérmicas</vt:lpstr>
      <vt:lpstr>Sondas geotérmicas </vt:lpstr>
      <vt:lpstr>Sondas geotérmicas </vt:lpstr>
      <vt:lpstr>Sondas geotérmicas </vt:lpstr>
      <vt:lpstr>Componentes activados térmicamente </vt:lpstr>
      <vt:lpstr>Componentes activados térmicamente</vt:lpstr>
      <vt:lpstr>Componentes activados térmicamente</vt:lpstr>
      <vt:lpstr>Componentes activados térmicamente </vt:lpstr>
      <vt:lpstr>Componentes activados térmicamente</vt:lpstr>
      <vt:lpstr>Sistemas abiertos </vt:lpstr>
      <vt:lpstr>Sistemas abiertos </vt:lpstr>
      <vt:lpstr>Sistemas abiertos </vt:lpstr>
      <vt:lpstr>Sistemas abiertos </vt:lpstr>
      <vt:lpstr>Sistemas abiertos </vt:lpstr>
      <vt:lpstr>Sistemas de bombeo </vt:lpstr>
      <vt:lpstr>Potencial para el sector inmobiliario</vt:lpstr>
      <vt:lpstr>Potencial para bienes raíces</vt:lpstr>
      <vt:lpstr>Potencial para bienes raíces</vt:lpstr>
      <vt:lpstr>Potencial para bienes raíces</vt:lpstr>
      <vt:lpstr>Potencial para bienes raíces</vt:lpstr>
      <vt:lpstr>Potencial para bienes raíces</vt:lpstr>
      <vt:lpstr>Potencial para bienes raíces</vt:lpstr>
      <vt:lpstr>Potencial para bienes raíces</vt:lpstr>
      <vt:lpstr>Potencial para bienes raíces</vt:lpstr>
      <vt:lpstr>Calidad de las aguas subterráneas</vt:lpstr>
      <vt:lpstr>Calidad de las aguas subterráneas</vt:lpstr>
      <vt:lpstr>Calidad de las aguas subterráneas</vt:lpstr>
      <vt:lpstr>Calidad de las aguas subterráneas</vt:lpstr>
      <vt:lpstr>Resumen</vt:lpstr>
      <vt:lpstr>Resumen</vt:lpstr>
      <vt:lpstr>Resumen</vt:lpstr>
      <vt:lpstr>Conclusión</vt:lpstr>
      <vt:lpstr>Fin del módulo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Jesus Maria Gomez</cp:lastModifiedBy>
  <cp:revision>345</cp:revision>
  <cp:lastPrinted>2018-10-29T13:59:16Z</cp:lastPrinted>
  <dcterms:created xsi:type="dcterms:W3CDTF">2017-12-11T10:59:29Z</dcterms:created>
  <dcterms:modified xsi:type="dcterms:W3CDTF">2019-08-08T18:17:48Z</dcterms:modified>
</cp:coreProperties>
</file>