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2"/>
  </p:notesMasterIdLst>
  <p:sldIdLst>
    <p:sldId id="256" r:id="rId2"/>
    <p:sldId id="257" r:id="rId3"/>
    <p:sldId id="258" r:id="rId4"/>
    <p:sldId id="277"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507" r:id="rId22"/>
    <p:sldId id="508" r:id="rId23"/>
    <p:sldId id="509" r:id="rId24"/>
    <p:sldId id="510" r:id="rId25"/>
    <p:sldId id="511" r:id="rId26"/>
    <p:sldId id="512" r:id="rId27"/>
    <p:sldId id="513" r:id="rId28"/>
    <p:sldId id="514" r:id="rId29"/>
    <p:sldId id="515" r:id="rId30"/>
    <p:sldId id="516" r:id="rId31"/>
    <p:sldId id="517" r:id="rId32"/>
    <p:sldId id="518" r:id="rId33"/>
    <p:sldId id="519" r:id="rId34"/>
    <p:sldId id="520" r:id="rId35"/>
    <p:sldId id="521" r:id="rId36"/>
    <p:sldId id="522" r:id="rId37"/>
    <p:sldId id="523" r:id="rId38"/>
    <p:sldId id="524" r:id="rId39"/>
    <p:sldId id="525" r:id="rId40"/>
    <p:sldId id="526" r:id="rId41"/>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120" autoAdjust="0"/>
  </p:normalViewPr>
  <p:slideViewPr>
    <p:cSldViewPr>
      <p:cViewPr varScale="1">
        <p:scale>
          <a:sx n="67" d="100"/>
          <a:sy n="67" d="100"/>
        </p:scale>
        <p:origin x="1284" y="60"/>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7/8/2019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επεξεργασία των στυλ του υποδείγματος</a:t>
            </a:r>
          </a:p>
          <a:p>
            <a:pPr lvl="1"/>
            <a:r>
              <a:rPr lang="el-GR"/>
              <a:t>επιπέδου DIFUNDE LA PALABRA-</a:t>
            </a:r>
          </a:p>
          <a:p>
            <a:pPr lvl="2"/>
            <a:r>
              <a:rPr lang="el-GR"/>
              <a:t>Τρίτου επιπέδου</a:t>
            </a:r>
          </a:p>
          <a:p>
            <a:pPr lvl="3"/>
            <a:r>
              <a:rPr lang="el-GR"/>
              <a:t>Τέταρτου DIFUNDE LA PALABRA-</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‹Nº›</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 hour 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114815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39</a:t>
            </a:fld>
            <a:endParaRPr lang="el-GR"/>
          </a:p>
        </p:txBody>
      </p:sp>
    </p:spTree>
    <p:extLst>
      <p:ext uri="{BB962C8B-B14F-4D97-AF65-F5344CB8AC3E}">
        <p14:creationId xmlns:p14="http://schemas.microsoft.com/office/powerpoint/2010/main" val="40145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40</a:t>
            </a:fld>
            <a:endParaRPr lang="el-GR"/>
          </a:p>
        </p:txBody>
      </p:sp>
    </p:spTree>
    <p:extLst>
      <p:ext uri="{BB962C8B-B14F-4D97-AF65-F5344CB8AC3E}">
        <p14:creationId xmlns:p14="http://schemas.microsoft.com/office/powerpoint/2010/main" val="2504694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Haga clic para editar el estilo del título del Patrón</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editar los estilos de texto del Patrón</a:t>
            </a:r>
          </a:p>
          <a:p>
            <a:pPr lvl="1"/>
            <a:r>
              <a:rPr lang="en-US"/>
              <a:t>Segundo nivel</a:t>
            </a:r>
          </a:p>
          <a:p>
            <a:pPr lvl="2"/>
            <a:r>
              <a:rPr lang="en-US"/>
              <a:t>Tercer nivel</a:t>
            </a:r>
          </a:p>
          <a:p>
            <a:pPr lvl="3"/>
            <a:r>
              <a:rPr lang="en-US"/>
              <a:t>Cuarto nivel</a:t>
            </a:r>
          </a:p>
          <a:p>
            <a:pPr lvl="4"/>
            <a:r>
              <a:rPr lang="en-US"/>
              <a:t>Quinto nivel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pf-kCYj7P0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GJs5HC1WJV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bXOvDnCMKt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zq47nZZjn80"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1988840"/>
            <a:ext cx="5254352" cy="1470025"/>
          </a:xfrm>
        </p:spPr>
        <p:txBody>
          <a:bodyPr anchor="b"/>
          <a:lstStyle/>
          <a:p>
            <a:r>
              <a:rPr lang="es-ES" dirty="0">
                <a:latin typeface="Arial" panose="020B0604020202020204" pitchFamily="34" charset="0"/>
                <a:cs typeface="Arial" panose="020B0604020202020204" pitchFamily="34" charset="0"/>
              </a:rPr>
              <a:t>2.2 Instalaciones de la red de distribución de edificios</a:t>
            </a:r>
            <a:endParaRPr lang="el-GR"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s-ES" dirty="0">
                <a:latin typeface="Arial" panose="020B0604020202020204" pitchFamily="34" charset="0"/>
                <a:cs typeface="Arial" panose="020B0604020202020204" pitchFamily="34" charset="0"/>
              </a:rPr>
              <a:t>BLOQUE 2: Instalación de sistemas geotérmicos</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700" dirty="0">
                <a:latin typeface="Bahnschrift" panose="020B0502040204020203" pitchFamily="34" charset="0"/>
              </a:rPr>
              <a:t>A</a:t>
            </a: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663391"/>
            <a:ext cx="4114800" cy="438581"/>
          </a:xfrm>
          <a:prstGeom prst="rect">
            <a:avLst/>
          </a:prstGeom>
          <a:noFill/>
        </p:spPr>
        <p:txBody>
          <a:bodyPr wrap="square" rtlCol="0">
            <a:noAutofit/>
          </a:bodyPr>
          <a:lstStyle/>
          <a:p>
            <a:pPr>
              <a:lnSpc>
                <a:spcPct val="150000"/>
              </a:lnSpc>
            </a:pPr>
            <a:r>
              <a:rPr lang="es-ES" sz="1600" dirty="0">
                <a:latin typeface="Arial" panose="020B0604020202020204" pitchFamily="34" charset="0"/>
                <a:cs typeface="Arial" panose="020B0604020202020204" pitchFamily="34" charset="0"/>
              </a:rPr>
              <a:t>Así es como funciona básicamente un sistema de distribución de calefacción:</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Font typeface="+mj-lt"/>
              <a:buAutoNum type="arabicPeriod" startAt="3"/>
            </a:pPr>
            <a:r>
              <a:rPr lang="es-ES" sz="1600" dirty="0">
                <a:latin typeface="Arial" panose="020B0604020202020204" pitchFamily="34" charset="0"/>
                <a:cs typeface="Arial" panose="020B0604020202020204" pitchFamily="34" charset="0"/>
              </a:rPr>
              <a:t>Los radiadores (D) o a la calefacción del suelo suministran el calor al espacio vital y lo calientan.</a:t>
            </a:r>
            <a:r>
              <a:rPr lang="de-DE" sz="1600" dirty="0">
                <a:latin typeface="Arial" panose="020B0604020202020204" pitchFamily="34" charset="0"/>
                <a:cs typeface="Arial" panose="020B0604020202020204" pitchFamily="34" charset="0"/>
              </a:rPr>
              <a:t>.</a:t>
            </a:r>
          </a:p>
          <a:p>
            <a:pPr marL="342900" indent="-342900">
              <a:lnSpc>
                <a:spcPct val="150000"/>
              </a:lnSpc>
              <a:buAutoNum type="arabicPeriod" startAt="3"/>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startAt="3"/>
            </a:pPr>
            <a:r>
              <a:rPr lang="es-ES" sz="1600" dirty="0">
                <a:latin typeface="Arial" panose="020B0604020202020204" pitchFamily="34" charset="0"/>
                <a:cs typeface="Arial" panose="020B0604020202020204" pitchFamily="34" charset="0"/>
              </a:rPr>
              <a:t>El agua fría vuelve a fluir a través del sistema de calefacción (C) a la bomba de calor (A) o a la caldera</a:t>
            </a:r>
            <a:r>
              <a:rPr lang="de-DE" sz="1600" dirty="0">
                <a:latin typeface="Arial" panose="020B0604020202020204" pitchFamily="34" charset="0"/>
                <a:cs typeface="Arial" panose="020B0604020202020204" pitchFamily="34" charset="0"/>
              </a:rPr>
              <a:t>.</a:t>
            </a:r>
          </a:p>
          <a:p>
            <a:endParaRPr lang="de-DE" dirty="0">
              <a:latin typeface="Bahnschrift" panose="020B0502040204020203" pitchFamily="34" charset="0"/>
            </a:endParaRPr>
          </a:p>
        </p:txBody>
      </p:sp>
      <p:sp>
        <p:nvSpPr>
          <p:cNvPr id="3" name="Rechteck 2"/>
          <p:cNvSpPr/>
          <p:nvPr/>
        </p:nvSpPr>
        <p:spPr>
          <a:xfrm>
            <a:off x="1247201" y="4875392"/>
            <a:ext cx="407484" cy="507831"/>
          </a:xfrm>
          <a:prstGeom prst="rect">
            <a:avLst/>
          </a:prstGeom>
        </p:spPr>
        <p:txBody>
          <a:bodyPr wrap="none">
            <a:spAutoFit/>
          </a:bodyPr>
          <a:lstStyle/>
          <a:p>
            <a:pPr algn="ctr"/>
            <a:r>
              <a:rPr lang="de-DE" sz="2700" dirty="0">
                <a:latin typeface="Bahnschrift" panose="020B0502040204020203" pitchFamily="34" charset="0"/>
              </a:rPr>
              <a:t>B</a:t>
            </a:r>
          </a:p>
        </p:txBody>
      </p:sp>
      <p:sp>
        <p:nvSpPr>
          <p:cNvPr id="75" name="Rechteck 74"/>
          <p:cNvSpPr/>
          <p:nvPr/>
        </p:nvSpPr>
        <p:spPr>
          <a:xfrm>
            <a:off x="1239588" y="3828915"/>
            <a:ext cx="399468" cy="507831"/>
          </a:xfrm>
          <a:prstGeom prst="rect">
            <a:avLst/>
          </a:prstGeom>
        </p:spPr>
        <p:txBody>
          <a:bodyPr wrap="none">
            <a:spAutoFit/>
          </a:bodyPr>
          <a:lstStyle/>
          <a:p>
            <a:pPr algn="ctr"/>
            <a:r>
              <a:rPr lang="de-DE" sz="2700" dirty="0">
                <a:latin typeface="Bahnschrift" panose="020B0502040204020203" pitchFamily="34" charset="0"/>
              </a:rPr>
              <a:t>C</a:t>
            </a:r>
          </a:p>
        </p:txBody>
      </p:sp>
      <p:sp>
        <p:nvSpPr>
          <p:cNvPr id="76" name="Rechteck 75"/>
          <p:cNvSpPr/>
          <p:nvPr/>
        </p:nvSpPr>
        <p:spPr>
          <a:xfrm>
            <a:off x="2108597" y="4011311"/>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7" name="Rechteck 76"/>
          <p:cNvSpPr/>
          <p:nvPr/>
        </p:nvSpPr>
        <p:spPr>
          <a:xfrm>
            <a:off x="3759055" y="4011310"/>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8" name="Rechteck 77"/>
          <p:cNvSpPr/>
          <p:nvPr/>
        </p:nvSpPr>
        <p:spPr>
          <a:xfrm>
            <a:off x="2080178" y="273546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9" name="Rechteck 78"/>
          <p:cNvSpPr/>
          <p:nvPr/>
        </p:nvSpPr>
        <p:spPr>
          <a:xfrm>
            <a:off x="3732080" y="274160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80" name="Textfeld 79"/>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3652629" y="2124420"/>
            <a:ext cx="835485" cy="507831"/>
          </a:xfrm>
          <a:prstGeom prst="rect">
            <a:avLst/>
          </a:prstGeom>
          <a:noFill/>
        </p:spPr>
        <p:txBody>
          <a:bodyPr wrap="none" rtlCol="0">
            <a:spAutoFit/>
          </a:bodyPr>
          <a:lstStyle/>
          <a:p>
            <a:r>
              <a:rPr lang="de-DE" sz="2700" dirty="0"/>
              <a:t>21°C</a:t>
            </a: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21°C</a:t>
            </a:r>
          </a:p>
        </p:txBody>
      </p:sp>
      <p:sp>
        <p:nvSpPr>
          <p:cNvPr id="83" name="Textfeld 82"/>
          <p:cNvSpPr txBox="1"/>
          <p:nvPr/>
        </p:nvSpPr>
        <p:spPr>
          <a:xfrm>
            <a:off x="3640885" y="3424025"/>
            <a:ext cx="835485" cy="507831"/>
          </a:xfrm>
          <a:prstGeom prst="rect">
            <a:avLst/>
          </a:prstGeom>
          <a:noFill/>
        </p:spPr>
        <p:txBody>
          <a:bodyPr wrap="none" rtlCol="0">
            <a:spAutoFit/>
          </a:bodyPr>
          <a:lstStyle/>
          <a:p>
            <a:r>
              <a:rPr lang="de-DE" sz="2700" dirty="0"/>
              <a:t>21°C</a:t>
            </a:r>
          </a:p>
        </p:txBody>
      </p:sp>
    </p:spTree>
    <p:extLst>
      <p:ext uri="{BB962C8B-B14F-4D97-AF65-F5344CB8AC3E}">
        <p14:creationId xmlns:p14="http://schemas.microsoft.com/office/powerpoint/2010/main" val="190295055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00808"/>
            <a:ext cx="4114800" cy="438581"/>
          </a:xfrm>
          <a:prstGeom prst="rect">
            <a:avLst/>
          </a:prstGeom>
          <a:noFill/>
        </p:spPr>
        <p:txBody>
          <a:bodyPr wrap="square" rtlCol="0">
            <a:noAutofit/>
          </a:bodyPr>
          <a:lstStyle/>
          <a:p>
            <a:pPr>
              <a:lnSpc>
                <a:spcPct val="150000"/>
              </a:lnSpc>
            </a:pPr>
            <a:r>
              <a:rPr lang="es-ES" sz="1600" dirty="0">
                <a:latin typeface="Arial" panose="020B0604020202020204" pitchFamily="34" charset="0"/>
                <a:cs typeface="Arial" panose="020B0604020202020204" pitchFamily="34" charset="0"/>
              </a:rPr>
              <a:t>Lamentablemente, muchos de sistemas instalados no funcionan de esta manera.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8491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550427"/>
            <a:ext cx="4114800" cy="438581"/>
          </a:xfrm>
          <a:prstGeom prst="rect">
            <a:avLst/>
          </a:prstGeom>
          <a:noFill/>
        </p:spPr>
        <p:txBody>
          <a:bodyPr wrap="square" rtlCol="0">
            <a:noAutofit/>
          </a:bodyPr>
          <a:lstStyle/>
          <a:p>
            <a:pPr>
              <a:lnSpc>
                <a:spcPct val="150000"/>
              </a:lnSpc>
            </a:pPr>
            <a:r>
              <a:rPr lang="es-ES" sz="1600" dirty="0">
                <a:latin typeface="Arial" panose="020B0604020202020204" pitchFamily="34" charset="0"/>
                <a:cs typeface="Arial" panose="020B0604020202020204" pitchFamily="34" charset="0"/>
              </a:rPr>
              <a:t>Lamentablemente, una multitud de sistemas instalados no funcionan de esta manera</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El agua en el sistema de calefacción fluye en la línea de menor resistencia, lo que significa: A través de tubos cortos y/o tubos de mayor diámetro fluye más agua caliente que a través de tubos largos / tubos de diámetro pequeño.</a:t>
            </a:r>
            <a:endParaRPr lang="de-DE" sz="1600" dirty="0">
              <a:latin typeface="Arial" panose="020B0604020202020204" pitchFamily="34" charset="0"/>
              <a:cs typeface="Arial" panose="020B0604020202020204" pitchFamily="34" charset="0"/>
            </a:endParaRPr>
          </a:p>
          <a:p>
            <a:endParaRPr lang="de-DE" dirty="0">
              <a:latin typeface="Bahnschrift" panose="020B0502040204020203" pitchFamily="34" charset="0"/>
            </a:endParaRPr>
          </a:p>
        </p:txBody>
      </p:sp>
    </p:spTree>
    <p:extLst>
      <p:ext uri="{BB962C8B-B14F-4D97-AF65-F5344CB8AC3E}">
        <p14:creationId xmlns:p14="http://schemas.microsoft.com/office/powerpoint/2010/main" val="2874739044"/>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48281"/>
            <a:ext cx="4114800" cy="438581"/>
          </a:xfrm>
          <a:prstGeom prst="rect">
            <a:avLst/>
          </a:prstGeom>
          <a:noFill/>
        </p:spPr>
        <p:txBody>
          <a:bodyPr wrap="square" rtlCol="0">
            <a:noAutofit/>
          </a:bodyPr>
          <a:lstStyle/>
          <a:p>
            <a:pPr>
              <a:lnSpc>
                <a:spcPct val="150000"/>
              </a:lnSpc>
            </a:pPr>
            <a:r>
              <a:rPr lang="es-ES" sz="1600" dirty="0">
                <a:latin typeface="Arial" panose="020B0604020202020204" pitchFamily="34" charset="0"/>
                <a:cs typeface="Arial" panose="020B0604020202020204" pitchFamily="34" charset="0"/>
              </a:rPr>
              <a:t>Lamentablemente, una multitud de sistemas instalados no funcionan de esta manera</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Font typeface="+mj-lt"/>
              <a:buAutoNum type="arabicPeriod" startAt="2"/>
            </a:pPr>
            <a:r>
              <a:rPr lang="es-ES" sz="1600" dirty="0">
                <a:latin typeface="Arial" panose="020B0604020202020204" pitchFamily="34" charset="0"/>
                <a:cs typeface="Arial" panose="020B0604020202020204" pitchFamily="34" charset="0"/>
              </a:rPr>
              <a:t>Por lo tanto, el espacio habitable al lado de la caldera recibe mucha más agua caliente y se calienta mucho.</a:t>
            </a:r>
            <a:endParaRPr lang="de-DE" sz="1600" dirty="0">
              <a:latin typeface="Arial" panose="020B0604020202020204" pitchFamily="34" charset="0"/>
              <a:cs typeface="Arial" panose="020B0604020202020204" pitchFamily="34" charset="0"/>
            </a:endParaRPr>
          </a:p>
          <a:p>
            <a:pPr marL="342900" indent="-342900">
              <a:buAutoNum type="arabicPeriod" startAt="2"/>
            </a:pPr>
            <a:endParaRPr lang="de-DE" dirty="0">
              <a:latin typeface="Bahnschrift" panose="020B0502040204020203" pitchFamily="34" charset="0"/>
            </a:endParaRPr>
          </a:p>
          <a:p>
            <a:endParaRPr lang="de-DE" dirty="0">
              <a:latin typeface="Bahnschrift" panose="020B0502040204020203" pitchFamily="34" charset="0"/>
            </a:endParaRP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25°C</a:t>
            </a:r>
          </a:p>
        </p:txBody>
      </p:sp>
    </p:spTree>
    <p:extLst>
      <p:ext uri="{BB962C8B-B14F-4D97-AF65-F5344CB8AC3E}">
        <p14:creationId xmlns:p14="http://schemas.microsoft.com/office/powerpoint/2010/main" val="270457827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788024" y="1412776"/>
            <a:ext cx="4114800" cy="438581"/>
          </a:xfrm>
          <a:prstGeom prst="rect">
            <a:avLst/>
          </a:prstGeom>
          <a:noFill/>
        </p:spPr>
        <p:txBody>
          <a:bodyPr wrap="square" rtlCol="0">
            <a:noAutofit/>
          </a:bodyPr>
          <a:lstStyle/>
          <a:p>
            <a:pPr>
              <a:lnSpc>
                <a:spcPct val="150000"/>
              </a:lnSpc>
            </a:pPr>
            <a:r>
              <a:rPr lang="es-ES" sz="1600" dirty="0">
                <a:latin typeface="Arial" panose="020B0604020202020204" pitchFamily="34" charset="0"/>
                <a:cs typeface="Arial" panose="020B0604020202020204" pitchFamily="34" charset="0"/>
              </a:rPr>
              <a:t>Lamentablemente, una multitud de sistemas instalados no funcionan de esta manera</a:t>
            </a:r>
            <a:r>
              <a:rPr lang="de-DE" sz="1600" dirty="0">
                <a:latin typeface="Arial" panose="020B0604020202020204" pitchFamily="34" charset="0"/>
                <a:cs typeface="Arial" panose="020B0604020202020204" pitchFamily="34" charset="0"/>
              </a:rPr>
              <a:t>:</a:t>
            </a:r>
          </a:p>
          <a:p>
            <a:pPr marL="342900" indent="-342900">
              <a:lnSpc>
                <a:spcPct val="150000"/>
              </a:lnSpc>
              <a:buFont typeface="+mj-lt"/>
              <a:buAutoNum type="arabicPeriod" startAt="2"/>
            </a:pPr>
            <a:r>
              <a:rPr lang="es-ES" sz="1600" dirty="0">
                <a:latin typeface="Arial" panose="020B0604020202020204" pitchFamily="34" charset="0"/>
                <a:cs typeface="Arial" panose="020B0604020202020204" pitchFamily="34" charset="0"/>
              </a:rPr>
              <a:t>Por lo tanto, el espacio habitable al lado de la caldera recibe mucha más agua caliente y se calienta mucho.</a:t>
            </a: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startAt="2"/>
            </a:pPr>
            <a:r>
              <a:rPr lang="es-ES" sz="1600" dirty="0">
                <a:latin typeface="Arial" panose="020B0604020202020204" pitchFamily="34" charset="0"/>
                <a:cs typeface="Arial" panose="020B0604020202020204" pitchFamily="34" charset="0"/>
              </a:rPr>
              <a:t>Los espacios distantes no se calientan mucho, ya que sus radiadores no son suministrados por el volumen de agua adecuado. Estas habitaciones no están bien templadas, aunque el termostato de los radiadores esté completamente abierto.</a:t>
            </a:r>
            <a:endParaRPr lang="de-DE" sz="1600" dirty="0">
              <a:latin typeface="Arial" panose="020B0604020202020204" pitchFamily="34" charset="0"/>
              <a:cs typeface="Arial" panose="020B0604020202020204" pitchFamily="34" charset="0"/>
            </a:endParaRPr>
          </a:p>
          <a:p>
            <a:endParaRPr lang="de-DE" dirty="0">
              <a:latin typeface="Bahnschrift" panose="020B0502040204020203" pitchFamily="34" charset="0"/>
            </a:endParaRPr>
          </a:p>
          <a:p>
            <a:endParaRPr lang="de-DE" dirty="0">
              <a:latin typeface="Bahnschrift" panose="020B0502040204020203" pitchFamily="34" charset="0"/>
            </a:endParaRPr>
          </a:p>
        </p:txBody>
      </p:sp>
      <p:sp>
        <p:nvSpPr>
          <p:cNvPr id="80" name="Textfeld 79"/>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3652629" y="2124420"/>
            <a:ext cx="835485" cy="507831"/>
          </a:xfrm>
          <a:prstGeom prst="rect">
            <a:avLst/>
          </a:prstGeom>
          <a:noFill/>
        </p:spPr>
        <p:txBody>
          <a:bodyPr wrap="none" rtlCol="0">
            <a:spAutoFit/>
          </a:bodyPr>
          <a:lstStyle/>
          <a:p>
            <a:r>
              <a:rPr lang="de-DE" sz="2700" dirty="0"/>
              <a:t>17°C</a:t>
            </a: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25°C</a:t>
            </a:r>
          </a:p>
        </p:txBody>
      </p:sp>
      <p:sp>
        <p:nvSpPr>
          <p:cNvPr id="83" name="Textfeld 82"/>
          <p:cNvSpPr txBox="1"/>
          <p:nvPr/>
        </p:nvSpPr>
        <p:spPr>
          <a:xfrm>
            <a:off x="3640885" y="3424025"/>
            <a:ext cx="835485" cy="507831"/>
          </a:xfrm>
          <a:prstGeom prst="rect">
            <a:avLst/>
          </a:prstGeom>
          <a:noFill/>
        </p:spPr>
        <p:txBody>
          <a:bodyPr wrap="none" rtlCol="0">
            <a:spAutoFit/>
          </a:bodyPr>
          <a:lstStyle/>
          <a:p>
            <a:r>
              <a:rPr lang="de-DE" sz="2700" dirty="0"/>
              <a:t>21°C</a:t>
            </a:r>
          </a:p>
        </p:txBody>
      </p:sp>
    </p:spTree>
    <p:extLst>
      <p:ext uri="{BB962C8B-B14F-4D97-AF65-F5344CB8AC3E}">
        <p14:creationId xmlns:p14="http://schemas.microsoft.com/office/powerpoint/2010/main" val="1621355029"/>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21641"/>
            <a:ext cx="4114800" cy="438581"/>
          </a:xfrm>
          <a:prstGeom prst="rect">
            <a:avLst/>
          </a:prstGeom>
          <a:noFill/>
        </p:spPr>
        <p:txBody>
          <a:bodyPr wrap="square" rtlCol="0">
            <a:noAutofit/>
          </a:bodyPr>
          <a:lstStyle/>
          <a:p>
            <a:pPr>
              <a:lnSpc>
                <a:spcPct val="150000"/>
              </a:lnSpc>
            </a:pPr>
            <a:r>
              <a:rPr lang="de-DE" sz="1600" dirty="0">
                <a:solidFill>
                  <a:srgbClr val="FF0000"/>
                </a:solidFill>
                <a:latin typeface="Arial" panose="020B0604020202020204" pitchFamily="34" charset="0"/>
                <a:cs typeface="Arial" panose="020B0604020202020204" pitchFamily="34" charset="0"/>
              </a:rPr>
              <a:t>Kludges</a:t>
            </a:r>
            <a:r>
              <a:rPr lang="de-DE" sz="1600" dirty="0">
                <a:latin typeface="Arial" panose="020B0604020202020204" pitchFamily="34" charset="0"/>
                <a:cs typeface="Arial" panose="020B0604020202020204" pitchFamily="34" charset="0"/>
              </a:rPr>
              <a:t>, que a menudo se aplican: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A menudo</a:t>
            </a:r>
          </a:p>
          <a:p>
            <a:pPr marL="342900" indent="-342900">
              <a:lnSpc>
                <a:spcPct val="150000"/>
              </a:lnSpc>
              <a:buAutoNum type="alphaLcParenR"/>
            </a:pPr>
            <a:r>
              <a:rPr lang="es-ES" sz="1600" dirty="0">
                <a:latin typeface="Arial" panose="020B0604020202020204" pitchFamily="34" charset="0"/>
                <a:cs typeface="Arial" panose="020B0604020202020204" pitchFamily="34" charset="0"/>
              </a:rPr>
              <a:t>El rendimiento de la bomba de circulación aumentará.</a:t>
            </a:r>
          </a:p>
          <a:p>
            <a:pPr marL="342900" indent="-342900">
              <a:lnSpc>
                <a:spcPct val="150000"/>
              </a:lnSpc>
              <a:buAutoNum type="alphaLcParenR"/>
            </a:pPr>
            <a:endParaRPr lang="es-ES" sz="1600" dirty="0">
              <a:latin typeface="Arial" panose="020B0604020202020204" pitchFamily="34" charset="0"/>
              <a:cs typeface="Arial" panose="020B0604020202020204" pitchFamily="34" charset="0"/>
            </a:endParaRPr>
          </a:p>
          <a:p>
            <a:pPr marL="342900" indent="-342900">
              <a:lnSpc>
                <a:spcPct val="150000"/>
              </a:lnSpc>
              <a:buAutoNum type="alphaLcParenR"/>
            </a:pPr>
            <a:r>
              <a:rPr lang="es-ES" sz="1600" dirty="0">
                <a:latin typeface="Arial" panose="020B0604020202020204" pitchFamily="34" charset="0"/>
                <a:cs typeface="Arial" panose="020B0604020202020204" pitchFamily="34" charset="0"/>
              </a:rPr>
              <a:t>La temperatura de ida aumentará</a:t>
            </a:r>
            <a:r>
              <a:rPr lang="de-DE" sz="1600" dirty="0">
                <a:latin typeface="Arial" panose="020B0604020202020204" pitchFamily="34" charset="0"/>
                <a:cs typeface="Arial" panose="020B0604020202020204" pitchFamily="34" charset="0"/>
              </a:rPr>
              <a:t>.</a:t>
            </a:r>
          </a:p>
          <a:p>
            <a:endParaRPr lang="de-DE" dirty="0">
              <a:latin typeface="Bahnschrift" panose="020B0502040204020203" pitchFamily="34" charset="0"/>
            </a:endParaRPr>
          </a:p>
        </p:txBody>
      </p:sp>
    </p:spTree>
    <p:extLst>
      <p:ext uri="{BB962C8B-B14F-4D97-AF65-F5344CB8AC3E}">
        <p14:creationId xmlns:p14="http://schemas.microsoft.com/office/powerpoint/2010/main" val="17074331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598052"/>
            <a:ext cx="4114800" cy="438581"/>
          </a:xfrm>
          <a:prstGeom prst="rect">
            <a:avLst/>
          </a:prstGeom>
          <a:noFill/>
        </p:spPr>
        <p:txBody>
          <a:bodyPr wrap="square" rtlCol="0">
            <a:noAutofit/>
          </a:bodyPr>
          <a:lstStyle/>
          <a:p>
            <a:pPr>
              <a:lnSpc>
                <a:spcPct val="150000"/>
              </a:lnSpc>
            </a:pPr>
            <a:r>
              <a:rPr lang="de-DE" sz="1600" dirty="0">
                <a:solidFill>
                  <a:srgbClr val="FF0000"/>
                </a:solidFill>
                <a:latin typeface="Arial" panose="020B0604020202020204" pitchFamily="34" charset="0"/>
                <a:cs typeface="Arial" panose="020B0604020202020204" pitchFamily="34" charset="0"/>
              </a:rPr>
              <a:t>Kludges</a:t>
            </a:r>
            <a:r>
              <a:rPr lang="de-DE" sz="1600" dirty="0">
                <a:latin typeface="Arial" panose="020B0604020202020204" pitchFamily="34" charset="0"/>
                <a:cs typeface="Arial" panose="020B0604020202020204" pitchFamily="34" charset="0"/>
              </a:rPr>
              <a:t>, que a menudo se aplican: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De esta manera todo el espacio vital estará bien templado, pero </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lphaLcParenR"/>
            </a:pPr>
            <a:r>
              <a:rPr lang="es-ES" sz="1600" dirty="0">
                <a:latin typeface="Arial" panose="020B0604020202020204" pitchFamily="34" charset="0"/>
                <a:cs typeface="Arial" panose="020B0604020202020204" pitchFamily="34" charset="0"/>
              </a:rPr>
              <a:t>El consumo de energía eléctrica de la bomba de circulación aumenta.</a:t>
            </a:r>
          </a:p>
          <a:p>
            <a:pPr marL="342900" indent="-342900">
              <a:lnSpc>
                <a:spcPct val="150000"/>
              </a:lnSpc>
              <a:buAutoNum type="alphaLcParenR"/>
            </a:pPr>
            <a:endParaRPr lang="es-ES" sz="1600" dirty="0">
              <a:latin typeface="Arial" panose="020B0604020202020204" pitchFamily="34" charset="0"/>
              <a:cs typeface="Arial" panose="020B0604020202020204" pitchFamily="34" charset="0"/>
            </a:endParaRPr>
          </a:p>
          <a:p>
            <a:pPr marL="342900" indent="-342900">
              <a:lnSpc>
                <a:spcPct val="150000"/>
              </a:lnSpc>
              <a:buAutoNum type="alphaLcParenR"/>
            </a:pPr>
            <a:r>
              <a:rPr lang="es-ES" sz="1600" dirty="0">
                <a:latin typeface="Arial" panose="020B0604020202020204" pitchFamily="34" charset="0"/>
                <a:cs typeface="Arial" panose="020B0604020202020204" pitchFamily="34" charset="0"/>
              </a:rPr>
              <a:t>La caldera se vuelve ineficiente y necesita más combustible.</a:t>
            </a:r>
          </a:p>
          <a:p>
            <a:pPr marL="342900" indent="-342900">
              <a:lnSpc>
                <a:spcPct val="150000"/>
              </a:lnSpc>
              <a:buAutoNum type="alphaLcParenR"/>
            </a:pPr>
            <a:endParaRPr lang="es-ES" sz="1600" dirty="0">
              <a:latin typeface="Arial" panose="020B0604020202020204" pitchFamily="34" charset="0"/>
              <a:cs typeface="Arial" panose="020B0604020202020204" pitchFamily="34" charset="0"/>
            </a:endParaRPr>
          </a:p>
          <a:p>
            <a:pPr marL="342900" indent="-342900">
              <a:lnSpc>
                <a:spcPct val="150000"/>
              </a:lnSpc>
              <a:buAutoNum type="alphaLcParenR"/>
            </a:pPr>
            <a:r>
              <a:rPr lang="es-ES" sz="1600" dirty="0">
                <a:latin typeface="Arial" panose="020B0604020202020204" pitchFamily="34" charset="0"/>
                <a:cs typeface="Arial" panose="020B0604020202020204" pitchFamily="34" charset="0"/>
              </a:rPr>
              <a:t>Pueden aparecer ruidos de flujo</a:t>
            </a:r>
            <a:endParaRPr lang="de-DE" sz="1600" dirty="0">
              <a:latin typeface="Arial" panose="020B0604020202020204" pitchFamily="34" charset="0"/>
              <a:cs typeface="Arial" panose="020B0604020202020204" pitchFamily="34" charset="0"/>
            </a:endParaRPr>
          </a:p>
        </p:txBody>
      </p:sp>
      <p:sp>
        <p:nvSpPr>
          <p:cNvPr id="80" name="Textfeld 79"/>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3652629" y="2124420"/>
            <a:ext cx="835485" cy="507831"/>
          </a:xfrm>
          <a:prstGeom prst="rect">
            <a:avLst/>
          </a:prstGeom>
          <a:noFill/>
        </p:spPr>
        <p:txBody>
          <a:bodyPr wrap="none" rtlCol="0">
            <a:spAutoFit/>
          </a:bodyPr>
          <a:lstStyle/>
          <a:p>
            <a:r>
              <a:rPr lang="de-DE" sz="2700" dirty="0"/>
              <a:t>21°C</a:t>
            </a: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25°C</a:t>
            </a:r>
          </a:p>
        </p:txBody>
      </p:sp>
      <p:sp>
        <p:nvSpPr>
          <p:cNvPr id="83" name="Textfeld 82"/>
          <p:cNvSpPr txBox="1"/>
          <p:nvPr/>
        </p:nvSpPr>
        <p:spPr>
          <a:xfrm>
            <a:off x="3640885" y="3424025"/>
            <a:ext cx="835485" cy="507831"/>
          </a:xfrm>
          <a:prstGeom prst="rect">
            <a:avLst/>
          </a:prstGeom>
          <a:noFill/>
        </p:spPr>
        <p:txBody>
          <a:bodyPr wrap="none" rtlCol="0">
            <a:spAutoFit/>
          </a:bodyPr>
          <a:lstStyle/>
          <a:p>
            <a:r>
              <a:rPr lang="de-DE" sz="2700" dirty="0"/>
              <a:t>21°C</a:t>
            </a:r>
          </a:p>
        </p:txBody>
      </p:sp>
    </p:spTree>
    <p:extLst>
      <p:ext uri="{BB962C8B-B14F-4D97-AF65-F5344CB8AC3E}">
        <p14:creationId xmlns:p14="http://schemas.microsoft.com/office/powerpoint/2010/main" val="309959855"/>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567542"/>
            <a:ext cx="4114800" cy="438581"/>
          </a:xfrm>
          <a:prstGeom prst="rect">
            <a:avLst/>
          </a:prstGeom>
          <a:noFill/>
        </p:spPr>
        <p:txBody>
          <a:bodyPr wrap="square" rtlCol="0">
            <a:noAutofit/>
          </a:bodyPr>
          <a:lstStyle/>
          <a:p>
            <a:r>
              <a:rPr lang="es-ES" dirty="0">
                <a:latin typeface="Arial" panose="020B0604020202020204" pitchFamily="34" charset="0"/>
                <a:cs typeface="Arial" panose="020B0604020202020204" pitchFamily="34" charset="0"/>
              </a:rPr>
              <a:t>La solución correcta es </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EQUILIBRADO HIDRÁULICO </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de un sistema de calefacción</a:t>
            </a:r>
            <a:endParaRPr lang="de-DE" dirty="0">
              <a:latin typeface="Bahnschrift" panose="020B0502040204020203" pitchFamily="34" charset="0"/>
            </a:endParaRPr>
          </a:p>
          <a:p>
            <a:endParaRPr lang="de-DE" dirty="0">
              <a:latin typeface="Bahnschrift" panose="020B0502040204020203" pitchFamily="34" charset="0"/>
            </a:endParaRPr>
          </a:p>
        </p:txBody>
      </p:sp>
    </p:spTree>
    <p:extLst>
      <p:ext uri="{BB962C8B-B14F-4D97-AF65-F5344CB8AC3E}">
        <p14:creationId xmlns:p14="http://schemas.microsoft.com/office/powerpoint/2010/main" val="288580988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594551" y="2761276"/>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968042" y="2186860"/>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968042" y="4729920"/>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968042" y="3458390"/>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582790" y="2186860"/>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827584" y="939954"/>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304019" y="4846085"/>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401991" y="5000039"/>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1976758" y="281445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1872168"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082558" y="281445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192117"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656259" y="281446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1764723"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306354"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412668"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218163" y="2761276"/>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600370" y="281445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495780"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706170" y="281445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3815729"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279871" y="281446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388335"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3929966"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036280"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588836" y="4047151"/>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962327" y="4721405"/>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1971043" y="410033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1866453"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076843" y="410033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186402"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650544" y="410033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1759008"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300639"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406953"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212448" y="4047151"/>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594655" y="410033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490065"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700455" y="410033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3810014"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274156" y="410033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382620"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3924251"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030565"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512437" y="4148040"/>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218811" y="3286123"/>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118099" y="2397325"/>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380130" y="4269036"/>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143978" y="3646737"/>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113461" y="435262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108144" y="3054646"/>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490908" y="3066455"/>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006769" y="3115748"/>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416594" y="3128691"/>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052357" y="4435182"/>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106276" y="2814358"/>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123669" y="2361052"/>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135533" y="3656305"/>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533203" y="4134050"/>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342621" y="2606583"/>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182990" y="5190731"/>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133944" y="4112627"/>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151089" y="2862303"/>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152347" y="4096823"/>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162152" y="2852712"/>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246084" y="5131146"/>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351294" y="1340768"/>
            <a:ext cx="4846667"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Equilibrado hidráulico </a:t>
            </a:r>
          </a:p>
          <a:p>
            <a:pPr>
              <a:lnSpc>
                <a:spcPct val="150000"/>
              </a:lnSpc>
            </a:pPr>
            <a:endParaRPr lang="de-DE" sz="1600" b="1"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Para cada habitación (</a:t>
            </a:r>
            <a:r>
              <a:rPr lang="es-ES" sz="1600" dirty="0" err="1">
                <a:latin typeface="Arial" panose="020B0604020202020204" pitchFamily="34" charset="0"/>
                <a:cs typeface="Arial" panose="020B0604020202020204" pitchFamily="34" charset="0"/>
              </a:rPr>
              <a:t>a,b,c,d</a:t>
            </a:r>
            <a:r>
              <a:rPr lang="es-ES" sz="1600" dirty="0">
                <a:latin typeface="Arial" panose="020B0604020202020204" pitchFamily="34" charset="0"/>
                <a:cs typeface="Arial" panose="020B0604020202020204" pitchFamily="34" charset="0"/>
              </a:rPr>
              <a:t>) hay que calcular la demanda de calor y la carga de calor.</a:t>
            </a:r>
          </a:p>
          <a:p>
            <a:pPr marL="342900" indent="-342900">
              <a:lnSpc>
                <a:spcPct val="150000"/>
              </a:lnSpc>
              <a:buAutoNum type="arabicPeriod"/>
            </a:pPr>
            <a:endParaRPr lang="es-ES"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El rendimiento del radiador debe calcularse para cada habitación. </a:t>
            </a:r>
          </a:p>
          <a:p>
            <a:pPr marL="342900" indent="-342900">
              <a:lnSpc>
                <a:spcPct val="150000"/>
              </a:lnSpc>
              <a:buAutoNum type="arabicPeriod"/>
            </a:pPr>
            <a:endParaRPr lang="es-ES"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El caudal de aire debe calcularse</a:t>
            </a:r>
          </a:p>
          <a:p>
            <a:pPr marL="342900" indent="-342900">
              <a:lnSpc>
                <a:spcPct val="150000"/>
              </a:lnSpc>
              <a:buAutoNum type="arabicPeriod"/>
            </a:pPr>
            <a:endParaRPr lang="es-ES"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Ajuste de las válvulas del radiador</a:t>
            </a:r>
          </a:p>
          <a:p>
            <a:pPr marL="342900" indent="-342900">
              <a:lnSpc>
                <a:spcPct val="150000"/>
              </a:lnSpc>
              <a:buAutoNum type="arabicPeriod"/>
            </a:pPr>
            <a:endParaRPr lang="es-ES"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Ajuste de la bomba de calor </a:t>
            </a:r>
            <a:endParaRPr lang="de-DE" dirty="0">
              <a:latin typeface="Bahnschrift" panose="020B0502040204020203" pitchFamily="34" charset="0"/>
            </a:endParaRPr>
          </a:p>
          <a:p>
            <a:r>
              <a:rPr lang="de-DE" dirty="0">
                <a:latin typeface="Bahnschrift" panose="020B0502040204020203" pitchFamily="34" charset="0"/>
              </a:rPr>
              <a:t>	</a:t>
            </a:r>
          </a:p>
        </p:txBody>
      </p:sp>
      <p:sp>
        <p:nvSpPr>
          <p:cNvPr id="3" name="Textfeld 2"/>
          <p:cNvSpPr txBox="1"/>
          <p:nvPr/>
        </p:nvSpPr>
        <p:spPr>
          <a:xfrm>
            <a:off x="1081156" y="2217170"/>
            <a:ext cx="308098" cy="369332"/>
          </a:xfrm>
          <a:prstGeom prst="rect">
            <a:avLst/>
          </a:prstGeom>
          <a:noFill/>
        </p:spPr>
        <p:txBody>
          <a:bodyPr wrap="none" rtlCol="0">
            <a:spAutoFit/>
          </a:bodyPr>
          <a:lstStyle/>
          <a:p>
            <a:r>
              <a:rPr lang="de-DE" dirty="0">
                <a:latin typeface="Bahnschrift" panose="020B0502040204020203" pitchFamily="34" charset="0"/>
              </a:rPr>
              <a:t>a</a:t>
            </a:r>
          </a:p>
        </p:txBody>
      </p:sp>
      <p:sp>
        <p:nvSpPr>
          <p:cNvPr id="75" name="Textfeld 74"/>
          <p:cNvSpPr txBox="1"/>
          <p:nvPr/>
        </p:nvSpPr>
        <p:spPr>
          <a:xfrm>
            <a:off x="2622955" y="2232960"/>
            <a:ext cx="309700" cy="369332"/>
          </a:xfrm>
          <a:prstGeom prst="rect">
            <a:avLst/>
          </a:prstGeom>
          <a:noFill/>
        </p:spPr>
        <p:txBody>
          <a:bodyPr wrap="none" rtlCol="0">
            <a:spAutoFit/>
          </a:bodyPr>
          <a:lstStyle/>
          <a:p>
            <a:r>
              <a:rPr lang="de-DE" dirty="0">
                <a:latin typeface="Bahnschrift" panose="020B0502040204020203" pitchFamily="34" charset="0"/>
              </a:rPr>
              <a:t>b</a:t>
            </a:r>
          </a:p>
        </p:txBody>
      </p:sp>
      <p:sp>
        <p:nvSpPr>
          <p:cNvPr id="76" name="Textfeld 75"/>
          <p:cNvSpPr txBox="1"/>
          <p:nvPr/>
        </p:nvSpPr>
        <p:spPr>
          <a:xfrm>
            <a:off x="1257801" y="3472391"/>
            <a:ext cx="300082" cy="369332"/>
          </a:xfrm>
          <a:prstGeom prst="rect">
            <a:avLst/>
          </a:prstGeom>
          <a:noFill/>
        </p:spPr>
        <p:txBody>
          <a:bodyPr wrap="none" rtlCol="0">
            <a:spAutoFit/>
          </a:bodyPr>
          <a:lstStyle/>
          <a:p>
            <a:r>
              <a:rPr lang="de-DE" dirty="0">
                <a:latin typeface="Bahnschrift" panose="020B0502040204020203" pitchFamily="34" charset="0"/>
              </a:rPr>
              <a:t>c</a:t>
            </a:r>
          </a:p>
        </p:txBody>
      </p:sp>
      <p:sp>
        <p:nvSpPr>
          <p:cNvPr id="77" name="Textfeld 76"/>
          <p:cNvSpPr txBox="1"/>
          <p:nvPr/>
        </p:nvSpPr>
        <p:spPr>
          <a:xfrm>
            <a:off x="2799600" y="3488181"/>
            <a:ext cx="309700" cy="369332"/>
          </a:xfrm>
          <a:prstGeom prst="rect">
            <a:avLst/>
          </a:prstGeom>
          <a:noFill/>
        </p:spPr>
        <p:txBody>
          <a:bodyPr wrap="none" rtlCol="0">
            <a:spAutoFit/>
          </a:bodyPr>
          <a:lstStyle/>
          <a:p>
            <a:r>
              <a:rPr lang="de-DE" dirty="0">
                <a:latin typeface="Bahnschrift" panose="020B0502040204020203" pitchFamily="34" charset="0"/>
              </a:rPr>
              <a:t>d</a:t>
            </a:r>
          </a:p>
        </p:txBody>
      </p:sp>
    </p:spTree>
    <p:extLst>
      <p:ext uri="{BB962C8B-B14F-4D97-AF65-F5344CB8AC3E}">
        <p14:creationId xmlns:p14="http://schemas.microsoft.com/office/powerpoint/2010/main" val="4082812482"/>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9"/>
                                          </p:stCondLst>
                                        </p:cTn>
                                        <p:tgtEl>
                                          <p:spTgt spid="74">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9"/>
                                          </p:stCondLst>
                                        </p:cTn>
                                        <p:tgtEl>
                                          <p:spTgt spid="7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9"/>
                                          </p:stCondLst>
                                        </p:cTn>
                                        <p:tgtEl>
                                          <p:spTgt spid="7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2499"/>
                                          </p:stCondLst>
                                        </p:cTn>
                                        <p:tgtEl>
                                          <p:spTgt spid="7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2499"/>
                                          </p:stCondLst>
                                        </p:cTn>
                                        <p:tgtEl>
                                          <p:spTgt spid="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583365" y="2761276"/>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956856" y="2186860"/>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956856" y="4729920"/>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956856" y="3458390"/>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571604" y="2186860"/>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827584" y="948221"/>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292833" y="4846085"/>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390805" y="5000039"/>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1965572" y="281445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1860982"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071372" y="281445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180931"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645073" y="281446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1753537"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295168"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401482"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206977" y="2761276"/>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589184" y="281445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484594"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694984" y="281445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3804543"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268685" y="281446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3771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3918780"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025094" y="28143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577650" y="4047151"/>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951141" y="4721405"/>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1959857" y="410033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1855267"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065657" y="410033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175216"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639358" y="410033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1747822"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289453"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395767"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201262" y="4047151"/>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583469" y="410033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478879"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689269" y="410033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3798828"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262970" y="410033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3714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3913065"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019379" y="41002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501251" y="4148040"/>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207625" y="3286123"/>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106913" y="2397325"/>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368944" y="4269036"/>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132792" y="3646737"/>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102275" y="435262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096958" y="3054646"/>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479722" y="3066455"/>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2995583" y="3115748"/>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405408" y="3128691"/>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041171" y="4435182"/>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095090" y="2814358"/>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112483" y="2361052"/>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124347" y="3656305"/>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522017" y="4134050"/>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331435" y="2606583"/>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171804" y="5190731"/>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122758" y="4112627"/>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139903" y="2862303"/>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141161" y="4096823"/>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150966" y="2852712"/>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234898" y="5131146"/>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326564" y="1412776"/>
            <a:ext cx="4763616"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Equilibrado hidráulico </a:t>
            </a:r>
          </a:p>
          <a:p>
            <a:pPr marL="342900" indent="-342900">
              <a:lnSpc>
                <a:spcPct val="150000"/>
              </a:lnSpc>
              <a:buAutoNum type="arabicPeriod"/>
            </a:pPr>
            <a:r>
              <a:rPr lang="es-ES" sz="1600" dirty="0">
                <a:latin typeface="Arial" panose="020B0604020202020204" pitchFamily="34" charset="0"/>
                <a:cs typeface="Arial" panose="020B0604020202020204" pitchFamily="34" charset="0"/>
              </a:rPr>
              <a:t>Para cada habitación (</a:t>
            </a:r>
            <a:r>
              <a:rPr lang="es-ES" sz="1600" dirty="0" err="1">
                <a:latin typeface="Arial" panose="020B0604020202020204" pitchFamily="34" charset="0"/>
                <a:cs typeface="Arial" panose="020B0604020202020204" pitchFamily="34" charset="0"/>
              </a:rPr>
              <a:t>a,b,c,d</a:t>
            </a:r>
            <a:r>
              <a:rPr lang="es-ES" sz="1600" dirty="0">
                <a:latin typeface="Arial" panose="020B0604020202020204" pitchFamily="34" charset="0"/>
                <a:cs typeface="Arial" panose="020B0604020202020204" pitchFamily="34" charset="0"/>
              </a:rPr>
              <a:t>) hay que calcular la demanda de calor y la carga de calor.</a:t>
            </a:r>
          </a:p>
          <a:p>
            <a:pPr marL="342900" indent="-342900">
              <a:lnSpc>
                <a:spcPct val="150000"/>
              </a:lnSpc>
              <a:buAutoNum type="arabicPeriod"/>
            </a:pPr>
            <a:endParaRPr lang="es-ES"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El rendimiento del radiador debe calcularse para cada habitación. </a:t>
            </a:r>
          </a:p>
          <a:p>
            <a:pPr marL="342900" indent="-342900">
              <a:lnSpc>
                <a:spcPct val="150000"/>
              </a:lnSpc>
              <a:buAutoNum type="arabicPeriod"/>
            </a:pPr>
            <a:endParaRPr lang="es-ES"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El caudal de aire debe calcularse</a:t>
            </a:r>
          </a:p>
          <a:p>
            <a:pPr marL="342900" indent="-342900">
              <a:lnSpc>
                <a:spcPct val="150000"/>
              </a:lnSpc>
              <a:buAutoNum type="arabicPeriod"/>
            </a:pPr>
            <a:endParaRPr lang="es-ES"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Ajuste de las válvulas del radiador</a:t>
            </a:r>
          </a:p>
          <a:p>
            <a:pPr marL="342900" indent="-342900">
              <a:lnSpc>
                <a:spcPct val="150000"/>
              </a:lnSpc>
              <a:buAutoNum type="arabicPeriod"/>
            </a:pPr>
            <a:endParaRPr lang="es-ES"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Ajuste de la bomba de calor </a:t>
            </a:r>
            <a:endParaRPr lang="de-DE" dirty="0">
              <a:latin typeface="Bahnschrift" panose="020B0502040204020203" pitchFamily="34" charset="0"/>
            </a:endParaRPr>
          </a:p>
        </p:txBody>
      </p:sp>
      <p:sp>
        <p:nvSpPr>
          <p:cNvPr id="3" name="Textfeld 2"/>
          <p:cNvSpPr txBox="1"/>
          <p:nvPr/>
        </p:nvSpPr>
        <p:spPr>
          <a:xfrm>
            <a:off x="1069970" y="2217170"/>
            <a:ext cx="308098" cy="369332"/>
          </a:xfrm>
          <a:prstGeom prst="rect">
            <a:avLst/>
          </a:prstGeom>
          <a:noFill/>
        </p:spPr>
        <p:txBody>
          <a:bodyPr wrap="none" rtlCol="0">
            <a:spAutoFit/>
          </a:bodyPr>
          <a:lstStyle/>
          <a:p>
            <a:r>
              <a:rPr lang="de-DE" dirty="0">
                <a:latin typeface="Bahnschrift" panose="020B0502040204020203" pitchFamily="34" charset="0"/>
              </a:rPr>
              <a:t>a</a:t>
            </a:r>
          </a:p>
        </p:txBody>
      </p:sp>
      <p:sp>
        <p:nvSpPr>
          <p:cNvPr id="75" name="Textfeld 74"/>
          <p:cNvSpPr txBox="1"/>
          <p:nvPr/>
        </p:nvSpPr>
        <p:spPr>
          <a:xfrm>
            <a:off x="2611769" y="2232960"/>
            <a:ext cx="309700" cy="369332"/>
          </a:xfrm>
          <a:prstGeom prst="rect">
            <a:avLst/>
          </a:prstGeom>
          <a:noFill/>
        </p:spPr>
        <p:txBody>
          <a:bodyPr wrap="none" rtlCol="0">
            <a:spAutoFit/>
          </a:bodyPr>
          <a:lstStyle/>
          <a:p>
            <a:r>
              <a:rPr lang="de-DE" dirty="0">
                <a:latin typeface="Bahnschrift" panose="020B0502040204020203" pitchFamily="34" charset="0"/>
              </a:rPr>
              <a:t>b</a:t>
            </a:r>
          </a:p>
        </p:txBody>
      </p:sp>
      <p:sp>
        <p:nvSpPr>
          <p:cNvPr id="76" name="Textfeld 75"/>
          <p:cNvSpPr txBox="1"/>
          <p:nvPr/>
        </p:nvSpPr>
        <p:spPr>
          <a:xfrm>
            <a:off x="1246615" y="3472391"/>
            <a:ext cx="300082" cy="369332"/>
          </a:xfrm>
          <a:prstGeom prst="rect">
            <a:avLst/>
          </a:prstGeom>
          <a:noFill/>
        </p:spPr>
        <p:txBody>
          <a:bodyPr wrap="none" rtlCol="0">
            <a:spAutoFit/>
          </a:bodyPr>
          <a:lstStyle/>
          <a:p>
            <a:r>
              <a:rPr lang="de-DE" dirty="0">
                <a:latin typeface="Bahnschrift" panose="020B0502040204020203" pitchFamily="34" charset="0"/>
              </a:rPr>
              <a:t>c</a:t>
            </a:r>
          </a:p>
        </p:txBody>
      </p:sp>
      <p:sp>
        <p:nvSpPr>
          <p:cNvPr id="77" name="Textfeld 76"/>
          <p:cNvSpPr txBox="1"/>
          <p:nvPr/>
        </p:nvSpPr>
        <p:spPr>
          <a:xfrm>
            <a:off x="2788414" y="3488181"/>
            <a:ext cx="309700" cy="369332"/>
          </a:xfrm>
          <a:prstGeom prst="rect">
            <a:avLst/>
          </a:prstGeom>
          <a:noFill/>
        </p:spPr>
        <p:txBody>
          <a:bodyPr wrap="none" rtlCol="0">
            <a:spAutoFit/>
          </a:bodyPr>
          <a:lstStyle/>
          <a:p>
            <a:r>
              <a:rPr lang="de-DE" dirty="0">
                <a:latin typeface="Bahnschrift" panose="020B0502040204020203" pitchFamily="34" charset="0"/>
              </a:rPr>
              <a:t>d</a:t>
            </a:r>
          </a:p>
        </p:txBody>
      </p:sp>
    </p:spTree>
    <p:extLst>
      <p:ext uri="{BB962C8B-B14F-4D97-AF65-F5344CB8AC3E}">
        <p14:creationId xmlns:p14="http://schemas.microsoft.com/office/powerpoint/2010/main" val="1675664431"/>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9"/>
                                          </p:stCondLst>
                                        </p:cTn>
                                        <p:tgtEl>
                                          <p:spTgt spid="74">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9"/>
                                          </p:stCondLst>
                                        </p:cTn>
                                        <p:tgtEl>
                                          <p:spTgt spid="7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9"/>
                                          </p:stCondLst>
                                        </p:cTn>
                                        <p:tgtEl>
                                          <p:spTgt spid="7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2499"/>
                                          </p:stCondLst>
                                        </p:cTn>
                                        <p:tgtEl>
                                          <p:spTgt spid="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2499"/>
                                          </p:stCondLst>
                                        </p:cTn>
                                        <p:tgtEl>
                                          <p:spTgt spid="7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2499"/>
                                          </p:stCondLst>
                                        </p:cTn>
                                        <p:tgtEl>
                                          <p:spTgt spid="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latin typeface="Arial" panose="020B0604020202020204" pitchFamily="34" charset="0"/>
                <a:cs typeface="Arial" panose="020B0604020202020204" pitchFamily="34" charset="0"/>
              </a:rPr>
              <a:t>Objetivos</a:t>
            </a:r>
            <a:r>
              <a:rPr lang="en-US" dirty="0">
                <a:latin typeface="Arial" panose="020B0604020202020204" pitchFamily="34" charset="0"/>
                <a:cs typeface="Arial" panose="020B0604020202020204" pitchFamily="34" charset="0"/>
              </a:rPr>
              <a:t> del modulo</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lstStyle/>
          <a:p>
            <a:pPr marL="0" indent="0">
              <a:lnSpc>
                <a:spcPct val="150000"/>
              </a:lnSpc>
              <a:buNone/>
            </a:pPr>
            <a:r>
              <a:rPr lang="es-ES" sz="1600" dirty="0">
                <a:latin typeface="Arial" panose="020B0604020202020204" pitchFamily="34" charset="0"/>
                <a:cs typeface="Arial" panose="020B0604020202020204" pitchFamily="34" charset="0"/>
              </a:rPr>
              <a:t>Bienvenidos al módulo : "Instalaciones de sistemas de distribución de edificios".</a:t>
            </a:r>
          </a:p>
          <a:p>
            <a:pPr marL="0" indent="0">
              <a:lnSpc>
                <a:spcPct val="150000"/>
              </a:lnSpc>
              <a:buNone/>
            </a:pPr>
            <a:r>
              <a:rPr lang="es-ES" sz="1600" dirty="0">
                <a:latin typeface="Arial" panose="020B0604020202020204" pitchFamily="34" charset="0"/>
                <a:cs typeface="Arial" panose="020B0604020202020204" pitchFamily="34" charset="0"/>
              </a:rPr>
              <a:t>Al final de este módulo podrás:</a:t>
            </a:r>
          </a:p>
          <a:p>
            <a:pPr marL="0" indent="0">
              <a:lnSpc>
                <a:spcPct val="150000"/>
              </a:lnSpc>
              <a:buNone/>
            </a:pPr>
            <a:endParaRPr lang="el-GR" sz="1600" dirty="0">
              <a:latin typeface="Arial" panose="020B0604020202020204" pitchFamily="34" charset="0"/>
              <a:cs typeface="Arial" panose="020B0604020202020204" pitchFamily="34" charset="0"/>
            </a:endParaRPr>
          </a:p>
          <a:p>
            <a:pPr>
              <a:lnSpc>
                <a:spcPct val="150000"/>
              </a:lnSpc>
              <a:buAutoNum type="arabicPeriod"/>
            </a:pPr>
            <a:r>
              <a:rPr lang="es-ES" sz="1600" dirty="0">
                <a:latin typeface="Arial" panose="020B0604020202020204" pitchFamily="34" charset="0"/>
                <a:cs typeface="Arial" panose="020B0604020202020204" pitchFamily="34" charset="0"/>
              </a:rPr>
              <a:t>conocer los tipos de sistemas de distribución de calefacción y refrigeración y sus campos de aplicación</a:t>
            </a:r>
          </a:p>
          <a:p>
            <a:pPr>
              <a:lnSpc>
                <a:spcPct val="150000"/>
              </a:lnSpc>
              <a:buAutoNum type="arabicPeriod"/>
            </a:pPr>
            <a:r>
              <a:rPr lang="es-ES" sz="1600" dirty="0">
                <a:latin typeface="Arial" panose="020B0604020202020204" pitchFamily="34" charset="0"/>
                <a:cs typeface="Arial" panose="020B0604020202020204" pitchFamily="34" charset="0"/>
              </a:rPr>
              <a:t>optimizar los sistemas (existentes) en función de las bombas de calor</a:t>
            </a:r>
            <a:endParaRPr lang="en-US" sz="1600" dirty="0">
              <a:latin typeface="Arial" panose="020B0604020202020204" pitchFamily="34" charset="0"/>
              <a:cs typeface="Arial" panose="020B0604020202020204" pitchFamily="34" charset="0"/>
            </a:endParaRPr>
          </a:p>
          <a:p>
            <a:pPr marL="0" indent="0">
              <a:buNone/>
            </a:pPr>
            <a:endParaRPr lang="el-GR"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00" dirty="0">
              <a:latin typeface="Bahnschrift" panose="020B0502040204020203" pitchFamily="34" charset="0"/>
            </a:endParaRP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0" name="Textfeld 79"/>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3652629" y="2124420"/>
            <a:ext cx="835485" cy="507831"/>
          </a:xfrm>
          <a:prstGeom prst="rect">
            <a:avLst/>
          </a:prstGeom>
          <a:noFill/>
        </p:spPr>
        <p:txBody>
          <a:bodyPr wrap="none" rtlCol="0">
            <a:spAutoFit/>
          </a:bodyPr>
          <a:lstStyle/>
          <a:p>
            <a:r>
              <a:rPr lang="de-DE" sz="2700" dirty="0"/>
              <a:t>21°C</a:t>
            </a:r>
          </a:p>
        </p:txBody>
      </p:sp>
      <p:sp>
        <p:nvSpPr>
          <p:cNvPr id="82" name="Textfeld 81"/>
          <p:cNvSpPr txBox="1"/>
          <p:nvPr/>
        </p:nvSpPr>
        <p:spPr>
          <a:xfrm>
            <a:off x="2065669" y="3422830"/>
            <a:ext cx="835485" cy="507831"/>
          </a:xfrm>
          <a:prstGeom prst="rect">
            <a:avLst/>
          </a:prstGeom>
          <a:noFill/>
        </p:spPr>
        <p:txBody>
          <a:bodyPr wrap="none" rtlCol="0">
            <a:spAutoFit/>
          </a:bodyPr>
          <a:lstStyle/>
          <a:p>
            <a:r>
              <a:rPr lang="de-DE" sz="2700" dirty="0"/>
              <a:t>21°C</a:t>
            </a:r>
          </a:p>
        </p:txBody>
      </p:sp>
      <p:sp>
        <p:nvSpPr>
          <p:cNvPr id="83" name="Textfeld 82"/>
          <p:cNvSpPr txBox="1"/>
          <p:nvPr/>
        </p:nvSpPr>
        <p:spPr>
          <a:xfrm>
            <a:off x="3640885" y="3424025"/>
            <a:ext cx="835485" cy="507831"/>
          </a:xfrm>
          <a:prstGeom prst="rect">
            <a:avLst/>
          </a:prstGeom>
          <a:noFill/>
        </p:spPr>
        <p:txBody>
          <a:bodyPr wrap="none" rtlCol="0">
            <a:spAutoFit/>
          </a:bodyPr>
          <a:lstStyle/>
          <a:p>
            <a:r>
              <a:rPr lang="de-DE" sz="2700" dirty="0"/>
              <a:t>21°C</a:t>
            </a:r>
          </a:p>
        </p:txBody>
      </p:sp>
      <p:sp>
        <p:nvSpPr>
          <p:cNvPr id="84" name="Textfeld 83"/>
          <p:cNvSpPr txBox="1"/>
          <p:nvPr/>
        </p:nvSpPr>
        <p:spPr>
          <a:xfrm>
            <a:off x="4644008" y="1348251"/>
            <a:ext cx="4114800" cy="438581"/>
          </a:xfrm>
          <a:prstGeom prst="rect">
            <a:avLst/>
          </a:prstGeom>
          <a:noFill/>
        </p:spPr>
        <p:txBody>
          <a:bodyPr wrap="square" rtlCol="0">
            <a:noAutofit/>
          </a:bodyPr>
          <a:lstStyle/>
          <a:p>
            <a:pPr>
              <a:lnSpc>
                <a:spcPct val="150000"/>
              </a:lnSpc>
            </a:pPr>
            <a:r>
              <a:rPr lang="de-DE" sz="1600" dirty="0">
                <a:latin typeface="Arial" panose="020B0604020202020204" pitchFamily="34" charset="0"/>
                <a:cs typeface="Arial" panose="020B0604020202020204" pitchFamily="34" charset="0"/>
              </a:rPr>
              <a:t>Equilibrado hidráulico </a:t>
            </a:r>
          </a:p>
          <a:p>
            <a:pPr>
              <a:lnSpc>
                <a:spcPct val="150000"/>
              </a:lnSpc>
            </a:pPr>
            <a:endParaRPr lang="de-DE" sz="1600" b="1"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Este procedimiento asegura que</a:t>
            </a:r>
          </a:p>
          <a:p>
            <a:pPr marL="257175" indent="-257175">
              <a:lnSpc>
                <a:spcPct val="150000"/>
              </a:lnSpc>
              <a:buFontTx/>
              <a:buChar char="-"/>
            </a:pPr>
            <a:r>
              <a:rPr lang="es-ES" sz="1600" dirty="0">
                <a:latin typeface="Arial" panose="020B0604020202020204" pitchFamily="34" charset="0"/>
                <a:cs typeface="Arial" panose="020B0604020202020204" pitchFamily="34" charset="0"/>
              </a:rPr>
              <a:t>Cada radiador se alimentará con el volumen adecuado de agua caliente.</a:t>
            </a:r>
          </a:p>
          <a:p>
            <a:pPr marL="257175" indent="-257175">
              <a:lnSpc>
                <a:spcPct val="150000"/>
              </a:lnSpc>
              <a:buFontTx/>
              <a:buChar char="-"/>
            </a:pPr>
            <a:r>
              <a:rPr lang="es-ES" sz="1600" dirty="0">
                <a:latin typeface="Arial" panose="020B0604020202020204" pitchFamily="34" charset="0"/>
                <a:cs typeface="Arial" panose="020B0604020202020204" pitchFamily="34" charset="0"/>
              </a:rPr>
              <a:t>Cada radiador proporciona la cantidad adecuada de calor a cada habitación</a:t>
            </a:r>
          </a:p>
          <a:p>
            <a:pPr marL="257175" indent="-257175">
              <a:lnSpc>
                <a:spcPct val="150000"/>
              </a:lnSpc>
              <a:buFontTx/>
              <a:buChar char="-"/>
            </a:pPr>
            <a:r>
              <a:rPr lang="es-ES" sz="1600" dirty="0">
                <a:latin typeface="Arial" panose="020B0604020202020204" pitchFamily="34" charset="0"/>
                <a:cs typeface="Arial" panose="020B0604020202020204" pitchFamily="34" charset="0"/>
              </a:rPr>
              <a:t>Todo el espacio vital está bien templado</a:t>
            </a:r>
          </a:p>
          <a:p>
            <a:pPr marL="257175" indent="-257175">
              <a:lnSpc>
                <a:spcPct val="150000"/>
              </a:lnSpc>
              <a:buFontTx/>
              <a:buChar char="-"/>
            </a:pPr>
            <a:endParaRPr lang="es-ES" sz="1600" dirty="0">
              <a:latin typeface="Arial" panose="020B0604020202020204" pitchFamily="34" charset="0"/>
              <a:cs typeface="Arial" panose="020B0604020202020204" pitchFamily="34" charset="0"/>
            </a:endParaRPr>
          </a:p>
          <a:p>
            <a:pPr marL="257175" indent="-257175">
              <a:lnSpc>
                <a:spcPct val="150000"/>
              </a:lnSpc>
              <a:buFontTx/>
              <a:buChar char="-"/>
            </a:pPr>
            <a:r>
              <a:rPr lang="es-ES" sz="1600" b="1" dirty="0">
                <a:latin typeface="Arial" panose="020B0604020202020204" pitchFamily="34" charset="0"/>
                <a:cs typeface="Arial" panose="020B0604020202020204" pitchFamily="34" charset="0"/>
              </a:rPr>
              <a:t>El sistema de calefacción funciona eficientemente</a:t>
            </a:r>
            <a:endParaRPr lang="de-DE" sz="1600" b="1"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98958498"/>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Ventajas del equilibrado hidráulico</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Ventajas del equilibrado hidráulico</a:t>
            </a: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plena funcionalidad de todos los radiadores o sistemas de calefacción por suelo radiante</a:t>
            </a:r>
          </a:p>
          <a:p>
            <a:pPr>
              <a:lnSpc>
                <a:spcPct val="150000"/>
              </a:lnSpc>
            </a:pPr>
            <a:r>
              <a:rPr lang="en-US" sz="1600" dirty="0">
                <a:latin typeface="Arial" panose="020B0604020202020204" pitchFamily="34" charset="0"/>
                <a:cs typeface="Arial" panose="020B0604020202020204" pitchFamily="34" charset="0"/>
              </a:rPr>
              <a:t>más confort de vida</a:t>
            </a:r>
          </a:p>
          <a:p>
            <a:pPr>
              <a:lnSpc>
                <a:spcPct val="150000"/>
              </a:lnSpc>
            </a:pPr>
            <a:r>
              <a:rPr lang="en-US" sz="1600" dirty="0">
                <a:latin typeface="Arial" panose="020B0604020202020204" pitchFamily="34" charset="0"/>
                <a:cs typeface="Arial" panose="020B0604020202020204" pitchFamily="34" charset="0"/>
              </a:rPr>
              <a:t>Incremento del valor de la propiedad</a:t>
            </a:r>
          </a:p>
          <a:p>
            <a:pPr>
              <a:lnSpc>
                <a:spcPct val="150000"/>
              </a:lnSpc>
            </a:pPr>
            <a:r>
              <a:rPr lang="en-US" sz="1600" dirty="0">
                <a:latin typeface="Arial" panose="020B0604020202020204" pitchFamily="34" charset="0"/>
                <a:cs typeface="Arial" panose="020B0604020202020204" pitchFamily="34" charset="0"/>
              </a:rPr>
              <a:t>alto ahorro de energía</a:t>
            </a:r>
          </a:p>
          <a:p>
            <a:pPr>
              <a:lnSpc>
                <a:spcPct val="150000"/>
              </a:lnSpc>
            </a:pPr>
            <a:r>
              <a:rPr lang="en-US" sz="1600" dirty="0">
                <a:latin typeface="Arial" panose="020B0604020202020204" pitchFamily="34" charset="0"/>
                <a:cs typeface="Arial" panose="020B0604020202020204" pitchFamily="34" charset="0"/>
              </a:rPr>
              <a:t>menores costos de energía</a:t>
            </a:r>
          </a:p>
          <a:p>
            <a:pPr>
              <a:lnSpc>
                <a:spcPct val="150000"/>
              </a:lnSpc>
            </a:pPr>
            <a:r>
              <a:rPr lang="en-US" sz="1600" dirty="0">
                <a:latin typeface="Arial" panose="020B0604020202020204" pitchFamily="34" charset="0"/>
                <a:cs typeface="Arial" panose="020B0604020202020204" pitchFamily="34" charset="0"/>
              </a:rPr>
              <a:t>Contribución activa a la protección del medio ambiente</a:t>
            </a:r>
          </a:p>
          <a:p>
            <a:pPr>
              <a:lnSpc>
                <a:spcPct val="150000"/>
              </a:lnSpc>
            </a:pPr>
            <a:r>
              <a:rPr lang="en-US" sz="1600" dirty="0">
                <a:latin typeface="Arial" panose="020B0604020202020204" pitchFamily="34" charset="0"/>
                <a:cs typeface="Arial" panose="020B0604020202020204" pitchFamily="34" charset="0"/>
              </a:rPr>
              <a:t>proceso económico</a:t>
            </a:r>
          </a:p>
          <a:p>
            <a:pPr>
              <a:lnSpc>
                <a:spcPct val="150000"/>
              </a:lnSpc>
            </a:pPr>
            <a:r>
              <a:rPr lang="en-US" sz="1600" dirty="0">
                <a:latin typeface="Arial" panose="020B0604020202020204" pitchFamily="34" charset="0"/>
                <a:cs typeface="Arial" panose="020B0604020202020204" pitchFamily="34" charset="0"/>
              </a:rPr>
              <a:t>excelente relación coste-beneficio</a:t>
            </a:r>
          </a:p>
        </p:txBody>
      </p:sp>
    </p:spTree>
    <p:extLst>
      <p:ext uri="{BB962C8B-B14F-4D97-AF65-F5344CB8AC3E}">
        <p14:creationId xmlns:p14="http://schemas.microsoft.com/office/powerpoint/2010/main" val="1397710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Pasos del equilibrado hidráulico</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Pasos del equilibrado hidráulico</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1. Cálculo de la carga de calefacción y del radiador / potencia instalada en los locales y determinación de la temperatura de ida necesaria</a:t>
            </a:r>
          </a:p>
          <a:p>
            <a:pPr>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sym typeface="Wingdings" panose="05000000000000000000" pitchFamily="2" charset="2"/>
              </a:rPr>
              <a:t>Cálculo de la </a:t>
            </a:r>
            <a:r>
              <a:rPr lang="en-US" sz="1600" dirty="0" err="1">
                <a:latin typeface="Arial" panose="020B0604020202020204" pitchFamily="34" charset="0"/>
                <a:cs typeface="Arial" panose="020B0604020202020204" pitchFamily="34" charset="0"/>
                <a:sym typeface="Wingdings" panose="05000000000000000000" pitchFamily="2" charset="2"/>
              </a:rPr>
              <a:t>carga</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térmica</a:t>
            </a:r>
            <a:r>
              <a:rPr lang="en-US" sz="1600" dirty="0">
                <a:latin typeface="Arial" panose="020B0604020202020204" pitchFamily="34" charset="0"/>
                <a:cs typeface="Arial" panose="020B0604020202020204" pitchFamily="34" charset="0"/>
                <a:sym typeface="Wingdings" panose="05000000000000000000" pitchFamily="2" charset="2"/>
              </a:rPr>
              <a:t>. Ver unidad 1.2</a:t>
            </a:r>
          </a:p>
          <a:p>
            <a:pPr>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sym typeface="Wingdings" panose="05000000000000000000" pitchFamily="2" charset="2"/>
              </a:rPr>
              <a:t>Cálculo del </a:t>
            </a:r>
            <a:r>
              <a:rPr lang="de-DE" sz="1600" dirty="0">
                <a:latin typeface="Arial" panose="020B0604020202020204" pitchFamily="34" charset="0"/>
                <a:cs typeface="Arial" panose="020B0604020202020204" pitchFamily="34" charset="0"/>
                <a:sym typeface="Wingdings" panose="05000000000000000000" pitchFamily="2" charset="2"/>
              </a:rPr>
              <a:t>sistema de calefacción por suelo radiante. V</a:t>
            </a:r>
            <a:r>
              <a:rPr lang="en-US" sz="1600" dirty="0" err="1">
                <a:latin typeface="Arial" panose="020B0604020202020204" pitchFamily="34" charset="0"/>
                <a:cs typeface="Arial" panose="020B0604020202020204" pitchFamily="34" charset="0"/>
                <a:sym typeface="Wingdings" panose="05000000000000000000" pitchFamily="2" charset="2"/>
              </a:rPr>
              <a:t>er</a:t>
            </a:r>
            <a:r>
              <a:rPr lang="en-US" sz="1600" dirty="0">
                <a:latin typeface="Arial" panose="020B0604020202020204" pitchFamily="34" charset="0"/>
                <a:cs typeface="Arial" panose="020B0604020202020204" pitchFamily="34" charset="0"/>
                <a:sym typeface="Wingdings" panose="05000000000000000000" pitchFamily="2" charset="2"/>
              </a:rPr>
              <a:t> unidad 1.2</a:t>
            </a:r>
          </a:p>
          <a:p>
            <a:pPr>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determinación de la temperatura de ida necesaria (lo más baja posible)</a:t>
            </a: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775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Pasos del equilibrado hidráulico</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Pasos del equilibrado hidráulico</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2. </a:t>
            </a:r>
            <a:r>
              <a:rPr lang="en-US" sz="1600" dirty="0">
                <a:latin typeface="Arial" panose="020B0604020202020204" pitchFamily="34" charset="0"/>
                <a:cs typeface="Arial" panose="020B0604020202020204" pitchFamily="34" charset="0"/>
              </a:rPr>
              <a:t>Determinación de los </a:t>
            </a:r>
            <a:r>
              <a:rPr lang="en-US" sz="1600" dirty="0" err="1">
                <a:latin typeface="Arial" panose="020B0604020202020204" pitchFamily="34" charset="0"/>
                <a:cs typeface="Arial" panose="020B0604020202020204" pitchFamily="34" charset="0"/>
              </a:rPr>
              <a:t>caudales</a:t>
            </a:r>
            <a:r>
              <a:rPr lang="en-US" sz="1600" dirty="0">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másicos</a:t>
            </a:r>
            <a:r>
              <a:rPr lang="en-US" sz="1600" dirty="0">
                <a:latin typeface="Arial" panose="020B0604020202020204" pitchFamily="34" charset="0"/>
                <a:cs typeface="Arial" panose="020B0604020202020204" pitchFamily="34" charset="0"/>
              </a:rPr>
              <a:t> de agua de calefacción máximos requeridos para cada radiador</a:t>
            </a:r>
          </a:p>
          <a:p>
            <a:pPr marL="0" indent="0">
              <a:lnSpc>
                <a:spcPct val="150000"/>
              </a:lnSpc>
              <a:buNone/>
            </a:pPr>
            <a:r>
              <a:rPr lang="en-US" sz="1600" dirty="0">
                <a:latin typeface="Arial" panose="020B0604020202020204" pitchFamily="34" charset="0"/>
                <a:cs typeface="Arial" panose="020B0604020202020204" pitchFamily="34" charset="0"/>
              </a:rPr>
              <a:t>El flujo </a:t>
            </a:r>
            <a:r>
              <a:rPr lang="en-US" sz="1600" dirty="0">
                <a:solidFill>
                  <a:srgbClr val="FF0000"/>
                </a:solidFill>
                <a:latin typeface="Arial" panose="020B0604020202020204" pitchFamily="34" charset="0"/>
                <a:cs typeface="Arial" panose="020B0604020202020204" pitchFamily="34" charset="0"/>
              </a:rPr>
              <a:t>másico </a:t>
            </a:r>
            <a:r>
              <a:rPr lang="en-US" sz="1600" dirty="0">
                <a:latin typeface="Arial" panose="020B0604020202020204" pitchFamily="34" charset="0"/>
                <a:cs typeface="Arial" panose="020B0604020202020204" pitchFamily="34" charset="0"/>
              </a:rPr>
              <a:t>transporta la energía necesaria a la superficie de calentamiento correspondiente.</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73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Pasos del equilibrado hidráulico</a:t>
            </a:r>
            <a:endParaRPr lang="el-GR" dirty="0"/>
          </a:p>
        </p:txBody>
      </p:sp>
      <p:sp>
        <p:nvSpPr>
          <p:cNvPr id="3" name="Content Placeholder 2"/>
          <p:cNvSpPr>
            <a:spLocks noGrp="1"/>
          </p:cNvSpPr>
          <p:nvPr>
            <p:ph idx="1"/>
          </p:nvPr>
        </p:nvSpPr>
        <p:spPr>
          <a:xfrm>
            <a:off x="447303" y="1340768"/>
            <a:ext cx="8229600" cy="4525963"/>
          </a:xfrm>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La fórmula del flujo de calor</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QPoint</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mPoint</a:t>
            </a:r>
            <a:r>
              <a:rPr lang="en-US" sz="1600" dirty="0">
                <a:latin typeface="Arial" panose="020B0604020202020204" pitchFamily="34" charset="0"/>
                <a:cs typeface="Arial" panose="020B0604020202020204" pitchFamily="34" charset="0"/>
              </a:rPr>
              <a:t> x </a:t>
            </a:r>
            <a:r>
              <a:rPr lang="en-US" sz="1600" dirty="0" err="1">
                <a:latin typeface="Arial" panose="020B0604020202020204" pitchFamily="34" charset="0"/>
                <a:cs typeface="Arial" panose="020B0604020202020204" pitchFamily="34" charset="0"/>
              </a:rPr>
              <a:t>cp</a:t>
            </a:r>
            <a:r>
              <a:rPr lang="en-US" sz="1600" dirty="0">
                <a:latin typeface="Arial" panose="020B0604020202020204" pitchFamily="34" charset="0"/>
                <a:cs typeface="Arial" panose="020B0604020202020204" pitchFamily="34" charset="0"/>
              </a:rPr>
              <a:t> x </a:t>
            </a:r>
            <a:r>
              <a:rPr lang="en-US" sz="1600" dirty="0" err="1">
                <a:latin typeface="Arial" panose="020B0604020202020204" pitchFamily="34" charset="0"/>
                <a:cs typeface="Arial" panose="020B0604020202020204" pitchFamily="34" charset="0"/>
              </a:rPr>
              <a:t>Δϑ</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Qpoint</a:t>
            </a:r>
            <a:r>
              <a:rPr lang="en-US" sz="1600" dirty="0">
                <a:latin typeface="Arial" panose="020B0604020202020204" pitchFamily="34" charset="0"/>
                <a:cs typeface="Arial" panose="020B0604020202020204" pitchFamily="34" charset="0"/>
              </a:rPr>
              <a:t> = flujo de calor en </a:t>
            </a:r>
            <a:r>
              <a:rPr lang="en-US" sz="1600" dirty="0" err="1">
                <a:latin typeface="Arial" panose="020B0604020202020204" pitchFamily="34" charset="0"/>
                <a:cs typeface="Arial" panose="020B0604020202020204" pitchFamily="34" charset="0"/>
              </a:rPr>
              <a:t>Wh/h</a:t>
            </a:r>
            <a:r>
              <a:rPr lang="en-US" sz="1600" dirty="0">
                <a:latin typeface="Arial" panose="020B0604020202020204" pitchFamily="34" charset="0"/>
                <a:cs typeface="Arial" panose="020B0604020202020204" pitchFamily="34" charset="0"/>
              </a:rPr>
              <a:t> corresponde a ΦHL</a:t>
            </a:r>
          </a:p>
          <a:p>
            <a:pPr marL="0" indent="0">
              <a:lnSpc>
                <a:spcPct val="150000"/>
              </a:lnSpc>
              <a:buNone/>
            </a:pPr>
            <a:r>
              <a:rPr lang="en-US" sz="1600" dirty="0" err="1">
                <a:latin typeface="Arial" panose="020B0604020202020204" pitchFamily="34" charset="0"/>
                <a:cs typeface="Arial" panose="020B0604020202020204" pitchFamily="34" charset="0"/>
              </a:rPr>
              <a:t>mpoint</a:t>
            </a:r>
            <a:r>
              <a:rPr lang="en-US" sz="1600" dirty="0">
                <a:latin typeface="Arial" panose="020B0604020202020204" pitchFamily="34" charset="0"/>
                <a:cs typeface="Arial" panose="020B0604020202020204" pitchFamily="34" charset="0"/>
              </a:rPr>
              <a:t> = caudal másico en kg/h</a:t>
            </a:r>
          </a:p>
          <a:p>
            <a:pPr marL="0" indent="0">
              <a:lnSpc>
                <a:spcPct val="150000"/>
              </a:lnSpc>
              <a:buNone/>
            </a:pPr>
            <a:r>
              <a:rPr lang="en-US" sz="1600" dirty="0" err="1">
                <a:latin typeface="Arial" panose="020B0604020202020204" pitchFamily="34" charset="0"/>
                <a:cs typeface="Arial" panose="020B0604020202020204" pitchFamily="34" charset="0"/>
              </a:rPr>
              <a:t>cp</a:t>
            </a:r>
            <a:r>
              <a:rPr lang="en-US" sz="1600" dirty="0">
                <a:latin typeface="Arial" panose="020B0604020202020204" pitchFamily="34" charset="0"/>
                <a:cs typeface="Arial" panose="020B0604020202020204" pitchFamily="34" charset="0"/>
              </a:rPr>
              <a:t> = capacidad calorífica específica del agua (1.163 </a:t>
            </a:r>
            <a:r>
              <a:rPr lang="en-US" sz="1600" dirty="0" err="1">
                <a:latin typeface="Arial" panose="020B0604020202020204" pitchFamily="34" charset="0"/>
                <a:cs typeface="Arial" panose="020B0604020202020204" pitchFamily="34" charset="0"/>
              </a:rPr>
              <a:t>Wh</a:t>
            </a:r>
            <a:r>
              <a:rPr lang="en-US" sz="1600" dirty="0">
                <a:latin typeface="Arial" panose="020B0604020202020204" pitchFamily="34" charset="0"/>
                <a:cs typeface="Arial" panose="020B0604020202020204" pitchFamily="34" charset="0"/>
              </a:rPr>
              <a:t> / kg K)</a:t>
            </a:r>
          </a:p>
          <a:p>
            <a:pPr marL="0" indent="0">
              <a:lnSpc>
                <a:spcPct val="150000"/>
              </a:lnSpc>
              <a:buNone/>
            </a:pPr>
            <a:r>
              <a:rPr lang="en-US" sz="1600" dirty="0" err="1">
                <a:latin typeface="Arial" panose="020B0604020202020204" pitchFamily="34" charset="0"/>
                <a:cs typeface="Arial" panose="020B0604020202020204" pitchFamily="34" charset="0"/>
              </a:rPr>
              <a:t>Δϑ</a:t>
            </a:r>
            <a:r>
              <a:rPr lang="en-US" sz="1600" dirty="0">
                <a:latin typeface="Arial" panose="020B0604020202020204" pitchFamily="34" charset="0"/>
                <a:cs typeface="Arial" panose="020B0604020202020204" pitchFamily="34" charset="0"/>
              </a:rPr>
              <a:t> = diferencia de temperatura desde</a:t>
            </a:r>
            <a:r>
              <a:rPr lang="en-US" sz="1600" dirty="0" err="1">
                <a:latin typeface="Arial" panose="020B0604020202020204" pitchFamily="34" charset="0"/>
                <a:cs typeface="Arial" panose="020B0604020202020204" pitchFamily="34" charset="0"/>
              </a:rPr>
              <a:t> (ϑV</a:t>
            </a:r>
            <a:r>
              <a:rPr lang="en-US" sz="1600" dirty="0">
                <a:latin typeface="Arial" panose="020B0604020202020204" pitchFamily="34" charset="0"/>
                <a:cs typeface="Arial" panose="020B0604020202020204" pitchFamily="34" charset="0"/>
              </a:rPr>
              <a:t> - ϑR) en K</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se convierte y da como resultado el </a:t>
            </a:r>
            <a:r>
              <a:rPr lang="en-US" sz="1600" dirty="0">
                <a:solidFill>
                  <a:srgbClr val="FF0000"/>
                </a:solidFill>
                <a:latin typeface="Arial" panose="020B0604020202020204" pitchFamily="34" charset="0"/>
                <a:cs typeface="Arial" panose="020B0604020202020204" pitchFamily="34" charset="0"/>
              </a:rPr>
              <a:t>flujo másico</a:t>
            </a:r>
            <a:r>
              <a:rPr lang="en-US" sz="1600" dirty="0">
                <a:latin typeface="Arial" panose="020B0604020202020204" pitchFamily="34" charset="0"/>
                <a:cs typeface="Arial" panose="020B0604020202020204" pitchFamily="34" charset="0"/>
              </a:rPr>
              <a:t>:</a:t>
            </a:r>
          </a:p>
          <a:p>
            <a:pPr marL="0" indent="0">
              <a:lnSpc>
                <a:spcPct val="150000"/>
              </a:lnSpc>
              <a:buNone/>
            </a:pPr>
            <a:r>
              <a:rPr lang="en-US" sz="1600" dirty="0" err="1">
                <a:latin typeface="Arial" panose="020B0604020202020204" pitchFamily="34" charset="0"/>
                <a:cs typeface="Arial" panose="020B0604020202020204" pitchFamily="34" charset="0"/>
              </a:rPr>
              <a:t>mpoint</a:t>
            </a:r>
            <a:r>
              <a:rPr lang="en-US" sz="1600" dirty="0">
                <a:latin typeface="Arial" panose="020B0604020202020204" pitchFamily="34" charset="0"/>
                <a:cs typeface="Arial" panose="020B0604020202020204" pitchFamily="34" charset="0"/>
              </a:rPr>
              <a:t> = Q / 1.163 x</a:t>
            </a:r>
            <a:r>
              <a:rPr lang="en-US" sz="1600" dirty="0" err="1">
                <a:latin typeface="Arial" panose="020B0604020202020204" pitchFamily="34" charset="0"/>
                <a:cs typeface="Arial" panose="020B0604020202020204" pitchFamily="34" charset="0"/>
              </a:rPr>
              <a:t> (ϑV</a:t>
            </a:r>
            <a:r>
              <a:rPr lang="en-US" sz="1600" dirty="0">
                <a:latin typeface="Arial" panose="020B0604020202020204" pitchFamily="34" charset="0"/>
                <a:cs typeface="Arial" panose="020B0604020202020204" pitchFamily="34" charset="0"/>
              </a:rPr>
              <a:t> - ϑR)</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b="1" dirty="0">
                <a:latin typeface="Arial" panose="020B0604020202020204" pitchFamily="34" charset="0"/>
                <a:cs typeface="Arial" panose="020B0604020202020204" pitchFamily="34" charset="0"/>
              </a:rPr>
              <a:t>Cuanto mayor sea la diferencia de temperatura, menor será el caudal másico.</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404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Pasos del equilibrado hidráulico</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Pasos del equilibrado hidráulico</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3. Cálculo de las pérdidas de presión en la red de tuberías (línea más larga); esto da como resultado automáticamente la capacidad de bombeo requerida.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4. Selección de válvulas termostáticas y/o racores antirretorno en función de las características de caudal y presión requeridas</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012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Pasos del equilibrado hidráulico</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Pasos del equilibrado hidráulico</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5. Estructura de la bomba de circulación (o de la válvula de equilibrado automática, en caso necesario) en función de la altura de impulsión y del caudal de aire necesarios</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6. Ajuste de la regulación de la calefacción Ajuste de la inclinación y del desplazamiento paralelo en función de la temperatura de impulsión óptima calculada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7. Ajuste y documentación de todos los valores determinados</a:t>
            </a: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510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pf-kCYj7P0k"/>
          <p:cNvPicPr>
            <a:picLocks noGrp="1" noRot="1" noChangeAspect="1"/>
          </p:cNvPicPr>
          <p:nvPr>
            <p:ph idx="1"/>
            <a:videoFile r:link="rId1"/>
          </p:nvPr>
        </p:nvPicPr>
        <p:blipFill>
          <a:blip r:embed="rId3"/>
          <a:stretch>
            <a:fillRect/>
          </a:stretch>
        </p:blipFill>
        <p:spPr>
          <a:xfrm>
            <a:off x="1835696" y="2492896"/>
            <a:ext cx="5705828" cy="3209528"/>
          </a:xfrm>
          <a:prstGeom prst="rect">
            <a:avLst/>
          </a:prstGeom>
        </p:spPr>
      </p:pic>
      <p:sp>
        <p:nvSpPr>
          <p:cNvPr id="5" name="Textfeld 4"/>
          <p:cNvSpPr txBox="1"/>
          <p:nvPr/>
        </p:nvSpPr>
        <p:spPr>
          <a:xfrm>
            <a:off x="1835696" y="1470266"/>
            <a:ext cx="381335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Fundamentos de la calibración hidráulica en vídeo</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041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5" name="Textfeld 4"/>
          <p:cNvSpPr txBox="1"/>
          <p:nvPr/>
        </p:nvSpPr>
        <p:spPr>
          <a:xfrm>
            <a:off x="876116" y="1844824"/>
            <a:ext cx="739176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Ajuste hidráulico de un sistema de calefacción por suelo radiante - ejemplo de cálculo</a:t>
            </a:r>
            <a:endParaRPr lang="de-DE" sz="1600" dirty="0">
              <a:latin typeface="Arial" panose="020B0604020202020204" pitchFamily="34" charset="0"/>
              <a:cs typeface="Arial" panose="020B0604020202020204" pitchFamily="34" charset="0"/>
            </a:endParaRPr>
          </a:p>
        </p:txBody>
      </p:sp>
      <p:pic>
        <p:nvPicPr>
          <p:cNvPr id="6" name="GJs5HC1WJV0"/>
          <p:cNvPicPr>
            <a:picLocks noGrp="1" noRot="1" noChangeAspect="1"/>
          </p:cNvPicPr>
          <p:nvPr>
            <p:ph idx="1"/>
            <a:videoFile r:link="rId1"/>
          </p:nvPr>
        </p:nvPicPr>
        <p:blipFill>
          <a:blip r:embed="rId3"/>
          <a:stretch>
            <a:fillRect/>
          </a:stretch>
        </p:blipFill>
        <p:spPr>
          <a:xfrm>
            <a:off x="1403648" y="2492896"/>
            <a:ext cx="6408712" cy="3604901"/>
          </a:xfrm>
          <a:prstGeom prst="rect">
            <a:avLst/>
          </a:prstGeom>
        </p:spPr>
      </p:pic>
    </p:spTree>
    <p:extLst>
      <p:ext uri="{BB962C8B-B14F-4D97-AF65-F5344CB8AC3E}">
        <p14:creationId xmlns:p14="http://schemas.microsoft.com/office/powerpoint/2010/main" val="141578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Circuito de calefacción de tratamiento de agua</a:t>
            </a:r>
            <a:endParaRPr lang="el-GR" dirty="0"/>
          </a:p>
        </p:txBody>
      </p:sp>
      <p:sp>
        <p:nvSpPr>
          <p:cNvPr id="3" name="Content Placeholder 2"/>
          <p:cNvSpPr>
            <a:spLocks noGrp="1"/>
          </p:cNvSpPr>
          <p:nvPr>
            <p:ph idx="1"/>
          </p:nvPr>
        </p:nvSpPr>
        <p:spPr>
          <a:xfrm>
            <a:off x="457200" y="1412776"/>
            <a:ext cx="8229600" cy="4968552"/>
          </a:xfrm>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El circuito de calefacción utiliza agua como medio de transferencia de calor.</a:t>
            </a:r>
          </a:p>
          <a:p>
            <a:pPr marL="0" indent="0">
              <a:lnSpc>
                <a:spcPct val="150000"/>
              </a:lnSpc>
              <a:buNone/>
            </a:pPr>
            <a:r>
              <a:rPr lang="en-US" sz="1600" dirty="0">
                <a:latin typeface="Arial" panose="020B0604020202020204" pitchFamily="34" charset="0"/>
                <a:cs typeface="Arial" panose="020B0604020202020204" pitchFamily="34" charset="0"/>
              </a:rPr>
              <a:t>Por lo tanto, la calefacción por suelo radiante y el </a:t>
            </a:r>
            <a:r>
              <a:rPr lang="en-US" sz="1600" dirty="0">
                <a:solidFill>
                  <a:srgbClr val="FF0000"/>
                </a:solidFill>
                <a:latin typeface="Arial" panose="020B0604020202020204" pitchFamily="34" charset="0"/>
                <a:cs typeface="Arial" panose="020B0604020202020204" pitchFamily="34" charset="0"/>
              </a:rPr>
              <a:t>tanque pulmón </a:t>
            </a:r>
            <a:r>
              <a:rPr lang="en-US" sz="1600" dirty="0">
                <a:latin typeface="Arial" panose="020B0604020202020204" pitchFamily="34" charset="0"/>
                <a:cs typeface="Arial" panose="020B0604020202020204" pitchFamily="34" charset="0"/>
              </a:rPr>
              <a:t>se llenan de agua.</a:t>
            </a:r>
          </a:p>
          <a:p>
            <a:pPr marL="0" indent="0">
              <a:lnSpc>
                <a:spcPct val="150000"/>
              </a:lnSpc>
              <a:buNone/>
            </a:pPr>
            <a:r>
              <a:rPr lang="en-US" sz="1600" dirty="0">
                <a:latin typeface="Arial" panose="020B0604020202020204" pitchFamily="34" charset="0"/>
                <a:cs typeface="Arial" panose="020B0604020202020204" pitchFamily="34" charset="0"/>
              </a:rPr>
              <a:t>Los componentes de los sistemas de calefacción modernos son compactos y eficaces. En los intercambiadores de calor, por ejemplo, los espesores de pared y los diámetros de los canales de flujo son lo más pequeños posible para garantizar una transferencia de calor casi sin pérdidas.</a:t>
            </a:r>
          </a:p>
          <a:p>
            <a:pPr marL="0" indent="0">
              <a:lnSpc>
                <a:spcPct val="150000"/>
              </a:lnSpc>
              <a:buNone/>
            </a:pPr>
            <a:r>
              <a:rPr lang="en-US" sz="1600" dirty="0">
                <a:latin typeface="Arial" panose="020B0604020202020204" pitchFamily="34" charset="0"/>
                <a:cs typeface="Arial" panose="020B0604020202020204" pitchFamily="34" charset="0"/>
              </a:rPr>
              <a:t>Los acumuladores </a:t>
            </a:r>
            <a:r>
              <a:rPr lang="en-US" sz="1600" dirty="0">
                <a:solidFill>
                  <a:srgbClr val="FF0000"/>
                </a:solidFill>
                <a:latin typeface="Arial" panose="020B0604020202020204" pitchFamily="34" charset="0"/>
                <a:cs typeface="Arial" panose="020B0604020202020204" pitchFamily="34" charset="0"/>
              </a:rPr>
              <a:t>tampón</a:t>
            </a:r>
            <a:r>
              <a:rPr lang="en-US" sz="1600" dirty="0">
                <a:latin typeface="Arial" panose="020B0604020202020204" pitchFamily="34" charset="0"/>
                <a:cs typeface="Arial" panose="020B0604020202020204" pitchFamily="34" charset="0"/>
              </a:rPr>
              <a:t> también proporcionan un gran volumen de agua en relación con la superficie de transferencia de calor en el intercambiador de calor de la caldera. Debido a la gran cantidad de agua de calefacción, puede haber un gran número de sustancias perturbadoras que, por ejemplo, se depositan en el intercambiador de calor en forma de cal y provocan perturbaciones en el mismo.</a:t>
            </a: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4463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Introducción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r>
              <a:rPr lang="es-ES" sz="1600" dirty="0">
                <a:latin typeface="Arial" panose="020B0604020202020204" pitchFamily="34" charset="0"/>
                <a:cs typeface="Arial" panose="020B0604020202020204" pitchFamily="34" charset="0"/>
              </a:rPr>
              <a:t>Para el correcto funcionamiento de una distribución de calefacción (componentes de la distribución de calefacción: </a:t>
            </a:r>
            <a:r>
              <a:rPr lang="es-ES" sz="1600" dirty="0" err="1">
                <a:latin typeface="Arial" panose="020B0604020202020204" pitchFamily="34" charset="0"/>
                <a:cs typeface="Arial" panose="020B0604020202020204" pitchFamily="34" charset="0"/>
              </a:rPr>
              <a:t>xxx.yyyy</a:t>
            </a:r>
            <a:r>
              <a:rPr lang="es-ES" sz="1600" dirty="0">
                <a:latin typeface="Arial" panose="020B0604020202020204" pitchFamily="34" charset="0"/>
                <a:cs typeface="Arial" panose="020B0604020202020204" pitchFamily="34" charset="0"/>
              </a:rPr>
              <a:t>) es muy importante realizar un equilibrado hidráulico del sistema.</a:t>
            </a:r>
          </a:p>
          <a:p>
            <a:pPr marL="0" indent="0">
              <a:lnSpc>
                <a:spcPct val="150000"/>
              </a:lnSpc>
              <a:buNone/>
            </a:pPr>
            <a:endParaRPr lang="es-E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Esta es la única manera de garantizar un informe operativo eficaz a largo plazo.</a:t>
            </a:r>
          </a:p>
          <a:p>
            <a:pPr marL="0" indent="0">
              <a:lnSpc>
                <a:spcPct val="150000"/>
              </a:lnSpc>
              <a:buNone/>
            </a:pPr>
            <a:endParaRPr lang="es-E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No es casualidad que la BAFA prescriba una compensación hidráulica en su financiación.</a:t>
            </a:r>
          </a:p>
          <a:p>
            <a:pPr marL="0" indent="0">
              <a:lnSpc>
                <a:spcPct val="150000"/>
              </a:lnSpc>
              <a:buNone/>
            </a:pPr>
            <a:endParaRPr lang="es-E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En las construcciones nuevas se necesitan todos los datos para una compensación hidráulica, de modo que se pueda realizar de forma sencilla y segura.</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965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Circuito de calefacción de tratamiento de agua</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Para evitar este problema, el agua utilizada en el circuito de calefacción debe cumplir las normas químicas y, en caso de duda, debe ser tratada previamente para garantizar las propiedades deseadas.</a:t>
            </a:r>
            <a:endParaRPr lang="de-DE" sz="1600" dirty="0">
              <a:latin typeface="Arial" panose="020B0604020202020204" pitchFamily="34" charset="0"/>
              <a:cs typeface="Arial" panose="020B0604020202020204" pitchFamily="34" charset="0"/>
              <a:sym typeface="Wingdings" panose="05000000000000000000" pitchFamily="2" charset="2"/>
            </a:endParaRPr>
          </a:p>
          <a:p>
            <a:pPr marL="0" indent="0">
              <a:lnSpc>
                <a:spcPct val="150000"/>
              </a:lnSpc>
              <a:buNone/>
            </a:pPr>
            <a:r>
              <a:rPr lang="en-US" sz="1600" dirty="0">
                <a:latin typeface="Arial" panose="020B0604020202020204" pitchFamily="34" charset="0"/>
                <a:cs typeface="Arial" panose="020B0604020202020204" pitchFamily="34" charset="0"/>
              </a:rPr>
              <a:t>El llenado de un sistema de calentamiento o enfriamiento de superficie debe realizarse con agua ablandada o </a:t>
            </a:r>
            <a:r>
              <a:rPr lang="en-US" sz="1600" dirty="0" err="1">
                <a:latin typeface="Arial" panose="020B0604020202020204" pitchFamily="34" charset="0"/>
                <a:cs typeface="Arial" panose="020B0604020202020204" pitchFamily="34" charset="0"/>
              </a:rPr>
              <a:t>desmineralizada</a:t>
            </a:r>
            <a:r>
              <a:rPr lang="en-US" sz="1600" dirty="0">
                <a:latin typeface="Arial" panose="020B0604020202020204" pitchFamily="34" charset="0"/>
                <a:cs typeface="Arial" panose="020B0604020202020204" pitchFamily="34" charset="0"/>
              </a:rPr>
              <a:t>, dependiendo del material de la tubería. Lo mismo se aplica al agua de la caldera. El efecto positivo es la protección a largo plazo contra el </a:t>
            </a:r>
            <a:r>
              <a:rPr lang="en-US" sz="1600" dirty="0">
                <a:solidFill>
                  <a:srgbClr val="FF0000"/>
                </a:solidFill>
                <a:latin typeface="Arial" panose="020B0604020202020204" pitchFamily="34" charset="0"/>
                <a:cs typeface="Arial" panose="020B0604020202020204" pitchFamily="34" charset="0"/>
              </a:rPr>
              <a:t>entarquinamiento</a:t>
            </a:r>
            <a:r>
              <a:rPr lang="en-US" sz="1600" dirty="0">
                <a:latin typeface="Arial" panose="020B0604020202020204" pitchFamily="34" charset="0"/>
                <a:cs typeface="Arial" panose="020B0604020202020204" pitchFamily="34" charset="0"/>
              </a:rPr>
              <a:t> y la corrosión de la calefacción de superficie para una buena transferencia de calor a largo plazo y un funcionamiento eficiente de la calefacción por suelo radiante industrial.</a:t>
            </a:r>
          </a:p>
        </p:txBody>
      </p:sp>
    </p:spTree>
    <p:extLst>
      <p:ext uri="{BB962C8B-B14F-4D97-AF65-F5344CB8AC3E}">
        <p14:creationId xmlns:p14="http://schemas.microsoft.com/office/powerpoint/2010/main" val="3729317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Circuito de calefacción de tratamiento de agua</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Si el agua de calefacción no es tratada y, por lo tanto, no cumple los requisitos de calidad, la eficiencia energética suele empeorar constantemente. Como en el hervidor u otros productos donde se calienta el agua, se forman depósitos de cal. Esta cal se deposita en las superficies de transferencia de calor de la caldera o del intercambiador de calor, restringe su función o incluso bloquea el flujo completo.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En todo el sistema de calefacción, un agua de calefacción incorrecta también puede provocar corrosión.</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Además de los problemas técnicos, el operador del sistema de calefacción </a:t>
            </a:r>
            <a:r>
              <a:rPr lang="en-US" sz="1600" dirty="0" err="1">
                <a:latin typeface="Arial" panose="020B0604020202020204" pitchFamily="34" charset="0"/>
                <a:cs typeface="Arial" panose="020B0604020202020204" pitchFamily="34" charset="0"/>
              </a:rPr>
              <a:t>puede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perder</a:t>
            </a:r>
            <a:r>
              <a:rPr lang="en-US" sz="1600" dirty="0">
                <a:latin typeface="Arial" panose="020B0604020202020204" pitchFamily="34" charset="0"/>
                <a:cs typeface="Arial" panose="020B0604020202020204" pitchFamily="34" charset="0"/>
              </a:rPr>
              <a:t> la </a:t>
            </a:r>
            <a:r>
              <a:rPr lang="en-US" sz="1600" dirty="0" err="1">
                <a:latin typeface="Arial" panose="020B0604020202020204" pitchFamily="34" charset="0"/>
                <a:cs typeface="Arial" panose="020B0604020202020204" pitchFamily="34" charset="0"/>
              </a:rPr>
              <a:t>garantía</a:t>
            </a:r>
            <a:r>
              <a:rPr lang="en-US" sz="1600" dirty="0">
                <a:latin typeface="Arial" panose="020B0604020202020204" pitchFamily="34" charset="0"/>
                <a:cs typeface="Arial" panose="020B0604020202020204" pitchFamily="34" charset="0"/>
              </a:rPr>
              <a:t> de los componentes si el agua de calefacción se trata incorrectamente.</a:t>
            </a:r>
          </a:p>
        </p:txBody>
      </p:sp>
    </p:spTree>
    <p:extLst>
      <p:ext uri="{BB962C8B-B14F-4D97-AF65-F5344CB8AC3E}">
        <p14:creationId xmlns:p14="http://schemas.microsoft.com/office/powerpoint/2010/main" val="1908335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Circuito de calefacción de tratamiento de agua</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Norma VDI 2035</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hoja 1 trata sobre el tema "Evitar los daños causados por la piedra caliza en los sistemas de calefacción", la hoja 2 sirve para "prevenir los daños causados por la corrosión".</a:t>
            </a:r>
          </a:p>
        </p:txBody>
      </p:sp>
    </p:spTree>
    <p:extLst>
      <p:ext uri="{BB962C8B-B14F-4D97-AF65-F5344CB8AC3E}">
        <p14:creationId xmlns:p14="http://schemas.microsoft.com/office/powerpoint/2010/main" val="1612281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Circuito de calefacción de tratamiento de agua</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Norma VDI 2035 - hoja 1</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Los requisitos de la norma VDI 2035 son bastante amplios en lo que respecta a la prevención de daños causados por la piedra caliza. Aquí, la dureza total tolerable del agua de calefacción se ajusta en función de la capacidad de calentamiento y del contenido de agua del sistema. </a:t>
            </a:r>
          </a:p>
        </p:txBody>
      </p:sp>
      <p:pic>
        <p:nvPicPr>
          <p:cNvPr id="4" name="Grafik 3"/>
          <p:cNvPicPr>
            <a:picLocks noChangeAspect="1"/>
          </p:cNvPicPr>
          <p:nvPr/>
        </p:nvPicPr>
        <p:blipFill>
          <a:blip r:embed="rId2"/>
          <a:stretch>
            <a:fillRect/>
          </a:stretch>
        </p:blipFill>
        <p:spPr>
          <a:xfrm>
            <a:off x="226677" y="3863181"/>
            <a:ext cx="8690645" cy="2060059"/>
          </a:xfrm>
          <a:prstGeom prst="rect">
            <a:avLst/>
          </a:prstGeom>
        </p:spPr>
      </p:pic>
      <p:sp>
        <p:nvSpPr>
          <p:cNvPr id="5" name="Textfeld 4"/>
          <p:cNvSpPr txBox="1"/>
          <p:nvPr/>
        </p:nvSpPr>
        <p:spPr>
          <a:xfrm>
            <a:off x="395536" y="3933056"/>
            <a:ext cx="3736920" cy="246221"/>
          </a:xfrm>
          <a:prstGeom prst="rect">
            <a:avLst/>
          </a:prstGeom>
          <a:solidFill>
            <a:schemeClr val="bg1"/>
          </a:solidFill>
        </p:spPr>
        <p:txBody>
          <a:bodyPr wrap="none" rtlCol="0">
            <a:spAutoFit/>
          </a:bodyPr>
          <a:lstStyle/>
          <a:p>
            <a:r>
              <a:rPr lang="de-DE" sz="1000" dirty="0">
                <a:solidFill>
                  <a:srgbClr val="949099"/>
                </a:solidFill>
                <a:latin typeface="Arial" panose="020B0604020202020204" pitchFamily="34" charset="0"/>
                <a:cs typeface="Arial" panose="020B0604020202020204" pitchFamily="34" charset="0"/>
              </a:rPr>
              <a:t>VDI 2035 Parte 1 - </a:t>
            </a:r>
            <a:r>
              <a:rPr lang="en-US" sz="1000" dirty="0">
                <a:solidFill>
                  <a:srgbClr val="949099"/>
                </a:solidFill>
                <a:latin typeface="Arial" panose="020B0604020202020204" pitchFamily="34" charset="0"/>
                <a:cs typeface="Arial" panose="020B0604020202020204" pitchFamily="34" charset="0"/>
              </a:rPr>
              <a:t>Prevención de daños debidos a la formación de cálculos</a:t>
            </a:r>
            <a:endParaRPr lang="de-DE" sz="1000" dirty="0">
              <a:solidFill>
                <a:srgbClr val="949099"/>
              </a:solidFill>
              <a:latin typeface="Arial" panose="020B0604020202020204" pitchFamily="34" charset="0"/>
              <a:cs typeface="Arial" panose="020B0604020202020204" pitchFamily="34" charset="0"/>
            </a:endParaRPr>
          </a:p>
        </p:txBody>
      </p:sp>
      <p:sp>
        <p:nvSpPr>
          <p:cNvPr id="6" name="Textfeld 5"/>
          <p:cNvSpPr txBox="1"/>
          <p:nvPr/>
        </p:nvSpPr>
        <p:spPr>
          <a:xfrm>
            <a:off x="517400" y="4365104"/>
            <a:ext cx="1769816" cy="211203"/>
          </a:xfrm>
          <a:prstGeom prst="rect">
            <a:avLst/>
          </a:prstGeom>
          <a:solidFill>
            <a:schemeClr val="bg1"/>
          </a:solidFill>
        </p:spPr>
        <p:txBody>
          <a:bodyPr wrap="none" lIns="144000" tIns="36000" rIns="72000" bIns="36000" rtlCol="0">
            <a:spAutoFit/>
          </a:bodyPr>
          <a:lstStyle/>
          <a:p>
            <a:r>
              <a:rPr lang="en-US" sz="900" b="1" dirty="0">
                <a:solidFill>
                  <a:srgbClr val="7F7771"/>
                </a:solidFill>
                <a:latin typeface="Arial" panose="020B0604020202020204" pitchFamily="34" charset="0"/>
                <a:cs typeface="Arial" panose="020B0604020202020204" pitchFamily="34" charset="0"/>
              </a:rPr>
              <a:t>Potencia calorífica total en kW</a:t>
            </a:r>
            <a:endParaRPr lang="de-DE" sz="900" b="1" dirty="0">
              <a:solidFill>
                <a:srgbClr val="7F7771"/>
              </a:solidFill>
              <a:latin typeface="Arial" panose="020B0604020202020204" pitchFamily="34" charset="0"/>
              <a:cs typeface="Arial" panose="020B0604020202020204" pitchFamily="34" charset="0"/>
            </a:endParaRPr>
          </a:p>
        </p:txBody>
      </p:sp>
      <p:sp>
        <p:nvSpPr>
          <p:cNvPr id="7" name="Textfeld 6"/>
          <p:cNvSpPr txBox="1"/>
          <p:nvPr/>
        </p:nvSpPr>
        <p:spPr>
          <a:xfrm>
            <a:off x="2592000" y="4248000"/>
            <a:ext cx="1626631" cy="349702"/>
          </a:xfrm>
          <a:prstGeom prst="rect">
            <a:avLst/>
          </a:prstGeom>
          <a:solidFill>
            <a:schemeClr val="bg1"/>
          </a:solidFill>
        </p:spPr>
        <p:txBody>
          <a:bodyPr wrap="none" lIns="180000" tIns="36000" rIns="72000" bIns="36000" rtlCol="0">
            <a:spAutoFit/>
          </a:bodyPr>
          <a:lstStyle/>
          <a:p>
            <a:r>
              <a:rPr lang="en-US" sz="900" b="1" dirty="0">
                <a:solidFill>
                  <a:srgbClr val="7F7771"/>
                </a:solidFill>
                <a:latin typeface="Arial" panose="020B0604020202020204" pitchFamily="34" charset="0"/>
                <a:cs typeface="Arial" panose="020B0604020202020204" pitchFamily="34" charset="0"/>
              </a:rPr>
              <a:t>Dureza total en °dH </a:t>
            </a:r>
          </a:p>
          <a:p>
            <a:r>
              <a:rPr lang="en-US" sz="900" b="1" dirty="0">
                <a:solidFill>
                  <a:srgbClr val="7F7771"/>
                </a:solidFill>
                <a:latin typeface="Arial" panose="020B0604020202020204" pitchFamily="34" charset="0"/>
                <a:cs typeface="Arial" panose="020B0604020202020204" pitchFamily="34" charset="0"/>
              </a:rPr>
              <a:t>Volumen del sistema ≤ 20 l/kW</a:t>
            </a:r>
          </a:p>
        </p:txBody>
      </p:sp>
      <p:sp>
        <p:nvSpPr>
          <p:cNvPr id="8" name="Textfeld 7"/>
          <p:cNvSpPr txBox="1"/>
          <p:nvPr/>
        </p:nvSpPr>
        <p:spPr>
          <a:xfrm>
            <a:off x="4716000" y="4248000"/>
            <a:ext cx="1626631" cy="349702"/>
          </a:xfrm>
          <a:prstGeom prst="rect">
            <a:avLst/>
          </a:prstGeom>
          <a:solidFill>
            <a:schemeClr val="bg1"/>
          </a:solidFill>
        </p:spPr>
        <p:txBody>
          <a:bodyPr wrap="none" lIns="180000" tIns="36000" rIns="72000" bIns="36000" rtlCol="0">
            <a:spAutoFit/>
          </a:bodyPr>
          <a:lstStyle/>
          <a:p>
            <a:r>
              <a:rPr lang="en-US" sz="900" b="1" dirty="0">
                <a:solidFill>
                  <a:srgbClr val="7F7771"/>
                </a:solidFill>
                <a:latin typeface="Arial" panose="020B0604020202020204" pitchFamily="34" charset="0"/>
                <a:cs typeface="Arial" panose="020B0604020202020204" pitchFamily="34" charset="0"/>
              </a:rPr>
              <a:t>Dureza total en °dH </a:t>
            </a:r>
          </a:p>
          <a:p>
            <a:r>
              <a:rPr lang="en-US" sz="900" b="1" dirty="0">
                <a:solidFill>
                  <a:srgbClr val="7F7771"/>
                </a:solidFill>
                <a:latin typeface="Arial" panose="020B0604020202020204" pitchFamily="34" charset="0"/>
                <a:cs typeface="Arial" panose="020B0604020202020204" pitchFamily="34" charset="0"/>
              </a:rPr>
              <a:t>Volumen del sistema ≤ 50 l/kW</a:t>
            </a:r>
          </a:p>
        </p:txBody>
      </p:sp>
      <p:sp>
        <p:nvSpPr>
          <p:cNvPr id="9" name="Textfeld 8"/>
          <p:cNvSpPr txBox="1"/>
          <p:nvPr/>
        </p:nvSpPr>
        <p:spPr>
          <a:xfrm>
            <a:off x="6804000" y="4248000"/>
            <a:ext cx="1629837" cy="349702"/>
          </a:xfrm>
          <a:prstGeom prst="rect">
            <a:avLst/>
          </a:prstGeom>
          <a:solidFill>
            <a:schemeClr val="bg1"/>
          </a:solidFill>
        </p:spPr>
        <p:txBody>
          <a:bodyPr wrap="none" lIns="180000" tIns="36000" rIns="72000" bIns="36000" rtlCol="0">
            <a:spAutoFit/>
          </a:bodyPr>
          <a:lstStyle/>
          <a:p>
            <a:r>
              <a:rPr lang="en-US" sz="900" b="1" dirty="0">
                <a:solidFill>
                  <a:srgbClr val="7F7771"/>
                </a:solidFill>
                <a:latin typeface="Arial" panose="020B0604020202020204" pitchFamily="34" charset="0"/>
                <a:cs typeface="Arial" panose="020B0604020202020204" pitchFamily="34" charset="0"/>
              </a:rPr>
              <a:t>Dureza total en °dH </a:t>
            </a:r>
          </a:p>
          <a:p>
            <a:r>
              <a:rPr lang="en-US" sz="900" b="1" dirty="0">
                <a:solidFill>
                  <a:srgbClr val="7F7771"/>
                </a:solidFill>
                <a:latin typeface="Arial" panose="020B0604020202020204" pitchFamily="34" charset="0"/>
                <a:cs typeface="Arial" panose="020B0604020202020204" pitchFamily="34" charset="0"/>
              </a:rPr>
              <a:t>Volumen del sistema &gt; 50 l/kW</a:t>
            </a:r>
          </a:p>
        </p:txBody>
      </p:sp>
      <p:sp>
        <p:nvSpPr>
          <p:cNvPr id="10" name="Textfeld 9"/>
          <p:cNvSpPr txBox="1"/>
          <p:nvPr/>
        </p:nvSpPr>
        <p:spPr>
          <a:xfrm>
            <a:off x="2583125" y="4639661"/>
            <a:ext cx="1372492" cy="246221"/>
          </a:xfrm>
          <a:prstGeom prst="rect">
            <a:avLst/>
          </a:prstGeom>
          <a:solidFill>
            <a:srgbClr val="F9F9F9"/>
          </a:solidFill>
        </p:spPr>
        <p:txBody>
          <a:bodyPr wrap="none" rtlCol="0">
            <a:spAutoFit/>
          </a:bodyPr>
          <a:lstStyle/>
          <a:p>
            <a:r>
              <a:rPr lang="de-DE" sz="1000" dirty="0" err="1">
                <a:solidFill>
                  <a:srgbClr val="949099"/>
                </a:solidFill>
                <a:latin typeface="Calibri Light" panose="020F0302020204030204" pitchFamily="34" charset="0"/>
                <a:cs typeface="Calibri Light" panose="020F0302020204030204" pitchFamily="34" charset="0"/>
              </a:rPr>
              <a:t>Valor de</a:t>
            </a:r>
            <a:r>
              <a:rPr lang="de-DE" sz="1000" dirty="0">
                <a:solidFill>
                  <a:srgbClr val="949099"/>
                </a:solidFill>
                <a:latin typeface="Calibri Light" panose="020F0302020204030204" pitchFamily="34" charset="0"/>
                <a:cs typeface="Calibri Light" panose="020F0302020204030204" pitchFamily="34" charset="0"/>
              </a:rPr>
              <a:t> referencia ≤ 16,8</a:t>
            </a:r>
          </a:p>
        </p:txBody>
      </p:sp>
    </p:spTree>
    <p:extLst>
      <p:ext uri="{BB962C8B-B14F-4D97-AF65-F5344CB8AC3E}">
        <p14:creationId xmlns:p14="http://schemas.microsoft.com/office/powerpoint/2010/main" val="1683952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Circuito de calefacción de tratamiento de agua</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Norma VDI 2035 - hoja 2</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ficha 2 trata el tema de la corrosión en el lado del agua.</a:t>
            </a:r>
          </a:p>
        </p:txBody>
      </p:sp>
      <p:pic>
        <p:nvPicPr>
          <p:cNvPr id="5" name="Grafik 4"/>
          <p:cNvPicPr>
            <a:picLocks noChangeAspect="1"/>
          </p:cNvPicPr>
          <p:nvPr/>
        </p:nvPicPr>
        <p:blipFill>
          <a:blip r:embed="rId2"/>
          <a:stretch>
            <a:fillRect/>
          </a:stretch>
        </p:blipFill>
        <p:spPr>
          <a:xfrm>
            <a:off x="107504" y="3212976"/>
            <a:ext cx="8774793" cy="2177802"/>
          </a:xfrm>
          <a:prstGeom prst="rect">
            <a:avLst/>
          </a:prstGeom>
        </p:spPr>
      </p:pic>
      <p:sp>
        <p:nvSpPr>
          <p:cNvPr id="6" name="Textfeld 5"/>
          <p:cNvSpPr txBox="1"/>
          <p:nvPr/>
        </p:nvSpPr>
        <p:spPr>
          <a:xfrm>
            <a:off x="277704" y="3218057"/>
            <a:ext cx="2996333" cy="200055"/>
          </a:xfrm>
          <a:prstGeom prst="rect">
            <a:avLst/>
          </a:prstGeom>
          <a:solidFill>
            <a:schemeClr val="bg1"/>
          </a:solidFill>
        </p:spPr>
        <p:txBody>
          <a:bodyPr wrap="none" tIns="0" rtlCol="0">
            <a:spAutoFit/>
          </a:bodyPr>
          <a:lstStyle/>
          <a:p>
            <a:r>
              <a:rPr lang="de-DE" sz="1000" dirty="0">
                <a:solidFill>
                  <a:srgbClr val="949099"/>
                </a:solidFill>
                <a:latin typeface="Arial" panose="020B0604020202020204" pitchFamily="34" charset="0"/>
                <a:cs typeface="Arial" panose="020B0604020202020204" pitchFamily="34" charset="0"/>
              </a:rPr>
              <a:t>VDI 2035 Parte 2 - </a:t>
            </a:r>
            <a:r>
              <a:rPr lang="en-US" sz="1000" dirty="0">
                <a:solidFill>
                  <a:srgbClr val="949099"/>
                </a:solidFill>
                <a:latin typeface="Arial" panose="020B0604020202020204" pitchFamily="34" charset="0"/>
                <a:cs typeface="Arial" panose="020B0604020202020204" pitchFamily="34" charset="0"/>
              </a:rPr>
              <a:t>Prevención de daños por corrosión</a:t>
            </a:r>
            <a:endParaRPr lang="de-DE" sz="1000" dirty="0">
              <a:solidFill>
                <a:srgbClr val="949099"/>
              </a:solidFill>
              <a:latin typeface="Arial" panose="020B0604020202020204" pitchFamily="34" charset="0"/>
              <a:cs typeface="Arial" panose="020B0604020202020204" pitchFamily="34" charset="0"/>
            </a:endParaRPr>
          </a:p>
        </p:txBody>
      </p:sp>
      <p:sp>
        <p:nvSpPr>
          <p:cNvPr id="7" name="Textfeld 6"/>
          <p:cNvSpPr txBox="1"/>
          <p:nvPr/>
        </p:nvSpPr>
        <p:spPr>
          <a:xfrm>
            <a:off x="7236296" y="3501008"/>
            <a:ext cx="622066" cy="211203"/>
          </a:xfrm>
          <a:prstGeom prst="rect">
            <a:avLst/>
          </a:prstGeom>
          <a:solidFill>
            <a:schemeClr val="bg1"/>
          </a:solidFill>
        </p:spPr>
        <p:txBody>
          <a:bodyPr wrap="none" lIns="144000" tIns="36000" rIns="72000" bIns="36000" rtlCol="0">
            <a:spAutoFit/>
          </a:bodyPr>
          <a:lstStyle/>
          <a:p>
            <a:r>
              <a:rPr lang="en-US" sz="900" b="1" dirty="0">
                <a:solidFill>
                  <a:srgbClr val="7F7771"/>
                </a:solidFill>
                <a:latin typeface="Arial" panose="020B0604020202020204" pitchFamily="34" charset="0"/>
                <a:cs typeface="Arial" panose="020B0604020202020204" pitchFamily="34" charset="0"/>
              </a:rPr>
              <a:t>Salino </a:t>
            </a:r>
            <a:endParaRPr lang="de-DE" sz="900" b="1" dirty="0">
              <a:solidFill>
                <a:srgbClr val="7F7771"/>
              </a:solidFill>
              <a:latin typeface="Arial" panose="020B0604020202020204" pitchFamily="34" charset="0"/>
              <a:cs typeface="Arial" panose="020B0604020202020204" pitchFamily="34" charset="0"/>
            </a:endParaRPr>
          </a:p>
        </p:txBody>
      </p:sp>
      <p:sp>
        <p:nvSpPr>
          <p:cNvPr id="8" name="Textfeld 7"/>
          <p:cNvSpPr txBox="1"/>
          <p:nvPr/>
        </p:nvSpPr>
        <p:spPr>
          <a:xfrm>
            <a:off x="5436096" y="3501007"/>
            <a:ext cx="750306" cy="211203"/>
          </a:xfrm>
          <a:prstGeom prst="rect">
            <a:avLst/>
          </a:prstGeom>
          <a:solidFill>
            <a:schemeClr val="bg1"/>
          </a:solidFill>
        </p:spPr>
        <p:txBody>
          <a:bodyPr wrap="none" lIns="144000" tIns="36000" rIns="72000" bIns="36000" rtlCol="0">
            <a:spAutoFit/>
          </a:bodyPr>
          <a:lstStyle/>
          <a:p>
            <a:r>
              <a:rPr lang="de-DE" sz="900" b="1" dirty="0">
                <a:solidFill>
                  <a:srgbClr val="7F7771"/>
                </a:solidFill>
                <a:latin typeface="Arial" panose="020B0604020202020204" pitchFamily="34" charset="0"/>
                <a:cs typeface="Arial" panose="020B0604020202020204" pitchFamily="34" charset="0"/>
              </a:rPr>
              <a:t>Bajo en </a:t>
            </a:r>
            <a:r>
              <a:rPr lang="de-DE" sz="900" b="1" dirty="0" err="1">
                <a:solidFill>
                  <a:srgbClr val="7F7771"/>
                </a:solidFill>
                <a:latin typeface="Arial" panose="020B0604020202020204" pitchFamily="34" charset="0"/>
                <a:cs typeface="Arial" panose="020B0604020202020204" pitchFamily="34" charset="0"/>
              </a:rPr>
              <a:t>sal</a:t>
            </a:r>
            <a:endParaRPr lang="de-DE" sz="900" b="1" dirty="0">
              <a:solidFill>
                <a:srgbClr val="7F7771"/>
              </a:solidFill>
              <a:latin typeface="Arial" panose="020B0604020202020204" pitchFamily="34" charset="0"/>
              <a:cs typeface="Arial" panose="020B0604020202020204" pitchFamily="34" charset="0"/>
            </a:endParaRPr>
          </a:p>
        </p:txBody>
      </p:sp>
      <p:sp>
        <p:nvSpPr>
          <p:cNvPr id="9" name="Textfeld 8"/>
          <p:cNvSpPr txBox="1"/>
          <p:nvPr/>
        </p:nvSpPr>
        <p:spPr>
          <a:xfrm>
            <a:off x="395536" y="3762763"/>
            <a:ext cx="1861407" cy="261610"/>
          </a:xfrm>
          <a:prstGeom prst="rect">
            <a:avLst/>
          </a:prstGeom>
          <a:solidFill>
            <a:srgbClr val="F9F9F9"/>
          </a:solidFill>
        </p:spPr>
        <p:txBody>
          <a:bodyPr wrap="none" rtlCol="0">
            <a:spAutoFit/>
          </a:bodyPr>
          <a:lstStyle/>
          <a:p>
            <a:r>
              <a:rPr lang="de-DE" sz="1100" dirty="0" err="1">
                <a:solidFill>
                  <a:schemeClr val="tx1">
                    <a:lumMod val="50000"/>
                    <a:lumOff val="50000"/>
                  </a:schemeClr>
                </a:solidFill>
                <a:latin typeface="Calibri Light" panose="020F0302020204030204" pitchFamily="34" charset="0"/>
                <a:cs typeface="Calibri Light" panose="020F0302020204030204" pitchFamily="34" charset="0"/>
              </a:rPr>
              <a:t>Conductividad eléctrica</a:t>
            </a:r>
            <a:r>
              <a:rPr lang="de-DE" sz="1100" dirty="0">
                <a:solidFill>
                  <a:schemeClr val="tx1">
                    <a:lumMod val="50000"/>
                    <a:lumOff val="50000"/>
                  </a:schemeClr>
                </a:solidFill>
                <a:latin typeface="Calibri Light" panose="020F0302020204030204" pitchFamily="34" charset="0"/>
                <a:cs typeface="Calibri Light" panose="020F0302020204030204" pitchFamily="34" charset="0"/>
              </a:rPr>
              <a:t> a 25°C</a:t>
            </a:r>
          </a:p>
        </p:txBody>
      </p:sp>
      <p:sp>
        <p:nvSpPr>
          <p:cNvPr id="10" name="Textfeld 9"/>
          <p:cNvSpPr txBox="1"/>
          <p:nvPr/>
        </p:nvSpPr>
        <p:spPr>
          <a:xfrm>
            <a:off x="395536" y="4056945"/>
            <a:ext cx="862737" cy="261610"/>
          </a:xfrm>
          <a:prstGeom prst="rect">
            <a:avLst/>
          </a:prstGeom>
          <a:solidFill>
            <a:srgbClr val="FFFFFF"/>
          </a:solidFill>
        </p:spPr>
        <p:txBody>
          <a:bodyPr wrap="none" rtlCol="0">
            <a:spAutoFit/>
          </a:bodyPr>
          <a:lstStyle/>
          <a:p>
            <a:r>
              <a:rPr lang="de-DE" sz="1100" dirty="0" err="1">
                <a:solidFill>
                  <a:schemeClr val="tx1">
                    <a:lumMod val="50000"/>
                    <a:lumOff val="50000"/>
                  </a:schemeClr>
                </a:solidFill>
                <a:latin typeface="Calibri Light" panose="020F0302020204030204" pitchFamily="34" charset="0"/>
                <a:cs typeface="Calibri Light" panose="020F0302020204030204" pitchFamily="34" charset="0"/>
              </a:rPr>
              <a:t>Apariencia</a:t>
            </a:r>
            <a:endParaRPr lang="de-DE" sz="1100" dirty="0">
              <a:solidFill>
                <a:schemeClr val="tx1">
                  <a:lumMod val="50000"/>
                  <a:lumOff val="50000"/>
                </a:schemeClr>
              </a:solidFill>
              <a:latin typeface="Calibri Light" panose="020F0302020204030204" pitchFamily="34" charset="0"/>
              <a:cs typeface="Calibri Light" panose="020F0302020204030204" pitchFamily="34" charset="0"/>
            </a:endParaRPr>
          </a:p>
        </p:txBody>
      </p:sp>
      <p:sp>
        <p:nvSpPr>
          <p:cNvPr id="11" name="Textfeld 10"/>
          <p:cNvSpPr txBox="1"/>
          <p:nvPr/>
        </p:nvSpPr>
        <p:spPr>
          <a:xfrm>
            <a:off x="3923928" y="4056945"/>
            <a:ext cx="1970411" cy="261610"/>
          </a:xfrm>
          <a:prstGeom prst="rect">
            <a:avLst/>
          </a:prstGeom>
          <a:solidFill>
            <a:srgbClr val="FFFFFF"/>
          </a:solidFill>
        </p:spPr>
        <p:txBody>
          <a:bodyPr wrap="none" rtlCol="0">
            <a:spAutoFit/>
          </a:bodyPr>
          <a:lstStyle/>
          <a:p>
            <a:r>
              <a:rPr lang="de-DE" sz="1100" dirty="0">
                <a:solidFill>
                  <a:schemeClr val="tx1">
                    <a:lumMod val="50000"/>
                    <a:lumOff val="50000"/>
                  </a:schemeClr>
                </a:solidFill>
                <a:latin typeface="Calibri Light" panose="020F0302020204030204" pitchFamily="34" charset="0"/>
                <a:cs typeface="Calibri Light" panose="020F0302020204030204" pitchFamily="34" charset="0"/>
              </a:rPr>
              <a:t>Libre </a:t>
            </a:r>
            <a:r>
              <a:rPr lang="de-DE" sz="1100" dirty="0" err="1">
                <a:solidFill>
                  <a:schemeClr val="tx1">
                    <a:lumMod val="50000"/>
                    <a:lumOff val="50000"/>
                  </a:schemeClr>
                </a:solidFill>
                <a:latin typeface="Calibri Light" panose="020F0302020204030204" pitchFamily="34" charset="0"/>
                <a:cs typeface="Calibri Light" panose="020F0302020204030204" pitchFamily="34" charset="0"/>
              </a:rPr>
              <a:t>de sustancias sedimentantes</a:t>
            </a:r>
            <a:endParaRPr lang="de-DE" sz="1100" dirty="0">
              <a:solidFill>
                <a:schemeClr val="tx1">
                  <a:lumMod val="50000"/>
                  <a:lumOff val="50000"/>
                </a:schemeClr>
              </a:solidFill>
              <a:latin typeface="Calibri Light" panose="020F0302020204030204" pitchFamily="34" charset="0"/>
              <a:cs typeface="Calibri Light" panose="020F0302020204030204" pitchFamily="34" charset="0"/>
            </a:endParaRPr>
          </a:p>
        </p:txBody>
      </p:sp>
      <p:sp>
        <p:nvSpPr>
          <p:cNvPr id="12" name="Textfeld 11"/>
          <p:cNvSpPr txBox="1"/>
          <p:nvPr/>
        </p:nvSpPr>
        <p:spPr>
          <a:xfrm>
            <a:off x="395536" y="4374188"/>
            <a:ext cx="1197764" cy="261610"/>
          </a:xfrm>
          <a:prstGeom prst="rect">
            <a:avLst/>
          </a:prstGeom>
          <a:solidFill>
            <a:srgbClr val="F9F9F9"/>
          </a:solidFill>
        </p:spPr>
        <p:txBody>
          <a:bodyPr wrap="none" rtlCol="0">
            <a:spAutoFit/>
          </a:bodyPr>
          <a:lstStyle/>
          <a:p>
            <a:r>
              <a:rPr lang="de-DE" sz="1100" dirty="0">
                <a:solidFill>
                  <a:schemeClr val="tx1">
                    <a:lumMod val="50000"/>
                    <a:lumOff val="50000"/>
                  </a:schemeClr>
                </a:solidFill>
                <a:latin typeface="Calibri Light" panose="020F0302020204030204" pitchFamily="34" charset="0"/>
                <a:cs typeface="Calibri Light" panose="020F0302020204030204" pitchFamily="34" charset="0"/>
              </a:rPr>
              <a:t>pH - </a:t>
            </a:r>
            <a:r>
              <a:rPr lang="de-DE" sz="1100" dirty="0" err="1">
                <a:solidFill>
                  <a:schemeClr val="tx1">
                    <a:lumMod val="50000"/>
                    <a:lumOff val="50000"/>
                  </a:schemeClr>
                </a:solidFill>
                <a:latin typeface="Calibri Light" panose="020F0302020204030204" pitchFamily="34" charset="0"/>
                <a:cs typeface="Calibri Light" panose="020F0302020204030204" pitchFamily="34" charset="0"/>
              </a:rPr>
              <a:t>valor</a:t>
            </a:r>
            <a:r>
              <a:rPr lang="de-DE" sz="1100" dirty="0">
                <a:solidFill>
                  <a:schemeClr val="tx1">
                    <a:lumMod val="50000"/>
                    <a:lumOff val="50000"/>
                  </a:schemeClr>
                </a:solidFill>
                <a:latin typeface="Calibri Light" panose="020F0302020204030204" pitchFamily="34" charset="0"/>
                <a:cs typeface="Calibri Light" panose="020F0302020204030204" pitchFamily="34" charset="0"/>
              </a:rPr>
              <a:t> a 25°C</a:t>
            </a:r>
          </a:p>
        </p:txBody>
      </p:sp>
      <p:sp>
        <p:nvSpPr>
          <p:cNvPr id="13" name="Textfeld 12"/>
          <p:cNvSpPr txBox="1"/>
          <p:nvPr/>
        </p:nvSpPr>
        <p:spPr>
          <a:xfrm>
            <a:off x="395536" y="5013507"/>
            <a:ext cx="607859" cy="261610"/>
          </a:xfrm>
          <a:prstGeom prst="rect">
            <a:avLst/>
          </a:prstGeom>
          <a:solidFill>
            <a:srgbClr val="FFFFFF"/>
          </a:solidFill>
        </p:spPr>
        <p:txBody>
          <a:bodyPr wrap="none" rtlCol="0">
            <a:spAutoFit/>
          </a:bodyPr>
          <a:lstStyle/>
          <a:p>
            <a:r>
              <a:rPr lang="de-DE" sz="1100" dirty="0">
                <a:solidFill>
                  <a:schemeClr val="tx1">
                    <a:lumMod val="50000"/>
                    <a:lumOff val="50000"/>
                  </a:schemeClr>
                </a:solidFill>
                <a:latin typeface="Calibri Light" panose="020F0302020204030204" pitchFamily="34" charset="0"/>
                <a:cs typeface="Calibri Light" panose="020F0302020204030204" pitchFamily="34" charset="0"/>
              </a:rPr>
              <a:t>Oxígeno</a:t>
            </a:r>
          </a:p>
        </p:txBody>
      </p:sp>
      <p:sp>
        <p:nvSpPr>
          <p:cNvPr id="14" name="Textfeld 13"/>
          <p:cNvSpPr txBox="1"/>
          <p:nvPr/>
        </p:nvSpPr>
        <p:spPr>
          <a:xfrm>
            <a:off x="4356000" y="4555442"/>
            <a:ext cx="2326402" cy="261610"/>
          </a:xfrm>
          <a:prstGeom prst="rect">
            <a:avLst/>
          </a:prstGeom>
          <a:solidFill>
            <a:srgbClr val="F9F9F9"/>
          </a:solidFill>
        </p:spPr>
        <p:txBody>
          <a:bodyPr wrap="none" lIns="36000" rtlCol="0">
            <a:spAutoFit/>
          </a:bodyPr>
          <a:lstStyle/>
          <a:p>
            <a:r>
              <a:rPr lang="en-US" sz="1100" dirty="0">
                <a:solidFill>
                  <a:schemeClr val="tx1">
                    <a:lumMod val="50000"/>
                    <a:lumOff val="50000"/>
                  </a:schemeClr>
                </a:solidFill>
                <a:latin typeface="Calibri Light" panose="020F0302020204030204" pitchFamily="34" charset="0"/>
                <a:cs typeface="Calibri Light" panose="020F0302020204030204" pitchFamily="34" charset="0"/>
              </a:rPr>
              <a:t>en presencia de aleaciones de </a:t>
            </a:r>
            <a:r>
              <a:rPr lang="en-US" sz="1100" dirty="0" err="1">
                <a:solidFill>
                  <a:schemeClr val="tx1">
                    <a:lumMod val="50000"/>
                    <a:lumOff val="50000"/>
                  </a:schemeClr>
                </a:solidFill>
                <a:latin typeface="Calibri Light" panose="020F0302020204030204" pitchFamily="34" charset="0"/>
                <a:cs typeface="Calibri Light" panose="020F0302020204030204" pitchFamily="34" charset="0"/>
              </a:rPr>
              <a:t>aluminio</a:t>
            </a:r>
            <a:endParaRPr lang="de-DE" sz="1100" dirty="0">
              <a:solidFill>
                <a:schemeClr val="tx1">
                  <a:lumMod val="50000"/>
                  <a:lumOff val="5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31124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Circuito de calefacción de tratamiento de agua</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Dependiendo de la fuente de agua, existen diferentes métodos de tratamiento del agua</a:t>
            </a:r>
          </a:p>
          <a:p>
            <a:pPr marL="0" indent="0">
              <a:lnSpc>
                <a:spcPct val="150000"/>
              </a:lnSpc>
              <a:buNone/>
            </a:pPr>
            <a:r>
              <a:rPr lang="en-US" sz="1600" dirty="0">
                <a:latin typeface="Arial" panose="020B0604020202020204" pitchFamily="34" charset="0"/>
                <a:cs typeface="Arial" panose="020B0604020202020204" pitchFamily="34" charset="0"/>
              </a:rPr>
              <a:t> </a:t>
            </a:r>
          </a:p>
          <a:p>
            <a:pPr>
              <a:lnSpc>
                <a:spcPct val="150000"/>
              </a:lnSpc>
            </a:pPr>
            <a:r>
              <a:rPr lang="en-US" sz="1600" dirty="0">
                <a:latin typeface="Arial" panose="020B0604020202020204" pitchFamily="34" charset="0"/>
                <a:cs typeface="Arial" panose="020B0604020202020204" pitchFamily="34" charset="0"/>
              </a:rPr>
              <a:t>filtración clásica del agua de llenado de la calefacción para la eliminación de partículas en suspensión </a:t>
            </a:r>
          </a:p>
          <a:p>
            <a:pPr>
              <a:lnSpc>
                <a:spcPct val="150000"/>
              </a:lnSpc>
            </a:pPr>
            <a:r>
              <a:rPr lang="en-US" sz="1600" dirty="0">
                <a:latin typeface="Arial" panose="020B0604020202020204" pitchFamily="34" charset="0"/>
                <a:cs typeface="Arial" panose="020B0604020202020204" pitchFamily="34" charset="0"/>
              </a:rPr>
              <a:t>el ablandamiento del agua de llenado de la calefacción por intercambio iónico,</a:t>
            </a:r>
          </a:p>
          <a:p>
            <a:pPr>
              <a:lnSpc>
                <a:spcPct val="150000"/>
              </a:lnSpc>
            </a:pPr>
            <a:r>
              <a:rPr lang="en-US" sz="1600" dirty="0">
                <a:latin typeface="Arial" panose="020B0604020202020204" pitchFamily="34" charset="0"/>
                <a:cs typeface="Arial" panose="020B0604020202020204" pitchFamily="34" charset="0"/>
              </a:rPr>
              <a:t>la desalinización completa del agua de llenado de la calefacción por intercambio iónico,</a:t>
            </a:r>
          </a:p>
          <a:p>
            <a:pPr>
              <a:lnSpc>
                <a:spcPct val="150000"/>
              </a:lnSpc>
            </a:pPr>
            <a:r>
              <a:rPr lang="en-US" sz="1600" dirty="0">
                <a:latin typeface="Arial" panose="020B0604020202020204" pitchFamily="34" charset="0"/>
                <a:cs typeface="Arial" panose="020B0604020202020204" pitchFamily="34" charset="0"/>
              </a:rPr>
              <a:t>la desalinización completa del agua de llenado de la calefacción por ósmosis (ósmosis inversa),</a:t>
            </a:r>
          </a:p>
          <a:p>
            <a:pPr>
              <a:lnSpc>
                <a:spcPct val="150000"/>
              </a:lnSpc>
            </a:pPr>
            <a:r>
              <a:rPr lang="en-US" sz="1600" dirty="0">
                <a:latin typeface="Arial" panose="020B0604020202020204" pitchFamily="34" charset="0"/>
                <a:cs typeface="Arial" panose="020B0604020202020204" pitchFamily="34" charset="0"/>
              </a:rPr>
              <a:t>Desalación completa con aumento del pH </a:t>
            </a:r>
          </a:p>
        </p:txBody>
      </p:sp>
    </p:spTree>
    <p:extLst>
      <p:ext uri="{BB962C8B-B14F-4D97-AF65-F5344CB8AC3E}">
        <p14:creationId xmlns:p14="http://schemas.microsoft.com/office/powerpoint/2010/main" val="4130880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Circuito de calefacción de tratamiento de agua</a:t>
            </a:r>
            <a:endParaRPr lang="el-GR" dirty="0"/>
          </a:p>
        </p:txBody>
      </p:sp>
      <p:pic>
        <p:nvPicPr>
          <p:cNvPr id="4" name="bXOvDnCMKt0"/>
          <p:cNvPicPr>
            <a:picLocks noRot="1" noChangeAspect="1"/>
          </p:cNvPicPr>
          <p:nvPr>
            <a:videoFile r:link="rId1"/>
          </p:nvPr>
        </p:nvPicPr>
        <p:blipFill>
          <a:blip r:embed="rId3"/>
          <a:stretch>
            <a:fillRect/>
          </a:stretch>
        </p:blipFill>
        <p:spPr>
          <a:xfrm>
            <a:off x="761256" y="1916832"/>
            <a:ext cx="7123112" cy="4006751"/>
          </a:xfrm>
          <a:prstGeom prst="rect">
            <a:avLst/>
          </a:prstGeom>
        </p:spPr>
      </p:pic>
    </p:spTree>
    <p:extLst>
      <p:ext uri="{BB962C8B-B14F-4D97-AF65-F5344CB8AC3E}">
        <p14:creationId xmlns:p14="http://schemas.microsoft.com/office/powerpoint/2010/main" val="435193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Enjuague, Ventilación y Llenado </a:t>
            </a:r>
          </a:p>
        </p:txBody>
      </p:sp>
      <p:sp>
        <p:nvSpPr>
          <p:cNvPr id="3" name="Content Placeholder 2"/>
          <p:cNvSpPr>
            <a:spLocks noGrp="1"/>
          </p:cNvSpPr>
          <p:nvPr>
            <p:ph idx="1"/>
          </p:nvPr>
        </p:nvSpPr>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Puesta en marcha del sistema de calefacción por suelo radiante</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Antes de la puesta en marcha, la calefacción por suelo radiante debe ser </a:t>
            </a:r>
          </a:p>
          <a:p>
            <a:pPr>
              <a:lnSpc>
                <a:spcPct val="150000"/>
              </a:lnSpc>
            </a:pPr>
            <a:r>
              <a:rPr lang="en-US" sz="1600" dirty="0">
                <a:solidFill>
                  <a:srgbClr val="FF0000"/>
                </a:solidFill>
                <a:latin typeface="Arial" panose="020B0604020202020204" pitchFamily="34" charset="0"/>
                <a:cs typeface="Arial" panose="020B0604020202020204" pitchFamily="34" charset="0"/>
              </a:rPr>
              <a:t>Ruborizado</a:t>
            </a:r>
          </a:p>
          <a:p>
            <a:pPr>
              <a:lnSpc>
                <a:spcPct val="150000"/>
              </a:lnSpc>
            </a:pPr>
            <a:r>
              <a:rPr lang="en-US" sz="1600" dirty="0">
                <a:latin typeface="Arial" panose="020B0604020202020204" pitchFamily="34" charset="0"/>
                <a:cs typeface="Arial" panose="020B0604020202020204" pitchFamily="34" charset="0"/>
              </a:rPr>
              <a:t>Ventilación </a:t>
            </a: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 continuación, la calefacción por suelo radiante puede </a:t>
            </a:r>
            <a:r>
              <a:rPr lang="en-US" sz="1600" b="1" dirty="0">
                <a:latin typeface="Arial" panose="020B0604020202020204" pitchFamily="34" charset="0"/>
                <a:cs typeface="Arial" panose="020B0604020202020204" pitchFamily="34" charset="0"/>
              </a:rPr>
              <a:t>llenarse</a:t>
            </a:r>
            <a:r>
              <a:rPr lang="en-US" sz="1600" dirty="0">
                <a:latin typeface="Arial" panose="020B0604020202020204" pitchFamily="34" charset="0"/>
                <a:cs typeface="Arial" panose="020B0604020202020204" pitchFamily="34" charset="0"/>
              </a:rPr>
              <a:t> con el agua adecuada.</a:t>
            </a:r>
          </a:p>
        </p:txBody>
      </p:sp>
    </p:spTree>
    <p:extLst>
      <p:ext uri="{BB962C8B-B14F-4D97-AF65-F5344CB8AC3E}">
        <p14:creationId xmlns:p14="http://schemas.microsoft.com/office/powerpoint/2010/main" val="1783556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Enjuague, Ventilación y Llenado</a:t>
            </a:r>
            <a:endParaRPr lang="el-GR" dirty="0"/>
          </a:p>
        </p:txBody>
      </p:sp>
      <p:pic>
        <p:nvPicPr>
          <p:cNvPr id="5" name="zq47nZZjn80"/>
          <p:cNvPicPr>
            <a:picLocks noRot="1" noChangeAspect="1"/>
          </p:cNvPicPr>
          <p:nvPr>
            <a:videoFile r:link="rId1"/>
          </p:nvPr>
        </p:nvPicPr>
        <p:blipFill>
          <a:blip r:embed="rId3"/>
          <a:stretch>
            <a:fillRect/>
          </a:stretch>
        </p:blipFill>
        <p:spPr>
          <a:xfrm>
            <a:off x="755576" y="1916832"/>
            <a:ext cx="6984776" cy="3928937"/>
          </a:xfrm>
          <a:prstGeom prst="rect">
            <a:avLst/>
          </a:prstGeom>
        </p:spPr>
      </p:pic>
    </p:spTree>
    <p:extLst>
      <p:ext uri="{BB962C8B-B14F-4D97-AF65-F5344CB8AC3E}">
        <p14:creationId xmlns:p14="http://schemas.microsoft.com/office/powerpoint/2010/main" val="3249933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Conclusión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Ya ha completado el módulo "Instalaciones de la red de distribución de edificios" y </a:t>
            </a:r>
            <a:r>
              <a:rPr lang="en-US" sz="1600" dirty="0" err="1">
                <a:latin typeface="Arial" panose="020B0604020202020204" pitchFamily="34" charset="0"/>
                <a:cs typeface="Arial" panose="020B0604020202020204" pitchFamily="34" charset="0"/>
              </a:rPr>
              <a:t>ahora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puede</a:t>
            </a:r>
            <a:r>
              <a:rPr lang="en-US" sz="1600" dirty="0">
                <a:latin typeface="Arial" panose="020B0604020202020204" pitchFamily="34" charset="0"/>
                <a:cs typeface="Arial" panose="020B0604020202020204" pitchFamily="34" charset="0"/>
              </a:rPr>
              <a:t>:</a:t>
            </a:r>
            <a:endParaRPr lang="el-GR" sz="1600" dirty="0">
              <a:latin typeface="Arial" panose="020B0604020202020204" pitchFamily="34" charset="0"/>
              <a:cs typeface="Arial" panose="020B0604020202020204" pitchFamily="34" charset="0"/>
            </a:endParaRPr>
          </a:p>
          <a:p>
            <a:pPr>
              <a:lnSpc>
                <a:spcPct val="150000"/>
              </a:lnSpc>
              <a:buAutoNum type="arabicPeriod"/>
            </a:pPr>
            <a:r>
              <a:rPr lang="en-US" sz="1600" dirty="0">
                <a:latin typeface="Arial" panose="020B0604020202020204" pitchFamily="34" charset="0"/>
                <a:cs typeface="Arial" panose="020B0604020202020204" pitchFamily="34" charset="0"/>
              </a:rPr>
              <a:t>conocer los tipos de sistemas de distribución de calefacción y refrigeración y sus campos de aplicación</a:t>
            </a:r>
          </a:p>
          <a:p>
            <a:pPr>
              <a:lnSpc>
                <a:spcPct val="150000"/>
              </a:lnSpc>
              <a:buAutoNum type="arabicPeriod"/>
            </a:pPr>
            <a:r>
              <a:rPr lang="en-US" sz="1600" dirty="0">
                <a:latin typeface="Arial" panose="020B0604020202020204" pitchFamily="34" charset="0"/>
                <a:cs typeface="Arial" panose="020B0604020202020204" pitchFamily="34" charset="0"/>
              </a:rPr>
              <a:t>optimizar los sistemas (existentes) en función de las bombas de calor</a:t>
            </a:r>
          </a:p>
        </p:txBody>
      </p:sp>
    </p:spTree>
    <p:extLst>
      <p:ext uri="{BB962C8B-B14F-4D97-AF65-F5344CB8AC3E}">
        <p14:creationId xmlns:p14="http://schemas.microsoft.com/office/powerpoint/2010/main" val="139438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Equilibrado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hidraulico</a:t>
            </a:r>
            <a:endParaRPr lang="el-GR" dirty="0">
              <a:latin typeface="Arial" panose="020B0604020202020204" pitchFamily="34" charset="0"/>
              <a:cs typeface="Arial" panose="020B0604020202020204" pitchFamily="34" charset="0"/>
            </a:endParaRPr>
          </a:p>
        </p:txBody>
      </p:sp>
      <p:pic>
        <p:nvPicPr>
          <p:cNvPr id="4" name="englisch_Hydraulischer Abglei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576" y="1556792"/>
            <a:ext cx="7740352" cy="4353948"/>
          </a:xfrm>
          <a:prstGeom prst="rect">
            <a:avLst/>
          </a:prstGeom>
        </p:spPr>
      </p:pic>
      <p:sp>
        <p:nvSpPr>
          <p:cNvPr id="3" name="Rectángulo 2">
            <a:extLst>
              <a:ext uri="{FF2B5EF4-FFF2-40B4-BE49-F238E27FC236}">
                <a16:creationId xmlns:a16="http://schemas.microsoft.com/office/drawing/2014/main" id="{99A76EAE-DE40-4BDC-9B07-FA0CDBBA01BA}"/>
              </a:ext>
            </a:extLst>
          </p:cNvPr>
          <p:cNvSpPr/>
          <p:nvPr/>
        </p:nvSpPr>
        <p:spPr>
          <a:xfrm>
            <a:off x="4909656" y="1956336"/>
            <a:ext cx="2664296" cy="10081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Equilibrado </a:t>
            </a:r>
            <a:r>
              <a:rPr lang="es-ES" dirty="0" err="1"/>
              <a:t>hidrónico</a:t>
            </a:r>
            <a:r>
              <a:rPr lang="es-ES" dirty="0"/>
              <a:t> o hidráulico de un sistema de calefacción</a:t>
            </a:r>
          </a:p>
        </p:txBody>
      </p:sp>
    </p:spTree>
    <p:extLst>
      <p:ext uri="{BB962C8B-B14F-4D97-AF65-F5344CB8AC3E}">
        <p14:creationId xmlns:p14="http://schemas.microsoft.com/office/powerpoint/2010/main" val="1731525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latin typeface="Arial" panose="020B0604020202020204" pitchFamily="34" charset="0"/>
                <a:cs typeface="Arial" panose="020B0604020202020204" pitchFamily="34" charset="0"/>
              </a:rPr>
              <a:t>Fin de la unidad</a:t>
            </a:r>
            <a:endParaRPr lang="el-GR"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2.2 Instalaciones de la red de distribución de edificios </a:t>
            </a:r>
          </a:p>
        </p:txBody>
      </p:sp>
    </p:spTree>
    <p:extLst>
      <p:ext uri="{BB962C8B-B14F-4D97-AF65-F5344CB8AC3E}">
        <p14:creationId xmlns:p14="http://schemas.microsoft.com/office/powerpoint/2010/main" val="369448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28801" y="3081815"/>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02292" y="2507399"/>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02292" y="5050459"/>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02292" y="3778929"/>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17040" y="2507399"/>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073020" y="1268760"/>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38269" y="5166624"/>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Rechteck 11"/>
          <p:cNvSpPr/>
          <p:nvPr/>
        </p:nvSpPr>
        <p:spPr>
          <a:xfrm>
            <a:off x="1636241" y="5320578"/>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11008" y="313499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06418" y="31349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16808" y="313499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26367"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890509" y="313500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1998973" y="313500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40604"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46918"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52413" y="3081815"/>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34620" y="3134997"/>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30030" y="31349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40420" y="313499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49979"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14121" y="313500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22585" y="313500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64216"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270530" y="313489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23086" y="4367690"/>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196577" y="5041944"/>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05293" y="442087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00703" y="44208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11093" y="442087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20652"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884794" y="442087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1993258" y="442087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34889"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41203"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46698" y="4367690"/>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28905" y="4420872"/>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24315" y="44208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34705" y="442087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44264"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08406" y="442087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16870" y="442087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58501"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64815" y="442077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46687" y="4468579"/>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53061" y="3606662"/>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52349" y="2717864"/>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14380" y="4589575"/>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378228" y="3967276"/>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47711" y="4673166"/>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42394" y="3375185"/>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25158" y="3386994"/>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41019" y="3436287"/>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50844" y="344923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286607" y="4755721"/>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40526" y="3134897"/>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57919" y="2681591"/>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369783" y="3976844"/>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767453" y="4454589"/>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576871" y="2927122"/>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17240" y="5511270"/>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368194" y="4433166"/>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385339" y="31828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386597" y="4417362"/>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396402" y="3173251"/>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480334" y="5451685"/>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82287" y="1772816"/>
            <a:ext cx="3362121" cy="785343"/>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Equilibrado </a:t>
            </a:r>
            <a:r>
              <a:rPr lang="es-ES" sz="1600" dirty="0" err="1">
                <a:latin typeface="Arial" panose="020B0604020202020204" pitchFamily="34" charset="0"/>
                <a:cs typeface="Arial" panose="020B0604020202020204" pitchFamily="34" charset="0"/>
              </a:rPr>
              <a:t>hidrónico</a:t>
            </a:r>
            <a:r>
              <a:rPr lang="es-ES" sz="1600" dirty="0">
                <a:latin typeface="Arial" panose="020B0604020202020204" pitchFamily="34" charset="0"/>
                <a:cs typeface="Arial" panose="020B0604020202020204" pitchFamily="34" charset="0"/>
              </a:rPr>
              <a:t> o hidráulico de un sistema de calefacción</a:t>
            </a:r>
          </a:p>
        </p:txBody>
      </p:sp>
    </p:spTree>
    <p:extLst>
      <p:ext uri="{BB962C8B-B14F-4D97-AF65-F5344CB8AC3E}">
        <p14:creationId xmlns:p14="http://schemas.microsoft.com/office/powerpoint/2010/main" val="110795690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31166"/>
            <a:ext cx="4114800" cy="438581"/>
          </a:xfrm>
          <a:prstGeom prst="rect">
            <a:avLst/>
          </a:prstGeom>
          <a:noFill/>
        </p:spPr>
        <p:txBody>
          <a:bodyPr wrap="square" rtlCol="0">
            <a:noAutofit/>
          </a:bodyPr>
          <a:lstStyle/>
          <a:p>
            <a:pPr>
              <a:lnSpc>
                <a:spcPct val="150000"/>
              </a:lnSpc>
            </a:pPr>
            <a:r>
              <a:rPr lang="es-ES" sz="1600" dirty="0">
                <a:latin typeface="Arial" panose="020B0604020202020204" pitchFamily="34" charset="0"/>
                <a:cs typeface="Arial" panose="020B0604020202020204" pitchFamily="34" charset="0"/>
              </a:rPr>
              <a:t>Así es como funciona básicamente un sistema de distribución de calefacción:</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33004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700" dirty="0">
                <a:latin typeface="Bahnschrift" panose="020B0502040204020203" pitchFamily="34" charset="0"/>
              </a:rPr>
              <a:t>A</a:t>
            </a: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588527"/>
            <a:ext cx="4114800" cy="438581"/>
          </a:xfrm>
          <a:prstGeom prst="rect">
            <a:avLst/>
          </a:prstGeom>
          <a:noFill/>
        </p:spPr>
        <p:txBody>
          <a:bodyPr wrap="square" rtlCol="0">
            <a:noAutofit/>
          </a:bodyPr>
          <a:lstStyle/>
          <a:p>
            <a:pPr>
              <a:lnSpc>
                <a:spcPct val="150000"/>
              </a:lnSpc>
            </a:pPr>
            <a:r>
              <a:rPr lang="es-ES" sz="1600" dirty="0">
                <a:latin typeface="Arial" panose="020B0604020202020204" pitchFamily="34" charset="0"/>
                <a:cs typeface="Arial" panose="020B0604020202020204" pitchFamily="34" charset="0"/>
              </a:rPr>
              <a:t>Así es como funciona básicamente un sistema de distribución de calefacción:</a:t>
            </a: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La bomba de calor o la caldera (A) calienta el agua de la instalación de calefacción.</a:t>
            </a:r>
            <a:endParaRPr lang="de-DE" sz="1600" dirty="0">
              <a:latin typeface="Arial" panose="020B0604020202020204" pitchFamily="34" charset="0"/>
              <a:cs typeface="Arial" panose="020B0604020202020204" pitchFamily="34" charset="0"/>
            </a:endParaRPr>
          </a:p>
          <a:p>
            <a:endParaRPr lang="de-DE" dirty="0">
              <a:latin typeface="Bahnschrift" panose="020B0502040204020203" pitchFamily="34" charset="0"/>
            </a:endParaRPr>
          </a:p>
        </p:txBody>
      </p:sp>
    </p:spTree>
    <p:extLst>
      <p:ext uri="{BB962C8B-B14F-4D97-AF65-F5344CB8AC3E}">
        <p14:creationId xmlns:p14="http://schemas.microsoft.com/office/powerpoint/2010/main" val="326512450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700" dirty="0">
                <a:latin typeface="Bahnschrift" panose="020B0502040204020203" pitchFamily="34" charset="0"/>
              </a:rPr>
              <a:t>A</a:t>
            </a: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628800"/>
            <a:ext cx="4114800" cy="438581"/>
          </a:xfrm>
          <a:prstGeom prst="rect">
            <a:avLst/>
          </a:prstGeom>
          <a:noFill/>
        </p:spPr>
        <p:txBody>
          <a:bodyPr wrap="square" rtlCol="0">
            <a:noAutofit/>
          </a:bodyPr>
          <a:lstStyle/>
          <a:p>
            <a:pPr>
              <a:lnSpc>
                <a:spcPct val="150000"/>
              </a:lnSpc>
            </a:pPr>
            <a:r>
              <a:rPr lang="es-ES" sz="1600" dirty="0">
                <a:latin typeface="Arial" panose="020B0604020202020204" pitchFamily="34" charset="0"/>
                <a:cs typeface="Arial" panose="020B0604020202020204" pitchFamily="34" charset="0"/>
              </a:rPr>
              <a:t>Así es como funciona básicamente un sistema de distribución de calefacción:</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La bomba de calor o la caldera (A) calientan el agua de la instalación de calefacción.</a:t>
            </a:r>
          </a:p>
          <a:p>
            <a:pPr marL="342900" indent="-342900">
              <a:lnSpc>
                <a:spcPct val="150000"/>
              </a:lnSpc>
              <a:buAutoNum type="arabicPeriod"/>
            </a:pPr>
            <a:endParaRPr lang="es-ES" sz="1600" dirty="0">
              <a:latin typeface="Arial" panose="020B0604020202020204" pitchFamily="34" charset="0"/>
              <a:cs typeface="Arial" panose="020B0604020202020204" pitchFamily="34" charset="0"/>
            </a:endParaRPr>
          </a:p>
          <a:p>
            <a:pPr marL="342900" indent="-342900">
              <a:lnSpc>
                <a:spcPct val="150000"/>
              </a:lnSpc>
              <a:buAutoNum type="arabicPeriod"/>
            </a:pPr>
            <a:r>
              <a:rPr lang="es-ES" sz="1600" dirty="0">
                <a:latin typeface="Arial" panose="020B0604020202020204" pitchFamily="34" charset="0"/>
                <a:cs typeface="Arial" panose="020B0604020202020204" pitchFamily="34" charset="0"/>
              </a:rPr>
              <a:t>La bomba de circulación (B) transporta el agua caliente a través de los tubos de la instalación de calefacción (C) a los radiadores (D) o a la calefacción por suelo radiante.</a:t>
            </a:r>
          </a:p>
        </p:txBody>
      </p:sp>
      <p:sp>
        <p:nvSpPr>
          <p:cNvPr id="3" name="Rechteck 2"/>
          <p:cNvSpPr/>
          <p:nvPr/>
        </p:nvSpPr>
        <p:spPr>
          <a:xfrm>
            <a:off x="1247201" y="4875392"/>
            <a:ext cx="407484" cy="507831"/>
          </a:xfrm>
          <a:prstGeom prst="rect">
            <a:avLst/>
          </a:prstGeom>
        </p:spPr>
        <p:txBody>
          <a:bodyPr wrap="none">
            <a:spAutoFit/>
          </a:bodyPr>
          <a:lstStyle/>
          <a:p>
            <a:pPr algn="ctr"/>
            <a:r>
              <a:rPr lang="de-DE" sz="2700" dirty="0">
                <a:latin typeface="Bahnschrift" panose="020B0502040204020203" pitchFamily="34" charset="0"/>
              </a:rPr>
              <a:t>B</a:t>
            </a:r>
          </a:p>
        </p:txBody>
      </p:sp>
      <p:sp>
        <p:nvSpPr>
          <p:cNvPr id="75" name="Rechteck 74"/>
          <p:cNvSpPr/>
          <p:nvPr/>
        </p:nvSpPr>
        <p:spPr>
          <a:xfrm>
            <a:off x="1239588" y="3828915"/>
            <a:ext cx="399468" cy="507831"/>
          </a:xfrm>
          <a:prstGeom prst="rect">
            <a:avLst/>
          </a:prstGeom>
        </p:spPr>
        <p:txBody>
          <a:bodyPr wrap="none">
            <a:spAutoFit/>
          </a:bodyPr>
          <a:lstStyle/>
          <a:p>
            <a:pPr algn="ctr"/>
            <a:r>
              <a:rPr lang="de-DE" sz="2700" dirty="0">
                <a:latin typeface="Bahnschrift" panose="020B0502040204020203" pitchFamily="34" charset="0"/>
              </a:rPr>
              <a:t>C</a:t>
            </a:r>
          </a:p>
        </p:txBody>
      </p:sp>
      <p:sp>
        <p:nvSpPr>
          <p:cNvPr id="76" name="Rechteck 75"/>
          <p:cNvSpPr/>
          <p:nvPr/>
        </p:nvSpPr>
        <p:spPr>
          <a:xfrm>
            <a:off x="2108597" y="4011311"/>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7" name="Rechteck 76"/>
          <p:cNvSpPr/>
          <p:nvPr/>
        </p:nvSpPr>
        <p:spPr>
          <a:xfrm>
            <a:off x="3759055" y="4011310"/>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8" name="Rechteck 77"/>
          <p:cNvSpPr/>
          <p:nvPr/>
        </p:nvSpPr>
        <p:spPr>
          <a:xfrm>
            <a:off x="2080178" y="273546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9" name="Rechteck 78"/>
          <p:cNvSpPr/>
          <p:nvPr/>
        </p:nvSpPr>
        <p:spPr>
          <a:xfrm>
            <a:off x="3732080" y="274160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Tree>
    <p:extLst>
      <p:ext uri="{BB962C8B-B14F-4D97-AF65-F5344CB8AC3E}">
        <p14:creationId xmlns:p14="http://schemas.microsoft.com/office/powerpoint/2010/main" val="140167195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1862332"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p:cNvSpPr/>
          <p:nvPr/>
        </p:nvSpPr>
        <p:spPr>
          <a:xfrm>
            <a:off x="1235823" y="2186862"/>
            <a:ext cx="3229495" cy="25430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hteck 4"/>
          <p:cNvSpPr/>
          <p:nvPr/>
        </p:nvSpPr>
        <p:spPr>
          <a:xfrm>
            <a:off x="1235823" y="4729922"/>
            <a:ext cx="3229495" cy="11756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4" name="Gerader Verbinder 3"/>
          <p:cNvCxnSpPr>
            <a:stCxn id="2" idx="1"/>
            <a:endCxn id="2" idx="3"/>
          </p:cNvCxnSpPr>
          <p:nvPr/>
        </p:nvCxnSpPr>
        <p:spPr>
          <a:xfrm>
            <a:off x="1235823" y="3458392"/>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 idx="0"/>
            <a:endCxn id="5" idx="0"/>
          </p:cNvCxnSpPr>
          <p:nvPr/>
        </p:nvCxnSpPr>
        <p:spPr>
          <a:xfrm>
            <a:off x="2850571" y="2186862"/>
            <a:ext cx="0" cy="254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leichschenkliges Dreieck 9"/>
          <p:cNvSpPr/>
          <p:nvPr/>
        </p:nvSpPr>
        <p:spPr>
          <a:xfrm>
            <a:off x="1106551" y="948223"/>
            <a:ext cx="3498980" cy="123863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hteck 10"/>
          <p:cNvSpPr/>
          <p:nvPr/>
        </p:nvSpPr>
        <p:spPr>
          <a:xfrm>
            <a:off x="1571800" y="4846087"/>
            <a:ext cx="608823" cy="979715"/>
          </a:xfrm>
          <a:prstGeom prst="rect">
            <a:avLst/>
          </a:prstGeom>
          <a:solidFill>
            <a:srgbClr val="F13F3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700" dirty="0">
                <a:latin typeface="Bahnschrift" panose="020B0502040204020203" pitchFamily="34" charset="0"/>
              </a:rPr>
              <a:t>A</a:t>
            </a:r>
          </a:p>
        </p:txBody>
      </p:sp>
      <p:sp>
        <p:nvSpPr>
          <p:cNvPr id="12" name="Rechteck 11"/>
          <p:cNvSpPr/>
          <p:nvPr/>
        </p:nvSpPr>
        <p:spPr>
          <a:xfrm>
            <a:off x="1669772" y="5000041"/>
            <a:ext cx="426875" cy="9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Abgerundetes Rechteck 13"/>
          <p:cNvSpPr/>
          <p:nvPr/>
        </p:nvSpPr>
        <p:spPr>
          <a:xfrm>
            <a:off x="2244539"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Abgerundetes Rechteck 14"/>
          <p:cNvSpPr/>
          <p:nvPr/>
        </p:nvSpPr>
        <p:spPr>
          <a:xfrm>
            <a:off x="2139949"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Abgerundetes Rechteck 15"/>
          <p:cNvSpPr/>
          <p:nvPr/>
        </p:nvSpPr>
        <p:spPr>
          <a:xfrm>
            <a:off x="2350339"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Abgerundetes Rechteck 17"/>
          <p:cNvSpPr/>
          <p:nvPr/>
        </p:nvSpPr>
        <p:spPr>
          <a:xfrm>
            <a:off x="2459898"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Abgerundetes Rechteck 18"/>
          <p:cNvSpPr/>
          <p:nvPr/>
        </p:nvSpPr>
        <p:spPr>
          <a:xfrm>
            <a:off x="1924040"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Abgerundetes Rechteck 20"/>
          <p:cNvSpPr/>
          <p:nvPr/>
        </p:nvSpPr>
        <p:spPr>
          <a:xfrm>
            <a:off x="2032504"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Abgerundetes Rechteck 21"/>
          <p:cNvSpPr/>
          <p:nvPr/>
        </p:nvSpPr>
        <p:spPr>
          <a:xfrm>
            <a:off x="2574135"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Abgerundetes Rechteck 22"/>
          <p:cNvSpPr/>
          <p:nvPr/>
        </p:nvSpPr>
        <p:spPr>
          <a:xfrm>
            <a:off x="2680449"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p:cNvSpPr/>
          <p:nvPr/>
        </p:nvSpPr>
        <p:spPr>
          <a:xfrm>
            <a:off x="3485944" y="2761278"/>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Abgerundetes Rechteck 24"/>
          <p:cNvSpPr/>
          <p:nvPr/>
        </p:nvSpPr>
        <p:spPr>
          <a:xfrm>
            <a:off x="3868151" y="2814460"/>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Abgerundetes Rechteck 25"/>
          <p:cNvSpPr/>
          <p:nvPr/>
        </p:nvSpPr>
        <p:spPr>
          <a:xfrm>
            <a:off x="3763561" y="28144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Abgerundetes Rechteck 26"/>
          <p:cNvSpPr/>
          <p:nvPr/>
        </p:nvSpPr>
        <p:spPr>
          <a:xfrm>
            <a:off x="3973951" y="281445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Abgerundetes Rechteck 27"/>
          <p:cNvSpPr/>
          <p:nvPr/>
        </p:nvSpPr>
        <p:spPr>
          <a:xfrm>
            <a:off x="4083510"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Abgerundetes Rechteck 28"/>
          <p:cNvSpPr/>
          <p:nvPr/>
        </p:nvSpPr>
        <p:spPr>
          <a:xfrm>
            <a:off x="3547652" y="281446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Abgerundetes Rechteck 29"/>
          <p:cNvSpPr/>
          <p:nvPr/>
        </p:nvSpPr>
        <p:spPr>
          <a:xfrm>
            <a:off x="3656116" y="2814463"/>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Abgerundetes Rechteck 30"/>
          <p:cNvSpPr/>
          <p:nvPr/>
        </p:nvSpPr>
        <p:spPr>
          <a:xfrm>
            <a:off x="4197747"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Abgerundetes Rechteck 31"/>
          <p:cNvSpPr/>
          <p:nvPr/>
        </p:nvSpPr>
        <p:spPr>
          <a:xfrm>
            <a:off x="4304061" y="2814361"/>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3" name="Rechteck 32"/>
          <p:cNvSpPr/>
          <p:nvPr/>
        </p:nvSpPr>
        <p:spPr>
          <a:xfrm>
            <a:off x="1856617"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4" name="Gerader Verbinder 33"/>
          <p:cNvCxnSpPr/>
          <p:nvPr/>
        </p:nvCxnSpPr>
        <p:spPr>
          <a:xfrm>
            <a:off x="1230108" y="4721407"/>
            <a:ext cx="32294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bgerundetes Rechteck 34"/>
          <p:cNvSpPr/>
          <p:nvPr/>
        </p:nvSpPr>
        <p:spPr>
          <a:xfrm>
            <a:off x="2238824"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Abgerundetes Rechteck 35"/>
          <p:cNvSpPr/>
          <p:nvPr/>
        </p:nvSpPr>
        <p:spPr>
          <a:xfrm>
            <a:off x="2134234"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Abgerundetes Rechteck 36"/>
          <p:cNvSpPr/>
          <p:nvPr/>
        </p:nvSpPr>
        <p:spPr>
          <a:xfrm>
            <a:off x="2344624"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8" name="Abgerundetes Rechteck 37"/>
          <p:cNvSpPr/>
          <p:nvPr/>
        </p:nvSpPr>
        <p:spPr>
          <a:xfrm>
            <a:off x="2454183"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Abgerundetes Rechteck 38"/>
          <p:cNvSpPr/>
          <p:nvPr/>
        </p:nvSpPr>
        <p:spPr>
          <a:xfrm>
            <a:off x="1918325"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0" name="Abgerundetes Rechteck 39"/>
          <p:cNvSpPr/>
          <p:nvPr/>
        </p:nvSpPr>
        <p:spPr>
          <a:xfrm>
            <a:off x="2026789"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1" name="Abgerundetes Rechteck 40"/>
          <p:cNvSpPr/>
          <p:nvPr/>
        </p:nvSpPr>
        <p:spPr>
          <a:xfrm>
            <a:off x="2568420"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2" name="Abgerundetes Rechteck 41"/>
          <p:cNvSpPr/>
          <p:nvPr/>
        </p:nvSpPr>
        <p:spPr>
          <a:xfrm>
            <a:off x="2674734"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3" name="Rechteck 42"/>
          <p:cNvSpPr/>
          <p:nvPr/>
        </p:nvSpPr>
        <p:spPr>
          <a:xfrm>
            <a:off x="3480229" y="4047153"/>
            <a:ext cx="909735" cy="461866"/>
          </a:xfrm>
          <a:prstGeom prst="rect">
            <a:avLst/>
          </a:prstGeom>
          <a:solidFill>
            <a:schemeClr val="accent1">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4" name="Abgerundetes Rechteck 43"/>
          <p:cNvSpPr/>
          <p:nvPr/>
        </p:nvSpPr>
        <p:spPr>
          <a:xfrm>
            <a:off x="3862436" y="4100335"/>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5" name="Abgerundetes Rechteck 44"/>
          <p:cNvSpPr/>
          <p:nvPr/>
        </p:nvSpPr>
        <p:spPr>
          <a:xfrm>
            <a:off x="3757846" y="41003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6" name="Abgerundetes Rechteck 45"/>
          <p:cNvSpPr/>
          <p:nvPr/>
        </p:nvSpPr>
        <p:spPr>
          <a:xfrm>
            <a:off x="3968236" y="4100334"/>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7" name="Abgerundetes Rechteck 46"/>
          <p:cNvSpPr/>
          <p:nvPr/>
        </p:nvSpPr>
        <p:spPr>
          <a:xfrm>
            <a:off x="4077795"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8" name="Abgerundetes Rechteck 47"/>
          <p:cNvSpPr/>
          <p:nvPr/>
        </p:nvSpPr>
        <p:spPr>
          <a:xfrm>
            <a:off x="3541937" y="4100339"/>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Abgerundetes Rechteck 48"/>
          <p:cNvSpPr/>
          <p:nvPr/>
        </p:nvSpPr>
        <p:spPr>
          <a:xfrm>
            <a:off x="3650401" y="4100338"/>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Abgerundetes Rechteck 49"/>
          <p:cNvSpPr/>
          <p:nvPr/>
        </p:nvSpPr>
        <p:spPr>
          <a:xfrm>
            <a:off x="4192032"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1" name="Abgerundetes Rechteck 50"/>
          <p:cNvSpPr/>
          <p:nvPr/>
        </p:nvSpPr>
        <p:spPr>
          <a:xfrm>
            <a:off x="4298346" y="4100236"/>
            <a:ext cx="48986" cy="32890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2" name="Rechteck 51"/>
          <p:cNvSpPr/>
          <p:nvPr/>
        </p:nvSpPr>
        <p:spPr>
          <a:xfrm>
            <a:off x="1780218" y="4148042"/>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3" name="Rechteck 52"/>
          <p:cNvSpPr/>
          <p:nvPr/>
        </p:nvSpPr>
        <p:spPr>
          <a:xfrm>
            <a:off x="1486592" y="3286125"/>
            <a:ext cx="43200" cy="1902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4" name="Rechteck 53"/>
          <p:cNvSpPr/>
          <p:nvPr/>
        </p:nvSpPr>
        <p:spPr>
          <a:xfrm rot="5400000">
            <a:off x="2385880" y="2397327"/>
            <a:ext cx="43200" cy="1825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5" name="Rechteck 54"/>
          <p:cNvSpPr/>
          <p:nvPr/>
        </p:nvSpPr>
        <p:spPr>
          <a:xfrm rot="5400000">
            <a:off x="1647911" y="4269038"/>
            <a:ext cx="43200" cy="3647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p:cNvSpPr/>
          <p:nvPr/>
        </p:nvSpPr>
        <p:spPr>
          <a:xfrm rot="5400000">
            <a:off x="2411759" y="3646739"/>
            <a:ext cx="42180" cy="1864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7" name="Rechteck 56"/>
          <p:cNvSpPr/>
          <p:nvPr/>
        </p:nvSpPr>
        <p:spPr>
          <a:xfrm rot="5400000">
            <a:off x="3381242" y="4352629"/>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8" name="Rechteck 57"/>
          <p:cNvSpPr/>
          <p:nvPr/>
        </p:nvSpPr>
        <p:spPr>
          <a:xfrm rot="5400000">
            <a:off x="3375925" y="3054648"/>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9" name="Rechteck 58"/>
          <p:cNvSpPr/>
          <p:nvPr/>
        </p:nvSpPr>
        <p:spPr>
          <a:xfrm rot="5400000">
            <a:off x="1758689" y="3066457"/>
            <a:ext cx="43200" cy="1654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0" name="Rechteck 59"/>
          <p:cNvSpPr/>
          <p:nvPr/>
        </p:nvSpPr>
        <p:spPr>
          <a:xfrm>
            <a:off x="3274550" y="3115750"/>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1" name="Rechteck 60"/>
          <p:cNvSpPr/>
          <p:nvPr/>
        </p:nvSpPr>
        <p:spPr>
          <a:xfrm>
            <a:off x="1684375" y="3128693"/>
            <a:ext cx="45021" cy="198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2" name="Rechteck 61"/>
          <p:cNvSpPr/>
          <p:nvPr/>
        </p:nvSpPr>
        <p:spPr>
          <a:xfrm>
            <a:off x="3320138" y="4435184"/>
            <a:ext cx="45021" cy="164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3" name="Rechteck 62"/>
          <p:cNvSpPr/>
          <p:nvPr/>
        </p:nvSpPr>
        <p:spPr>
          <a:xfrm>
            <a:off x="1374057" y="2814360"/>
            <a:ext cx="43200" cy="2488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4" name="Rechteck 63"/>
          <p:cNvSpPr/>
          <p:nvPr/>
        </p:nvSpPr>
        <p:spPr>
          <a:xfrm rot="5400000">
            <a:off x="2391450" y="2361054"/>
            <a:ext cx="43200" cy="2080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5" name="Rechteck 64"/>
          <p:cNvSpPr/>
          <p:nvPr/>
        </p:nvSpPr>
        <p:spPr>
          <a:xfrm rot="5400000">
            <a:off x="2403314" y="3656307"/>
            <a:ext cx="43200" cy="2015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6" name="Rechteck 65"/>
          <p:cNvSpPr/>
          <p:nvPr/>
        </p:nvSpPr>
        <p:spPr>
          <a:xfrm rot="5400000">
            <a:off x="1800984" y="4134052"/>
            <a:ext cx="46245"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7" name="Rechteck 66"/>
          <p:cNvSpPr/>
          <p:nvPr/>
        </p:nvSpPr>
        <p:spPr>
          <a:xfrm rot="5400000">
            <a:off x="1610402" y="2606585"/>
            <a:ext cx="43200" cy="459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8" name="Rechteck 67"/>
          <p:cNvSpPr/>
          <p:nvPr/>
        </p:nvSpPr>
        <p:spPr>
          <a:xfrm rot="5400000">
            <a:off x="1450771" y="5190733"/>
            <a:ext cx="43200" cy="1988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9" name="Rechteck 68"/>
          <p:cNvSpPr/>
          <p:nvPr/>
        </p:nvSpPr>
        <p:spPr>
          <a:xfrm>
            <a:off x="3401725" y="4112629"/>
            <a:ext cx="35872" cy="572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0" name="Rechteck 69"/>
          <p:cNvSpPr/>
          <p:nvPr/>
        </p:nvSpPr>
        <p:spPr>
          <a:xfrm>
            <a:off x="3418870" y="2862305"/>
            <a:ext cx="34289" cy="5297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1" name="Rechteck 70"/>
          <p:cNvSpPr/>
          <p:nvPr/>
        </p:nvSpPr>
        <p:spPr>
          <a:xfrm rot="5400000">
            <a:off x="3420128" y="4096825"/>
            <a:ext cx="43200" cy="748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2" name="Rechteck 71"/>
          <p:cNvSpPr/>
          <p:nvPr/>
        </p:nvSpPr>
        <p:spPr>
          <a:xfrm rot="5400000">
            <a:off x="3429933" y="2852714"/>
            <a:ext cx="43496" cy="68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3" name="Rechteck 72"/>
          <p:cNvSpPr/>
          <p:nvPr/>
        </p:nvSpPr>
        <p:spPr>
          <a:xfrm rot="5400000">
            <a:off x="1513865" y="5131148"/>
            <a:ext cx="43200" cy="69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4" name="Textfeld 73"/>
          <p:cNvSpPr txBox="1"/>
          <p:nvPr/>
        </p:nvSpPr>
        <p:spPr>
          <a:xfrm>
            <a:off x="4860032" y="1719772"/>
            <a:ext cx="4114800" cy="438581"/>
          </a:xfrm>
          <a:prstGeom prst="rect">
            <a:avLst/>
          </a:prstGeom>
          <a:noFill/>
        </p:spPr>
        <p:txBody>
          <a:bodyPr wrap="square" rtlCol="0">
            <a:noAutofit/>
          </a:bodyPr>
          <a:lstStyle/>
          <a:p>
            <a:pPr>
              <a:lnSpc>
                <a:spcPct val="150000"/>
              </a:lnSpc>
            </a:pPr>
            <a:r>
              <a:rPr lang="es-ES" sz="1600" dirty="0">
                <a:latin typeface="Arial" panose="020B0604020202020204" pitchFamily="34" charset="0"/>
                <a:cs typeface="Arial" panose="020B0604020202020204" pitchFamily="34" charset="0"/>
              </a:rPr>
              <a:t>Así es como funciona básicamente un sistema de distribución de calefacción:</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Font typeface="+mj-lt"/>
              <a:buAutoNum type="arabicPeriod" startAt="3"/>
            </a:pPr>
            <a:r>
              <a:rPr lang="es-ES" sz="1600" dirty="0">
                <a:latin typeface="Arial" panose="020B0604020202020204" pitchFamily="34" charset="0"/>
                <a:cs typeface="Arial" panose="020B0604020202020204" pitchFamily="34" charset="0"/>
              </a:rPr>
              <a:t>Los radiadores (D) o a la calefacción del suelo suministran el calor al espacio vital y lo calientan.</a:t>
            </a:r>
            <a:endParaRPr lang="de-DE" dirty="0">
              <a:latin typeface="Bahnschrift" panose="020B0502040204020203" pitchFamily="34" charset="0"/>
            </a:endParaRPr>
          </a:p>
          <a:p>
            <a:endParaRPr lang="de-DE" dirty="0">
              <a:latin typeface="Bahnschrift" panose="020B0502040204020203" pitchFamily="34" charset="0"/>
            </a:endParaRPr>
          </a:p>
        </p:txBody>
      </p:sp>
      <p:sp>
        <p:nvSpPr>
          <p:cNvPr id="3" name="Rechteck 2"/>
          <p:cNvSpPr/>
          <p:nvPr/>
        </p:nvSpPr>
        <p:spPr>
          <a:xfrm>
            <a:off x="1247201" y="4875392"/>
            <a:ext cx="407484" cy="507831"/>
          </a:xfrm>
          <a:prstGeom prst="rect">
            <a:avLst/>
          </a:prstGeom>
        </p:spPr>
        <p:txBody>
          <a:bodyPr wrap="none">
            <a:spAutoFit/>
          </a:bodyPr>
          <a:lstStyle/>
          <a:p>
            <a:pPr algn="ctr"/>
            <a:r>
              <a:rPr lang="de-DE" sz="2700" dirty="0">
                <a:latin typeface="Bahnschrift" panose="020B0502040204020203" pitchFamily="34" charset="0"/>
              </a:rPr>
              <a:t>B</a:t>
            </a:r>
          </a:p>
        </p:txBody>
      </p:sp>
      <p:sp>
        <p:nvSpPr>
          <p:cNvPr id="75" name="Rechteck 74"/>
          <p:cNvSpPr/>
          <p:nvPr/>
        </p:nvSpPr>
        <p:spPr>
          <a:xfrm>
            <a:off x="1239588" y="3828915"/>
            <a:ext cx="399468" cy="507831"/>
          </a:xfrm>
          <a:prstGeom prst="rect">
            <a:avLst/>
          </a:prstGeom>
        </p:spPr>
        <p:txBody>
          <a:bodyPr wrap="none">
            <a:spAutoFit/>
          </a:bodyPr>
          <a:lstStyle/>
          <a:p>
            <a:pPr algn="ctr"/>
            <a:r>
              <a:rPr lang="de-DE" sz="2700" dirty="0">
                <a:latin typeface="Bahnschrift" panose="020B0502040204020203" pitchFamily="34" charset="0"/>
              </a:rPr>
              <a:t>C</a:t>
            </a:r>
          </a:p>
        </p:txBody>
      </p:sp>
      <p:sp>
        <p:nvSpPr>
          <p:cNvPr id="76" name="Rechteck 75"/>
          <p:cNvSpPr/>
          <p:nvPr/>
        </p:nvSpPr>
        <p:spPr>
          <a:xfrm>
            <a:off x="2108597" y="4011311"/>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7" name="Rechteck 76"/>
          <p:cNvSpPr/>
          <p:nvPr/>
        </p:nvSpPr>
        <p:spPr>
          <a:xfrm>
            <a:off x="3759055" y="4011310"/>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8" name="Rechteck 77"/>
          <p:cNvSpPr/>
          <p:nvPr/>
        </p:nvSpPr>
        <p:spPr>
          <a:xfrm>
            <a:off x="2080178" y="273546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79" name="Rechteck 78"/>
          <p:cNvSpPr/>
          <p:nvPr/>
        </p:nvSpPr>
        <p:spPr>
          <a:xfrm>
            <a:off x="3732080" y="2741607"/>
            <a:ext cx="412293" cy="507831"/>
          </a:xfrm>
          <a:prstGeom prst="rect">
            <a:avLst/>
          </a:prstGeom>
        </p:spPr>
        <p:txBody>
          <a:bodyPr wrap="none">
            <a:spAutoFit/>
          </a:bodyPr>
          <a:lstStyle/>
          <a:p>
            <a:pPr algn="ctr"/>
            <a:r>
              <a:rPr lang="de-DE" sz="2700" dirty="0">
                <a:latin typeface="Bahnschrift" panose="020B0502040204020203" pitchFamily="34" charset="0"/>
              </a:rPr>
              <a:t>D</a:t>
            </a:r>
          </a:p>
        </p:txBody>
      </p:sp>
      <p:sp>
        <p:nvSpPr>
          <p:cNvPr id="6" name="Textfeld 5"/>
          <p:cNvSpPr txBox="1"/>
          <p:nvPr/>
        </p:nvSpPr>
        <p:spPr>
          <a:xfrm>
            <a:off x="2081490" y="2160028"/>
            <a:ext cx="835485" cy="507831"/>
          </a:xfrm>
          <a:prstGeom prst="rect">
            <a:avLst/>
          </a:prstGeom>
          <a:noFill/>
        </p:spPr>
        <p:txBody>
          <a:bodyPr wrap="none" rtlCol="0">
            <a:spAutoFit/>
          </a:bodyPr>
          <a:lstStyle/>
          <a:p>
            <a:r>
              <a:rPr lang="de-DE" sz="2700" dirty="0"/>
              <a:t>21°C</a:t>
            </a:r>
          </a:p>
        </p:txBody>
      </p:sp>
      <p:sp>
        <p:nvSpPr>
          <p:cNvPr id="80" name="Textfeld 79"/>
          <p:cNvSpPr txBox="1"/>
          <p:nvPr/>
        </p:nvSpPr>
        <p:spPr>
          <a:xfrm>
            <a:off x="3652629" y="2124420"/>
            <a:ext cx="835485" cy="507831"/>
          </a:xfrm>
          <a:prstGeom prst="rect">
            <a:avLst/>
          </a:prstGeom>
          <a:noFill/>
        </p:spPr>
        <p:txBody>
          <a:bodyPr wrap="none" rtlCol="0">
            <a:spAutoFit/>
          </a:bodyPr>
          <a:lstStyle/>
          <a:p>
            <a:r>
              <a:rPr lang="de-DE" sz="2700" dirty="0"/>
              <a:t>21°C</a:t>
            </a:r>
          </a:p>
        </p:txBody>
      </p:sp>
      <p:sp>
        <p:nvSpPr>
          <p:cNvPr id="81" name="Textfeld 80"/>
          <p:cNvSpPr txBox="1"/>
          <p:nvPr/>
        </p:nvSpPr>
        <p:spPr>
          <a:xfrm>
            <a:off x="2065669" y="3422830"/>
            <a:ext cx="835485" cy="507831"/>
          </a:xfrm>
          <a:prstGeom prst="rect">
            <a:avLst/>
          </a:prstGeom>
          <a:noFill/>
        </p:spPr>
        <p:txBody>
          <a:bodyPr wrap="none" rtlCol="0">
            <a:spAutoFit/>
          </a:bodyPr>
          <a:lstStyle/>
          <a:p>
            <a:r>
              <a:rPr lang="de-DE" sz="2700" dirty="0"/>
              <a:t>21°C</a:t>
            </a:r>
          </a:p>
        </p:txBody>
      </p:sp>
      <p:sp>
        <p:nvSpPr>
          <p:cNvPr id="82" name="Textfeld 81"/>
          <p:cNvSpPr txBox="1"/>
          <p:nvPr/>
        </p:nvSpPr>
        <p:spPr>
          <a:xfrm>
            <a:off x="3640885" y="3424025"/>
            <a:ext cx="835485" cy="507831"/>
          </a:xfrm>
          <a:prstGeom prst="rect">
            <a:avLst/>
          </a:prstGeom>
          <a:noFill/>
        </p:spPr>
        <p:txBody>
          <a:bodyPr wrap="none" rtlCol="0">
            <a:spAutoFit/>
          </a:bodyPr>
          <a:lstStyle/>
          <a:p>
            <a:r>
              <a:rPr lang="de-DE" sz="2700" dirty="0"/>
              <a:t>21°C</a:t>
            </a:r>
          </a:p>
        </p:txBody>
      </p:sp>
    </p:spTree>
    <p:extLst>
      <p:ext uri="{BB962C8B-B14F-4D97-AF65-F5344CB8AC3E}">
        <p14:creationId xmlns:p14="http://schemas.microsoft.com/office/powerpoint/2010/main" val="329804289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9788</TotalTime>
  <Words>2360</Words>
  <Application>Microsoft Office PowerPoint</Application>
  <PresentationFormat>Presentación en pantalla (4:3)</PresentationFormat>
  <Paragraphs>297</Paragraphs>
  <Slides>40</Slides>
  <Notes>3</Notes>
  <HiddenSlides>0</HiddenSlides>
  <MMClips>5</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40</vt:i4>
      </vt:variant>
    </vt:vector>
  </HeadingPairs>
  <TitlesOfParts>
    <vt:vector size="46" baseType="lpstr">
      <vt:lpstr>Arial</vt:lpstr>
      <vt:lpstr>Bahnschrift</vt:lpstr>
      <vt:lpstr>Calibri</vt:lpstr>
      <vt:lpstr>Calibri Light</vt:lpstr>
      <vt:lpstr>Wingdings</vt:lpstr>
      <vt:lpstr>2_Office Theme</vt:lpstr>
      <vt:lpstr>2.2 Instalaciones de la red de distribución de edificios</vt:lpstr>
      <vt:lpstr>Objetivos del modulo</vt:lpstr>
      <vt:lpstr>Introducción</vt:lpstr>
      <vt:lpstr>Equilibrado hidraulico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Ventajas del equilibrado hidráulico</vt:lpstr>
      <vt:lpstr>Pasos del equilibrado hidráulico</vt:lpstr>
      <vt:lpstr>Pasos del equilibrado hidráulico</vt:lpstr>
      <vt:lpstr>Pasos del equilibrado hidráulico</vt:lpstr>
      <vt:lpstr>Pasos del equilibrado hidráulico</vt:lpstr>
      <vt:lpstr>Pasos del equilibrado hidráulico</vt:lpstr>
      <vt:lpstr>Presentación de PowerPoint</vt:lpstr>
      <vt:lpstr>Presentación de PowerPoint</vt:lpstr>
      <vt:lpstr>Circuito de calefacción de tratamiento de agua</vt:lpstr>
      <vt:lpstr>Circuito de calefacción de tratamiento de agua</vt:lpstr>
      <vt:lpstr>Circuito de calefacción de tratamiento de agua</vt:lpstr>
      <vt:lpstr>Circuito de calefacción de tratamiento de agua</vt:lpstr>
      <vt:lpstr>Circuito de calefacción de tratamiento de agua</vt:lpstr>
      <vt:lpstr>Circuito de calefacción de tratamiento de agua</vt:lpstr>
      <vt:lpstr>Circuito de calefacción de tratamiento de agua</vt:lpstr>
      <vt:lpstr>Circuito de calefacción de tratamiento de agua</vt:lpstr>
      <vt:lpstr>Enjuague, Ventilación y Llenado </vt:lpstr>
      <vt:lpstr>Enjuague, Ventilación y Llenado</vt:lpstr>
      <vt:lpstr>Conclusión</vt:lpstr>
      <vt:lpstr>Fin de la unidad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Jesús Rosel Martínez</dc:creator>
  <cp:lastModifiedBy>Jesus Maria Gomez</cp:lastModifiedBy>
  <cp:revision>337</cp:revision>
  <cp:lastPrinted>2019-06-18T17:49:56Z</cp:lastPrinted>
  <dcterms:created xsi:type="dcterms:W3CDTF">2019-04-19T09:31:08Z</dcterms:created>
  <dcterms:modified xsi:type="dcterms:W3CDTF">2019-08-07T11:15:23Z</dcterms:modified>
</cp:coreProperties>
</file>