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1" r:id="rId2"/>
    <p:sldId id="374" r:id="rId3"/>
    <p:sldId id="364" r:id="rId4"/>
    <p:sldId id="365" r:id="rId5"/>
    <p:sldId id="371" r:id="rId6"/>
    <p:sldId id="372" r:id="rId7"/>
    <p:sldId id="360" r:id="rId8"/>
    <p:sldId id="369" r:id="rId9"/>
    <p:sldId id="326" r:id="rId10"/>
    <p:sldId id="327" r:id="rId11"/>
    <p:sldId id="328" r:id="rId12"/>
    <p:sldId id="329" r:id="rId13"/>
    <p:sldId id="368" r:id="rId14"/>
    <p:sldId id="330" r:id="rId15"/>
    <p:sldId id="302" r:id="rId16"/>
    <p:sldId id="370" r:id="rId17"/>
    <p:sldId id="362" r:id="rId18"/>
    <p:sldId id="363" r:id="rId19"/>
    <p:sldId id="314" r:id="rId20"/>
    <p:sldId id="361" r:id="rId21"/>
    <p:sldId id="313" r:id="rId22"/>
    <p:sldId id="331" r:id="rId23"/>
    <p:sldId id="332" r:id="rId24"/>
    <p:sldId id="333" r:id="rId25"/>
    <p:sldId id="334" r:id="rId26"/>
    <p:sldId id="338" r:id="rId27"/>
    <p:sldId id="340" r:id="rId28"/>
    <p:sldId id="343" r:id="rId29"/>
    <p:sldId id="350" r:id="rId30"/>
    <p:sldId id="345" r:id="rId31"/>
    <p:sldId id="346" r:id="rId32"/>
    <p:sldId id="347" r:id="rId33"/>
    <p:sldId id="373" r:id="rId34"/>
    <p:sldId id="359" r:id="rId35"/>
    <p:sldId id="375" r:id="rId36"/>
    <p:sldId id="296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6956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επεξεργασία των στυλ του υποδείγματος</a:t>
            </a:r>
          </a:p>
          <a:p>
            <a:pPr lvl="1"/>
            <a:r>
              <a:rPr lang="el-GR"/>
              <a:t>επιπέδου DIFUNDE LA PALABRA-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DIFUNDE LA PALABRA-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480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7803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Directrices para el capacitador</a:t>
            </a:r>
          </a:p>
          <a:p>
            <a:endParaRPr lang="el-GR" dirty="0"/>
          </a:p>
          <a:p>
            <a:r>
              <a:rPr lang="en-US" dirty="0"/>
              <a:t>Este archivo.</a:t>
            </a:r>
            <a:r>
              <a:rPr lang="en-US" dirty="0" err="1"/>
              <a:t>ppt</a:t>
            </a:r>
            <a:r>
              <a:rPr lang="en-US" dirty="0"/>
              <a:t> es una plantilla para ser utilizada por los proveedores de EFP para que preparen el material de formación. </a:t>
            </a:r>
          </a:p>
          <a:p>
            <a:endParaRPr lang="el-GR" dirty="0"/>
          </a:p>
          <a:p>
            <a:r>
              <a:rPr lang="en-US" dirty="0"/>
              <a:t>Sugerimos de </a:t>
            </a:r>
            <a:r>
              <a:rPr lang="en-US" b="1" dirty="0"/>
              <a:t>30 a 40 diapositivas </a:t>
            </a:r>
            <a:r>
              <a:rPr lang="en-US" b="1" dirty="0" err="1"/>
              <a:t>ppt</a:t>
            </a:r>
            <a:r>
              <a:rPr lang="en-US" dirty="0"/>
              <a:t> durante una (1) hora del programa de entrenamiento.</a:t>
            </a:r>
            <a:endParaRPr lang="el-GR" dirty="0"/>
          </a:p>
          <a:p>
            <a:endParaRPr lang="en-US" dirty="0"/>
          </a:p>
          <a:p>
            <a:r>
              <a:rPr lang="en-US" dirty="0"/>
              <a:t>Hay 3 </a:t>
            </a:r>
            <a:r>
              <a:rPr lang="en-US" u="sng" dirty="0"/>
              <a:t>diapositivas predefinidas </a:t>
            </a:r>
            <a:r>
              <a:rPr lang="en-US" dirty="0"/>
              <a:t>a rellenar por usted, tituladas "</a:t>
            </a:r>
            <a:r>
              <a:rPr lang="en-US" b="1" dirty="0"/>
              <a:t>Objetivos del módulo</a:t>
            </a:r>
            <a:r>
              <a:rPr lang="en-US" dirty="0"/>
              <a:t>", "</a:t>
            </a:r>
            <a:r>
              <a:rPr lang="en-US" b="1" dirty="0"/>
              <a:t>Conclusión</a:t>
            </a:r>
            <a:r>
              <a:rPr lang="en-US" dirty="0"/>
              <a:t>", "</a:t>
            </a:r>
            <a:r>
              <a:rPr lang="en-US" b="1" dirty="0"/>
              <a:t>Fin del módulo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El material debe ser enviado en formato editable.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Fuente sugerida: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Tamaño de letra requerido: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Espaciado de línea sugerido: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archivo</a:t>
            </a:r>
            <a:r>
              <a:rPr lang="en-US" dirty="0" err="1"/>
              <a:t> ppt/pptx</a:t>
            </a:r>
            <a:r>
              <a:rPr lang="en-US" dirty="0"/>
              <a:t> debe tener una estructura clara, unidades definidas y títulos de diapositivas únicos.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contenido de la diapositiva</a:t>
            </a:r>
            <a:r>
              <a:rPr lang="en-US" dirty="0" err="1"/>
              <a:t> ppt/pptx</a:t>
            </a:r>
            <a:r>
              <a:rPr lang="en-US" dirty="0"/>
              <a:t> no debe exceder los márgenes predefinidos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imágenes, diagramas, etc. deben ir acompañados de una descripción.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dirty="0" err="1"/>
              <a:t> ppt/pptx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preguntas que se utilizarán para la autoevaluación y las pruebas de evaluación final deben seguir un formato predefinido que se enviará desde SQLearn en un archivo .</a:t>
            </a:r>
            <a:r>
              <a:rPr lang="en-US" dirty="0" err="1"/>
              <a:t> xls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0432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Directrices para el capacitador</a:t>
            </a:r>
          </a:p>
          <a:p>
            <a:endParaRPr lang="el-GR" dirty="0"/>
          </a:p>
          <a:p>
            <a:r>
              <a:rPr lang="en-US" dirty="0"/>
              <a:t>Este archivo.</a:t>
            </a:r>
            <a:r>
              <a:rPr lang="en-US" dirty="0" err="1"/>
              <a:t>ppt</a:t>
            </a:r>
            <a:r>
              <a:rPr lang="en-US" dirty="0"/>
              <a:t> es una plantilla para ser utilizada por los proveedores de EFP para que preparen el material de formación. </a:t>
            </a:r>
          </a:p>
          <a:p>
            <a:endParaRPr lang="el-GR" dirty="0"/>
          </a:p>
          <a:p>
            <a:r>
              <a:rPr lang="en-US" dirty="0"/>
              <a:t>Sugerimos de </a:t>
            </a:r>
            <a:r>
              <a:rPr lang="en-US" b="1" dirty="0"/>
              <a:t>30 a 40 diapositivas </a:t>
            </a:r>
            <a:r>
              <a:rPr lang="en-US" b="1" dirty="0" err="1"/>
              <a:t>ppt</a:t>
            </a:r>
            <a:r>
              <a:rPr lang="en-US" dirty="0"/>
              <a:t> durante una (1) hora del programa de entrenamiento.</a:t>
            </a:r>
            <a:endParaRPr lang="el-GR" dirty="0"/>
          </a:p>
          <a:p>
            <a:endParaRPr lang="en-US" dirty="0"/>
          </a:p>
          <a:p>
            <a:r>
              <a:rPr lang="en-US" dirty="0"/>
              <a:t>Hay 3 </a:t>
            </a:r>
            <a:r>
              <a:rPr lang="en-US" u="sng" dirty="0"/>
              <a:t>diapositivas predefinidas </a:t>
            </a:r>
            <a:r>
              <a:rPr lang="en-US" dirty="0"/>
              <a:t>a rellenar por usted, tituladas "</a:t>
            </a:r>
            <a:r>
              <a:rPr lang="en-US" b="1" dirty="0"/>
              <a:t>Objetivos del módulo</a:t>
            </a:r>
            <a:r>
              <a:rPr lang="en-US" dirty="0"/>
              <a:t>", "</a:t>
            </a:r>
            <a:r>
              <a:rPr lang="en-US" b="1" dirty="0"/>
              <a:t>Conclusión</a:t>
            </a:r>
            <a:r>
              <a:rPr lang="en-US" dirty="0"/>
              <a:t>", "</a:t>
            </a:r>
            <a:r>
              <a:rPr lang="en-US" b="1" dirty="0"/>
              <a:t>Fin del módulo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El material debe ser enviado en formato editable.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Fuente sugerida: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Tamaño de letra requerido: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Espaciado de línea sugerido: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archivo</a:t>
            </a:r>
            <a:r>
              <a:rPr lang="en-US" dirty="0" err="1"/>
              <a:t> ppt/pptx</a:t>
            </a:r>
            <a:r>
              <a:rPr lang="en-US" dirty="0"/>
              <a:t> debe tener una estructura clara, unidades definidas y títulos de diapositivas únicos.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contenido de la diapositiva</a:t>
            </a:r>
            <a:r>
              <a:rPr lang="en-US" dirty="0" err="1"/>
              <a:t> ppt/pptx</a:t>
            </a:r>
            <a:r>
              <a:rPr lang="en-US" dirty="0"/>
              <a:t> no debe exceder los márgenes predefinidos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imágenes, diagramas, etc. deben ir acompañados de una descripción.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dirty="0" err="1"/>
              <a:t> ppt/pptx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preguntas que se utilizarán para la autoevaluación y las pruebas de evaluación final deben seguir un formato predefinido que se enviará desde SQLearn en un archivo .</a:t>
            </a:r>
            <a:r>
              <a:rPr lang="en-US" dirty="0" err="1"/>
              <a:t> xls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216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del Patrón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MÓDULO 3: INSTALACIÓN Y MANTENIMIENTO DE SISTEMAS FOTOVOLTAICOS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TEI </a:t>
            </a:r>
            <a:r>
              <a:rPr lang="en-US" dirty="0" smtClean="0"/>
              <a:t>of </a:t>
            </a:r>
            <a:r>
              <a:rPr lang="en-US" dirty="0"/>
              <a:t>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Instalación de sistemas fotovoltaicos</a:t>
            </a:r>
            <a:endParaRPr lang="el-GR" sz="2600" dirty="0"/>
          </a:p>
        </p:txBody>
      </p:sp>
    </p:spTree>
    <p:extLst>
      <p:ext uri="{BB962C8B-B14F-4D97-AF65-F5344CB8AC3E}">
        <p14:creationId xmlns=""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FV conector hembra/macho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200000" cy="32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Caja de panel PV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2060848"/>
            <a:ext cx="3250704" cy="464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Incluye diodos de bypass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484784"/>
            <a:ext cx="266913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 de cable FV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47862"/>
            <a:ext cx="405144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Herramienta necesaria para la terminación correcta de los conectores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314" y="2061248"/>
            <a:ext cx="446896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Comprobación de fallos de puesta a tierra FV</a:t>
            </a:r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0000" cy="368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Integración de sistemas FV en edificios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61" y="1557312"/>
            <a:ext cx="735554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Conexión de la batería</a:t>
            </a:r>
            <a:endParaRPr lang="el-G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r="4118"/>
          <a:stretch>
            <a:fillRect/>
          </a:stretch>
        </p:blipFill>
        <p:spPr bwMode="auto">
          <a:xfrm>
            <a:off x="1915642" y="1844824"/>
            <a:ext cx="589671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39552" y="5445224"/>
            <a:ext cx="819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Caso específico: 2 series paralelas de 2 baterías cada una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fotovoltaico monofásico (&lt; 5kWp)</a:t>
            </a:r>
            <a:endParaRPr lang="el-G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59" y="1557312"/>
            <a:ext cx="48971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FV trifásico (&lt; 5kWp)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627" y="1485304"/>
            <a:ext cx="518766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Diagrama de bloques de la instalación de media tensión (MT)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482" y="1556792"/>
            <a:ext cx="534482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Objetivos del 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+mj-lt"/>
                <a:cs typeface="Arial" pitchFamily="34" charset="0"/>
              </a:rPr>
              <a:t>Al </a:t>
            </a:r>
            <a:r>
              <a:rPr lang="en-US" dirty="0">
                <a:latin typeface="+mj-lt"/>
                <a:cs typeface="Arial" pitchFamily="34" charset="0"/>
              </a:rPr>
              <a:t>final de </a:t>
            </a:r>
            <a:r>
              <a:rPr lang="en-US" dirty="0" err="1">
                <a:latin typeface="+mj-lt"/>
                <a:cs typeface="Arial" pitchFamily="34" charset="0"/>
              </a:rPr>
              <a:t>esta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unidad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Serás</a:t>
            </a:r>
            <a:r>
              <a:rPr lang="en-US" b="1" dirty="0" smtClean="0"/>
              <a:t> </a:t>
            </a:r>
            <a:r>
              <a:rPr lang="en-US" b="1" dirty="0" err="1" smtClean="0"/>
              <a:t>consciente</a:t>
            </a:r>
            <a:r>
              <a:rPr lang="en-US" b="1" dirty="0" smtClean="0"/>
              <a:t> </a:t>
            </a:r>
            <a:r>
              <a:rPr lang="en-US" b="1" dirty="0"/>
              <a:t>de las mejores prácticas y de los escollos que hay que evitar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Estarás</a:t>
            </a:r>
            <a:r>
              <a:rPr lang="en-US" b="1" dirty="0" smtClean="0"/>
              <a:t> </a:t>
            </a:r>
            <a:r>
              <a:rPr lang="en-US" b="1" dirty="0" err="1" smtClean="0"/>
              <a:t>familiarizado</a:t>
            </a:r>
            <a:r>
              <a:rPr lang="en-US" b="1" dirty="0" smtClean="0"/>
              <a:t> </a:t>
            </a:r>
            <a:r>
              <a:rPr lang="en-US" b="1" dirty="0"/>
              <a:t>con las reglas básicas de las cuestiones eléctricas y estructurales 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Conocerás</a:t>
            </a:r>
            <a:r>
              <a:rPr lang="en-US" b="1" dirty="0" smtClean="0"/>
              <a:t> </a:t>
            </a:r>
            <a:r>
              <a:rPr lang="en-US" b="1" dirty="0"/>
              <a:t>las normas básicas y los códigos de seguridad de la instalación fotovoltaica.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Serás</a:t>
            </a:r>
            <a:r>
              <a:rPr lang="en-US" b="1" dirty="0" smtClean="0"/>
              <a:t> </a:t>
            </a:r>
            <a:r>
              <a:rPr lang="en-US" b="1" dirty="0" err="1" smtClean="0"/>
              <a:t>consciente</a:t>
            </a:r>
            <a:r>
              <a:rPr lang="en-US" b="1" dirty="0" smtClean="0"/>
              <a:t> </a:t>
            </a:r>
            <a:r>
              <a:rPr lang="en-US" b="1" dirty="0"/>
              <a:t>de los errores y fallos comunes durante la instalación fotovoltaica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Serás</a:t>
            </a:r>
            <a:r>
              <a:rPr lang="en-US" b="1" dirty="0" smtClean="0"/>
              <a:t> </a:t>
            </a:r>
            <a:r>
              <a:rPr lang="en-US" b="1" dirty="0" err="1" smtClean="0"/>
              <a:t>capaz</a:t>
            </a:r>
            <a:r>
              <a:rPr lang="en-US" b="1" dirty="0" smtClean="0"/>
              <a:t> </a:t>
            </a:r>
            <a:r>
              <a:rPr lang="en-US" b="1" dirty="0"/>
              <a:t>de identificar los diferentes componentes de un sistema fotovoltaico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Serás</a:t>
            </a:r>
            <a:r>
              <a:rPr lang="en-US" b="1" dirty="0" smtClean="0"/>
              <a:t> </a:t>
            </a:r>
            <a:r>
              <a:rPr lang="en-US" b="1" dirty="0" err="1" smtClean="0"/>
              <a:t>capaz</a:t>
            </a:r>
            <a:r>
              <a:rPr lang="en-US" b="1" dirty="0" smtClean="0"/>
              <a:t> </a:t>
            </a:r>
            <a:r>
              <a:rPr lang="en-US" b="1" dirty="0"/>
              <a:t>de instalar los diferentes componentes del sistema de un sistema fotovoltaico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Serás</a:t>
            </a:r>
            <a:r>
              <a:rPr lang="en-US" b="1" dirty="0" smtClean="0"/>
              <a:t> </a:t>
            </a:r>
            <a:r>
              <a:rPr lang="en-US" b="1" dirty="0" err="1" smtClean="0"/>
              <a:t>capaz</a:t>
            </a:r>
            <a:r>
              <a:rPr lang="en-US" b="1" dirty="0" smtClean="0"/>
              <a:t> </a:t>
            </a:r>
            <a:r>
              <a:rPr lang="en-US" b="1" dirty="0"/>
              <a:t>de explorar posibles vías alternativas para la combinación de diferentes componentes del sistema</a:t>
            </a:r>
          </a:p>
        </p:txBody>
      </p:sp>
    </p:spTree>
    <p:extLst>
      <p:ext uri="{BB962C8B-B14F-4D97-AF65-F5344CB8AC3E}">
        <p14:creationId xmlns="" xmlns:p14="http://schemas.microsoft.com/office/powerpoint/2010/main" val="35773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Construcción de una planta de energía fotovoltaica a escala industrial</a:t>
            </a: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40000" cy="41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Comprobación de la conexión del inversor fotovoltaico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600" dirty="0"/>
              <a:t>Tensión FV de punto de máxima potencia (MPP) inferior a la tensión de entrada del inversor: Resultado no crítico para el funcionamiento del inversor</a:t>
            </a:r>
          </a:p>
          <a:p>
            <a:pPr fontAlgn="base"/>
            <a:r>
              <a:rPr lang="en-US" sz="1600" dirty="0"/>
              <a:t>Corriente FV más alta que la corriente máxima del inversor: Resultado no crítico para el funcionamiento del inversor.</a:t>
            </a:r>
          </a:p>
          <a:p>
            <a:pPr fontAlgn="base"/>
            <a:r>
              <a:rPr lang="en-US" sz="1600" dirty="0"/>
              <a:t>Tensión de circuito abierto FV más alta que la tensión máxima de entrada del inversor: Resultado</a:t>
            </a:r>
            <a:r>
              <a:rPr lang="en-US" sz="1600" u="sng" dirty="0"/>
              <a:t> crítico</a:t>
            </a:r>
            <a:r>
              <a:rPr lang="en-US" sz="1600" dirty="0"/>
              <a:t> para el funcionamiento del inversor</a:t>
            </a:r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Tensión MPP más baja</a:t>
            </a:r>
            <a:endParaRPr lang="el-GR" dirty="0"/>
          </a:p>
        </p:txBody>
      </p:sp>
      <p:pic>
        <p:nvPicPr>
          <p:cNvPr id="7170" name="Picture 2" descr="Inverter_probl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5427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Corriente fotovoltaica más alta</a:t>
            </a:r>
            <a:endParaRPr lang="el-GR" dirty="0"/>
          </a:p>
        </p:txBody>
      </p:sp>
      <p:pic>
        <p:nvPicPr>
          <p:cNvPr id="8194" name="Picture 2" descr="Inverter_proble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06735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Tensión de circuito abierto superior (*)</a:t>
            </a:r>
            <a:endParaRPr lang="el-GR" dirty="0"/>
          </a:p>
        </p:txBody>
      </p:sp>
      <p:pic>
        <p:nvPicPr>
          <p:cNvPr id="9218" name="Picture 2" descr="Inverter_proble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14470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Estimación de la superficie de la sección del cable FV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 cálculo debe tener en cuenta: </a:t>
            </a:r>
          </a:p>
          <a:p>
            <a:r>
              <a:rPr lang="en-US" dirty="0"/>
              <a:t>Caída de tensión máxima</a:t>
            </a:r>
            <a:endParaRPr lang="el-GR" dirty="0"/>
          </a:p>
          <a:p>
            <a:r>
              <a:rPr lang="en-US" dirty="0"/>
              <a:t>Corriente máxima</a:t>
            </a:r>
            <a:endParaRPr lang="el-GR" dirty="0"/>
          </a:p>
          <a:p>
            <a:r>
              <a:rPr lang="en-US" dirty="0"/>
              <a:t>Longitud del cable</a:t>
            </a:r>
            <a:endParaRPr lang="el-GR" dirty="0"/>
          </a:p>
          <a:p>
            <a:r>
              <a:rPr lang="en-US" dirty="0"/>
              <a:t>Carga del sistema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Características de los cables FV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80" y="2027020"/>
            <a:ext cx="8640000" cy="3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Cálculo de la caída de tensión (CC)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2643182"/>
            <a:ext cx="8229600" cy="3429024"/>
          </a:xfrm>
        </p:spPr>
        <p:txBody>
          <a:bodyPr>
            <a:normAutofit/>
          </a:bodyPr>
          <a:lstStyle/>
          <a:p>
            <a:r>
              <a:rPr lang="en-US" dirty="0"/>
              <a:t>ΔV: caída de tensión(V)</a:t>
            </a:r>
            <a:endParaRPr lang="el-GR" dirty="0"/>
          </a:p>
          <a:p>
            <a:r>
              <a:rPr lang="en-US" i="1" dirty="0"/>
              <a:t>V</a:t>
            </a:r>
            <a:r>
              <a:rPr lang="en-US" dirty="0"/>
              <a:t>: tensión (V)</a:t>
            </a:r>
          </a:p>
          <a:p>
            <a:r>
              <a:rPr lang="en-US" dirty="0"/>
              <a:t>ℓ: longitud del cable (m)</a:t>
            </a:r>
          </a:p>
          <a:p>
            <a:r>
              <a:rPr lang="en-US" i="1" dirty="0"/>
              <a:t>I</a:t>
            </a:r>
            <a:r>
              <a:rPr lang="el-GR" dirty="0"/>
              <a:t>: </a:t>
            </a:r>
            <a:r>
              <a:rPr lang="en-US" dirty="0"/>
              <a:t>corriente (A)</a:t>
            </a:r>
          </a:p>
          <a:p>
            <a:r>
              <a:rPr lang="en-US" i="1" dirty="0"/>
              <a:t>K</a:t>
            </a:r>
            <a:r>
              <a:rPr lang="en-US" dirty="0"/>
              <a:t>: Conductividad del cable, que es igual a</a:t>
            </a:r>
            <a:r>
              <a:rPr lang="el-GR" dirty="0"/>
              <a:t>:</a:t>
            </a:r>
          </a:p>
          <a:p>
            <a:pPr lvl="1"/>
            <a:r>
              <a:rPr lang="en-US" i="1" dirty="0"/>
              <a:t>Cobre</a:t>
            </a:r>
            <a:r>
              <a:rPr lang="el-GR" dirty="0"/>
              <a:t>: </a:t>
            </a:r>
            <a:r>
              <a:rPr lang="el-GR" i="1" dirty="0"/>
              <a:t>Κ</a:t>
            </a:r>
            <a:r>
              <a:rPr lang="el-GR" dirty="0"/>
              <a:t> = 58 m/Ω∙mm2</a:t>
            </a:r>
          </a:p>
          <a:p>
            <a:pPr lvl="1"/>
            <a:r>
              <a:rPr lang="en-US" i="1" dirty="0"/>
              <a:t>Aluminio</a:t>
            </a:r>
            <a:r>
              <a:rPr lang="el-GR" dirty="0"/>
              <a:t>: </a:t>
            </a:r>
            <a:r>
              <a:rPr lang="el-GR" i="1" dirty="0"/>
              <a:t>Κ</a:t>
            </a:r>
            <a:r>
              <a:rPr lang="el-GR" dirty="0"/>
              <a:t> =</a:t>
            </a:r>
            <a:r>
              <a:rPr lang="en-US" dirty="0"/>
              <a:t> 36</a:t>
            </a:r>
            <a:r>
              <a:rPr lang="el-GR" dirty="0"/>
              <a:t> m/Ω∙mm2</a:t>
            </a:r>
          </a:p>
          <a:p>
            <a:r>
              <a:rPr lang="el-GR" dirty="0"/>
              <a:t>Α: </a:t>
            </a:r>
            <a:r>
              <a:rPr lang="en-US" dirty="0"/>
              <a:t>área de la sección transversal</a:t>
            </a:r>
            <a:r>
              <a:rPr lang="el-GR" dirty="0"/>
              <a:t> (</a:t>
            </a:r>
            <a:r>
              <a:rPr lang="en-US" dirty="0"/>
              <a:t>mm2)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438525" y="1571612"/>
          <a:ext cx="2014538" cy="849312"/>
        </p:xfrm>
        <a:graphic>
          <a:graphicData uri="http://schemas.openxmlformats.org/presentationml/2006/ole">
            <p:oleObj spid="_x0000_s12292" name="Equation" r:id="rId3" imgW="939392" imgH="393529" progId="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Efecto de la temperatura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temperatura máxima de los módulos FV puede alcanzar los 70°C en estructuras que permiten la libre circulación de aire en la parte posterior de los módulos. </a:t>
            </a:r>
          </a:p>
          <a:p>
            <a:r>
              <a:rPr lang="en-US" dirty="0"/>
              <a:t>En los casos en los que la circulación de aire está impedida, se pueden alcanzar temperaturas más altas de hasta 80-90°C.</a:t>
            </a:r>
          </a:p>
          <a:p>
            <a:r>
              <a:rPr lang="en-US" dirty="0"/>
              <a:t>Cuando los cables de un sistema FV están adyacentes a los módulos FV, se debe tener en cuenta la temperatura del módulo para la selección adecuada de la sección transversal del cable y el aislamiento.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Características de los cables (Tabla 1)</a:t>
            </a:r>
            <a:endParaRPr lang="el-G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7312"/>
            <a:ext cx="551520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de montaje FV: tejados inclinados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63" y="1484784"/>
            <a:ext cx="312647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35" y="1449040"/>
            <a:ext cx="340888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57768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Coeficiente de corrección de la temperatura de los cables FV (Tabla 2)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1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26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4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Temperatura ambiente</a:t>
                      </a:r>
                      <a:r>
                        <a:rPr lang="el-GR" b="1" dirty="0"/>
                        <a:t> (</a:t>
                      </a:r>
                      <a:r>
                        <a:rPr lang="en-US" b="1" dirty="0"/>
                        <a:t>°C</a:t>
                      </a:r>
                      <a:r>
                        <a:rPr lang="el-GR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Coeficiente de</a:t>
                      </a:r>
                      <a:r>
                        <a:rPr lang="en-US" b="1" dirty="0"/>
                        <a:t> temperatura</a:t>
                      </a:r>
                      <a:r>
                        <a:rPr lang="en-US" b="1" baseline="0" dirty="0"/>
                        <a:t> para</a:t>
                      </a:r>
                      <a:r>
                        <a:rPr lang="en-US" b="1" dirty="0"/>
                        <a:t> cables aislados hasta </a:t>
                      </a:r>
                      <a:r>
                        <a:rPr lang="el-GR" b="1" dirty="0"/>
                        <a:t>90°C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Coeficiente de</a:t>
                      </a:r>
                      <a:r>
                        <a:rPr lang="en-US" b="1" dirty="0"/>
                        <a:t> temperatura</a:t>
                      </a:r>
                      <a:r>
                        <a:rPr lang="en-US" b="1" baseline="0" dirty="0"/>
                        <a:t> para</a:t>
                      </a:r>
                      <a:r>
                        <a:rPr lang="en-US" b="1" dirty="0"/>
                        <a:t> cables aislados hasta </a:t>
                      </a:r>
                      <a:r>
                        <a:rPr lang="el-GR" b="1" dirty="0"/>
                        <a:t>105°C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1.00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0.96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36-40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0.91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41-45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0.87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56-50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0.82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51-55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0.76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56-60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0.71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61-70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0.58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71-80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0.41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Ejemplo de selección de cable (inversor FV)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Características de los módulos FV</a:t>
            </a:r>
            <a:r>
              <a:rPr lang="el-GR" dirty="0"/>
              <a:t>:</a:t>
            </a:r>
          </a:p>
          <a:p>
            <a:r>
              <a:rPr lang="en-US" i="1" dirty="0"/>
              <a:t>Pm</a:t>
            </a:r>
            <a:r>
              <a:rPr lang="en-US" dirty="0"/>
              <a:t> = 200 W</a:t>
            </a:r>
          </a:p>
          <a:p>
            <a:r>
              <a:rPr lang="en-US" i="1" dirty="0" err="1"/>
              <a:t>Vm</a:t>
            </a:r>
            <a:r>
              <a:rPr lang="en-US" dirty="0"/>
              <a:t> = 28,10 V</a:t>
            </a:r>
          </a:p>
          <a:p>
            <a:r>
              <a:rPr lang="en-US" i="1" baseline="-25000" dirty="0" err="1"/>
              <a:t>Im</a:t>
            </a:r>
            <a:r>
              <a:rPr lang="en-US" dirty="0"/>
              <a:t> = 7,20 A</a:t>
            </a:r>
          </a:p>
          <a:p>
            <a:r>
              <a:rPr lang="en-US" i="1" dirty="0" err="1"/>
              <a:t>Isc</a:t>
            </a:r>
            <a:r>
              <a:rPr lang="en-US" dirty="0"/>
              <a:t> = 7,78 A</a:t>
            </a:r>
          </a:p>
          <a:p>
            <a:r>
              <a:rPr lang="en-US" i="1" dirty="0"/>
              <a:t>Voc</a:t>
            </a:r>
            <a:r>
              <a:rPr lang="en-US" dirty="0"/>
              <a:t> = 36.00 V</a:t>
            </a:r>
          </a:p>
          <a:p>
            <a:pPr>
              <a:spcBef>
                <a:spcPts val="1800"/>
              </a:spcBef>
              <a:buNone/>
            </a:pPr>
            <a:r>
              <a:rPr lang="en-US" dirty="0"/>
              <a:t>Características de los módulos FV</a:t>
            </a:r>
            <a:r>
              <a:rPr lang="el-GR" dirty="0"/>
              <a:t>:</a:t>
            </a:r>
          </a:p>
          <a:p>
            <a:r>
              <a:rPr lang="en-US" i="1" dirty="0"/>
              <a:t>CDP</a:t>
            </a:r>
            <a:r>
              <a:rPr lang="en-US" dirty="0"/>
              <a:t> = 2,10 kW</a:t>
            </a:r>
          </a:p>
          <a:p>
            <a:r>
              <a:rPr lang="en-US" i="1" baseline="-25000" dirty="0"/>
              <a:t>PAC</a:t>
            </a:r>
            <a:r>
              <a:rPr lang="en-US" dirty="0"/>
              <a:t> = 2,00 kW</a:t>
            </a:r>
          </a:p>
          <a:p>
            <a:pPr>
              <a:spcBef>
                <a:spcPts val="1800"/>
              </a:spcBef>
              <a:buNone/>
            </a:pPr>
            <a:r>
              <a:rPr lang="en-US" dirty="0"/>
              <a:t>10 módulos FV conectados en serie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Ejemplo de selección de cable (inversor FV)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/>
          </a:bodyPr>
          <a:lstStyle/>
          <a:p>
            <a:r>
              <a:rPr lang="en-US" dirty="0"/>
              <a:t>Cables de cobre (</a:t>
            </a:r>
            <a:r>
              <a:rPr lang="en-US" dirty="0" err="1" smtClean="0"/>
              <a:t>conductividad</a:t>
            </a:r>
            <a:r>
              <a:rPr lang="en-US" dirty="0" smtClean="0"/>
              <a:t> </a:t>
            </a:r>
            <a:r>
              <a:rPr lang="en-US" dirty="0"/>
              <a:t>específica </a:t>
            </a:r>
            <a:r>
              <a:rPr lang="el-GR" i="1" dirty="0"/>
              <a:t>Κ=58</a:t>
            </a:r>
            <a:r>
              <a:rPr lang="el-GR" dirty="0"/>
              <a:t> m/</a:t>
            </a:r>
            <a:r>
              <a:rPr lang="en-US" dirty="0"/>
              <a:t>Ω∙mm2)</a:t>
            </a:r>
          </a:p>
          <a:p>
            <a:r>
              <a:rPr lang="en-US" dirty="0"/>
              <a:t>Longitud del cable </a:t>
            </a:r>
            <a:r>
              <a:rPr lang="el-GR" dirty="0"/>
              <a:t>(</a:t>
            </a:r>
            <a:r>
              <a:rPr lang="en-US" dirty="0"/>
              <a:t>inversor FV</a:t>
            </a:r>
            <a:r>
              <a:rPr lang="el-GR" dirty="0"/>
              <a:t>): </a:t>
            </a:r>
            <a:r>
              <a:rPr lang="el-GR" i="1" dirty="0"/>
              <a:t>ℓ</a:t>
            </a:r>
            <a:r>
              <a:rPr lang="en-US" dirty="0"/>
              <a:t> = </a:t>
            </a:r>
            <a:r>
              <a:rPr lang="el-GR" dirty="0"/>
              <a:t>40m</a:t>
            </a:r>
          </a:p>
          <a:p>
            <a:r>
              <a:rPr lang="en-US" baseline="-25000" dirty="0"/>
              <a:t>Imax</a:t>
            </a:r>
            <a:r>
              <a:rPr lang="en-US" dirty="0"/>
              <a:t> = 1.25 </a:t>
            </a:r>
            <a:r>
              <a:rPr lang="el-GR" dirty="0"/>
              <a:t>∙ </a:t>
            </a:r>
            <a:r>
              <a:rPr lang="en-US" i="1" dirty="0" err="1"/>
              <a:t>Isc</a:t>
            </a:r>
            <a:r>
              <a:rPr lang="en-US" dirty="0"/>
              <a:t> = 9.725 A</a:t>
            </a:r>
          </a:p>
          <a:p>
            <a:pPr>
              <a:buNone/>
            </a:pPr>
            <a:r>
              <a:rPr lang="en-US" dirty="0"/>
              <a:t>	(1,25 se utiliza como coeficiente de seguridad para casos de irradiancia extrema)</a:t>
            </a:r>
          </a:p>
          <a:p>
            <a:r>
              <a:rPr lang="en-US" i="1" baseline="-25000" dirty="0" err="1"/>
              <a:t>ΣVm</a:t>
            </a:r>
            <a:r>
              <a:rPr lang="en-US" dirty="0"/>
              <a:t> = </a:t>
            </a:r>
            <a:r>
              <a:rPr lang="el-GR" dirty="0"/>
              <a:t>10 ∙ </a:t>
            </a:r>
            <a:r>
              <a:rPr lang="en-US" dirty="0"/>
              <a:t>28,10 V</a:t>
            </a:r>
            <a:r>
              <a:rPr lang="el-GR" dirty="0"/>
              <a:t> = 281 </a:t>
            </a:r>
            <a:r>
              <a:rPr lang="en-US" dirty="0"/>
              <a:t>V</a:t>
            </a:r>
          </a:p>
          <a:p>
            <a:r>
              <a:rPr lang="en-US" dirty="0"/>
              <a:t>Caída de tensión máxima </a:t>
            </a:r>
            <a:r>
              <a:rPr lang="en-US" i="1" dirty="0"/>
              <a:t>ΔV/V</a:t>
            </a:r>
            <a:r>
              <a:rPr lang="en-US" dirty="0"/>
              <a:t> = 1%.</a:t>
            </a:r>
          </a:p>
          <a:p>
            <a:r>
              <a:rPr lang="en-US" dirty="0"/>
              <a:t>Instalación de cables aislados hasta 90°C</a:t>
            </a:r>
          </a:p>
          <a:p>
            <a:r>
              <a:rPr lang="en-US" dirty="0"/>
              <a:t>Temperatura máxima del cable: 70°C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Ejemplo de selección de cable (inversor FV)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1. Comprobación de caída de tensión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2. Comprobación de la corriente máxima</a:t>
            </a:r>
          </a:p>
          <a:p>
            <a:r>
              <a:rPr lang="en-US" dirty="0"/>
              <a:t>Para cable de 6 </a:t>
            </a:r>
            <a:r>
              <a:rPr lang="el-GR" dirty="0"/>
              <a:t>mm2</a:t>
            </a:r>
            <a:r>
              <a:rPr lang="en-US" dirty="0"/>
              <a:t>, la corriente máxima es de 41 A (ver Tabla 1).</a:t>
            </a:r>
          </a:p>
          <a:p>
            <a:r>
              <a:rPr lang="en-US" dirty="0"/>
              <a:t>Para cables aislados hasta 90°C y una temperatura de cable de 70°C, el coeficiente de temperatura es de 0,58 (ver Tabla 2).</a:t>
            </a:r>
          </a:p>
          <a:p>
            <a:r>
              <a:rPr lang="en-US" dirty="0"/>
              <a:t>la corriente máxima a 70°C es:    </a:t>
            </a:r>
            <a:r>
              <a:rPr lang="el-GR" dirty="0"/>
              <a:t>0.58 ∙ 41 Α = 23.78 Α</a:t>
            </a:r>
            <a:endParaRPr lang="en-US" dirty="0"/>
          </a:p>
          <a:p>
            <a:r>
              <a:rPr lang="en-US" baseline="-25000" dirty="0"/>
              <a:t>Imax</a:t>
            </a:r>
            <a:r>
              <a:rPr lang="el-GR" dirty="0"/>
              <a:t> = 9.725 </a:t>
            </a:r>
            <a:r>
              <a:rPr lang="en-US" dirty="0"/>
              <a:t>A</a:t>
            </a:r>
            <a:r>
              <a:rPr lang="el-GR" dirty="0"/>
              <a:t> &lt; 23.78 Α, por lo que</a:t>
            </a:r>
            <a:r>
              <a:rPr lang="en-US" dirty="0"/>
              <a:t> no hay problema de</a:t>
            </a:r>
            <a:r>
              <a:rPr lang="en-US" dirty="0" err="1"/>
              <a:t> sobrecorriente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Selección de cables: 6 </a:t>
            </a:r>
            <a:r>
              <a:rPr lang="el-GR" b="1" dirty="0"/>
              <a:t>mm2 </a:t>
            </a:r>
          </a:p>
          <a:p>
            <a:pPr>
              <a:buNone/>
            </a:pPr>
            <a:endParaRPr lang="en-US" sz="1600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43006" y="2073969"/>
          <a:ext cx="4758783" cy="1260000"/>
        </p:xfrm>
        <a:graphic>
          <a:graphicData uri="http://schemas.openxmlformats.org/presentationml/2006/ole">
            <p:oleObj spid="_x0000_s49156" name="Εξίσωση" r:id="rId3" imgW="2895600" imgH="762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 </a:t>
            </a:r>
            <a:r>
              <a:rPr lang="en-US" dirty="0"/>
              <a:t>IEC 62548:2016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La </a:t>
            </a:r>
            <a:r>
              <a:rPr lang="en-US" sz="1600" dirty="0" err="1" smtClean="0"/>
              <a:t>norma</a:t>
            </a:r>
            <a:r>
              <a:rPr lang="en-US" sz="1600" dirty="0" smtClean="0"/>
              <a:t> </a:t>
            </a:r>
            <a:r>
              <a:rPr lang="en-US" sz="1600" dirty="0"/>
              <a:t>IEC 62548:2016 establece los requisitos de diseño para las matrices FV, incluyendo el cableado de las matrices de CC, los dispositivos de protección eléctrica y las disposiciones de conmutación y </a:t>
            </a:r>
            <a:r>
              <a:rPr lang="en-US" sz="1600" dirty="0" err="1"/>
              <a:t>puesta</a:t>
            </a:r>
            <a:r>
              <a:rPr lang="en-US" sz="1600" dirty="0"/>
              <a:t> a </a:t>
            </a:r>
            <a:r>
              <a:rPr lang="en-US" sz="1600" dirty="0" err="1"/>
              <a:t>tierra</a:t>
            </a:r>
            <a:r>
              <a:rPr lang="en-US" sz="1600" dirty="0"/>
              <a:t>.</a:t>
            </a:r>
          </a:p>
          <a:p>
            <a:r>
              <a:rPr lang="en-US" sz="1600" dirty="0"/>
              <a:t>El objetivo de este documento es abordar los requisitos de seguridad de diseño derivados de las características particulares de los sistemas FV.</a:t>
            </a:r>
          </a:p>
          <a:p>
            <a:r>
              <a:rPr lang="en-US" sz="1600" dirty="0"/>
              <a:t>Incluye todas las partes del conjunto fotovoltaico, pero no incluye los dispositivos de almacenamiento de energía, los equipos de conversión de energía o las cargas.</a:t>
            </a:r>
          </a:p>
          <a:p>
            <a:r>
              <a:rPr lang="en-US" sz="1600" dirty="0"/>
              <a:t>Una excepción es que las disposiciones relativas a los equipos de conversión de potencia sólo están cubiertas cuando se trata de cuestiones de seguridad de CC.</a:t>
            </a:r>
          </a:p>
          <a:p>
            <a:r>
              <a:rPr lang="en-US" sz="1600" dirty="0"/>
              <a:t>También se incluye la interconexión de pequeñas unidades de acondicionamiento de CC destinadas a la conexión a módulos fotovoltaicos.</a:t>
            </a:r>
          </a:p>
        </p:txBody>
      </p:sp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Objetivos del 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+mj-lt"/>
                <a:cs typeface="Arial" pitchFamily="34" charset="0"/>
              </a:rPr>
              <a:t>Ahora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ha completado el módulo 3.1 "Instalación de sistemas FV" </a:t>
            </a:r>
            <a:r>
              <a:rPr lang="en-US" dirty="0" smtClean="0">
                <a:latin typeface="+mj-lt"/>
                <a:cs typeface="Arial" pitchFamily="34" charset="0"/>
              </a:rPr>
              <a:t>y: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Es </a:t>
            </a:r>
            <a:r>
              <a:rPr lang="en-US" b="1" dirty="0" err="1" smtClean="0"/>
              <a:t>consciente</a:t>
            </a:r>
            <a:r>
              <a:rPr lang="en-US" b="1" dirty="0" smtClean="0"/>
              <a:t> de </a:t>
            </a:r>
            <a:r>
              <a:rPr lang="en-US" b="1" dirty="0"/>
              <a:t>las mejores prácticas y de los escollos que hay que evitar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familiarizado</a:t>
            </a:r>
            <a:r>
              <a:rPr lang="en-US" b="1" dirty="0" smtClean="0"/>
              <a:t> </a:t>
            </a:r>
            <a:r>
              <a:rPr lang="en-US" b="1" dirty="0"/>
              <a:t>con las reglas básicas de las cuestiones eléctricas y estructurales </a:t>
            </a: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Conoce</a:t>
            </a:r>
            <a:r>
              <a:rPr lang="en-US" b="1" dirty="0" smtClean="0"/>
              <a:t> </a:t>
            </a:r>
            <a:r>
              <a:rPr lang="en-US" b="1" dirty="0"/>
              <a:t>las normas básicas y los códigos de seguridad de la instalación fotovoltaica.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Es </a:t>
            </a:r>
            <a:r>
              <a:rPr lang="en-US" b="1" dirty="0" err="1" smtClean="0"/>
              <a:t>consciente</a:t>
            </a:r>
            <a:r>
              <a:rPr lang="en-US" b="1" dirty="0" smtClean="0"/>
              <a:t> </a:t>
            </a:r>
            <a:r>
              <a:rPr lang="en-US" b="1" dirty="0"/>
              <a:t>de los errores y fallos comunes durante la instalación fotovoltaica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Es </a:t>
            </a:r>
            <a:r>
              <a:rPr lang="en-US" b="1" dirty="0" err="1" smtClean="0"/>
              <a:t>capaz</a:t>
            </a:r>
            <a:r>
              <a:rPr lang="en-US" b="1" dirty="0" smtClean="0"/>
              <a:t> </a:t>
            </a:r>
            <a:r>
              <a:rPr lang="en-US" b="1" dirty="0"/>
              <a:t>de identificar los diferentes componentes de un sistema fotovoltaico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Es </a:t>
            </a:r>
            <a:r>
              <a:rPr lang="en-US" b="1" dirty="0" err="1" smtClean="0"/>
              <a:t>capaz</a:t>
            </a:r>
            <a:r>
              <a:rPr lang="en-US" b="1" dirty="0" smtClean="0"/>
              <a:t> </a:t>
            </a:r>
            <a:r>
              <a:rPr lang="en-US" b="1" dirty="0"/>
              <a:t>de instalar los diferentes componentes del sistema de un sistema fotovoltaico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Es </a:t>
            </a:r>
            <a:r>
              <a:rPr lang="en-US" b="1" dirty="0" err="1" smtClean="0"/>
              <a:t>capaz</a:t>
            </a:r>
            <a:r>
              <a:rPr lang="en-US" b="1" dirty="0" smtClean="0"/>
              <a:t> </a:t>
            </a:r>
            <a:r>
              <a:rPr lang="en-US" b="1" dirty="0"/>
              <a:t>de explorar posibles vías alternativas para la combinación de diferentes componentes del sistema</a:t>
            </a:r>
          </a:p>
        </p:txBody>
      </p:sp>
    </p:spTree>
    <p:extLst>
      <p:ext uri="{BB962C8B-B14F-4D97-AF65-F5344CB8AC3E}">
        <p14:creationId xmlns="" xmlns:p14="http://schemas.microsoft.com/office/powerpoint/2010/main" val="320414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Gracias por su atención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Sistemas de montaje FV: Montaje con balasto (proyectos comerciales de techos planos a gran escala)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8" y="1484784"/>
            <a:ext cx="418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461" y="1449040"/>
            <a:ext cx="360000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97312"/>
            <a:ext cx="517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Sistemas de montaje FV: Matrices montadas en poste (matrices fijas, ajustables o de seguimiento solar)</a:t>
            </a:r>
            <a:endParaRPr lang="el-G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7232"/>
            <a:ext cx="408994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4576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Sistemas de montaje FV: Matrices de seguimiento solar</a:t>
            </a:r>
            <a:endParaRPr lang="el-G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t="2503"/>
          <a:stretch>
            <a:fillRect/>
          </a:stretch>
        </p:blipFill>
        <p:spPr bwMode="auto">
          <a:xfrm>
            <a:off x="251508" y="2205224"/>
            <a:ext cx="410446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3090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Distancia mínima del área FV para evitar el sombreado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46856" y="5772397"/>
            <a:ext cx="8229600" cy="464915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Criterio: </a:t>
            </a:r>
            <a:r>
              <a:rPr lang="en-US" i="1" dirty="0"/>
              <a:t>d1</a:t>
            </a:r>
            <a:r>
              <a:rPr lang="en-US" dirty="0"/>
              <a:t> &gt; 2h</a:t>
            </a:r>
            <a:endParaRPr lang="el-GR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91" y="1485264"/>
            <a:ext cx="49249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Diodos de bloqueo y bypass en una matriz fotovoltaica</a:t>
            </a:r>
            <a:endParaRPr lang="el-G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541487"/>
            <a:ext cx="31813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Cableado de sistemas FV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0004"/>
          <a:stretch>
            <a:fillRect/>
          </a:stretch>
        </p:blipFill>
        <p:spPr bwMode="auto">
          <a:xfrm>
            <a:off x="1199880" y="1557312"/>
            <a:ext cx="690051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1500</Words>
  <Application>Microsoft Office PowerPoint</Application>
  <PresentationFormat>Presentación en pantalla (4:3)</PresentationFormat>
  <Paragraphs>183</Paragraphs>
  <Slides>36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2_Office Theme</vt:lpstr>
      <vt:lpstr>Equation</vt:lpstr>
      <vt:lpstr>Εξίσωση</vt:lpstr>
      <vt:lpstr>MÓDULO 3: INSTALACIÓN Y MANTENIMIENTO DE SISTEMAS FOTOVOLTAICOS</vt:lpstr>
      <vt:lpstr>Objetivos del módulo</vt:lpstr>
      <vt:lpstr>Sistemas de montaje FV: tejados inclinados</vt:lpstr>
      <vt:lpstr>Sistemas de montaje FV: Montaje con balasto (proyectos comerciales de techos planos a gran escala)</vt:lpstr>
      <vt:lpstr>Sistemas de montaje FV: Matrices montadas en poste (matrices fijas, ajustables o de seguimiento solar)</vt:lpstr>
      <vt:lpstr>Sistemas de montaje FV: Matrices de seguimiento solar</vt:lpstr>
      <vt:lpstr>Distancia mínima del área FV para evitar el sombreado</vt:lpstr>
      <vt:lpstr>Diodos de bloqueo y bypass en una matriz fotovoltaica</vt:lpstr>
      <vt:lpstr>Cableado de sistemas FV</vt:lpstr>
      <vt:lpstr>Cable FV conector hembra/macho</vt:lpstr>
      <vt:lpstr>Caja de panel PV</vt:lpstr>
      <vt:lpstr>Divisor de cable FV</vt:lpstr>
      <vt:lpstr>Herramienta necesaria para la terminación correcta de los conectores</vt:lpstr>
      <vt:lpstr>Comprobación de fallos de puesta a tierra FV</vt:lpstr>
      <vt:lpstr>Integración de sistemas FV en edificios</vt:lpstr>
      <vt:lpstr>Conexión de la batería</vt:lpstr>
      <vt:lpstr>Sistema fotovoltaico monofásico (&lt; 5kWp)</vt:lpstr>
      <vt:lpstr>Sistema FV trifásico (&lt; 5kWp)</vt:lpstr>
      <vt:lpstr>Diagrama de bloques de la instalación de media tensión (MT)</vt:lpstr>
      <vt:lpstr>Construcción de una planta de energía fotovoltaica a escala industrial</vt:lpstr>
      <vt:lpstr>Comprobación de la conexión del inversor fotovoltaico</vt:lpstr>
      <vt:lpstr>Tensión MPP más baja</vt:lpstr>
      <vt:lpstr>Corriente fotovoltaica más alta</vt:lpstr>
      <vt:lpstr>Tensión de circuito abierto superior (*)</vt:lpstr>
      <vt:lpstr>Estimación de la superficie de la sección del cable FV</vt:lpstr>
      <vt:lpstr>Características de los cables FV</vt:lpstr>
      <vt:lpstr>Cálculo de la caída de tensión (CC)</vt:lpstr>
      <vt:lpstr>Efecto de la temperatura</vt:lpstr>
      <vt:lpstr>Características de los cables (Tabla 1)</vt:lpstr>
      <vt:lpstr>Coeficiente de corrección de la temperatura de los cables FV (Tabla 2)</vt:lpstr>
      <vt:lpstr>Ejemplo de selección de cable (inversor FV)</vt:lpstr>
      <vt:lpstr>Ejemplo de selección de cable (inversor FV)</vt:lpstr>
      <vt:lpstr>Ejemplo de selección de cable (inversor FV)</vt:lpstr>
      <vt:lpstr>Norma IEC 62548:2016</vt:lpstr>
      <vt:lpstr>Objetivos del módulo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Lidia Romeo Prego</cp:lastModifiedBy>
  <cp:revision>259</cp:revision>
  <dcterms:created xsi:type="dcterms:W3CDTF">2017-12-11T10:59:29Z</dcterms:created>
  <dcterms:modified xsi:type="dcterms:W3CDTF">2019-08-05T09:42:31Z</dcterms:modified>
</cp:coreProperties>
</file>