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61" r:id="rId2"/>
    <p:sldId id="262" r:id="rId3"/>
    <p:sldId id="308" r:id="rId4"/>
    <p:sldId id="297" r:id="rId5"/>
    <p:sldId id="303" r:id="rId6"/>
    <p:sldId id="304" r:id="rId7"/>
    <p:sldId id="305" r:id="rId8"/>
    <p:sldId id="306" r:id="rId9"/>
    <p:sldId id="307" r:id="rId10"/>
    <p:sldId id="286" r:id="rId11"/>
    <p:sldId id="287" r:id="rId12"/>
    <p:sldId id="298" r:id="rId13"/>
    <p:sldId id="288" r:id="rId14"/>
    <p:sldId id="299" r:id="rId15"/>
    <p:sldId id="289" r:id="rId16"/>
    <p:sldId id="290" r:id="rId17"/>
    <p:sldId id="296"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9565" autoAdjust="0"/>
  </p:normalViewPr>
  <p:slideViewPr>
    <p:cSldViewPr>
      <p:cViewPr varScale="1">
        <p:scale>
          <a:sx n="114" d="100"/>
          <a:sy n="114" d="100"/>
        </p:scale>
        <p:origin x="1524" y="10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2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vromatakis Fotis" userId="a6ef4cf0-9603-460e-a4b0-47154e907176" providerId="ADAL" clId="{78D350F1-23C1-4A92-AF90-E0C59535285C}"/>
    <pc:docChg chg="modSld">
      <pc:chgData name="Mavromatakis Fotis" userId="a6ef4cf0-9603-460e-a4b0-47154e907176" providerId="ADAL" clId="{78D350F1-23C1-4A92-AF90-E0C59535285C}" dt="2019-10-18T09:35:33.017" v="7" actId="20577"/>
      <pc:docMkLst>
        <pc:docMk/>
      </pc:docMkLst>
      <pc:sldChg chg="modSp">
        <pc:chgData name="Mavromatakis Fotis" userId="a6ef4cf0-9603-460e-a4b0-47154e907176" providerId="ADAL" clId="{78D350F1-23C1-4A92-AF90-E0C59535285C}" dt="2019-10-18T09:35:33.017" v="7" actId="20577"/>
        <pc:sldMkLst>
          <pc:docMk/>
          <pc:sldMk cId="72179669" sldId="261"/>
        </pc:sldMkLst>
        <pc:spChg chg="mod">
          <ac:chgData name="Mavromatakis Fotis" userId="a6ef4cf0-9603-460e-a4b0-47154e907176" providerId="ADAL" clId="{78D350F1-23C1-4A92-AF90-E0C59535285C}" dt="2019-10-18T09:35:33.017" v="7" actId="20577"/>
          <ac:spMkLst>
            <pc:docMk/>
            <pc:sldMk cId="72179669" sldId="26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18/10/2019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18/10/2019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96" y="1988840"/>
            <a:ext cx="5182344" cy="1470025"/>
          </a:xfrm>
        </p:spPr>
        <p:txBody>
          <a:bodyPr anchor="b"/>
          <a:lstStyle/>
          <a:p>
            <a:r>
              <a:rPr lang="el-GR" dirty="0"/>
              <a:t>ΕΝΟΤΗΤΑ </a:t>
            </a:r>
            <a:r>
              <a:rPr lang="en-US" dirty="0"/>
              <a:t>1: </a:t>
            </a:r>
            <a:r>
              <a:rPr lang="el-GR" dirty="0"/>
              <a:t>ΕΙΣΑΓΩΓΗ ΣΤΗ ΦΩΤΟΒΟΛΤΑΪΚΗ ΤΕΧΝΟΛΟΓΙΑ</a:t>
            </a:r>
          </a:p>
        </p:txBody>
      </p:sp>
      <p:sp>
        <p:nvSpPr>
          <p:cNvPr id="3" name="Title 1"/>
          <p:cNvSpPr txBox="1">
            <a:spLocks/>
          </p:cNvSpPr>
          <p:nvPr/>
        </p:nvSpPr>
        <p:spPr>
          <a:xfrm>
            <a:off x="4211960" y="3573016"/>
            <a:ext cx="4822304" cy="1470025"/>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endParaRPr lang="el-GR" dirty="0"/>
          </a:p>
        </p:txBody>
      </p:sp>
      <p:sp>
        <p:nvSpPr>
          <p:cNvPr id="4" name="Title 1"/>
          <p:cNvSpPr txBox="1">
            <a:spLocks/>
          </p:cNvSpPr>
          <p:nvPr/>
        </p:nvSpPr>
        <p:spPr>
          <a:xfrm>
            <a:off x="3422104" y="3429000"/>
            <a:ext cx="5686400" cy="677937"/>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l-GR" sz="2600" dirty="0"/>
              <a:t>Προσωπικές και κοινωνικές δεξιότητες</a:t>
            </a:r>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Ενεργός ακρόαση για πλήρη κατανόηση</a:t>
            </a:r>
          </a:p>
        </p:txBody>
      </p:sp>
      <p:sp>
        <p:nvSpPr>
          <p:cNvPr id="3" name="Content Placeholder 2"/>
          <p:cNvSpPr>
            <a:spLocks noGrp="1"/>
          </p:cNvSpPr>
          <p:nvPr>
            <p:ph idx="1"/>
          </p:nvPr>
        </p:nvSpPr>
        <p:spPr/>
        <p:txBody>
          <a:bodyPr>
            <a:normAutofit/>
          </a:bodyPr>
          <a:lstStyle/>
          <a:p>
            <a:r>
              <a:rPr lang="el-GR" sz="1600" dirty="0"/>
              <a:t>Οι άνθρωποι που ακούν ενεργά, ενθαρρύνουν προσωπικές σχέσεις γεμάτες με κατανόηση και συνεργασία, απαλλαγμένες από διαμάχες και διαφωνίες</a:t>
            </a:r>
          </a:p>
          <a:p>
            <a:r>
              <a:rPr lang="el-GR" sz="1600" dirty="0"/>
              <a:t>Επιπρόσθετα κατανοούν, διατηρούν και ανταποκρίνονται σε αυτά που εκφράζει το άλλο άτομο</a:t>
            </a:r>
          </a:p>
          <a:p>
            <a:r>
              <a:rPr lang="el-GR" sz="1600" dirty="0"/>
              <a:t>Οι ενεργοί ακροατές δίνουν προσοχή όχι μόνο σε αυτό που λέγεται, αλλά επιπλέον προσέχουν και το πώς εκφωνείται το μήνυμα, καθώς τα μηνύματα πίσω από τις λέξεις που δεν αναφέρονται προφορικά</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Ακρόαση με την πρόθεση κατανόησης</a:t>
            </a:r>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l-GR" sz="1600" dirty="0"/>
              <a:t>Όταν ένα πρόσωπο ακούει κάποιον άλλο, είναι καλό να έχει κατά νου ότι συχνά οι άνθρωποι δεν λένε </a:t>
            </a:r>
            <a:r>
              <a:rPr lang="el-GR" sz="1600" dirty="0" err="1"/>
              <a:t>ό,τι</a:t>
            </a:r>
            <a:r>
              <a:rPr lang="el-GR" sz="1600" dirty="0"/>
              <a:t> σκέφτονται και αισθάνονται</a:t>
            </a:r>
          </a:p>
          <a:p>
            <a:pPr marL="342900" lvl="1" indent="-342900">
              <a:buFont typeface="Arial" panose="020B0604020202020204" pitchFamily="34" charset="0"/>
              <a:buChar char="•"/>
            </a:pPr>
            <a:r>
              <a:rPr lang="el-GR" sz="1600" dirty="0"/>
              <a:t>Για να κατανοηθεί πλήρως αυτό που αναφέρει κάποιος χρειάζεται να δοθεί ιδιαίτερη προσοχή στις λέξεις που λέγονται και στον τρόπο με τον οποίο ο ομιλητής τις αναφέρει</a:t>
            </a:r>
          </a:p>
          <a:p>
            <a:pPr marL="342900" lvl="1" indent="-342900">
              <a:buFont typeface="Arial" panose="020B0604020202020204" pitchFamily="34" charset="0"/>
              <a:buChar char="•"/>
            </a:pPr>
            <a:r>
              <a:rPr lang="el-GR" sz="1600" dirty="0"/>
              <a:t>Συμβουλές για τη βελτίωση των δεξιοτήτων ακρόασης:</a:t>
            </a:r>
          </a:p>
          <a:p>
            <a:pPr lvl="1"/>
            <a:r>
              <a:rPr lang="el-GR" sz="1600" dirty="0"/>
              <a:t>Αντιμετώπιση του ομιλητή</a:t>
            </a:r>
          </a:p>
          <a:p>
            <a:pPr lvl="1"/>
            <a:r>
              <a:rPr lang="el-GR" sz="1600" dirty="0"/>
              <a:t>Διατήρηση οπτικής επαφής</a:t>
            </a:r>
          </a:p>
          <a:p>
            <a:pPr lvl="1"/>
            <a:r>
              <a:rPr lang="el-GR" sz="1600" dirty="0"/>
              <a:t>Ελαχιστοποίηση των εξωτερικών περισπασμών</a:t>
            </a:r>
          </a:p>
          <a:p>
            <a:pPr lvl="1"/>
            <a:r>
              <a:rPr lang="el-GR" sz="1600" dirty="0"/>
              <a:t>Απενεργοποίηση της εσωτερικής φλυαρίας</a:t>
            </a:r>
          </a:p>
          <a:p>
            <a:pPr lvl="1"/>
            <a:r>
              <a:rPr lang="el-GR" sz="1600" dirty="0"/>
              <a:t>Απάντηση με ενδιαφέρον</a:t>
            </a:r>
          </a:p>
          <a:p>
            <a:pPr lvl="1"/>
            <a:r>
              <a:rPr lang="el-GR" sz="1600" dirty="0"/>
              <a:t>Διατήρηση ενός μυαλού ανοιχτού σε νέες ιδέες</a:t>
            </a:r>
          </a:p>
          <a:p>
            <a:pPr lvl="1"/>
            <a:r>
              <a:rPr lang="el-GR" sz="1600" dirty="0"/>
              <a:t>Ελεύθερη έκφραση των απόψεων του συνομιλητή</a:t>
            </a:r>
          </a:p>
          <a:p>
            <a:pPr lvl="1"/>
            <a:r>
              <a:rPr lang="el-GR" sz="1600" dirty="0"/>
              <a:t>Συμμετοχή σε συνομιλίες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Αναζήτηση ομοιοτήτων</a:t>
            </a:r>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l-GR" sz="1600" dirty="0"/>
              <a:t>Είναι σημαντική η προσπάθεια ανακάλυψης ομοιοτήτων μεταξύ δύο ανθρώπων, η οποία μπορεί να οδηγήσει σε μια παραγωγική σχέση</a:t>
            </a:r>
          </a:p>
          <a:p>
            <a:pPr marL="342900" lvl="1" indent="-342900">
              <a:buFont typeface="Arial" panose="020B0604020202020204" pitchFamily="34" charset="0"/>
              <a:buChar char="•"/>
            </a:pPr>
            <a:r>
              <a:rPr lang="el-GR" sz="1600" dirty="0"/>
              <a:t>Αυτές οι ομοιότητες μπορούν να περιλαμβάνουν:</a:t>
            </a:r>
          </a:p>
          <a:p>
            <a:pPr lvl="1"/>
            <a:r>
              <a:rPr lang="el-GR" sz="1600" dirty="0"/>
              <a:t>Ιστορικό</a:t>
            </a:r>
          </a:p>
          <a:p>
            <a:pPr lvl="1"/>
            <a:r>
              <a:rPr lang="el-GR" sz="1600" dirty="0"/>
              <a:t>Παιδιά και γονείς μεγάλης ηλικίας</a:t>
            </a:r>
          </a:p>
          <a:p>
            <a:pPr lvl="1"/>
            <a:r>
              <a:rPr lang="el-GR" sz="1600" dirty="0"/>
              <a:t>Ντύσιμο και αγορές προϊόντων</a:t>
            </a:r>
          </a:p>
          <a:p>
            <a:pPr lvl="1"/>
            <a:r>
              <a:rPr lang="el-GR" sz="1600" dirty="0"/>
              <a:t>Αγαπημένα φαγητά, παιχνίδια, βιβλία, ταινίες, αθλητισμός, προορισμοί διακοπών</a:t>
            </a:r>
          </a:p>
          <a:p>
            <a:pPr lvl="1"/>
            <a:r>
              <a:rPr lang="el-GR" sz="1600" dirty="0"/>
              <a:t>Πολιτικές και θρησκευτικές πεποιθήσεις</a:t>
            </a:r>
          </a:p>
          <a:p>
            <a:pPr lvl="1"/>
            <a:r>
              <a:rPr lang="el-GR" sz="1600" dirty="0"/>
              <a:t>Σχολική εκπαίδευση</a:t>
            </a:r>
          </a:p>
          <a:p>
            <a:pPr lvl="1"/>
            <a:r>
              <a:rPr lang="el-GR" sz="1600" dirty="0"/>
              <a:t>Εμπειρίες στρατού</a:t>
            </a:r>
          </a:p>
          <a:p>
            <a:pPr lvl="1"/>
            <a:r>
              <a:rPr lang="el-GR" sz="1600" dirty="0"/>
              <a:t>Αξίες και πεποιθήσεις</a:t>
            </a:r>
          </a:p>
          <a:p>
            <a:pPr lvl="1"/>
            <a:r>
              <a:rPr lang="el-GR" sz="1600" dirty="0"/>
              <a:t>Τρόπος ομιλίας και συμπεριφοράς</a:t>
            </a:r>
          </a:p>
          <a:p>
            <a:pPr lvl="1"/>
            <a:r>
              <a:rPr lang="el-GR" sz="1600" dirty="0"/>
              <a:t>Τόπος διαμονής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Μιλώντας με σαφήνεια</a:t>
            </a:r>
          </a:p>
        </p:txBody>
      </p:sp>
      <p:sp>
        <p:nvSpPr>
          <p:cNvPr id="3" name="Content Placeholder 2"/>
          <p:cNvSpPr>
            <a:spLocks noGrp="1"/>
          </p:cNvSpPr>
          <p:nvPr>
            <p:ph idx="1"/>
          </p:nvPr>
        </p:nvSpPr>
        <p:spPr/>
        <p:txBody>
          <a:bodyPr>
            <a:normAutofit/>
          </a:bodyPr>
          <a:lstStyle/>
          <a:p>
            <a:r>
              <a:rPr lang="el-GR" sz="1600" dirty="0"/>
              <a:t>Για να μιλήσει κάποιος με σαφήνεια, πρέπει πρώτα να είναι σαφές στο μυαλό του το αντικείμενο της συνομιλίας</a:t>
            </a:r>
          </a:p>
          <a:p>
            <a:r>
              <a:rPr lang="el-GR" sz="1600" dirty="0"/>
              <a:t>Επομένως, υπάρχει ανάγκη ύπαρξης μιας άποψης και επιθυμίας μοιράσματος των σκέψεων και των συναισθημάτων με άλλους ανθρώπους</a:t>
            </a:r>
          </a:p>
          <a:p>
            <a:r>
              <a:rPr lang="el-GR" sz="1600" dirty="0"/>
              <a:t>Όταν κάποιος γνωρίζει το αντικείμενο επικοινωνίας με τον συνομιλητή του, το τι θέλει να επιτύχει ως αποτέλεσμα αυτής της επικοινωνίας, καθώς και το ότι εμπιστεύεται τον εαυτό του αρκετά ώστε να δείξει τις αδυναμίες του και να ξεπεράσει τις ανασφάλειες του, είναι σε καλό  δρόμο για να μιλήσει με σαφήνεια</a:t>
            </a:r>
          </a:p>
          <a:p>
            <a:r>
              <a:rPr lang="el-GR" sz="1600" dirty="0"/>
              <a:t>Επίσης, είναι σημαντικό να επιβεβαιώσει κάποιος ότι αυτό που λέει είναι κάτι που αξίζει τον κόπο να λεχθεί</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Τονισμός της πρόθεσης κάποιου όταν μιλάει με άλλους</a:t>
            </a:r>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l-GR" sz="1600" dirty="0"/>
              <a:t>Τα παρακάτω σημεία βοηθούν στη δημιουργία μιας σαφής πρόθεσης κατά την επικοινωνία με άλλα άτομα:</a:t>
            </a:r>
          </a:p>
          <a:p>
            <a:pPr lvl="1"/>
            <a:r>
              <a:rPr lang="el-GR" sz="1600" dirty="0"/>
              <a:t>Η ειλικρίνεια με τον εαυτό σας</a:t>
            </a:r>
          </a:p>
          <a:p>
            <a:pPr lvl="1"/>
            <a:r>
              <a:rPr lang="el-GR" sz="1600" dirty="0"/>
              <a:t>Η ένδειξη προσοχής στους ακροατές σας, λαμβάνοντας υπόψη πώς μπορεί να σκέπτονται και να αισθάνονται</a:t>
            </a:r>
          </a:p>
          <a:p>
            <a:pPr lvl="1"/>
            <a:r>
              <a:rPr lang="el-GR" sz="1600" dirty="0"/>
              <a:t>Η απόφαση του στόχου που θέλετε να ολοκληρώσετε</a:t>
            </a:r>
          </a:p>
          <a:p>
            <a:pPr lvl="1"/>
            <a:r>
              <a:rPr lang="el-GR" sz="1600" dirty="0"/>
              <a:t>Προσπαθήστε να ευθυγραμμίσετε την πρόθεσή σας με αυτή του ακροατηρίου σας</a:t>
            </a:r>
          </a:p>
          <a:p>
            <a:pPr lvl="1"/>
            <a:r>
              <a:rPr lang="el-GR" sz="1600" dirty="0"/>
              <a:t>Η ανάδειξη της προσωπικότητάς σας στην ομιλία σας, ώστε οι άλλοι άνθρωποι να ακούν πραγματικά αυτό που θέλετε να πείτε</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Πρακτικές συμβουλές όταν μιλάτε σε κάποιον</a:t>
            </a:r>
          </a:p>
        </p:txBody>
      </p:sp>
      <p:sp>
        <p:nvSpPr>
          <p:cNvPr id="3" name="Content Placeholder 2"/>
          <p:cNvSpPr>
            <a:spLocks noGrp="1"/>
          </p:cNvSpPr>
          <p:nvPr>
            <p:ph idx="1"/>
          </p:nvPr>
        </p:nvSpPr>
        <p:spPr/>
        <p:txBody>
          <a:bodyPr>
            <a:normAutofit/>
          </a:bodyPr>
          <a:lstStyle/>
          <a:p>
            <a:r>
              <a:rPr lang="el-GR" sz="1600" dirty="0"/>
              <a:t>Προσοχή στην στάση σας</a:t>
            </a:r>
          </a:p>
          <a:p>
            <a:r>
              <a:rPr lang="el-GR" sz="1600" dirty="0"/>
              <a:t>Δέσμευση με τα μάτια σας</a:t>
            </a:r>
          </a:p>
          <a:p>
            <a:r>
              <a:rPr lang="el-GR" sz="1600" dirty="0"/>
              <a:t>Μιλήστε ξεκάθαρα</a:t>
            </a:r>
          </a:p>
          <a:p>
            <a:r>
              <a:rPr lang="el-GR" sz="1600" dirty="0"/>
              <a:t>Δώστε ενέργεια στη φωνή σας</a:t>
            </a:r>
          </a:p>
          <a:p>
            <a:r>
              <a:rPr lang="el-GR" sz="1600" dirty="0"/>
              <a:t>Ακούστε με προθυμία</a:t>
            </a:r>
          </a:p>
          <a:p>
            <a:r>
              <a:rPr lang="el-GR" sz="1600" dirty="0"/>
              <a:t>Αποφύγετε να κατηγορείτε και να παραπονιέστε</a:t>
            </a:r>
          </a:p>
          <a:p>
            <a:r>
              <a:rPr lang="el-GR" sz="1600" dirty="0"/>
              <a:t>Ανατροφοδοτήστε </a:t>
            </a:r>
            <a:r>
              <a:rPr lang="el-GR" sz="1600" dirty="0" err="1"/>
              <a:t>ό,τι</a:t>
            </a:r>
            <a:r>
              <a:rPr lang="el-GR" sz="1600" dirty="0"/>
              <a:t> ακούτε</a:t>
            </a:r>
          </a:p>
          <a:p>
            <a:r>
              <a:rPr lang="el-GR" sz="1600" dirty="0"/>
              <a:t>Δώστε προσοχή στη γλώσσα του σώματος</a:t>
            </a:r>
          </a:p>
          <a:p>
            <a:r>
              <a:rPr lang="el-GR" sz="1600" dirty="0"/>
              <a:t>Βελτιώστε τον τόνο της φωνής σας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Πρακτικές συμβουλές για αποτελεσματική επικοινωνία</a:t>
            </a:r>
          </a:p>
        </p:txBody>
      </p:sp>
      <p:sp>
        <p:nvSpPr>
          <p:cNvPr id="3" name="Content Placeholder 2"/>
          <p:cNvSpPr>
            <a:spLocks noGrp="1"/>
          </p:cNvSpPr>
          <p:nvPr>
            <p:ph idx="1"/>
          </p:nvPr>
        </p:nvSpPr>
        <p:spPr/>
        <p:txBody>
          <a:bodyPr>
            <a:normAutofit/>
          </a:bodyPr>
          <a:lstStyle/>
          <a:p>
            <a:r>
              <a:rPr lang="el-GR" sz="1600" dirty="0"/>
              <a:t>Αντιμετωπίστε το άλλο άτομο με σεβασμό</a:t>
            </a:r>
          </a:p>
          <a:p>
            <a:r>
              <a:rPr lang="el-GR" sz="1600" dirty="0"/>
              <a:t>Αναγνωρίστε τον προτιμότερο τρόπο επικοινωνίας</a:t>
            </a:r>
          </a:p>
          <a:p>
            <a:r>
              <a:rPr lang="el-GR" sz="1600" dirty="0"/>
              <a:t>Σκεφτείτε πριν μιλήσετε</a:t>
            </a:r>
          </a:p>
          <a:p>
            <a:r>
              <a:rPr lang="el-GR" sz="1600" dirty="0"/>
              <a:t>Μιλήστε λιγότερο και ακούστε περισσότερο</a:t>
            </a:r>
          </a:p>
          <a:p>
            <a:r>
              <a:rPr lang="el-GR" sz="1600" dirty="0"/>
              <a:t>Κάνετε ερωτήσεις κατανόησης</a:t>
            </a:r>
          </a:p>
          <a:p>
            <a:r>
              <a:rPr lang="el-GR" sz="1600" dirty="0"/>
              <a:t>Βελτιώστε τη μη λεκτική σας συμπεριφοράς</a:t>
            </a:r>
          </a:p>
          <a:p>
            <a:r>
              <a:rPr lang="el-GR" sz="1600" dirty="0"/>
              <a:t>Αντιμετωπίστε τις διαφωνίες με διπλωματία</a:t>
            </a:r>
          </a:p>
          <a:p>
            <a:r>
              <a:rPr lang="el-GR" sz="1600" dirty="0"/>
              <a:t>Ανοίξτε τον εαυτό σας σε νέες ιδέες</a:t>
            </a:r>
          </a:p>
          <a:p>
            <a:r>
              <a:rPr lang="el-GR" sz="1600" dirty="0"/>
              <a:t>Αναγνωρίστε τι συμβαίνει κάτω από την επιφάνεια</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Σας ευχαριστούμε για την προσοχή σας</a:t>
            </a:r>
          </a:p>
        </p:txBody>
      </p:sp>
      <p:sp>
        <p:nvSpPr>
          <p:cNvPr id="5" name="Subtitle 4"/>
          <p:cNvSpPr>
            <a:spLocks noGrp="1"/>
          </p:cNvSpPr>
          <p:nvPr>
            <p:ph type="subTitle" idx="1"/>
          </p:nvPr>
        </p:nvSpPr>
        <p:spPr/>
        <p:txBody>
          <a:bodyPr/>
          <a:lstStyle/>
          <a:p>
            <a:r>
              <a:rPr lang="en-US" dirty="0"/>
              <a:t>Add module title here</a:t>
            </a:r>
          </a:p>
        </p:txBody>
      </p:sp>
    </p:spTree>
    <p:extLst>
      <p:ext uri="{BB962C8B-B14F-4D97-AF65-F5344CB8AC3E}">
        <p14:creationId xmlns:p14="http://schemas.microsoft.com/office/powerpoint/2010/main" val="12922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Ενότητα </a:t>
            </a:r>
            <a:r>
              <a:rPr lang="en-US" dirty="0"/>
              <a:t>1.3: </a:t>
            </a:r>
            <a:r>
              <a:rPr lang="el-GR" dirty="0"/>
              <a:t>Προσωπικές και κοινωνικές δεξιότητες</a:t>
            </a:r>
          </a:p>
        </p:txBody>
      </p:sp>
      <p:sp>
        <p:nvSpPr>
          <p:cNvPr id="3" name="Content Placeholder 2"/>
          <p:cNvSpPr>
            <a:spLocks noGrp="1"/>
          </p:cNvSpPr>
          <p:nvPr>
            <p:ph idx="1"/>
          </p:nvPr>
        </p:nvSpPr>
        <p:spPr/>
        <p:txBody>
          <a:bodyPr>
            <a:normAutofit/>
          </a:bodyPr>
          <a:lstStyle/>
          <a:p>
            <a:r>
              <a:rPr lang="el-GR" sz="1600" dirty="0"/>
              <a:t>Οι προσωπικές και κοινωνικές δεξιότητες είναι τα προσωπικά χαρακτηριστικά που χρειάζεται κάποιος για να πετύχει σε ένα χώρο εργασίας. Αυτά μπορεί να σχετίζονται, για παράδειγμα, με τον τρόπο που ένας εργαζόμενος επικοινωνεί και συνεργάζεται με άλλους συναδέλφους στο χώρο εργασίας.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Εισαγωγή</a:t>
            </a:r>
          </a:p>
        </p:txBody>
      </p:sp>
      <p:sp>
        <p:nvSpPr>
          <p:cNvPr id="3" name="Content Placeholder 2"/>
          <p:cNvSpPr>
            <a:spLocks noGrp="1"/>
          </p:cNvSpPr>
          <p:nvPr>
            <p:ph idx="1"/>
          </p:nvPr>
        </p:nvSpPr>
        <p:spPr/>
        <p:txBody>
          <a:bodyPr>
            <a:normAutofit/>
          </a:bodyPr>
          <a:lstStyle/>
          <a:p>
            <a:r>
              <a:rPr lang="el-GR" sz="1600" dirty="0"/>
              <a:t>Οι προσωπικές και κοινωνικές δεξιότητες είναι δεξιότητες που αναφέρονται στον συνδυασμό των διαπροσωπικών ικανοτήτων επικοινωνίας ενός ατόμου, των προσωπικών του πεποιθήσεων, της συνολικής προσέγγισης για την ζωή και την εργασία, της συναισθηματικής του νοημοσύνης και των βασικών χαρακτηριστικών της προσωπικότητας του</a:t>
            </a:r>
          </a:p>
          <a:p>
            <a:r>
              <a:rPr lang="el-GR" sz="1600" dirty="0"/>
              <a:t>Σε μία εποχή έντονου ανταγωνισμού όπως είναι η σημερινή, εκτός από τις τεχνικές δεξιότητες ενός ατόμου, είναι υψίστης σημασίας να κατέχει κάποιος προσωπικές και κοινωνικές δεξιότητες οι οποίες μπορούν να τον κάνουν να ξεχωρίσει μέσα από ένα πλήθος καλά καταρτισμένων ανθρώπων</a:t>
            </a:r>
          </a:p>
          <a:p>
            <a:r>
              <a:rPr lang="el-GR" sz="1600" dirty="0"/>
              <a:t>Οι σημαντικότερες προσωπικές και κοινωνικές δεξιότητες περιλαμβάνουν:</a:t>
            </a:r>
          </a:p>
          <a:p>
            <a:pPr lvl="1"/>
            <a:r>
              <a:rPr lang="el-GR" sz="1600" dirty="0"/>
              <a:t>Επικοινωνιακές δεξιότητες</a:t>
            </a:r>
          </a:p>
          <a:p>
            <a:pPr lvl="1"/>
            <a:r>
              <a:rPr lang="el-GR" sz="1600" dirty="0"/>
              <a:t>Ομαδικό πνεύμα – συνεργασία </a:t>
            </a:r>
          </a:p>
          <a:p>
            <a:pPr lvl="1"/>
            <a:r>
              <a:rPr lang="el-GR" sz="1600" dirty="0"/>
              <a:t>Προσαρμοστικότητα </a:t>
            </a:r>
          </a:p>
          <a:p>
            <a:pPr lvl="1"/>
            <a:r>
              <a:rPr lang="el-GR" sz="1600" dirty="0"/>
              <a:t>Επίλυση προβλημάτων</a:t>
            </a:r>
          </a:p>
          <a:p>
            <a:pPr lvl="1"/>
            <a:r>
              <a:rPr lang="el-GR" sz="1600" dirty="0"/>
              <a:t>Κριτική σκέψη</a:t>
            </a:r>
          </a:p>
          <a:p>
            <a:pPr lvl="1"/>
            <a:r>
              <a:rPr lang="el-GR" sz="1600" dirty="0"/>
              <a:t>Διαχείριση συγκρούσεων</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Επικοινωνία</a:t>
            </a:r>
          </a:p>
        </p:txBody>
      </p:sp>
      <p:sp>
        <p:nvSpPr>
          <p:cNvPr id="3" name="Content Placeholder 2"/>
          <p:cNvSpPr>
            <a:spLocks noGrp="1"/>
          </p:cNvSpPr>
          <p:nvPr>
            <p:ph idx="1"/>
          </p:nvPr>
        </p:nvSpPr>
        <p:spPr/>
        <p:txBody>
          <a:bodyPr>
            <a:normAutofit/>
          </a:bodyPr>
          <a:lstStyle/>
          <a:p>
            <a:r>
              <a:rPr lang="el-GR" sz="1600" dirty="0"/>
              <a:t>Η ικανότητα επικοινωνίας με σαφήνεια, θάρρος και δέσμευση είναι ένας από τους σημαντικότερους βασικούς παράγοντες επιτυχίας τόσο στην εργασία όσο και στην προσωπική ζωή</a:t>
            </a:r>
          </a:p>
          <a:p>
            <a:r>
              <a:rPr lang="el-GR" sz="1600" dirty="0"/>
              <a:t>Η μεγάλη ικανότητα επικοινωνίας οδηγεί στην κατανόηση, την οικειότητα και την αμοιβαία εκτίμηση</a:t>
            </a:r>
          </a:p>
          <a:p>
            <a:r>
              <a:rPr lang="el-GR" sz="1600" dirty="0"/>
              <a:t>Οι επικοινωνιακές δεξιότητες μπορούν να αναπτυχθούν και να εφαρμοστούν επιτυχώς εφόσον υπάρχει πρόθεση για δέσμευση στη διαδικασία και την πράξη – η επικοινωνία λειτουργεί για όσους εργάζονται γι αυτήν</a:t>
            </a:r>
          </a:p>
          <a:p>
            <a:r>
              <a:rPr lang="el-GR" sz="1600" dirty="0"/>
              <a:t>Για να επιτευχθεί αυτό, υπάρχει ανάγκη να συγκεντρωθούν και να απορροφηθούν τα μηνύματα που μεταφέρονται από τους γύρω ανθρώπους</a:t>
            </a:r>
          </a:p>
          <a:p>
            <a:r>
              <a:rPr lang="el-GR" sz="1600" dirty="0"/>
              <a:t>Από την άλλη πλευρά, όταν κάποιος θέλει να στείλει ένα μήνυμα στον περίγυρό του, είναι σημαντικό να κάνει σαφές ότι η πρόθεσή του είναι ξεκάθαρη και ότι οι πράξεις του είναι σύμφωνες με το μήνυμά του</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Συνεργασία</a:t>
            </a:r>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l-GR" sz="1600" dirty="0"/>
              <a:t>Η συνεργασία ορίζεται ως η πράξη κοινής εργασίας από πολλούς ανθρώπους για την επίτευξη ενός στόχου</a:t>
            </a:r>
          </a:p>
          <a:p>
            <a:pPr marL="342900" lvl="1" indent="-342900">
              <a:buFont typeface="Arial" panose="020B0604020202020204" pitchFamily="34" charset="0"/>
              <a:buChar char="•"/>
            </a:pPr>
            <a:r>
              <a:rPr lang="el-GR" sz="1600" dirty="0"/>
              <a:t>Σε ομάδες, η συνεργασία οδηγεί στη δημιουργικότητα, διότι καινούργια και καλύτερα αποτελέσματα προκύπτουν πάντα από μια σειρά ιδεών και όχι από μια ενιαία θεώρηση των πραγμάτων</a:t>
            </a:r>
          </a:p>
          <a:p>
            <a:pPr marL="342900" lvl="1" indent="-342900">
              <a:buFont typeface="Arial" panose="020B0604020202020204" pitchFamily="34" charset="0"/>
              <a:buChar char="•"/>
            </a:pPr>
            <a:r>
              <a:rPr lang="el-GR" sz="1600" dirty="0"/>
              <a:t>Η συνεργασία σε μια ομάδα μπορεί να βελτιωθεί με:</a:t>
            </a:r>
          </a:p>
          <a:p>
            <a:pPr lvl="1"/>
            <a:r>
              <a:rPr lang="el-GR" sz="1600" dirty="0"/>
              <a:t>Υψηλά επίπεδα επικοινωνίας</a:t>
            </a:r>
          </a:p>
          <a:p>
            <a:pPr lvl="1"/>
            <a:r>
              <a:rPr lang="el-GR" sz="1600" dirty="0"/>
              <a:t>Τη δεξιότητα του συμβιβασμού</a:t>
            </a:r>
          </a:p>
          <a:p>
            <a:pPr lvl="1"/>
            <a:r>
              <a:rPr lang="el-GR" sz="1600" dirty="0"/>
              <a:t>Αξιοπιστία</a:t>
            </a:r>
          </a:p>
          <a:p>
            <a:pPr lvl="1"/>
            <a:r>
              <a:rPr lang="el-GR" sz="1600" dirty="0"/>
              <a:t>Στάση ομαδικού παίκτη</a:t>
            </a:r>
          </a:p>
          <a:p>
            <a:pPr lvl="1"/>
            <a:r>
              <a:rPr lang="el-GR" sz="1600" dirty="0"/>
              <a:t>Ποικιλομορφία</a:t>
            </a:r>
          </a:p>
          <a:p>
            <a:pPr lvl="1"/>
            <a:r>
              <a:rPr lang="el-GR" sz="1600" dirty="0"/>
              <a:t>Ανοικτό διάλογο</a:t>
            </a:r>
          </a:p>
          <a:p>
            <a:pPr lvl="1"/>
            <a:r>
              <a:rPr lang="el-GR" sz="1600" dirty="0"/>
              <a:t>Διαχείριση των συγκρούσεων</a:t>
            </a:r>
            <a:endParaRPr lang="en-US" sz="1600" dirty="0"/>
          </a:p>
          <a:p>
            <a:pPr>
              <a:buNone/>
            </a:pPr>
            <a:endParaRPr lang="en-US" sz="1600" b="1" dirty="0"/>
          </a:p>
        </p:txBody>
      </p:sp>
    </p:spTree>
    <p:extLst>
      <p:ext uri="{BB962C8B-B14F-4D97-AF65-F5344CB8AC3E}">
        <p14:creationId xmlns:p14="http://schemas.microsoft.com/office/powerpoint/2010/main" val="303196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Συστατικά των συγκρούσεων</a:t>
            </a:r>
          </a:p>
        </p:txBody>
      </p:sp>
      <p:sp>
        <p:nvSpPr>
          <p:cNvPr id="3" name="Content Placeholder 2"/>
          <p:cNvSpPr>
            <a:spLocks noGrp="1"/>
          </p:cNvSpPr>
          <p:nvPr>
            <p:ph idx="1"/>
          </p:nvPr>
        </p:nvSpPr>
        <p:spPr/>
        <p:txBody>
          <a:bodyPr>
            <a:normAutofit/>
          </a:bodyPr>
          <a:lstStyle/>
          <a:p>
            <a:r>
              <a:rPr lang="el-GR" sz="1600" dirty="0"/>
              <a:t>Επικοινωνία</a:t>
            </a:r>
          </a:p>
          <a:p>
            <a:r>
              <a:rPr lang="el-GR" sz="1600" dirty="0"/>
              <a:t>Ανταγωνισμός</a:t>
            </a:r>
          </a:p>
          <a:p>
            <a:r>
              <a:rPr lang="el-GR" sz="1600" dirty="0"/>
              <a:t>Ασυνέπεια</a:t>
            </a:r>
          </a:p>
          <a:p>
            <a:r>
              <a:rPr lang="el-GR" sz="1600" dirty="0"/>
              <a:t>Ποικιλομορφία</a:t>
            </a:r>
          </a:p>
          <a:p>
            <a:r>
              <a:rPr lang="el-GR" sz="1600" dirty="0"/>
              <a:t>Προοπτική</a:t>
            </a:r>
          </a:p>
          <a:p>
            <a:r>
              <a:rPr lang="el-GR" sz="1600" dirty="0"/>
              <a:t>Αλληλεξάρτηση</a:t>
            </a:r>
          </a:p>
          <a:p>
            <a:r>
              <a:rPr lang="el-GR" sz="1600" dirty="0"/>
              <a:t>Συναισθηματική νοημοσύνη</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Διαφορετικές στρατηγικές για την αντιμετώπιση των συγκρούσεων</a:t>
            </a:r>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l-GR" sz="1600" dirty="0"/>
              <a:t>Η συμμετοχή σε συγκρούσεις δεν χρειάζεται να είναι αρνητική ή αντιπαραγωγική – στην πραγματικότητα, μπορεί να είναι και θετική</a:t>
            </a:r>
          </a:p>
          <a:p>
            <a:pPr marL="342900" lvl="1" indent="-342900">
              <a:buFont typeface="Arial" panose="020B0604020202020204" pitchFamily="34" charset="0"/>
              <a:buChar char="•"/>
            </a:pPr>
            <a:r>
              <a:rPr lang="el-GR" sz="1600" dirty="0"/>
              <a:t>Οι συγκρούσεις μπορεί είναι χρήσιμες για την πραγματοποίηση των απαραίτητων αλλαγών σε ένα περιβάλλον εργασίας</a:t>
            </a:r>
          </a:p>
          <a:p>
            <a:pPr marL="342900" lvl="1" indent="-342900">
              <a:buFont typeface="Arial" panose="020B0604020202020204" pitchFamily="34" charset="0"/>
              <a:buChar char="•"/>
            </a:pPr>
            <a:r>
              <a:rPr lang="el-GR" sz="1600" dirty="0"/>
              <a:t>Όταν κάποιος έρχεται αντιμέτωπος με μια σύγκρουση, υπάρχουν πέντε διαφορετικές στρατηγικές για την αντιμετώπιση της κατάστασης:</a:t>
            </a:r>
          </a:p>
          <a:p>
            <a:pPr lvl="1"/>
            <a:r>
              <a:rPr lang="el-GR" sz="1600" dirty="0"/>
              <a:t>Αγνόηση: Δεν λαμβάνει χώρα οποιαδήποτε πράξη</a:t>
            </a:r>
          </a:p>
          <a:p>
            <a:pPr lvl="1"/>
            <a:r>
              <a:rPr lang="el-GR" sz="1600" dirty="0"/>
              <a:t>Αντιμετώπιση «</a:t>
            </a:r>
            <a:r>
              <a:rPr lang="en-US" sz="1600" dirty="0"/>
              <a:t>Win</a:t>
            </a:r>
            <a:r>
              <a:rPr lang="el-GR" sz="1600" dirty="0"/>
              <a:t>-</a:t>
            </a:r>
            <a:r>
              <a:rPr lang="en-US" sz="1600" dirty="0"/>
              <a:t>Lose</a:t>
            </a:r>
            <a:r>
              <a:rPr lang="el-GR" sz="1600" dirty="0"/>
              <a:t>»: Μπορεί να επιλεγεί  η άσκηση ελέγχου για τη «νίκη» επί του αντιπάλου μας</a:t>
            </a:r>
          </a:p>
          <a:p>
            <a:pPr lvl="1"/>
            <a:r>
              <a:rPr lang="el-GR" sz="1600" dirty="0"/>
              <a:t>Αντιμετώπιση «</a:t>
            </a:r>
            <a:r>
              <a:rPr lang="en-US" sz="1600" dirty="0"/>
              <a:t>Lose</a:t>
            </a:r>
            <a:r>
              <a:rPr lang="el-GR" sz="1600" dirty="0"/>
              <a:t>-</a:t>
            </a:r>
            <a:r>
              <a:rPr lang="en-US" sz="1600" dirty="0"/>
              <a:t>Win</a:t>
            </a:r>
            <a:r>
              <a:rPr lang="el-GR" sz="1600" dirty="0"/>
              <a:t>»: Μπορεί να επιλεγεί  η συναίνεση και η υποχώρηση στις απαιτήσεις του άλλου προσώπου</a:t>
            </a:r>
          </a:p>
          <a:p>
            <a:pPr lvl="1"/>
            <a:r>
              <a:rPr lang="el-GR" sz="1600" dirty="0"/>
              <a:t>Αντιμετώπιση «</a:t>
            </a:r>
            <a:r>
              <a:rPr lang="en-US" sz="1600" dirty="0"/>
              <a:t>Lose-Lose</a:t>
            </a:r>
            <a:r>
              <a:rPr lang="el-GR" sz="1600" dirty="0"/>
              <a:t>»: Η περίπτωση συμβιβασμού, όπου και οι δύο πλευρές κάνουν κάποιες υποχωρήσεις</a:t>
            </a:r>
          </a:p>
          <a:p>
            <a:pPr lvl="1"/>
            <a:r>
              <a:rPr lang="el-GR" sz="1600" dirty="0"/>
              <a:t>Αντιμετώπιση «</a:t>
            </a:r>
            <a:r>
              <a:rPr lang="en-US" sz="1600" dirty="0"/>
              <a:t>Win</a:t>
            </a:r>
            <a:r>
              <a:rPr lang="el-GR" sz="1600" dirty="0"/>
              <a:t>-</a:t>
            </a:r>
            <a:r>
              <a:rPr lang="en-US" sz="1600" dirty="0"/>
              <a:t>Win</a:t>
            </a:r>
            <a:r>
              <a:rPr lang="el-GR" sz="1600" dirty="0"/>
              <a:t>»: Όσοι εμπλέκονται στη σύγκρουση συνεργάζονται για να ανακαλύψουν μια επικερδή λύση για όλους – μια συνεργατική λύση</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«Εποικοδομητική» σύγκρουση</a:t>
            </a:r>
          </a:p>
        </p:txBody>
      </p:sp>
      <p:sp>
        <p:nvSpPr>
          <p:cNvPr id="3" name="Content Placeholder 2"/>
          <p:cNvSpPr>
            <a:spLocks noGrp="1"/>
          </p:cNvSpPr>
          <p:nvPr>
            <p:ph idx="1"/>
          </p:nvPr>
        </p:nvSpPr>
        <p:spPr/>
        <p:txBody>
          <a:bodyPr>
            <a:normAutofit/>
          </a:bodyPr>
          <a:lstStyle/>
          <a:p>
            <a:r>
              <a:rPr lang="el-GR" sz="1600" dirty="0"/>
              <a:t>Η σύγκρουση μπορεί να ξεκαθαρίσει τις βαθύτερες αιτίες των εντάσεων και να αναδείξει θέματα, ώστε η ομάδα να μπορεί να τα αντιμετωπίσει και να μάθει από αυτά</a:t>
            </a:r>
          </a:p>
          <a:p>
            <a:r>
              <a:rPr lang="el-GR" sz="1600" dirty="0"/>
              <a:t>Ωστόσο, το γεγονός ότι μια σύγκρουση μπορεί να παράγει ένα ευεργετικό αποτέλεσμα δεν σημαίνει ότι είναι μια άνετη διαδικασία</a:t>
            </a:r>
          </a:p>
          <a:p>
            <a:r>
              <a:rPr lang="el-GR" sz="1600" dirty="0"/>
              <a:t>Παρόλα αυτά, η καλύτερη προσέγγιση για μια ομάδα είναι να ασχοληθεί με τις συγκρούσεις και να δεχτεί ότι αποτελούν φυσιολογικό μέρος της συνεργασίας, ενώ επιπλέον μπορεί να αποδειχτεί ακόμα και επωφελής για την ομάδα</a:t>
            </a:r>
          </a:p>
          <a:p>
            <a:r>
              <a:rPr lang="el-GR" sz="1600" dirty="0"/>
              <a:t>Εάν ο χειρισμός μιας σύγκρουσης γίνει με τον σωστό τρόπο, μπορεί να αποδειχτεί ότι είναι τελικά εποικοδομητική</a:t>
            </a:r>
          </a:p>
          <a:p>
            <a:r>
              <a:rPr lang="el-GR" sz="1600" dirty="0"/>
              <a:t>Μέσω της σύγκρουσης μπορεί να βρεθεί η συνειδητοποίηση της ανάγκης για κάποιες απαραίτητες αλλαγές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Επικοινωνία με σαφή πρόθεση</a:t>
            </a:r>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l-GR" sz="1600" dirty="0"/>
              <a:t>Πιθανές προθέσεις που μπορεί να φανούν χρήσιμες κατά τη συνομιλία με άλλα άτομα:</a:t>
            </a:r>
          </a:p>
          <a:p>
            <a:pPr lvl="1"/>
            <a:r>
              <a:rPr lang="el-GR" sz="1600" dirty="0"/>
              <a:t>Επικοινωνία με σεβασμό</a:t>
            </a:r>
          </a:p>
          <a:p>
            <a:pPr lvl="1"/>
            <a:r>
              <a:rPr lang="el-GR" sz="1600" dirty="0"/>
              <a:t>Ένδειξη της προτεραιότητάς σας να βελτιώσετε τη ζωή των συναδέλφων σας</a:t>
            </a:r>
          </a:p>
          <a:p>
            <a:pPr lvl="1"/>
            <a:r>
              <a:rPr lang="el-GR" sz="1600" dirty="0"/>
              <a:t>Ξεπέρασμα της διστακτικότητας των ακροατών σας να αποδεχθούν τις ιδέες σας</a:t>
            </a:r>
          </a:p>
          <a:p>
            <a:pPr lvl="1"/>
            <a:r>
              <a:rPr lang="el-GR" sz="1600" dirty="0"/>
              <a:t>Καθησυχασμός των συνομιλητών σας </a:t>
            </a:r>
          </a:p>
          <a:p>
            <a:pPr lvl="1"/>
            <a:r>
              <a:rPr lang="el-GR" sz="1600" dirty="0"/>
              <a:t>Λήψη πληροφοριών</a:t>
            </a:r>
          </a:p>
          <a:p>
            <a:pPr lvl="1"/>
            <a:r>
              <a:rPr lang="el-GR" sz="1600" dirty="0"/>
              <a:t>Αποστολή και λήψη σχόλιων</a:t>
            </a:r>
          </a:p>
          <a:p>
            <a:pPr lvl="1"/>
            <a:r>
              <a:rPr lang="el-GR" sz="1600" dirty="0"/>
              <a:t>Αλλαγή μιας συγκρουσιακής ατμόσφαιρας σε συνεταιριστική</a:t>
            </a:r>
            <a:endParaRPr lang="en-US" sz="1600" dirty="0"/>
          </a:p>
        </p:txBody>
      </p:sp>
    </p:spTree>
    <p:extLst>
      <p:ext uri="{BB962C8B-B14F-4D97-AF65-F5344CB8AC3E}">
        <p14:creationId xmlns:p14="http://schemas.microsoft.com/office/powerpoint/2010/main" val="30319653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2697</TotalTime>
  <Words>1252</Words>
  <Application>Microsoft Office PowerPoint</Application>
  <PresentationFormat>Προβολή στην οθόνη (4:3)</PresentationFormat>
  <Paragraphs>127</Paragraphs>
  <Slides>17</Slides>
  <Notes>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17</vt:i4>
      </vt:variant>
    </vt:vector>
  </HeadingPairs>
  <TitlesOfParts>
    <vt:vector size="20" baseType="lpstr">
      <vt:lpstr>Arial</vt:lpstr>
      <vt:lpstr>Calibri</vt:lpstr>
      <vt:lpstr>2_Office Theme</vt:lpstr>
      <vt:lpstr>ΕΝΟΤΗΤΑ 1: ΕΙΣΑΓΩΓΗ ΣΤΗ ΦΩΤΟΒΟΛΤΑΪΚΗ ΤΕΧΝΟΛΟΓΙΑ</vt:lpstr>
      <vt:lpstr>Ενότητα 1.3: Προσωπικές και κοινωνικές δεξιότητες</vt:lpstr>
      <vt:lpstr>Εισαγωγή</vt:lpstr>
      <vt:lpstr>Επικοινωνία</vt:lpstr>
      <vt:lpstr>Συνεργασία</vt:lpstr>
      <vt:lpstr>Συστατικά των συγκρούσεων</vt:lpstr>
      <vt:lpstr>Διαφορετικές στρατηγικές για την αντιμετώπιση των συγκρούσεων</vt:lpstr>
      <vt:lpstr>«Εποικοδομητική» σύγκρουση</vt:lpstr>
      <vt:lpstr>Επικοινωνία με σαφή πρόθεση</vt:lpstr>
      <vt:lpstr>Ενεργός ακρόαση για πλήρη κατανόηση</vt:lpstr>
      <vt:lpstr>Ακρόαση με την πρόθεση κατανόησης</vt:lpstr>
      <vt:lpstr>Αναζήτηση ομοιοτήτων</vt:lpstr>
      <vt:lpstr>Μιλώντας με σαφήνεια</vt:lpstr>
      <vt:lpstr>Τονισμός της πρόθεσης κάποιου όταν μιλάει με άλλους</vt:lpstr>
      <vt:lpstr>Πρακτικές συμβουλές όταν μιλάτε σε κάποιον</vt:lpstr>
      <vt:lpstr>Πρακτικές συμβουλές για αποτελεσματική επικοινωνία</vt:lpstr>
      <vt:lpstr>Σας 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Mavromatakis Fotis</cp:lastModifiedBy>
  <cp:revision>254</cp:revision>
  <dcterms:created xsi:type="dcterms:W3CDTF">2017-12-11T10:59:29Z</dcterms:created>
  <dcterms:modified xsi:type="dcterms:W3CDTF">2019-10-18T09:35:37Z</dcterms:modified>
</cp:coreProperties>
</file>