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61" r:id="rId2"/>
    <p:sldId id="334" r:id="rId3"/>
    <p:sldId id="301" r:id="rId4"/>
    <p:sldId id="323" r:id="rId5"/>
    <p:sldId id="324" r:id="rId6"/>
    <p:sldId id="325" r:id="rId7"/>
    <p:sldId id="326" r:id="rId8"/>
    <p:sldId id="327" r:id="rId9"/>
    <p:sldId id="328" r:id="rId10"/>
    <p:sldId id="329" r:id="rId11"/>
    <p:sldId id="302" r:id="rId12"/>
    <p:sldId id="304" r:id="rId13"/>
    <p:sldId id="305" r:id="rId14"/>
    <p:sldId id="306" r:id="rId15"/>
    <p:sldId id="307" r:id="rId16"/>
    <p:sldId id="310" r:id="rId17"/>
    <p:sldId id="308" r:id="rId18"/>
    <p:sldId id="331" r:id="rId19"/>
    <p:sldId id="303" r:id="rId20"/>
    <p:sldId id="330" r:id="rId21"/>
    <p:sldId id="309" r:id="rId22"/>
    <p:sldId id="271" r:id="rId23"/>
    <p:sldId id="272" r:id="rId24"/>
    <p:sldId id="273" r:id="rId25"/>
    <p:sldId id="274" r:id="rId26"/>
    <p:sldId id="311" r:id="rId27"/>
    <p:sldId id="275" r:id="rId28"/>
    <p:sldId id="276" r:id="rId29"/>
    <p:sldId id="277" r:id="rId30"/>
    <p:sldId id="279" r:id="rId31"/>
    <p:sldId id="280" r:id="rId32"/>
    <p:sldId id="312" r:id="rId33"/>
    <p:sldId id="281" r:id="rId34"/>
    <p:sldId id="278" r:id="rId35"/>
    <p:sldId id="283" r:id="rId36"/>
    <p:sldId id="282" r:id="rId37"/>
    <p:sldId id="284" r:id="rId38"/>
    <p:sldId id="285" r:id="rId39"/>
    <p:sldId id="286" r:id="rId40"/>
    <p:sldId id="287" r:id="rId41"/>
    <p:sldId id="288" r:id="rId42"/>
    <p:sldId id="289" r:id="rId43"/>
    <p:sldId id="332" r:id="rId44"/>
    <p:sldId id="333" r:id="rId45"/>
    <p:sldId id="335" r:id="rId46"/>
    <p:sldId id="296"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9565" autoAdjust="0"/>
  </p:normalViewPr>
  <p:slideViewPr>
    <p:cSldViewPr>
      <p:cViewPr varScale="1">
        <p:scale>
          <a:sx n="116" d="100"/>
          <a:sy n="116" d="100"/>
        </p:scale>
        <p:origin x="-1494" y="-1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5/8/2019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Τέταρτου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‹Nº›</a:t>
            </a:fld>
            <a:endParaRPr lang="el-GR"/>
          </a:p>
        </p:txBody>
      </p:sp>
    </p:spTree>
    <p:extLst>
      <p:ext uri="{BB962C8B-B14F-4D97-AF65-F5344CB8AC3E}">
        <p14:creationId xmlns:p14="http://schemas.microsoft.com/office/powerpoint/2010/main" xmlns="" val="260492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xmlns="" val="274435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Directrices para el capacitador</a:t>
            </a:r>
          </a:p>
          <a:p>
            <a:endParaRPr lang="el-GR" dirty="0"/>
          </a:p>
          <a:p>
            <a:r>
              <a:rPr lang="en-US" dirty="0"/>
              <a:t>Este archivo.</a:t>
            </a:r>
            <a:r>
              <a:rPr lang="en-US" dirty="0" err="1"/>
              <a:t>ppt</a:t>
            </a:r>
            <a:r>
              <a:rPr lang="en-US" dirty="0"/>
              <a:t> es una plantilla para ser utilizada por los proveedores de EFP para que preparen el material de formación. </a:t>
            </a:r>
          </a:p>
          <a:p>
            <a:endParaRPr lang="el-GR" dirty="0"/>
          </a:p>
          <a:p>
            <a:r>
              <a:rPr lang="en-US" dirty="0"/>
              <a:t>Sugerimos de </a:t>
            </a:r>
            <a:r>
              <a:rPr lang="en-US" b="1" dirty="0"/>
              <a:t>30 a 40 diapositivas </a:t>
            </a:r>
            <a:r>
              <a:rPr lang="en-US" b="1" dirty="0" err="1"/>
              <a:t>ppt</a:t>
            </a:r>
            <a:r>
              <a:rPr lang="en-US" dirty="0"/>
              <a:t> durante una (1) hora del programa de entrenamiento.</a:t>
            </a:r>
            <a:endParaRPr lang="el-GR" dirty="0"/>
          </a:p>
          <a:p>
            <a:endParaRPr lang="en-US" dirty="0"/>
          </a:p>
          <a:p>
            <a:r>
              <a:rPr lang="en-US" dirty="0"/>
              <a:t>Hay 3 </a:t>
            </a:r>
            <a:r>
              <a:rPr lang="en-US" u="sng" dirty="0"/>
              <a:t>diapositivas predefinidas </a:t>
            </a:r>
            <a:r>
              <a:rPr lang="en-US" dirty="0"/>
              <a:t>a rellenar por usted, tituladas "</a:t>
            </a:r>
            <a:r>
              <a:rPr lang="en-US" b="1" dirty="0"/>
              <a:t>Objetivos del módulo</a:t>
            </a:r>
            <a:r>
              <a:rPr lang="en-US" dirty="0"/>
              <a:t>", "</a:t>
            </a:r>
            <a:r>
              <a:rPr lang="en-US" b="1" dirty="0"/>
              <a:t>Conclusión</a:t>
            </a:r>
            <a:r>
              <a:rPr lang="en-US" dirty="0"/>
              <a:t>", "</a:t>
            </a:r>
            <a:r>
              <a:rPr lang="en-US" b="1" dirty="0"/>
              <a:t>Fin del módulo</a:t>
            </a:r>
            <a:r>
              <a:rPr lang="en-US" dirty="0"/>
              <a:t>".</a:t>
            </a:r>
            <a:endParaRPr lang="el-GR" dirty="0"/>
          </a:p>
          <a:p>
            <a:endParaRPr lang="en-US" dirty="0"/>
          </a:p>
          <a:p>
            <a:pPr lvl="0"/>
            <a:r>
              <a:rPr lang="en-US" dirty="0"/>
              <a:t>El material debe ser enviado en formato editable.</a:t>
            </a:r>
            <a:endParaRPr lang="el-GR" dirty="0"/>
          </a:p>
          <a:p>
            <a:pPr lvl="0"/>
            <a:endParaRPr lang="en-US" dirty="0"/>
          </a:p>
          <a:p>
            <a:pPr lvl="0">
              <a:buFont typeface="Wingdings" pitchFamily="2" charset="2"/>
              <a:buChar char="§"/>
            </a:pPr>
            <a:r>
              <a:rPr lang="en-US" dirty="0"/>
              <a:t>Fuente sugerida: Arial</a:t>
            </a:r>
            <a:endParaRPr lang="el-GR" dirty="0"/>
          </a:p>
          <a:p>
            <a:pPr lvl="0">
              <a:buFont typeface="Wingdings" pitchFamily="2" charset="2"/>
              <a:buChar char="§"/>
            </a:pPr>
            <a:r>
              <a:rPr lang="en-US" dirty="0"/>
              <a:t>Tamaño de letra requerido: 16</a:t>
            </a:r>
            <a:endParaRPr lang="el-GR" dirty="0"/>
          </a:p>
          <a:p>
            <a:pPr lvl="0">
              <a:buFont typeface="Wingdings" pitchFamily="2" charset="2"/>
              <a:buChar char="§"/>
            </a:pPr>
            <a:r>
              <a:rPr lang="en-US" dirty="0"/>
              <a:t>Espaciado de línea sugerido: 1,5</a:t>
            </a:r>
            <a:endParaRPr lang="el-GR" dirty="0"/>
          </a:p>
          <a:p>
            <a:pPr lvl="0">
              <a:buFont typeface="Wingdings" pitchFamily="2" charset="2"/>
              <a:buChar char="§"/>
            </a:pPr>
            <a:r>
              <a:rPr lang="en-US" dirty="0"/>
              <a:t>El archivo</a:t>
            </a:r>
            <a:r>
              <a:rPr lang="en-US" dirty="0" err="1"/>
              <a:t> ppt/pptx</a:t>
            </a:r>
            <a:r>
              <a:rPr lang="en-US" dirty="0"/>
              <a:t> debe tener una estructura clara, unidades definidas y títulos de diapositivas únicos.</a:t>
            </a:r>
            <a:endParaRPr lang="el-GR" dirty="0"/>
          </a:p>
          <a:p>
            <a:pPr lvl="0">
              <a:buFont typeface="Wingdings" pitchFamily="2" charset="2"/>
              <a:buChar char="§"/>
            </a:pPr>
            <a:r>
              <a:rPr lang="en-US" dirty="0"/>
              <a:t>El contenido de la diapositiva</a:t>
            </a:r>
            <a:r>
              <a:rPr lang="en-US" dirty="0" err="1"/>
              <a:t> ppt/pptx</a:t>
            </a:r>
            <a:r>
              <a:rPr lang="en-US" dirty="0"/>
              <a:t> no debe exceder los márgenes predefinidos</a:t>
            </a:r>
            <a:endParaRPr lang="el-GR" dirty="0"/>
          </a:p>
          <a:p>
            <a:pPr lvl="0">
              <a:buFont typeface="Wingdings" pitchFamily="2" charset="2"/>
              <a:buChar char="§"/>
            </a:pPr>
            <a:r>
              <a:rPr lang="en-US" dirty="0"/>
              <a:t>Las imágenes, diagramas, etc. deben ir acompañados de una descripción.</a:t>
            </a:r>
            <a:endParaRPr lang="el-GR" dirty="0"/>
          </a:p>
          <a:p>
            <a:pPr lvl="0">
              <a:buFont typeface="Wingdings" pitchFamily="2" charset="2"/>
              <a:buChar char="§"/>
            </a:pPr>
            <a:r>
              <a:rPr lang="en-US" dirty="0"/>
              <a:t>Si desea incluir preguntas de comprensión (opción múltiple, respuestas múltiples, verdadero/falso, coincidencia, etc.) para mejorar la comprensión de la teoría por parte de los usuarios, debe incluirlas en el archivo</a:t>
            </a:r>
            <a:r>
              <a:rPr lang="en-US" dirty="0" err="1"/>
              <a:t> ppt/pptx</a:t>
            </a:r>
            <a:r>
              <a:rPr lang="en-US" dirty="0"/>
              <a:t>.</a:t>
            </a:r>
            <a:endParaRPr lang="el-GR" dirty="0"/>
          </a:p>
          <a:p>
            <a:pPr lvl="0">
              <a:buFont typeface="Wingdings" pitchFamily="2" charset="2"/>
              <a:buChar char="§"/>
            </a:pPr>
            <a:r>
              <a:rPr lang="en-US" dirty="0"/>
              <a:t>Las preguntas que se utilizarán para la autoevaluación y las pruebas de evaluación final deben seguir un formato predefinido que se enviará desde SQLearn en un archivo .</a:t>
            </a:r>
            <a:r>
              <a:rPr lang="en-US" dirty="0" err="1"/>
              <a:t> xls</a:t>
            </a:r>
            <a:r>
              <a:rPr lang="en-US" dirty="0"/>
              <a:t>.</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xmlns="" val="394065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Directrices para el capacitador</a:t>
            </a:r>
          </a:p>
          <a:p>
            <a:endParaRPr lang="el-GR" dirty="0"/>
          </a:p>
          <a:p>
            <a:r>
              <a:rPr lang="en-US" dirty="0"/>
              <a:t>Este archivo.</a:t>
            </a:r>
            <a:r>
              <a:rPr lang="en-US" dirty="0" err="1"/>
              <a:t>ppt</a:t>
            </a:r>
            <a:r>
              <a:rPr lang="en-US" dirty="0"/>
              <a:t> es una plantilla para ser utilizada por los proveedores de EFP para que preparen el material de formación. </a:t>
            </a:r>
          </a:p>
          <a:p>
            <a:endParaRPr lang="el-GR" dirty="0"/>
          </a:p>
          <a:p>
            <a:r>
              <a:rPr lang="en-US" dirty="0"/>
              <a:t>Sugerimos de </a:t>
            </a:r>
            <a:r>
              <a:rPr lang="en-US" b="1" dirty="0"/>
              <a:t>30 a 40 diapositivas </a:t>
            </a:r>
            <a:r>
              <a:rPr lang="en-US" b="1" dirty="0" err="1"/>
              <a:t>ppt</a:t>
            </a:r>
            <a:r>
              <a:rPr lang="en-US" dirty="0"/>
              <a:t> durante una (1) hora del programa de entrenamiento.</a:t>
            </a:r>
            <a:endParaRPr lang="el-GR" dirty="0"/>
          </a:p>
          <a:p>
            <a:endParaRPr lang="en-US" dirty="0"/>
          </a:p>
          <a:p>
            <a:r>
              <a:rPr lang="en-US" dirty="0"/>
              <a:t>Hay 3 </a:t>
            </a:r>
            <a:r>
              <a:rPr lang="en-US" u="sng" dirty="0"/>
              <a:t>diapositivas predefinidas </a:t>
            </a:r>
            <a:r>
              <a:rPr lang="en-US" dirty="0"/>
              <a:t>a rellenar por usted, tituladas "</a:t>
            </a:r>
            <a:r>
              <a:rPr lang="en-US" b="1" dirty="0"/>
              <a:t>Objetivos del módulo</a:t>
            </a:r>
            <a:r>
              <a:rPr lang="en-US" dirty="0"/>
              <a:t>", "</a:t>
            </a:r>
            <a:r>
              <a:rPr lang="en-US" b="1" dirty="0"/>
              <a:t>Conclusión</a:t>
            </a:r>
            <a:r>
              <a:rPr lang="en-US" dirty="0"/>
              <a:t>", "</a:t>
            </a:r>
            <a:r>
              <a:rPr lang="en-US" b="1" dirty="0"/>
              <a:t>Fin del módulo</a:t>
            </a:r>
            <a:r>
              <a:rPr lang="en-US" dirty="0"/>
              <a:t>".</a:t>
            </a:r>
            <a:endParaRPr lang="el-GR" dirty="0"/>
          </a:p>
          <a:p>
            <a:endParaRPr lang="en-US" dirty="0"/>
          </a:p>
          <a:p>
            <a:pPr lvl="0"/>
            <a:r>
              <a:rPr lang="en-US" dirty="0"/>
              <a:t>El material debe ser enviado en formato editable.</a:t>
            </a:r>
            <a:endParaRPr lang="el-GR" dirty="0"/>
          </a:p>
          <a:p>
            <a:pPr lvl="0"/>
            <a:endParaRPr lang="en-US" dirty="0"/>
          </a:p>
          <a:p>
            <a:pPr lvl="0">
              <a:buFont typeface="Wingdings" pitchFamily="2" charset="2"/>
              <a:buChar char="§"/>
            </a:pPr>
            <a:r>
              <a:rPr lang="en-US" dirty="0"/>
              <a:t>Fuente sugerida: Arial</a:t>
            </a:r>
            <a:endParaRPr lang="el-GR" dirty="0"/>
          </a:p>
          <a:p>
            <a:pPr lvl="0">
              <a:buFont typeface="Wingdings" pitchFamily="2" charset="2"/>
              <a:buChar char="§"/>
            </a:pPr>
            <a:r>
              <a:rPr lang="en-US" dirty="0"/>
              <a:t>Tamaño de letra requerido: 16</a:t>
            </a:r>
            <a:endParaRPr lang="el-GR" dirty="0"/>
          </a:p>
          <a:p>
            <a:pPr lvl="0">
              <a:buFont typeface="Wingdings" pitchFamily="2" charset="2"/>
              <a:buChar char="§"/>
            </a:pPr>
            <a:r>
              <a:rPr lang="en-US" dirty="0"/>
              <a:t>Espaciado de línea sugerido: 1,5</a:t>
            </a:r>
            <a:endParaRPr lang="el-GR" dirty="0"/>
          </a:p>
          <a:p>
            <a:pPr lvl="0">
              <a:buFont typeface="Wingdings" pitchFamily="2" charset="2"/>
              <a:buChar char="§"/>
            </a:pPr>
            <a:r>
              <a:rPr lang="en-US" dirty="0"/>
              <a:t>El archivo</a:t>
            </a:r>
            <a:r>
              <a:rPr lang="en-US" dirty="0" err="1"/>
              <a:t> ppt/pptx</a:t>
            </a:r>
            <a:r>
              <a:rPr lang="en-US" dirty="0"/>
              <a:t> debe tener una estructura clara, unidades definidas y títulos de diapositivas únicos.</a:t>
            </a:r>
            <a:endParaRPr lang="el-GR" dirty="0"/>
          </a:p>
          <a:p>
            <a:pPr lvl="0">
              <a:buFont typeface="Wingdings" pitchFamily="2" charset="2"/>
              <a:buChar char="§"/>
            </a:pPr>
            <a:r>
              <a:rPr lang="en-US" dirty="0"/>
              <a:t>El contenido de la diapositiva</a:t>
            </a:r>
            <a:r>
              <a:rPr lang="en-US" dirty="0" err="1"/>
              <a:t> ppt/pptx</a:t>
            </a:r>
            <a:r>
              <a:rPr lang="en-US" dirty="0"/>
              <a:t> no debe exceder los márgenes predefinidos</a:t>
            </a:r>
            <a:endParaRPr lang="el-GR" dirty="0"/>
          </a:p>
          <a:p>
            <a:pPr lvl="0">
              <a:buFont typeface="Wingdings" pitchFamily="2" charset="2"/>
              <a:buChar char="§"/>
            </a:pPr>
            <a:r>
              <a:rPr lang="en-US" dirty="0"/>
              <a:t>Las imágenes, diagramas, etc. deben ir acompañados de una descripción.</a:t>
            </a:r>
            <a:endParaRPr lang="el-GR" dirty="0"/>
          </a:p>
          <a:p>
            <a:pPr lvl="0">
              <a:buFont typeface="Wingdings" pitchFamily="2" charset="2"/>
              <a:buChar char="§"/>
            </a:pPr>
            <a:r>
              <a:rPr lang="en-US" dirty="0"/>
              <a:t>Si desea incluir preguntas de comprensión (opción múltiple, respuestas múltiples, verdadero/falso, coincidencia, etc.) para mejorar la comprensión de la teoría por parte de los usuarios, debe incluirlas en el archivo</a:t>
            </a:r>
            <a:r>
              <a:rPr lang="en-US" dirty="0" err="1"/>
              <a:t> ppt/pptx</a:t>
            </a:r>
            <a:r>
              <a:rPr lang="en-US" dirty="0"/>
              <a:t>.</a:t>
            </a:r>
            <a:endParaRPr lang="el-GR" dirty="0"/>
          </a:p>
          <a:p>
            <a:pPr lvl="0">
              <a:buFont typeface="Wingdings" pitchFamily="2" charset="2"/>
              <a:buChar char="§"/>
            </a:pPr>
            <a:r>
              <a:rPr lang="en-US" dirty="0"/>
              <a:t>Las preguntas que se utilizarán para la autoevaluación y las pruebas de evaluación final deben seguir un formato predefinido que se enviará desde SQLearn en un archivo .</a:t>
            </a:r>
            <a:r>
              <a:rPr lang="en-US" dirty="0" err="1"/>
              <a:t> xls</a:t>
            </a:r>
            <a:r>
              <a:rPr lang="en-US" dirty="0"/>
              <a:t>.</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45</a:t>
            </a:fld>
            <a:endParaRPr lang="el-GR"/>
          </a:p>
        </p:txBody>
      </p:sp>
    </p:spTree>
    <p:extLst>
      <p:ext uri="{BB962C8B-B14F-4D97-AF65-F5344CB8AC3E}">
        <p14:creationId xmlns:p14="http://schemas.microsoft.com/office/powerpoint/2010/main" xmlns="" val="1139297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xmlns=""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xmlns=""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5/8/2019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xmlns=""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700808"/>
            <a:ext cx="5182344" cy="1470025"/>
          </a:xfrm>
        </p:spPr>
        <p:txBody>
          <a:bodyPr anchor="b"/>
          <a:lstStyle/>
          <a:p>
            <a:r>
              <a:rPr lang="en-US" dirty="0"/>
              <a:t>MÓDULO 3: INSTALACIÓN Y MANTENIMIENTO DE SISTEMAS FOTOVOLTAICOS</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dirty="0"/>
              <a:t>TEI </a:t>
            </a:r>
            <a:r>
              <a:rPr lang="en-US" dirty="0" smtClean="0"/>
              <a:t>of</a:t>
            </a:r>
            <a:r>
              <a:rPr lang="en-US" dirty="0" smtClean="0"/>
              <a:t> </a:t>
            </a:r>
            <a:r>
              <a:rPr lang="en-US" dirty="0"/>
              <a:t>CRETE</a:t>
            </a:r>
            <a:endParaRPr lang="el-GR"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fontScale="85000" lnSpcReduction="10000"/>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dirty="0"/>
              <a:t>Mantenimiento de sistemas fotovoltaicos</a:t>
            </a:r>
            <a:endParaRPr lang="el-GR" dirty="0"/>
          </a:p>
        </p:txBody>
      </p:sp>
    </p:spTree>
    <p:extLst>
      <p:ext uri="{BB962C8B-B14F-4D97-AF65-F5344CB8AC3E}">
        <p14:creationId xmlns:p14="http://schemas.microsoft.com/office/powerpoint/2010/main" xmlns=""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0"/>
            <a:ext cx="7139136" cy="1124744"/>
          </a:xfrm>
        </p:spPr>
        <p:txBody>
          <a:bodyPr/>
          <a:lstStyle/>
          <a:p>
            <a:r>
              <a:rPr lang="en-US" dirty="0"/>
              <a:t>Mantenimiento de la conexión a tierra del sistema FV</a:t>
            </a:r>
            <a:endParaRPr lang="el-GR" dirty="0"/>
          </a:p>
        </p:txBody>
      </p:sp>
      <p:sp>
        <p:nvSpPr>
          <p:cNvPr id="3" name="Content Placeholder 2"/>
          <p:cNvSpPr>
            <a:spLocks noGrp="1"/>
          </p:cNvSpPr>
          <p:nvPr>
            <p:ph idx="1"/>
          </p:nvPr>
        </p:nvSpPr>
        <p:spPr>
          <a:xfrm>
            <a:off x="457200" y="5373216"/>
            <a:ext cx="8229600" cy="752947"/>
          </a:xfrm>
        </p:spPr>
        <p:txBody>
          <a:bodyPr>
            <a:normAutofit lnSpcReduction="10000"/>
          </a:bodyPr>
          <a:lstStyle/>
          <a:p>
            <a:r>
              <a:rPr lang="en-US" sz="1600" dirty="0"/>
              <a:t>Las acciones de mantenimiento incluyen la comprobación de las condiciones del cable de </a:t>
            </a:r>
            <a:r>
              <a:rPr lang="en-US" sz="1600" dirty="0" err="1"/>
              <a:t>puesta a tierra</a:t>
            </a:r>
            <a:r>
              <a:rPr lang="en-US" sz="1600" dirty="0"/>
              <a:t>, la comprobación de la conexión física de</a:t>
            </a:r>
            <a:r>
              <a:rPr lang="en-US" sz="1600" dirty="0" err="1"/>
              <a:t> puesta a tierra</a:t>
            </a:r>
            <a:r>
              <a:rPr lang="en-US" sz="1600" dirty="0"/>
              <a:t> y la comprobación de la continuidad del cable con la toma de tierra eléctrica.</a:t>
            </a:r>
          </a:p>
        </p:txBody>
      </p:sp>
      <p:pic>
        <p:nvPicPr>
          <p:cNvPr id="35842" name="Picture 2" descr="Î£ÏÎµÏÎ¹ÎºÎ® ÎµÎ¹ÎºÏÎ½Î±"/>
          <p:cNvPicPr>
            <a:picLocks noChangeAspect="1" noChangeArrowheads="1"/>
          </p:cNvPicPr>
          <p:nvPr/>
        </p:nvPicPr>
        <p:blipFill>
          <a:blip r:embed="rId2" cstate="print"/>
          <a:srcRect/>
          <a:stretch>
            <a:fillRect/>
          </a:stretch>
        </p:blipFill>
        <p:spPr bwMode="auto">
          <a:xfrm>
            <a:off x="942177" y="1556792"/>
            <a:ext cx="7302231" cy="360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Problemas con el sistema de cableado FV</a:t>
            </a:r>
            <a:endParaRPr lang="el-GR" dirty="0"/>
          </a:p>
        </p:txBody>
      </p:sp>
      <p:sp>
        <p:nvSpPr>
          <p:cNvPr id="3" name="Content Placeholder 2"/>
          <p:cNvSpPr>
            <a:spLocks noGrp="1"/>
          </p:cNvSpPr>
          <p:nvPr>
            <p:ph idx="1"/>
          </p:nvPr>
        </p:nvSpPr>
        <p:spPr/>
        <p:txBody>
          <a:bodyPr>
            <a:normAutofit fontScale="92500" lnSpcReduction="10000"/>
          </a:bodyPr>
          <a:lstStyle/>
          <a:p>
            <a:r>
              <a:rPr lang="en-US" sz="1600" dirty="0"/>
              <a:t>Los alambres, las bridas de plástico o los ojales/bujes expuestos a la luz solar pueden degradarse a lo largo de la larga vida útil de un sistema fotovoltaico y requerir una eventual sustitución.</a:t>
            </a:r>
            <a:endParaRPr lang="el-GR" sz="1600" dirty="0"/>
          </a:p>
          <a:p>
            <a:r>
              <a:rPr lang="en-US" sz="1600" dirty="0"/>
              <a:t>El movimiento permitido o el roce contra los módulos, las piezas del rack u otros alambres debido al viento o a la expansión/contracción térmica requerirá una inspección, prueba y reemplazo más frecuentes.</a:t>
            </a:r>
            <a:endParaRPr lang="el-GR" sz="1600" dirty="0"/>
          </a:p>
          <a:p>
            <a:r>
              <a:rPr lang="en-US" sz="1600" dirty="0"/>
              <a:t>El movimiento de los sistemas de estantería de lastre en el techo puede causar daños a los conductos o cables - incluso las piezas montadas en el suelo pueden experimentar movimiento durante un largo período de tiempo. </a:t>
            </a:r>
          </a:p>
          <a:p>
            <a:r>
              <a:rPr lang="en-US" sz="1600" dirty="0"/>
              <a:t>Las ataduras de alambre que pellizcan los alambres demasiado apretados eventualmente deformarán el aislamiento.</a:t>
            </a:r>
          </a:p>
          <a:p>
            <a:r>
              <a:rPr lang="en-US" sz="1600" dirty="0"/>
              <a:t>Los cables que están demasiado apretados o que no tienen alivio de tensión requerirán un mantenimiento más frecuente. </a:t>
            </a:r>
          </a:p>
          <a:p>
            <a:r>
              <a:rPr lang="en-US" sz="1600" dirty="0"/>
              <a:t>La exposición a animales, como las ardillas, requerirá medidas para negar el acceso de los animales al cableado y para reparar cualquier sección donde se haya masticado el aislamiento. </a:t>
            </a:r>
          </a:p>
          <a:p>
            <a:r>
              <a:rPr lang="en-US" sz="1600" dirty="0"/>
              <a:t>Grandes haces de alambres pueden no permitir que los alambres en el centro del haz se enfríen como lo harían al aire libre, lo que lleva a una degradación temprana del aislamiento y a una posible falla. </a:t>
            </a:r>
          </a:p>
          <a:p>
            <a:r>
              <a:rPr lang="en-US" sz="1600" dirty="0"/>
              <a:t>Enterramiento directo de conductores versus colocación en conducto </a:t>
            </a:r>
          </a:p>
          <a:p>
            <a:endParaRPr lang="en-US" sz="1600" dirty="0"/>
          </a:p>
          <a:p>
            <a:endParaRPr lang="en-US" sz="1600" dirty="0"/>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Alambres y ojales de plástico que pueden romper o pellizcar los alambres.</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3275856" y="1556792"/>
            <a:ext cx="3101828" cy="432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8136904" cy="1124744"/>
          </a:xfrm>
        </p:spPr>
        <p:txBody>
          <a:bodyPr/>
          <a:lstStyle/>
          <a:p>
            <a:r>
              <a:rPr lang="en-US" dirty="0"/>
              <a:t>Exposición del cable a la luz solar, al viento y al peso del hielo</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059832" y="1629280"/>
            <a:ext cx="3240000" cy="432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Acceso por cable para roedores masticadores</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3059832" y="1628800"/>
            <a:ext cx="3549405" cy="432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Inversores</a:t>
            </a:r>
            <a:endParaRPr lang="el-GR" dirty="0"/>
          </a:p>
        </p:txBody>
      </p:sp>
      <p:sp>
        <p:nvSpPr>
          <p:cNvPr id="3" name="Content Placeholder 2"/>
          <p:cNvSpPr>
            <a:spLocks noGrp="1"/>
          </p:cNvSpPr>
          <p:nvPr>
            <p:ph idx="1"/>
          </p:nvPr>
        </p:nvSpPr>
        <p:spPr/>
        <p:txBody>
          <a:bodyPr>
            <a:normAutofit/>
          </a:bodyPr>
          <a:lstStyle/>
          <a:p>
            <a:r>
              <a:rPr lang="en-US" sz="1600" dirty="0"/>
              <a:t>La </a:t>
            </a:r>
            <a:r>
              <a:rPr lang="en-US" sz="1600" dirty="0" err="1" smtClean="0"/>
              <a:t>fiabilidad</a:t>
            </a:r>
            <a:r>
              <a:rPr lang="en-US" sz="1600" dirty="0" smtClean="0"/>
              <a:t> </a:t>
            </a:r>
            <a:r>
              <a:rPr lang="en-US" sz="1600" dirty="0"/>
              <a:t>del inversor continúa aumentando, con garantías de 10 años ahora comúnmente disponibles y planes de servicio/garantías extendidas de 20 años que también están ganando prevalencia.</a:t>
            </a:r>
          </a:p>
          <a:p>
            <a:r>
              <a:rPr lang="en-US" sz="1600" dirty="0"/>
              <a:t>El mejor mantenimiento preventivo para los inversores sería realizar el mantenimiento requerido por el fabricante, que incluye (pero no se limita a) volver a apretar los tornillos conductores conductores de corriente (orificios roscados en los bloques terminales) e imágenes térmicas de los filtros de aire de limpieza de arena. </a:t>
            </a:r>
          </a:p>
          <a:p>
            <a:r>
              <a:rPr lang="en-US" sz="1600" dirty="0"/>
              <a:t>Los filtros de aire del inversor absorberán la hierba y el polvo durante el corte, los vientos fuertes o las condiciones polvorientas, y el plan de mantenimiento debe establecer un marco de tiempo cuando se termine el corte de la hierba y programar un cambio/limpieza preventiva de los filtros para seguir estas condiciones polvorientas.</a:t>
            </a:r>
          </a:p>
          <a:p>
            <a:r>
              <a:rPr lang="en-US" sz="1600" dirty="0"/>
              <a:t>En lugares remotos, es aconsejable almacenar los repuestos de los componentes en el lugar, especialmente para los equipos que comúnmente necesitan reparación, como las placas de conductores, si el soporte o la garantía del fabricante no están disponibles.</a:t>
            </a:r>
          </a:p>
        </p:txBody>
      </p:sp>
    </p:spTree>
    <p:extLst>
      <p:ext uri="{BB962C8B-B14F-4D97-AF65-F5344CB8AC3E}">
        <p14:creationId xmlns:p14="http://schemas.microsoft.com/office/powerpoint/2010/main" xmlns=""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Inversores monofásicos y microinversores</a:t>
            </a:r>
            <a:endParaRPr lang="el-GR" dirty="0"/>
          </a:p>
        </p:txBody>
      </p:sp>
      <p:sp>
        <p:nvSpPr>
          <p:cNvPr id="3" name="Content Placeholder 2"/>
          <p:cNvSpPr>
            <a:spLocks noGrp="1"/>
          </p:cNvSpPr>
          <p:nvPr>
            <p:ph idx="1"/>
          </p:nvPr>
        </p:nvSpPr>
        <p:spPr/>
        <p:txBody>
          <a:bodyPr>
            <a:normAutofit/>
          </a:bodyPr>
          <a:lstStyle/>
          <a:p>
            <a:r>
              <a:rPr lang="en-US" sz="1600" dirty="0"/>
              <a:t>Los microinversores y los inversores monofásicos se apagan automáticamente en caso de pérdida de la conexión de CA, y sólo los ramales de módulos conectados al inversor monofásico permanecen bajo tensión.</a:t>
            </a:r>
          </a:p>
          <a:p>
            <a:r>
              <a:rPr lang="en-US" sz="1600" dirty="0"/>
              <a:t>El cableado desde los inversores monofásicos hasta el conmutador central de CA se desenergiza, lo que constituye una ventaja importante de los inversores monofásicos que repercute en los costes de mantenimiento, ya que es más sencillo y menos costoso trabajar con cableado de CA convencional desenergizado que con cableado de CC energizado.</a:t>
            </a:r>
          </a:p>
          <a:p>
            <a:r>
              <a:rPr lang="en-US" sz="1600" dirty="0"/>
              <a:t>La sustitución de los inversores monofásicos es más rápida y sencilla que la reparación de los inversores centrales y puede realizarla un electricista en lugar de un especialista en inversores. </a:t>
            </a:r>
          </a:p>
          <a:p>
            <a:r>
              <a:rPr lang="en-US" sz="1600" dirty="0"/>
              <a:t>En el caso de los inversores monofásicos, menos matrices se ven afectadas por un fallo del inversor.</a:t>
            </a:r>
          </a:p>
          <a:p>
            <a:r>
              <a:rPr lang="en-US" sz="1600" dirty="0"/>
              <a:t>Los fabricantes de microinversores han desarrollado una sofisticada plataforma de datos que mapea la ubicación y puede monitorizar el rendimiento, y que también impulsa las actualizaciones de software a nivel de módulo por módulo, información mucho más detallada que los datos de un inversor central.</a:t>
            </a:r>
          </a:p>
        </p:txBody>
      </p:sp>
    </p:spTree>
    <p:extLst>
      <p:ext uri="{BB962C8B-B14F-4D97-AF65-F5344CB8AC3E}">
        <p14:creationId xmlns:p14="http://schemas.microsoft.com/office/powerpoint/2010/main" xmlns=""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Inversores centrales</a:t>
            </a:r>
            <a:endParaRPr lang="el-GR" dirty="0"/>
          </a:p>
        </p:txBody>
      </p:sp>
      <p:sp>
        <p:nvSpPr>
          <p:cNvPr id="3" name="Content Placeholder 2"/>
          <p:cNvSpPr>
            <a:spLocks noGrp="1"/>
          </p:cNvSpPr>
          <p:nvPr>
            <p:ph idx="1"/>
          </p:nvPr>
        </p:nvSpPr>
        <p:spPr/>
        <p:txBody>
          <a:bodyPr>
            <a:normAutofit/>
          </a:bodyPr>
          <a:lstStyle/>
          <a:p>
            <a:r>
              <a:rPr lang="en-US" sz="1600" dirty="0"/>
              <a:t>El cableado de CC adicional de una configuración de inversor central puede requerir más reparaciones que el cableado de CA correspondiente de una configuración de microinversor o de inversor de cadena.</a:t>
            </a:r>
          </a:p>
          <a:p>
            <a:r>
              <a:rPr lang="en-US" sz="1600" dirty="0"/>
              <a:t>Los grandes inversores centrales se convierten en un único punto de fallo: si el inversor se cae, ya sea intencionadamente por mantenimiento o involuntariamente, se pierde toda la producción eléctrica asociada.</a:t>
            </a:r>
          </a:p>
          <a:p>
            <a:r>
              <a:rPr lang="en-US" sz="1600" dirty="0"/>
              <a:t>La monitorización con sólo unos pocos inversores centrales es menos complicada que la de varios inversores micro y string, e implica un menor consumo de energía por parte del propio sistema de monitorización.</a:t>
            </a:r>
          </a:p>
          <a:p>
            <a:r>
              <a:rPr lang="en-US" sz="1600" dirty="0"/>
              <a:t>En el caso de los inversores centrales, se admiten numerosas reparaciones del subsistema del inversor (tarjetas de control, tarjetas de conductor, componentes como una matriz de transistores bipolares de puerta aislada (IGBT) y condensadores), suponiendo que cada uno de ellos se repare de forma independiente, a diferencia de los inversores de micro y string, que requieren la sustitución de toda la unidad.</a:t>
            </a:r>
          </a:p>
        </p:txBody>
      </p:sp>
    </p:spTree>
    <p:extLst>
      <p:ext uri="{BB962C8B-B14F-4D97-AF65-F5344CB8AC3E}">
        <p14:creationId xmlns:p14="http://schemas.microsoft.com/office/powerpoint/2010/main" xmlns=""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Controles de funcionamiento del inversor</a:t>
            </a:r>
            <a:endParaRPr lang="el-GR" dirty="0"/>
          </a:p>
        </p:txBody>
      </p:sp>
      <p:sp>
        <p:nvSpPr>
          <p:cNvPr id="3" name="Content Placeholder 2"/>
          <p:cNvSpPr>
            <a:spLocks noGrp="1"/>
          </p:cNvSpPr>
          <p:nvPr>
            <p:ph idx="1"/>
          </p:nvPr>
        </p:nvSpPr>
        <p:spPr/>
        <p:txBody>
          <a:bodyPr>
            <a:normAutofit/>
          </a:bodyPr>
          <a:lstStyle/>
          <a:p>
            <a:r>
              <a:rPr lang="en-US" sz="1600" dirty="0"/>
              <a:t>Funcionamiento correcto del inversor:</a:t>
            </a:r>
          </a:p>
          <a:p>
            <a:pPr lvl="1"/>
            <a:r>
              <a:rPr lang="en-US" sz="1600" dirty="0"/>
              <a:t>Esto se puede hacer observando los indicadores LED, la medición y/u otras pantallas en el inversor.</a:t>
            </a:r>
          </a:p>
          <a:p>
            <a:r>
              <a:rPr lang="en-US" sz="1600" dirty="0"/>
              <a:t>Modo de espera adecuado del inversor (si está presente):</a:t>
            </a:r>
          </a:p>
          <a:p>
            <a:pPr lvl="1"/>
            <a:r>
              <a:rPr lang="en-US" sz="1600" dirty="0"/>
              <a:t>Esto se puede hacer apagando todas las cargas y aparatos que funcionan en el sistema.</a:t>
            </a:r>
          </a:p>
          <a:p>
            <a:pPr lvl="1"/>
            <a:r>
              <a:rPr lang="en-US" sz="1600" dirty="0"/>
              <a:t>Una vez en el modo de espera, encienda un aparato y el inversor debería arrancar casi inmediatamente.</a:t>
            </a:r>
          </a:p>
          <a:p>
            <a:r>
              <a:rPr lang="en-US" sz="1600" dirty="0"/>
              <a:t>Arranque remoto adecuado del generador diesel por parte del inversor (si está instalado):</a:t>
            </a:r>
          </a:p>
          <a:p>
            <a:pPr lvl="1"/>
            <a:r>
              <a:rPr lang="en-US" sz="1600" dirty="0"/>
              <a:t>Asegúrese de que el generador diesel esté arrancando y parando a los niveles correctos de voltaje de la batería.</a:t>
            </a:r>
          </a:p>
          <a:p>
            <a:pPr lvl="1"/>
            <a:r>
              <a:rPr lang="en-US" sz="1600" dirty="0"/>
              <a:t>Esta comprobación puede ser difícil de realizar, ya que puede requerir desconectar todas las fuentes de carga (</a:t>
            </a:r>
            <a:r>
              <a:rPr lang="en-US" sz="1600" dirty="0" err="1"/>
              <a:t>por ejemplo</a:t>
            </a:r>
            <a:r>
              <a:rPr lang="en-US" sz="1600" dirty="0"/>
              <a:t>, una matriz fotovoltaica) y encender suficientes aparatos para forzar que el voltaje de la batería disminuya hasta el voltaje establecido para arrancar el generador. </a:t>
            </a:r>
          </a:p>
        </p:txBody>
      </p:sp>
    </p:spTree>
    <p:extLst>
      <p:ext uri="{BB962C8B-B14F-4D97-AF65-F5344CB8AC3E}">
        <p14:creationId xmlns:p14="http://schemas.microsoft.com/office/powerpoint/2010/main" xmlns=""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Transformadores elevadores de generadores (GSU)</a:t>
            </a:r>
            <a:endParaRPr lang="el-GR" dirty="0"/>
          </a:p>
        </p:txBody>
      </p:sp>
      <p:sp>
        <p:nvSpPr>
          <p:cNvPr id="3" name="Content Placeholder 2"/>
          <p:cNvSpPr>
            <a:spLocks noGrp="1"/>
          </p:cNvSpPr>
          <p:nvPr>
            <p:ph idx="1"/>
          </p:nvPr>
        </p:nvSpPr>
        <p:spPr/>
        <p:txBody>
          <a:bodyPr>
            <a:normAutofit/>
          </a:bodyPr>
          <a:lstStyle/>
          <a:p>
            <a:r>
              <a:rPr lang="en-US" sz="1600" dirty="0"/>
              <a:t>Los transformadores GSU son comunes en las plantas fotovoltaicas a escala de servicios públicos, y el riesgo de fallo ha sido bajo históricamente.</a:t>
            </a:r>
          </a:p>
          <a:p>
            <a:r>
              <a:rPr lang="en-US" sz="1600" dirty="0"/>
              <a:t>Si el transformador GSU falla, puede dejar la planta inactiva durante meses.</a:t>
            </a:r>
          </a:p>
          <a:p>
            <a:r>
              <a:rPr lang="en-US" sz="1600" dirty="0" smtClean="0"/>
              <a:t>Los </a:t>
            </a:r>
            <a:r>
              <a:rPr lang="en-US" sz="1600" dirty="0"/>
              <a:t>GSUs son </a:t>
            </a:r>
            <a:r>
              <a:rPr lang="en-US" sz="1600" dirty="0" err="1"/>
              <a:t>muy</a:t>
            </a:r>
            <a:r>
              <a:rPr lang="en-US" sz="1600" dirty="0"/>
              <a:t> </a:t>
            </a:r>
            <a:r>
              <a:rPr lang="en-US" sz="1600" dirty="0" err="1" smtClean="0"/>
              <a:t>caros</a:t>
            </a:r>
            <a:r>
              <a:rPr lang="en-US" sz="1600" dirty="0" smtClean="0"/>
              <a:t> </a:t>
            </a:r>
            <a:r>
              <a:rPr lang="en-US" sz="1600" dirty="0"/>
              <a:t>y tienen un tiempo de entrega muy largo.</a:t>
            </a:r>
          </a:p>
          <a:p>
            <a:r>
              <a:rPr lang="en-US" sz="1600" dirty="0"/>
              <a:t>También son grandes y pesados, y la logística asociada con la entrega es complicada.</a:t>
            </a:r>
          </a:p>
          <a:p>
            <a:r>
              <a:rPr lang="en-US" sz="1600" dirty="0"/>
              <a:t>La entrega de GSUs puede incluir una grúa y requerir permisos especiales para el transporte en carreteras e interestatales.</a:t>
            </a:r>
          </a:p>
          <a:p>
            <a:r>
              <a:rPr lang="en-US" sz="1600" dirty="0"/>
              <a:t>El riesgo de </a:t>
            </a:r>
            <a:r>
              <a:rPr lang="en-US" sz="1600" dirty="0" err="1" smtClean="0"/>
              <a:t>fallo</a:t>
            </a:r>
            <a:r>
              <a:rPr lang="en-US" sz="1600" dirty="0" smtClean="0"/>
              <a:t> </a:t>
            </a:r>
            <a:r>
              <a:rPr lang="en-US" sz="1600" dirty="0"/>
              <a:t>del transformador GSU puede ser mitigado durante la fase de diseño dividiendo la planta en múltiples arreglos, cada uno con su propio transformador GSU.</a:t>
            </a:r>
          </a:p>
          <a:p>
            <a:r>
              <a:rPr lang="en-US" sz="1600" dirty="0"/>
              <a:t>Es fundamental seguir las recomendaciones del fabricante para un programa de mantenimiento preventivo.</a:t>
            </a:r>
          </a:p>
        </p:txBody>
      </p:sp>
    </p:spTree>
    <p:extLst>
      <p:ext uri="{BB962C8B-B14F-4D97-AF65-F5344CB8AC3E}">
        <p14:creationId xmlns:p14="http://schemas.microsoft.com/office/powerpoint/2010/main" xmlns=""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Objetivos del módulo</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Al final de esta </a:t>
            </a:r>
            <a:r>
              <a:rPr lang="en-US" dirty="0" err="1">
                <a:latin typeface="+mj-lt"/>
                <a:cs typeface="Arial" pitchFamily="34" charset="0"/>
              </a:rPr>
              <a:t>unidad</a:t>
            </a:r>
            <a:r>
              <a:rPr lang="en-US" dirty="0">
                <a:latin typeface="+mj-lt"/>
                <a:cs typeface="Arial" pitchFamily="34" charset="0"/>
              </a:rPr>
              <a:t> </a:t>
            </a:r>
            <a:r>
              <a:rPr lang="en-US" dirty="0" err="1" smtClean="0">
                <a:latin typeface="+mj-lt"/>
                <a:cs typeface="Arial" pitchFamily="34" charset="0"/>
              </a:rPr>
              <a:t>podrás</a:t>
            </a:r>
            <a:r>
              <a:rPr lang="en-US" dirty="0" smtClean="0">
                <a:latin typeface="+mj-lt"/>
                <a:cs typeface="Arial" pitchFamily="34" charset="0"/>
              </a:rPr>
              <a:t>:</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evitar errores comunes durante el mantenimiento de rutina</a:t>
            </a:r>
          </a:p>
          <a:p>
            <a:pPr lvl="1">
              <a:buFont typeface="+mj-lt"/>
              <a:buAutoNum type="arabicPeriod"/>
            </a:pPr>
            <a:r>
              <a:rPr lang="en-US" b="1" dirty="0"/>
              <a:t>identificar errores y </a:t>
            </a:r>
            <a:r>
              <a:rPr lang="en-US" b="1" dirty="0" err="1" smtClean="0"/>
              <a:t>fallos</a:t>
            </a:r>
            <a:r>
              <a:rPr lang="en-US" b="1" dirty="0" smtClean="0"/>
              <a:t> </a:t>
            </a:r>
            <a:r>
              <a:rPr lang="en-US" b="1" dirty="0"/>
              <a:t>comunes durante el mantenimiento de rutina</a:t>
            </a:r>
          </a:p>
          <a:p>
            <a:pPr lvl="1">
              <a:buFont typeface="+mj-lt"/>
              <a:buAutoNum type="arabicPeriod"/>
            </a:pPr>
            <a:r>
              <a:rPr lang="en-US" b="1" dirty="0"/>
              <a:t>sugerir formas de evitar errores y </a:t>
            </a:r>
            <a:r>
              <a:rPr lang="en-US" b="1" dirty="0" err="1" smtClean="0"/>
              <a:t>fallos</a:t>
            </a:r>
            <a:r>
              <a:rPr lang="en-US" b="1" dirty="0" smtClean="0"/>
              <a:t> </a:t>
            </a:r>
            <a:r>
              <a:rPr lang="en-US" b="1" dirty="0"/>
              <a:t>durante el mantenimiento de rutina</a:t>
            </a:r>
          </a:p>
          <a:p>
            <a:pPr lvl="1">
              <a:buFont typeface="+mj-lt"/>
              <a:buAutoNum type="arabicPeriod"/>
            </a:pPr>
            <a:r>
              <a:rPr lang="en-US" b="1" dirty="0"/>
              <a:t>mantener los componentes de un sistema fotovoltaico</a:t>
            </a:r>
          </a:p>
          <a:p>
            <a:pPr lvl="1">
              <a:buFont typeface="+mj-lt"/>
              <a:buAutoNum type="arabicPeriod"/>
            </a:pPr>
            <a:r>
              <a:rPr lang="en-US" b="1" dirty="0"/>
              <a:t>comprender la importancia de las acciones de mantenimiento</a:t>
            </a:r>
          </a:p>
          <a:p>
            <a:pPr lvl="1">
              <a:buFont typeface="+mj-lt"/>
              <a:buAutoNum type="arabicPeriod"/>
            </a:pPr>
            <a:r>
              <a:rPr lang="en-US" b="1" dirty="0"/>
              <a:t>configurar una lista de comprobación de mantenimiento</a:t>
            </a:r>
          </a:p>
          <a:p>
            <a:pPr lvl="1">
              <a:buFont typeface="+mj-lt"/>
              <a:buAutoNum type="arabicPeriod"/>
            </a:pPr>
            <a:r>
              <a:rPr lang="en-US" b="1" dirty="0"/>
              <a:t>llevar a cabo las acciones reportadas en una lista de verificación de mantenimiento</a:t>
            </a:r>
          </a:p>
          <a:p>
            <a:pPr lvl="1">
              <a:buFont typeface="+mj-lt"/>
              <a:buAutoNum type="arabicPeriod"/>
            </a:pPr>
            <a:r>
              <a:rPr lang="en-US" b="1" dirty="0"/>
              <a:t>sugerir medidas correctivas apropiadas</a:t>
            </a:r>
          </a:p>
        </p:txBody>
      </p:sp>
    </p:spTree>
    <p:extLst>
      <p:ext uri="{BB962C8B-B14F-4D97-AF65-F5344CB8AC3E}">
        <p14:creationId xmlns:p14="http://schemas.microsoft.com/office/powerpoint/2010/main" xmlns="" val="285443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Mantenimiento de las baterías</a:t>
            </a:r>
            <a:endParaRPr lang="el-GR" dirty="0"/>
          </a:p>
        </p:txBody>
      </p:sp>
      <p:sp>
        <p:nvSpPr>
          <p:cNvPr id="3" name="Content Placeholder 2"/>
          <p:cNvSpPr>
            <a:spLocks noGrp="1"/>
          </p:cNvSpPr>
          <p:nvPr>
            <p:ph idx="1"/>
          </p:nvPr>
        </p:nvSpPr>
        <p:spPr/>
        <p:txBody>
          <a:bodyPr>
            <a:normAutofit/>
          </a:bodyPr>
          <a:lstStyle/>
          <a:p>
            <a:r>
              <a:rPr lang="en-US" sz="1600" dirty="0"/>
              <a:t>En el caso de sistemas fotovoltaicos que incluyen baterías, el mantenimiento de las baterías se concentrará en los regímenes de carga correctos, el estado del electrolito, los terminales de la batería y la seguridad general de la batería.</a:t>
            </a:r>
          </a:p>
          <a:p>
            <a:r>
              <a:rPr lang="en-US" sz="1600" dirty="0"/>
              <a:t>El equipo necesario contiene:</a:t>
            </a:r>
          </a:p>
          <a:p>
            <a:r>
              <a:rPr lang="en-US" sz="1600" dirty="0"/>
              <a:t>Hidrómetro - para comprobar la gravedad específica del electrolito y, por lo tanto, la carga de la batería.</a:t>
            </a:r>
          </a:p>
          <a:p>
            <a:r>
              <a:rPr lang="en-US" sz="1600" dirty="0"/>
              <a:t>Termómetro tipo bulbo de vidrio - para la medición de la temperatura del electrolito</a:t>
            </a:r>
          </a:p>
          <a:p>
            <a:r>
              <a:rPr lang="en-US" sz="1600" dirty="0"/>
              <a:t>Voltímetro o </a:t>
            </a:r>
            <a:r>
              <a:rPr lang="en-US" sz="1600" dirty="0" err="1"/>
              <a:t>multímetro</a:t>
            </a:r>
            <a:r>
              <a:rPr lang="en-US" sz="1600" dirty="0"/>
              <a:t> portátil para comprobar el voltaje de la batería</a:t>
            </a:r>
          </a:p>
          <a:p>
            <a:r>
              <a:rPr lang="en-US" sz="1600" dirty="0"/>
              <a:t>Revestimiento antioxidante para recubrir los terminales y conectores de la batería después de la limpieza.</a:t>
            </a:r>
          </a:p>
          <a:p>
            <a:r>
              <a:rPr lang="en-US" sz="1600" dirty="0"/>
              <a:t>Bicarbonato de sodio - para la limpieza de las baterías</a:t>
            </a:r>
          </a:p>
        </p:txBody>
      </p:sp>
    </p:spTree>
    <p:extLst>
      <p:ext uri="{BB962C8B-B14F-4D97-AF65-F5344CB8AC3E}">
        <p14:creationId xmlns:p14="http://schemas.microsoft.com/office/powerpoint/2010/main" xmlns=""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Mantenimiento del tejado en relación con la instalación fotovoltaica</a:t>
            </a:r>
            <a:endParaRPr lang="el-GR" dirty="0"/>
          </a:p>
        </p:txBody>
      </p:sp>
      <p:sp>
        <p:nvSpPr>
          <p:cNvPr id="3" name="Content Placeholder 2"/>
          <p:cNvSpPr>
            <a:spLocks noGrp="1"/>
          </p:cNvSpPr>
          <p:nvPr>
            <p:ph idx="1"/>
          </p:nvPr>
        </p:nvSpPr>
        <p:spPr/>
        <p:txBody>
          <a:bodyPr>
            <a:normAutofit/>
          </a:bodyPr>
          <a:lstStyle/>
          <a:p>
            <a:r>
              <a:rPr lang="en-US" sz="1600" dirty="0"/>
              <a:t>Las medidas de mantenimiento relacionadas con el tejado para los sistemas de tejado incluyen la búsqueda y fijación de fugas en el tejado y cualquier mantenimiento relacionado con las fijaciones de las estanterías o los efectos del lastre en el tejado.</a:t>
            </a:r>
          </a:p>
          <a:p>
            <a:r>
              <a:rPr lang="en-US" sz="1600" dirty="0"/>
              <a:t>Un sistema de techo incluye membrana, cubierta, aislamiento, barreras de aire y vapor, y la cubierta del techo (en lugar de sólo la membrana del techo).</a:t>
            </a:r>
          </a:p>
          <a:p>
            <a:r>
              <a:rPr lang="en-US" sz="1600" dirty="0"/>
              <a:t>El costo de mantenimiento de los sistemas de tejados se ve afectado por varios factores, entre ellos:</a:t>
            </a:r>
          </a:p>
          <a:p>
            <a:pPr lvl="1"/>
            <a:r>
              <a:rPr lang="en-US" sz="1600" dirty="0"/>
              <a:t>Complejidad de la distribución del tejado</a:t>
            </a:r>
          </a:p>
          <a:p>
            <a:pPr lvl="1"/>
            <a:r>
              <a:rPr lang="en-US" sz="1600" dirty="0"/>
              <a:t>Pendiente o inclinación: Es más difícil, requiere más equipo de seguridad y capacitación, y cuesta más realizar reparaciones en un techo empinado que en uno de baja pendiente.</a:t>
            </a:r>
          </a:p>
          <a:p>
            <a:pPr lvl="1"/>
            <a:r>
              <a:rPr lang="en-US" sz="1600" dirty="0"/>
              <a:t>Estado del tejado</a:t>
            </a:r>
          </a:p>
          <a:p>
            <a:pPr lvl="1"/>
            <a:r>
              <a:rPr lang="en-US" sz="1600" dirty="0"/>
              <a:t>Tamaño del techo</a:t>
            </a:r>
          </a:p>
          <a:p>
            <a:pPr lvl="1"/>
            <a:r>
              <a:rPr lang="en-US" sz="1600" dirty="0"/>
              <a:t>Material del techo</a:t>
            </a:r>
          </a:p>
        </p:txBody>
      </p:sp>
    </p:spTree>
    <p:extLst>
      <p:ext uri="{BB962C8B-B14F-4D97-AF65-F5344CB8AC3E}">
        <p14:creationId xmlns:p14="http://schemas.microsoft.com/office/powerpoint/2010/main" xmlns=""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Mantenimiento de techos: Eliminación de nieve y hielo</a:t>
            </a:r>
            <a:endParaRPr lang="el-GR" dirty="0"/>
          </a:p>
        </p:txBody>
      </p:sp>
      <p:sp>
        <p:nvSpPr>
          <p:cNvPr id="3" name="Content Placeholder 2"/>
          <p:cNvSpPr>
            <a:spLocks noGrp="1"/>
          </p:cNvSpPr>
          <p:nvPr>
            <p:ph idx="1"/>
          </p:nvPr>
        </p:nvSpPr>
        <p:spPr/>
        <p:txBody>
          <a:bodyPr>
            <a:normAutofit/>
          </a:bodyPr>
          <a:lstStyle/>
          <a:p>
            <a:r>
              <a:rPr lang="en-US" sz="1600" dirty="0"/>
              <a:t>Rara vez se elimina la nieve de los sistemas fotovoltaicos porque no es rentable y pueden producirse daños en los módulos fotovoltaicos y en el cableado.</a:t>
            </a:r>
          </a:p>
          <a:p>
            <a:r>
              <a:rPr lang="en-US" sz="1600" dirty="0"/>
              <a:t>La nieve puede deslizarse fuera de las matrices inclinadas más de 30 grados, pero permanecerá en las inclinaciones inferiores hasta que se derrita.</a:t>
            </a:r>
          </a:p>
          <a:p>
            <a:r>
              <a:rPr lang="en-US" sz="1600" dirty="0"/>
              <a:t>Si no se quita la nieve, la producción anual se reduce hasta un 15% (en climas muy nevados).</a:t>
            </a:r>
          </a:p>
          <a:p>
            <a:r>
              <a:rPr lang="en-US" sz="1600" dirty="0"/>
              <a:t> A veces es necesario quitar la nieve para evitar límites en la carga del peso del techo.</a:t>
            </a:r>
          </a:p>
          <a:p>
            <a:r>
              <a:rPr lang="en-US" sz="1600" dirty="0"/>
              <a:t>En el caso de nieve ligera, un turboventilador o cepillos y escobillas de goma pueden causar menos daños que las palas y los rastrillos, pero se requiere un cuidado extremo para evitar daños.</a:t>
            </a:r>
          </a:p>
          <a:p>
            <a:r>
              <a:rPr lang="en-US" sz="1600" dirty="0"/>
              <a:t>La nieve a veces se retira del techo o del suelo delante del conjunto para permitir que la nieve se deslice fuera del conjunto fotovoltaico.</a:t>
            </a:r>
          </a:p>
        </p:txBody>
      </p:sp>
    </p:spTree>
    <p:extLst>
      <p:ext uri="{BB962C8B-B14F-4D97-AF65-F5344CB8AC3E}">
        <p14:creationId xmlns:p14="http://schemas.microsoft.com/office/powerpoint/2010/main" xmlns=""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Mantenimiento de techos: Remoción de presas de hielo y escombros</a:t>
            </a:r>
            <a:endParaRPr lang="el-GR" dirty="0"/>
          </a:p>
        </p:txBody>
      </p:sp>
      <p:sp>
        <p:nvSpPr>
          <p:cNvPr id="3" name="Content Placeholder 2"/>
          <p:cNvSpPr>
            <a:spLocks noGrp="1"/>
          </p:cNvSpPr>
          <p:nvPr>
            <p:ph idx="1"/>
          </p:nvPr>
        </p:nvSpPr>
        <p:spPr/>
        <p:txBody>
          <a:bodyPr>
            <a:normAutofit/>
          </a:bodyPr>
          <a:lstStyle/>
          <a:p>
            <a:r>
              <a:rPr lang="en-US" sz="1600" dirty="0"/>
              <a:t>Los diques de hielo deben ser removidos para permitir que el techo drene apropiadamente.</a:t>
            </a:r>
          </a:p>
          <a:p>
            <a:r>
              <a:rPr lang="en-US" sz="1600" dirty="0"/>
              <a:t>La nieve sobre el dique de hielo puede ser removida con un rastrillo o una pala y el dique de hielo puede ser removido usando </a:t>
            </a:r>
            <a:r>
              <a:rPr lang="en-US" sz="1600" dirty="0" err="1"/>
              <a:t>derretidores</a:t>
            </a:r>
            <a:r>
              <a:rPr lang="en-US" sz="1600" dirty="0"/>
              <a:t> químicos </a:t>
            </a:r>
            <a:r>
              <a:rPr lang="en-US" sz="1600" dirty="0" err="1"/>
              <a:t>de</a:t>
            </a:r>
            <a:r>
              <a:rPr lang="en-US" sz="1600" dirty="0"/>
              <a:t> hielo o un cable de deshielo.</a:t>
            </a:r>
          </a:p>
          <a:p>
            <a:r>
              <a:rPr lang="en-US" sz="1600" dirty="0"/>
              <a:t>Se debe tener mucho cuidado de no dañar la membrana del tejado, los módulos fotovoltaicos o el cableado de conexión.</a:t>
            </a:r>
          </a:p>
          <a:p>
            <a:r>
              <a:rPr lang="en-US" sz="1600" dirty="0"/>
              <a:t>Los escombros que se han acumulado, como las hojas, deben ser retirados para permitir el drenaje del agua y para evitar que el material para el crecimiento de la vegetación y el anidamiento en el techo</a:t>
            </a:r>
          </a:p>
        </p:txBody>
      </p:sp>
    </p:spTree>
    <p:extLst>
      <p:ext uri="{BB962C8B-B14F-4D97-AF65-F5344CB8AC3E}">
        <p14:creationId xmlns:p14="http://schemas.microsoft.com/office/powerpoint/2010/main" xmlns=""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Mantenimiento del tejado - detalle</a:t>
            </a:r>
            <a:endParaRPr lang="el-GR" dirty="0"/>
          </a:p>
        </p:txBody>
      </p:sp>
      <p:sp>
        <p:nvSpPr>
          <p:cNvPr id="3" name="Content Placeholder 2"/>
          <p:cNvSpPr>
            <a:spLocks noGrp="1"/>
          </p:cNvSpPr>
          <p:nvPr>
            <p:ph idx="1"/>
          </p:nvPr>
        </p:nvSpPr>
        <p:spPr>
          <a:xfrm>
            <a:off x="457200" y="5445224"/>
            <a:ext cx="8229600" cy="648072"/>
          </a:xfrm>
        </p:spPr>
        <p:txBody>
          <a:bodyPr>
            <a:normAutofit/>
          </a:bodyPr>
          <a:lstStyle/>
          <a:p>
            <a:pPr marL="0" indent="0" algn="ctr">
              <a:buNone/>
            </a:pPr>
            <a:r>
              <a:rPr lang="en-US" sz="1600" dirty="0"/>
              <a:t>Una buena práctica es colocar la lámina deslizante continuamente debajo de los miembros del bastidor para evitar el contacto directo con la membrana del techo.</a:t>
            </a:r>
          </a:p>
        </p:txBody>
      </p:sp>
      <p:pic>
        <p:nvPicPr>
          <p:cNvPr id="4098" name="Picture 2"/>
          <p:cNvPicPr>
            <a:picLocks noChangeAspect="1" noChangeArrowheads="1"/>
          </p:cNvPicPr>
          <p:nvPr/>
        </p:nvPicPr>
        <p:blipFill>
          <a:blip r:embed="rId2" cstate="print"/>
          <a:srcRect/>
          <a:stretch>
            <a:fillRect/>
          </a:stretch>
        </p:blipFill>
        <p:spPr bwMode="auto">
          <a:xfrm>
            <a:off x="1865723" y="1629200"/>
            <a:ext cx="5442581" cy="360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estanterías fotovoltaicas con balasto o con fijación mecánica</a:t>
            </a:r>
            <a:endParaRPr lang="el-GR" dirty="0"/>
          </a:p>
        </p:txBody>
      </p:sp>
      <p:sp>
        <p:nvSpPr>
          <p:cNvPr id="3" name="Content Placeholder 2"/>
          <p:cNvSpPr>
            <a:spLocks noGrp="1"/>
          </p:cNvSpPr>
          <p:nvPr>
            <p:ph idx="1"/>
          </p:nvPr>
        </p:nvSpPr>
        <p:spPr>
          <a:xfrm>
            <a:off x="457200" y="5589240"/>
            <a:ext cx="8229600" cy="536923"/>
          </a:xfrm>
        </p:spPr>
        <p:txBody>
          <a:bodyPr>
            <a:normAutofit/>
          </a:bodyPr>
          <a:lstStyle/>
          <a:p>
            <a:pPr algn="ctr">
              <a:buNone/>
            </a:pPr>
            <a:r>
              <a:rPr lang="en-US" sz="1600" dirty="0"/>
              <a:t>Sistema de estanterías FV montado mecánicamente</a:t>
            </a:r>
          </a:p>
        </p:txBody>
      </p:sp>
      <p:pic>
        <p:nvPicPr>
          <p:cNvPr id="33794" name="Picture 2" descr="solar racking"/>
          <p:cNvPicPr>
            <a:picLocks noChangeAspect="1" noChangeArrowheads="1"/>
          </p:cNvPicPr>
          <p:nvPr/>
        </p:nvPicPr>
        <p:blipFill>
          <a:blip r:embed="rId2" cstate="print"/>
          <a:srcRect/>
          <a:stretch>
            <a:fillRect/>
          </a:stretch>
        </p:blipFill>
        <p:spPr bwMode="auto">
          <a:xfrm>
            <a:off x="1342630" y="1772816"/>
            <a:ext cx="6325714" cy="360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de estanterías fotovoltaicas con balasto o con fijación mecánica</a:t>
            </a:r>
            <a:endParaRPr lang="el-GR" dirty="0"/>
          </a:p>
        </p:txBody>
      </p:sp>
      <p:sp>
        <p:nvSpPr>
          <p:cNvPr id="3" name="Content Placeholder 2"/>
          <p:cNvSpPr>
            <a:spLocks noGrp="1"/>
          </p:cNvSpPr>
          <p:nvPr>
            <p:ph idx="1"/>
          </p:nvPr>
        </p:nvSpPr>
        <p:spPr>
          <a:xfrm>
            <a:off x="457200" y="5589240"/>
            <a:ext cx="8229600" cy="536923"/>
          </a:xfrm>
        </p:spPr>
        <p:txBody>
          <a:bodyPr>
            <a:normAutofit/>
          </a:bodyPr>
          <a:lstStyle/>
          <a:p>
            <a:pPr algn="ctr">
              <a:buNone/>
            </a:pPr>
            <a:r>
              <a:rPr lang="en-US" sz="1600" dirty="0"/>
              <a:t>Sistema de estanterías FV con balasto</a:t>
            </a:r>
          </a:p>
        </p:txBody>
      </p:sp>
      <p:pic>
        <p:nvPicPr>
          <p:cNvPr id="48130" name="Picture 2" descr="solar racking"/>
          <p:cNvPicPr>
            <a:picLocks noChangeAspect="1" noChangeArrowheads="1"/>
          </p:cNvPicPr>
          <p:nvPr/>
        </p:nvPicPr>
        <p:blipFill>
          <a:blip r:embed="rId2" cstate="print"/>
          <a:srcRect/>
          <a:stretch>
            <a:fillRect/>
          </a:stretch>
        </p:blipFill>
        <p:spPr bwMode="auto">
          <a:xfrm>
            <a:off x="1486646" y="1773216"/>
            <a:ext cx="6325714" cy="360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Mantenimiento de sistemas de estanterías fotovoltaicas con balasto frente a los sistemas de estanterías fotovoltaicas montadas mecánicamente</a:t>
            </a:r>
            <a:endParaRPr lang="el-GR" dirty="0"/>
          </a:p>
        </p:txBody>
      </p:sp>
      <p:sp>
        <p:nvSpPr>
          <p:cNvPr id="3" name="Content Placeholder 2"/>
          <p:cNvSpPr>
            <a:spLocks noGrp="1"/>
          </p:cNvSpPr>
          <p:nvPr>
            <p:ph idx="1"/>
          </p:nvPr>
        </p:nvSpPr>
        <p:spPr>
          <a:xfrm>
            <a:off x="323528" y="1484784"/>
            <a:ext cx="8373616" cy="4752528"/>
          </a:xfrm>
        </p:spPr>
        <p:txBody>
          <a:bodyPr>
            <a:normAutofit fontScale="92500" lnSpcReduction="10000"/>
          </a:bodyPr>
          <a:lstStyle/>
          <a:p>
            <a:r>
              <a:rPr lang="en-US" sz="1600" dirty="0"/>
              <a:t>Los sistemas de estanterías FV con balasto pueden ser preferidos en algunas cubiertas de baja pendiente (para reducir las cargas de viento) y proporcionan una mayor fiabilidad en la impermeabilización, lo que es significativo especialmente para las cubiertas construidas existentes que tienen más de unos pocos años de antigüedad</a:t>
            </a:r>
          </a:p>
          <a:p>
            <a:r>
              <a:rPr lang="en-US" sz="1600" dirty="0"/>
              <a:t>Sin embargo, la regla general es instalar sistemas de bastidores FV acoplados mecánicamente.</a:t>
            </a:r>
          </a:p>
          <a:p>
            <a:r>
              <a:rPr lang="en-US" sz="1600" dirty="0"/>
              <a:t>La instalación de un sistema de estanterías fotovoltaicas con balasto puede mejorar los costes de mantenimiento en los siguientes aspectos:</a:t>
            </a:r>
          </a:p>
          <a:p>
            <a:pPr lvl="1"/>
            <a:r>
              <a:rPr lang="en-US" sz="1600" dirty="0"/>
              <a:t>Material del tejado y aislamiento</a:t>
            </a:r>
          </a:p>
          <a:p>
            <a:pPr lvl="1"/>
            <a:r>
              <a:rPr lang="en-US" sz="1600" dirty="0"/>
              <a:t>Desviación del techo: El peso añadido de un sistema de lastre (normalmente el doble de un sistema conectado mecánicamente) puede causar deflexión de la cubierta, resultando en una mayor </a:t>
            </a:r>
            <a:r>
              <a:rPr lang="en-US" sz="1600" dirty="0" err="1"/>
              <a:t>acumulación de</a:t>
            </a:r>
            <a:r>
              <a:rPr lang="en-US" sz="1600" dirty="0"/>
              <a:t> agua.</a:t>
            </a:r>
          </a:p>
          <a:p>
            <a:pPr lvl="1"/>
            <a:r>
              <a:rPr lang="en-US" sz="1600" dirty="0"/>
              <a:t>Daños por viento</a:t>
            </a:r>
          </a:p>
          <a:p>
            <a:pPr lvl="1"/>
            <a:r>
              <a:rPr lang="en-US" sz="1600" dirty="0"/>
              <a:t>Cargas de nieve extremas (para bastidores FV con balasto de baja pendiente)</a:t>
            </a:r>
          </a:p>
          <a:p>
            <a:pPr lvl="1"/>
            <a:r>
              <a:rPr lang="en-US" sz="1600" dirty="0"/>
              <a:t>Mantenimiento de un drenaje adecuado del techo: Los bastidores FV lastrados requieren un mayor esfuerzo para mantener el techo libre de escombros y garantizar que estas obstrucciones no impidan el drenaje. </a:t>
            </a:r>
          </a:p>
          <a:p>
            <a:pPr lvl="1"/>
            <a:r>
              <a:rPr lang="en-US" sz="1600" dirty="0"/>
              <a:t>Migración de conexiones sobre cubierta: Los componentes sueltos y lastrados pueden moverse con el tiempo, y el movimiento acumulativo requerirá una revisión del conducto para evitar esfuerzos.</a:t>
            </a:r>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fotovoltaicos montados en el suelo</a:t>
            </a:r>
            <a:endParaRPr lang="el-GR" dirty="0"/>
          </a:p>
        </p:txBody>
      </p:sp>
      <p:pic>
        <p:nvPicPr>
          <p:cNvPr id="31750" name="Picture 6" descr="ÎÏÎ¿ÏÎ­Î»ÎµÏÎ¼Î± ÎµÎ¹ÎºÏÎ½Î±Ï Î³Î¹Î± Ground-mount PV systems"/>
          <p:cNvPicPr>
            <a:picLocks noChangeAspect="1" noChangeArrowheads="1"/>
          </p:cNvPicPr>
          <p:nvPr/>
        </p:nvPicPr>
        <p:blipFill>
          <a:blip r:embed="rId2" cstate="print"/>
          <a:srcRect/>
          <a:stretch>
            <a:fillRect/>
          </a:stretch>
        </p:blipFill>
        <p:spPr bwMode="auto">
          <a:xfrm>
            <a:off x="1043608" y="1916832"/>
            <a:ext cx="7200000" cy="360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Problemas de mantenimiento de los sistemas fotovoltaicos en tierra</a:t>
            </a:r>
            <a:endParaRPr lang="el-GR" dirty="0"/>
          </a:p>
        </p:txBody>
      </p:sp>
      <p:sp>
        <p:nvSpPr>
          <p:cNvPr id="3" name="Content Placeholder 2"/>
          <p:cNvSpPr>
            <a:spLocks noGrp="1"/>
          </p:cNvSpPr>
          <p:nvPr>
            <p:ph idx="1"/>
          </p:nvPr>
        </p:nvSpPr>
        <p:spPr/>
        <p:txBody>
          <a:bodyPr>
            <a:normAutofit/>
          </a:bodyPr>
          <a:lstStyle/>
          <a:p>
            <a:r>
              <a:rPr lang="en-US" sz="1600" dirty="0"/>
              <a:t>Los sistemas fotovoltaicos de montaje en suelo evitan los problemas de mantenimiento del tejado pero introducen problemas de mantenimiento del terreno, incluyendo:</a:t>
            </a:r>
          </a:p>
          <a:p>
            <a:pPr lvl="1"/>
            <a:r>
              <a:rPr lang="en-US" sz="1600" dirty="0"/>
              <a:t>Manejo de la vegetación (corte de césped, poda, remoción de árboles, herbicidas), que a menudo se estiman como un costo por área de sitio.</a:t>
            </a:r>
          </a:p>
          <a:p>
            <a:pPr lvl="1"/>
            <a:r>
              <a:rPr lang="en-US" sz="1600" dirty="0"/>
              <a:t>Remoción de nieve</a:t>
            </a:r>
          </a:p>
          <a:p>
            <a:pPr lvl="1"/>
            <a:r>
              <a:rPr lang="en-US" sz="1600" dirty="0"/>
              <a:t>Los requisitos de limpieza aumentan para los conjuntos montados en el suelo porque están más cerca de la fuente de suciedad y polen en el aire.</a:t>
            </a:r>
          </a:p>
        </p:txBody>
      </p:sp>
    </p:spTree>
    <p:extLst>
      <p:ext uri="{BB962C8B-B14F-4D97-AF65-F5344CB8AC3E}">
        <p14:creationId xmlns:p14="http://schemas.microsoft.com/office/powerpoint/2010/main" xmlns=""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Mantenimiento del sistema eléctrico</a:t>
            </a:r>
            <a:endParaRPr lang="el-GR" dirty="0"/>
          </a:p>
        </p:txBody>
      </p:sp>
      <p:sp>
        <p:nvSpPr>
          <p:cNvPr id="3" name="Content Placeholder 2"/>
          <p:cNvSpPr>
            <a:spLocks noGrp="1"/>
          </p:cNvSpPr>
          <p:nvPr>
            <p:ph idx="1"/>
          </p:nvPr>
        </p:nvSpPr>
        <p:spPr/>
        <p:txBody>
          <a:bodyPr>
            <a:normAutofit/>
          </a:bodyPr>
          <a:lstStyle/>
          <a:p>
            <a:r>
              <a:rPr lang="en-US" sz="1600" dirty="0"/>
              <a:t>El sistema fotovoltaico tendrá componentes de corriente alterna (CA) y corriente continua (CC), en caso de que no se utilicen microinversores.</a:t>
            </a:r>
          </a:p>
          <a:p>
            <a:r>
              <a:rPr lang="en-US" sz="1600" dirty="0"/>
              <a:t>Puede haber varios puntos únicos de fallo en el sistema de CA, incluyendo:</a:t>
            </a:r>
          </a:p>
          <a:p>
            <a:pPr lvl="1"/>
            <a:r>
              <a:rPr lang="en-US" sz="1600" dirty="0"/>
              <a:t>Inversor central</a:t>
            </a:r>
          </a:p>
          <a:p>
            <a:pPr lvl="1"/>
            <a:r>
              <a:rPr lang="en-US" sz="1600" dirty="0"/>
              <a:t>Transformador elevador de generador (GSU) para grandes instalaciones fotovoltaicas</a:t>
            </a:r>
          </a:p>
          <a:p>
            <a:r>
              <a:rPr lang="en-US" sz="1600" dirty="0"/>
              <a:t>Las medidas de mantenimiento y el coste dependen del sistema de gestión de cables empleado</a:t>
            </a:r>
          </a:p>
          <a:p>
            <a:r>
              <a:rPr lang="en-US" sz="1600" dirty="0"/>
              <a:t>En lo que respecta a los cables de los sistemas FV, las medidas serán mínimas para los conductores en conductos o bandejas de colocación, que están diseñados como parte integral del rack y del sistema de cableado.</a:t>
            </a:r>
          </a:p>
          <a:p>
            <a:r>
              <a:rPr lang="en-US" sz="1600" dirty="0"/>
              <a:t>Se debe proporcionar mantenimiento para asegurar que el sistema de gestión de cables siga protegiendo los cables de daños físicos.</a:t>
            </a:r>
          </a:p>
        </p:txBody>
      </p:sp>
    </p:spTree>
    <p:extLst>
      <p:ext uri="{BB962C8B-B14F-4D97-AF65-F5344CB8AC3E}">
        <p14:creationId xmlns:p14="http://schemas.microsoft.com/office/powerpoint/2010/main" xmlns=""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fotovoltaicos montados en el suelo: Manejo de la vegetación</a:t>
            </a:r>
            <a:endParaRPr lang="el-GR" dirty="0"/>
          </a:p>
        </p:txBody>
      </p:sp>
      <p:sp>
        <p:nvSpPr>
          <p:cNvPr id="3" name="Content Placeholder 2"/>
          <p:cNvSpPr>
            <a:spLocks noGrp="1"/>
          </p:cNvSpPr>
          <p:nvPr>
            <p:ph idx="1"/>
          </p:nvPr>
        </p:nvSpPr>
        <p:spPr/>
        <p:txBody>
          <a:bodyPr>
            <a:normAutofit/>
          </a:bodyPr>
          <a:lstStyle/>
          <a:p>
            <a:r>
              <a:rPr lang="en-US" sz="1600" dirty="0"/>
              <a:t>La reducción química de la vegetación puede ser más eficiente y a veces menos costosa, especialmente en las zonas áridas.</a:t>
            </a:r>
          </a:p>
          <a:p>
            <a:r>
              <a:rPr lang="en-US" sz="1600" dirty="0"/>
              <a:t>En climas con altas precipitaciones, los costos de corte de césped y control de la vegetación pueden ser iguales o superiores a los costos de mantenimiento de los equipos.</a:t>
            </a:r>
          </a:p>
          <a:p>
            <a:r>
              <a:rPr lang="en-US" sz="1600" dirty="0"/>
              <a:t>Las buenas prácticas pueden incluir: </a:t>
            </a:r>
          </a:p>
          <a:p>
            <a:pPr lvl="1"/>
            <a:r>
              <a:rPr lang="en-US" sz="1600" dirty="0"/>
              <a:t>Replantación con especies de crecimiento bajo seleccionadas por un experto</a:t>
            </a:r>
          </a:p>
          <a:p>
            <a:pPr lvl="1"/>
            <a:r>
              <a:rPr lang="en-US" sz="1600" dirty="0"/>
              <a:t>Replantación con una cubierta vegetal favorable para los polinizadores u otro tipo de cobertura del suelo que apoye el hábitat</a:t>
            </a:r>
          </a:p>
          <a:p>
            <a:pPr lvl="1"/>
            <a:r>
              <a:rPr lang="en-US" sz="1600" dirty="0"/>
              <a:t>Preservar la vegetación existente, a veces nativa, minimizando la clasificación, lo que puede reducir las infestaciones de malezas.</a:t>
            </a:r>
          </a:p>
          <a:p>
            <a:r>
              <a:rPr lang="en-US" sz="1600" dirty="0"/>
              <a:t>En caso de utilizar animales para el manejo de la vegetación, selección adecuada de los animales</a:t>
            </a:r>
          </a:p>
        </p:txBody>
      </p:sp>
    </p:spTree>
    <p:extLst>
      <p:ext uri="{BB962C8B-B14F-4D97-AF65-F5344CB8AC3E}">
        <p14:creationId xmlns:p14="http://schemas.microsoft.com/office/powerpoint/2010/main" xmlns=""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Uso de animales para el manejo de la vegetación</a:t>
            </a:r>
            <a:endParaRPr lang="el-GR" dirty="0"/>
          </a:p>
        </p:txBody>
      </p:sp>
      <p:sp>
        <p:nvSpPr>
          <p:cNvPr id="3" name="Content Placeholder 2"/>
          <p:cNvSpPr>
            <a:spLocks noGrp="1"/>
          </p:cNvSpPr>
          <p:nvPr>
            <p:ph idx="1"/>
          </p:nvPr>
        </p:nvSpPr>
        <p:spPr>
          <a:xfrm>
            <a:off x="457200" y="5445224"/>
            <a:ext cx="8229600" cy="536923"/>
          </a:xfrm>
        </p:spPr>
        <p:txBody>
          <a:bodyPr>
            <a:normAutofit/>
          </a:bodyPr>
          <a:lstStyle/>
          <a:p>
            <a:pPr algn="ctr">
              <a:buNone/>
            </a:pPr>
            <a:r>
              <a:rPr lang="en-US" sz="1600" dirty="0"/>
              <a:t>Las ovejas pueden ser empleadas para el control de la vegetación, pero no las cabras o las vacas.</a:t>
            </a:r>
          </a:p>
        </p:txBody>
      </p:sp>
      <p:pic>
        <p:nvPicPr>
          <p:cNvPr id="27649" name="Picture 1"/>
          <p:cNvPicPr>
            <a:picLocks noChangeAspect="1" noChangeArrowheads="1"/>
          </p:cNvPicPr>
          <p:nvPr/>
        </p:nvPicPr>
        <p:blipFill>
          <a:blip r:embed="rId2" cstate="print"/>
          <a:srcRect/>
          <a:stretch>
            <a:fillRect/>
          </a:stretch>
        </p:blipFill>
        <p:spPr bwMode="auto">
          <a:xfrm>
            <a:off x="1590217" y="1629200"/>
            <a:ext cx="5862103" cy="360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fotovoltaicos montados en el suelo: Erosión por lluvia</a:t>
            </a:r>
            <a:endParaRPr lang="el-GR" dirty="0"/>
          </a:p>
        </p:txBody>
      </p:sp>
      <p:pic>
        <p:nvPicPr>
          <p:cNvPr id="49154" name="Picture 2"/>
          <p:cNvPicPr>
            <a:picLocks noChangeAspect="1" noChangeArrowheads="1"/>
          </p:cNvPicPr>
          <p:nvPr/>
        </p:nvPicPr>
        <p:blipFill>
          <a:blip r:embed="rId2" cstate="print"/>
          <a:srcRect/>
          <a:stretch>
            <a:fillRect/>
          </a:stretch>
        </p:blipFill>
        <p:spPr bwMode="auto">
          <a:xfrm>
            <a:off x="1403648" y="1628800"/>
            <a:ext cx="6264392" cy="432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fotovoltaicos montados en el suelo: Erosión por lluvia</a:t>
            </a:r>
            <a:endParaRPr lang="el-GR" dirty="0"/>
          </a:p>
        </p:txBody>
      </p:sp>
      <p:sp>
        <p:nvSpPr>
          <p:cNvPr id="3" name="Content Placeholder 2"/>
          <p:cNvSpPr>
            <a:spLocks noGrp="1"/>
          </p:cNvSpPr>
          <p:nvPr>
            <p:ph idx="1"/>
          </p:nvPr>
        </p:nvSpPr>
        <p:spPr/>
        <p:txBody>
          <a:bodyPr>
            <a:normAutofit/>
          </a:bodyPr>
          <a:lstStyle/>
          <a:p>
            <a:r>
              <a:rPr lang="en-US" sz="1600" dirty="0"/>
              <a:t>Las grandes lluvias pueden poner en peligro la estabilidad de los cimientos y las vallas de los bastidores de energía fotovoltaica, exponer conductores enterrados y dañar las carreteras de acceso y las almohadillas de los inversores. </a:t>
            </a:r>
          </a:p>
          <a:p>
            <a:r>
              <a:rPr lang="en-US" sz="1600" dirty="0"/>
              <a:t>Una buena práctica es diseñar vías específicas para la escorrentía de aguas pluviales que incluyan diques de contención en todo el sitio, que alimenten a los canales revestidos de roca y que hagan que los canales terminen en almohadillas para salpicaduras y se integren en el sistema de gestión de aguas pluviales del sitio, como por ejemplo una cuenca de retención. </a:t>
            </a:r>
          </a:p>
          <a:p>
            <a:r>
              <a:rPr lang="en-US" sz="1600" dirty="0"/>
              <a:t>La escorrentía y la erosión pueden reducirse estabilizando los agregados en la superficie del suelo con acondicionadores de suelo poliméricos.</a:t>
            </a:r>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Sistemas fotovoltaicos montados en el suelo: Remoción de nieve</a:t>
            </a:r>
            <a:endParaRPr lang="el-GR" dirty="0"/>
          </a:p>
        </p:txBody>
      </p:sp>
      <p:sp>
        <p:nvSpPr>
          <p:cNvPr id="3" name="Content Placeholder 2"/>
          <p:cNvSpPr>
            <a:spLocks noGrp="1"/>
          </p:cNvSpPr>
          <p:nvPr>
            <p:ph idx="1"/>
          </p:nvPr>
        </p:nvSpPr>
        <p:spPr/>
        <p:txBody>
          <a:bodyPr>
            <a:normAutofit/>
          </a:bodyPr>
          <a:lstStyle/>
          <a:p>
            <a:r>
              <a:rPr lang="en-US" sz="1600" dirty="0"/>
              <a:t>La remoción de nieve puede implicar la remoción de la matriz misma, la limpieza de caminos de acceso y callejones, y la remoción donde la nieve se acumula a medida que se desliza fuera de la matriz.</a:t>
            </a:r>
          </a:p>
          <a:p>
            <a:r>
              <a:rPr lang="en-US" sz="1600" dirty="0"/>
              <a:t>Si se quita la nieve del conjunto, se debe tener cuidado para asegurar que los módulos no se dañen mecánicamente por las técnicas de remoción.</a:t>
            </a:r>
          </a:p>
          <a:p>
            <a:r>
              <a:rPr lang="en-US" sz="1600" dirty="0"/>
              <a:t>En el caso de los seguidores de un solo eje, pueden producirse daños importantes si no se limpia la nieve entre hileras de seguidores, ya que los módulos pueden entrar en contacto con bancos de nieve cuando el mecanismo de seguimiento se encuentra en sus posiciones extremas al este o al oeste.</a:t>
            </a:r>
          </a:p>
        </p:txBody>
      </p:sp>
    </p:spTree>
    <p:extLst>
      <p:ext uri="{BB962C8B-B14F-4D97-AF65-F5344CB8AC3E}">
        <p14:creationId xmlns:p14="http://schemas.microsoft.com/office/powerpoint/2010/main" xmlns=""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Seguimiento de sistemas FV</a:t>
            </a:r>
            <a:endParaRPr lang="el-GR" dirty="0"/>
          </a:p>
        </p:txBody>
      </p:sp>
      <p:pic>
        <p:nvPicPr>
          <p:cNvPr id="24578" name="Picture 2" descr="Î£ÏÎµÏÎ¹ÎºÎ® ÎµÎ¹ÎºÏÎ½Î±"/>
          <p:cNvPicPr>
            <a:picLocks noChangeAspect="1" noChangeArrowheads="1"/>
          </p:cNvPicPr>
          <p:nvPr/>
        </p:nvPicPr>
        <p:blipFill>
          <a:blip r:embed="rId2" cstate="print"/>
          <a:srcRect/>
          <a:stretch>
            <a:fillRect/>
          </a:stretch>
        </p:blipFill>
        <p:spPr bwMode="auto">
          <a:xfrm>
            <a:off x="516456" y="1701288"/>
            <a:ext cx="8160000" cy="432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Seguimiento de sistemas FV</a:t>
            </a:r>
            <a:endParaRPr lang="el-GR" dirty="0"/>
          </a:p>
        </p:txBody>
      </p:sp>
      <p:sp>
        <p:nvSpPr>
          <p:cNvPr id="3" name="Content Placeholder 2"/>
          <p:cNvSpPr>
            <a:spLocks noGrp="1"/>
          </p:cNvSpPr>
          <p:nvPr>
            <p:ph idx="1"/>
          </p:nvPr>
        </p:nvSpPr>
        <p:spPr>
          <a:xfrm>
            <a:off x="457200" y="1600200"/>
            <a:ext cx="8229600" cy="4709120"/>
          </a:xfrm>
        </p:spPr>
        <p:txBody>
          <a:bodyPr>
            <a:normAutofit lnSpcReduction="10000"/>
          </a:bodyPr>
          <a:lstStyle/>
          <a:p>
            <a:r>
              <a:rPr lang="en-US" sz="1600" dirty="0"/>
              <a:t>La complejidad de los sistemas de seguimiento requiere mucho más mantenimiento, no sólo de las partes móviles del conjunto que soportan la carga, sino también del sistema asociado de actuadores y controles.</a:t>
            </a:r>
          </a:p>
          <a:p>
            <a:r>
              <a:rPr lang="en-US" sz="1600" dirty="0"/>
              <a:t>Consideraciones adicionales para los sistemas de rastreo incluyen:</a:t>
            </a:r>
          </a:p>
          <a:p>
            <a:pPr lvl="1"/>
            <a:r>
              <a:rPr lang="en-US" sz="1600" dirty="0"/>
              <a:t>Aspectos eléctricos: Revise las conexiones eléctricas y el gabinete para el seguimiento del motor/controlador; revise las trenzas de conexión a tierra para ver si están desgastadas.</a:t>
            </a:r>
          </a:p>
          <a:p>
            <a:pPr lvl="1"/>
            <a:r>
              <a:rPr lang="en-US" sz="1600" dirty="0"/>
              <a:t>Controles: Inspeccionar y calibrar el anemómetro, reemplazar la rueda de copa; inspeccionar el inclinómetro; inspeccionar el interruptor de límite; reemplazar el filtro del ventilador de alimentación del controlador de seguimiento; inspeccionar/prueba el controlador de seguimiento.</a:t>
            </a:r>
          </a:p>
          <a:p>
            <a:pPr lvl="1"/>
            <a:r>
              <a:rPr lang="en-US" sz="1600" dirty="0"/>
              <a:t>Cremallera y Actuador: Comprobar el par de torsión del eje de transmisión e inspeccionar visualmente la lubricación de la caja de cambios; inspeccionar la tabla de módulos; engrasar el gato roscado; inspeccionar el gato roscado; lubricar el engranaje recto; comprobar el par de torsión del engranaje roscado e inspeccionar el desgaste; engrasar e inspeccionar la junta universal; lubricar los cojinetes y las vigas del montaje del seguidor; reparar/reemplazar el eje de transmisión del seguidor; reemplazar el cilindro hidráulico; reemplazar el cojinete del accionamiento del seguidor; reemplazar el controlador del motor del seguidor; reemplazar el cojinete del montaje del seguidor; reemplazar/mezcla actualización del software de control del seguidor.</a:t>
            </a:r>
          </a:p>
        </p:txBody>
      </p:sp>
    </p:spTree>
    <p:extLst>
      <p:ext uri="{BB962C8B-B14F-4D97-AF65-F5344CB8AC3E}">
        <p14:creationId xmlns:p14="http://schemas.microsoft.com/office/powerpoint/2010/main" xmlns="" val="303196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Condiciones del entorno</a:t>
            </a:r>
            <a:endParaRPr lang="el-GR" dirty="0"/>
          </a:p>
        </p:txBody>
      </p:sp>
      <p:sp>
        <p:nvSpPr>
          <p:cNvPr id="3" name="Content Placeholder 2"/>
          <p:cNvSpPr>
            <a:spLocks noGrp="1"/>
          </p:cNvSpPr>
          <p:nvPr>
            <p:ph idx="1"/>
          </p:nvPr>
        </p:nvSpPr>
        <p:spPr/>
        <p:txBody>
          <a:bodyPr>
            <a:normAutofit/>
          </a:bodyPr>
          <a:lstStyle/>
          <a:p>
            <a:r>
              <a:rPr lang="en-US" sz="1600" dirty="0"/>
              <a:t>Muchas condiciones ambientales pueden afectar el mantenimiento del sistema fotovoltaico y muchas están fuera del control humano.</a:t>
            </a:r>
          </a:p>
          <a:p>
            <a:r>
              <a:rPr lang="en-US" sz="1600" dirty="0"/>
              <a:t>La suciedad puede ser tratada en la limpieza, y posiblemente durante el proceso de selección del sitio.</a:t>
            </a:r>
          </a:p>
          <a:p>
            <a:r>
              <a:rPr lang="en-US" sz="1600" dirty="0"/>
              <a:t>Otras condiciones ambientales pueden afectar el mantenimiento del sistema fotovoltaico, pero están fuera del control humano, entre otras:</a:t>
            </a:r>
          </a:p>
          <a:p>
            <a:pPr lvl="1"/>
            <a:r>
              <a:rPr lang="en-US" sz="1600" dirty="0"/>
              <a:t>Humedad (esto puede solucionarse instalando deshumidificadores en refugios que contienen equipos sensibles) </a:t>
            </a:r>
          </a:p>
          <a:p>
            <a:pPr lvl="1"/>
            <a:r>
              <a:rPr lang="en-US" sz="1600" dirty="0"/>
              <a:t>Clima caluroso </a:t>
            </a:r>
          </a:p>
          <a:p>
            <a:pPr lvl="1"/>
            <a:r>
              <a:rPr lang="en-US" sz="1600" dirty="0"/>
              <a:t>Viento fuerte </a:t>
            </a:r>
          </a:p>
          <a:p>
            <a:pPr lvl="1"/>
            <a:r>
              <a:rPr lang="en-US" sz="1600" dirty="0"/>
              <a:t>Salve </a:t>
            </a:r>
          </a:p>
          <a:p>
            <a:pPr lvl="1"/>
            <a:r>
              <a:rPr lang="en-US" sz="1600" dirty="0"/>
              <a:t>Aire salino </a:t>
            </a:r>
          </a:p>
          <a:p>
            <a:pPr lvl="1"/>
            <a:r>
              <a:rPr lang="en-US" sz="1600" dirty="0"/>
              <a:t>Alta </a:t>
            </a:r>
            <a:r>
              <a:rPr lang="en-US" sz="1600" dirty="0" err="1"/>
              <a:t>insolación </a:t>
            </a:r>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Limpieza de instalaciones fotovoltaicas</a:t>
            </a:r>
            <a:endParaRPr lang="el-GR"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r>
              <a:rPr lang="en-US" sz="1600" dirty="0"/>
              <a:t>La suciedad reduce la producción de energía del conjunto fotovoltaico y puede provocar fallos localizados en puntos calientes si la suciedad es irregular.</a:t>
            </a:r>
          </a:p>
          <a:p>
            <a:r>
              <a:rPr lang="en-US" sz="1600" dirty="0"/>
              <a:t>Deberían tomarse medidas para reducir la suciedad desigual, por ejemplo, a causa de los excrementos de las aves.</a:t>
            </a:r>
          </a:p>
          <a:p>
            <a:r>
              <a:rPr lang="en-US" sz="1600" dirty="0"/>
              <a:t>Se debe tener cuidado con la limpieza del conjunto para evitar dañar los componentes; es una buena práctica seguir las recomendaciones del fabricante del módulo FV con cualquier limpieza del conjunto.</a:t>
            </a:r>
          </a:p>
          <a:p>
            <a:r>
              <a:rPr lang="en-US" sz="1600" dirty="0"/>
              <a:t>La limpieza de los módulos fotovoltaicos debe realizarse con agua</a:t>
            </a:r>
            <a:r>
              <a:rPr lang="en-US" sz="1600" dirty="0" err="1"/>
              <a:t> desmineralizada</a:t>
            </a:r>
            <a:r>
              <a:rPr lang="en-US" sz="1600" dirty="0"/>
              <a:t> con un detergente suave recomendado por el fabricante.</a:t>
            </a:r>
          </a:p>
          <a:p>
            <a:r>
              <a:rPr lang="en-US" sz="1600" dirty="0"/>
              <a:t>Un método económico es con un cubo de agua, un limpiador de tiras y una escobilla de goma, utilizando trazos verticales superpuestos de la misma manera que se limpia el vidrio de las ventanas en los edificios comerciales.</a:t>
            </a:r>
          </a:p>
          <a:p>
            <a:r>
              <a:rPr lang="en-US" sz="1600" dirty="0"/>
              <a:t>No se recomienda el uso de agua a alta presión, cepillos, o cualquier tipo de solventes, abrasivos o detergentes fuertes.</a:t>
            </a:r>
          </a:p>
          <a:p>
            <a:r>
              <a:rPr lang="en-US" sz="1600" dirty="0"/>
              <a:t>Los sistemas de limpieza robotizados están disponibles para sistemas fotovoltaicos a gran escala.</a:t>
            </a:r>
          </a:p>
          <a:p>
            <a:r>
              <a:rPr lang="en-US" sz="1600" dirty="0"/>
              <a:t>Las lluvias intensas producen un efecto de limpieza casi completo, mientras que las lluvias ligeras limpian mucho menos eficazmente y pueden incluso aumentar la suciedad si el polvo se adhiere a gotas de agua escasas.</a:t>
            </a:r>
          </a:p>
          <a:p>
            <a:r>
              <a:rPr lang="en-US" sz="1600" dirty="0"/>
              <a:t>En caso de nieve fuerte, el despeje entre la parte inferior de la matriz y el suelo o el techo evita las derivas del viento y permite que la nieve se deslice. </a:t>
            </a:r>
          </a:p>
        </p:txBody>
      </p:sp>
    </p:spTree>
    <p:extLst>
      <p:ext uri="{BB962C8B-B14F-4D97-AF65-F5344CB8AC3E}">
        <p14:creationId xmlns:p14="http://schemas.microsoft.com/office/powerpoint/2010/main" xmlns="" val="303196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Limpieza de instalaciones fotovoltaicas: Prevención de fuentes locales de suciedad</a:t>
            </a:r>
            <a:endParaRPr lang="el-GR" dirty="0"/>
          </a:p>
        </p:txBody>
      </p:sp>
      <p:sp>
        <p:nvSpPr>
          <p:cNvPr id="3" name="Content Placeholder 2"/>
          <p:cNvSpPr>
            <a:spLocks noGrp="1"/>
          </p:cNvSpPr>
          <p:nvPr>
            <p:ph idx="1"/>
          </p:nvPr>
        </p:nvSpPr>
        <p:spPr/>
        <p:txBody>
          <a:bodyPr>
            <a:normAutofit lnSpcReduction="10000"/>
          </a:bodyPr>
          <a:lstStyle/>
          <a:p>
            <a:r>
              <a:rPr lang="en-US" sz="1600" dirty="0"/>
              <a:t>Polvo agrícola: La limpieza se puede programar después del arado - en partes del mundo sin conservación activa del suelo, el polvo persistente puede requerir una limpieza frecuente.</a:t>
            </a:r>
          </a:p>
          <a:p>
            <a:r>
              <a:rPr lang="en-US" sz="1600" dirty="0"/>
              <a:t>Polvo de construcción: La limpieza se puede programar después de la finalización de la construcción cercana</a:t>
            </a:r>
          </a:p>
          <a:p>
            <a:r>
              <a:rPr lang="en-US" sz="1600" dirty="0"/>
              <a:t>Polen: Programación de la limpieza al final de la temporada de polen</a:t>
            </a:r>
          </a:p>
          <a:p>
            <a:r>
              <a:rPr lang="en-US" sz="1600" dirty="0"/>
              <a:t>Poblaciones de aves: Reduzca las grietas abiertas entre los paneles donde las aves pueden construir sus nidos; use toboganes plásticos para aves para cambiar las superficies planas por superficies empinadas; use redes para aves para sellar las áreas debajo de los paneles hasta el techo completamente alrededor del arreglo; instale clavos para aves a lo largo del borde superior del arreglo para prevenir que se posen; use búho plástico o halcón con cabeza giratoria para ahuyentar a las aves; programe los servicios de la azotea y la remoción de los nidos de acuerdo con el horario de anidación.</a:t>
            </a:r>
          </a:p>
          <a:p>
            <a:r>
              <a:rPr lang="en-US" sz="1600" dirty="0"/>
              <a:t>Hollín Diesel: Está presente en las ciudades y en concentraciones como las de las cocheras de autobuses y puede requerir una limpieza frecuente.</a:t>
            </a:r>
          </a:p>
          <a:p>
            <a:r>
              <a:rPr lang="en-US" sz="1600" dirty="0"/>
              <a:t>Fuentes industriales: Procesos como la cocción o la fabricación pueden ser fuentes de suciedad en los conjuntos. Esto se puede identificar analizando muestras de suciedad - por ejemplo, un filtro añadido a una freidora puede reducir el aceite en el aire de escape de la cocina. </a:t>
            </a:r>
          </a:p>
          <a:p>
            <a:endParaRPr lang="en-US" sz="1600" dirty="0"/>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Inspección con arreglo a CC del sistema FV</a:t>
            </a:r>
            <a:endParaRPr lang="el-GR" dirty="0"/>
          </a:p>
        </p:txBody>
      </p:sp>
      <p:sp>
        <p:nvSpPr>
          <p:cNvPr id="3" name="Content Placeholder 2"/>
          <p:cNvSpPr>
            <a:spLocks noGrp="1"/>
          </p:cNvSpPr>
          <p:nvPr>
            <p:ph idx="1"/>
          </p:nvPr>
        </p:nvSpPr>
        <p:spPr>
          <a:xfrm>
            <a:off x="457200" y="1600200"/>
            <a:ext cx="8229600" cy="1252735"/>
          </a:xfrm>
        </p:spPr>
        <p:txBody>
          <a:bodyPr>
            <a:normAutofit/>
          </a:bodyPr>
          <a:lstStyle/>
          <a:p>
            <a:r>
              <a:rPr lang="en-US" sz="1600" dirty="0"/>
              <a:t>Una práctica común es implementar una verificación secundaria de la matriz de CC para </a:t>
            </a:r>
            <a:r>
              <a:rPr lang="en-US" sz="1600" dirty="0" err="1"/>
              <a:t>detectar</a:t>
            </a:r>
            <a:r>
              <a:rPr lang="en-US" sz="1600" dirty="0"/>
              <a:t> </a:t>
            </a:r>
            <a:r>
              <a:rPr lang="en-US" sz="1600" dirty="0" err="1" smtClean="0"/>
              <a:t>fallos</a:t>
            </a:r>
            <a:r>
              <a:rPr lang="en-US" sz="1600" dirty="0" smtClean="0"/>
              <a:t> </a:t>
            </a:r>
            <a:r>
              <a:rPr lang="en-US" sz="1600" dirty="0"/>
              <a:t>a nivel de ramal y de módulo a través de inspecciones y pruebas periódicas.</a:t>
            </a:r>
          </a:p>
          <a:p>
            <a:r>
              <a:rPr lang="en-US" sz="1600" dirty="0"/>
              <a:t>Las dos principales metodologías utilizadas para estas inspecciones son las pruebas eléctricas manuales y las inspecciones aéreas por imágenes térmicas infrarrojas.</a:t>
            </a:r>
          </a:p>
        </p:txBody>
      </p:sp>
      <p:pic>
        <p:nvPicPr>
          <p:cNvPr id="50180" name="Picture 4" descr="Î£ÏÎµÏÎ¹ÎºÎ® ÎµÎ¹ÎºÏÎ½Î±"/>
          <p:cNvPicPr>
            <a:picLocks noChangeAspect="1" noChangeArrowheads="1"/>
          </p:cNvPicPr>
          <p:nvPr/>
        </p:nvPicPr>
        <p:blipFill>
          <a:blip r:embed="rId2" cstate="print"/>
          <a:srcRect/>
          <a:stretch>
            <a:fillRect/>
          </a:stretch>
        </p:blipFill>
        <p:spPr bwMode="auto">
          <a:xfrm>
            <a:off x="2195736" y="2780928"/>
            <a:ext cx="4676130" cy="2880000"/>
          </a:xfrm>
          <a:prstGeom prst="rect">
            <a:avLst/>
          </a:prstGeom>
          <a:noFill/>
        </p:spPr>
      </p:pic>
      <p:sp>
        <p:nvSpPr>
          <p:cNvPr id="6" name="Content Placeholder 2"/>
          <p:cNvSpPr txBox="1">
            <a:spLocks/>
          </p:cNvSpPr>
          <p:nvPr/>
        </p:nvSpPr>
        <p:spPr>
          <a:xfrm>
            <a:off x="457200" y="5733256"/>
            <a:ext cx="8229600" cy="432048"/>
          </a:xfrm>
          <a:prstGeom prst="rect">
            <a:avLst/>
          </a:prstGeom>
        </p:spPr>
        <p:txBody>
          <a:bodyPr vert="horz" lIns="91440" tIns="45720" rIns="91440" bIns="45720" rtlCol="0">
            <a:normAutofit/>
          </a:bodyPr>
          <a:lstStyle/>
          <a:p>
            <a:pPr lvl="0" algn="ctr">
              <a:spcBef>
                <a:spcPct val="20000"/>
              </a:spcBef>
            </a:pPr>
            <a:r>
              <a:rPr lang="en-US" sz="1600" dirty="0"/>
              <a:t>Inspección de imágenes térmicas aéreas por infrarrojos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Ensuciamiento del módulo FV debido al polvo de la obra</a:t>
            </a:r>
            <a:endParaRPr lang="el-GR" dirty="0"/>
          </a:p>
        </p:txBody>
      </p:sp>
      <p:pic>
        <p:nvPicPr>
          <p:cNvPr id="20481" name="Picture 1"/>
          <p:cNvPicPr>
            <a:picLocks noChangeAspect="1" noChangeArrowheads="1"/>
          </p:cNvPicPr>
          <p:nvPr/>
        </p:nvPicPr>
        <p:blipFill>
          <a:blip r:embed="rId2" cstate="print"/>
          <a:srcRect/>
          <a:stretch>
            <a:fillRect/>
          </a:stretch>
        </p:blipFill>
        <p:spPr bwMode="auto">
          <a:xfrm>
            <a:off x="2915816" y="1485304"/>
            <a:ext cx="3493750" cy="468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Suciedad FV de las poblaciones de aves</a:t>
            </a:r>
            <a:endParaRPr lang="el-GR" dirty="0"/>
          </a:p>
        </p:txBody>
      </p:sp>
      <p:pic>
        <p:nvPicPr>
          <p:cNvPr id="19457" name="Picture 1"/>
          <p:cNvPicPr>
            <a:picLocks noChangeAspect="1" noChangeArrowheads="1"/>
          </p:cNvPicPr>
          <p:nvPr/>
        </p:nvPicPr>
        <p:blipFill>
          <a:blip r:embed="rId2" cstate="print"/>
          <a:srcRect/>
          <a:stretch>
            <a:fillRect/>
          </a:stretch>
        </p:blipFill>
        <p:spPr bwMode="auto">
          <a:xfrm>
            <a:off x="1814513" y="1629280"/>
            <a:ext cx="5736881" cy="4320000"/>
          </a:xfrm>
          <a:prstGeom prst="rect">
            <a:avLst/>
          </a:prstGeom>
          <a:noFill/>
          <a:ln w="9525">
            <a:noFill/>
            <a:miter lim="800000"/>
            <a:headEnd/>
            <a:tailEnd/>
          </a:ln>
        </p:spPr>
      </p:pic>
    </p:spTree>
    <p:extLst>
      <p:ext uri="{BB962C8B-B14F-4D97-AF65-F5344CB8AC3E}">
        <p14:creationId xmlns:p14="http://schemas.microsoft.com/office/powerpoint/2010/main" xmlns="" val="303196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Tasas de degradación de los módulos FV</a:t>
            </a:r>
            <a:endParaRPr lang="el-GR" dirty="0"/>
          </a:p>
        </p:txBody>
      </p:sp>
      <p:graphicFrame>
        <p:nvGraphicFramePr>
          <p:cNvPr id="5" name="4 - Θέση περιεχομένου"/>
          <p:cNvGraphicFramePr>
            <a:graphicFrameLocks noGrp="1"/>
          </p:cNvGraphicFramePr>
          <p:nvPr>
            <p:ph idx="1"/>
          </p:nvPr>
        </p:nvGraphicFramePr>
        <p:xfrm>
          <a:off x="457200" y="2060848"/>
          <a:ext cx="8229600" cy="286512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dirty="0"/>
                        <a:t>Tipo de módulo FV</a:t>
                      </a:r>
                      <a:endParaRPr lang="el-GR" dirty="0"/>
                    </a:p>
                  </a:txBody>
                  <a:tcPr/>
                </a:tc>
                <a:tc>
                  <a:txBody>
                    <a:bodyPr/>
                    <a:lstStyle/>
                    <a:p>
                      <a:pPr algn="ctr"/>
                      <a:r>
                        <a:rPr lang="en-US" dirty="0"/>
                        <a:t>Tasa de degradación (%/año)</a:t>
                      </a:r>
                      <a:endParaRPr lang="el-GR" dirty="0"/>
                    </a:p>
                  </a:txBody>
                  <a:tcPr/>
                </a:tc>
                <a:extLst>
                  <a:ext uri="{0D108BD9-81ED-4DB2-BD59-A6C34878D82A}">
                    <a16:rowId xmlns:a16="http://schemas.microsoft.com/office/drawing/2014/main" xmlns="" val="10000"/>
                  </a:ext>
                </a:extLst>
              </a:tr>
              <a:tr h="370840">
                <a:tc>
                  <a:txBody>
                    <a:bodyPr/>
                    <a:lstStyle/>
                    <a:p>
                      <a:r>
                        <a:rPr lang="en-US" baseline="0" dirty="0"/>
                        <a:t>Silicio</a:t>
                      </a:r>
                      <a:r>
                        <a:rPr lang="en-US" dirty="0"/>
                        <a:t> amorfo</a:t>
                      </a:r>
                      <a:r>
                        <a:rPr lang="en-US" baseline="0" dirty="0"/>
                        <a:t> (a-Si)</a:t>
                      </a:r>
                      <a:endParaRPr lang="el-GR" dirty="0"/>
                    </a:p>
                  </a:txBody>
                  <a:tcPr/>
                </a:tc>
                <a:tc>
                  <a:txBody>
                    <a:bodyPr/>
                    <a:lstStyle/>
                    <a:p>
                      <a:pPr algn="ctr"/>
                      <a:r>
                        <a:rPr lang="en-US" dirty="0"/>
                        <a:t>0.87</a:t>
                      </a:r>
                      <a:endParaRPr lang="el-GR" dirty="0"/>
                    </a:p>
                  </a:txBody>
                  <a:tcPr/>
                </a:tc>
                <a:extLst>
                  <a:ext uri="{0D108BD9-81ED-4DB2-BD59-A6C34878D82A}">
                    <a16:rowId xmlns:a16="http://schemas.microsoft.com/office/drawing/2014/main" xmlns="" val="10001"/>
                  </a:ext>
                </a:extLst>
              </a:tr>
              <a:tr h="370840">
                <a:tc>
                  <a:txBody>
                    <a:bodyPr/>
                    <a:lstStyle/>
                    <a:p>
                      <a:r>
                        <a:rPr lang="en-US" baseline="0" dirty="0"/>
                        <a:t>Silicio</a:t>
                      </a:r>
                      <a:r>
                        <a:rPr lang="en-US" dirty="0" err="1"/>
                        <a:t> monocristalino</a:t>
                      </a:r>
                      <a:r>
                        <a:rPr lang="en-US" baseline="0" dirty="0"/>
                        <a:t> (mono-Si)</a:t>
                      </a:r>
                      <a:endParaRPr lang="el-GR" dirty="0"/>
                    </a:p>
                  </a:txBody>
                  <a:tcPr/>
                </a:tc>
                <a:tc>
                  <a:txBody>
                    <a:bodyPr/>
                    <a:lstStyle/>
                    <a:p>
                      <a:pPr algn="ctr"/>
                      <a:r>
                        <a:rPr lang="en-US" dirty="0"/>
                        <a:t>0.36</a:t>
                      </a:r>
                      <a:endParaRPr lang="el-GR" dirty="0"/>
                    </a:p>
                  </a:txBody>
                  <a:tcPr/>
                </a:tc>
                <a:extLst>
                  <a:ext uri="{0D108BD9-81ED-4DB2-BD59-A6C34878D82A}">
                    <a16:rowId xmlns:a16="http://schemas.microsoft.com/office/drawing/2014/main" xmlns="" val="10002"/>
                  </a:ext>
                </a:extLst>
              </a:tr>
              <a:tr h="370840">
                <a:tc>
                  <a:txBody>
                    <a:bodyPr/>
                    <a:lstStyle/>
                    <a:p>
                      <a:r>
                        <a:rPr lang="en-US" baseline="0" dirty="0"/>
                        <a:t>Silicio</a:t>
                      </a:r>
                      <a:r>
                        <a:rPr lang="en-US" dirty="0"/>
                        <a:t> policristalino </a:t>
                      </a:r>
                      <a:r>
                        <a:rPr lang="en-US" baseline="0" dirty="0"/>
                        <a:t>(polisilicio)</a:t>
                      </a:r>
                      <a:endParaRPr lang="el-GR" dirty="0"/>
                    </a:p>
                  </a:txBody>
                  <a:tcPr/>
                </a:tc>
                <a:tc>
                  <a:txBody>
                    <a:bodyPr/>
                    <a:lstStyle/>
                    <a:p>
                      <a:pPr algn="ctr"/>
                      <a:r>
                        <a:rPr lang="en-US" dirty="0"/>
                        <a:t>0.64</a:t>
                      </a:r>
                    </a:p>
                  </a:txBody>
                  <a:tcPr/>
                </a:tc>
                <a:extLst>
                  <a:ext uri="{0D108BD9-81ED-4DB2-BD59-A6C34878D82A}">
                    <a16:rowId xmlns:a16="http://schemas.microsoft.com/office/drawing/2014/main" xmlns="" val="10003"/>
                  </a:ext>
                </a:extLst>
              </a:tr>
              <a:tr h="370840">
                <a:tc>
                  <a:txBody>
                    <a:bodyPr/>
                    <a:lstStyle/>
                    <a:p>
                      <a:r>
                        <a:rPr lang="en-US" dirty="0"/>
                        <a:t>Telururo de cadmio </a:t>
                      </a:r>
                      <a:r>
                        <a:rPr lang="en-US" baseline="0" dirty="0"/>
                        <a:t>(</a:t>
                      </a:r>
                      <a:r>
                        <a:rPr lang="en-US" baseline="0" dirty="0" err="1"/>
                        <a:t>CdTe</a:t>
                      </a:r>
                      <a:r>
                        <a:rPr lang="en-US" baseline="0" dirty="0"/>
                        <a:t>)</a:t>
                      </a:r>
                      <a:endParaRPr lang="el-GR" dirty="0"/>
                    </a:p>
                  </a:txBody>
                  <a:tcPr/>
                </a:tc>
                <a:tc>
                  <a:txBody>
                    <a:bodyPr/>
                    <a:lstStyle/>
                    <a:p>
                      <a:pPr algn="ctr"/>
                      <a:r>
                        <a:rPr lang="en-US" dirty="0"/>
                        <a:t>0.40</a:t>
                      </a:r>
                      <a:endParaRPr lang="el-GR" dirty="0"/>
                    </a:p>
                  </a:txBody>
                  <a:tcPr/>
                </a:tc>
                <a:extLst>
                  <a:ext uri="{0D108BD9-81ED-4DB2-BD59-A6C34878D82A}">
                    <a16:rowId xmlns:a16="http://schemas.microsoft.com/office/drawing/2014/main" xmlns="" val="10004"/>
                  </a:ext>
                </a:extLst>
              </a:tr>
              <a:tr h="370840">
                <a:tc>
                  <a:txBody>
                    <a:bodyPr/>
                    <a:lstStyle/>
                    <a:p>
                      <a:r>
                        <a:rPr lang="en-US" dirty="0"/>
                        <a:t>Cobre, indio, galio, </a:t>
                      </a:r>
                      <a:r>
                        <a:rPr lang="en-US" dirty="0" err="1"/>
                        <a:t>diseleniuro de</a:t>
                      </a:r>
                      <a:r>
                        <a:rPr lang="en-US" dirty="0"/>
                        <a:t> cobre </a:t>
                      </a:r>
                      <a:r>
                        <a:rPr lang="en-US" baseline="0" dirty="0"/>
                        <a:t>(GIGS)</a:t>
                      </a:r>
                      <a:endParaRPr lang="el-GR" dirty="0"/>
                    </a:p>
                  </a:txBody>
                  <a:tcPr/>
                </a:tc>
                <a:tc>
                  <a:txBody>
                    <a:bodyPr/>
                    <a:lstStyle/>
                    <a:p>
                      <a:pPr algn="ctr"/>
                      <a:r>
                        <a:rPr lang="en-US" dirty="0"/>
                        <a:t>0.96</a:t>
                      </a:r>
                      <a:endParaRPr lang="el-GR" dirty="0"/>
                    </a:p>
                  </a:txBody>
                  <a:tcPr/>
                </a:tc>
                <a:extLst>
                  <a:ext uri="{0D108BD9-81ED-4DB2-BD59-A6C34878D82A}">
                    <a16:rowId xmlns:a16="http://schemas.microsoft.com/office/drawing/2014/main" xmlns="" val="10005"/>
                  </a:ext>
                </a:extLst>
              </a:tr>
              <a:tr h="370840">
                <a:tc>
                  <a:txBody>
                    <a:bodyPr/>
                    <a:lstStyle/>
                    <a:p>
                      <a:r>
                        <a:rPr lang="en-US" dirty="0"/>
                        <a:t>Concentrador</a:t>
                      </a:r>
                      <a:endParaRPr lang="el-GR" dirty="0"/>
                    </a:p>
                  </a:txBody>
                  <a:tcPr/>
                </a:tc>
                <a:tc>
                  <a:txBody>
                    <a:bodyPr/>
                    <a:lstStyle/>
                    <a:p>
                      <a:pPr algn="ctr"/>
                      <a:r>
                        <a:rPr lang="en-US" dirty="0"/>
                        <a:t>1.00</a:t>
                      </a:r>
                      <a:endParaRPr lang="el-GR" dirty="0"/>
                    </a:p>
                  </a:txBody>
                  <a:tcPr/>
                </a:tc>
                <a:extLst>
                  <a:ext uri="{0D108BD9-81ED-4DB2-BD59-A6C34878D82A}">
                    <a16:rowId xmlns:a16="http://schemas.microsoft.com/office/drawing/2014/main" xmlns="" val="10006"/>
                  </a:ext>
                </a:extLst>
              </a:tr>
            </a:tbl>
          </a:graphicData>
        </a:graphic>
      </p:graphicFrame>
      <p:sp>
        <p:nvSpPr>
          <p:cNvPr id="4" name="Rectangle 3"/>
          <p:cNvSpPr/>
          <p:nvPr/>
        </p:nvSpPr>
        <p:spPr>
          <a:xfrm>
            <a:off x="428596" y="5000636"/>
            <a:ext cx="8143932" cy="646331"/>
          </a:xfrm>
          <a:prstGeom prst="rect">
            <a:avLst/>
          </a:prstGeom>
        </p:spPr>
        <p:txBody>
          <a:bodyPr wrap="square">
            <a:spAutoFit/>
          </a:bodyPr>
          <a:lstStyle/>
          <a:p>
            <a:r>
              <a:rPr lang="en-US" dirty="0"/>
              <a:t>Estos son valores indicativos que a menudo se utilizan de manera conservadora en los planes de negocios. La mayoría de los módulos actuales tienen una tasa de degradación de 0,2-0,25%/año (fuente: Instituto</a:t>
            </a:r>
            <a:r>
              <a:rPr lang="en-US" dirty="0" err="1"/>
              <a:t> Fraunhofer</a:t>
            </a:r>
            <a:r>
              <a:rPr lang="en-US" dirty="0"/>
              <a:t> ISE).</a:t>
            </a:r>
          </a:p>
        </p:txBody>
      </p:sp>
    </p:spTree>
    <p:extLst>
      <p:ext uri="{BB962C8B-B14F-4D97-AF65-F5344CB8AC3E}">
        <p14:creationId xmlns:p14="http://schemas.microsoft.com/office/powerpoint/2010/main" xmlns="" val="3031965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Lista de verificación de las mejores prácticas de O&amp;M</a:t>
            </a:r>
            <a:endParaRPr lang="el-GR" dirty="0"/>
          </a:p>
        </p:txBody>
      </p:sp>
      <p:pic>
        <p:nvPicPr>
          <p:cNvPr id="1027" name="Picture 3"/>
          <p:cNvPicPr>
            <a:picLocks noChangeAspect="1" noChangeArrowheads="1"/>
          </p:cNvPicPr>
          <p:nvPr/>
        </p:nvPicPr>
        <p:blipFill>
          <a:blip r:embed="rId2" cstate="print"/>
          <a:srcRect/>
          <a:stretch>
            <a:fillRect/>
          </a:stretch>
        </p:blipFill>
        <p:spPr bwMode="auto">
          <a:xfrm>
            <a:off x="467544" y="1844824"/>
            <a:ext cx="8216640" cy="4449676"/>
          </a:xfrm>
          <a:prstGeom prst="rect">
            <a:avLst/>
          </a:prstGeom>
          <a:noFill/>
          <a:ln w="9525">
            <a:noFill/>
            <a:miter lim="800000"/>
            <a:headEnd/>
            <a:tailEnd/>
          </a:ln>
          <a:effectLst/>
        </p:spPr>
      </p:pic>
      <p:sp>
        <p:nvSpPr>
          <p:cNvPr id="11" name="Rectangle 10"/>
          <p:cNvSpPr/>
          <p:nvPr/>
        </p:nvSpPr>
        <p:spPr>
          <a:xfrm>
            <a:off x="3203848" y="1340768"/>
            <a:ext cx="5328592" cy="276999"/>
          </a:xfrm>
          <a:prstGeom prst="rect">
            <a:avLst/>
          </a:prstGeom>
        </p:spPr>
        <p:txBody>
          <a:bodyPr wrap="square">
            <a:spAutoFit/>
          </a:bodyPr>
          <a:lstStyle/>
          <a:p>
            <a:r>
              <a:rPr lang="en-US" sz="1200" dirty="0"/>
              <a:t>http://www.solarmaintenancemark.com/ DIFUNDE LA PALABRA-</a:t>
            </a:r>
            <a:endParaRPr lang="el-GR" sz="1200" dirty="0"/>
          </a:p>
        </p:txBody>
      </p:sp>
    </p:spTree>
    <p:extLst>
      <p:ext uri="{BB962C8B-B14F-4D97-AF65-F5344CB8AC3E}">
        <p14:creationId xmlns:p14="http://schemas.microsoft.com/office/powerpoint/2010/main" xmlns="" val="3031965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Mejores prácticas de O&amp;M</a:t>
            </a:r>
            <a:endParaRPr lang="el-GR" dirty="0"/>
          </a:p>
        </p:txBody>
      </p:sp>
      <p:pic>
        <p:nvPicPr>
          <p:cNvPr id="2050" name="Picture 2"/>
          <p:cNvPicPr>
            <a:picLocks noChangeAspect="1" noChangeArrowheads="1"/>
          </p:cNvPicPr>
          <p:nvPr/>
        </p:nvPicPr>
        <p:blipFill>
          <a:blip r:embed="rId2" cstate="print"/>
          <a:srcRect l="867"/>
          <a:stretch>
            <a:fillRect/>
          </a:stretch>
        </p:blipFill>
        <p:spPr bwMode="auto">
          <a:xfrm>
            <a:off x="1646930" y="1428736"/>
            <a:ext cx="3425136" cy="4833951"/>
          </a:xfrm>
          <a:prstGeom prst="rect">
            <a:avLst/>
          </a:prstGeom>
          <a:noFill/>
          <a:ln w="9525">
            <a:solidFill>
              <a:schemeClr val="accent1"/>
            </a:solidFill>
            <a:miter lim="800000"/>
            <a:headEnd/>
            <a:tailEnd/>
          </a:ln>
          <a:effectLst/>
        </p:spPr>
      </p:pic>
      <p:pic>
        <p:nvPicPr>
          <p:cNvPr id="2051" name="Picture 3"/>
          <p:cNvPicPr>
            <a:picLocks noChangeAspect="1" noChangeArrowheads="1"/>
          </p:cNvPicPr>
          <p:nvPr/>
        </p:nvPicPr>
        <p:blipFill>
          <a:blip r:embed="rId3" cstate="print"/>
          <a:srcRect l="5593" t="4323" r="6392"/>
          <a:stretch>
            <a:fillRect/>
          </a:stretch>
        </p:blipFill>
        <p:spPr bwMode="auto">
          <a:xfrm>
            <a:off x="5214942" y="1424456"/>
            <a:ext cx="3429024" cy="4846132"/>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xmlns="" val="3031965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Objetivos del módulo</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Ha finalizado el módulo 3.3 "Mantenimiento de instalaciones fotovoltaicas" y </a:t>
            </a:r>
            <a:r>
              <a:rPr lang="en-US" dirty="0" err="1" smtClean="0">
                <a:latin typeface="+mj-lt"/>
                <a:cs typeface="Arial" pitchFamily="34" charset="0"/>
              </a:rPr>
              <a:t>puede</a:t>
            </a:r>
            <a:r>
              <a:rPr lang="en-US" dirty="0" smtClean="0">
                <a:latin typeface="+mj-lt"/>
                <a:cs typeface="Arial" pitchFamily="34" charset="0"/>
              </a:rPr>
              <a:t>:</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evitar errores comunes durante el mantenimiento de rutina</a:t>
            </a:r>
          </a:p>
          <a:p>
            <a:pPr lvl="1">
              <a:buFont typeface="+mj-lt"/>
              <a:buAutoNum type="arabicPeriod"/>
            </a:pPr>
            <a:r>
              <a:rPr lang="en-US" b="1" dirty="0"/>
              <a:t>identificar errores y </a:t>
            </a:r>
            <a:r>
              <a:rPr lang="en-US" b="1" dirty="0" err="1" smtClean="0"/>
              <a:t>fallos</a:t>
            </a:r>
            <a:r>
              <a:rPr lang="en-US" b="1" dirty="0" smtClean="0"/>
              <a:t> </a:t>
            </a:r>
            <a:r>
              <a:rPr lang="en-US" b="1" dirty="0"/>
              <a:t>comunes durante el mantenimiento de rutina</a:t>
            </a:r>
          </a:p>
          <a:p>
            <a:pPr lvl="1">
              <a:buFont typeface="+mj-lt"/>
              <a:buAutoNum type="arabicPeriod"/>
            </a:pPr>
            <a:r>
              <a:rPr lang="en-US" b="1" dirty="0"/>
              <a:t>sugerir formas de evitar errores y </a:t>
            </a:r>
            <a:r>
              <a:rPr lang="en-US" b="1" dirty="0" err="1" smtClean="0"/>
              <a:t>fallos</a:t>
            </a:r>
            <a:r>
              <a:rPr lang="en-US" b="1" dirty="0" smtClean="0"/>
              <a:t> </a:t>
            </a:r>
            <a:r>
              <a:rPr lang="en-US" b="1" dirty="0"/>
              <a:t>durante el mantenimiento de rutina</a:t>
            </a:r>
          </a:p>
          <a:p>
            <a:pPr lvl="1">
              <a:buFont typeface="+mj-lt"/>
              <a:buAutoNum type="arabicPeriod"/>
            </a:pPr>
            <a:r>
              <a:rPr lang="en-US" b="1" dirty="0"/>
              <a:t>mantener los componentes de un sistema fotovoltaico</a:t>
            </a:r>
          </a:p>
          <a:p>
            <a:pPr lvl="1">
              <a:buFont typeface="+mj-lt"/>
              <a:buAutoNum type="arabicPeriod"/>
            </a:pPr>
            <a:r>
              <a:rPr lang="en-US" b="1" dirty="0"/>
              <a:t>comprender la importancia de las acciones de mantenimiento</a:t>
            </a:r>
          </a:p>
          <a:p>
            <a:pPr lvl="1">
              <a:buFont typeface="+mj-lt"/>
              <a:buAutoNum type="arabicPeriod"/>
            </a:pPr>
            <a:r>
              <a:rPr lang="en-US" b="1" dirty="0"/>
              <a:t>configurar una lista de comprobación de mantenimiento</a:t>
            </a:r>
          </a:p>
          <a:p>
            <a:pPr lvl="1">
              <a:buFont typeface="+mj-lt"/>
              <a:buAutoNum type="arabicPeriod"/>
            </a:pPr>
            <a:r>
              <a:rPr lang="en-US" b="1" dirty="0"/>
              <a:t>llevar a cabo las acciones reportadas en una lista de verificación de mantenimiento</a:t>
            </a:r>
          </a:p>
          <a:p>
            <a:pPr lvl="1">
              <a:buFont typeface="+mj-lt"/>
              <a:buAutoNum type="arabicPeriod"/>
            </a:pPr>
            <a:r>
              <a:rPr lang="en-US" b="1" dirty="0" err="1"/>
              <a:t>sugerir</a:t>
            </a:r>
            <a:r>
              <a:rPr lang="en-US" b="1" dirty="0"/>
              <a:t> </a:t>
            </a:r>
            <a:r>
              <a:rPr lang="en-US" b="1" dirty="0" err="1"/>
              <a:t>medidas</a:t>
            </a:r>
            <a:r>
              <a:rPr lang="en-US" b="1" dirty="0"/>
              <a:t> </a:t>
            </a:r>
            <a:r>
              <a:rPr lang="en-US" b="1" dirty="0" err="1"/>
              <a:t>correctivas</a:t>
            </a:r>
            <a:r>
              <a:rPr lang="en-US" b="1" dirty="0"/>
              <a:t> </a:t>
            </a:r>
            <a:r>
              <a:rPr lang="en-US" b="1" dirty="0" err="1"/>
              <a:t>apropiadas</a:t>
            </a:r>
            <a:endParaRPr lang="en-US" b="1" dirty="0"/>
          </a:p>
        </p:txBody>
      </p:sp>
    </p:spTree>
    <p:extLst>
      <p:ext uri="{BB962C8B-B14F-4D97-AF65-F5344CB8AC3E}">
        <p14:creationId xmlns:p14="http://schemas.microsoft.com/office/powerpoint/2010/main" xmlns="" val="1460230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Gracias por su atención</a:t>
            </a:r>
            <a:endParaRPr lang="el-GR" dirty="0"/>
          </a:p>
        </p:txBody>
      </p:sp>
    </p:spTree>
    <p:extLst>
      <p:ext uri="{BB962C8B-B14F-4D97-AF65-F5344CB8AC3E}">
        <p14:creationId xmlns:p14="http://schemas.microsoft.com/office/powerpoint/2010/main" xmlns=""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Pruebas eléctricas manuales</a:t>
            </a:r>
            <a:endParaRPr lang="el-GR" dirty="0"/>
          </a:p>
        </p:txBody>
      </p:sp>
      <p:sp>
        <p:nvSpPr>
          <p:cNvPr id="3" name="Content Placeholder 2"/>
          <p:cNvSpPr>
            <a:spLocks noGrp="1"/>
          </p:cNvSpPr>
          <p:nvPr>
            <p:ph idx="1"/>
          </p:nvPr>
        </p:nvSpPr>
        <p:spPr/>
        <p:txBody>
          <a:bodyPr>
            <a:normAutofit/>
          </a:bodyPr>
          <a:lstStyle/>
          <a:p>
            <a:r>
              <a:rPr lang="en-US" sz="1600" dirty="0"/>
              <a:t>Las pruebas eléctricas manuales, como la tensión de circuito abierto, la corriente de funcionamiento o el trazado de la curva I-V de campo, se utilizan como método para detectar fallos en el sistema de CC que el sistema de supervisión no es capaz de detectar.</a:t>
            </a:r>
          </a:p>
          <a:p>
            <a:r>
              <a:rPr lang="en-US" sz="1600" dirty="0"/>
              <a:t>La precisión de los equipos de ensayo está limitada por la precisión combinada de los sensores de irradiancia, temperatura y eléctricos, y en el caso del trazado I-V, está limitada a alrededor del 5% para las unidades de campo estándar.</a:t>
            </a:r>
          </a:p>
          <a:p>
            <a:r>
              <a:rPr lang="en-US" sz="1600" dirty="0"/>
              <a:t>En el caso de un arreglo de gran tamaño, las pruebas manuales se realizan durante varios días o semanas, y las condiciones meteorológicas variarán a lo largo de este tiempo, lo que dificulta la detección de diferencias relativas en el arreglo y exige una documentación significativa para garantizar que las mediciones sean comparables.</a:t>
            </a:r>
          </a:p>
          <a:p>
            <a:r>
              <a:rPr lang="en-US" sz="1600" dirty="0"/>
              <a:t>Debido a que esta prueba debe realizarse dentro del combinador aislado mientras el sistema está en funcionamiento, se requiere equipo de protección personal con flash de arco para todas las pruebas, lo que puede limitar la velocidad de las inspecciones efectivas y puede representar un riesgo potencial para la seguridad de los operadores.</a:t>
            </a:r>
          </a:p>
        </p:txBody>
      </p:sp>
    </p:spTree>
    <p:extLst>
      <p:ext uri="{BB962C8B-B14F-4D97-AF65-F5344CB8AC3E}">
        <p14:creationId xmlns:p14="http://schemas.microsoft.com/office/powerpoint/2010/main" xmlns=""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Medición de tensión en circuito abierto</a:t>
            </a:r>
            <a:endParaRPr lang="el-GR" dirty="0"/>
          </a:p>
        </p:txBody>
      </p:sp>
      <p:pic>
        <p:nvPicPr>
          <p:cNvPr id="39938" name="Picture 2" descr="Î£ÏÎµÏÎ¹ÎºÎ® ÎµÎ¹ÎºÏÎ½Î±"/>
          <p:cNvPicPr>
            <a:picLocks noChangeAspect="1" noChangeArrowheads="1"/>
          </p:cNvPicPr>
          <p:nvPr/>
        </p:nvPicPr>
        <p:blipFill>
          <a:blip r:embed="rId2" cstate="print"/>
          <a:srcRect/>
          <a:stretch>
            <a:fillRect/>
          </a:stretch>
        </p:blipFill>
        <p:spPr bwMode="auto">
          <a:xfrm>
            <a:off x="1435621" y="1700808"/>
            <a:ext cx="6520755" cy="432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Trazado de curvas I-V</a:t>
            </a:r>
            <a:endParaRPr lang="el-GR" dirty="0"/>
          </a:p>
        </p:txBody>
      </p:sp>
      <p:pic>
        <p:nvPicPr>
          <p:cNvPr id="38914" name="Picture 2" descr="ÎÏÎ¿ÏÎ­Î»ÎµÏÎ¼Î± ÎµÎ¹ÎºÏÎ½Î±Ï Î³Î¹Î± pv i v curve tracer"/>
          <p:cNvPicPr>
            <a:picLocks noChangeAspect="1" noChangeArrowheads="1"/>
          </p:cNvPicPr>
          <p:nvPr/>
        </p:nvPicPr>
        <p:blipFill>
          <a:blip r:embed="rId2" cstate="print"/>
          <a:srcRect/>
          <a:stretch>
            <a:fillRect/>
          </a:stretch>
        </p:blipFill>
        <p:spPr bwMode="auto">
          <a:xfrm>
            <a:off x="1619672" y="1700808"/>
            <a:ext cx="5661860" cy="432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Equipo de protección personal con flash de arco</a:t>
            </a:r>
            <a:endParaRPr lang="el-GR" dirty="0"/>
          </a:p>
        </p:txBody>
      </p:sp>
      <p:pic>
        <p:nvPicPr>
          <p:cNvPr id="36866" name="Picture 2" descr="ÎÏÎ¿ÏÎ­Î»ÎµÏÎ¼Î± ÎµÎ¹ÎºÏÎ½Î±Ï Î³Î¹Î± arc-flash personal protective equipment photovoltaics"/>
          <p:cNvPicPr>
            <a:picLocks noChangeAspect="1" noChangeArrowheads="1"/>
          </p:cNvPicPr>
          <p:nvPr/>
        </p:nvPicPr>
        <p:blipFill>
          <a:blip r:embed="rId2" cstate="print"/>
          <a:srcRect/>
          <a:stretch>
            <a:fillRect/>
          </a:stretch>
        </p:blipFill>
        <p:spPr bwMode="auto">
          <a:xfrm>
            <a:off x="2195736" y="1700808"/>
            <a:ext cx="5005324" cy="4320000"/>
          </a:xfrm>
          <a:prstGeom prst="rect">
            <a:avLst/>
          </a:prstGeom>
          <a:noFill/>
        </p:spPr>
      </p:pic>
    </p:spTree>
    <p:extLst>
      <p:ext uri="{BB962C8B-B14F-4D97-AF65-F5344CB8AC3E}">
        <p14:creationId xmlns:p14="http://schemas.microsoft.com/office/powerpoint/2010/main" xmlns=""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US" dirty="0"/>
              <a:t>Inspección por imágenes térmicas por infrarrojos</a:t>
            </a:r>
          </a:p>
        </p:txBody>
      </p:sp>
      <p:sp>
        <p:nvSpPr>
          <p:cNvPr id="3" name="Content Placeholder 2"/>
          <p:cNvSpPr>
            <a:spLocks noGrp="1"/>
          </p:cNvSpPr>
          <p:nvPr>
            <p:ph idx="1"/>
          </p:nvPr>
        </p:nvSpPr>
        <p:spPr/>
        <p:txBody>
          <a:bodyPr>
            <a:normAutofit/>
          </a:bodyPr>
          <a:lstStyle/>
          <a:p>
            <a:r>
              <a:rPr lang="en-US" sz="1600" dirty="0"/>
              <a:t>Los siguientes fallos se pueden clasificar con la inspección por imágenes térmicas por infrarrojos:</a:t>
            </a:r>
          </a:p>
          <a:p>
            <a:pPr lvl="1"/>
            <a:r>
              <a:rPr lang="en-US" sz="1600" dirty="0"/>
              <a:t>Degradación óptica</a:t>
            </a:r>
          </a:p>
          <a:p>
            <a:pPr lvl="1"/>
            <a:r>
              <a:rPr lang="en-US" sz="1600" dirty="0"/>
              <a:t>Grietas en las celdas</a:t>
            </a:r>
          </a:p>
          <a:p>
            <a:pPr lvl="1"/>
            <a:r>
              <a:rPr lang="en-US" sz="1600" dirty="0"/>
              <a:t>Rotura de células - material faltante en la matriz celular</a:t>
            </a:r>
          </a:p>
          <a:p>
            <a:pPr lvl="1"/>
            <a:r>
              <a:rPr lang="en-US" sz="1600" dirty="0"/>
              <a:t>Degradación inducida potencial (PID)</a:t>
            </a:r>
          </a:p>
          <a:p>
            <a:pPr lvl="1"/>
            <a:r>
              <a:rPr lang="en-US" sz="1600" dirty="0"/>
              <a:t>Células en cortocircuito</a:t>
            </a:r>
          </a:p>
          <a:p>
            <a:pPr lvl="1"/>
            <a:r>
              <a:rPr lang="en-US" sz="1600" dirty="0"/>
              <a:t>Sombreado</a:t>
            </a:r>
          </a:p>
          <a:p>
            <a:pPr lvl="1"/>
            <a:r>
              <a:rPr lang="en-US" sz="1600" dirty="0"/>
              <a:t>Cintas de interconexión rotas</a:t>
            </a:r>
          </a:p>
          <a:p>
            <a:pPr lvl="1"/>
            <a:r>
              <a:rPr lang="en-US" sz="1600" dirty="0"/>
              <a:t>Cortocircuito de los diodos de bypass</a:t>
            </a:r>
          </a:p>
          <a:p>
            <a:pPr lvl="1"/>
            <a:r>
              <a:rPr lang="en-US" sz="1600" dirty="0"/>
              <a:t> Conexión del sistema errónea o fallida</a:t>
            </a:r>
          </a:p>
          <a:p>
            <a:pPr lvl="1"/>
            <a:endParaRPr lang="en-US" sz="1600" dirty="0"/>
          </a:p>
          <a:p>
            <a:endParaRPr lang="en-US" sz="1600" dirty="0"/>
          </a:p>
        </p:txBody>
      </p:sp>
    </p:spTree>
    <p:extLst>
      <p:ext uri="{BB962C8B-B14F-4D97-AF65-F5344CB8AC3E}">
        <p14:creationId xmlns:p14="http://schemas.microsoft.com/office/powerpoint/2010/main" xmlns=""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TotalTime>
  <Words>4605</Words>
  <Application>Microsoft Office PowerPoint</Application>
  <PresentationFormat>Presentación en pantalla (4:3)</PresentationFormat>
  <Paragraphs>271</Paragraphs>
  <Slides>46</Slides>
  <Notes>3</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2_Office Theme</vt:lpstr>
      <vt:lpstr>MÓDULO 3: INSTALACIÓN Y MANTENIMIENTO DE SISTEMAS FOTOVOLTAICOS</vt:lpstr>
      <vt:lpstr>Objetivos del módulo</vt:lpstr>
      <vt:lpstr>Mantenimiento del sistema eléctrico</vt:lpstr>
      <vt:lpstr>Inspección con arreglo a CC del sistema FV</vt:lpstr>
      <vt:lpstr>Pruebas eléctricas manuales</vt:lpstr>
      <vt:lpstr>Medición de tensión en circuito abierto</vt:lpstr>
      <vt:lpstr>Trazado de curvas I-V</vt:lpstr>
      <vt:lpstr>Equipo de protección personal con flash de arco</vt:lpstr>
      <vt:lpstr>Inspección por imágenes térmicas por infrarrojos</vt:lpstr>
      <vt:lpstr>Mantenimiento de la conexión a tierra del sistema FV</vt:lpstr>
      <vt:lpstr>Problemas con el sistema de cableado FV</vt:lpstr>
      <vt:lpstr>Alambres y ojales de plástico que pueden romper o pellizcar los alambres.</vt:lpstr>
      <vt:lpstr>Exposición del cable a la luz solar, al viento y al peso del hielo</vt:lpstr>
      <vt:lpstr>Acceso por cable para roedores masticadores</vt:lpstr>
      <vt:lpstr>Inversores</vt:lpstr>
      <vt:lpstr>Inversores monofásicos y microinversores</vt:lpstr>
      <vt:lpstr>Inversores centrales</vt:lpstr>
      <vt:lpstr>Controles de funcionamiento del inversor</vt:lpstr>
      <vt:lpstr>Transformadores elevadores de generadores (GSU)</vt:lpstr>
      <vt:lpstr>Mantenimiento de las baterías</vt:lpstr>
      <vt:lpstr>Mantenimiento del tejado en relación con la instalación fotovoltaica</vt:lpstr>
      <vt:lpstr>Mantenimiento de techos: Eliminación de nieve y hielo</vt:lpstr>
      <vt:lpstr>Mantenimiento de techos: Remoción de presas de hielo y escombros</vt:lpstr>
      <vt:lpstr>Mantenimiento del tejado - detalle</vt:lpstr>
      <vt:lpstr>Sistemas de estanterías fotovoltaicas con balasto o con fijación mecánica</vt:lpstr>
      <vt:lpstr>Sistemas de estanterías fotovoltaicas con balasto o con fijación mecánica</vt:lpstr>
      <vt:lpstr>Mantenimiento de sistemas de estanterías fotovoltaicas con balasto frente a los sistemas de estanterías fotovoltaicas montadas mecánicamente</vt:lpstr>
      <vt:lpstr>Sistemas fotovoltaicos montados en el suelo</vt:lpstr>
      <vt:lpstr>Problemas de mantenimiento de los sistemas fotovoltaicos en tierra</vt:lpstr>
      <vt:lpstr>Sistemas fotovoltaicos montados en el suelo: Manejo de la vegetación</vt:lpstr>
      <vt:lpstr>Uso de animales para el manejo de la vegetación</vt:lpstr>
      <vt:lpstr>Sistemas fotovoltaicos montados en el suelo: Erosión por lluvia</vt:lpstr>
      <vt:lpstr>Sistemas fotovoltaicos montados en el suelo: Erosión por lluvia</vt:lpstr>
      <vt:lpstr>Sistemas fotovoltaicos montados en el suelo: Remoción de nieve</vt:lpstr>
      <vt:lpstr>Seguimiento de sistemas FV</vt:lpstr>
      <vt:lpstr>Seguimiento de sistemas FV</vt:lpstr>
      <vt:lpstr>Condiciones del entorno</vt:lpstr>
      <vt:lpstr>Limpieza de instalaciones fotovoltaicas</vt:lpstr>
      <vt:lpstr>Limpieza de instalaciones fotovoltaicas: Prevención de fuentes locales de suciedad</vt:lpstr>
      <vt:lpstr>Ensuciamiento del módulo FV debido al polvo de la obra</vt:lpstr>
      <vt:lpstr>Suciedad FV de las poblaciones de aves</vt:lpstr>
      <vt:lpstr>Tasas de degradación de los módulos FV</vt:lpstr>
      <vt:lpstr>Lista de verificación de las mejores prácticas de O&amp;M</vt:lpstr>
      <vt:lpstr>Mejores prácticas de O&amp;M</vt:lpstr>
      <vt:lpstr>Objetivos del módulo</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Lidia Romeo Prego</cp:lastModifiedBy>
  <cp:revision>249</cp:revision>
  <dcterms:created xsi:type="dcterms:W3CDTF">2017-12-11T10:59:29Z</dcterms:created>
  <dcterms:modified xsi:type="dcterms:W3CDTF">2019-08-05T10:12:39Z</dcterms:modified>
</cp:coreProperties>
</file>