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260" r:id="rId18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Rosel Martínez" initials="JRM" lastIdx="1" clrIdx="0">
    <p:extLst>
      <p:ext uri="{19B8F6BF-5375-455C-9EA6-DF929625EA0E}">
        <p15:presenceInfo xmlns:p15="http://schemas.microsoft.com/office/powerpoint/2012/main" userId="f1f0e823a184ee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49229-414F-4070-A696-2D4E4AC7F168}" v="2" dt="2020-02-12T11:08:33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120" autoAdjust="0"/>
  </p:normalViewPr>
  <p:slideViewPr>
    <p:cSldViewPr>
      <p:cViewPr varScale="1">
        <p:scale>
          <a:sx n="114" d="100"/>
          <a:sy n="114" d="100"/>
        </p:scale>
        <p:origin x="1548" y="102"/>
      </p:cViewPr>
      <p:guideLst>
        <p:guide orient="horz" pos="206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vromatakis Fotis" userId="a6ef4cf0-9603-460e-a4b0-47154e907176" providerId="ADAL" clId="{72549229-414F-4070-A696-2D4E4AC7F168}"/>
    <pc:docChg chg="undo custSel modSld">
      <pc:chgData name="Mavromatakis Fotis" userId="a6ef4cf0-9603-460e-a4b0-47154e907176" providerId="ADAL" clId="{72549229-414F-4070-A696-2D4E4AC7F168}" dt="2020-02-12T11:23:37.923" v="627" actId="20577"/>
      <pc:docMkLst>
        <pc:docMk/>
      </pc:docMkLst>
      <pc:sldChg chg="modSp">
        <pc:chgData name="Mavromatakis Fotis" userId="a6ef4cf0-9603-460e-a4b0-47154e907176" providerId="ADAL" clId="{72549229-414F-4070-A696-2D4E4AC7F168}" dt="2020-02-12T11:23:37.923" v="627" actId="20577"/>
        <pc:sldMkLst>
          <pc:docMk/>
          <pc:sldMk cId="72179669" sldId="256"/>
        </pc:sldMkLst>
        <pc:spChg chg="mod">
          <ac:chgData name="Mavromatakis Fotis" userId="a6ef4cf0-9603-460e-a4b0-47154e907176" providerId="ADAL" clId="{72549229-414F-4070-A696-2D4E4AC7F168}" dt="2020-02-12T11:23:37.923" v="627" actId="20577"/>
          <ac:spMkLst>
            <pc:docMk/>
            <pc:sldMk cId="72179669" sldId="256"/>
            <ac:spMk id="2" creationId="{00000000-0000-0000-0000-000000000000}"/>
          </ac:spMkLst>
        </pc:spChg>
      </pc:sldChg>
      <pc:sldChg chg="modSp">
        <pc:chgData name="Mavromatakis Fotis" userId="a6ef4cf0-9603-460e-a4b0-47154e907176" providerId="ADAL" clId="{72549229-414F-4070-A696-2D4E4AC7F168}" dt="2020-02-12T11:00:38.410" v="16" actId="6549"/>
        <pc:sldMkLst>
          <pc:docMk/>
          <pc:sldMk cId="1954396792" sldId="309"/>
        </pc:sldMkLst>
        <pc:spChg chg="mod">
          <ac:chgData name="Mavromatakis Fotis" userId="a6ef4cf0-9603-460e-a4b0-47154e907176" providerId="ADAL" clId="{72549229-414F-4070-A696-2D4E4AC7F168}" dt="2020-02-12T11:00:38.410" v="16" actId="6549"/>
          <ac:spMkLst>
            <pc:docMk/>
            <pc:sldMk cId="1954396792" sldId="309"/>
            <ac:spMk id="2" creationId="{6D43B10E-766D-4688-8BBE-93BAA121908F}"/>
          </ac:spMkLst>
        </pc:spChg>
      </pc:sldChg>
      <pc:sldChg chg="modSp">
        <pc:chgData name="Mavromatakis Fotis" userId="a6ef4cf0-9603-460e-a4b0-47154e907176" providerId="ADAL" clId="{72549229-414F-4070-A696-2D4E4AC7F168}" dt="2020-02-12T11:23:11.447" v="620" actId="13926"/>
        <pc:sldMkLst>
          <pc:docMk/>
          <pc:sldMk cId="357851507" sldId="310"/>
        </pc:sldMkLst>
        <pc:spChg chg="mod">
          <ac:chgData name="Mavromatakis Fotis" userId="a6ef4cf0-9603-460e-a4b0-47154e907176" providerId="ADAL" clId="{72549229-414F-4070-A696-2D4E4AC7F168}" dt="2020-02-12T11:23:11.447" v="620" actId="13926"/>
          <ac:spMkLst>
            <pc:docMk/>
            <pc:sldMk cId="357851507" sldId="310"/>
            <ac:spMk id="4" creationId="{E8E755E5-66B5-426E-9760-525BC9D0C185}"/>
          </ac:spMkLst>
        </pc:spChg>
      </pc:sldChg>
      <pc:sldChg chg="modSp">
        <pc:chgData name="Mavromatakis Fotis" userId="a6ef4cf0-9603-460e-a4b0-47154e907176" providerId="ADAL" clId="{72549229-414F-4070-A696-2D4E4AC7F168}" dt="2020-02-12T11:22:40.789" v="606" actId="6549"/>
        <pc:sldMkLst>
          <pc:docMk/>
          <pc:sldMk cId="548009161" sldId="311"/>
        </pc:sldMkLst>
        <pc:spChg chg="mod">
          <ac:chgData name="Mavromatakis Fotis" userId="a6ef4cf0-9603-460e-a4b0-47154e907176" providerId="ADAL" clId="{72549229-414F-4070-A696-2D4E4AC7F168}" dt="2020-02-12T11:22:40.789" v="606" actId="6549"/>
          <ac:spMkLst>
            <pc:docMk/>
            <pc:sldMk cId="548009161" sldId="311"/>
            <ac:spMk id="7" creationId="{5C9D6B51-EA75-4A70-9609-23CFEE6CD92F}"/>
          </ac:spMkLst>
        </pc:spChg>
      </pc:sldChg>
      <pc:sldChg chg="modSp">
        <pc:chgData name="Mavromatakis Fotis" userId="a6ef4cf0-9603-460e-a4b0-47154e907176" providerId="ADAL" clId="{72549229-414F-4070-A696-2D4E4AC7F168}" dt="2020-02-12T11:22:25.276" v="604" actId="13926"/>
        <pc:sldMkLst>
          <pc:docMk/>
          <pc:sldMk cId="1390181682" sldId="313"/>
        </pc:sldMkLst>
        <pc:spChg chg="mod">
          <ac:chgData name="Mavromatakis Fotis" userId="a6ef4cf0-9603-460e-a4b0-47154e907176" providerId="ADAL" clId="{72549229-414F-4070-A696-2D4E4AC7F168}" dt="2020-02-12T11:22:25.276" v="604" actId="13926"/>
          <ac:spMkLst>
            <pc:docMk/>
            <pc:sldMk cId="1390181682" sldId="313"/>
            <ac:spMk id="9" creationId="{EB28F9FD-2DF0-451B-9897-99F15A0D32C6}"/>
          </ac:spMkLst>
        </pc:spChg>
      </pc:sldChg>
      <pc:sldChg chg="modSp">
        <pc:chgData name="Mavromatakis Fotis" userId="a6ef4cf0-9603-460e-a4b0-47154e907176" providerId="ADAL" clId="{72549229-414F-4070-A696-2D4E4AC7F168}" dt="2020-02-12T11:21:23.008" v="466" actId="6549"/>
        <pc:sldMkLst>
          <pc:docMk/>
          <pc:sldMk cId="2632239453" sldId="314"/>
        </pc:sldMkLst>
        <pc:spChg chg="mod">
          <ac:chgData name="Mavromatakis Fotis" userId="a6ef4cf0-9603-460e-a4b0-47154e907176" providerId="ADAL" clId="{72549229-414F-4070-A696-2D4E4AC7F168}" dt="2020-02-12T11:21:23.008" v="466" actId="6549"/>
          <ac:spMkLst>
            <pc:docMk/>
            <pc:sldMk cId="2632239453" sldId="314"/>
            <ac:spMk id="4" creationId="{2E45C66E-7A81-4868-A8D9-403E592F1180}"/>
          </ac:spMkLst>
        </pc:spChg>
      </pc:sldChg>
      <pc:sldChg chg="modSp">
        <pc:chgData name="Mavromatakis Fotis" userId="a6ef4cf0-9603-460e-a4b0-47154e907176" providerId="ADAL" clId="{72549229-414F-4070-A696-2D4E4AC7F168}" dt="2020-02-12T11:20:40.316" v="410" actId="13926"/>
        <pc:sldMkLst>
          <pc:docMk/>
          <pc:sldMk cId="3956782043" sldId="315"/>
        </pc:sldMkLst>
        <pc:spChg chg="mod">
          <ac:chgData name="Mavromatakis Fotis" userId="a6ef4cf0-9603-460e-a4b0-47154e907176" providerId="ADAL" clId="{72549229-414F-4070-A696-2D4E4AC7F168}" dt="2020-02-12T11:16:36.774" v="339" actId="13926"/>
          <ac:spMkLst>
            <pc:docMk/>
            <pc:sldMk cId="3956782043" sldId="315"/>
            <ac:spMk id="4" creationId="{E360D15F-3940-48E7-9757-3FCF30DBA737}"/>
          </ac:spMkLst>
        </pc:spChg>
        <pc:spChg chg="mod">
          <ac:chgData name="Mavromatakis Fotis" userId="a6ef4cf0-9603-460e-a4b0-47154e907176" providerId="ADAL" clId="{72549229-414F-4070-A696-2D4E4AC7F168}" dt="2020-02-12T11:20:40.316" v="410" actId="13926"/>
          <ac:spMkLst>
            <pc:docMk/>
            <pc:sldMk cId="3956782043" sldId="315"/>
            <ac:spMk id="11" creationId="{23C0BCCE-F65A-4599-8DF5-12F89DB91A08}"/>
          </ac:spMkLst>
        </pc:spChg>
        <pc:spChg chg="mod">
          <ac:chgData name="Mavromatakis Fotis" userId="a6ef4cf0-9603-460e-a4b0-47154e907176" providerId="ADAL" clId="{72549229-414F-4070-A696-2D4E4AC7F168}" dt="2020-02-12T11:20:37.346" v="409" actId="313"/>
          <ac:spMkLst>
            <pc:docMk/>
            <pc:sldMk cId="3956782043" sldId="315"/>
            <ac:spMk id="12" creationId="{C40BABB6-E1C5-45A3-ACB2-7FF16BDD4A44}"/>
          </ac:spMkLst>
        </pc:spChg>
      </pc:sldChg>
      <pc:sldChg chg="modSp">
        <pc:chgData name="Mavromatakis Fotis" userId="a6ef4cf0-9603-460e-a4b0-47154e907176" providerId="ADAL" clId="{72549229-414F-4070-A696-2D4E4AC7F168}" dt="2020-02-12T11:10:01.993" v="277" actId="20577"/>
        <pc:sldMkLst>
          <pc:docMk/>
          <pc:sldMk cId="4290534497" sldId="317"/>
        </pc:sldMkLst>
        <pc:spChg chg="mod">
          <ac:chgData name="Mavromatakis Fotis" userId="a6ef4cf0-9603-460e-a4b0-47154e907176" providerId="ADAL" clId="{72549229-414F-4070-A696-2D4E4AC7F168}" dt="2020-02-12T11:10:01.993" v="277" actId="20577"/>
          <ac:spMkLst>
            <pc:docMk/>
            <pc:sldMk cId="4290534497" sldId="317"/>
            <ac:spMk id="5" creationId="{DE1EF616-3E12-4281-AEB4-FD78DD00C8DC}"/>
          </ac:spMkLst>
        </pc:spChg>
      </pc:sldChg>
      <pc:sldChg chg="modSp">
        <pc:chgData name="Mavromatakis Fotis" userId="a6ef4cf0-9603-460e-a4b0-47154e907176" providerId="ADAL" clId="{72549229-414F-4070-A696-2D4E4AC7F168}" dt="2020-02-12T11:09:42.340" v="255" actId="13926"/>
        <pc:sldMkLst>
          <pc:docMk/>
          <pc:sldMk cId="1399324638" sldId="318"/>
        </pc:sldMkLst>
        <pc:spChg chg="mod">
          <ac:chgData name="Mavromatakis Fotis" userId="a6ef4cf0-9603-460e-a4b0-47154e907176" providerId="ADAL" clId="{72549229-414F-4070-A696-2D4E4AC7F168}" dt="2020-02-12T11:09:42.340" v="255" actId="13926"/>
          <ac:spMkLst>
            <pc:docMk/>
            <pc:sldMk cId="1399324638" sldId="318"/>
            <ac:spMk id="4" creationId="{E41859EA-F5A8-4C97-8EB4-6A193309D9C5}"/>
          </ac:spMkLst>
        </pc:spChg>
      </pc:sldChg>
      <pc:sldChg chg="modSp">
        <pc:chgData name="Mavromatakis Fotis" userId="a6ef4cf0-9603-460e-a4b0-47154e907176" providerId="ADAL" clId="{72549229-414F-4070-A696-2D4E4AC7F168}" dt="2020-02-12T11:08:54.258" v="254" actId="6549"/>
        <pc:sldMkLst>
          <pc:docMk/>
          <pc:sldMk cId="1725778560" sldId="319"/>
        </pc:sldMkLst>
        <pc:spChg chg="mod">
          <ac:chgData name="Mavromatakis Fotis" userId="a6ef4cf0-9603-460e-a4b0-47154e907176" providerId="ADAL" clId="{72549229-414F-4070-A696-2D4E4AC7F168}" dt="2020-02-12T11:08:54.258" v="254" actId="6549"/>
          <ac:spMkLst>
            <pc:docMk/>
            <pc:sldMk cId="1725778560" sldId="319"/>
            <ac:spMk id="5" creationId="{459C578D-0B5D-436A-8D0A-D36862F86478}"/>
          </ac:spMkLst>
        </pc:spChg>
      </pc:sldChg>
      <pc:sldChg chg="modSp">
        <pc:chgData name="Mavromatakis Fotis" userId="a6ef4cf0-9603-460e-a4b0-47154e907176" providerId="ADAL" clId="{72549229-414F-4070-A696-2D4E4AC7F168}" dt="2020-02-12T11:07:39.203" v="179" actId="20577"/>
        <pc:sldMkLst>
          <pc:docMk/>
          <pc:sldMk cId="2995286039" sldId="320"/>
        </pc:sldMkLst>
        <pc:spChg chg="mod">
          <ac:chgData name="Mavromatakis Fotis" userId="a6ef4cf0-9603-460e-a4b0-47154e907176" providerId="ADAL" clId="{72549229-414F-4070-A696-2D4E4AC7F168}" dt="2020-02-12T11:07:39.203" v="179" actId="20577"/>
          <ac:spMkLst>
            <pc:docMk/>
            <pc:sldMk cId="2995286039" sldId="320"/>
            <ac:spMk id="4" creationId="{44AD77C1-3C8F-44A2-B9F6-DEAA4F44D667}"/>
          </ac:spMkLst>
        </pc:spChg>
      </pc:sldChg>
      <pc:sldChg chg="modSp">
        <pc:chgData name="Mavromatakis Fotis" userId="a6ef4cf0-9603-460e-a4b0-47154e907176" providerId="ADAL" clId="{72549229-414F-4070-A696-2D4E4AC7F168}" dt="2020-02-12T11:02:52.108" v="62" actId="20577"/>
        <pc:sldMkLst>
          <pc:docMk/>
          <pc:sldMk cId="16904339" sldId="322"/>
        </pc:sldMkLst>
        <pc:spChg chg="mod">
          <ac:chgData name="Mavromatakis Fotis" userId="a6ef4cf0-9603-460e-a4b0-47154e907176" providerId="ADAL" clId="{72549229-414F-4070-A696-2D4E4AC7F168}" dt="2020-02-12T11:02:52.108" v="62" actId="20577"/>
          <ac:spMkLst>
            <pc:docMk/>
            <pc:sldMk cId="16904339" sldId="322"/>
            <ac:spMk id="2" creationId="{744A7912-1410-4EFC-BB56-EB6A18F19DBB}"/>
          </ac:spMkLst>
        </pc:spChg>
      </pc:sldChg>
      <pc:sldChg chg="modSp">
        <pc:chgData name="Mavromatakis Fotis" userId="a6ef4cf0-9603-460e-a4b0-47154e907176" providerId="ADAL" clId="{72549229-414F-4070-A696-2D4E4AC7F168}" dt="2020-02-12T11:02:20.533" v="30" actId="20577"/>
        <pc:sldMkLst>
          <pc:docMk/>
          <pc:sldMk cId="3353844973" sldId="323"/>
        </pc:sldMkLst>
        <pc:spChg chg="mod">
          <ac:chgData name="Mavromatakis Fotis" userId="a6ef4cf0-9603-460e-a4b0-47154e907176" providerId="ADAL" clId="{72549229-414F-4070-A696-2D4E4AC7F168}" dt="2020-02-12T11:02:20.533" v="30" actId="20577"/>
          <ac:spMkLst>
            <pc:docMk/>
            <pc:sldMk cId="3353844973" sldId="323"/>
            <ac:spMk id="2" creationId="{45AE58D4-3918-4411-8B4D-FCF2F4CCBA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12/2/2020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30" rIns="91457" bIns="4573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57" tIns="45730" rIns="91457" bIns="4573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4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000" y="1773000"/>
            <a:ext cx="5038240" cy="1685865"/>
          </a:xfrm>
        </p:spPr>
        <p:txBody>
          <a:bodyPr anchor="b">
            <a:normAutofit/>
          </a:bodyPr>
          <a:lstStyle/>
          <a:p>
            <a:r>
              <a:rPr lang="el-G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Ενότητα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Μετρητικά Συστήματα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Εισαγωγή στην </a:t>
            </a:r>
            <a:r>
              <a:rPr lang="el-GR" dirty="0" err="1"/>
              <a:t>Ηλιοθερμική</a:t>
            </a:r>
            <a:r>
              <a:rPr lang="el-GR" dirty="0"/>
              <a:t> Ενέργεια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4902-447F-4B4F-9D34-DB032B22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0"/>
            <a:ext cx="7560000" cy="1077218"/>
          </a:xfrm>
        </p:spPr>
        <p:txBody>
          <a:bodyPr/>
          <a:lstStyle/>
          <a:p>
            <a:r>
              <a:rPr lang="en-US" b="1" dirty="0"/>
              <a:t>4. </a:t>
            </a:r>
            <a:r>
              <a:rPr lang="el-GR" b="1" dirty="0"/>
              <a:t>Φάση Εγκατάστασης III. Σχεδιάστε την εγκατάσταση του συστήματος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EF616-3E12-4281-AEB4-FD78DD00C8DC}"/>
              </a:ext>
            </a:extLst>
          </p:cNvPr>
          <p:cNvSpPr/>
          <p:nvPr/>
        </p:nvSpPr>
        <p:spPr>
          <a:xfrm>
            <a:off x="324000" y="1629000"/>
            <a:ext cx="84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10.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Σχεδιάστε σωληνώσεις ηλιακού βρόγχου. Μεγιστοποίηση της απόδοσης του συστήματος και αισθητική. Αποφεύγοντας μεγάλες διαδρομές, γωνίες κλπ.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11.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Σχεδιάστε τον μηχανικό χώρο. Εξασφάλιση της προσβασιμότητας στο σύστημα για μεταγενέστερη συντήρηση και εγκατάσταση ενσωμάτωσης με τον υπάρχοντα θερμοσίφωνα.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85690-B288-4F2A-AF22-2CEBB37B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44000" y="3177674"/>
            <a:ext cx="3259209" cy="3059325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51D92-5D9B-4770-AA6F-97839A8B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148001" y="3169598"/>
            <a:ext cx="3456000" cy="3088157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053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F14D-C00D-4DB7-9E68-ED8DB008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981000"/>
          </a:xfrm>
        </p:spPr>
        <p:txBody>
          <a:bodyPr/>
          <a:lstStyle/>
          <a:p>
            <a:r>
              <a:rPr lang="en-US" b="1" dirty="0"/>
              <a:t>5. </a:t>
            </a:r>
            <a:r>
              <a:rPr lang="el-GR" b="1" dirty="0"/>
              <a:t>Φάση Εγκατάστασης IV. Κατασκευάστε το σύστημα</a:t>
            </a:r>
            <a:endParaRPr lang="en-US" dirty="0"/>
          </a:p>
        </p:txBody>
      </p:sp>
      <p:pic>
        <p:nvPicPr>
          <p:cNvPr id="6" name="Picture 5" descr="A picture containing sky, outdoor, truck, building&#10;&#10;Description generated with very high confidence">
            <a:extLst>
              <a:ext uri="{FF2B5EF4-FFF2-40B4-BE49-F238E27FC236}">
                <a16:creationId xmlns:a16="http://schemas.microsoft.com/office/drawing/2014/main" id="{B00A2F0D-86A2-4B64-A894-6F770D8E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34" y="1845000"/>
            <a:ext cx="4752766" cy="3564531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1859EA-F5A8-4C97-8EB4-6A193309D9C5}"/>
              </a:ext>
            </a:extLst>
          </p:cNvPr>
          <p:cNvSpPr/>
          <p:nvPr/>
        </p:nvSpPr>
        <p:spPr>
          <a:xfrm>
            <a:off x="108000" y="1620533"/>
            <a:ext cx="410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12.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Εφαρμογή σχεδίου ασφαλείας χώρου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Μέσα Ατομικής Προστασίας για εργασίες σε ύψος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Κατασκευαστικές εργασίες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υδραυλικά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Σήματα ασφαλείας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13.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Εγκαταστήστε ηλιακούς συλλέκτες.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Εφαρμόστε ειδικά μέτρα ασφαλείας.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Τοποθετήστε το υλικό συναρμολόγησης.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Ανυψώστε ή μεταφέρετε τους συλλέκτες.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Συνδέστε τους πίνακες με το υλικό τοποθέτησης.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Τοποθετήστε τους συλλέκτες σύμφωνα με το αποφασισμένο στυλ.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Ελέγξτε και επικυρώστε.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2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F230-5281-48CE-BEE0-415295EE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el-GR" b="1" dirty="0"/>
              <a:t>Φάση Εγκατάστασης IV. Κατασκευάστε το σύστημα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C578D-0B5D-436A-8D0A-D36862F86478}"/>
              </a:ext>
            </a:extLst>
          </p:cNvPr>
          <p:cNvSpPr/>
          <p:nvPr/>
        </p:nvSpPr>
        <p:spPr>
          <a:xfrm>
            <a:off x="396000" y="1629000"/>
            <a:ext cx="84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el-G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Εγκαταστήστε σωληνώσεις ηλιακού βρόγχου</a:t>
            </a: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Κάνετε προγραμματισμένες διεισδύσεις σωληνώσεων.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Διεισδύσεις σωλήνων σφράγισης.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Σωλήνωση από χαλκό.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Τοποθετήστε στηρίγματα σωλήνων.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Ελέγξτε τον βρόχο συλλέκτη για πίεση.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15. </a:t>
            </a:r>
            <a:r>
              <a:rPr lang="el-G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Εγκαταστήστε τον εξοπλισμό και ενσωματώστε.</a:t>
            </a: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Εγκαταστήστε αντλίες.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Τοποθετήστε τη δεξαμενή(-</a:t>
            </a:r>
            <a:r>
              <a:rPr lang="el-GR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ές</a:t>
            </a: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αποθήκευσης.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Εγκαταστήστε εξωτερικούς </a:t>
            </a:r>
            <a:r>
              <a:rPr lang="el-GR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εναλλάκτες</a:t>
            </a: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θερμότητας, εάν υπάρχουν.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Ενσωματώστε του θερμοσίφωνα (εφεδρικός λέβητας).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Εγκαταστήστε μετρητές.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Τοποθετήστε τους αισθητήρες του συστήματος και τον ελεγκτή.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Συνδέστε το σύστημα και εξασφαλίστε την τροφοδοσία AC.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Δοκιμή πίεσης και επιθεώρηση για διαρροές.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Καθαρίστε σωλήνες, ονομάστε τα μέρη του συστήματος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και σωληνώσεις.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Συμπληρώστε το σύστημα.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Τοποθετήστε μόνωση σωληνώσεων, όπως απαιτείται.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1A7B0-567C-4D97-AF1B-3768EA14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3672" y="2853233"/>
            <a:ext cx="2579377" cy="3386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C445E-F5C2-4323-BA2D-EDE4A658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000" y="1629000"/>
            <a:ext cx="300608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93F2-6E83-4497-818F-CE7E912C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</a:t>
            </a:r>
            <a:r>
              <a:rPr lang="el-GR" b="1" dirty="0"/>
              <a:t>Φάση Εγκατάστασης </a:t>
            </a:r>
            <a:r>
              <a:rPr lang="en-US" b="1" dirty="0"/>
              <a:t>V. </a:t>
            </a:r>
            <a:r>
              <a:rPr lang="el-GR" b="1" dirty="0"/>
              <a:t>Ενημερώστε το σύστημα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D77C1-3C8F-44A2-B9F6-DEAA4F44D667}"/>
              </a:ext>
            </a:extLst>
          </p:cNvPr>
          <p:cNvSpPr/>
          <p:nvPr/>
        </p:nvSpPr>
        <p:spPr>
          <a:xfrm>
            <a:off x="360000" y="1485064"/>
            <a:ext cx="39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16.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Προγραμματίστε τον ελεγκτή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Ρυθμίστε τη διαφορά θερμοκρασιών.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Δοκιμάστε τα επιμέρους συστήματα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και με διαφορετικούς συνδυασμούς</a:t>
            </a:r>
            <a:endParaRPr lang="el-GR" sz="1400" dirty="0">
              <a:solidFill>
                <a:prstClr val="black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Δοκιμάστε πρόσθετες λειτουργίες.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17.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Επαληθεύστε την λειτουργία του συστήματος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Δοκιμάστε όλο το σύστημα για τους διάφορους τρόπους λειτουργίας.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18.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Ενημέρωση του πελάτη</a:t>
            </a:r>
            <a:endParaRPr lang="en-US" sz="1600" dirty="0">
              <a:solidFill>
                <a:prstClr val="black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Δείξτε και διδάξτε στον ιδιοκτήτη τη δομή του συστήματος, τη λειτουργία, τη βασική συντήρηση και την τεκμηρίωση του συστήματος.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9B083-7B2A-4C30-8FA9-D19B6C71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000" y="1916936"/>
            <a:ext cx="4575319" cy="3456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528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412D-8FDE-48FC-8193-343F6B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</a:t>
            </a:r>
            <a:r>
              <a:rPr lang="el-GR" b="1" dirty="0"/>
              <a:t>Φάση Εγκατάστασης </a:t>
            </a:r>
            <a:r>
              <a:rPr lang="en-US" b="1" dirty="0"/>
              <a:t>V. </a:t>
            </a:r>
            <a:r>
              <a:rPr lang="el-GR" b="1" dirty="0"/>
              <a:t>Ενημερώστε το σύστημα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7ED92-EDF4-4035-97E5-F91316CAB1DC}"/>
              </a:ext>
            </a:extLst>
          </p:cNvPr>
          <p:cNvSpPr/>
          <p:nvPr/>
        </p:nvSpPr>
        <p:spPr>
          <a:xfrm>
            <a:off x="360000" y="1557000"/>
            <a:ext cx="842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19.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Ζητήστε την τελική επιθεώρηση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Ρυθμίστε την εξωτερική επιθεώρηση του συστήματος, εάν ισχύει αυτό.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Υπογράψτε τη φόρμα προμηθειών (από τους εγκαταστάτες), το δελτίο εγκατάστασης (επίσημο έγγραφο) ή παρόμοιο.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D25B4-FE56-4A4A-8BCB-9CF8C4C7F2DF}"/>
              </a:ext>
            </a:extLst>
          </p:cNvPr>
          <p:cNvGrpSpPr/>
          <p:nvPr/>
        </p:nvGrpSpPr>
        <p:grpSpPr>
          <a:xfrm>
            <a:off x="180000" y="2680382"/>
            <a:ext cx="8783999" cy="3525285"/>
            <a:chOff x="180001" y="2680382"/>
            <a:chExt cx="8783999" cy="3525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92495C-BB11-4983-8F27-0B0B3064D969}"/>
                </a:ext>
              </a:extLst>
            </p:cNvPr>
            <p:cNvGrpSpPr/>
            <p:nvPr/>
          </p:nvGrpSpPr>
          <p:grpSpPr>
            <a:xfrm>
              <a:off x="647712" y="2680384"/>
              <a:ext cx="8316288" cy="3525283"/>
              <a:chOff x="647712" y="2680384"/>
              <a:chExt cx="8316288" cy="352528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B4603FE-C664-4B21-ACCF-46294BC3B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712" y="2680384"/>
                <a:ext cx="7164288" cy="3444138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26BFB8E-5E95-455C-AD97-4A55569C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7318442" y="4293001"/>
                <a:ext cx="1645558" cy="1912666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57BDB0-9C22-4E7D-AC0A-DC1BE9377225}"/>
                </a:ext>
              </a:extLst>
            </p:cNvPr>
            <p:cNvSpPr/>
            <p:nvPr/>
          </p:nvSpPr>
          <p:spPr>
            <a:xfrm rot="16200000">
              <a:off x="-1357403" y="4217786"/>
              <a:ext cx="3444139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Example of commission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56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7912-1410-4EFC-BB56-EB6A18F1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</a:t>
            </a:r>
            <a:r>
              <a:rPr lang="el-GR" b="1" dirty="0"/>
              <a:t>Φάση Εγκατάστασης </a:t>
            </a:r>
            <a:r>
              <a:rPr lang="en-US" b="1" dirty="0"/>
              <a:t>VI. </a:t>
            </a:r>
            <a:r>
              <a:rPr lang="el-GR" b="1" dirty="0"/>
              <a:t>Συντήρηση του συστήματος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25758-99BA-411D-B45F-5C6BACE7937B}"/>
              </a:ext>
            </a:extLst>
          </p:cNvPr>
          <p:cNvSpPr/>
          <p:nvPr/>
        </p:nvSpPr>
        <p:spPr>
          <a:xfrm>
            <a:off x="360000" y="1557000"/>
            <a:ext cx="842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Εξασφαλίστε τη συμμόρφωση με τους κανονισμούς ασφαλείας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Σε εργασίες συντήρησης.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21.</a:t>
            </a:r>
            <a:r>
              <a:rPr lang="el-GR" dirty="0"/>
              <a:t> Εκτελέστε προγραμματισμένη συντήρηση. Με εξουσιοδοτημένες εταιρείες εγκατάστασης.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B6862-2FA0-45F7-B733-7A47A197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96000" y="2694850"/>
            <a:ext cx="4765592" cy="347015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E1F335-C0BB-45D0-84AC-13666DC839FA}"/>
              </a:ext>
            </a:extLst>
          </p:cNvPr>
          <p:cNvSpPr/>
          <p:nvPr/>
        </p:nvSpPr>
        <p:spPr>
          <a:xfrm>
            <a:off x="566164" y="5076457"/>
            <a:ext cx="282709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dirty="0"/>
              <a:t>Δείγμα της λίστας ελέγχου για προληπτική συντήρηση του Ηλιακού Συστήματος Θέρμανσης νερού.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A458A-F555-44E4-BCA5-5799D97639E6}"/>
              </a:ext>
            </a:extLst>
          </p:cNvPr>
          <p:cNvSpPr/>
          <p:nvPr/>
        </p:nvSpPr>
        <p:spPr>
          <a:xfrm>
            <a:off x="180000" y="2824255"/>
            <a:ext cx="34827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(Μεγάλα και νομιμοποιημένα συστήματα) Περιοδικές δοκιμές προληπτικής συντήρησης και απόδοσης σύμφωνα με τους κανονισμούς. "Βιβλίο εγκατάστασης" ή παρόμοιο έγγραφο για επιθεώρηση.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(Μικρά συστήματα) Προληπτική συντήρηση σύμφωνα με τις συστάσεις του κατασκευαστή.</a:t>
            </a:r>
          </a:p>
        </p:txBody>
      </p:sp>
    </p:spTree>
    <p:extLst>
      <p:ext uri="{BB962C8B-B14F-4D97-AF65-F5344CB8AC3E}">
        <p14:creationId xmlns:p14="http://schemas.microsoft.com/office/powerpoint/2010/main" val="1690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58D4-3918-4411-8B4D-FCF2F4CC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</a:t>
            </a:r>
            <a:r>
              <a:rPr lang="el-GR" b="1" dirty="0"/>
              <a:t>Φάση Εγκατάστασης </a:t>
            </a:r>
            <a:r>
              <a:rPr lang="en-US" b="1" dirty="0"/>
              <a:t>VI. </a:t>
            </a:r>
            <a:r>
              <a:rPr lang="el-GR" b="1" dirty="0"/>
              <a:t>Συντήρηση του συστήματος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5B046-2429-4938-A2A2-CA80935590F4}"/>
              </a:ext>
            </a:extLst>
          </p:cNvPr>
          <p:cNvSpPr/>
          <p:nvPr/>
        </p:nvSpPr>
        <p:spPr>
          <a:xfrm>
            <a:off x="360000" y="1557000"/>
            <a:ext cx="457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22.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Αντιμετώπιση προβλημάτων και επισκευή του συστήματος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Προσδιορίστε τα συμπτώματα βλάβης, διαγνώστε τα σφάλματα και πραγματοποιήστε παρεμβάσεις επισκευής.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Διατηρήστε το ιστορικό σφαλμάτων του συστήματος και τις επεμβάσεις επιδιόρθωσης.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Χρησιμοποιήστε σωρευμένη εμπειρία για την αποτελεσματικότητα των εργασιών επισκευής.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23.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Απενεργοποιήστε το σύστημα.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Απορρίψτε το σύστημα είτε προσωρινά είτε οριστικά.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Πράξη σύμφωνα με τις συστάσεις των κατασκευαστών.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Λειτουργεί σύμφωνα με τους νόμους περί αποβλήτων.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C7B8B-7662-4F0D-9AD9-50FE912D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04000" y="1579371"/>
            <a:ext cx="3854012" cy="4464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4A879-D999-471F-9D0F-83B690B5FAF2}"/>
              </a:ext>
            </a:extLst>
          </p:cNvPr>
          <p:cNvSpPr/>
          <p:nvPr/>
        </p:nvSpPr>
        <p:spPr>
          <a:xfrm>
            <a:off x="2124000" y="5249824"/>
            <a:ext cx="3028448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dirty="0"/>
              <a:t>Δείγμα ενός γραφήματος προβλημάτων για συντήρηση του Ηλιακού Συστήματος Θέρμανσης νερού.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384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Unit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1.4. M</a:t>
            </a:r>
            <a:r>
              <a:rPr lang="el-GR" dirty="0" err="1"/>
              <a:t>ετρητικά</a:t>
            </a:r>
            <a:r>
              <a:rPr lang="el-GR" dirty="0"/>
              <a:t> Συστήματα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B10E-766D-4688-8BBE-93BAA121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Ενότητας </a:t>
            </a:r>
            <a:endParaRPr lang="el-GR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26FF-0E8F-4A1E-B2D2-8B27B9C4A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Στο τέλος αυτής της ενότητας θα είστε σε θέση να:</a:t>
            </a:r>
          </a:p>
          <a:p>
            <a:pPr>
              <a:buFont typeface="+mj-lt"/>
              <a:buAutoNum type="arabicPeriod"/>
            </a:pPr>
            <a:r>
              <a:rPr lang="el-GR" dirty="0"/>
              <a:t>Προσδιορίσετε τα στάδια που συνθέτουν τον κύκλο ζωής του ηλιακού θερμικού συστήματος.</a:t>
            </a:r>
          </a:p>
          <a:p>
            <a:pPr>
              <a:buFont typeface="+mj-lt"/>
              <a:buAutoNum type="arabicPeriod"/>
            </a:pPr>
            <a:r>
              <a:rPr lang="el-GR" dirty="0"/>
              <a:t>Προσδιορίσετε τη διαδικασία εγκατάστασης γενικής ηλιακής θερμικής εγκατάστασης.</a:t>
            </a:r>
          </a:p>
          <a:p>
            <a:pPr>
              <a:buFont typeface="+mj-lt"/>
              <a:buAutoNum type="arabicPeriod"/>
            </a:pPr>
            <a:r>
              <a:rPr lang="el-GR" dirty="0"/>
              <a:t>Χαρακτηρίσετε τις φάσεις εγκατάστασης του συστήματος SWH και το έργο των εγκαταστατών ηλιακής ενέργειας που αναφέρουν σημαντικές εργασίες σε:</a:t>
            </a:r>
          </a:p>
          <a:p>
            <a:r>
              <a:rPr lang="el-GR" dirty="0"/>
              <a:t>Προετοιμασία για εγκατάσταση.</a:t>
            </a:r>
          </a:p>
          <a:p>
            <a:r>
              <a:rPr lang="el-GR" dirty="0"/>
              <a:t>Αξιολόγηση του τόπου εγκατάστασης.</a:t>
            </a:r>
          </a:p>
          <a:p>
            <a:r>
              <a:rPr lang="el-GR" dirty="0"/>
              <a:t>Εγκατάσταση συστήματος προγραμματισμού.</a:t>
            </a:r>
          </a:p>
          <a:p>
            <a:r>
              <a:rPr lang="el-GR" dirty="0"/>
              <a:t>Δημιουργία του συστήματος.</a:t>
            </a:r>
          </a:p>
          <a:p>
            <a:r>
              <a:rPr lang="el-GR" dirty="0"/>
              <a:t>Θέση σε λειτουργία του συστήματος.</a:t>
            </a:r>
          </a:p>
          <a:p>
            <a:r>
              <a:rPr lang="el-GR" dirty="0"/>
              <a:t>Συντήρηση και διατήρηση του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195439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1AA3-BC66-4F01-A87D-DD553FB9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0"/>
            <a:ext cx="7884000" cy="1125000"/>
          </a:xfrm>
        </p:spPr>
        <p:txBody>
          <a:bodyPr>
            <a:normAutofit/>
          </a:bodyPr>
          <a:lstStyle/>
          <a:p>
            <a:pPr algn="ctr"/>
            <a:r>
              <a:rPr lang="el-GR" sz="2000" b="1" dirty="0"/>
              <a:t>1. Προσεγγίζοντας τον κύκλο ζωής του ηλιακού θερμικού συστήματος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755E5-66B5-426E-9760-525BC9D0C185}"/>
              </a:ext>
            </a:extLst>
          </p:cNvPr>
          <p:cNvSpPr/>
          <p:nvPr/>
        </p:nvSpPr>
        <p:spPr>
          <a:xfrm>
            <a:off x="396000" y="1629000"/>
            <a:ext cx="7307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Ανάπτυξη και χρήση (ηλιακών) θερμικών συστημάτων σε κτήρια σε ελεγχόμενο περιβάλλον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/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9DB5013-D8BE-486F-9955-1303E3908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421000"/>
            <a:ext cx="8640000" cy="34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EB4A04-9819-40D4-A818-DA642E0078A5}"/>
              </a:ext>
            </a:extLst>
          </p:cNvPr>
          <p:cNvSpPr/>
          <p:nvPr/>
        </p:nvSpPr>
        <p:spPr>
          <a:xfrm>
            <a:off x="360917" y="1580691"/>
            <a:ext cx="4139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Ηλιακά) θερμικά συστήματα μεγάλης κλίμακας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AD24C-FA56-4062-B753-6267DAE42401}"/>
              </a:ext>
            </a:extLst>
          </p:cNvPr>
          <p:cNvSpPr/>
          <p:nvPr/>
        </p:nvSpPr>
        <p:spPr>
          <a:xfrm>
            <a:off x="4663235" y="1636975"/>
            <a:ext cx="4139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Ηλιακά) θερμικά συστήματα μικρής κλίμακας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D6B51-EA75-4A70-9609-23CFEE6CD92F}"/>
              </a:ext>
            </a:extLst>
          </p:cNvPr>
          <p:cNvSpPr txBox="1"/>
          <p:nvPr/>
        </p:nvSpPr>
        <p:spPr>
          <a:xfrm>
            <a:off x="324000" y="4477568"/>
            <a:ext cx="40817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Παραδείγματα: πολυκατοικίες και εμπορικά κτίρια.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Πρέπει να σχεδιάζονται, να εγκαθίστανται, να νομιμοποιούνται, να διοικούνται και να επιθεωρούνται από εξουσιοδοτημένους επαγγελματίες.</a:t>
            </a: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485CF-DC7C-49DD-99A0-AA2F042D3C72}"/>
              </a:ext>
            </a:extLst>
          </p:cNvPr>
          <p:cNvSpPr txBox="1"/>
          <p:nvPr/>
        </p:nvSpPr>
        <p:spPr>
          <a:xfrm>
            <a:off x="4671992" y="4482674"/>
            <a:ext cx="40817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Παραδείγματα: Μονοκατοικίες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700" dirty="0"/>
              <a:t>Δεν χρειάζεται να νομιμοποιούνται και συχνά είναι προ-υπολογισμένα (</a:t>
            </a:r>
            <a:r>
              <a:rPr lang="en-US" sz="1700" dirty="0"/>
              <a:t>kits</a:t>
            </a:r>
            <a:r>
              <a:rPr lang="el-GR" sz="1700" dirty="0"/>
              <a:t>) και συντηρούνται από τον ιδιοκτήτη. Οι εξουσιοδοτημένοι εγκαταστάτες μπορούν να τα υπολογίσουν και να τα εγκαταστήσουν.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4B63AE-A5EF-47CA-9D62-7E7E63887E76}"/>
              </a:ext>
            </a:extLst>
          </p:cNvPr>
          <p:cNvGrpSpPr/>
          <p:nvPr/>
        </p:nvGrpSpPr>
        <p:grpSpPr>
          <a:xfrm>
            <a:off x="360915" y="2221750"/>
            <a:ext cx="4081731" cy="2143250"/>
            <a:chOff x="360915" y="2293750"/>
            <a:chExt cx="4081731" cy="2143250"/>
          </a:xfrm>
        </p:grpSpPr>
        <p:pic>
          <p:nvPicPr>
            <p:cNvPr id="10" name="Picture 9" descr="A large white building&#10;&#10;Description generated with high confidence">
              <a:extLst>
                <a:ext uri="{FF2B5EF4-FFF2-40B4-BE49-F238E27FC236}">
                  <a16:creationId xmlns:a16="http://schemas.microsoft.com/office/drawing/2014/main" id="{239973F0-63A0-4E83-A2CB-437AA9A2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" y="2293750"/>
              <a:ext cx="4081731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73AABB-3205-4EE2-A9D1-DA1D9F7A3501}"/>
                </a:ext>
              </a:extLst>
            </p:cNvPr>
            <p:cNvSpPr/>
            <p:nvPr/>
          </p:nvSpPr>
          <p:spPr>
            <a:xfrm>
              <a:off x="360915" y="2293750"/>
              <a:ext cx="2062039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/>
                <a:t>High thermal power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BA183F-4D12-40F9-A3C4-A5D74B7A3A98}"/>
              </a:ext>
            </a:extLst>
          </p:cNvPr>
          <p:cNvGrpSpPr/>
          <p:nvPr/>
        </p:nvGrpSpPr>
        <p:grpSpPr>
          <a:xfrm>
            <a:off x="5220000" y="2221750"/>
            <a:ext cx="3199377" cy="2143250"/>
            <a:chOff x="5220000" y="2293750"/>
            <a:chExt cx="3199377" cy="21432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181005-F187-41F1-A8B6-F8DC55D6C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11473"/>
            <a:stretch/>
          </p:blipFill>
          <p:spPr>
            <a:xfrm>
              <a:off x="5220000" y="2293750"/>
              <a:ext cx="3199377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54864-B1AA-4009-A3CD-EA321852305C}"/>
                </a:ext>
              </a:extLst>
            </p:cNvPr>
            <p:cNvSpPr/>
            <p:nvPr/>
          </p:nvSpPr>
          <p:spPr>
            <a:xfrm>
              <a:off x="6125608" y="4067668"/>
              <a:ext cx="2293769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l-GR" dirty="0"/>
                <a:t>Χαμηλή θερμική ισχύς</a:t>
              </a:r>
              <a:endParaRPr lang="en-US" dirty="0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76242A2-2B37-4307-B3EA-C17EE3ADE3BA}"/>
              </a:ext>
            </a:extLst>
          </p:cNvPr>
          <p:cNvSpPr txBox="1">
            <a:spLocks/>
          </p:cNvSpPr>
          <p:nvPr/>
        </p:nvSpPr>
        <p:spPr>
          <a:xfrm>
            <a:off x="1260000" y="-40943"/>
            <a:ext cx="7884000" cy="112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 b="1" dirty="0"/>
              <a:t>1. Προσεγγίζοντας τον κύκλο ζωής του ηλιακού θερμικού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54800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02A17D-8E3F-4AC5-99CF-E2AFCD80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l-GR" b="1" dirty="0"/>
              <a:t>Επισκόπηση των εργασιών εγκατάστασης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6A10E-CEC4-4173-96E8-7F1252ED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606990"/>
            <a:ext cx="8338007" cy="4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2EBB-1DD5-465F-8EDE-6DCB5E0E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l-GR" b="1" dirty="0"/>
              <a:t>. Φάση Εγκατάστασης </a:t>
            </a:r>
            <a:r>
              <a:rPr lang="en-US" b="1" dirty="0"/>
              <a:t>I. </a:t>
            </a:r>
            <a:r>
              <a:rPr lang="el-GR" b="1" dirty="0"/>
              <a:t>Προετοιμαστείτε για την εγκατάσταση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F32FA-4118-4F2B-A844-534DC2FD9EE5}"/>
              </a:ext>
            </a:extLst>
          </p:cNvPr>
          <p:cNvSpPr/>
          <p:nvPr/>
        </p:nvSpPr>
        <p:spPr>
          <a:xfrm>
            <a:off x="324000" y="1650559"/>
            <a:ext cx="518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Ελέγξτε την τεκμηρίωση του έργου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28F9FD-2DF0-451B-9897-99F15A0D32C6}"/>
              </a:ext>
            </a:extLst>
          </p:cNvPr>
          <p:cNvSpPr/>
          <p:nvPr/>
        </p:nvSpPr>
        <p:spPr>
          <a:xfrm>
            <a:off x="612001" y="1989113"/>
            <a:ext cx="853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Σχέδια, τεχνικές προδιαγραφές, προϋπολογισμοί, λίστες υλικών κ.λπ. Στόχος: κατανόηση.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Πληροφορίες από τυποποιημένα</a:t>
            </a:r>
            <a:r>
              <a:rPr lang="el-GR" dirty="0">
                <a:highlight>
                  <a:srgbClr val="FFFF00"/>
                </a:highlight>
              </a:rPr>
              <a:t> </a:t>
            </a:r>
            <a:r>
              <a:rPr lang="el-GR" dirty="0"/>
              <a:t>έργα.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Πληροφορίες από τα έγγραφα του κατασκευαστή για τους εγκαταστάτες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3C997A-A828-4D6F-9D38-21407B58BCB4}"/>
              </a:ext>
            </a:extLst>
          </p:cNvPr>
          <p:cNvGrpSpPr/>
          <p:nvPr/>
        </p:nvGrpSpPr>
        <p:grpSpPr>
          <a:xfrm>
            <a:off x="520958" y="3141000"/>
            <a:ext cx="4458442" cy="3119442"/>
            <a:chOff x="580453" y="2997000"/>
            <a:chExt cx="4458442" cy="311944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59AD23-7016-4E44-AF44-4394D8346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6785" y="2997000"/>
              <a:ext cx="3432110" cy="259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E342AD-DFFF-428B-B63E-63A34E47D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453" y="3501000"/>
              <a:ext cx="3711594" cy="26154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2ED78-2339-431F-8179-731874401EDB}"/>
              </a:ext>
            </a:extLst>
          </p:cNvPr>
          <p:cNvGrpSpPr/>
          <p:nvPr/>
        </p:nvGrpSpPr>
        <p:grpSpPr>
          <a:xfrm>
            <a:off x="5575139" y="3156686"/>
            <a:ext cx="2992850" cy="3098224"/>
            <a:chOff x="5570697" y="3012686"/>
            <a:chExt cx="2992850" cy="30982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5D8352-7EB1-4400-B847-E80FA71CD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5570697" y="3012686"/>
              <a:ext cx="1966518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910925-57F6-4522-8FA8-866BF783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6805546" y="3590910"/>
              <a:ext cx="1758001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EE4B542-1033-4D42-A9C8-2DAB9A4AB073}"/>
              </a:ext>
            </a:extLst>
          </p:cNvPr>
          <p:cNvSpPr/>
          <p:nvPr/>
        </p:nvSpPr>
        <p:spPr>
          <a:xfrm>
            <a:off x="23155" y="5885578"/>
            <a:ext cx="45674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dirty="0">
                <a:highlight>
                  <a:srgbClr val="FF0000"/>
                </a:highlight>
              </a:rPr>
              <a:t>(Μεγάλο)</a:t>
            </a:r>
            <a:r>
              <a:rPr lang="en-US" dirty="0">
                <a:highlight>
                  <a:srgbClr val="FF0000"/>
                </a:highlight>
              </a:rPr>
              <a:t> </a:t>
            </a:r>
            <a:r>
              <a:rPr lang="el-GR" dirty="0"/>
              <a:t>Ηλιακό Σύστημα Θέρμανσης νερού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83B4A8-3A06-472E-B544-FBB6F21131E1}"/>
              </a:ext>
            </a:extLst>
          </p:cNvPr>
          <p:cNvSpPr/>
          <p:nvPr/>
        </p:nvSpPr>
        <p:spPr>
          <a:xfrm>
            <a:off x="5544737" y="5737323"/>
            <a:ext cx="34580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/>
              <a:t>Ηλιακό Σύστημα Θέρμανσης νερού</a:t>
            </a:r>
            <a:r>
              <a:rPr lang="en-US" dirty="0"/>
              <a:t> </a:t>
            </a:r>
            <a:r>
              <a:rPr lang="en-US" dirty="0">
                <a:highlight>
                  <a:srgbClr val="FF0000"/>
                </a:highlight>
              </a:rPr>
              <a:t>kit</a:t>
            </a:r>
          </a:p>
        </p:txBody>
      </p:sp>
    </p:spTree>
    <p:extLst>
      <p:ext uri="{BB962C8B-B14F-4D97-AF65-F5344CB8AC3E}">
        <p14:creationId xmlns:p14="http://schemas.microsoft.com/office/powerpoint/2010/main" val="139018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7782-3F93-4162-A790-FED9C716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Φάση Εγκατάστασης I. Προετοιμαστείτε για την εγκατάσταση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5C66E-7A81-4868-A8D9-403E592F1180}"/>
              </a:ext>
            </a:extLst>
          </p:cNvPr>
          <p:cNvSpPr/>
          <p:nvPr/>
        </p:nvSpPr>
        <p:spPr>
          <a:xfrm>
            <a:off x="180000" y="1620533"/>
            <a:ext cx="864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2.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Ελέγξτε και προετοιμάστε τα υλικά.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3.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Επιθεωρήστε και προετοιμάστε τον εξοπλισμό προστασίας.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4.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Ελέγξτε και προετοιμάστε τα εργαλεία. 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CC9C94D-6EB5-47BB-8865-86515C0B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190193"/>
            <a:ext cx="3672000" cy="3019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9B330-314B-49E0-8FB0-CDDA7C02F1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59" y="3190193"/>
            <a:ext cx="3672000" cy="307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2FA-CCCC-4C8F-8761-B60D365F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l-GR" b="1" dirty="0"/>
              <a:t>Φάση Εγκατάστασης II. Αξιολογήστε τον χώρο εγκατάστασης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0D15F-3940-48E7-9757-3FCF30DBA737}"/>
              </a:ext>
            </a:extLst>
          </p:cNvPr>
          <p:cNvSpPr/>
          <p:nvPr/>
        </p:nvSpPr>
        <p:spPr>
          <a:xfrm>
            <a:off x="180000" y="1485000"/>
            <a:ext cx="8644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5.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Συγκρίνετε το σχέδιο με το χώρο εγκατάστασης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Επιβεβαιώστε τις εκτιμήσεις του συστήματος και τις σχετικές αποφάσεις.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6.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Ελέγξτε και τεκμηριώστε τις υπάρχουσες συνθήκες. Με αντίκτυπο στις εργασίες εγκατάστασης.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person jumping in the air&#10;&#10;Description generated with high confidence">
            <a:extLst>
              <a:ext uri="{FF2B5EF4-FFF2-40B4-BE49-F238E27FC236}">
                <a16:creationId xmlns:a16="http://schemas.microsoft.com/office/drawing/2014/main" id="{145C1826-90A3-48DE-984C-A68087229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97751"/>
            <a:ext cx="3096000" cy="1768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80AAF-0DC8-497C-B4BA-B44A2275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644000" y="2515840"/>
            <a:ext cx="3809024" cy="2540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C0BCCE-F65A-4599-8DF5-12F89DB91A08}"/>
              </a:ext>
            </a:extLst>
          </p:cNvPr>
          <p:cNvSpPr/>
          <p:nvPr/>
        </p:nvSpPr>
        <p:spPr>
          <a:xfrm>
            <a:off x="180000" y="4526239"/>
            <a:ext cx="446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7.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Διασφάλιση της συμμόρφωσης με τους κώδικες.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Έγκριση από τους ιδιοκτήτες.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Οικοδομικές άδειες και άλλες άδειες</a:t>
            </a:r>
            <a:endParaRPr lang="en-US" sz="1400" dirty="0">
              <a:solidFill>
                <a:prstClr val="black"/>
              </a:solidFill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Κτιριακός κώδικας.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Κώδικας υδραυλικών εγκαταστάσεων.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Ηλεκτρικός κώδικας.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BABB6-E1C5-45A3-ACB2-7FF16BDD4A44}"/>
              </a:ext>
            </a:extLst>
          </p:cNvPr>
          <p:cNvSpPr/>
          <p:nvPr/>
        </p:nvSpPr>
        <p:spPr>
          <a:xfrm>
            <a:off x="4284000" y="5085000"/>
            <a:ext cx="45404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8.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Διασφάλιση της συμμόρφωσης των κανονισμών ασφαλείας.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Επιβεβαιώστε και συμπληρώστε το Σχέδιο Ασφάλειας και Υγιεινής. Προσδιορίστε τους κινδύνους στο χώρο εγκατάστασης.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8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8D1F-9748-4F12-BA2C-D3874703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93" y="117000"/>
            <a:ext cx="7570800" cy="1007744"/>
          </a:xfrm>
        </p:spPr>
        <p:txBody>
          <a:bodyPr/>
          <a:lstStyle/>
          <a:p>
            <a:r>
              <a:rPr lang="en-US" b="1" dirty="0"/>
              <a:t>4. </a:t>
            </a:r>
            <a:r>
              <a:rPr lang="el-GR" b="1" dirty="0"/>
              <a:t>Φάση Εγκατάστασης III. Σχεδιάστε την εγκατάσταση του συστήματος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5DC39-F432-4FBC-ACCB-8487395ECAF9}"/>
              </a:ext>
            </a:extLst>
          </p:cNvPr>
          <p:cNvSpPr/>
          <p:nvPr/>
        </p:nvSpPr>
        <p:spPr>
          <a:xfrm>
            <a:off x="180000" y="1620533"/>
            <a:ext cx="8928000" cy="586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Εργασία 9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Εγκατάσταση συλλέκτη (-</a:t>
            </a:r>
            <a:r>
              <a:rPr lang="el-GR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ών</a:t>
            </a:r>
            <a:r>
              <a:rPr lang="el-G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Σύμφωνα με τον αποφασισμένο τύπο τοποθέτησης και την οροφή.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36C93-5B9A-485C-9AD9-C4E6C432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317" y="2565000"/>
            <a:ext cx="4028571" cy="34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FF766-9D0B-4B70-875A-B7FDB7E31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2" y="4836591"/>
            <a:ext cx="4213888" cy="1328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457F0-3074-4AA2-B6F7-571773781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20" y="2206712"/>
            <a:ext cx="4230080" cy="2448013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74805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5146</TotalTime>
  <Words>1029</Words>
  <Application>Microsoft Office PowerPoint</Application>
  <PresentationFormat>Προβολή στην οθόνη (4:3)</PresentationFormat>
  <Paragraphs>118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2_Office Theme</vt:lpstr>
      <vt:lpstr>Ενότητα 1.4. Μετρητικά Συστήματα</vt:lpstr>
      <vt:lpstr>Στόχοι Ενότητας </vt:lpstr>
      <vt:lpstr>1. Προσεγγίζοντας τον κύκλο ζωής του ηλιακού θερμικού συστήματος</vt:lpstr>
      <vt:lpstr>Παρουσίαση του PowerPoint</vt:lpstr>
      <vt:lpstr>2. Επισκόπηση των εργασιών εγκατάστασης</vt:lpstr>
      <vt:lpstr>3. Φάση Εγκατάστασης I. Προετοιμαστείτε για την εγκατάσταση</vt:lpstr>
      <vt:lpstr>3. Φάση Εγκατάστασης I. Προετοιμαστείτε για την εγκατάσταση</vt:lpstr>
      <vt:lpstr>3. Φάση Εγκατάστασης II. Αξιολογήστε τον χώρο εγκατάστασης</vt:lpstr>
      <vt:lpstr>4. Φάση Εγκατάστασης III. Σχεδιάστε την εγκατάσταση του συστήματος</vt:lpstr>
      <vt:lpstr>4. Φάση Εγκατάστασης III. Σχεδιάστε την εγκατάσταση του συστήματος</vt:lpstr>
      <vt:lpstr>5. Φάση Εγκατάστασης IV. Κατασκευάστε το σύστημα</vt:lpstr>
      <vt:lpstr>5. Φάση Εγκατάστασης IV. Κατασκευάστε το σύστημα</vt:lpstr>
      <vt:lpstr>6. Φάση Εγκατάστασης V. Ενημερώστε το σύστημα </vt:lpstr>
      <vt:lpstr>6. Φάση Εγκατάστασης V. Ενημερώστε το σύστημα</vt:lpstr>
      <vt:lpstr>6. Φάση Εγκατάστασης VI. Συντήρηση του συστήματος</vt:lpstr>
      <vt:lpstr>6. Φάση Εγκατάστασης VI. Συντήρηση του συστήματος</vt:lpstr>
      <vt:lpstr>End of 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Mavromatakis Fotis</cp:lastModifiedBy>
  <cp:revision>297</cp:revision>
  <cp:lastPrinted>2019-02-26T14:02:32Z</cp:lastPrinted>
  <dcterms:created xsi:type="dcterms:W3CDTF">2017-12-11T10:59:29Z</dcterms:created>
  <dcterms:modified xsi:type="dcterms:W3CDTF">2020-02-12T11:23:39Z</dcterms:modified>
</cp:coreProperties>
</file>