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270" r:id="rId14"/>
    <p:sldId id="332" r:id="rId15"/>
    <p:sldId id="273" r:id="rId16"/>
    <p:sldId id="334" r:id="rId17"/>
    <p:sldId id="335" r:id="rId18"/>
    <p:sldId id="336" r:id="rId19"/>
    <p:sldId id="337" r:id="rId20"/>
    <p:sldId id="338" r:id="rId21"/>
    <p:sldId id="339" r:id="rId22"/>
    <p:sldId id="340" r:id="rId23"/>
    <p:sldId id="341" r:id="rId24"/>
    <p:sldId id="260"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66" autoAdjust="0"/>
  </p:normalViewPr>
  <p:slideViewPr>
    <p:cSldViewPr>
      <p:cViewPr varScale="1">
        <p:scale>
          <a:sx n="61" d="100"/>
          <a:sy n="61" d="100"/>
        </p:scale>
        <p:origin x="67" y="42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45882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46491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 shutetrstock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15940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389959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3868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373689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7981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3850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4967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48656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5916" y="2348881"/>
            <a:ext cx="5004556" cy="1102519"/>
          </a:xfrm>
        </p:spPr>
        <p:txBody>
          <a:bodyPr anchor="b">
            <a:normAutofit fontScale="90000"/>
          </a:bodyPr>
          <a:lstStyle/>
          <a:p>
            <a:r>
              <a:rPr lang="en-US" dirty="0">
                <a:latin typeface="Arial" panose="020B0604020202020204" pitchFamily="34" charset="0"/>
                <a:cs typeface="Arial" panose="020B0604020202020204" pitchFamily="34" charset="0"/>
              </a:rPr>
              <a:t>3.3 Mantenimiento y reparación de los componentes del sistema (sin bomba de calor)</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3: Supervisar y mantener la instalación geotérmica</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38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Sensor de temperatura</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Para ello debe conocerse la curva característica del sensor.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Sensores activos</a:t>
            </a:r>
          </a:p>
          <a:p>
            <a:pPr>
              <a:lnSpc>
                <a:spcPct val="150000"/>
              </a:lnSpc>
            </a:pPr>
            <a:r>
              <a:rPr lang="en-US" sz="1600" dirty="0">
                <a:latin typeface="Arial" panose="020B0604020202020204" pitchFamily="34" charset="0"/>
                <a:cs typeface="Arial" panose="020B0604020202020204" pitchFamily="34" charset="0"/>
              </a:rPr>
              <a:t>Medir la temperatura</a:t>
            </a:r>
          </a:p>
          <a:p>
            <a:pPr>
              <a:lnSpc>
                <a:spcPct val="150000"/>
              </a:lnSpc>
            </a:pPr>
            <a:r>
              <a:rPr lang="en-US" sz="1600" dirty="0">
                <a:latin typeface="Arial" panose="020B0604020202020204" pitchFamily="34" charset="0"/>
                <a:cs typeface="Arial" panose="020B0604020202020204" pitchFamily="34" charset="0"/>
              </a:rPr>
              <a:t>Medición de la tensión</a:t>
            </a:r>
          </a:p>
          <a:p>
            <a:pPr>
              <a:lnSpc>
                <a:spcPct val="150000"/>
              </a:lnSpc>
            </a:pPr>
            <a:r>
              <a:rPr lang="en-US" sz="1600" dirty="0">
                <a:latin typeface="Arial" panose="020B0604020202020204" pitchFamily="34" charset="0"/>
                <a:cs typeface="Arial" panose="020B0604020202020204" pitchFamily="34" charset="0"/>
              </a:rPr>
              <a:t>Comparar con la curva característica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Sensor pasivo</a:t>
            </a:r>
          </a:p>
          <a:p>
            <a:pPr>
              <a:lnSpc>
                <a:spcPct val="150000"/>
              </a:lnSpc>
            </a:pPr>
            <a:r>
              <a:rPr lang="en-US" sz="1600" dirty="0">
                <a:latin typeface="Arial" panose="020B0604020202020204" pitchFamily="34" charset="0"/>
                <a:cs typeface="Arial" panose="020B0604020202020204" pitchFamily="34" charset="0"/>
              </a:rPr>
              <a:t>Mida la temperatura, </a:t>
            </a:r>
          </a:p>
          <a:p>
            <a:pPr>
              <a:lnSpc>
                <a:spcPct val="150000"/>
              </a:lnSpc>
            </a:pPr>
            <a:r>
              <a:rPr lang="en-US" sz="1600" dirty="0">
                <a:latin typeface="Arial" panose="020B0604020202020204" pitchFamily="34" charset="0"/>
                <a:cs typeface="Arial" panose="020B0604020202020204" pitchFamily="34" charset="0"/>
              </a:rPr>
              <a:t>Medición de la resistencia</a:t>
            </a:r>
          </a:p>
          <a:p>
            <a:pPr>
              <a:lnSpc>
                <a:spcPct val="150000"/>
              </a:lnSpc>
            </a:pPr>
            <a:r>
              <a:rPr lang="en-US" sz="1600" dirty="0">
                <a:latin typeface="Arial" panose="020B0604020202020204" pitchFamily="34" charset="0"/>
                <a:cs typeface="Arial" panose="020B0604020202020204" pitchFamily="34" charset="0"/>
              </a:rPr>
              <a:t>Comparar con la curva característica</a:t>
            </a:r>
          </a:p>
          <a:p>
            <a:pPr marL="0" indent="0">
              <a:lnSpc>
                <a:spcPct val="150000"/>
              </a:lnSpc>
              <a:buNone/>
            </a:pPr>
            <a:endParaRPr lang="de-DE" sz="1200" dirty="0">
              <a:latin typeface="Arial" panose="020B0604020202020204" pitchFamily="34" charset="0"/>
              <a:cs typeface="Arial" panose="020B0604020202020204" pitchFamily="34" charset="0"/>
            </a:endParaRPr>
          </a:p>
        </p:txBody>
      </p:sp>
      <p:sp>
        <p:nvSpPr>
          <p:cNvPr id="4" name="Textfeld 3"/>
          <p:cNvSpPr txBox="1"/>
          <p:nvPr/>
        </p:nvSpPr>
        <p:spPr>
          <a:xfrm>
            <a:off x="3275856" y="4221088"/>
            <a:ext cx="5593198" cy="307777"/>
          </a:xfrm>
          <a:prstGeom prst="rect">
            <a:avLst/>
          </a:prstGeom>
          <a:noFill/>
          <a:ln>
            <a:solidFill>
              <a:schemeClr val="tx1">
                <a:lumMod val="95000"/>
                <a:lumOff val="5000"/>
              </a:schemeClr>
            </a:solidFill>
          </a:ln>
        </p:spPr>
        <p:txBody>
          <a:bodyPr wrap="none" rtlCol="0">
            <a:spAutoFit/>
          </a:bodyPr>
          <a:lstStyle/>
          <a:p>
            <a:r>
              <a:rPr lang="en-US" sz="1400" dirty="0">
                <a:latin typeface="Arial" panose="020B0604020202020204" pitchFamily="34" charset="0"/>
                <a:cs typeface="Arial" panose="020B0604020202020204" pitchFamily="34" charset="0"/>
              </a:rPr>
              <a:t>Los sensores de temperatura defectuosos deben ser reemplazados.</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23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Los sistemas de calefacción por suelo radiante son sistemas duraderos que requieren un mantenimiento y una reparación mínimos. Sin embargo, dado que la calefacción por suelo radiante está firmemente instalada en la estructura del suelo, es aconsejable realizar un mantenimiento regular del sistema para detectar daños o deterioros en una fase temprana.</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reparaciones de tuberías de calefacción por suelo radiante defectuosas son mucho más complejas, ya que el suelo debe </a:t>
            </a:r>
            <a:r>
              <a:rPr lang="en-US" sz="1600" dirty="0" err="1">
                <a:latin typeface="Arial" panose="020B0604020202020204" pitchFamily="34" charset="0"/>
                <a:cs typeface="Arial" panose="020B0604020202020204" pitchFamily="34" charset="0"/>
              </a:rPr>
              <a:t>ser</a:t>
            </a:r>
            <a:r>
              <a:rPr lang="en-US" sz="1600" dirty="0">
                <a:latin typeface="Arial" panose="020B0604020202020204" pitchFamily="34" charset="0"/>
                <a:cs typeface="Arial" panose="020B0604020202020204" pitchFamily="34" charset="0"/>
              </a:rPr>
              <a:t> abierto.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36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El mantenimiento de la calefacción por suelo radiante debe realizarse por primera vez unos 10 años después de la puesta en marcha. Después, el intervalo de mantenimiento debe ser de aproximadamente 2-5 años.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mantenimiento incluye los siguientes puntos</a:t>
            </a:r>
          </a:p>
          <a:p>
            <a:pPr marL="0" indent="0">
              <a:lnSpc>
                <a:spcPct val="150000"/>
              </a:lnSpc>
              <a:buNone/>
            </a:pPr>
            <a:r>
              <a:rPr lang="en-US" sz="1600" dirty="0">
                <a:latin typeface="Arial" panose="020B0604020202020204" pitchFamily="34" charset="0"/>
                <a:cs typeface="Arial" panose="020B0604020202020204" pitchFamily="34" charset="0"/>
              </a:rPr>
              <a:t>- Comprobación visual y funcional de todos los componentes</a:t>
            </a:r>
          </a:p>
          <a:p>
            <a:pPr marL="0" indent="0">
              <a:lnSpc>
                <a:spcPct val="150000"/>
              </a:lnSpc>
              <a:buNone/>
            </a:pPr>
            <a:r>
              <a:rPr lang="en-US" sz="1600" dirty="0">
                <a:latin typeface="Arial" panose="020B0604020202020204" pitchFamily="34" charset="0"/>
                <a:cs typeface="Arial" panose="020B0604020202020204" pitchFamily="34" charset="0"/>
              </a:rPr>
              <a:t>- Ventilación del sistema</a:t>
            </a:r>
          </a:p>
          <a:p>
            <a:pPr marL="0" indent="0">
              <a:lnSpc>
                <a:spcPct val="150000"/>
              </a:lnSpc>
              <a:buNone/>
            </a:pPr>
            <a:r>
              <a:rPr lang="en-US" sz="1600" dirty="0">
                <a:latin typeface="Arial" panose="020B0604020202020204" pitchFamily="34" charset="0"/>
                <a:cs typeface="Arial" panose="020B0604020202020204" pitchFamily="34" charset="0"/>
              </a:rPr>
              <a:t>- Limpieza de la planta</a:t>
            </a:r>
          </a:p>
          <a:p>
            <a:pPr marL="0" indent="0">
              <a:lnSpc>
                <a:spcPct val="150000"/>
              </a:lnSpc>
              <a:buNone/>
            </a:pPr>
            <a:r>
              <a:rPr lang="en-US" sz="1600" dirty="0">
                <a:latin typeface="Arial" panose="020B0604020202020204" pitchFamily="34" charset="0"/>
                <a:cs typeface="Arial" panose="020B0604020202020204" pitchFamily="34" charset="0"/>
              </a:rPr>
              <a:t>- equilibrado hidráulico de la calefacción en caso necesario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54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Calefacción</a:t>
            </a:r>
            <a:r>
              <a:rPr lang="en-US" dirty="0">
                <a:latin typeface="Arial" panose="020B0604020202020204" pitchFamily="34" charset="0"/>
                <a:cs typeface="Arial" panose="020B0604020202020204" pitchFamily="34" charset="0"/>
              </a:rPr>
              <a:t> por </a:t>
            </a:r>
            <a:r>
              <a:rPr lang="en-US" dirty="0" err="1">
                <a:latin typeface="Arial" panose="020B0604020202020204" pitchFamily="34" charset="0"/>
                <a:cs typeface="Arial" panose="020B0604020202020204" pitchFamily="34" charset="0"/>
              </a:rPr>
              <a:t>suelo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radiante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Comprobación</a:t>
            </a:r>
            <a:r>
              <a:rPr lang="en-US" sz="1600" dirty="0">
                <a:latin typeface="Arial" panose="020B0604020202020204" pitchFamily="34" charset="0"/>
                <a:cs typeface="Arial" panose="020B0604020202020204" pitchFamily="34" charset="0"/>
              </a:rPr>
              <a:t> visual y </a:t>
            </a:r>
            <a:r>
              <a:rPr lang="en-US" sz="1600" dirty="0" err="1">
                <a:latin typeface="Arial" panose="020B0604020202020204" pitchFamily="34" charset="0"/>
                <a:cs typeface="Arial" panose="020B0604020202020204" pitchFamily="34" charset="0"/>
              </a:rPr>
              <a:t>funcional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todos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componentes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suelo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radiante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calienta</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enfría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todas</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habitaciones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según</a:t>
            </a:r>
            <a:r>
              <a:rPr lang="en-US" sz="1600" dirty="0">
                <a:latin typeface="Arial" panose="020B0604020202020204" pitchFamily="34" charset="0"/>
                <a:cs typeface="Arial" panose="020B0604020202020204" pitchFamily="34" charset="0"/>
              </a:rPr>
              <a:t> lo </a:t>
            </a:r>
            <a:r>
              <a:rPr lang="en-US" sz="1600" dirty="0" err="1">
                <a:latin typeface="Arial" panose="020B0604020202020204" pitchFamily="34" charset="0"/>
                <a:cs typeface="Arial" panose="020B0604020202020204" pitchFamily="34" charset="0"/>
              </a:rPr>
              <a:t>previsto</a:t>
            </a:r>
            <a:r>
              <a:rPr lang="en-US" sz="1600" dirty="0">
                <a:latin typeface="Arial" panose="020B0604020202020204" pitchFamily="34" charset="0"/>
                <a:cs typeface="Arial" panose="020B0604020202020204" pitchFamily="34" charset="0"/>
              </a:rPr>
              <a:t>? A menudo </a:t>
            </a: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existen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indicaciones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usuario</a:t>
            </a:r>
            <a:r>
              <a:rPr lang="en-US" sz="1600" dirty="0">
                <a:latin typeface="Arial" panose="020B0604020202020204" pitchFamily="34" charset="0"/>
                <a:cs typeface="Arial" panose="020B0604020202020204" pitchFamily="34" charset="0"/>
              </a:rPr>
              <a:t> de que los </a:t>
            </a:r>
            <a:r>
              <a:rPr lang="en-US" sz="1600" dirty="0" err="1">
                <a:latin typeface="Arial" panose="020B0604020202020204" pitchFamily="34" charset="0"/>
                <a:cs typeface="Arial" panose="020B0604020202020204" pitchFamily="34" charset="0"/>
              </a:rPr>
              <a:t>circuitos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individuales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funcionan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correctamente</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Todas</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válvulas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termostatos</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actuadores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funcionan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correctamente</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¿Hay </a:t>
            </a:r>
            <a:r>
              <a:rPr lang="en-US" sz="1600" dirty="0" err="1">
                <a:latin typeface="Arial" panose="020B0604020202020204" pitchFamily="34" charset="0"/>
                <a:cs typeface="Arial" panose="020B0604020202020204" pitchFamily="34" charset="0"/>
              </a:rPr>
              <a:t>alguna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fuga</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812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Comprobación visual y funcional de todos los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se sospecha que no todos los circuitos de calefacción están uniformemente conectados y que, por lo tanto, las habitaciones no están uniformemente calentadas, se puede tomar una imagen termográfica del suelo que revele fallos de funcionamiento.</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53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Calefacción</a:t>
            </a:r>
            <a:r>
              <a:rPr lang="en-US" dirty="0">
                <a:latin typeface="Arial" panose="020B0604020202020204" pitchFamily="34" charset="0"/>
                <a:cs typeface="Arial" panose="020B0604020202020204" pitchFamily="34" charset="0"/>
              </a:rPr>
              <a:t> por </a:t>
            </a:r>
            <a:r>
              <a:rPr lang="en-US" dirty="0" err="1">
                <a:latin typeface="Arial" panose="020B0604020202020204" pitchFamily="34" charset="0"/>
                <a:cs typeface="Arial" panose="020B0604020202020204" pitchFamily="34" charset="0"/>
              </a:rPr>
              <a:t>suelo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radiante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rPr>
              <a:t>Comprobación</a:t>
            </a:r>
            <a:r>
              <a:rPr lang="en-US" sz="1600" dirty="0">
                <a:latin typeface="Arial" panose="020B0604020202020204" pitchFamily="34" charset="0"/>
                <a:cs typeface="Arial" panose="020B0604020202020204" pitchFamily="34" charset="0"/>
              </a:rPr>
              <a:t> visual y </a:t>
            </a:r>
            <a:r>
              <a:rPr lang="en-US" sz="1600" dirty="0" err="1">
                <a:latin typeface="Arial" panose="020B0604020202020204" pitchFamily="34" charset="0"/>
                <a:cs typeface="Arial" panose="020B0604020202020204" pitchFamily="34" charset="0"/>
              </a:rPr>
              <a:t>funcional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todos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componentes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pic>
        <p:nvPicPr>
          <p:cNvPr id="4" name="Picture 2" descr="Infrared Thermal and real Image of Radiator Heater and a window on a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171820"/>
            <a:ext cx="6049353" cy="44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1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Comprobación visual y funcional de todos los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causas de los defectos pueden ser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Aire en el sistema</a:t>
            </a:r>
          </a:p>
          <a:p>
            <a:pPr marL="0" indent="0">
              <a:lnSpc>
                <a:spcPct val="150000"/>
              </a:lnSpc>
              <a:buNone/>
            </a:pPr>
            <a:r>
              <a:rPr lang="en-US" sz="1600" dirty="0">
                <a:latin typeface="Arial" panose="020B0604020202020204" pitchFamily="34" charset="0"/>
                <a:cs typeface="Arial" panose="020B0604020202020204" pitchFamily="34" charset="0"/>
              </a:rPr>
              <a:t>- Estrechamiento de la sección transversal de los circuitos de calefacción individuales (entarquinamiento)</a:t>
            </a:r>
          </a:p>
          <a:p>
            <a:pPr marL="0" indent="0">
              <a:lnSpc>
                <a:spcPct val="150000"/>
              </a:lnSpc>
              <a:buNone/>
            </a:pPr>
            <a:r>
              <a:rPr lang="en-US" sz="1600" dirty="0">
                <a:latin typeface="Arial" panose="020B0604020202020204" pitchFamily="34" charset="0"/>
                <a:cs typeface="Arial" panose="020B0604020202020204" pitchFamily="34" charset="0"/>
              </a:rPr>
              <a:t>- Válvulas defectuosas</a:t>
            </a:r>
          </a:p>
          <a:p>
            <a:pPr marL="0" indent="0">
              <a:lnSpc>
                <a:spcPct val="150000"/>
              </a:lnSpc>
              <a:buNone/>
            </a:pPr>
            <a:r>
              <a:rPr lang="en-US" sz="1600" dirty="0">
                <a:latin typeface="Arial" panose="020B0604020202020204" pitchFamily="34" charset="0"/>
                <a:cs typeface="Arial" panose="020B0604020202020204" pitchFamily="34" charset="0"/>
              </a:rPr>
              <a:t>- Fugas</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61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Comprobación visual y funcional de todos los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reparar los defectos, proceda del siguiente modo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Aire en el sistema --&gt; Ventilación</a:t>
            </a:r>
          </a:p>
          <a:p>
            <a:pPr marL="0" indent="0">
              <a:lnSpc>
                <a:spcPct val="150000"/>
              </a:lnSpc>
              <a:buNone/>
            </a:pPr>
            <a:r>
              <a:rPr lang="en-US" sz="1600" dirty="0">
                <a:latin typeface="Arial" panose="020B0604020202020204" pitchFamily="34" charset="0"/>
                <a:cs typeface="Arial" panose="020B0604020202020204" pitchFamily="34" charset="0"/>
              </a:rPr>
              <a:t>- Estrechamiento transversal de los circuitos de calefacción individuales (entarquinamiento) --&gt; Lavado</a:t>
            </a:r>
          </a:p>
          <a:p>
            <a:pPr marL="0" indent="0">
              <a:lnSpc>
                <a:spcPct val="150000"/>
              </a:lnSpc>
              <a:buNone/>
            </a:pPr>
            <a:r>
              <a:rPr lang="en-US" sz="1600" dirty="0">
                <a:latin typeface="Arial" panose="020B0604020202020204" pitchFamily="34" charset="0"/>
                <a:cs typeface="Arial" panose="020B0604020202020204" pitchFamily="34" charset="0"/>
              </a:rPr>
              <a:t>- Válvulas defectuosas --&gt; Reemplazar</a:t>
            </a:r>
          </a:p>
          <a:p>
            <a:pPr marL="0" indent="0">
              <a:lnSpc>
                <a:spcPct val="150000"/>
              </a:lnSpc>
              <a:buNone/>
            </a:pPr>
            <a:r>
              <a:rPr lang="en-US" sz="1600" dirty="0">
                <a:latin typeface="Arial" panose="020B0604020202020204" pitchFamily="34" charset="0"/>
                <a:cs typeface="Arial" panose="020B0604020202020204" pitchFamily="34" charset="0"/>
              </a:rPr>
              <a:t>- Fugas --&gt; cincele el suelo y reemplácelo</a:t>
            </a: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3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Calefacción por suelo radiante - Ventilación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aire penetra continuamente en el circuito de calefacción (durante el llenado o por difusión a través de tubos y juntas de plástico). La instalación de un separador de aire de absorción, también llamado micro separador de burbujas, puede eliminar los problemas a largo plazo. </a:t>
            </a:r>
          </a:p>
          <a:p>
            <a:pPr marL="0" indent="0">
              <a:lnSpc>
                <a:spcPct val="15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14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a:xfrm>
            <a:off x="457200" y="1484784"/>
            <a:ext cx="8229600"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Calefacción por suelo radiante - Ventilación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Pasos de ventilación</a:t>
            </a:r>
          </a:p>
          <a:p>
            <a:pPr>
              <a:lnSpc>
                <a:spcPct val="150000"/>
              </a:lnSpc>
              <a:buFontTx/>
              <a:buChar char="-"/>
            </a:pPr>
            <a:r>
              <a:rPr lang="en-US" sz="1600" dirty="0">
                <a:latin typeface="Arial" panose="020B0604020202020204" pitchFamily="34" charset="0"/>
                <a:cs typeface="Arial" panose="020B0604020202020204" pitchFamily="34" charset="0"/>
              </a:rPr>
              <a:t>Cada circuito de calefacción está conectado (uno tras otro) a una tubería de agua en la tubería de flujo</a:t>
            </a:r>
          </a:p>
          <a:p>
            <a:pPr>
              <a:lnSpc>
                <a:spcPct val="150000"/>
              </a:lnSpc>
              <a:buFontTx/>
              <a:buChar char="-"/>
            </a:pP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flujo</a:t>
            </a:r>
            <a:r>
              <a:rPr lang="en-US" sz="1600" dirty="0">
                <a:latin typeface="Arial" panose="020B0604020202020204" pitchFamily="34" charset="0"/>
                <a:cs typeface="Arial" panose="020B0604020202020204" pitchFamily="34" charset="0"/>
              </a:rPr>
              <a:t> de retorno se conecta a un desagüe adecuado con una manguera</a:t>
            </a:r>
          </a:p>
          <a:p>
            <a:pPr>
              <a:lnSpc>
                <a:spcPct val="150000"/>
              </a:lnSpc>
              <a:buFontTx/>
              <a:buChar char="-"/>
            </a:pPr>
            <a:r>
              <a:rPr lang="en-US" sz="1600" dirty="0">
                <a:latin typeface="Arial" panose="020B0604020202020204" pitchFamily="34" charset="0"/>
                <a:cs typeface="Arial" panose="020B0604020202020204" pitchFamily="34" charset="0"/>
              </a:rPr>
              <a:t>Enjuague el circuito de calefacción hasta que se haya escapado todo el aire. Preste atención a la presión (~2bar), de lo contrario, la presión se liberará a través de la válvula de seguridad.</a:t>
            </a:r>
          </a:p>
          <a:p>
            <a:pPr>
              <a:lnSpc>
                <a:spcPct val="150000"/>
              </a:lnSpc>
              <a:buFontTx/>
              <a:buChar char="-"/>
            </a:pPr>
            <a:r>
              <a:rPr lang="en-US" sz="1600" dirty="0">
                <a:latin typeface="Arial" panose="020B0604020202020204" pitchFamily="34" charset="0"/>
                <a:cs typeface="Arial" panose="020B0604020202020204" pitchFamily="34" charset="0"/>
              </a:rPr>
              <a:t>Llenar los circuitos de calefacción con agua adecuada (--&gt; unidad xx).</a:t>
            </a:r>
          </a:p>
          <a:p>
            <a:pPr>
              <a:lnSpc>
                <a:spcPct val="150000"/>
              </a:lnSpc>
              <a:buFontTx/>
              <a:buChar char="-"/>
            </a:pPr>
            <a:r>
              <a:rPr lang="en-US" sz="1600" dirty="0">
                <a:latin typeface="Arial" panose="020B0604020202020204" pitchFamily="34" charset="0"/>
                <a:cs typeface="Arial" panose="020B0604020202020204" pitchFamily="34" charset="0"/>
              </a:rPr>
              <a:t>Repita con todos los demás circuitos de calefacción - Vuelva a comprobar el </a:t>
            </a:r>
            <a:r>
              <a:rPr lang="en-US" sz="1600" dirty="0" err="1">
                <a:latin typeface="Arial" panose="020B0604020202020204" pitchFamily="34" charset="0"/>
                <a:cs typeface="Arial" panose="020B0604020202020204" pitchFamily="34" charset="0"/>
              </a:rPr>
              <a:t>sistema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72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556792"/>
            <a:ext cx="8229600" cy="4525963"/>
          </a:xfrm>
        </p:spPr>
        <p:txBody>
          <a:bodyPr>
            <a:normAutofit lnSpcReduction="10000"/>
          </a:bodyPr>
          <a:lstStyle/>
          <a:p>
            <a:pPr marL="0" indent="0">
              <a:lnSpc>
                <a:spcPct val="160000"/>
              </a:lnSpc>
              <a:buNone/>
            </a:pPr>
            <a:r>
              <a:rPr lang="en-US" sz="1600" dirty="0">
                <a:latin typeface="Arial" panose="020B0604020202020204" pitchFamily="34" charset="0"/>
                <a:cs typeface="Arial" panose="020B0604020202020204" pitchFamily="34" charset="0"/>
              </a:rPr>
              <a:t>Bienvenido al módulo : "Mantenimiento y reparación de componentes del sistema (sin bomba de calor)".</a:t>
            </a:r>
            <a:endParaRPr lang="el-GR" sz="1600" dirty="0">
              <a:latin typeface="Arial" panose="020B0604020202020204" pitchFamily="34" charset="0"/>
              <a:cs typeface="Arial" panose="020B0604020202020204" pitchFamily="34" charset="0"/>
            </a:endParaRPr>
          </a:p>
          <a:p>
            <a:pPr marL="0" indent="0">
              <a:lnSpc>
                <a:spcPct val="160000"/>
              </a:lnSpc>
              <a:buNone/>
            </a:pPr>
            <a:r>
              <a:rPr lang="en-US" sz="1600" dirty="0">
                <a:latin typeface="Arial" panose="020B0604020202020204" pitchFamily="34" charset="0"/>
                <a:cs typeface="Arial" panose="020B0604020202020204" pitchFamily="34" charset="0"/>
              </a:rPr>
              <a:t>Al final de este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podrás</a:t>
            </a:r>
            <a:r>
              <a:rPr lang="en-US" sz="1600" dirty="0">
                <a:latin typeface="Arial" panose="020B0604020202020204" pitchFamily="34" charset="0"/>
                <a:cs typeface="Arial" panose="020B0604020202020204" pitchFamily="34" charset="0"/>
              </a:rPr>
              <a:t>:</a:t>
            </a:r>
          </a:p>
          <a:p>
            <a:pPr marL="0" indent="0">
              <a:lnSpc>
                <a:spcPct val="160000"/>
              </a:lnSpc>
              <a:buNone/>
            </a:pPr>
            <a:endParaRPr lang="el-GR" sz="1600" dirty="0">
              <a:latin typeface="Arial" panose="020B0604020202020204" pitchFamily="34" charset="0"/>
              <a:cs typeface="Arial" panose="020B0604020202020204" pitchFamily="34" charset="0"/>
            </a:endParaRPr>
          </a:p>
          <a:p>
            <a:pPr>
              <a:lnSpc>
                <a:spcPct val="160000"/>
              </a:lnSpc>
              <a:buAutoNum type="arabicPeriod"/>
            </a:pPr>
            <a:r>
              <a:rPr lang="en-US" sz="1600" dirty="0">
                <a:latin typeface="Arial" panose="020B0604020202020204" pitchFamily="34" charset="0"/>
                <a:cs typeface="Arial" panose="020B0604020202020204" pitchFamily="34" charset="0"/>
              </a:rPr>
              <a:t>saber qué partes necesitan mantenimiento</a:t>
            </a:r>
          </a:p>
          <a:p>
            <a:pPr>
              <a:lnSpc>
                <a:spcPct val="160000"/>
              </a:lnSpc>
              <a:buAutoNum type="arabicPeriod"/>
            </a:pPr>
            <a:r>
              <a:rPr lang="en-US" sz="1600" dirty="0">
                <a:latin typeface="Arial" panose="020B0604020202020204" pitchFamily="34" charset="0"/>
                <a:cs typeface="Arial" panose="020B0604020202020204" pitchFamily="34" charset="0"/>
              </a:rPr>
              <a:t>conocer los procedimientos de mantenimiento estándar</a:t>
            </a:r>
          </a:p>
          <a:p>
            <a:pPr>
              <a:lnSpc>
                <a:spcPct val="160000"/>
              </a:lnSpc>
              <a:buAutoNum type="arabicPeriod"/>
            </a:pPr>
            <a:r>
              <a:rPr lang="en-US" sz="1600" dirty="0">
                <a:latin typeface="Arial" panose="020B0604020202020204" pitchFamily="34" charset="0"/>
                <a:cs typeface="Arial" panose="020B0604020202020204" pitchFamily="34" charset="0"/>
              </a:rPr>
              <a:t>mantener el sistema de acuerdo con las directrices</a:t>
            </a:r>
          </a:p>
          <a:p>
            <a:pPr>
              <a:lnSpc>
                <a:spcPct val="160000"/>
              </a:lnSpc>
              <a:buAutoNum type="arabicPeriod"/>
            </a:pPr>
            <a:r>
              <a:rPr lang="en-US" sz="1600" dirty="0">
                <a:latin typeface="Arial" panose="020B0604020202020204" pitchFamily="34" charset="0"/>
                <a:cs typeface="Arial" panose="020B0604020202020204" pitchFamily="34" charset="0"/>
              </a:rPr>
              <a:t>conocer los errores comunes y los fallos de funcionamiento</a:t>
            </a:r>
          </a:p>
          <a:p>
            <a:pPr>
              <a:lnSpc>
                <a:spcPct val="160000"/>
              </a:lnSpc>
              <a:buAutoNum type="arabicPeriod"/>
            </a:pPr>
            <a:r>
              <a:rPr lang="en-US" sz="1600" dirty="0">
                <a:latin typeface="Arial" panose="020B0604020202020204" pitchFamily="34" charset="0"/>
                <a:cs typeface="Arial" panose="020B0604020202020204" pitchFamily="34" charset="0"/>
              </a:rPr>
              <a:t>saber cómo investigar sistemáticamente los fallos de funcionamiento</a:t>
            </a:r>
          </a:p>
          <a:p>
            <a:pPr>
              <a:lnSpc>
                <a:spcPct val="160000"/>
              </a:lnSpc>
              <a:buAutoNum type="arabicPeriod"/>
            </a:pPr>
            <a:r>
              <a:rPr lang="en-US" sz="1600" dirty="0">
                <a:latin typeface="Arial" panose="020B0604020202020204" pitchFamily="34" charset="0"/>
                <a:cs typeface="Arial" panose="020B0604020202020204" pitchFamily="34" charset="0"/>
              </a:rPr>
              <a:t>encontrar soluciones a los problemas de funcionamiento</a:t>
            </a:r>
          </a:p>
          <a:p>
            <a:pPr>
              <a:lnSpc>
                <a:spcPct val="160000"/>
              </a:lnSpc>
              <a:buAutoNum type="arabicPeriod"/>
            </a:pPr>
            <a:r>
              <a:rPr lang="en-US" sz="1600" dirty="0">
                <a:latin typeface="Arial" panose="020B0604020202020204" pitchFamily="34" charset="0"/>
                <a:cs typeface="Arial" panose="020B0604020202020204" pitchFamily="34" charset="0"/>
              </a:rPr>
              <a:t>reparar las partes rotas</a:t>
            </a:r>
          </a:p>
        </p:txBody>
      </p:sp>
    </p:spTree>
    <p:extLst>
      <p:ext uri="{BB962C8B-B14F-4D97-AF65-F5344CB8AC3E}">
        <p14:creationId xmlns:p14="http://schemas.microsoft.com/office/powerpoint/2010/main" val="3525691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Suelo radiante - Estrechez transversal de los circuitos de calefacción individuales (entarquinamiento)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preparativos para la limpieza de la calefacción por suelo radiante son en gran medida idénticos a los de la ventilación. </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Conexión a la alimentación y al retorno y paso para cada circuito de calefacción.</a:t>
            </a:r>
          </a:p>
          <a:p>
            <a:pPr marL="0" indent="0">
              <a:lnSpc>
                <a:spcPct val="150000"/>
              </a:lnSpc>
              <a:buNone/>
            </a:pPr>
            <a:endParaRPr lang="en-US" sz="1200" dirty="0">
              <a:latin typeface="Arial" panose="020B0604020202020204" pitchFamily="34" charset="0"/>
              <a:cs typeface="Arial" panose="020B0604020202020204" pitchFamily="34" charset="0"/>
            </a:endParaRPr>
          </a:p>
          <a:p>
            <a:pPr marL="0" indent="0">
              <a:lnSpc>
                <a:spcPct val="150000"/>
              </a:lnSpc>
              <a:buNone/>
            </a:pP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97218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a:xfrm>
            <a:off x="457200" y="1340768"/>
            <a:ext cx="8229600"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Suelo radiante - Estrechez transversal de los circuitos de calefacción individuales (entarquinamiento)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ratios de presión más altas necesarias son generadas por un compresor. Esto crea una ligera sobrepresión en el sistema de tuberías, lo que afloja los depósitos tales como lodos y suciedad. El medio de lavado es una mezcla de agua y aire. Dependiendo del grado de contaminación, el proceso debe repetirse. Además, se puede utilizar un agente de limpieza, que puede tener que actuar durante un período de tiempo más largo. El lavado se lleva a cabo hasta que el agua clara (sin contaminación) salga de la corriente de retorno. </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Llenar los circuitos de calefacción con agua adecuada (--&gt; unidad xx).</a:t>
            </a:r>
          </a:p>
          <a:p>
            <a:pPr>
              <a:lnSpc>
                <a:spcPct val="150000"/>
              </a:lnSpc>
              <a:buFontTx/>
              <a:buChar char="-"/>
            </a:pPr>
            <a:r>
              <a:rPr lang="en-US" sz="1600" dirty="0">
                <a:latin typeface="Arial" panose="020B0604020202020204" pitchFamily="34" charset="0"/>
                <a:cs typeface="Arial" panose="020B0604020202020204" pitchFamily="34" charset="0"/>
              </a:rPr>
              <a:t>Vuelva a revisar el </a:t>
            </a:r>
            <a:r>
              <a:rPr lang="en-US" sz="1600" dirty="0" err="1">
                <a:latin typeface="Arial" panose="020B0604020202020204" pitchFamily="34" charset="0"/>
                <a:cs typeface="Arial" panose="020B0604020202020204" pitchFamily="34" charset="0"/>
              </a:rPr>
              <a:t>sistema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47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Calefacción por suelo radiante</a:t>
            </a:r>
          </a:p>
        </p:txBody>
      </p:sp>
      <p:sp>
        <p:nvSpPr>
          <p:cNvPr id="3" name="Content Placeholder 2"/>
          <p:cNvSpPr>
            <a:spLocks noGrp="1"/>
          </p:cNvSpPr>
          <p:nvPr>
            <p:ph idx="1"/>
          </p:nvPr>
        </p:nvSpPr>
        <p:spPr>
          <a:xfrm>
            <a:off x="457200" y="1484784"/>
            <a:ext cx="8229600"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Calefacción por suelo radiante - compensación hidráulica de la calefacción en caso necesario</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ajuste hidráulico debería haberse realizado durante la construcción del sistema de calefacción por suelo radiante.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Si no es así, también se puede llevar a cabo retrospectivamente en sistemas existentes. (unidad xxx)</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procedimiento es el mismo que para los sistemas recién instalados, posiblemente la recogida de datos (carga de calefacción sala por sala, sistema de tuberías,...) es más complicada que para los sistemas A recién instalados.</a:t>
            </a:r>
          </a:p>
        </p:txBody>
      </p:sp>
    </p:spTree>
    <p:extLst>
      <p:ext uri="{BB962C8B-B14F-4D97-AF65-F5344CB8AC3E}">
        <p14:creationId xmlns:p14="http://schemas.microsoft.com/office/powerpoint/2010/main" val="220538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Has terminado el módulo "Mantenimiento y reparación de los componentes del sistema (sin bomba de calor)" y </a:t>
            </a: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saber qué partes necesitan mantenimiento</a:t>
            </a:r>
          </a:p>
          <a:p>
            <a:pPr>
              <a:lnSpc>
                <a:spcPct val="150000"/>
              </a:lnSpc>
              <a:buAutoNum type="arabicPeriod"/>
            </a:pPr>
            <a:r>
              <a:rPr lang="en-US" sz="1600" dirty="0">
                <a:latin typeface="Arial" panose="020B0604020202020204" pitchFamily="34" charset="0"/>
                <a:cs typeface="Arial" panose="020B0604020202020204" pitchFamily="34" charset="0"/>
              </a:rPr>
              <a:t>conocer los procedimientos de mantenimiento estándar</a:t>
            </a:r>
          </a:p>
          <a:p>
            <a:pPr>
              <a:lnSpc>
                <a:spcPct val="150000"/>
              </a:lnSpc>
              <a:buAutoNum type="arabicPeriod"/>
            </a:pPr>
            <a:r>
              <a:rPr lang="en-US" sz="1600" dirty="0">
                <a:latin typeface="Arial" panose="020B0604020202020204" pitchFamily="34" charset="0"/>
                <a:cs typeface="Arial" panose="020B0604020202020204" pitchFamily="34" charset="0"/>
              </a:rPr>
              <a:t>mantener el sistema de acuerdo con las directrices</a:t>
            </a:r>
          </a:p>
          <a:p>
            <a:pPr>
              <a:lnSpc>
                <a:spcPct val="150000"/>
              </a:lnSpc>
              <a:buAutoNum type="arabicPeriod"/>
            </a:pPr>
            <a:r>
              <a:rPr lang="en-US" sz="1600" dirty="0">
                <a:latin typeface="Arial" panose="020B0604020202020204" pitchFamily="34" charset="0"/>
                <a:cs typeface="Arial" panose="020B0604020202020204" pitchFamily="34" charset="0"/>
              </a:rPr>
              <a:t>conocer los errores comunes y los fallos de funcionamiento</a:t>
            </a:r>
          </a:p>
          <a:p>
            <a:pPr>
              <a:lnSpc>
                <a:spcPct val="150000"/>
              </a:lnSpc>
              <a:buAutoNum type="arabicPeriod"/>
            </a:pPr>
            <a:r>
              <a:rPr lang="en-US" sz="1600" dirty="0">
                <a:latin typeface="Arial" panose="020B0604020202020204" pitchFamily="34" charset="0"/>
                <a:cs typeface="Arial" panose="020B0604020202020204" pitchFamily="34" charset="0"/>
              </a:rPr>
              <a:t>saber cómo investigar sistemáticamente los fallos de funcionamiento</a:t>
            </a:r>
          </a:p>
          <a:p>
            <a:pPr>
              <a:lnSpc>
                <a:spcPct val="150000"/>
              </a:lnSpc>
              <a:buAutoNum type="arabicPeriod"/>
            </a:pPr>
            <a:r>
              <a:rPr lang="en-US" sz="1600" dirty="0">
                <a:latin typeface="Arial" panose="020B0604020202020204" pitchFamily="34" charset="0"/>
                <a:cs typeface="Arial" panose="020B0604020202020204" pitchFamily="34" charset="0"/>
              </a:rPr>
              <a:t>encontrar soluciones a los problemas de funcionamiento</a:t>
            </a:r>
          </a:p>
          <a:p>
            <a:pPr>
              <a:lnSpc>
                <a:spcPct val="150000"/>
              </a:lnSpc>
              <a:buAutoNum type="arabicPeriod"/>
            </a:pPr>
            <a:r>
              <a:rPr lang="en-US" sz="1600" dirty="0">
                <a:latin typeface="Arial" panose="020B0604020202020204" pitchFamily="34" charset="0"/>
                <a:cs typeface="Arial" panose="020B0604020202020204" pitchFamily="34" charset="0"/>
              </a:rPr>
              <a:t>reparar las partes rotas</a:t>
            </a:r>
          </a:p>
        </p:txBody>
      </p:sp>
    </p:spTree>
    <p:extLst>
      <p:ext uri="{BB962C8B-B14F-4D97-AF65-F5344CB8AC3E}">
        <p14:creationId xmlns:p14="http://schemas.microsoft.com/office/powerpoint/2010/main" val="387562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 la </a:t>
            </a:r>
            <a:r>
              <a:rPr lang="en-US" dirty="0" err="1">
                <a:latin typeface="Arial" panose="020B0604020202020204" pitchFamily="34" charset="0"/>
                <a:cs typeface="Arial" panose="020B0604020202020204" pitchFamily="34" charset="0"/>
              </a:rPr>
              <a:t>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3.3 </a:t>
            </a:r>
            <a:r>
              <a:rPr lang="en-US" dirty="0" err="1">
                <a:latin typeface="Arial" panose="020B0604020202020204" pitchFamily="34" charset="0"/>
                <a:cs typeface="Arial" panose="020B0604020202020204" pitchFamily="34" charset="0"/>
              </a:rPr>
              <a:t>Mantenimiento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reparación</a:t>
            </a:r>
            <a:r>
              <a:rPr lang="en-US" dirty="0">
                <a:latin typeface="Arial" panose="020B0604020202020204" pitchFamily="34" charset="0"/>
                <a:cs typeface="Arial" panose="020B0604020202020204" pitchFamily="34" charset="0"/>
              </a:rPr>
              <a:t> de los </a:t>
            </a:r>
            <a:r>
              <a:rPr lang="en-US" dirty="0" err="1">
                <a:latin typeface="Arial" panose="020B0604020202020204" pitchFamily="34" charset="0"/>
                <a:cs typeface="Arial" panose="020B0604020202020204" pitchFamily="34" charset="0"/>
              </a:rPr>
              <a:t>componentes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sistema</a:t>
            </a:r>
            <a:r>
              <a:rPr lang="en-US" dirty="0">
                <a:latin typeface="Arial" panose="020B0604020202020204" pitchFamily="34" charset="0"/>
                <a:cs typeface="Arial" panose="020B0604020202020204" pitchFamily="34" charset="0"/>
              </a:rPr>
              <a:t> (sin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r>
              <a:rPr lang="en-US">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Mantenimiento de la instalación de calefacción (sin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Las siguientes partes del sistema de calefacción requieren mantenimiento o deben ser reemplazadas si es necesario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amortiguador</a:t>
            </a:r>
          </a:p>
          <a:p>
            <a:pPr marL="0" indent="0">
              <a:lnSpc>
                <a:spcPct val="150000"/>
              </a:lnSpc>
              <a:buNone/>
            </a:pPr>
            <a:r>
              <a:rPr lang="en-US" sz="1600" dirty="0">
                <a:latin typeface="Arial" panose="020B0604020202020204" pitchFamily="34" charset="0"/>
                <a:cs typeface="Arial" panose="020B0604020202020204" pitchFamily="34" charset="0"/>
              </a:rPr>
              <a:t>- vaso de expansión</a:t>
            </a:r>
          </a:p>
          <a:p>
            <a:pPr marL="0" indent="0">
              <a:lnSpc>
                <a:spcPct val="150000"/>
              </a:lnSpc>
              <a:buNone/>
            </a:pPr>
            <a:r>
              <a:rPr lang="en-US" sz="1600" dirty="0">
                <a:latin typeface="Arial" panose="020B0604020202020204" pitchFamily="34" charset="0"/>
                <a:cs typeface="Arial" panose="020B0604020202020204" pitchFamily="34" charset="0"/>
              </a:rPr>
              <a:t>- sensor de temperatura</a:t>
            </a:r>
          </a:p>
          <a:p>
            <a:pPr marL="0" indent="0">
              <a:lnSpc>
                <a:spcPct val="150000"/>
              </a:lnSpc>
              <a:buNone/>
            </a:pPr>
            <a:r>
              <a:rPr lang="en-US" sz="1600" dirty="0">
                <a:latin typeface="Arial" panose="020B0604020202020204" pitchFamily="34" charset="0"/>
                <a:cs typeface="Arial" panose="020B0604020202020204" pitchFamily="34" charset="0"/>
              </a:rPr>
              <a:t>- calefacción por suelo radiante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el mantenimiento y la reparación de la bomba de calor, véanse las unidades 3.2 y 3.3.</a:t>
            </a:r>
          </a:p>
        </p:txBody>
      </p:sp>
    </p:spTree>
    <p:extLst>
      <p:ext uri="{BB962C8B-B14F-4D97-AF65-F5344CB8AC3E}">
        <p14:creationId xmlns:p14="http://schemas.microsoft.com/office/powerpoint/2010/main" val="174275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Introducción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Mantenimiento de la instalación de calefacción (sin bomba de calor)</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a:t>
            </a:r>
            <a:r>
              <a:rPr lang="en-US" sz="1600" dirty="0" err="1">
                <a:latin typeface="Arial" panose="020B0604020202020204" pitchFamily="34" charset="0"/>
                <a:cs typeface="Arial" panose="020B0604020202020204" pitchFamily="34" charset="0"/>
              </a:rPr>
              <a:t>norma</a:t>
            </a:r>
            <a:r>
              <a:rPr lang="en-US" sz="1600" dirty="0">
                <a:latin typeface="Arial" panose="020B0604020202020204" pitchFamily="34" charset="0"/>
                <a:cs typeface="Arial" panose="020B0604020202020204" pitchFamily="34" charset="0"/>
              </a:rPr>
              <a:t> general, los fabricantes prescriben los intervalos de mantenimiento y el alcance del mantenimiento de todos los componentes.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Lea atentamente los manuales de los productos y siga las instrucciones del fabricante para asegurarse de que el sistema de calefacción siga funcionando a largo plazo.</a:t>
            </a:r>
          </a:p>
        </p:txBody>
      </p:sp>
    </p:spTree>
    <p:extLst>
      <p:ext uri="{BB962C8B-B14F-4D97-AF65-F5344CB8AC3E}">
        <p14:creationId xmlns:p14="http://schemas.microsoft.com/office/powerpoint/2010/main" val="7246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Amortiguador</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Según la mayoría de los fabricantes, los </a:t>
            </a:r>
            <a:r>
              <a:rPr lang="en-US" sz="1600" dirty="0">
                <a:solidFill>
                  <a:srgbClr val="FF0000"/>
                </a:solidFill>
                <a:latin typeface="Arial" panose="020B0604020202020204" pitchFamily="34" charset="0"/>
                <a:cs typeface="Arial" panose="020B0604020202020204" pitchFamily="34" charset="0"/>
              </a:rPr>
              <a:t>acumuladores tampón </a:t>
            </a:r>
            <a:r>
              <a:rPr lang="en-US" sz="1600" dirty="0">
                <a:latin typeface="Arial" panose="020B0604020202020204" pitchFamily="34" charset="0"/>
                <a:cs typeface="Arial" panose="020B0604020202020204" pitchFamily="34" charset="0"/>
              </a:rPr>
              <a:t>están clasificados como "libres de mantenimiento". Sin embargo, dependiendo del diseño y de las directrices del fabricante, debe comprobar el almacenamiento intermedio a intervalos determinados.</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Por regla general, el mantenimiento se limita a una inspección visual.</a:t>
            </a:r>
          </a:p>
          <a:p>
            <a:pPr marL="0" indent="0">
              <a:lnSpc>
                <a:spcPct val="150000"/>
              </a:lnSpc>
              <a:buNone/>
            </a:pPr>
            <a:r>
              <a:rPr lang="en-US" sz="1600" dirty="0">
                <a:latin typeface="Arial" panose="020B0604020202020204" pitchFamily="34" charset="0"/>
                <a:cs typeface="Arial" panose="020B0604020202020204" pitchFamily="34" charset="0"/>
              </a:rPr>
              <a:t>- el aislamiento está completamente intacto</a:t>
            </a:r>
          </a:p>
          <a:p>
            <a:pPr marL="0" indent="0">
              <a:lnSpc>
                <a:spcPct val="150000"/>
              </a:lnSpc>
              <a:buNone/>
            </a:pPr>
            <a:r>
              <a:rPr lang="en-US" sz="1600" dirty="0">
                <a:latin typeface="Arial" panose="020B0604020202020204" pitchFamily="34" charset="0"/>
                <a:cs typeface="Arial" panose="020B0604020202020204" pitchFamily="34" charset="0"/>
              </a:rPr>
              <a:t>- pueden detectarse fugas o rastros de corrosión</a:t>
            </a:r>
          </a:p>
          <a:p>
            <a:pPr marL="0" indent="0">
              <a:lnSpc>
                <a:spcPct val="150000"/>
              </a:lnSpc>
              <a:buNone/>
            </a:pPr>
            <a:r>
              <a:rPr lang="en-US" sz="1600" dirty="0">
                <a:latin typeface="Arial" panose="020B0604020202020204" pitchFamily="34" charset="0"/>
                <a:cs typeface="Arial" panose="020B0604020202020204" pitchFamily="34" charset="0"/>
              </a:rPr>
              <a:t>- las conexiones están intactas</a:t>
            </a:r>
          </a:p>
        </p:txBody>
      </p:sp>
    </p:spTree>
    <p:extLst>
      <p:ext uri="{BB962C8B-B14F-4D97-AF65-F5344CB8AC3E}">
        <p14:creationId xmlns:p14="http://schemas.microsoft.com/office/powerpoint/2010/main" val="254330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Amortiguador</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Si se producen defectos en el </a:t>
            </a:r>
            <a:r>
              <a:rPr lang="en-US" sz="1600" dirty="0" err="1">
                <a:latin typeface="Arial" panose="020B0604020202020204" pitchFamily="34" charset="0"/>
                <a:cs typeface="Arial" panose="020B0604020202020204" pitchFamily="34" charset="0"/>
              </a:rPr>
              <a:t>tanque</a:t>
            </a:r>
            <a:r>
              <a:rPr lang="en-US" sz="1600" dirty="0">
                <a:latin typeface="Arial" panose="020B0604020202020204" pitchFamily="34" charset="0"/>
                <a:cs typeface="Arial" panose="020B0604020202020204" pitchFamily="34" charset="0"/>
              </a:rPr>
              <a:t> (p. ej. corrosión o intercambiador de calor defectuoso), normalmente no es posible repararlo. En caso de duda, el tanque de almacenamiento debe ser reemplazado.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defectos en las válvulas del sistema hidráulico - por ejemplo, una válvula antirretorno de la tubería de agua potable - pueden repararse sustituyendo la pieza defectuosa.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44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Vaso de expansión</a:t>
            </a:r>
          </a:p>
        </p:txBody>
      </p:sp>
      <p:sp>
        <p:nvSpPr>
          <p:cNvPr id="3" name="Content Placeholder 2"/>
          <p:cNvSpPr>
            <a:spLocks noGrp="1"/>
          </p:cNvSpPr>
          <p:nvPr>
            <p:ph idx="1"/>
          </p:nvPr>
        </p:nvSpPr>
        <p:spPr>
          <a:xfrm>
            <a:off x="390364" y="1484784"/>
            <a:ext cx="8363272" cy="4205064"/>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Si se producen defectos en el </a:t>
            </a:r>
            <a:r>
              <a:rPr lang="en-US" sz="1600" dirty="0" err="1">
                <a:latin typeface="Arial" panose="020B0604020202020204" pitchFamily="34" charset="0"/>
                <a:cs typeface="Arial" panose="020B0604020202020204" pitchFamily="34" charset="0"/>
              </a:rPr>
              <a:t>tanque</a:t>
            </a:r>
            <a:r>
              <a:rPr lang="en-US" sz="1600" dirty="0">
                <a:latin typeface="Arial" panose="020B0604020202020204" pitchFamily="34" charset="0"/>
                <a:cs typeface="Arial" panose="020B0604020202020204" pitchFamily="34" charset="0"/>
              </a:rPr>
              <a:t> (p. ej. corrosión o intercambiador de calor defectuoso), normalmente no es posible repararlo. En caso de duda, el tanque de almacenamiento debe ser </a:t>
            </a:r>
            <a:r>
              <a:rPr lang="en-US" sz="1600" dirty="0" err="1">
                <a:latin typeface="Arial" panose="020B0604020202020204" pitchFamily="34" charset="0"/>
                <a:cs typeface="Arial" panose="020B0604020202020204" pitchFamily="34" charset="0"/>
              </a:rPr>
              <a:t>reemplazado</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Los defectos en las válvulas del sistema hidráulico - por ejemplo, una válvula antirretorno de la tubería de agua potable - pueden repararse sustituyendo la pieza defectuosa.</a:t>
            </a:r>
          </a:p>
          <a:p>
            <a:pPr marL="0" indent="0">
              <a:lnSpc>
                <a:spcPct val="150000"/>
              </a:lnSpc>
              <a:buNone/>
            </a:pPr>
            <a:r>
              <a:rPr lang="en-US" sz="1600" dirty="0">
                <a:latin typeface="Arial" panose="020B0604020202020204" pitchFamily="34" charset="0"/>
                <a:cs typeface="Arial" panose="020B0604020202020204" pitchFamily="34" charset="0"/>
              </a:rPr>
              <a:t>Si hay más pérdidas de presión en el circuito de calefacción, la causa puede ser un defecto en el depósito de expansión de la calefacción. Su función es compensar las fluctuaciones de presión en el circuito de calefacción. Las condiciones de presión dinámica prevalecen en el circuito de agua de un sistema de calefacción: Para evitar que el volumen creciente de líquido cause daños, un recipiente de expansión forma parte del sistema de calefacción. Absorbe el exceso de agua del circuito, manteniendo constante la presión a medida que cambia el volumen de agua. Cuando el sistema de calefacción se enfría, el agua vuelve a fluir.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62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Vaso de expansión</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Una membrana de goma flexible divide el tanque de expansión en dos cámaras. Una cámara contiene el agua que entra y sale, la otra contiene nitrógeno.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Después de años de funcionamiento, la membrana de caucho puede perder su elasticidad, volverse porosa o incluso agrietarse. El gas entonces se escapa, la contrapresión es incorrecta y no puede haber compensación.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Un vaso de expansión defectuoso debe ser reemplazado.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13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Sensor de temperatura</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Los sensores de temperatura defectuosos (tanto para la temperatura exterior como para la temperatura ambiente) comunican valores incorrectos a la bomba de calor, por lo que el suministro de calor es incorrecto.</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El sensor defectuoso se puede medir para asegurarse de que hay un defecto.</a:t>
            </a:r>
            <a:endParaRPr lang="de-DE" sz="1600" dirty="0">
              <a:latin typeface="Arial" panose="020B0604020202020204" pitchFamily="34" charset="0"/>
              <a:cs typeface="Arial" panose="020B0604020202020204" pitchFamily="34" charset="0"/>
            </a:endParaRPr>
          </a:p>
        </p:txBody>
      </p:sp>
      <p:pic>
        <p:nvPicPr>
          <p:cNvPr id="1026" name="Picture 2" descr="A small red blue electricity meter, tester, digital multimeter, for measuring AC, DC voltage, current, resistance, wiring damage and connections. Construction tool.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126" y="3588173"/>
            <a:ext cx="2466274" cy="257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5489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1894</Words>
  <Application>Microsoft Office PowerPoint</Application>
  <PresentationFormat>Presentación en pantalla (4:3)</PresentationFormat>
  <Paragraphs>193</Paragraphs>
  <Slides>24</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Wingdings</vt:lpstr>
      <vt:lpstr>2_Office Theme</vt:lpstr>
      <vt:lpstr>3.3 Mantenimiento y reparación de los componentes del sistema (sin bomba de calor)</vt:lpstr>
      <vt:lpstr>Objetivos del módulo</vt:lpstr>
      <vt:lpstr>Introducción</vt:lpstr>
      <vt:lpstr>Introducción</vt:lpstr>
      <vt:lpstr>Amortiguador</vt:lpstr>
      <vt:lpstr>Amortiguador</vt:lpstr>
      <vt:lpstr>Vaso de expansión</vt:lpstr>
      <vt:lpstr>Vaso de expansión</vt:lpstr>
      <vt:lpstr>Sensor de temperatura</vt:lpstr>
      <vt:lpstr>Sensor de temperatura</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Calefacción por suelo radiante</vt:lpstr>
      <vt:lpstr>Conclusión</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Marta Gómez Echarri</cp:lastModifiedBy>
  <cp:revision>47</cp:revision>
  <dcterms:created xsi:type="dcterms:W3CDTF">2017-12-11T10:59:29Z</dcterms:created>
  <dcterms:modified xsi:type="dcterms:W3CDTF">2019-08-05T21:35:19Z</dcterms:modified>
</cp:coreProperties>
</file>