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348" r:id="rId2"/>
    <p:sldId id="349" r:id="rId3"/>
    <p:sldId id="350" r:id="rId4"/>
    <p:sldId id="351" r:id="rId5"/>
    <p:sldId id="352" r:id="rId6"/>
    <p:sldId id="353" r:id="rId7"/>
    <p:sldId id="354" r:id="rId8"/>
    <p:sldId id="355" r:id="rId9"/>
    <p:sldId id="356" r:id="rId10"/>
    <p:sldId id="271"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283" r:id="rId35"/>
    <p:sldId id="380" r:id="rId36"/>
    <p:sldId id="381" r:id="rId37"/>
    <p:sldId id="382" r:id="rId38"/>
    <p:sldId id="383" r:id="rId39"/>
    <p:sldId id="384" r:id="rId40"/>
    <p:sldId id="385" r:id="rId41"/>
    <p:sldId id="386" r:id="rId42"/>
    <p:sldId id="387" r:id="rId43"/>
    <p:sldId id="388" r:id="rId44"/>
    <p:sldId id="389"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67" autoAdjust="0"/>
  </p:normalViewPr>
  <p:slideViewPr>
    <p:cSldViewPr>
      <p:cViewPr varScale="1">
        <p:scale>
          <a:sx n="63" d="100"/>
          <a:sy n="63" d="100"/>
        </p:scale>
        <p:origin x="13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19/8/2019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επεξεργασία των στυλ του υποδείγματος</a:t>
            </a:r>
          </a:p>
          <a:p>
            <a:pPr lvl="1"/>
            <a:r>
              <a:rPr lang="el-GR"/>
              <a:t>Δεύτερου DIFUNDE LA PALABRA-</a:t>
            </a:r>
          </a:p>
          <a:p>
            <a:pPr lvl="2"/>
            <a:r>
              <a:rPr lang="el-GR"/>
              <a:t>Τρίτου επιπέδου</a:t>
            </a:r>
          </a:p>
          <a:p>
            <a:pPr lvl="3"/>
            <a:r>
              <a:rPr lang="el-GR"/>
              <a:t>επιπέδου DIFUNDE LA PALABRA-</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‹Nº›</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425574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51933F7-9C1D-42A8-B27F-F697341C8CBF}" type="slidenum">
              <a:rPr lang="el-GR" smtClean="0"/>
              <a:pPr/>
              <a:t>23</a:t>
            </a:fld>
            <a:endParaRPr lang="el-GR"/>
          </a:p>
        </p:txBody>
      </p:sp>
    </p:spTree>
    <p:extLst>
      <p:ext uri="{BB962C8B-B14F-4D97-AF65-F5344CB8AC3E}">
        <p14:creationId xmlns:p14="http://schemas.microsoft.com/office/powerpoint/2010/main" val="149746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43</a:t>
            </a:fld>
            <a:endParaRPr lang="el-GR"/>
          </a:p>
        </p:txBody>
      </p:sp>
    </p:spTree>
    <p:extLst>
      <p:ext uri="{BB962C8B-B14F-4D97-AF65-F5344CB8AC3E}">
        <p14:creationId xmlns:p14="http://schemas.microsoft.com/office/powerpoint/2010/main" val="1892771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del Patrón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del Patrón</a:t>
            </a:r>
          </a:p>
          <a:p>
            <a:pPr lvl="1"/>
            <a:r>
              <a:rPr lang="en-US"/>
              <a:t>Segundo nivel</a:t>
            </a:r>
          </a:p>
          <a:p>
            <a:pPr lvl="2"/>
            <a:r>
              <a:rPr lang="en-US"/>
              <a:t>Tercer nivel</a:t>
            </a:r>
          </a:p>
          <a:p>
            <a:pPr lvl="3"/>
            <a:r>
              <a:rPr lang="en-US"/>
              <a:t>Cuarto nivel</a:t>
            </a:r>
          </a:p>
          <a:p>
            <a:pPr lvl="4"/>
            <a:r>
              <a:rPr lang="en-US"/>
              <a:t>Quinto nivel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19/8/2019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ormAutofit fontScale="90000"/>
          </a:bodyPr>
          <a:lstStyle/>
          <a:p>
            <a:r>
              <a:rPr lang="en-US" b="1" dirty="0">
                <a:effectLst>
                  <a:outerShdw blurRad="38100" dist="38100" dir="2700000" algn="tl">
                    <a:srgbClr val="000000">
                      <a:alpha val="43137"/>
                    </a:srgbClr>
                  </a:outerShdw>
                </a:effectLst>
              </a:rPr>
              <a:t>Unidad 2.10. INSTALACIONES SOLARES TÉRMICAS PARA ACS Y CALEFACCIÓN EN UNA VIVIENDA UNIFAMILIAR</a:t>
            </a:r>
            <a:endParaRPr lang="el-GR"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a:t>Puesta en marcha de instalaciones solares térmicas</a:t>
            </a:r>
            <a:endParaRPr lang="el-GR" dirty="0"/>
          </a:p>
        </p:txBody>
      </p:sp>
    </p:spTree>
    <p:extLst>
      <p:ext uri="{BB962C8B-B14F-4D97-AF65-F5344CB8AC3E}">
        <p14:creationId xmlns:p14="http://schemas.microsoft.com/office/powerpoint/2010/main" val="4232447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Llenado con líquido solar y ajuste de la bomba y el </a:t>
            </a:r>
            <a:r>
              <a:rPr lang="en-US" dirty="0" err="1"/>
              <a:t>regulador</a:t>
            </a:r>
            <a:endParaRPr lang="en-US" dirty="0"/>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2.1. Llenado con líquido solar</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Un método alternativo de purgar el sistema puede ser usado donde no es necesario que haya un respiradero superior. La alta tasa de flujo hace que las burbujas de aire vuelvan a bajar con ella. En este caso, el sistema se purga a través de una botella de ventilación integrada en el conducto de alimentación de la estación solar. En esta botella, el caudal relativamente alto de 60 l/m2h se reduce considerablemente debido al aumento de la sección transversal. El aire que se acumula en la parte superior de la botella de venteo puede descargarse a través de un venteo manual. </a:t>
            </a:r>
          </a:p>
          <a:p>
            <a:pPr marL="0" indent="0">
              <a:buNone/>
            </a:pPr>
            <a:r>
              <a:rPr lang="en-US" sz="1600" dirty="0">
                <a:latin typeface="Arial" panose="020B0604020202020204" pitchFamily="34" charset="0"/>
                <a:cs typeface="Arial" panose="020B0604020202020204" pitchFamily="34" charset="0"/>
              </a:rPr>
              <a:t>Si la presión cae por debajo de la presión del sistema como resultado de una </a:t>
            </a:r>
            <a:r>
              <a:rPr lang="en-US" sz="1600" dirty="0" err="1">
                <a:latin typeface="Arial" panose="020B0604020202020204" pitchFamily="34" charset="0"/>
                <a:cs typeface="Arial" panose="020B0604020202020204" pitchFamily="34" charset="0"/>
              </a:rPr>
              <a:t>perdida</a:t>
            </a:r>
            <a:r>
              <a:rPr lang="en-US" sz="1600" dirty="0">
                <a:latin typeface="Arial" panose="020B0604020202020204" pitchFamily="34" charset="0"/>
                <a:cs typeface="Arial" panose="020B0604020202020204" pitchFamily="34" charset="0"/>
              </a:rPr>
              <a:t>, se debe añadir líquido solar en consecuencia. Después de varios días se cierra el grifo de cierre debajo de las rejillas de ventilación.</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39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Llenado con líquido solar y ajuste de la bomba y el </a:t>
            </a:r>
            <a:r>
              <a:rPr lang="en-US" dirty="0" err="1"/>
              <a:t>regulador</a:t>
            </a:r>
            <a:endParaRPr lang="en-US" dirty="0"/>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2.2. Ajuste de la bomba y del </a:t>
            </a:r>
            <a:r>
              <a:rPr lang="en-US" sz="1600" dirty="0" err="1">
                <a:latin typeface="Arial" panose="020B0604020202020204" pitchFamily="34" charset="0"/>
                <a:cs typeface="Arial" panose="020B0604020202020204" pitchFamily="34" charset="0"/>
              </a:rPr>
              <a:t>regulador</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El caudal volumétrico en instalaciones pequeñas suele ser de unos 40 l/m2h (funcionamiento de alto caudal); en instalaciones con acumuladores estratificados es de 15 l/m2h (funcionamiento de bajo caudal). La bomba debe ser capaz de generar la presión requerida en su rango de rendimiento medio. Con la irradiación completa, esto conduce a una diferencia de temperatura entre las líneas de alimentación y de retorno de aproximadamente 10-15 °C en funcionamiento de alto caudal y de 30-50 °C en funcionamiento de bajo caudal. El flujo volumétrico real puede ser controlado con la ayuda de un ajustador de tacos o de un </a:t>
            </a:r>
            <a:r>
              <a:rPr lang="en-US" sz="1600" dirty="0" err="1">
                <a:latin typeface="Arial" panose="020B0604020202020204" pitchFamily="34" charset="0"/>
                <a:cs typeface="Arial" panose="020B0604020202020204" pitchFamily="34" charset="0"/>
              </a:rPr>
              <a:t>medidor de flujo</a:t>
            </a:r>
            <a:r>
              <a:rPr lang="en-US" sz="1600" dirty="0">
                <a:latin typeface="Arial" panose="020B0604020202020204" pitchFamily="34" charset="0"/>
                <a:cs typeface="Arial" panose="020B0604020202020204" pitchFamily="34" charset="0"/>
              </a:rPr>
              <a:t>.</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La diferencia de temperatura de conexión de 5-10 °C y la diferencia de desconexión (histéresis) de unos 2 °C deben ajustarse en el regulador. De esta manera, por un lado, el calor generado en el colector se transfiere al acumulador a una temperatura útil y, por otro, no se utiliza energía innecesaria de la bomba.</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97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Llenado con líquido solar y ajuste de la bomba y el </a:t>
            </a:r>
            <a:r>
              <a:rPr lang="en-US" dirty="0" err="1"/>
              <a:t>regulador</a:t>
            </a:r>
            <a:endParaRPr lang="en-US" dirty="0"/>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2.3. Mantenimiento</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Los sistemas de energía solar térmica requieren muy poco mantenimiento; sin embargo, se recomienda una revisión periódica.</a:t>
            </a:r>
          </a:p>
          <a:p>
            <a:pPr marL="0" indent="0">
              <a:buNone/>
            </a:pPr>
            <a:r>
              <a:rPr lang="en-US" sz="1600" dirty="0">
                <a:latin typeface="Arial" panose="020B0604020202020204" pitchFamily="34" charset="0"/>
                <a:cs typeface="Arial" panose="020B0604020202020204" pitchFamily="34" charset="0"/>
              </a:rPr>
              <a:t>Durante el mantenimiento se debe preguntar a los usuarios sobre su nivel de satisfacción. El trabajo de mantenimiento se describe en un informe de mantenimiento y debería incluir lo siguiente en detalle: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Inspección visual</a:t>
            </a:r>
          </a:p>
          <a:p>
            <a:pPr marL="0" indent="0">
              <a:buNone/>
            </a:pPr>
            <a:r>
              <a:rPr lang="en-US" sz="1600" dirty="0">
                <a:latin typeface="Arial" panose="020B0604020202020204" pitchFamily="34" charset="0"/>
                <a:cs typeface="Arial" panose="020B0604020202020204" pitchFamily="34" charset="0"/>
              </a:rPr>
              <a:t>La inspección visual consiste en comprobar si los colectores y el circuito solar presentan cambios visuales:</a:t>
            </a:r>
          </a:p>
          <a:p>
            <a:pPr marL="0" indent="0">
              <a:buNone/>
            </a:pP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colectores</a:t>
            </a:r>
            <a:r>
              <a:rPr lang="en-US" sz="1600" dirty="0">
                <a:latin typeface="Arial" panose="020B0604020202020204" pitchFamily="34" charset="0"/>
                <a:cs typeface="Arial" panose="020B0604020202020204" pitchFamily="34" charset="0"/>
              </a:rPr>
              <a:t>: contaminación, fijaciones, conexiones, fugas, vidrios rotos, deslustres en cristales/tubos</a:t>
            </a:r>
          </a:p>
          <a:p>
            <a:pPr marL="0" indent="0">
              <a:buNone/>
            </a:pP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circuito solar y acumulador</a:t>
            </a:r>
            <a:r>
              <a:rPr lang="en-US" sz="1600" dirty="0">
                <a:latin typeface="Arial" panose="020B0604020202020204" pitchFamily="34" charset="0"/>
                <a:cs typeface="Arial" panose="020B0604020202020204" pitchFamily="34" charset="0"/>
              </a:rPr>
              <a:t>: estanqueidad del aislamiento térmico, fugas, control/limpieza de los colectores de suciedad, presión, nivel de llenado.</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83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Llenado con líquido solar y ajuste de la bomba y el </a:t>
            </a:r>
            <a:r>
              <a:rPr lang="en-US" dirty="0" err="1"/>
              <a:t>regulador</a:t>
            </a:r>
            <a:endParaRPr lang="en-US" dirty="0"/>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2.3. Mantenimiento</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Comprobación de la protección contra las heladas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La protección anticongelante de los líquidos anticongelantes se comprueba con un hidrómetro o </a:t>
            </a:r>
            <a:r>
              <a:rPr lang="en-US" sz="1600" dirty="0" err="1">
                <a:latin typeface="Arial" panose="020B0604020202020204" pitchFamily="34" charset="0"/>
                <a:cs typeface="Arial" panose="020B0604020202020204" pitchFamily="34" charset="0"/>
              </a:rPr>
              <a:t>refractómetro</a:t>
            </a:r>
            <a:r>
              <a:rPr lang="en-US" sz="1600" dirty="0">
                <a:latin typeface="Arial" panose="020B0604020202020204" pitchFamily="34" charset="0"/>
                <a:cs typeface="Arial" panose="020B0604020202020204" pitchFamily="34" charset="0"/>
              </a:rPr>
              <a:t>. Para ello se elimina una determinada cantidad de líquido solar. La temperatura a la que está protegido el sistema se muestra directamente, o bien se lee una densidad específica. Esto permite establecer el contenido real de la mezcla anticongelante a partir de un diagrama de densidad-concentración y, por lo tanto, el punto de congelación.</a:t>
            </a:r>
          </a:p>
          <a:p>
            <a:pPr marL="0" indent="0">
              <a:buNone/>
            </a:pPr>
            <a:r>
              <a:rPr lang="en-US" sz="1600" dirty="0">
                <a:latin typeface="Arial" panose="020B0604020202020204" pitchFamily="34" charset="0"/>
                <a:cs typeface="Arial" panose="020B0604020202020204" pitchFamily="34" charset="0"/>
              </a:rPr>
              <a:t>En el caso de los sistemas de</a:t>
            </a:r>
            <a:r>
              <a:rPr lang="en-US" sz="1600" dirty="0" err="1">
                <a:latin typeface="Arial" panose="020B0604020202020204" pitchFamily="34" charset="0"/>
                <a:cs typeface="Arial" panose="020B0604020202020204" pitchFamily="34" charset="0"/>
              </a:rPr>
              <a:t> drenaje</a:t>
            </a:r>
            <a:r>
              <a:rPr lang="en-US" sz="1600" dirty="0">
                <a:latin typeface="Arial" panose="020B0604020202020204" pitchFamily="34" charset="0"/>
                <a:cs typeface="Arial" panose="020B0604020202020204" pitchFamily="34" charset="0"/>
              </a:rPr>
              <a:t>, es necesario comprobar el nivel de líquido del colector: si es necesario, llene el circuito hasta el nivel adecuado.</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33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Llenado con líquido solar y ajuste de la bomba y el </a:t>
            </a:r>
            <a:r>
              <a:rPr lang="en-US" dirty="0" err="1"/>
              <a:t>regulador</a:t>
            </a:r>
            <a:endParaRPr lang="en-US" dirty="0"/>
          </a:p>
        </p:txBody>
      </p:sp>
      <p:sp>
        <p:nvSpPr>
          <p:cNvPr id="5" name="Content Placeholder 2"/>
          <p:cNvSpPr>
            <a:spLocks noGrp="1"/>
          </p:cNvSpPr>
          <p:nvPr>
            <p:ph idx="1"/>
          </p:nvPr>
        </p:nvSpPr>
        <p:spPr>
          <a:xfrm>
            <a:off x="457200" y="1484784"/>
            <a:ext cx="8229600" cy="4392488"/>
          </a:xfrm>
        </p:spPr>
        <p:txBody>
          <a:bodyPr>
            <a:noAutofit/>
          </a:bodyPr>
          <a:lstStyle/>
          <a:p>
            <a:pPr marL="0" indent="0">
              <a:buNone/>
            </a:pPr>
            <a:r>
              <a:rPr lang="en-US" sz="1600" dirty="0">
                <a:latin typeface="Arial" panose="020B0604020202020204" pitchFamily="34" charset="0"/>
                <a:cs typeface="Arial" panose="020B0604020202020204" pitchFamily="34" charset="0"/>
              </a:rPr>
              <a:t>2.3. Mantenimiento</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Comprobación de la protección contra la</a:t>
            </a:r>
            <a:r>
              <a:rPr lang="en-US" sz="1600" b="1" dirty="0" err="1">
                <a:latin typeface="Arial" panose="020B0604020202020204" pitchFamily="34" charset="0"/>
                <a:cs typeface="Arial" panose="020B0604020202020204" pitchFamily="34" charset="0"/>
              </a:rPr>
              <a:t> corrosión</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CIRCUITO SOLAR</a:t>
            </a:r>
          </a:p>
          <a:p>
            <a:pPr marL="0" indent="0">
              <a:buNone/>
            </a:pPr>
            <a:r>
              <a:rPr lang="en-US" sz="1600" dirty="0">
                <a:latin typeface="Arial" panose="020B0604020202020204" pitchFamily="34" charset="0"/>
                <a:cs typeface="Arial" panose="020B0604020202020204" pitchFamily="34" charset="0"/>
              </a:rPr>
              <a:t>La comprobación de la protección anticorrosiva del líquido solar (si contiene líquido anticongelante) se realiza indirectamente estableciendo el valor de pH. Las tiras reactivas son adecuadas para ello, con las que se puede leer el valor del pH en una escala de</a:t>
            </a:r>
            <a:r>
              <a:rPr lang="en-US" sz="1600" dirty="0" err="1">
                <a:latin typeface="Arial" panose="020B0604020202020204" pitchFamily="34" charset="0"/>
                <a:cs typeface="Arial" panose="020B0604020202020204" pitchFamily="34" charset="0"/>
              </a:rPr>
              <a:t> colores. </a:t>
            </a:r>
            <a:r>
              <a:rPr lang="en-US" sz="1600" dirty="0">
                <a:latin typeface="Arial" panose="020B0604020202020204" pitchFamily="34" charset="0"/>
                <a:cs typeface="Arial" panose="020B0604020202020204" pitchFamily="34" charset="0"/>
              </a:rPr>
              <a:t>Si el valor de pH cae por debajo del valor original (como debe mencionarse en el informe de puesta en marcha de la instalación) o por debajo de 7, debe cambiarse la mezcla anticongelante.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DEPÓSITO DE RESERVA (SÓLO PARA DEPÓSITOS CON ÁNODOS)</a:t>
            </a:r>
          </a:p>
          <a:p>
            <a:pPr marL="0" indent="0">
              <a:buNone/>
            </a:pPr>
            <a:r>
              <a:rPr lang="en-US" sz="1600" dirty="0">
                <a:latin typeface="Arial" panose="020B0604020202020204" pitchFamily="34" charset="0"/>
                <a:cs typeface="Arial" panose="020B0604020202020204" pitchFamily="34" charset="0"/>
              </a:rPr>
              <a:t>El ánodo de sacrificio de magnesio se puede probar midiendo la corriente entre el cable separado y el ánodo utilizando un amperímetro. Si la corriente es superior a 0,5 amperios, no es necesario renovar el ánodo. En el caso de un ánodo alimentado, sólo es necesario comprobar el LED que indica el funcionamiento correcto.</a:t>
            </a:r>
          </a:p>
        </p:txBody>
      </p:sp>
    </p:spTree>
    <p:extLst>
      <p:ext uri="{BB962C8B-B14F-4D97-AF65-F5344CB8AC3E}">
        <p14:creationId xmlns:p14="http://schemas.microsoft.com/office/powerpoint/2010/main" val="2804117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Llenado con líquido solar y ajuste de la bomba y el </a:t>
            </a:r>
            <a:r>
              <a:rPr lang="en-US" dirty="0" err="1"/>
              <a:t>regulador</a:t>
            </a:r>
            <a:endParaRPr lang="en-US" dirty="0"/>
          </a:p>
        </p:txBody>
      </p:sp>
      <p:sp>
        <p:nvSpPr>
          <p:cNvPr id="5" name="Content Placeholder 2"/>
          <p:cNvSpPr>
            <a:spLocks noGrp="1"/>
          </p:cNvSpPr>
          <p:nvPr>
            <p:ph idx="1"/>
          </p:nvPr>
        </p:nvSpPr>
        <p:spPr>
          <a:xfrm>
            <a:off x="457200" y="1484784"/>
            <a:ext cx="8363272" cy="4464496"/>
          </a:xfrm>
        </p:spPr>
        <p:txBody>
          <a:bodyPr>
            <a:noAutofit/>
          </a:bodyPr>
          <a:lstStyle/>
          <a:p>
            <a:pPr marL="0" indent="0">
              <a:buNone/>
            </a:pPr>
            <a:r>
              <a:rPr lang="en-US" sz="1400" dirty="0">
                <a:latin typeface="Arial" panose="020B0604020202020204" pitchFamily="34" charset="0"/>
                <a:cs typeface="Arial" panose="020B0604020202020204" pitchFamily="34" charset="0"/>
              </a:rPr>
              <a:t>2.3. Mantenimiento</a:t>
            </a:r>
          </a:p>
          <a:p>
            <a:pPr marL="0" indent="0">
              <a:buNone/>
            </a:pPr>
            <a:r>
              <a:rPr lang="en-US" sz="1400" b="1" dirty="0">
                <a:latin typeface="Arial" panose="020B0604020202020204" pitchFamily="34" charset="0"/>
                <a:cs typeface="Arial" panose="020B0604020202020204" pitchFamily="34" charset="0"/>
              </a:rPr>
              <a:t>Supervisión de los parámetros del sistema</a:t>
            </a:r>
          </a:p>
          <a:p>
            <a:pPr marL="0" indent="0">
              <a:buNone/>
            </a:pPr>
            <a:r>
              <a:rPr lang="en-US" sz="1400" dirty="0">
                <a:latin typeface="Arial" panose="020B0604020202020204" pitchFamily="34" charset="0"/>
                <a:cs typeface="Arial" panose="020B0604020202020204" pitchFamily="34" charset="0"/>
              </a:rPr>
              <a:t>Deben comprobarse la presión y la temperatura, así como los ajustes del regulador. Durante el funcionamiento, la presión del sistema varía en función de la temperatura. Después del </a:t>
            </a:r>
            <a:r>
              <a:rPr lang="en-US" sz="1400" dirty="0" err="1">
                <a:latin typeface="Arial" panose="020B0604020202020204" pitchFamily="34" charset="0"/>
                <a:cs typeface="Arial" panose="020B0604020202020204" pitchFamily="34" charset="0"/>
              </a:rPr>
              <a:t>purgado</a:t>
            </a:r>
            <a:r>
              <a:rPr lang="en-US" sz="1400" dirty="0">
                <a:solidFill>
                  <a:srgbClr val="C0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completo, no debe variar del valor ajustado en más de 0,3 bar. Nunca debe caer por debajo de la presión de admisión del recipiente del MEV. La diferencia de temperatura entre las líneas de alimentación y de retorno no debe superar, en condiciones de irradiancia total, los 20 °C (de lo contrario, puede haber aire en el circuito solar o bloqueos debidos a la contaminación; sin embargo, en los sistemas de bajo caudal, la diferencia de temperatura puede ser mayor) y no caer por debajo de los 5 °C (de lo contrario, se formará una escala de tiempo en el intercambiador de calor) en los sistemas de alto caudal. Las configuraciones y funciones del </a:t>
            </a:r>
            <a:r>
              <a:rPr lang="en-US" sz="1400" dirty="0" err="1">
                <a:latin typeface="Arial" panose="020B0604020202020204" pitchFamily="34" charset="0"/>
                <a:cs typeface="Arial" panose="020B0604020202020204" pitchFamily="34" charset="0"/>
              </a:rPr>
              <a:t>regulador</a:t>
            </a:r>
            <a:r>
              <a:rPr lang="en-US" sz="1400" dirty="0">
                <a:latin typeface="Arial" panose="020B0604020202020204" pitchFamily="34" charset="0"/>
                <a:cs typeface="Arial" panose="020B0604020202020204" pitchFamily="34" charset="0"/>
              </a:rPr>
              <a:t> deben ser probadas. Si se dispone de ellos, en el marco del mantenimiento también se pueden registrar los datos para el funcionamiento del sistema y la supervisión del rendimiento. Entre ellos se encuentran:</a:t>
            </a:r>
          </a:p>
          <a:p>
            <a:pPr marL="0" indent="0">
              <a:buNone/>
            </a:pPr>
            <a:r>
              <a:rPr lang="en-US" sz="1400" dirty="0">
                <a:latin typeface="Arial" panose="020B0604020202020204" pitchFamily="34" charset="0"/>
                <a:cs typeface="Arial" panose="020B0604020202020204" pitchFamily="34" charset="0"/>
              </a:rPr>
              <a:t>■ horas de funcionamiento de la bomba del sistema solar</a:t>
            </a:r>
          </a:p>
          <a:p>
            <a:pPr marL="0" indent="0">
              <a:buNone/>
            </a:pPr>
            <a:r>
              <a:rPr lang="en-US" sz="1400" dirty="0">
                <a:latin typeface="Arial" panose="020B0604020202020204" pitchFamily="34" charset="0"/>
                <a:cs typeface="Arial" panose="020B0604020202020204" pitchFamily="34" charset="0"/>
              </a:rPr>
              <a:t>■ rendimiento cuantitativo.</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La bomba del circuito solar debe tener un tiempo de funcionamiento anual aproximado de acuerdo con las horas de sol en el lugar respectivo (ejemplo: Londres 1700 horas).</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71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1224136"/>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a:p>
            <a:pPr marL="0" indent="0">
              <a:buNone/>
            </a:pPr>
            <a:r>
              <a:rPr lang="en-US" sz="1600" dirty="0">
                <a:latin typeface="Arial" panose="020B0604020202020204" pitchFamily="34" charset="0"/>
                <a:cs typeface="Arial" panose="020B0604020202020204" pitchFamily="34" charset="0"/>
              </a:rPr>
              <a:t>Los siguientes son los defectos más destacados y comunes en el montaje, desde el punto de vista de un experto. Aparte de la planificación, las fuentes de error y las causas de los fallos se producen principalmente (39%) durante la instalación.</a:t>
            </a:r>
          </a:p>
        </p:txBody>
      </p:sp>
      <p:sp>
        <p:nvSpPr>
          <p:cNvPr id="3" name="Rectangle 2"/>
          <p:cNvSpPr/>
          <p:nvPr/>
        </p:nvSpPr>
        <p:spPr>
          <a:xfrm>
            <a:off x="593812" y="5689758"/>
            <a:ext cx="4572000" cy="338554"/>
          </a:xfrm>
          <a:prstGeom prst="rect">
            <a:avLst/>
          </a:prstGeom>
        </p:spPr>
        <p:txBody>
          <a:bodyPr>
            <a:spAutoFit/>
          </a:bodyPr>
          <a:lstStyle/>
          <a:p>
            <a:r>
              <a:rPr lang="en-US" sz="1600" dirty="0">
                <a:latin typeface="Arial" panose="020B0604020202020204" pitchFamily="34" charset="0"/>
                <a:cs typeface="Arial" panose="020B0604020202020204" pitchFamily="34" charset="0"/>
              </a:rPr>
              <a:t>Superficie de producción, planificación y montaje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95736"/>
            <a:ext cx="3102604" cy="279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860032" y="5686912"/>
            <a:ext cx="3888432"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Componentes y funcionamiento del sistema de área</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812" y="2999362"/>
            <a:ext cx="3312368" cy="243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526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77152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Si se trata de los componentes o del funcionamiento de las instalaciones solares térmicas, las áreas de hidráulica y MC (medición y control) dominan las estadísticas de defectos.</a:t>
            </a:r>
          </a:p>
          <a:p>
            <a:pPr marL="0" indent="0">
              <a:buNone/>
            </a:pP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La causa del defecto es a menudo la falta de conocimiento de las pocas pero sustanciales diferencias entre la termodinámica convencional y las técnicas solares.</a:t>
            </a:r>
          </a:p>
          <a:p>
            <a:pPr marL="0" indent="0">
              <a:buNone/>
            </a:pP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Estas diferencias son claramente subestimadas, especialmente en la planificación y la práctica artesanal:</a:t>
            </a:r>
          </a:p>
          <a:p>
            <a:pPr marL="0" indent="0">
              <a:buNone/>
            </a:pPr>
            <a:r>
              <a:rPr lang="en-US" sz="1600" dirty="0">
                <a:latin typeface="Arial" panose="020B0604020202020204" pitchFamily="34" charset="0"/>
                <a:cs typeface="Arial" panose="020B0604020202020204" pitchFamily="34" charset="0"/>
              </a:rPr>
              <a:t>■ Temperatura de funcionamiento de aprox. -30°C a 250°C</a:t>
            </a:r>
          </a:p>
          <a:p>
            <a:pPr marL="0" indent="0">
              <a:buNone/>
            </a:pPr>
            <a:r>
              <a:rPr lang="en-US" sz="1600" dirty="0">
                <a:latin typeface="Arial" panose="020B0604020202020204" pitchFamily="34" charset="0"/>
                <a:cs typeface="Arial" panose="020B0604020202020204" pitchFamily="34" charset="0"/>
              </a:rPr>
              <a:t>■ El rendimiento del sistema depende de la precisión del sistema hidráulico y de la instrumentación MC</a:t>
            </a:r>
          </a:p>
          <a:p>
            <a:pPr marL="0" indent="0">
              <a:buNone/>
            </a:pPr>
            <a:r>
              <a:rPr lang="en-US" sz="1600" dirty="0">
                <a:latin typeface="Arial" panose="020B0604020202020204" pitchFamily="34" charset="0"/>
                <a:cs typeface="Arial" panose="020B0604020202020204" pitchFamily="34" charset="0"/>
              </a:rPr>
              <a:t>■ Caldera no regulada, no puede ser influenciada en términos de tiempo o altura.</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47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p:txBody>
      </p:sp>
      <p:sp>
        <p:nvSpPr>
          <p:cNvPr id="4" name="Rectangle 3"/>
          <p:cNvSpPr/>
          <p:nvPr/>
        </p:nvSpPr>
        <p:spPr>
          <a:xfrm>
            <a:off x="157448" y="4077072"/>
            <a:ext cx="3240360" cy="2308324"/>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Rotura por formación de hielo</a:t>
            </a:r>
          </a:p>
          <a:p>
            <a:r>
              <a:rPr lang="en-US" sz="1600" dirty="0">
                <a:latin typeface="Arial" panose="020B0604020202020204" pitchFamily="34" charset="0"/>
                <a:cs typeface="Arial" panose="020B0604020202020204" pitchFamily="34" charset="0"/>
              </a:rPr>
              <a:t>Causa: </a:t>
            </a:r>
            <a:r>
              <a:rPr lang="en-US" sz="1600" dirty="0" err="1">
                <a:latin typeface="Arial" panose="020B0604020202020204" pitchFamily="34" charset="0"/>
                <a:cs typeface="Arial" panose="020B0604020202020204" pitchFamily="34" charset="0"/>
              </a:rPr>
              <a:t>Limpieza</a:t>
            </a:r>
            <a:r>
              <a:rPr lang="en-US" sz="1600" dirty="0">
                <a:latin typeface="Arial" panose="020B0604020202020204" pitchFamily="34" charset="0"/>
                <a:cs typeface="Arial" panose="020B0604020202020204" pitchFamily="34" charset="0"/>
              </a:rPr>
              <a:t> y prueba de presión del sistema durante el invierno con agua. En la siguiente noche helada se formó hielo en el tubo absorbedor. Consecuencia: Rotura de tubos y daños en el colector.</a:t>
            </a:r>
          </a:p>
          <a:p>
            <a:endParaRPr lang="en-US" sz="16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584" y="1844824"/>
            <a:ext cx="5256584" cy="400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178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792088"/>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p:txBody>
      </p:sp>
      <p:sp>
        <p:nvSpPr>
          <p:cNvPr id="4" name="Rectangle 3"/>
          <p:cNvSpPr/>
          <p:nvPr/>
        </p:nvSpPr>
        <p:spPr>
          <a:xfrm>
            <a:off x="179512" y="5119737"/>
            <a:ext cx="8155191" cy="1077218"/>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Aislamiento térmico dañado</a:t>
            </a:r>
          </a:p>
          <a:p>
            <a:r>
              <a:rPr lang="en-US" sz="1600" dirty="0">
                <a:latin typeface="Arial" panose="020B0604020202020204" pitchFamily="34" charset="0"/>
                <a:cs typeface="Arial" panose="020B0604020202020204" pitchFamily="34" charset="0"/>
              </a:rPr>
              <a:t>Causa: Aplicación de aislamiento térmico no resistente a la temperatura ni a la intemperie con una temperatura máxima admisible de 120°C. Consecuencia: Destrucción del material aislante y altas pérdidas caloríficas.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628800"/>
            <a:ext cx="491483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3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Objetivos</a:t>
            </a:r>
            <a:r>
              <a:rPr lang="en-US" dirty="0"/>
              <a:t> de la </a:t>
            </a:r>
            <a:r>
              <a:rPr lang="en-US" dirty="0" err="1"/>
              <a:t>unidad</a:t>
            </a:r>
            <a:endParaRPr lang="el-GR" dirty="0"/>
          </a:p>
        </p:txBody>
      </p:sp>
      <p:sp>
        <p:nvSpPr>
          <p:cNvPr id="9" name="Content Placeholder 8"/>
          <p:cNvSpPr>
            <a:spLocks noGrp="1"/>
          </p:cNvSpPr>
          <p:nvPr>
            <p:ph idx="1"/>
          </p:nvPr>
        </p:nvSpPr>
        <p:spPr/>
        <p:txBody>
          <a:bodyPr/>
          <a:lstStyle/>
          <a:p>
            <a:pPr marL="0" indent="0">
              <a:buNone/>
            </a:pPr>
            <a:r>
              <a:rPr lang="en-US" sz="1600" dirty="0"/>
              <a:t>Bienvenido al módulo : </a:t>
            </a:r>
            <a:r>
              <a:rPr lang="el-GR" sz="1600" i="1" dirty="0"/>
              <a:t>"</a:t>
            </a:r>
            <a:r>
              <a:rPr lang="en-US" sz="1600" i="1" dirty="0"/>
              <a:t>Puesta en marcha de instalaciones solares térmicas</a:t>
            </a:r>
            <a:r>
              <a:rPr lang="el-GR" sz="1600" i="1" dirty="0"/>
              <a:t>"</a:t>
            </a:r>
            <a:r>
              <a:rPr lang="el-GR" sz="1600" dirty="0"/>
              <a:t>.</a:t>
            </a:r>
          </a:p>
          <a:p>
            <a:pPr marL="0" indent="0">
              <a:buNone/>
            </a:pPr>
            <a:endParaRPr lang="el-GR" sz="1600" dirty="0"/>
          </a:p>
          <a:p>
            <a:pPr marL="0" indent="0">
              <a:buNone/>
            </a:pPr>
            <a:r>
              <a:rPr lang="en-US" sz="1600" dirty="0"/>
              <a:t>Al final de </a:t>
            </a:r>
            <a:r>
              <a:rPr lang="en-US" sz="1600" dirty="0" err="1"/>
              <a:t>esta</a:t>
            </a:r>
            <a:r>
              <a:rPr lang="en-US" sz="1600" dirty="0"/>
              <a:t> </a:t>
            </a:r>
            <a:r>
              <a:rPr lang="en-US" sz="1600" dirty="0" err="1"/>
              <a:t>unidad</a:t>
            </a:r>
            <a:r>
              <a:rPr lang="en-US" sz="1600" dirty="0"/>
              <a:t> </a:t>
            </a:r>
            <a:r>
              <a:rPr lang="en-US" sz="1600" dirty="0" err="1"/>
              <a:t>seras</a:t>
            </a:r>
            <a:r>
              <a:rPr lang="en-US" sz="1600" dirty="0"/>
              <a:t> </a:t>
            </a:r>
            <a:r>
              <a:rPr lang="en-US" sz="1600" dirty="0" err="1"/>
              <a:t>capaz</a:t>
            </a:r>
            <a:r>
              <a:rPr lang="en-US" sz="1600" dirty="0"/>
              <a:t> des:</a:t>
            </a:r>
          </a:p>
          <a:p>
            <a:pPr marL="0" indent="0">
              <a:buNone/>
            </a:pPr>
            <a:endParaRPr lang="el-GR" sz="1600" dirty="0"/>
          </a:p>
          <a:p>
            <a:pPr>
              <a:buFont typeface="+mj-lt"/>
              <a:buAutoNum type="arabicPeriod"/>
            </a:pPr>
            <a:r>
              <a:rPr lang="en-US" sz="1600" dirty="0" err="1"/>
              <a:t>Limpiar</a:t>
            </a:r>
            <a:r>
              <a:rPr lang="en-US" sz="1600" dirty="0"/>
              <a:t> el circuito solar...</a:t>
            </a:r>
          </a:p>
          <a:p>
            <a:pPr>
              <a:buFont typeface="+mj-lt"/>
              <a:buAutoNum type="arabicPeriod"/>
            </a:pPr>
            <a:r>
              <a:rPr lang="en-US" sz="1600" dirty="0" err="1"/>
              <a:t>Comprobar</a:t>
            </a:r>
            <a:r>
              <a:rPr lang="en-US" sz="1600" dirty="0"/>
              <a:t> si hay fugas.</a:t>
            </a:r>
          </a:p>
          <a:p>
            <a:pPr>
              <a:buFont typeface="+mj-lt"/>
              <a:buAutoNum type="arabicPeriod"/>
            </a:pPr>
            <a:r>
              <a:rPr lang="en-US" sz="1600" dirty="0"/>
              <a:t>Llenar con </a:t>
            </a:r>
            <a:r>
              <a:rPr lang="en-US" sz="1600" dirty="0" err="1"/>
              <a:t>líquido</a:t>
            </a:r>
            <a:r>
              <a:rPr lang="en-US" sz="1600" dirty="0"/>
              <a:t> solar.</a:t>
            </a:r>
          </a:p>
          <a:p>
            <a:pPr>
              <a:buFont typeface="+mj-lt"/>
              <a:buAutoNum type="arabicPeriod"/>
            </a:pPr>
            <a:r>
              <a:rPr lang="en-US" sz="1600" dirty="0" err="1"/>
              <a:t>Ajustar</a:t>
            </a:r>
            <a:r>
              <a:rPr lang="en-US" sz="1600" dirty="0"/>
              <a:t> las bombas y el </a:t>
            </a:r>
            <a:r>
              <a:rPr lang="en-US" sz="1600" dirty="0" err="1"/>
              <a:t>regulador</a:t>
            </a:r>
            <a:r>
              <a:rPr lang="en-US" sz="1600" dirty="0"/>
              <a:t>.</a:t>
            </a:r>
          </a:p>
          <a:p>
            <a:pPr>
              <a:buFont typeface="+mj-lt"/>
              <a:buAutoNum type="arabicPeriod"/>
            </a:pPr>
            <a:r>
              <a:rPr lang="en-US" sz="1600" dirty="0"/>
              <a:t>Detección y eliminación de fallos</a:t>
            </a:r>
            <a:r>
              <a:rPr lang="el-GR" sz="1600" dirty="0"/>
              <a:t>.</a:t>
            </a:r>
            <a:endParaRPr lang="en-US" sz="1600" dirty="0"/>
          </a:p>
          <a:p>
            <a:pPr marL="0" indent="0">
              <a:buNone/>
            </a:pPr>
            <a:endParaRPr lang="el-GR" dirty="0"/>
          </a:p>
        </p:txBody>
      </p:sp>
    </p:spTree>
    <p:extLst>
      <p:ext uri="{BB962C8B-B14F-4D97-AF65-F5344CB8AC3E}">
        <p14:creationId xmlns:p14="http://schemas.microsoft.com/office/powerpoint/2010/main" val="3376242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p:txBody>
      </p:sp>
      <p:sp>
        <p:nvSpPr>
          <p:cNvPr id="4" name="Rectangle 3"/>
          <p:cNvSpPr/>
          <p:nvPr/>
        </p:nvSpPr>
        <p:spPr>
          <a:xfrm>
            <a:off x="395536" y="5301208"/>
            <a:ext cx="8082644" cy="1077218"/>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Tubo de PE incorrecto como tubería de escape</a:t>
            </a:r>
          </a:p>
          <a:p>
            <a:r>
              <a:rPr lang="en-US" sz="1600" dirty="0">
                <a:latin typeface="Arial" panose="020B0604020202020204" pitchFamily="34" charset="0"/>
                <a:cs typeface="Arial" panose="020B0604020202020204" pitchFamily="34" charset="0"/>
              </a:rPr>
              <a:t>Consecuencia: El proceso de </a:t>
            </a:r>
            <a:r>
              <a:rPr lang="en-US" sz="1600" dirty="0" err="1">
                <a:latin typeface="Arial" panose="020B0604020202020204" pitchFamily="34" charset="0"/>
                <a:cs typeface="Arial" panose="020B0604020202020204" pitchFamily="34" charset="0"/>
              </a:rPr>
              <a:t>purga</a:t>
            </a:r>
            <a:r>
              <a:rPr lang="en-US" sz="1600" dirty="0">
                <a:latin typeface="Arial" panose="020B0604020202020204" pitchFamily="34" charset="0"/>
                <a:cs typeface="Arial" panose="020B0604020202020204" pitchFamily="34" charset="0"/>
              </a:rPr>
              <a:t> de la instalación a través de la válvula de </a:t>
            </a:r>
            <a:r>
              <a:rPr lang="en-US" sz="1600" dirty="0" err="1">
                <a:latin typeface="Arial" panose="020B0604020202020204" pitchFamily="34" charset="0"/>
                <a:cs typeface="Arial" panose="020B0604020202020204" pitchFamily="34" charset="0"/>
              </a:rPr>
              <a:t>seguridad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puede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fundir</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plastico</a:t>
            </a:r>
            <a:r>
              <a:rPr lang="en-US" sz="1600" dirty="0">
                <a:latin typeface="Arial" panose="020B0604020202020204" pitchFamily="34" charset="0"/>
                <a:cs typeface="Arial" panose="020B0604020202020204" pitchFamily="34" charset="0"/>
              </a:rPr>
              <a:t> de los </a:t>
            </a:r>
            <a:r>
              <a:rPr lang="en-US" sz="1600" dirty="0" err="1">
                <a:latin typeface="Arial" panose="020B0604020202020204" pitchFamily="34" charset="0"/>
                <a:cs typeface="Arial" panose="020B0604020202020204" pitchFamily="34" charset="0"/>
              </a:rPr>
              <a:t>sellantes</a:t>
            </a:r>
            <a:r>
              <a:rPr lang="en-US" sz="1600" dirty="0">
                <a:latin typeface="Arial" panose="020B0604020202020204" pitchFamily="34" charset="0"/>
                <a:cs typeface="Arial" panose="020B0604020202020204" pitchFamily="34" charset="0"/>
              </a:rPr>
              <a:t> y el </a:t>
            </a:r>
            <a:r>
              <a:rPr lang="en-US" sz="1600" dirty="0" err="1">
                <a:latin typeface="Arial" panose="020B0604020202020204" pitchFamily="34" charset="0"/>
                <a:cs typeface="Arial" panose="020B0604020202020204" pitchFamily="34" charset="0"/>
              </a:rPr>
              <a:t>fluido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caloportador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puede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causar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lesiones</a:t>
            </a:r>
            <a:r>
              <a:rPr lang="en-US" sz="1600" dirty="0">
                <a:latin typeface="Arial" panose="020B0604020202020204" pitchFamily="34" charset="0"/>
                <a:cs typeface="Arial" panose="020B0604020202020204" pitchFamily="34" charset="0"/>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556792"/>
            <a:ext cx="5544616" cy="372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337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p:txBody>
      </p:sp>
      <p:sp>
        <p:nvSpPr>
          <p:cNvPr id="4" name="Rectangle 3"/>
          <p:cNvSpPr/>
          <p:nvPr/>
        </p:nvSpPr>
        <p:spPr>
          <a:xfrm>
            <a:off x="179512" y="3140968"/>
            <a:ext cx="3996444" cy="2062103"/>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Propilenglicol dañado</a:t>
            </a:r>
          </a:p>
          <a:p>
            <a:r>
              <a:rPr lang="en-US" sz="1600" dirty="0">
                <a:latin typeface="Arial" panose="020B0604020202020204" pitchFamily="34" charset="0"/>
                <a:cs typeface="Arial" panose="020B0604020202020204" pitchFamily="34" charset="0"/>
              </a:rPr>
              <a:t>Causa: El exceso de carga térmica debido a un bloqueo demasiado frecuente del sistema durante el verano en relación con una falta de mantenimiento duradera provocó un envejecimiento prematuro del portador de calor. Consecuencias: Alteraciones químicas del portador de calor y pérdida de protección contra el hielo y la corrosión.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591839"/>
            <a:ext cx="4680520" cy="430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337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p:txBody>
      </p:sp>
      <p:sp>
        <p:nvSpPr>
          <p:cNvPr id="4" name="Rectangle 3"/>
          <p:cNvSpPr/>
          <p:nvPr/>
        </p:nvSpPr>
        <p:spPr>
          <a:xfrm>
            <a:off x="0" y="2214996"/>
            <a:ext cx="4085407" cy="329320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Purgado de aire automático inadecuado y posición poco clara del sensor</a:t>
            </a:r>
          </a:p>
          <a:p>
            <a:r>
              <a:rPr lang="en-US" sz="1600" dirty="0">
                <a:latin typeface="Arial" panose="020B0604020202020204" pitchFamily="34" charset="0"/>
                <a:cs typeface="Arial" panose="020B0604020202020204" pitchFamily="34" charset="0"/>
              </a:rPr>
              <a:t>El purgador de aire asignado de la unidad calefactora está homologado para temperaturas de hasta 110°C. Sin embargo, es evidente que pueden producirse temperaturas más altas en el colector. La posición del sensor de temperatura está situada fuera del absorbedor. Consecuencias: Pérdidas calóricas a través del extractor, destrucción del flotador y pérdida de fluido. Debido a la posición desfavorable del sensor, la bomba del circuito solar se enciende demasiado tarde.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407" y="1556791"/>
            <a:ext cx="4807073" cy="4402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446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p:txBody>
      </p:sp>
      <p:sp>
        <p:nvSpPr>
          <p:cNvPr id="4" name="Rectangle 3"/>
          <p:cNvSpPr/>
          <p:nvPr/>
        </p:nvSpPr>
        <p:spPr>
          <a:xfrm>
            <a:off x="156015" y="2618104"/>
            <a:ext cx="4816200" cy="2554545"/>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Falsa conexión del vaso de expansión desde abajo</a:t>
            </a:r>
          </a:p>
          <a:p>
            <a:r>
              <a:rPr lang="en-US" sz="1600" dirty="0">
                <a:latin typeface="Arial" panose="020B0604020202020204" pitchFamily="34" charset="0"/>
                <a:cs typeface="Arial" panose="020B0604020202020204" pitchFamily="34" charset="0"/>
              </a:rPr>
              <a:t>Consecuencia: A través de la conexión hidráulica del vaso de expansión desde abajo, se forma aire por debajo de la membrana que no puede escapar y que provoca claras fluctuaciones de presión en el circuito solar. Las temperaturas más altas que se producen en el flujo de retorno junto con la circulación de una sola tubería causan una carga térmica </a:t>
            </a:r>
            <a:r>
              <a:rPr lang="en-US" sz="1600" dirty="0" err="1">
                <a:latin typeface="Arial" panose="020B0604020202020204" pitchFamily="34" charset="0"/>
                <a:cs typeface="Arial" panose="020B0604020202020204" pitchFamily="34" charset="0"/>
              </a:rPr>
              <a:t>adicional</a:t>
            </a:r>
            <a:r>
              <a:rPr lang="en-US" sz="1600" dirty="0">
                <a:latin typeface="Arial" panose="020B0604020202020204" pitchFamily="34" charset="0"/>
                <a:cs typeface="Arial" panose="020B0604020202020204" pitchFamily="34" charset="0"/>
              </a:rPr>
              <a:t> a la </a:t>
            </a:r>
            <a:r>
              <a:rPr lang="en-US" sz="1600" dirty="0" err="1">
                <a:latin typeface="Arial" panose="020B0604020202020204" pitchFamily="34" charset="0"/>
                <a:cs typeface="Arial" panose="020B0604020202020204" pitchFamily="34" charset="0"/>
              </a:rPr>
              <a:t>membrana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partición</a:t>
            </a:r>
            <a:r>
              <a:rPr lang="en-US" sz="1600" dirty="0">
                <a:latin typeface="Arial" panose="020B0604020202020204" pitchFamily="34" charset="0"/>
                <a:cs typeface="Arial" panose="020B0604020202020204" pitchFamily="34" charset="0"/>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22679"/>
            <a:ext cx="3862164" cy="44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936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340768"/>
            <a:ext cx="8229600" cy="720080"/>
          </a:xfrm>
        </p:spPr>
        <p:txBody>
          <a:bodyPr>
            <a:noAutofit/>
          </a:bodyPr>
          <a:lstStyle/>
          <a:p>
            <a:pPr marL="0" indent="0">
              <a:buNone/>
            </a:pPr>
            <a:r>
              <a:rPr lang="en-US" sz="1400" dirty="0">
                <a:latin typeface="Arial" panose="020B0604020202020204" pitchFamily="34" charset="0"/>
                <a:cs typeface="Arial" panose="020B0604020202020204" pitchFamily="34" charset="0"/>
              </a:rPr>
              <a:t>3.1. Errores de montaje</a:t>
            </a:r>
          </a:p>
          <a:p>
            <a:pPr marL="0" indent="0">
              <a:buNone/>
            </a:pPr>
            <a:r>
              <a:rPr lang="en-US" sz="1400" b="1" dirty="0">
                <a:latin typeface="Arial" panose="020B0604020202020204" pitchFamily="34" charset="0"/>
                <a:cs typeface="Arial" panose="020B0604020202020204" pitchFamily="34" charset="0"/>
              </a:rPr>
              <a:t>Error de montaje, consecuencias y su rectificación</a:t>
            </a:r>
          </a:p>
          <a:p>
            <a:pPr marL="0" indent="0">
              <a:buNone/>
            </a:pPr>
            <a:endParaRPr lang="en-US" sz="14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15634789"/>
              </p:ext>
            </p:extLst>
          </p:nvPr>
        </p:nvGraphicFramePr>
        <p:xfrm>
          <a:off x="457200" y="1844824"/>
          <a:ext cx="8229598" cy="4383400"/>
        </p:xfrm>
        <a:graphic>
          <a:graphicData uri="http://schemas.openxmlformats.org/drawingml/2006/table">
            <a:tbl>
              <a:tblPr firstRow="1" firstCol="1" bandRow="1">
                <a:tableStyleId>{5C22544A-7EE6-4342-B048-85BDC9FD1C3A}</a:tableStyleId>
              </a:tblPr>
              <a:tblGrid>
                <a:gridCol w="1008112">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828998">
                  <a:extLst>
                    <a:ext uri="{9D8B030D-6E8A-4147-A177-3AD203B41FA5}">
                      <a16:colId xmlns:a16="http://schemas.microsoft.com/office/drawing/2014/main" val="20003"/>
                    </a:ext>
                  </a:extLst>
                </a:gridCol>
              </a:tblGrid>
              <a:tr h="36004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n-US" sz="1400" dirty="0">
                          <a:effectLst/>
                        </a:rPr>
                        <a:t>Errores</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n-US" sz="1400" dirty="0">
                          <a:effectLst/>
                        </a:rPr>
                        <a:t>Consecuencias/daños</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n-US" sz="1400" dirty="0">
                          <a:effectLst/>
                        </a:rPr>
                        <a:t>Corrección/prevención</a:t>
                      </a:r>
                      <a:endParaRPr lang="en-US" sz="1400" dirty="0">
                        <a:effectLst/>
                        <a:latin typeface="Times New Roman"/>
                        <a:ea typeface="Calibri"/>
                      </a:endParaRPr>
                    </a:p>
                  </a:txBody>
                  <a:tcPr marL="66289" marR="66289"/>
                </a:tc>
                <a:extLst>
                  <a:ext uri="{0D108BD9-81ED-4DB2-BD59-A6C34878D82A}">
                    <a16:rowId xmlns:a16="http://schemas.microsoft.com/office/drawing/2014/main" val="10000"/>
                  </a:ext>
                </a:extLst>
              </a:tr>
              <a:tr h="589231">
                <a:tc>
                  <a:txBody>
                    <a:bodyPr/>
                    <a:lstStyle/>
                    <a:p>
                      <a:pPr marL="0" marR="0" algn="r">
                        <a:spcBef>
                          <a:spcPts val="0"/>
                        </a:spcBef>
                        <a:spcAft>
                          <a:spcPts val="0"/>
                        </a:spcAft>
                      </a:pPr>
                      <a:r>
                        <a:rPr lang="en-US" sz="1400">
                          <a:effectLst/>
                        </a:rPr>
                        <a:t>General</a:t>
                      </a:r>
                      <a:endParaRPr lang="en-US" sz="1400">
                        <a:effectLst/>
                        <a:latin typeface="Times New Roman"/>
                        <a:ea typeface="Calibri"/>
                      </a:endParaRPr>
                    </a:p>
                  </a:txBody>
                  <a:tcPr marL="66289" marR="66289"/>
                </a:tc>
                <a:tc>
                  <a:txBody>
                    <a:bodyPr/>
                    <a:lstStyle/>
                    <a:p>
                      <a:pPr marL="0" marR="0">
                        <a:spcBef>
                          <a:spcPts val="0"/>
                        </a:spcBef>
                        <a:spcAft>
                          <a:spcPts val="0"/>
                        </a:spcAft>
                      </a:pPr>
                      <a:r>
                        <a:rPr lang="en-US" sz="1200" dirty="0">
                          <a:effectLst/>
                        </a:rPr>
                        <a:t>Actitud del técnico de que el cumplimiento de las instrucciones de montaje siempre ofrece protección en caso de daños.</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n-US" sz="1200" dirty="0">
                          <a:effectLst/>
                        </a:rPr>
                        <a:t>Posibles daños</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n-US" sz="1200" dirty="0">
                          <a:effectLst/>
                        </a:rPr>
                        <a:t>Conocimiento y adhesión a las reglas generalmente reconocidas de la tecnología</a:t>
                      </a:r>
                      <a:endParaRPr lang="en-US" sz="1200" dirty="0">
                        <a:effectLst/>
                        <a:latin typeface="Times New Roman"/>
                        <a:ea typeface="Calibri"/>
                      </a:endParaRPr>
                    </a:p>
                  </a:txBody>
                  <a:tcPr marL="66289" marR="66289"/>
                </a:tc>
                <a:extLst>
                  <a:ext uri="{0D108BD9-81ED-4DB2-BD59-A6C34878D82A}">
                    <a16:rowId xmlns:a16="http://schemas.microsoft.com/office/drawing/2014/main" val="10001"/>
                  </a:ext>
                </a:extLst>
              </a:tr>
              <a:tr h="441924">
                <a:tc rowSpan="5">
                  <a:txBody>
                    <a:bodyPr/>
                    <a:lstStyle/>
                    <a:p>
                      <a:pPr marL="0" marR="0" algn="r">
                        <a:spcBef>
                          <a:spcPts val="0"/>
                        </a:spcBef>
                        <a:spcAft>
                          <a:spcPts val="0"/>
                        </a:spcAft>
                      </a:pPr>
                      <a:r>
                        <a:rPr lang="en-US" sz="1400" dirty="0" err="1">
                          <a:effectLst/>
                        </a:rPr>
                        <a:t>Colector</a:t>
                      </a:r>
                      <a:endParaRPr lang="en-US" sz="1400" dirty="0">
                        <a:effectLst/>
                        <a:latin typeface="Times New Roman"/>
                        <a:ea typeface="Calibri"/>
                      </a:endParaRPr>
                    </a:p>
                  </a:txBody>
                  <a:tcPr marL="66289" marR="66289"/>
                </a:tc>
                <a:tc>
                  <a:txBody>
                    <a:bodyPr/>
                    <a:lstStyle/>
                    <a:p>
                      <a:pPr marL="0" marR="0">
                        <a:spcBef>
                          <a:spcPts val="0"/>
                        </a:spcBef>
                        <a:spcAft>
                          <a:spcPts val="0"/>
                        </a:spcAft>
                      </a:pPr>
                      <a:r>
                        <a:rPr lang="en-US" sz="1200" dirty="0" err="1">
                          <a:effectLst/>
                        </a:rPr>
                        <a:t>Colector</a:t>
                      </a:r>
                      <a:r>
                        <a:rPr lang="en-US" sz="1200" dirty="0">
                          <a:effectLst/>
                        </a:rPr>
                        <a:t> con sombra</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n-US" sz="1200" dirty="0">
                          <a:effectLst/>
                        </a:rPr>
                        <a:t>Menor rendimiento del colector</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n-US" sz="1200" dirty="0">
                          <a:effectLst/>
                        </a:rPr>
                        <a:t>Si es posible, colóquelo en el techo en una posición</a:t>
                      </a:r>
                      <a:r>
                        <a:rPr lang="en-US" sz="1200" dirty="0" err="1">
                          <a:effectLst/>
                        </a:rPr>
                        <a:t> sin sombra</a:t>
                      </a:r>
                      <a:r>
                        <a:rPr lang="en-US" sz="1200" dirty="0">
                          <a:effectLst/>
                        </a:rPr>
                        <a:t>, de lo contrario, aumente el área del colector.</a:t>
                      </a:r>
                      <a:endParaRPr lang="en-US" sz="1200" dirty="0">
                        <a:effectLst/>
                        <a:latin typeface="Times New Roman"/>
                        <a:ea typeface="Calibri"/>
                      </a:endParaRPr>
                    </a:p>
                  </a:txBody>
                  <a:tcPr marL="66289" marR="66289"/>
                </a:tc>
                <a:extLst>
                  <a:ext uri="{0D108BD9-81ED-4DB2-BD59-A6C34878D82A}">
                    <a16:rowId xmlns:a16="http://schemas.microsoft.com/office/drawing/2014/main" val="10002"/>
                  </a:ext>
                </a:extLst>
              </a:tr>
              <a:tr h="294616">
                <a:tc vMerge="1">
                  <a:txBody>
                    <a:bodyPr/>
                    <a:lstStyle/>
                    <a:p>
                      <a:endParaRPr lang="en-US"/>
                    </a:p>
                  </a:txBody>
                  <a:tcPr/>
                </a:tc>
                <a:tc>
                  <a:txBody>
                    <a:bodyPr/>
                    <a:lstStyle/>
                    <a:p>
                      <a:pPr marL="0" marR="0">
                        <a:spcBef>
                          <a:spcPts val="0"/>
                        </a:spcBef>
                        <a:spcAft>
                          <a:spcPts val="0"/>
                        </a:spcAft>
                      </a:pPr>
                      <a:r>
                        <a:rPr lang="en-US" sz="1200">
                          <a:effectLst/>
                        </a:rPr>
                        <a:t>Sensores de colector sombreados</a:t>
                      </a:r>
                      <a:endParaRPr lang="en-US" sz="1200">
                        <a:effectLst/>
                        <a:latin typeface="Times New Roman"/>
                        <a:ea typeface="Calibri"/>
                      </a:endParaRPr>
                    </a:p>
                  </a:txBody>
                  <a:tcPr marL="66289" marR="66289"/>
                </a:tc>
                <a:tc>
                  <a:txBody>
                    <a:bodyPr/>
                    <a:lstStyle/>
                    <a:p>
                      <a:pPr marL="0" marR="0">
                        <a:spcBef>
                          <a:spcPts val="0"/>
                        </a:spcBef>
                        <a:spcAft>
                          <a:spcPts val="0"/>
                        </a:spcAft>
                      </a:pPr>
                      <a:r>
                        <a:rPr lang="en-US" sz="1200" dirty="0">
                          <a:effectLst/>
                        </a:rPr>
                        <a:t>El regulador responde demasiado tarde</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n-US" sz="1200" dirty="0">
                          <a:effectLst/>
                        </a:rPr>
                        <a:t>Instale el último panel colector en un área libre de sombras en la dirección del flujo.</a:t>
                      </a:r>
                      <a:endParaRPr lang="en-US" sz="1200" dirty="0">
                        <a:effectLst/>
                        <a:latin typeface="Times New Roman"/>
                        <a:ea typeface="Calibri"/>
                      </a:endParaRPr>
                    </a:p>
                  </a:txBody>
                  <a:tcPr marL="66289" marR="66289"/>
                </a:tc>
                <a:extLst>
                  <a:ext uri="{0D108BD9-81ED-4DB2-BD59-A6C34878D82A}">
                    <a16:rowId xmlns:a16="http://schemas.microsoft.com/office/drawing/2014/main" val="10003"/>
                  </a:ext>
                </a:extLst>
              </a:tr>
              <a:tr h="441924">
                <a:tc vMerge="1">
                  <a:txBody>
                    <a:bodyPr/>
                    <a:lstStyle/>
                    <a:p>
                      <a:endParaRPr lang="en-US"/>
                    </a:p>
                  </a:txBody>
                  <a:tcPr/>
                </a:tc>
                <a:tc>
                  <a:txBody>
                    <a:bodyPr/>
                    <a:lstStyle/>
                    <a:p>
                      <a:pPr marL="0" marR="0">
                        <a:spcBef>
                          <a:spcPts val="0"/>
                        </a:spcBef>
                        <a:spcAft>
                          <a:spcPts val="0"/>
                        </a:spcAft>
                      </a:pPr>
                      <a:r>
                        <a:rPr lang="en-US" sz="1200">
                          <a:effectLst/>
                        </a:rPr>
                        <a:t>Uso de diferentes materiales en el techo (cobre sobre placas de cobertura de aluminio)</a:t>
                      </a:r>
                      <a:endParaRPr lang="en-US" sz="1200">
                        <a:effectLst/>
                        <a:latin typeface="Times New Roman"/>
                        <a:ea typeface="Calibri"/>
                      </a:endParaRPr>
                    </a:p>
                  </a:txBody>
                  <a:tcPr marL="66289" marR="66289"/>
                </a:tc>
                <a:tc>
                  <a:txBody>
                    <a:bodyPr/>
                    <a:lstStyle/>
                    <a:p>
                      <a:pPr marL="0" marR="0">
                        <a:spcBef>
                          <a:spcPts val="0"/>
                        </a:spcBef>
                        <a:spcAft>
                          <a:spcPts val="0"/>
                        </a:spcAft>
                      </a:pPr>
                      <a:r>
                        <a:rPr lang="en-US" sz="1200" dirty="0">
                          <a:effectLst/>
                        </a:rPr>
                        <a:t>Riesgo de corrosión</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n-US" sz="1200" dirty="0">
                          <a:effectLst/>
                        </a:rPr>
                        <a:t>Considerar el potencial electroquímico</a:t>
                      </a:r>
                      <a:endParaRPr lang="en-US" sz="1200" dirty="0">
                        <a:effectLst/>
                        <a:latin typeface="Times New Roman"/>
                        <a:ea typeface="Calibri"/>
                      </a:endParaRPr>
                    </a:p>
                  </a:txBody>
                  <a:tcPr marL="66289" marR="66289"/>
                </a:tc>
                <a:extLst>
                  <a:ext uri="{0D108BD9-81ED-4DB2-BD59-A6C34878D82A}">
                    <a16:rowId xmlns:a16="http://schemas.microsoft.com/office/drawing/2014/main" val="10004"/>
                  </a:ext>
                </a:extLst>
              </a:tr>
              <a:tr h="294616">
                <a:tc vMerge="1">
                  <a:txBody>
                    <a:bodyPr/>
                    <a:lstStyle/>
                    <a:p>
                      <a:endParaRPr lang="en-US"/>
                    </a:p>
                  </a:txBody>
                  <a:tcPr/>
                </a:tc>
                <a:tc>
                  <a:txBody>
                    <a:bodyPr/>
                    <a:lstStyle/>
                    <a:p>
                      <a:pPr marL="0" marR="0">
                        <a:spcBef>
                          <a:spcPts val="0"/>
                        </a:spcBef>
                        <a:spcAft>
                          <a:spcPts val="0"/>
                        </a:spcAft>
                      </a:pPr>
                      <a:r>
                        <a:rPr lang="en-US" sz="1200">
                          <a:effectLst/>
                        </a:rPr>
                        <a:t>No se tiene en cuenta el solapamiento mínimo de las bandejas para tejados/techos (8 cm)</a:t>
                      </a:r>
                      <a:endParaRPr lang="en-US" sz="1200">
                        <a:effectLst/>
                        <a:latin typeface="Times New Roman"/>
                        <a:ea typeface="Calibri"/>
                      </a:endParaRPr>
                    </a:p>
                  </a:txBody>
                  <a:tcPr marL="66289" marR="66289"/>
                </a:tc>
                <a:tc>
                  <a:txBody>
                    <a:bodyPr/>
                    <a:lstStyle/>
                    <a:p>
                      <a:pPr marL="0" marR="0">
                        <a:spcBef>
                          <a:spcPts val="0"/>
                        </a:spcBef>
                        <a:spcAft>
                          <a:spcPts val="0"/>
                        </a:spcAft>
                      </a:pPr>
                      <a:r>
                        <a:rPr lang="en-US" sz="1200">
                          <a:effectLst/>
                        </a:rPr>
                        <a:t>Fugas en el techo</a:t>
                      </a:r>
                      <a:endParaRPr lang="en-US" sz="1200">
                        <a:effectLst/>
                        <a:latin typeface="Times New Roman"/>
                        <a:ea typeface="Calibri"/>
                      </a:endParaRPr>
                    </a:p>
                  </a:txBody>
                  <a:tcPr marL="66289" marR="66289"/>
                </a:tc>
                <a:tc>
                  <a:txBody>
                    <a:bodyPr/>
                    <a:lstStyle/>
                    <a:p>
                      <a:pPr marL="0" marR="0">
                        <a:spcBef>
                          <a:spcPts val="0"/>
                        </a:spcBef>
                        <a:spcAft>
                          <a:spcPts val="0"/>
                        </a:spcAft>
                      </a:pPr>
                      <a:r>
                        <a:rPr lang="en-US" sz="1200" dirty="0">
                          <a:effectLst/>
                        </a:rPr>
                        <a:t>Tenga en cuenta las instrucciones de montaje y el solapamiento mínimo</a:t>
                      </a:r>
                      <a:endParaRPr lang="en-US" sz="1200" dirty="0">
                        <a:effectLst/>
                        <a:latin typeface="Times New Roman"/>
                        <a:ea typeface="Calibri"/>
                      </a:endParaRPr>
                    </a:p>
                  </a:txBody>
                  <a:tcPr marL="66289" marR="66289"/>
                </a:tc>
                <a:extLst>
                  <a:ext uri="{0D108BD9-81ED-4DB2-BD59-A6C34878D82A}">
                    <a16:rowId xmlns:a16="http://schemas.microsoft.com/office/drawing/2014/main" val="10005"/>
                  </a:ext>
                </a:extLst>
              </a:tr>
              <a:tr h="294616">
                <a:tc vMerge="1">
                  <a:txBody>
                    <a:bodyPr/>
                    <a:lstStyle/>
                    <a:p>
                      <a:endParaRPr lang="en-US"/>
                    </a:p>
                  </a:txBody>
                  <a:tcPr/>
                </a:tc>
                <a:tc>
                  <a:txBody>
                    <a:bodyPr/>
                    <a:lstStyle/>
                    <a:p>
                      <a:pPr marL="0" marR="0">
                        <a:spcBef>
                          <a:spcPts val="0"/>
                        </a:spcBef>
                        <a:spcAft>
                          <a:spcPts val="0"/>
                        </a:spcAft>
                      </a:pPr>
                      <a:r>
                        <a:rPr lang="en-US" sz="1200">
                          <a:effectLst/>
                        </a:rPr>
                        <a:t>La accesibilidad futura del techo es complicada </a:t>
                      </a:r>
                      <a:endParaRPr lang="en-US" sz="1200">
                        <a:effectLst/>
                        <a:latin typeface="Times New Roman"/>
                        <a:ea typeface="Calibri"/>
                      </a:endParaRPr>
                    </a:p>
                  </a:txBody>
                  <a:tcPr marL="66289" marR="66289"/>
                </a:tc>
                <a:tc>
                  <a:txBody>
                    <a:bodyPr/>
                    <a:lstStyle/>
                    <a:p>
                      <a:pPr marL="0" marR="0">
                        <a:spcBef>
                          <a:spcPts val="0"/>
                        </a:spcBef>
                        <a:spcAft>
                          <a:spcPts val="0"/>
                        </a:spcAft>
                      </a:pPr>
                      <a:r>
                        <a:rPr lang="en-US" sz="1200">
                          <a:effectLst/>
                        </a:rPr>
                        <a:t>El mantenimiento sólo es posible con un esfuerzo excesivo</a:t>
                      </a:r>
                      <a:endParaRPr lang="en-US" sz="1200">
                        <a:effectLst/>
                        <a:latin typeface="Times New Roman"/>
                        <a:ea typeface="Calibri"/>
                      </a:endParaRPr>
                    </a:p>
                  </a:txBody>
                  <a:tcPr marL="66289" marR="66289"/>
                </a:tc>
                <a:tc>
                  <a:txBody>
                    <a:bodyPr/>
                    <a:lstStyle/>
                    <a:p>
                      <a:pPr marL="0" marR="0">
                        <a:spcBef>
                          <a:spcPts val="0"/>
                        </a:spcBef>
                        <a:spcAft>
                          <a:spcPts val="0"/>
                        </a:spcAft>
                      </a:pPr>
                      <a:r>
                        <a:rPr lang="en-US" sz="1200" dirty="0">
                          <a:effectLst/>
                        </a:rPr>
                        <a:t>Garantizar la accesibilidad</a:t>
                      </a:r>
                      <a:endParaRPr lang="en-US" sz="1200" dirty="0">
                        <a:effectLst/>
                        <a:latin typeface="Times New Roman"/>
                        <a:ea typeface="Calibri"/>
                      </a:endParaRPr>
                    </a:p>
                  </a:txBody>
                  <a:tcPr marL="66289" marR="6628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22551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a:p>
            <a:pPr marL="0" indent="0">
              <a:buNone/>
            </a:pPr>
            <a:r>
              <a:rPr lang="en-US" sz="1600" b="1" dirty="0">
                <a:latin typeface="Arial" panose="020B0604020202020204" pitchFamily="34" charset="0"/>
                <a:cs typeface="Arial" panose="020B0604020202020204" pitchFamily="34" charset="0"/>
              </a:rPr>
              <a:t>Error de montaje, consecuencias y su rectificación</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39038084"/>
              </p:ext>
            </p:extLst>
          </p:nvPr>
        </p:nvGraphicFramePr>
        <p:xfrm>
          <a:off x="323528" y="2204864"/>
          <a:ext cx="8208911" cy="4090416"/>
        </p:xfrm>
        <a:graphic>
          <a:graphicData uri="http://schemas.openxmlformats.org/drawingml/2006/table">
            <a:tbl>
              <a:tblPr firstRow="1" firstCol="1" bandRow="1">
                <a:tableStyleId>{5C22544A-7EE6-4342-B048-85BDC9FD1C3A}</a:tableStyleId>
              </a:tblPr>
              <a:tblGrid>
                <a:gridCol w="758807">
                  <a:extLst>
                    <a:ext uri="{9D8B030D-6E8A-4147-A177-3AD203B41FA5}">
                      <a16:colId xmlns:a16="http://schemas.microsoft.com/office/drawing/2014/main" val="20000"/>
                    </a:ext>
                  </a:extLst>
                </a:gridCol>
                <a:gridCol w="2069473">
                  <a:extLst>
                    <a:ext uri="{9D8B030D-6E8A-4147-A177-3AD203B41FA5}">
                      <a16:colId xmlns:a16="http://schemas.microsoft.com/office/drawing/2014/main" val="20001"/>
                    </a:ext>
                  </a:extLst>
                </a:gridCol>
                <a:gridCol w="2483368">
                  <a:extLst>
                    <a:ext uri="{9D8B030D-6E8A-4147-A177-3AD203B41FA5}">
                      <a16:colId xmlns:a16="http://schemas.microsoft.com/office/drawing/2014/main" val="20002"/>
                    </a:ext>
                  </a:extLst>
                </a:gridCol>
                <a:gridCol w="2897263">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66289" marR="66289" marT="64008" marB="64008"/>
                </a:tc>
                <a:tc>
                  <a:txBody>
                    <a:bodyPr/>
                    <a:lstStyle/>
                    <a:p>
                      <a:pPr marL="0" marR="0" algn="ctr">
                        <a:spcBef>
                          <a:spcPts val="0"/>
                        </a:spcBef>
                        <a:spcAft>
                          <a:spcPts val="0"/>
                        </a:spcAft>
                      </a:pPr>
                      <a:r>
                        <a:rPr lang="en-US" sz="1400" dirty="0">
                          <a:effectLst/>
                        </a:rPr>
                        <a:t>Errores</a:t>
                      </a:r>
                      <a:endParaRPr lang="en-US" sz="1400" dirty="0">
                        <a:effectLst/>
                        <a:latin typeface="Times New Roman"/>
                        <a:ea typeface="Calibri"/>
                      </a:endParaRPr>
                    </a:p>
                  </a:txBody>
                  <a:tcPr marL="66289" marR="66289" marT="64008" marB="64008"/>
                </a:tc>
                <a:tc>
                  <a:txBody>
                    <a:bodyPr/>
                    <a:lstStyle/>
                    <a:p>
                      <a:pPr marL="0" marR="0" algn="ctr">
                        <a:spcBef>
                          <a:spcPts val="0"/>
                        </a:spcBef>
                        <a:spcAft>
                          <a:spcPts val="0"/>
                        </a:spcAft>
                      </a:pPr>
                      <a:r>
                        <a:rPr lang="en-US" sz="1400">
                          <a:effectLst/>
                        </a:rPr>
                        <a:t>Consecuencias/daños</a:t>
                      </a:r>
                      <a:endParaRPr lang="en-US" sz="1400">
                        <a:effectLst/>
                        <a:latin typeface="Times New Roman"/>
                        <a:ea typeface="Calibri"/>
                      </a:endParaRPr>
                    </a:p>
                  </a:txBody>
                  <a:tcPr marL="66289" marR="66289" marT="64008" marB="64008"/>
                </a:tc>
                <a:tc>
                  <a:txBody>
                    <a:bodyPr/>
                    <a:lstStyle/>
                    <a:p>
                      <a:pPr marL="0" marR="0" algn="ctr">
                        <a:spcBef>
                          <a:spcPts val="0"/>
                        </a:spcBef>
                        <a:spcAft>
                          <a:spcPts val="0"/>
                        </a:spcAft>
                      </a:pPr>
                      <a:r>
                        <a:rPr lang="en-US" sz="1400" dirty="0">
                          <a:effectLst/>
                        </a:rPr>
                        <a:t>Corrección/prevención</a:t>
                      </a:r>
                      <a:endParaRPr lang="en-US" sz="1400" dirty="0">
                        <a:effectLst/>
                        <a:latin typeface="Times New Roman"/>
                        <a:ea typeface="Calibri"/>
                      </a:endParaRPr>
                    </a:p>
                  </a:txBody>
                  <a:tcPr marL="66289" marR="66289" marT="64008" marB="64008"/>
                </a:tc>
                <a:extLst>
                  <a:ext uri="{0D108BD9-81ED-4DB2-BD59-A6C34878D82A}">
                    <a16:rowId xmlns:a16="http://schemas.microsoft.com/office/drawing/2014/main" val="10000"/>
                  </a:ext>
                </a:extLst>
              </a:tr>
              <a:tr h="441924">
                <a:tc rowSpan="5">
                  <a:txBody>
                    <a:bodyPr/>
                    <a:lstStyle/>
                    <a:p>
                      <a:pPr marL="0" marR="0" algn="r">
                        <a:spcBef>
                          <a:spcPts val="0"/>
                        </a:spcBef>
                        <a:spcAft>
                          <a:spcPts val="0"/>
                        </a:spcAft>
                      </a:pPr>
                      <a:r>
                        <a:rPr lang="en-US" sz="1400" dirty="0">
                          <a:effectLst/>
                        </a:rPr>
                        <a:t>Circuito solar</a:t>
                      </a:r>
                      <a:endParaRPr lang="en-US" sz="14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Confundir el tubo de alimentación y de retorno </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Ciclos de sistemas, rendimientos insuficientes, posible destrucción de la bomba por sobrecalentamiento</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Conexión correcta de las tuberías de alimentación y retorno a la estación solar</a:t>
                      </a:r>
                      <a:endParaRPr lang="en-US" sz="1200">
                        <a:effectLst/>
                        <a:latin typeface="Times New Roman"/>
                        <a:ea typeface="Calibri"/>
                      </a:endParaRPr>
                    </a:p>
                  </a:txBody>
                  <a:tcPr marL="66289" marR="66289" marT="64008" marB="64008"/>
                </a:tc>
                <a:extLst>
                  <a:ext uri="{0D108BD9-81ED-4DB2-BD59-A6C34878D82A}">
                    <a16:rowId xmlns:a16="http://schemas.microsoft.com/office/drawing/2014/main" val="10001"/>
                  </a:ext>
                </a:extLst>
              </a:tr>
              <a:tr h="294616">
                <a:tc vMerge="1">
                  <a:txBody>
                    <a:bodyPr/>
                    <a:lstStyle/>
                    <a:p>
                      <a:endParaRPr lang="en-US"/>
                    </a:p>
                  </a:txBody>
                  <a:tcPr/>
                </a:tc>
                <a:tc>
                  <a:txBody>
                    <a:bodyPr/>
                    <a:lstStyle/>
                    <a:p>
                      <a:pPr marL="0" marR="0">
                        <a:spcBef>
                          <a:spcPts val="0"/>
                        </a:spcBef>
                        <a:spcAft>
                          <a:spcPts val="0"/>
                        </a:spcAft>
                      </a:pPr>
                      <a:r>
                        <a:rPr lang="en-US" sz="1200" dirty="0">
                          <a:effectLst/>
                        </a:rPr>
                        <a:t>Instalación de expansión inapropiada</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Rotura de membrana, </a:t>
                      </a:r>
                      <a:r>
                        <a:rPr lang="en-US" sz="1200" dirty="0" err="1">
                          <a:effectLst/>
                        </a:rPr>
                        <a:t>fugas</a:t>
                      </a:r>
                      <a:r>
                        <a:rPr lang="en-US" sz="1200" dirty="0">
                          <a:effectLst/>
                        </a:rPr>
                        <a:t>, riesgo de rotura, soplado mediante válvula de seguridad</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Inserción de vasos de expansión resistentes a la temperatura, la presión y el glicol</a:t>
                      </a:r>
                      <a:endParaRPr lang="en-US" sz="1200">
                        <a:effectLst/>
                        <a:latin typeface="Times New Roman"/>
                        <a:ea typeface="Calibri"/>
                      </a:endParaRPr>
                    </a:p>
                  </a:txBody>
                  <a:tcPr marL="66289" marR="66289" marT="64008" marB="64008"/>
                </a:tc>
                <a:extLst>
                  <a:ext uri="{0D108BD9-81ED-4DB2-BD59-A6C34878D82A}">
                    <a16:rowId xmlns:a16="http://schemas.microsoft.com/office/drawing/2014/main" val="10002"/>
                  </a:ext>
                </a:extLst>
              </a:tr>
              <a:tr h="441924">
                <a:tc vMerge="1">
                  <a:txBody>
                    <a:bodyPr/>
                    <a:lstStyle/>
                    <a:p>
                      <a:endParaRPr lang="en-US"/>
                    </a:p>
                  </a:txBody>
                  <a:tcPr/>
                </a:tc>
                <a:tc>
                  <a:txBody>
                    <a:bodyPr/>
                    <a:lstStyle/>
                    <a:p>
                      <a:pPr marL="0" marR="0">
                        <a:spcBef>
                          <a:spcPts val="0"/>
                        </a:spcBef>
                        <a:spcAft>
                          <a:spcPts val="0"/>
                        </a:spcAft>
                      </a:pPr>
                      <a:r>
                        <a:rPr lang="en-US" sz="1200" dirty="0">
                          <a:effectLst/>
                        </a:rPr>
                        <a:t>Expansión de la conexión del recipiente desde abajo</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El aire y el vapor se acumulan en el recipiente de expansión, las fluctuaciones de presión, la rotura del diafragma</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Conexión del vaso de expansión desde arriba</a:t>
                      </a:r>
                      <a:endParaRPr lang="en-US" sz="1200">
                        <a:effectLst/>
                        <a:latin typeface="Times New Roman"/>
                        <a:ea typeface="Calibri"/>
                      </a:endParaRPr>
                    </a:p>
                  </a:txBody>
                  <a:tcPr marL="66289" marR="66289" marT="64008" marB="64008"/>
                </a:tc>
                <a:extLst>
                  <a:ext uri="{0D108BD9-81ED-4DB2-BD59-A6C34878D82A}">
                    <a16:rowId xmlns:a16="http://schemas.microsoft.com/office/drawing/2014/main" val="10003"/>
                  </a:ext>
                </a:extLst>
              </a:tr>
              <a:tr h="294616">
                <a:tc vMerge="1">
                  <a:txBody>
                    <a:bodyPr/>
                    <a:lstStyle/>
                    <a:p>
                      <a:endParaRPr lang="en-US"/>
                    </a:p>
                  </a:txBody>
                  <a:tcPr/>
                </a:tc>
                <a:tc>
                  <a:txBody>
                    <a:bodyPr/>
                    <a:lstStyle/>
                    <a:p>
                      <a:pPr marL="0" marR="0">
                        <a:spcBef>
                          <a:spcPts val="0"/>
                        </a:spcBef>
                        <a:spcAft>
                          <a:spcPts val="0"/>
                        </a:spcAft>
                      </a:pPr>
                      <a:r>
                        <a:rPr lang="en-US" sz="1200" dirty="0">
                          <a:effectLst/>
                        </a:rPr>
                        <a:t>Purgador de aire inadecuado, falta de estabilidad de la temperatura</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Destrucción por sobrecalentamiento también con llave esférica bloqueada (tubo de calefacción)</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Uso de purgadores de aire homologados hasta 150°C</a:t>
                      </a:r>
                      <a:endParaRPr lang="en-US" sz="1200">
                        <a:effectLst/>
                        <a:latin typeface="Times New Roman"/>
                        <a:ea typeface="Calibri"/>
                      </a:endParaRPr>
                    </a:p>
                  </a:txBody>
                  <a:tcPr marL="66289" marR="66289" marT="64008" marB="64008"/>
                </a:tc>
                <a:extLst>
                  <a:ext uri="{0D108BD9-81ED-4DB2-BD59-A6C34878D82A}">
                    <a16:rowId xmlns:a16="http://schemas.microsoft.com/office/drawing/2014/main" val="10004"/>
                  </a:ext>
                </a:extLst>
              </a:tr>
              <a:tr h="589232">
                <a:tc vMerge="1">
                  <a:txBody>
                    <a:bodyPr/>
                    <a:lstStyle/>
                    <a:p>
                      <a:endParaRPr lang="en-US"/>
                    </a:p>
                  </a:txBody>
                  <a:tcPr/>
                </a:tc>
                <a:tc>
                  <a:txBody>
                    <a:bodyPr/>
                    <a:lstStyle/>
                    <a:p>
                      <a:pPr marL="0" marR="0">
                        <a:spcBef>
                          <a:spcPts val="0"/>
                        </a:spcBef>
                        <a:spcAft>
                          <a:spcPts val="0"/>
                        </a:spcAft>
                      </a:pPr>
                      <a:r>
                        <a:rPr lang="en-US" sz="1200" dirty="0">
                          <a:effectLst/>
                        </a:rPr>
                        <a:t>Incumplimiento de los niveles de resistencia a la temperatura, presión y glicol en las tuberías. </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Fugas, fugas de glicol</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Uso de material de tubería resistente a la temperatura, la presión y el glicol</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68722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a:p>
            <a:pPr marL="0" indent="0">
              <a:buNone/>
            </a:pPr>
            <a:r>
              <a:rPr lang="en-US" sz="1600" b="1" dirty="0">
                <a:latin typeface="Arial" panose="020B0604020202020204" pitchFamily="34" charset="0"/>
                <a:cs typeface="Arial" panose="020B0604020202020204" pitchFamily="34" charset="0"/>
              </a:rPr>
              <a:t>Error de montaje, consecuencias y su rectificación</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683568" y="2636912"/>
          <a:ext cx="7848872" cy="3048000"/>
        </p:xfrm>
        <a:graphic>
          <a:graphicData uri="http://schemas.openxmlformats.org/drawingml/2006/table">
            <a:tbl>
              <a:tblPr firstRow="1" firstCol="1" bandRow="1">
                <a:tableStyleId>{5C22544A-7EE6-4342-B048-85BDC9FD1C3A}</a:tableStyleId>
              </a:tblPr>
              <a:tblGrid>
                <a:gridCol w="725526">
                  <a:extLst>
                    <a:ext uri="{9D8B030D-6E8A-4147-A177-3AD203B41FA5}">
                      <a16:colId xmlns:a16="http://schemas.microsoft.com/office/drawing/2014/main" val="20000"/>
                    </a:ext>
                  </a:extLst>
                </a:gridCol>
                <a:gridCol w="1978707">
                  <a:extLst>
                    <a:ext uri="{9D8B030D-6E8A-4147-A177-3AD203B41FA5}">
                      <a16:colId xmlns:a16="http://schemas.microsoft.com/office/drawing/2014/main" val="20001"/>
                    </a:ext>
                  </a:extLst>
                </a:gridCol>
                <a:gridCol w="2374449">
                  <a:extLst>
                    <a:ext uri="{9D8B030D-6E8A-4147-A177-3AD203B41FA5}">
                      <a16:colId xmlns:a16="http://schemas.microsoft.com/office/drawing/2014/main" val="20002"/>
                    </a:ext>
                  </a:extLst>
                </a:gridCol>
                <a:gridCol w="2770190">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66289" marR="66289" marT="64008" marB="64008"/>
                </a:tc>
                <a:tc>
                  <a:txBody>
                    <a:bodyPr/>
                    <a:lstStyle/>
                    <a:p>
                      <a:pPr marL="0" marR="0" algn="ctr">
                        <a:spcBef>
                          <a:spcPts val="0"/>
                        </a:spcBef>
                        <a:spcAft>
                          <a:spcPts val="0"/>
                        </a:spcAft>
                      </a:pPr>
                      <a:r>
                        <a:rPr lang="en-US" sz="1400" dirty="0">
                          <a:effectLst/>
                        </a:rPr>
                        <a:t>Errores</a:t>
                      </a:r>
                      <a:endParaRPr lang="en-US" sz="1400" dirty="0">
                        <a:effectLst/>
                        <a:latin typeface="Times New Roman"/>
                        <a:ea typeface="Calibri"/>
                      </a:endParaRPr>
                    </a:p>
                  </a:txBody>
                  <a:tcPr marL="66289" marR="66289" marT="64008" marB="64008"/>
                </a:tc>
                <a:tc>
                  <a:txBody>
                    <a:bodyPr/>
                    <a:lstStyle/>
                    <a:p>
                      <a:pPr marL="0" marR="0" algn="ctr">
                        <a:spcBef>
                          <a:spcPts val="0"/>
                        </a:spcBef>
                        <a:spcAft>
                          <a:spcPts val="0"/>
                        </a:spcAft>
                      </a:pPr>
                      <a:r>
                        <a:rPr lang="en-US" sz="1400">
                          <a:effectLst/>
                        </a:rPr>
                        <a:t>Consecuencias/daños</a:t>
                      </a:r>
                      <a:endParaRPr lang="en-US" sz="1400">
                        <a:effectLst/>
                        <a:latin typeface="Times New Roman"/>
                        <a:ea typeface="Calibri"/>
                      </a:endParaRPr>
                    </a:p>
                  </a:txBody>
                  <a:tcPr marL="66289" marR="66289" marT="64008" marB="64008"/>
                </a:tc>
                <a:tc>
                  <a:txBody>
                    <a:bodyPr/>
                    <a:lstStyle/>
                    <a:p>
                      <a:pPr marL="0" marR="0" algn="ctr">
                        <a:spcBef>
                          <a:spcPts val="0"/>
                        </a:spcBef>
                        <a:spcAft>
                          <a:spcPts val="0"/>
                        </a:spcAft>
                      </a:pPr>
                      <a:r>
                        <a:rPr lang="en-US" sz="1400" dirty="0">
                          <a:effectLst/>
                        </a:rPr>
                        <a:t>Corrección/prevención</a:t>
                      </a:r>
                      <a:endParaRPr lang="en-US" sz="1400" dirty="0">
                        <a:effectLst/>
                        <a:latin typeface="Times New Roman"/>
                        <a:ea typeface="Calibri"/>
                      </a:endParaRPr>
                    </a:p>
                  </a:txBody>
                  <a:tcPr marL="66289" marR="66289" marT="64008" marB="64008"/>
                </a:tc>
                <a:extLst>
                  <a:ext uri="{0D108BD9-81ED-4DB2-BD59-A6C34878D82A}">
                    <a16:rowId xmlns:a16="http://schemas.microsoft.com/office/drawing/2014/main" val="10000"/>
                  </a:ext>
                </a:extLst>
              </a:tr>
              <a:tr h="294616">
                <a:tc rowSpan="4">
                  <a:txBody>
                    <a:bodyPr/>
                    <a:lstStyle/>
                    <a:p>
                      <a:pPr marL="0" marR="0" algn="r">
                        <a:spcBef>
                          <a:spcPts val="0"/>
                        </a:spcBef>
                        <a:spcAft>
                          <a:spcPts val="0"/>
                        </a:spcAft>
                      </a:pPr>
                      <a:r>
                        <a:rPr lang="en-US" sz="1400" dirty="0">
                          <a:effectLst/>
                        </a:rPr>
                        <a:t>Circuito solar</a:t>
                      </a:r>
                      <a:endParaRPr lang="en-US" sz="14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Falta una válvula de retorno en la línea de alimentación solar</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Pérdida de calor debido a la circulación de un solo tubo</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Instalación de una válvula de retorno estable a la temperatura en la línea de alimentación solar</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val="10001"/>
                  </a:ext>
                </a:extLst>
              </a:tr>
              <a:tr h="294616">
                <a:tc vMerge="1">
                  <a:txBody>
                    <a:bodyPr/>
                    <a:lstStyle/>
                    <a:p>
                      <a:endParaRPr lang="en-US"/>
                    </a:p>
                  </a:txBody>
                  <a:tcPr/>
                </a:tc>
                <a:tc>
                  <a:txBody>
                    <a:bodyPr/>
                    <a:lstStyle/>
                    <a:p>
                      <a:pPr marL="0" marR="0">
                        <a:spcBef>
                          <a:spcPts val="0"/>
                        </a:spcBef>
                        <a:spcAft>
                          <a:spcPts val="0"/>
                        </a:spcAft>
                      </a:pPr>
                      <a:r>
                        <a:rPr lang="en-US" sz="1200">
                          <a:effectLst/>
                        </a:rPr>
                        <a:t>Falta el tubo de escape</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Riesgo de quemaduras</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Instalación del tubo de escape de cobre y conexión con el depósito de recogida</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val="10002"/>
                  </a:ext>
                </a:extLst>
              </a:tr>
              <a:tr h="294616">
                <a:tc vMerge="1">
                  <a:txBody>
                    <a:bodyPr/>
                    <a:lstStyle/>
                    <a:p>
                      <a:endParaRPr lang="en-US"/>
                    </a:p>
                  </a:txBody>
                  <a:tcPr/>
                </a:tc>
                <a:tc>
                  <a:txBody>
                    <a:bodyPr/>
                    <a:lstStyle/>
                    <a:p>
                      <a:pPr marL="0" marR="0">
                        <a:spcBef>
                          <a:spcPts val="0"/>
                        </a:spcBef>
                        <a:spcAft>
                          <a:spcPts val="0"/>
                        </a:spcAft>
                      </a:pPr>
                      <a:r>
                        <a:rPr lang="en-US" sz="1200">
                          <a:effectLst/>
                        </a:rPr>
                        <a:t>Separador de aire no insertado</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El aire no puede separarse, en casos extremos el ciclo completo se interrumpe</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Instalar el separador de aire</a:t>
                      </a:r>
                      <a:endParaRPr lang="en-US" sz="1200">
                        <a:effectLst/>
                        <a:latin typeface="Times New Roman"/>
                        <a:ea typeface="Calibri"/>
                      </a:endParaRPr>
                    </a:p>
                  </a:txBody>
                  <a:tcPr marL="66289" marR="66289" marT="64008" marB="64008"/>
                </a:tc>
                <a:extLst>
                  <a:ext uri="{0D108BD9-81ED-4DB2-BD59-A6C34878D82A}">
                    <a16:rowId xmlns:a16="http://schemas.microsoft.com/office/drawing/2014/main" val="10003"/>
                  </a:ext>
                </a:extLst>
              </a:tr>
              <a:tr h="441924">
                <a:tc vMerge="1">
                  <a:txBody>
                    <a:bodyPr/>
                    <a:lstStyle/>
                    <a:p>
                      <a:endParaRPr lang="en-US"/>
                    </a:p>
                  </a:txBody>
                  <a:tcPr/>
                </a:tc>
                <a:tc>
                  <a:txBody>
                    <a:bodyPr/>
                    <a:lstStyle/>
                    <a:p>
                      <a:pPr marL="0" marR="0">
                        <a:spcBef>
                          <a:spcPts val="0"/>
                        </a:spcBef>
                        <a:spcAft>
                          <a:spcPts val="0"/>
                        </a:spcAft>
                      </a:pPr>
                      <a:r>
                        <a:rPr lang="en-US" sz="1200">
                          <a:effectLst/>
                        </a:rPr>
                        <a:t>Aplicación de los intercambiadores de calor de placas para la conexión de piscinas</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Ensuciamiento, </a:t>
                      </a:r>
                      <a:r>
                        <a:rPr lang="en-US" sz="1200" dirty="0" err="1">
                          <a:effectLst/>
                        </a:rPr>
                        <a:t>desoldadura</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Montaje de un intercambiador de calor de haces de tubos</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35128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a:p>
            <a:pPr marL="0" indent="0">
              <a:buNone/>
            </a:pPr>
            <a:r>
              <a:rPr lang="en-US" sz="1600" b="1" dirty="0">
                <a:latin typeface="Arial" panose="020B0604020202020204" pitchFamily="34" charset="0"/>
                <a:cs typeface="Arial" panose="020B0604020202020204" pitchFamily="34" charset="0"/>
              </a:rPr>
              <a:t>Error de montaje, consecuencias y su rectificación</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38657562"/>
              </p:ext>
            </p:extLst>
          </p:nvPr>
        </p:nvGraphicFramePr>
        <p:xfrm>
          <a:off x="457200" y="2204864"/>
          <a:ext cx="8064896" cy="3962400"/>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val="20000"/>
                    </a:ext>
                  </a:extLst>
                </a:gridCol>
                <a:gridCol w="2357188">
                  <a:extLst>
                    <a:ext uri="{9D8B030D-6E8A-4147-A177-3AD203B41FA5}">
                      <a16:colId xmlns:a16="http://schemas.microsoft.com/office/drawing/2014/main" val="20001"/>
                    </a:ext>
                  </a:extLst>
                </a:gridCol>
                <a:gridCol w="2241786">
                  <a:extLst>
                    <a:ext uri="{9D8B030D-6E8A-4147-A177-3AD203B41FA5}">
                      <a16:colId xmlns:a16="http://schemas.microsoft.com/office/drawing/2014/main" val="20002"/>
                    </a:ext>
                  </a:extLst>
                </a:gridCol>
                <a:gridCol w="2241786">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dirty="0">
                          <a:effectLst/>
                        </a:rPr>
                        <a:t>Errores</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Consecuencias/daños</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dirty="0">
                          <a:effectLst/>
                        </a:rPr>
                        <a:t>Corrección/prevención</a:t>
                      </a:r>
                      <a:endParaRPr lang="en-US" sz="1400" dirty="0">
                        <a:effectLst/>
                        <a:latin typeface="Times New Roman"/>
                        <a:ea typeface="Calibri"/>
                      </a:endParaRPr>
                    </a:p>
                  </a:txBody>
                  <a:tcPr marL="25459" marR="25459"/>
                </a:tc>
                <a:extLst>
                  <a:ext uri="{0D108BD9-81ED-4DB2-BD59-A6C34878D82A}">
                    <a16:rowId xmlns:a16="http://schemas.microsoft.com/office/drawing/2014/main" val="10000"/>
                  </a:ext>
                </a:extLst>
              </a:tr>
              <a:tr h="169724">
                <a:tc rowSpan="4">
                  <a:txBody>
                    <a:bodyPr/>
                    <a:lstStyle/>
                    <a:p>
                      <a:pPr marL="0" marR="0" algn="r">
                        <a:spcBef>
                          <a:spcPts val="0"/>
                        </a:spcBef>
                        <a:spcAft>
                          <a:spcPts val="0"/>
                        </a:spcAft>
                      </a:pPr>
                      <a:r>
                        <a:rPr lang="en-US" sz="1200" dirty="0" err="1">
                          <a:effectLst/>
                        </a:rPr>
                        <a:t>Almacenamiento</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Confunden la conexión de alimentación y retorno en el intercambiador de calor del circuito solar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Mala transferencia de calor al agua de almacenamiento, menor rendimiento del colector debido a una temperatura de retorno demasiado alta</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Instale el puerto de alimentación en el almacenamiento situado encima del puerto de retorno.</a:t>
                      </a:r>
                      <a:endParaRPr lang="en-US" sz="1200">
                        <a:effectLst/>
                        <a:latin typeface="Times New Roman"/>
                        <a:ea typeface="Calibri"/>
                      </a:endParaRPr>
                    </a:p>
                  </a:txBody>
                  <a:tcPr marL="25459" marR="25459"/>
                </a:tc>
                <a:extLst>
                  <a:ext uri="{0D108BD9-81ED-4DB2-BD59-A6C34878D82A}">
                    <a16:rowId xmlns:a16="http://schemas.microsoft.com/office/drawing/2014/main" val="10001"/>
                  </a:ext>
                </a:extLst>
              </a:tr>
              <a:tr h="282873">
                <a:tc vMerge="1">
                  <a:txBody>
                    <a:bodyPr/>
                    <a:lstStyle/>
                    <a:p>
                      <a:endParaRPr lang="en-US"/>
                    </a:p>
                  </a:txBody>
                  <a:tcPr/>
                </a:tc>
                <a:tc>
                  <a:txBody>
                    <a:bodyPr/>
                    <a:lstStyle/>
                    <a:p>
                      <a:pPr marL="0" marR="0">
                        <a:spcBef>
                          <a:spcPts val="0"/>
                        </a:spcBef>
                        <a:spcAft>
                          <a:spcPts val="0"/>
                        </a:spcAft>
                      </a:pPr>
                      <a:r>
                        <a:rPr lang="en-US" sz="1200" dirty="0">
                          <a:effectLst/>
                        </a:rPr>
                        <a:t>Fijación demasiado alta/baja o falta de sensores de temperatura o no hay contacto con la pared de la vaina de inmersión.</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Mala regulación del sistema, por ejemplo, si el sensor de calefacción de apoyo es demasiado bajo, a pesar de la suficiente temperatura de almacenamiento, no habrá conmutación de la carga de almacenamiento (la calefacción sigue siendo fría).</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Colocar los sensores de acumulador en la mitad de la altura del intercambiador de calor del circuito solar/calefacción de apoyo. Preste atención al buen contacto térmico (compuesto térmico/pasta conductora de calor).</a:t>
                      </a:r>
                      <a:endParaRPr lang="en-US" sz="1200">
                        <a:effectLst/>
                        <a:latin typeface="Times New Roman"/>
                        <a:ea typeface="Calibri"/>
                      </a:endParaRPr>
                    </a:p>
                  </a:txBody>
                  <a:tcPr marL="25459" marR="25459"/>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1200" dirty="0">
                          <a:effectLst/>
                        </a:rPr>
                        <a:t>Falsa integración hidráulica de la línea de circulación</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Destrucción de la estratificación/mezcla</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Integración correcta de la línea de circulación (montaje a media altura de almacén)</a:t>
                      </a:r>
                      <a:endParaRPr lang="en-US" sz="1200">
                        <a:effectLst/>
                        <a:latin typeface="Times New Roman"/>
                        <a:ea typeface="Calibri"/>
                      </a:endParaRPr>
                    </a:p>
                  </a:txBody>
                  <a:tcPr marL="25459" marR="25459"/>
                </a:tc>
                <a:extLst>
                  <a:ext uri="{0D108BD9-81ED-4DB2-BD59-A6C34878D82A}">
                    <a16:rowId xmlns:a16="http://schemas.microsoft.com/office/drawing/2014/main" val="10003"/>
                  </a:ext>
                </a:extLst>
              </a:tr>
              <a:tr h="0">
                <a:tc vMerge="1">
                  <a:txBody>
                    <a:bodyPr/>
                    <a:lstStyle/>
                    <a:p>
                      <a:endParaRPr lang="en-US"/>
                    </a:p>
                  </a:txBody>
                  <a:tcPr/>
                </a:tc>
                <a:tc>
                  <a:txBody>
                    <a:bodyPr/>
                    <a:lstStyle/>
                    <a:p>
                      <a:pPr marL="0" marR="0">
                        <a:spcBef>
                          <a:spcPts val="0"/>
                        </a:spcBef>
                        <a:spcAft>
                          <a:spcPts val="0"/>
                        </a:spcAft>
                      </a:pPr>
                      <a:r>
                        <a:rPr lang="en-US" sz="1200">
                          <a:effectLst/>
                        </a:rPr>
                        <a:t>Mezclador de agua del grifo que falta</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Riesgo de quemaduras</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dirty="0">
                          <a:effectLst/>
                        </a:rPr>
                        <a:t>Montaje de un mezclador de agua de grifo</a:t>
                      </a:r>
                      <a:endParaRPr lang="en-US" sz="1200" dirty="0">
                        <a:effectLst/>
                        <a:latin typeface="Times New Roman"/>
                        <a:ea typeface="Calibri"/>
                      </a:endParaRPr>
                    </a:p>
                  </a:txBody>
                  <a:tcPr marL="25459" marR="2545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3579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a:p>
            <a:pPr marL="0" indent="0">
              <a:buNone/>
            </a:pPr>
            <a:r>
              <a:rPr lang="en-US" sz="1600" b="1" dirty="0">
                <a:latin typeface="Arial" panose="020B0604020202020204" pitchFamily="34" charset="0"/>
                <a:cs typeface="Arial" panose="020B0604020202020204" pitchFamily="34" charset="0"/>
              </a:rPr>
              <a:t>Error de montaje, consecuencias y su rectificación</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539552" y="2276872"/>
          <a:ext cx="8064896" cy="3870960"/>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val="20000"/>
                    </a:ext>
                  </a:extLst>
                </a:gridCol>
                <a:gridCol w="2357188">
                  <a:extLst>
                    <a:ext uri="{9D8B030D-6E8A-4147-A177-3AD203B41FA5}">
                      <a16:colId xmlns:a16="http://schemas.microsoft.com/office/drawing/2014/main" val="20001"/>
                    </a:ext>
                  </a:extLst>
                </a:gridCol>
                <a:gridCol w="2241786">
                  <a:extLst>
                    <a:ext uri="{9D8B030D-6E8A-4147-A177-3AD203B41FA5}">
                      <a16:colId xmlns:a16="http://schemas.microsoft.com/office/drawing/2014/main" val="20002"/>
                    </a:ext>
                  </a:extLst>
                </a:gridCol>
                <a:gridCol w="2241786">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Errores</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Consecuencias/daños</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dirty="0">
                          <a:effectLst/>
                        </a:rPr>
                        <a:t>Corrección/prevención</a:t>
                      </a:r>
                      <a:endParaRPr lang="en-US" sz="1400" dirty="0">
                        <a:effectLst/>
                        <a:latin typeface="Times New Roman"/>
                        <a:ea typeface="Calibri"/>
                      </a:endParaRPr>
                    </a:p>
                  </a:txBody>
                  <a:tcPr marL="25459" marR="25459"/>
                </a:tc>
                <a:extLst>
                  <a:ext uri="{0D108BD9-81ED-4DB2-BD59-A6C34878D82A}">
                    <a16:rowId xmlns:a16="http://schemas.microsoft.com/office/drawing/2014/main" val="10000"/>
                  </a:ext>
                </a:extLst>
              </a:tr>
              <a:tr h="169724">
                <a:tc rowSpan="5">
                  <a:txBody>
                    <a:bodyPr/>
                    <a:lstStyle/>
                    <a:p>
                      <a:pPr marL="0" marR="0" algn="r">
                        <a:spcBef>
                          <a:spcPts val="0"/>
                        </a:spcBef>
                        <a:spcAft>
                          <a:spcPts val="0"/>
                        </a:spcAft>
                      </a:pPr>
                      <a:r>
                        <a:rPr lang="en-US" sz="1400" dirty="0">
                          <a:effectLst/>
                        </a:rPr>
                        <a:t>Técnica de conexión</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Uso de conexiones de engaste con piezas no resistentes a la temperatura cerca del conector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Fugas (también después de largos períodos)</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Uso de piezas resistentes a la temperatura, soldadura dura/soldadura fuerte o conexiones de anillo de fijación</a:t>
                      </a:r>
                      <a:endParaRPr lang="en-US" sz="1200">
                        <a:effectLst/>
                        <a:latin typeface="Times New Roman"/>
                        <a:ea typeface="Calibri"/>
                      </a:endParaRPr>
                    </a:p>
                  </a:txBody>
                  <a:tcPr marL="25459" marR="25459"/>
                </a:tc>
                <a:extLst>
                  <a:ext uri="{0D108BD9-81ED-4DB2-BD59-A6C34878D82A}">
                    <a16:rowId xmlns:a16="http://schemas.microsoft.com/office/drawing/2014/main" val="10001"/>
                  </a:ext>
                </a:extLst>
              </a:tr>
              <a:tr h="169724">
                <a:tc vMerge="1">
                  <a:txBody>
                    <a:bodyPr/>
                    <a:lstStyle/>
                    <a:p>
                      <a:endParaRPr lang="en-US"/>
                    </a:p>
                  </a:txBody>
                  <a:tcPr/>
                </a:tc>
                <a:tc>
                  <a:txBody>
                    <a:bodyPr/>
                    <a:lstStyle/>
                    <a:p>
                      <a:pPr marL="0" marR="0">
                        <a:spcBef>
                          <a:spcPts val="0"/>
                        </a:spcBef>
                        <a:spcAft>
                          <a:spcPts val="0"/>
                        </a:spcAft>
                      </a:pPr>
                      <a:r>
                        <a:rPr lang="en-US" sz="1200">
                          <a:effectLst/>
                        </a:rPr>
                        <a:t>El sellado no se ha realizado con el suficiente cuidado (menor viscosidad del glicol en comparación con el agua).</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Fugas (también después de largos períodos)</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Técnica de unión cuidadosa. Ensayos de estanqueidad después del llenado</a:t>
                      </a:r>
                      <a:endParaRPr lang="en-US" sz="1200">
                        <a:effectLst/>
                        <a:latin typeface="Times New Roman"/>
                        <a:ea typeface="Calibri"/>
                      </a:endParaRPr>
                    </a:p>
                  </a:txBody>
                  <a:tcPr marL="25459" marR="25459"/>
                </a:tc>
                <a:extLst>
                  <a:ext uri="{0D108BD9-81ED-4DB2-BD59-A6C34878D82A}">
                    <a16:rowId xmlns:a16="http://schemas.microsoft.com/office/drawing/2014/main" val="10002"/>
                  </a:ext>
                </a:extLst>
              </a:tr>
              <a:tr h="169724">
                <a:tc vMerge="1">
                  <a:txBody>
                    <a:bodyPr/>
                    <a:lstStyle/>
                    <a:p>
                      <a:endParaRPr lang="en-US"/>
                    </a:p>
                  </a:txBody>
                  <a:tcPr/>
                </a:tc>
                <a:tc>
                  <a:txBody>
                    <a:bodyPr/>
                    <a:lstStyle/>
                    <a:p>
                      <a:pPr marL="0" marR="0">
                        <a:spcBef>
                          <a:spcPts val="0"/>
                        </a:spcBef>
                        <a:spcAft>
                          <a:spcPts val="0"/>
                        </a:spcAft>
                      </a:pPr>
                      <a:r>
                        <a:rPr lang="en-US" sz="1200" dirty="0">
                          <a:effectLst/>
                        </a:rPr>
                        <a:t>Soldadura blanda con sistemas de colectores de tubos de vacío</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La soldadura se ablanda a altas temperaturas, lo que provoca fugas y erosión (eliminación de material).</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Soldadura dura/soldadura fuerte o conectores de anillo de fijación</a:t>
                      </a:r>
                      <a:endParaRPr lang="en-US" sz="1200">
                        <a:effectLst/>
                        <a:latin typeface="Times New Roman"/>
                        <a:ea typeface="Calibri"/>
                      </a:endParaRPr>
                    </a:p>
                  </a:txBody>
                  <a:tcPr marL="25459" marR="25459"/>
                </a:tc>
                <a:extLst>
                  <a:ext uri="{0D108BD9-81ED-4DB2-BD59-A6C34878D82A}">
                    <a16:rowId xmlns:a16="http://schemas.microsoft.com/office/drawing/2014/main" val="10003"/>
                  </a:ext>
                </a:extLst>
              </a:tr>
              <a:tr h="0">
                <a:tc vMerge="1">
                  <a:txBody>
                    <a:bodyPr/>
                    <a:lstStyle/>
                    <a:p>
                      <a:endParaRPr lang="en-US"/>
                    </a:p>
                  </a:txBody>
                  <a:tcPr/>
                </a:tc>
                <a:tc>
                  <a:txBody>
                    <a:bodyPr/>
                    <a:lstStyle/>
                    <a:p>
                      <a:pPr marL="0" marR="0">
                        <a:spcBef>
                          <a:spcPts val="0"/>
                        </a:spcBef>
                        <a:spcAft>
                          <a:spcPts val="0"/>
                        </a:spcAft>
                      </a:pPr>
                      <a:r>
                        <a:rPr lang="en-US" sz="1200">
                          <a:effectLst/>
                        </a:rPr>
                        <a:t>Utilización de tubos galvanizados y tubos de plástico</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Dezincificación, acumulación de lodos, fugas, pérdida de función</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Líneas de cobre, acero o acero inoxidable</a:t>
                      </a:r>
                      <a:endParaRPr lang="en-US" sz="1200">
                        <a:effectLst/>
                        <a:latin typeface="Times New Roman"/>
                        <a:ea typeface="Calibri"/>
                      </a:endParaRPr>
                    </a:p>
                  </a:txBody>
                  <a:tcPr marL="25459" marR="25459"/>
                </a:tc>
                <a:extLst>
                  <a:ext uri="{0D108BD9-81ED-4DB2-BD59-A6C34878D82A}">
                    <a16:rowId xmlns:a16="http://schemas.microsoft.com/office/drawing/2014/main" val="10004"/>
                  </a:ext>
                </a:extLst>
              </a:tr>
              <a:tr h="226298">
                <a:tc vMerge="1">
                  <a:txBody>
                    <a:bodyPr/>
                    <a:lstStyle/>
                    <a:p>
                      <a:endParaRPr lang="en-US"/>
                    </a:p>
                  </a:txBody>
                  <a:tcPr/>
                </a:tc>
                <a:tc>
                  <a:txBody>
                    <a:bodyPr/>
                    <a:lstStyle/>
                    <a:p>
                      <a:pPr marL="0" marR="0">
                        <a:spcBef>
                          <a:spcPts val="0"/>
                        </a:spcBef>
                        <a:spcAft>
                          <a:spcPts val="0"/>
                        </a:spcAft>
                      </a:pPr>
                      <a:r>
                        <a:rPr lang="en-US" sz="1200">
                          <a:effectLst/>
                        </a:rPr>
                        <a:t>Falta la transición resistente a la temperatura desde el intercambiador de calor de la piscina hasta el tubo de plástico</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Riesgo de cambios </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dirty="0">
                          <a:effectLst/>
                        </a:rPr>
                        <a:t>Desacoplamiento térmico</a:t>
                      </a:r>
                      <a:endParaRPr lang="en-US" sz="1200" dirty="0">
                        <a:effectLst/>
                        <a:latin typeface="Times New Roman"/>
                        <a:ea typeface="Calibri"/>
                      </a:endParaRPr>
                    </a:p>
                  </a:txBody>
                  <a:tcPr marL="25459" marR="25459"/>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6220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400" dirty="0">
                <a:latin typeface="Arial" panose="020B0604020202020204" pitchFamily="34" charset="0"/>
                <a:cs typeface="Arial" panose="020B0604020202020204" pitchFamily="34" charset="0"/>
              </a:rPr>
              <a:t>3.1. Errores de montaje</a:t>
            </a:r>
          </a:p>
          <a:p>
            <a:pPr marL="0" indent="0">
              <a:buNone/>
            </a:pPr>
            <a:r>
              <a:rPr lang="en-US" sz="1400" b="1" dirty="0">
                <a:latin typeface="Arial" panose="020B0604020202020204" pitchFamily="34" charset="0"/>
                <a:cs typeface="Arial" panose="020B0604020202020204" pitchFamily="34" charset="0"/>
              </a:rPr>
              <a:t>Error de montaje, consecuencias y su rectificación</a:t>
            </a:r>
          </a:p>
          <a:p>
            <a:pPr marL="0" indent="0">
              <a:buNone/>
            </a:pPr>
            <a:endParaRPr lang="en-US" sz="14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44987741"/>
              </p:ext>
            </p:extLst>
          </p:nvPr>
        </p:nvGraphicFramePr>
        <p:xfrm>
          <a:off x="179512" y="2132856"/>
          <a:ext cx="8784975" cy="3962400"/>
        </p:xfrm>
        <a:graphic>
          <a:graphicData uri="http://schemas.openxmlformats.org/drawingml/2006/table">
            <a:tbl>
              <a:tblPr firstRow="1" firstCol="1" bandRow="1">
                <a:tableStyleId>{5C22544A-7EE6-4342-B048-85BDC9FD1C3A}</a:tableStyleId>
              </a:tblPr>
              <a:tblGrid>
                <a:gridCol w="1333434">
                  <a:extLst>
                    <a:ext uri="{9D8B030D-6E8A-4147-A177-3AD203B41FA5}">
                      <a16:colId xmlns:a16="http://schemas.microsoft.com/office/drawing/2014/main" val="20000"/>
                    </a:ext>
                  </a:extLst>
                </a:gridCol>
                <a:gridCol w="2567651">
                  <a:extLst>
                    <a:ext uri="{9D8B030D-6E8A-4147-A177-3AD203B41FA5}">
                      <a16:colId xmlns:a16="http://schemas.microsoft.com/office/drawing/2014/main" val="20001"/>
                    </a:ext>
                  </a:extLst>
                </a:gridCol>
                <a:gridCol w="2441945">
                  <a:extLst>
                    <a:ext uri="{9D8B030D-6E8A-4147-A177-3AD203B41FA5}">
                      <a16:colId xmlns:a16="http://schemas.microsoft.com/office/drawing/2014/main" val="20002"/>
                    </a:ext>
                  </a:extLst>
                </a:gridCol>
                <a:gridCol w="2441945">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Errores</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Consecuencias/daños</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dirty="0">
                          <a:effectLst/>
                        </a:rPr>
                        <a:t>Corrección/prevención</a:t>
                      </a:r>
                      <a:endParaRPr lang="en-US" sz="1400" dirty="0">
                        <a:effectLst/>
                        <a:latin typeface="Times New Roman"/>
                        <a:ea typeface="Calibri"/>
                      </a:endParaRPr>
                    </a:p>
                  </a:txBody>
                  <a:tcPr marL="25459" marR="25459"/>
                </a:tc>
                <a:extLst>
                  <a:ext uri="{0D108BD9-81ED-4DB2-BD59-A6C34878D82A}">
                    <a16:rowId xmlns:a16="http://schemas.microsoft.com/office/drawing/2014/main" val="10000"/>
                  </a:ext>
                </a:extLst>
              </a:tr>
              <a:tr h="0">
                <a:tc rowSpan="3">
                  <a:txBody>
                    <a:bodyPr/>
                    <a:lstStyle/>
                    <a:p>
                      <a:pPr marL="0" marR="0" algn="r">
                        <a:spcBef>
                          <a:spcPts val="0"/>
                        </a:spcBef>
                        <a:spcAft>
                          <a:spcPts val="0"/>
                        </a:spcAft>
                      </a:pPr>
                      <a:r>
                        <a:rPr lang="en-US" sz="1400" dirty="0">
                          <a:effectLst/>
                        </a:rPr>
                        <a:t>Aislamiento térmico</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Aislamiento insuficiente/incompleto de la tubería</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Mayores pérdidas térmicas</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Aislamiento térmico continuo, espesor del aislamiento según la normativa de ahorro de energía</a:t>
                      </a:r>
                      <a:endParaRPr lang="en-US" sz="1200">
                        <a:effectLst/>
                        <a:latin typeface="Times New Roman"/>
                        <a:ea typeface="Calibri"/>
                      </a:endParaRPr>
                    </a:p>
                  </a:txBody>
                  <a:tcPr marL="25459" marR="25459"/>
                </a:tc>
                <a:extLst>
                  <a:ext uri="{0D108BD9-81ED-4DB2-BD59-A6C34878D82A}">
                    <a16:rowId xmlns:a16="http://schemas.microsoft.com/office/drawing/2014/main" val="10001"/>
                  </a:ext>
                </a:extLst>
              </a:tr>
              <a:tr h="226298">
                <a:tc vMerge="1">
                  <a:txBody>
                    <a:bodyPr/>
                    <a:lstStyle/>
                    <a:p>
                      <a:endParaRPr lang="en-US"/>
                    </a:p>
                  </a:txBody>
                  <a:tcPr/>
                </a:tc>
                <a:tc>
                  <a:txBody>
                    <a:bodyPr/>
                    <a:lstStyle/>
                    <a:p>
                      <a:pPr marL="0" marR="0">
                        <a:spcBef>
                          <a:spcPts val="0"/>
                        </a:spcBef>
                        <a:spcAft>
                          <a:spcPts val="0"/>
                        </a:spcAft>
                      </a:pPr>
                      <a:r>
                        <a:rPr lang="en-US" sz="1200" dirty="0">
                          <a:effectLst/>
                        </a:rPr>
                        <a:t>Uso de lana mineral en áreas externas</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Desplazamiento del punto de rocío, entrada de humedad, formación de hielo, aumento de la conducción térmica, destrucción del aislamiento térmico</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Uso de aislamiento térmico recubierto, de células cerradas y resistente a la temperatura (definitivamente no hay lana mineral en el área externa).</a:t>
                      </a:r>
                      <a:endParaRPr lang="en-US" sz="1200">
                        <a:effectLst/>
                        <a:latin typeface="Times New Roman"/>
                        <a:ea typeface="Calibri"/>
                      </a:endParaRPr>
                    </a:p>
                  </a:txBody>
                  <a:tcPr marL="25459" marR="25459"/>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1200" dirty="0">
                          <a:effectLst/>
                        </a:rPr>
                        <a:t>Falta el recubrimiento de acero</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Daños a las aves </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Revestimiento de aluminio</a:t>
                      </a:r>
                      <a:endParaRPr lang="en-US" sz="1200">
                        <a:effectLst/>
                        <a:latin typeface="Times New Roman"/>
                        <a:ea typeface="Calibri"/>
                      </a:endParaRPr>
                    </a:p>
                  </a:txBody>
                  <a:tcPr marL="25459" marR="25459"/>
                </a:tc>
                <a:extLst>
                  <a:ext uri="{0D108BD9-81ED-4DB2-BD59-A6C34878D82A}">
                    <a16:rowId xmlns:a16="http://schemas.microsoft.com/office/drawing/2014/main" val="10003"/>
                  </a:ext>
                </a:extLst>
              </a:tr>
              <a:tr h="0">
                <a:tc rowSpan="3">
                  <a:txBody>
                    <a:bodyPr/>
                    <a:lstStyle/>
                    <a:p>
                      <a:pPr marL="0" marR="0" algn="r">
                        <a:spcBef>
                          <a:spcPts val="0"/>
                        </a:spcBef>
                        <a:spcAft>
                          <a:spcPts val="0"/>
                        </a:spcAft>
                      </a:pPr>
                      <a:r>
                        <a:rPr lang="en-US" sz="1400">
                          <a:effectLst/>
                        </a:rPr>
                        <a:t>Control</a:t>
                      </a:r>
                      <a:endParaRPr lang="en-US" sz="1400">
                        <a:effectLst/>
                        <a:latin typeface="Times New Roman"/>
                        <a:ea typeface="Calibri"/>
                      </a:endParaRPr>
                    </a:p>
                  </a:txBody>
                  <a:tcPr marL="25459" marR="25459"/>
                </a:tc>
                <a:tc>
                  <a:txBody>
                    <a:bodyPr/>
                    <a:lstStyle/>
                    <a:p>
                      <a:pPr marL="0" marR="0">
                        <a:spcBef>
                          <a:spcPts val="0"/>
                        </a:spcBef>
                        <a:spcAft>
                          <a:spcPts val="0"/>
                        </a:spcAft>
                      </a:pPr>
                      <a:r>
                        <a:rPr lang="en-US" sz="1200">
                          <a:effectLst/>
                        </a:rPr>
                        <a:t>Ajustes de diferencia de temperatura demasiado altos </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Menor producción de calor </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dirty="0">
                          <a:effectLst/>
                        </a:rPr>
                        <a:t>Ajustes de diferencia de temperatura según los datos del fabricante</a:t>
                      </a:r>
                      <a:endParaRPr lang="en-US" sz="1200" dirty="0">
                        <a:effectLst/>
                        <a:latin typeface="Times New Roman"/>
                        <a:ea typeface="Calibri"/>
                      </a:endParaRPr>
                    </a:p>
                  </a:txBody>
                  <a:tcPr marL="25459" marR="25459"/>
                </a:tc>
                <a:extLst>
                  <a:ext uri="{0D108BD9-81ED-4DB2-BD59-A6C34878D82A}">
                    <a16:rowId xmlns:a16="http://schemas.microsoft.com/office/drawing/2014/main" val="10004"/>
                  </a:ext>
                </a:extLst>
              </a:tr>
              <a:tr h="169724">
                <a:tc vMerge="1">
                  <a:txBody>
                    <a:bodyPr/>
                    <a:lstStyle/>
                    <a:p>
                      <a:endParaRPr lang="en-US"/>
                    </a:p>
                  </a:txBody>
                  <a:tcPr/>
                </a:tc>
                <a:tc>
                  <a:txBody>
                    <a:bodyPr/>
                    <a:lstStyle/>
                    <a:p>
                      <a:pPr marL="0" marR="0">
                        <a:spcBef>
                          <a:spcPts val="0"/>
                        </a:spcBef>
                        <a:spcAft>
                          <a:spcPts val="0"/>
                        </a:spcAft>
                      </a:pPr>
                      <a:r>
                        <a:rPr lang="en-US" sz="1200">
                          <a:effectLst/>
                        </a:rPr>
                        <a:t>Valor ajustado de la temperatura máxima de acumulador para acumuladores de agua doméstica &gt; 60°C</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Calcificación de intercambiadores de calor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Ajustar la temperatura máxima de almacenamiento a 60°C</a:t>
                      </a:r>
                      <a:endParaRPr lang="en-US" sz="1200">
                        <a:effectLst/>
                        <a:latin typeface="Times New Roman"/>
                        <a:ea typeface="Calibri"/>
                      </a:endParaRPr>
                    </a:p>
                  </a:txBody>
                  <a:tcPr marL="25459" marR="25459"/>
                </a:tc>
                <a:extLst>
                  <a:ext uri="{0D108BD9-81ED-4DB2-BD59-A6C34878D82A}">
                    <a16:rowId xmlns:a16="http://schemas.microsoft.com/office/drawing/2014/main" val="10005"/>
                  </a:ext>
                </a:extLst>
              </a:tr>
              <a:tr h="169724">
                <a:tc vMerge="1">
                  <a:txBody>
                    <a:bodyPr/>
                    <a:lstStyle/>
                    <a:p>
                      <a:endParaRPr lang="en-US"/>
                    </a:p>
                  </a:txBody>
                  <a:tcPr/>
                </a:tc>
                <a:tc>
                  <a:txBody>
                    <a:bodyPr/>
                    <a:lstStyle/>
                    <a:p>
                      <a:pPr marL="0" marR="0">
                        <a:spcBef>
                          <a:spcPts val="0"/>
                        </a:spcBef>
                        <a:spcAft>
                          <a:spcPts val="0"/>
                        </a:spcAft>
                      </a:pPr>
                      <a:r>
                        <a:rPr lang="en-US" sz="1200" dirty="0" err="1">
                          <a:effectLst/>
                        </a:rPr>
                        <a:t>Confusión</a:t>
                      </a:r>
                      <a:r>
                        <a:rPr lang="en-US" sz="1200" dirty="0">
                          <a:effectLst/>
                        </a:rPr>
                        <a:t> de los </a:t>
                      </a:r>
                      <a:r>
                        <a:rPr lang="en-US" sz="1200" dirty="0" err="1">
                          <a:effectLst/>
                        </a:rPr>
                        <a:t>conectores</a:t>
                      </a:r>
                      <a:r>
                        <a:rPr lang="en-US" sz="1200" dirty="0">
                          <a:effectLst/>
                        </a:rPr>
                        <a:t> de los </a:t>
                      </a:r>
                      <a:r>
                        <a:rPr lang="en-US" sz="1200" dirty="0" err="1">
                          <a:effectLst/>
                        </a:rPr>
                        <a:t>sensores</a:t>
                      </a:r>
                      <a:r>
                        <a:rPr lang="en-US" sz="1200" dirty="0">
                          <a:effectLst/>
                        </a:rPr>
                        <a:t> del </a:t>
                      </a:r>
                      <a:r>
                        <a:rPr lang="en-US" sz="1200" dirty="0" err="1">
                          <a:effectLst/>
                        </a:rPr>
                        <a:t>colector</a:t>
                      </a:r>
                      <a:r>
                        <a:rPr lang="en-US" sz="1200" dirty="0">
                          <a:effectLst/>
                        </a:rPr>
                        <a:t> y del </a:t>
                      </a:r>
                      <a:r>
                        <a:rPr lang="en-US" sz="1200" dirty="0" err="1">
                          <a:effectLst/>
                        </a:rPr>
                        <a:t>acumulador</a:t>
                      </a:r>
                      <a:r>
                        <a:rPr lang="en-US" sz="1200" dirty="0">
                          <a:effectLst/>
                        </a:rPr>
                        <a:t> </a:t>
                      </a:r>
                      <a:r>
                        <a:rPr lang="en-US" sz="1200" dirty="0" err="1">
                          <a:effectLst/>
                        </a:rPr>
                        <a:t>en</a:t>
                      </a:r>
                      <a:r>
                        <a:rPr lang="en-US" sz="1200" dirty="0">
                          <a:effectLst/>
                        </a:rPr>
                        <a:t> el </a:t>
                      </a:r>
                      <a:r>
                        <a:rPr lang="en-US" sz="1200" dirty="0" err="1">
                          <a:effectLst/>
                        </a:rPr>
                        <a:t>regulador</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El sistema sólo se enciende si la temperatura del acumulador es superior a la temperatura del colector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dirty="0">
                          <a:effectLst/>
                        </a:rPr>
                        <a:t>Conecte los cables del sensor correctamente de acuerdo con las instrucciones de montaje.</a:t>
                      </a:r>
                      <a:endParaRPr lang="en-US" sz="1200" dirty="0">
                        <a:effectLst/>
                        <a:latin typeface="Times New Roman"/>
                        <a:ea typeface="Calibri"/>
                      </a:endParaRPr>
                    </a:p>
                  </a:txBody>
                  <a:tcPr marL="25459" marR="2545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6723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Contenido</a:t>
            </a:r>
            <a:endParaRPr lang="el-GR" dirty="0"/>
          </a:p>
        </p:txBody>
      </p:sp>
      <p:sp>
        <p:nvSpPr>
          <p:cNvPr id="3" name="Content Placeholder 2"/>
          <p:cNvSpPr>
            <a:spLocks noGrp="1"/>
          </p:cNvSpPr>
          <p:nvPr>
            <p:ph idx="1"/>
          </p:nvPr>
        </p:nvSpPr>
        <p:spPr>
          <a:xfrm>
            <a:off x="457200" y="1484784"/>
            <a:ext cx="8229600" cy="4176464"/>
          </a:xfrm>
        </p:spPr>
        <p:txBody>
          <a:bodyPr>
            <a:noAutofit/>
          </a:bodyPr>
          <a:lstStyle/>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1. Limpieza del circuito solar y comprobación de fugas</a:t>
            </a:r>
          </a:p>
          <a:p>
            <a:pPr marL="0" indent="0">
              <a:buNone/>
            </a:pPr>
            <a:r>
              <a:rPr lang="en-US" sz="1600" dirty="0">
                <a:latin typeface="Arial" panose="020B0604020202020204" pitchFamily="34" charset="0"/>
                <a:cs typeface="Arial" panose="020B0604020202020204" pitchFamily="34" charset="0"/>
              </a:rPr>
              <a:t>1.1. Limpieza del circuito solar</a:t>
            </a:r>
          </a:p>
          <a:p>
            <a:pPr marL="0" indent="0">
              <a:buNone/>
            </a:pPr>
            <a:r>
              <a:rPr lang="en-US" sz="1600" dirty="0">
                <a:latin typeface="Arial" panose="020B0604020202020204" pitchFamily="34" charset="0"/>
                <a:cs typeface="Arial" panose="020B0604020202020204" pitchFamily="34" charset="0"/>
              </a:rPr>
              <a:t>1.2. Comprobación de fugas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2. Llenado con líquido solar y ajuste de la bomba y el controlador</a:t>
            </a:r>
          </a:p>
          <a:p>
            <a:pPr marL="0" indent="0">
              <a:buNone/>
            </a:pPr>
            <a:r>
              <a:rPr lang="en-US" sz="1600" dirty="0">
                <a:latin typeface="Arial" panose="020B0604020202020204" pitchFamily="34" charset="0"/>
                <a:cs typeface="Arial" panose="020B0604020202020204" pitchFamily="34" charset="0"/>
              </a:rPr>
              <a:t>2.1. Llenado con líquido solar</a:t>
            </a:r>
          </a:p>
          <a:p>
            <a:pPr marL="0" indent="0">
              <a:buNone/>
            </a:pPr>
            <a:r>
              <a:rPr lang="en-US" sz="1600" dirty="0">
                <a:latin typeface="Arial" panose="020B0604020202020204" pitchFamily="34" charset="0"/>
                <a:cs typeface="Arial" panose="020B0604020202020204" pitchFamily="34" charset="0"/>
              </a:rPr>
              <a:t>2.2. Ajuste de la bomba y del </a:t>
            </a:r>
            <a:r>
              <a:rPr lang="en-US" sz="1600" dirty="0" err="1">
                <a:latin typeface="Arial" panose="020B0604020202020204" pitchFamily="34" charset="0"/>
                <a:cs typeface="Arial" panose="020B0604020202020204" pitchFamily="34" charset="0"/>
              </a:rPr>
              <a:t>regulador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2.3. Mantenimiento</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3. Detección y eliminación de fallos</a:t>
            </a:r>
          </a:p>
          <a:p>
            <a:pPr marL="0" indent="0">
              <a:buNone/>
            </a:pPr>
            <a:r>
              <a:rPr lang="en-US" sz="1600" dirty="0">
                <a:latin typeface="Arial" panose="020B0604020202020204" pitchFamily="34" charset="0"/>
                <a:cs typeface="Arial" panose="020B0604020202020204" pitchFamily="34" charset="0"/>
              </a:rPr>
              <a:t>3.1. Errores de montaje</a:t>
            </a:r>
          </a:p>
          <a:p>
            <a:pPr marL="0" indent="0">
              <a:buNone/>
            </a:pPr>
            <a:r>
              <a:rPr lang="en-US" sz="1600" dirty="0">
                <a:latin typeface="Arial" panose="020B0604020202020204" pitchFamily="34" charset="0"/>
                <a:cs typeface="Arial" panose="020B0604020202020204" pitchFamily="34" charset="0"/>
              </a:rPr>
              <a:t>3.2. Ejemplos de detección y eliminación de fallos</a:t>
            </a:r>
          </a:p>
        </p:txBody>
      </p:sp>
    </p:spTree>
    <p:extLst>
      <p:ext uri="{BB962C8B-B14F-4D97-AF65-F5344CB8AC3E}">
        <p14:creationId xmlns:p14="http://schemas.microsoft.com/office/powerpoint/2010/main" val="3165376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a:p>
            <a:pPr marL="0" indent="0">
              <a:buNone/>
            </a:pPr>
            <a:r>
              <a:rPr lang="en-US" sz="1600" b="1" dirty="0">
                <a:latin typeface="Arial" panose="020B0604020202020204" pitchFamily="34" charset="0"/>
                <a:cs typeface="Arial" panose="020B0604020202020204" pitchFamily="34" charset="0"/>
              </a:rPr>
              <a:t>Error de montaje, consecuencias y su rectificación</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7579004"/>
              </p:ext>
            </p:extLst>
          </p:nvPr>
        </p:nvGraphicFramePr>
        <p:xfrm>
          <a:off x="251520" y="2276872"/>
          <a:ext cx="8568953" cy="4053840"/>
        </p:xfrm>
        <a:graphic>
          <a:graphicData uri="http://schemas.openxmlformats.org/drawingml/2006/table">
            <a:tbl>
              <a:tblPr firstRow="1" firstCol="1" bandRow="1">
                <a:tableStyleId>{5C22544A-7EE6-4342-B048-85BDC9FD1C3A}</a:tableStyleId>
              </a:tblPr>
              <a:tblGrid>
                <a:gridCol w="1300645">
                  <a:extLst>
                    <a:ext uri="{9D8B030D-6E8A-4147-A177-3AD203B41FA5}">
                      <a16:colId xmlns:a16="http://schemas.microsoft.com/office/drawing/2014/main" val="20000"/>
                    </a:ext>
                  </a:extLst>
                </a:gridCol>
                <a:gridCol w="2504512">
                  <a:extLst>
                    <a:ext uri="{9D8B030D-6E8A-4147-A177-3AD203B41FA5}">
                      <a16:colId xmlns:a16="http://schemas.microsoft.com/office/drawing/2014/main" val="20001"/>
                    </a:ext>
                  </a:extLst>
                </a:gridCol>
                <a:gridCol w="2381898">
                  <a:extLst>
                    <a:ext uri="{9D8B030D-6E8A-4147-A177-3AD203B41FA5}">
                      <a16:colId xmlns:a16="http://schemas.microsoft.com/office/drawing/2014/main" val="20002"/>
                    </a:ext>
                  </a:extLst>
                </a:gridCol>
                <a:gridCol w="2381898">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dirty="0" err="1">
                          <a:effectLst/>
                        </a:rPr>
                        <a:t>Errores</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Consecuencias/daños</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dirty="0">
                          <a:effectLst/>
                        </a:rPr>
                        <a:t>Corrección/prevención</a:t>
                      </a:r>
                      <a:endParaRPr lang="en-US" sz="1400" dirty="0">
                        <a:effectLst/>
                        <a:latin typeface="Times New Roman"/>
                        <a:ea typeface="Calibri"/>
                      </a:endParaRPr>
                    </a:p>
                  </a:txBody>
                  <a:tcPr marL="25459" marR="25459"/>
                </a:tc>
                <a:extLst>
                  <a:ext uri="{0D108BD9-81ED-4DB2-BD59-A6C34878D82A}">
                    <a16:rowId xmlns:a16="http://schemas.microsoft.com/office/drawing/2014/main" val="10000"/>
                  </a:ext>
                </a:extLst>
              </a:tr>
              <a:tr h="169724">
                <a:tc rowSpan="5">
                  <a:txBody>
                    <a:bodyPr/>
                    <a:lstStyle/>
                    <a:p>
                      <a:pPr marL="0" marR="0" algn="r">
                        <a:spcBef>
                          <a:spcPts val="0"/>
                        </a:spcBef>
                        <a:spcAft>
                          <a:spcPts val="0"/>
                        </a:spcAft>
                      </a:pPr>
                      <a:r>
                        <a:rPr lang="en-US" sz="1400" dirty="0">
                          <a:effectLst/>
                        </a:rPr>
                        <a:t>Puesta en marcha</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n-US" sz="1200" dirty="0">
                          <a:effectLst/>
                        </a:rPr>
                        <a:t>Restos de agua en las tuberías de absorción y/o de conexión (formación de hielo a una temperatura del aire de 4°C)</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Posibilidad de rotura de tubos en absorbedores y tuberías externas</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Ensayo de compresión en caso de riesgo de congelación con fluido caloportador o aire comprimido</a:t>
                      </a:r>
                      <a:endParaRPr lang="en-US" sz="1200">
                        <a:effectLst/>
                        <a:latin typeface="Times New Roman"/>
                        <a:ea typeface="Calibri"/>
                      </a:endParaRPr>
                    </a:p>
                  </a:txBody>
                  <a:tcPr marL="25459" marR="25459"/>
                </a:tc>
                <a:extLst>
                  <a:ext uri="{0D108BD9-81ED-4DB2-BD59-A6C34878D82A}">
                    <a16:rowId xmlns:a16="http://schemas.microsoft.com/office/drawing/2014/main" val="10001"/>
                  </a:ext>
                </a:extLst>
              </a:tr>
              <a:tr h="169724">
                <a:tc vMerge="1">
                  <a:txBody>
                    <a:bodyPr/>
                    <a:lstStyle/>
                    <a:p>
                      <a:endParaRPr lang="en-US"/>
                    </a:p>
                  </a:txBody>
                  <a:tcPr/>
                </a:tc>
                <a:tc>
                  <a:txBody>
                    <a:bodyPr/>
                    <a:lstStyle/>
                    <a:p>
                      <a:pPr marL="0" marR="0">
                        <a:spcBef>
                          <a:spcPts val="0"/>
                        </a:spcBef>
                        <a:spcAft>
                          <a:spcPts val="0"/>
                        </a:spcAft>
                      </a:pPr>
                      <a:r>
                        <a:rPr lang="en-US" sz="1200" dirty="0">
                          <a:effectLst/>
                        </a:rPr>
                        <a:t>La proporción de anticongelante en la mezcla agua/propilenglicol es demasiado alta (&gt; 50 %).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Transporte de calor deficiente, mayor consumo de energía por parte de las bombas</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Utilización de mezclas preparadas o utilización de un máximo del 40 % de propilenglicol</a:t>
                      </a:r>
                      <a:endParaRPr lang="en-US" sz="1200">
                        <a:effectLst/>
                        <a:latin typeface="Times New Roman"/>
                        <a:ea typeface="Calibri"/>
                      </a:endParaRPr>
                    </a:p>
                  </a:txBody>
                  <a:tcPr marL="25459" marR="25459"/>
                </a:tc>
                <a:extLst>
                  <a:ext uri="{0D108BD9-81ED-4DB2-BD59-A6C34878D82A}">
                    <a16:rowId xmlns:a16="http://schemas.microsoft.com/office/drawing/2014/main" val="10002"/>
                  </a:ext>
                </a:extLst>
              </a:tr>
              <a:tr h="169724">
                <a:tc vMerge="1">
                  <a:txBody>
                    <a:bodyPr/>
                    <a:lstStyle/>
                    <a:p>
                      <a:endParaRPr lang="en-US"/>
                    </a:p>
                  </a:txBody>
                  <a:tcPr/>
                </a:tc>
                <a:tc>
                  <a:txBody>
                    <a:bodyPr/>
                    <a:lstStyle/>
                    <a:p>
                      <a:pPr marL="0" marR="0">
                        <a:spcBef>
                          <a:spcPts val="0"/>
                        </a:spcBef>
                        <a:spcAft>
                          <a:spcPts val="0"/>
                        </a:spcAft>
                      </a:pPr>
                      <a:r>
                        <a:rPr lang="en-US" sz="1200" dirty="0">
                          <a:effectLst/>
                        </a:rPr>
                        <a:t>No se utiliza ningún medio de transferencia de calor especial para los colectores de tubos de vacío</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Envejecimiento altamente acelerado del medio de transferencia de calor, posiblemente floculación, aumento de los costes de mantenimiento</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Utilización de medios de transmisión de calor especiales para colectores de tubos de vacío</a:t>
                      </a:r>
                      <a:endParaRPr lang="en-US" sz="1200">
                        <a:effectLst/>
                        <a:latin typeface="Times New Roman"/>
                        <a:ea typeface="Calibri"/>
                      </a:endParaRPr>
                    </a:p>
                  </a:txBody>
                  <a:tcPr marL="25459" marR="25459"/>
                </a:tc>
                <a:extLst>
                  <a:ext uri="{0D108BD9-81ED-4DB2-BD59-A6C34878D82A}">
                    <a16:rowId xmlns:a16="http://schemas.microsoft.com/office/drawing/2014/main" val="10003"/>
                  </a:ext>
                </a:extLst>
              </a:tr>
              <a:tr h="0">
                <a:tc vMerge="1">
                  <a:txBody>
                    <a:bodyPr/>
                    <a:lstStyle/>
                    <a:p>
                      <a:endParaRPr lang="en-US"/>
                    </a:p>
                  </a:txBody>
                  <a:tcPr/>
                </a:tc>
                <a:tc>
                  <a:txBody>
                    <a:bodyPr/>
                    <a:lstStyle/>
                    <a:p>
                      <a:pPr marL="0" marR="0">
                        <a:spcBef>
                          <a:spcPts val="0"/>
                        </a:spcBef>
                        <a:spcAft>
                          <a:spcPts val="0"/>
                        </a:spcAft>
                      </a:pPr>
                      <a:r>
                        <a:rPr lang="en-US" sz="1200" dirty="0" err="1">
                          <a:solidFill>
                            <a:schemeClr val="tx1"/>
                          </a:solidFill>
                          <a:effectLst/>
                        </a:rPr>
                        <a:t>Rellenar</a:t>
                      </a:r>
                      <a:r>
                        <a:rPr lang="en-US" sz="1200" dirty="0">
                          <a:solidFill>
                            <a:schemeClr val="tx1"/>
                          </a:solidFill>
                          <a:effectLst/>
                        </a:rPr>
                        <a:t> la luz solar</a:t>
                      </a:r>
                      <a:endParaRPr lang="en-US" sz="1200" dirty="0">
                        <a:solidFill>
                          <a:schemeClr val="tx1"/>
                        </a:solidFill>
                        <a:effectLst/>
                        <a:latin typeface="Times New Roman"/>
                        <a:ea typeface="Calibri"/>
                      </a:endParaRPr>
                    </a:p>
                  </a:txBody>
                  <a:tcPr marL="25459" marR="25459"/>
                </a:tc>
                <a:tc>
                  <a:txBody>
                    <a:bodyPr/>
                    <a:lstStyle/>
                    <a:p>
                      <a:pPr marL="0" marR="0">
                        <a:spcBef>
                          <a:spcPts val="0"/>
                        </a:spcBef>
                        <a:spcAft>
                          <a:spcPts val="0"/>
                        </a:spcAft>
                      </a:pPr>
                      <a:r>
                        <a:rPr lang="en-US" sz="1200">
                          <a:effectLst/>
                        </a:rPr>
                        <a:t>Formación de vapor, no es posible el llenado completo</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No llenar durante la exposición fuerte al sol</a:t>
                      </a:r>
                      <a:endParaRPr lang="en-US" sz="1200">
                        <a:effectLst/>
                        <a:latin typeface="Times New Roman"/>
                        <a:ea typeface="Calibri"/>
                      </a:endParaRPr>
                    </a:p>
                  </a:txBody>
                  <a:tcPr marL="25459" marR="25459"/>
                </a:tc>
                <a:extLst>
                  <a:ext uri="{0D108BD9-81ED-4DB2-BD59-A6C34878D82A}">
                    <a16:rowId xmlns:a16="http://schemas.microsoft.com/office/drawing/2014/main" val="10004"/>
                  </a:ext>
                </a:extLst>
              </a:tr>
              <a:tr h="226298">
                <a:tc vMerge="1">
                  <a:txBody>
                    <a:bodyPr/>
                    <a:lstStyle/>
                    <a:p>
                      <a:endParaRPr lang="en-US"/>
                    </a:p>
                  </a:txBody>
                  <a:tcPr/>
                </a:tc>
                <a:tc>
                  <a:txBody>
                    <a:bodyPr/>
                    <a:lstStyle/>
                    <a:p>
                      <a:pPr marL="0" marR="0">
                        <a:spcBef>
                          <a:spcPts val="0"/>
                        </a:spcBef>
                        <a:spcAft>
                          <a:spcPts val="0"/>
                        </a:spcAft>
                      </a:pPr>
                      <a:r>
                        <a:rPr lang="en-US" sz="1200" dirty="0">
                          <a:effectLst/>
                        </a:rPr>
                        <a:t>Desaireación deficiente del circuito solar, por ejemplo, proceso de enjuague y llenado demasiado breve (&lt;15 minutos</a:t>
                      </a:r>
                      <a:r>
                        <a:rPr lang="en-US" sz="1200" dirty="0" err="1">
                          <a:effectLst/>
                        </a:rPr>
                        <a:t>)</a:t>
                      </a:r>
                      <a:r>
                        <a:rPr lang="en-US" sz="1200" dirty="0">
                          <a:effectLst/>
                        </a:rPr>
                        <a:t> o purga de aire no en el punto más alto.</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Aire en el circuito solar (golpes de presión, no es posible el transporte de calor a través de una burbuja de aire obstruida)</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dirty="0">
                          <a:effectLst/>
                        </a:rPr>
                        <a:t>Posibilidades profesionales de desaireación y purga de aire en todos los puntos altos locales</a:t>
                      </a:r>
                      <a:endParaRPr lang="en-US" sz="1200" dirty="0">
                        <a:effectLst/>
                        <a:latin typeface="Times New Roman"/>
                        <a:ea typeface="Calibri"/>
                      </a:endParaRPr>
                    </a:p>
                  </a:txBody>
                  <a:tcPr marL="25459" marR="25459"/>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02128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a:p>
            <a:pPr marL="0" indent="0">
              <a:buNone/>
            </a:pPr>
            <a:r>
              <a:rPr lang="en-US" sz="1600" b="1" dirty="0">
                <a:latin typeface="Arial" panose="020B0604020202020204" pitchFamily="34" charset="0"/>
                <a:cs typeface="Arial" panose="020B0604020202020204" pitchFamily="34" charset="0"/>
              </a:rPr>
              <a:t>Error de montaje, consecuencias y su rectificación</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251520" y="2276872"/>
          <a:ext cx="8568953" cy="3593844"/>
        </p:xfrm>
        <a:graphic>
          <a:graphicData uri="http://schemas.openxmlformats.org/drawingml/2006/table">
            <a:tbl>
              <a:tblPr firstRow="1" firstCol="1" bandRow="1">
                <a:tableStyleId>{5C22544A-7EE6-4342-B048-85BDC9FD1C3A}</a:tableStyleId>
              </a:tblPr>
              <a:tblGrid>
                <a:gridCol w="1440160">
                  <a:extLst>
                    <a:ext uri="{9D8B030D-6E8A-4147-A177-3AD203B41FA5}">
                      <a16:colId xmlns:a16="http://schemas.microsoft.com/office/drawing/2014/main" val="20000"/>
                    </a:ext>
                  </a:extLst>
                </a:gridCol>
                <a:gridCol w="2364997">
                  <a:extLst>
                    <a:ext uri="{9D8B030D-6E8A-4147-A177-3AD203B41FA5}">
                      <a16:colId xmlns:a16="http://schemas.microsoft.com/office/drawing/2014/main" val="20001"/>
                    </a:ext>
                  </a:extLst>
                </a:gridCol>
                <a:gridCol w="2381898">
                  <a:extLst>
                    <a:ext uri="{9D8B030D-6E8A-4147-A177-3AD203B41FA5}">
                      <a16:colId xmlns:a16="http://schemas.microsoft.com/office/drawing/2014/main" val="20002"/>
                    </a:ext>
                  </a:extLst>
                </a:gridCol>
                <a:gridCol w="2381898">
                  <a:extLst>
                    <a:ext uri="{9D8B030D-6E8A-4147-A177-3AD203B41FA5}">
                      <a16:colId xmlns:a16="http://schemas.microsoft.com/office/drawing/2014/main" val="20003"/>
                    </a:ext>
                  </a:extLst>
                </a:gridCol>
              </a:tblGrid>
              <a:tr h="340258">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Errores</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Consecuencias/daños</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dirty="0">
                          <a:effectLst/>
                        </a:rPr>
                        <a:t>Corrección/prevención</a:t>
                      </a:r>
                      <a:endParaRPr lang="en-US" sz="1400" dirty="0">
                        <a:effectLst/>
                        <a:latin typeface="Times New Roman"/>
                        <a:ea typeface="Calibri"/>
                      </a:endParaRPr>
                    </a:p>
                  </a:txBody>
                  <a:tcPr marL="25459" marR="25459"/>
                </a:tc>
                <a:extLst>
                  <a:ext uri="{0D108BD9-81ED-4DB2-BD59-A6C34878D82A}">
                    <a16:rowId xmlns:a16="http://schemas.microsoft.com/office/drawing/2014/main" val="10000"/>
                  </a:ext>
                </a:extLst>
              </a:tr>
              <a:tr h="510386">
                <a:tc rowSpan="5">
                  <a:txBody>
                    <a:bodyPr/>
                    <a:lstStyle/>
                    <a:p>
                      <a:pPr marL="0" marR="0" algn="ctr">
                        <a:spcBef>
                          <a:spcPts val="0"/>
                        </a:spcBef>
                        <a:spcAft>
                          <a:spcPts val="0"/>
                        </a:spcAft>
                      </a:pPr>
                      <a:r>
                        <a:rPr lang="en-US" sz="1400" dirty="0">
                          <a:effectLst/>
                        </a:rPr>
                        <a:t>Puesta en marcha</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Rendimiento insuficiente de las bombas de llenado</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Aire en el circuito solar (véanse las consecuencias anteriores), altos costes de puesta en marcha</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Uso de bombas centrífugas y puntos de llenado de rendimiento suficiente</a:t>
                      </a:r>
                      <a:endParaRPr lang="en-US" sz="1200">
                        <a:effectLst/>
                        <a:latin typeface="Times New Roman"/>
                        <a:ea typeface="Calibri"/>
                      </a:endParaRPr>
                    </a:p>
                  </a:txBody>
                  <a:tcPr marL="25459" marR="25459"/>
                </a:tc>
                <a:extLst>
                  <a:ext uri="{0D108BD9-81ED-4DB2-BD59-A6C34878D82A}">
                    <a16:rowId xmlns:a16="http://schemas.microsoft.com/office/drawing/2014/main" val="10001"/>
                  </a:ext>
                </a:extLst>
              </a:tr>
              <a:tr h="510386">
                <a:tc vMerge="1">
                  <a:txBody>
                    <a:bodyPr/>
                    <a:lstStyle/>
                    <a:p>
                      <a:endParaRPr lang="en-US"/>
                    </a:p>
                  </a:txBody>
                  <a:tcPr/>
                </a:tc>
                <a:tc>
                  <a:txBody>
                    <a:bodyPr/>
                    <a:lstStyle/>
                    <a:p>
                      <a:pPr marL="0" marR="0">
                        <a:spcBef>
                          <a:spcPts val="0"/>
                        </a:spcBef>
                        <a:spcAft>
                          <a:spcPts val="0"/>
                        </a:spcAft>
                      </a:pPr>
                      <a:r>
                        <a:rPr lang="en-US" sz="1200">
                          <a:effectLst/>
                        </a:rPr>
                        <a:t>Presión del sistema demasiado baja </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Mala transmisión de calor, hasta la interrupción del circuito solar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Presión del sistema = altura estática + 0,5 bar</a:t>
                      </a:r>
                      <a:endParaRPr lang="en-US" sz="1200">
                        <a:effectLst/>
                        <a:latin typeface="Times New Roman"/>
                        <a:ea typeface="Calibri"/>
                      </a:endParaRPr>
                    </a:p>
                  </a:txBody>
                  <a:tcPr marL="25459" marR="25459"/>
                </a:tc>
                <a:extLst>
                  <a:ext uri="{0D108BD9-81ED-4DB2-BD59-A6C34878D82A}">
                    <a16:rowId xmlns:a16="http://schemas.microsoft.com/office/drawing/2014/main" val="10002"/>
                  </a:ext>
                </a:extLst>
              </a:tr>
              <a:tr h="510386">
                <a:tc vMerge="1">
                  <a:txBody>
                    <a:bodyPr/>
                    <a:lstStyle/>
                    <a:p>
                      <a:endParaRPr lang="en-US"/>
                    </a:p>
                  </a:txBody>
                  <a:tcPr/>
                </a:tc>
                <a:tc>
                  <a:txBody>
                    <a:bodyPr/>
                    <a:lstStyle/>
                    <a:p>
                      <a:pPr marL="0" marR="0">
                        <a:spcBef>
                          <a:spcPts val="0"/>
                        </a:spcBef>
                        <a:spcAft>
                          <a:spcPts val="0"/>
                        </a:spcAft>
                      </a:pPr>
                      <a:r>
                        <a:rPr lang="en-US" sz="1200">
                          <a:effectLst/>
                        </a:rPr>
                        <a:t>Escape en la proximidad del colector después de la alineación no bloqueado</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Es posible el estancamiento y el soplado del líquido solar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Cierre el purgador de aire</a:t>
                      </a:r>
                      <a:endParaRPr lang="en-US" sz="1200">
                        <a:effectLst/>
                        <a:latin typeface="Times New Roman"/>
                        <a:ea typeface="Calibri"/>
                      </a:endParaRPr>
                    </a:p>
                  </a:txBody>
                  <a:tcPr marL="25459" marR="25459"/>
                </a:tc>
                <a:extLst>
                  <a:ext uri="{0D108BD9-81ED-4DB2-BD59-A6C34878D82A}">
                    <a16:rowId xmlns:a16="http://schemas.microsoft.com/office/drawing/2014/main" val="10003"/>
                  </a:ext>
                </a:extLst>
              </a:tr>
              <a:tr h="714541">
                <a:tc vMerge="1">
                  <a:txBody>
                    <a:bodyPr/>
                    <a:lstStyle/>
                    <a:p>
                      <a:endParaRPr lang="en-US"/>
                    </a:p>
                  </a:txBody>
                  <a:tcPr/>
                </a:tc>
                <a:tc>
                  <a:txBody>
                    <a:bodyPr/>
                    <a:lstStyle/>
                    <a:p>
                      <a:pPr marL="0" marR="0">
                        <a:spcBef>
                          <a:spcPts val="0"/>
                        </a:spcBef>
                        <a:spcAft>
                          <a:spcPts val="0"/>
                        </a:spcAft>
                      </a:pPr>
                      <a:r>
                        <a:rPr lang="en-US" sz="1200">
                          <a:effectLst/>
                        </a:rPr>
                        <a:t>Falta el informe de prueba que incluye las firmas del fabricante/instalador y del operador/usuario.</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Falta la prueba de compresión y operabilidad, no hay transferencia estándar, el tiempo de garantía no está claro.</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Crear informe de prueba</a:t>
                      </a:r>
                      <a:endParaRPr lang="en-US" sz="1200">
                        <a:effectLst/>
                        <a:latin typeface="Times New Roman"/>
                        <a:ea typeface="Calibri"/>
                      </a:endParaRPr>
                    </a:p>
                  </a:txBody>
                  <a:tcPr marL="25459" marR="25459"/>
                </a:tc>
                <a:extLst>
                  <a:ext uri="{0D108BD9-81ED-4DB2-BD59-A6C34878D82A}">
                    <a16:rowId xmlns:a16="http://schemas.microsoft.com/office/drawing/2014/main" val="10004"/>
                  </a:ext>
                </a:extLst>
              </a:tr>
              <a:tr h="510386">
                <a:tc vMerge="1">
                  <a:txBody>
                    <a:bodyPr/>
                    <a:lstStyle/>
                    <a:p>
                      <a:endParaRPr lang="en-US"/>
                    </a:p>
                  </a:txBody>
                  <a:tcPr/>
                </a:tc>
                <a:tc>
                  <a:txBody>
                    <a:bodyPr/>
                    <a:lstStyle/>
                    <a:p>
                      <a:pPr marL="0" marR="0">
                        <a:spcBef>
                          <a:spcPts val="0"/>
                        </a:spcBef>
                        <a:spcAft>
                          <a:spcPts val="0"/>
                        </a:spcAft>
                      </a:pPr>
                      <a:r>
                        <a:rPr lang="en-US" sz="1200" dirty="0">
                          <a:effectLst/>
                        </a:rPr>
                        <a:t>Falta la disposición del sistema en la sala de calderas</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No es posible una visión general rápida para el operador y el personal de mantenimiento</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dirty="0">
                          <a:effectLst/>
                        </a:rPr>
                        <a:t>Adjuntar la disposición del sistema en la sala de calderas </a:t>
                      </a:r>
                      <a:endParaRPr lang="en-US" sz="1200" dirty="0">
                        <a:effectLst/>
                        <a:latin typeface="Times New Roman"/>
                        <a:ea typeface="Calibri"/>
                      </a:endParaRPr>
                    </a:p>
                  </a:txBody>
                  <a:tcPr marL="25459" marR="25459"/>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8846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Errores de montaje</a:t>
            </a:r>
          </a:p>
          <a:p>
            <a:pPr marL="0" indent="0">
              <a:buNone/>
            </a:pPr>
            <a:r>
              <a:rPr lang="en-US" sz="1600" b="1" dirty="0">
                <a:latin typeface="Arial" panose="020B0604020202020204" pitchFamily="34" charset="0"/>
                <a:cs typeface="Arial" panose="020B0604020202020204" pitchFamily="34" charset="0"/>
              </a:rPr>
              <a:t>Error de montaje, consecuencias y su rectificación</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251520" y="2276872"/>
          <a:ext cx="8568953" cy="3962400"/>
        </p:xfrm>
        <a:graphic>
          <a:graphicData uri="http://schemas.openxmlformats.org/drawingml/2006/table">
            <a:tbl>
              <a:tblPr firstRow="1" firstCol="1" bandRow="1">
                <a:tableStyleId>{5C22544A-7EE6-4342-B048-85BDC9FD1C3A}</a:tableStyleId>
              </a:tblPr>
              <a:tblGrid>
                <a:gridCol w="1300645">
                  <a:extLst>
                    <a:ext uri="{9D8B030D-6E8A-4147-A177-3AD203B41FA5}">
                      <a16:colId xmlns:a16="http://schemas.microsoft.com/office/drawing/2014/main" val="20000"/>
                    </a:ext>
                  </a:extLst>
                </a:gridCol>
                <a:gridCol w="2504512">
                  <a:extLst>
                    <a:ext uri="{9D8B030D-6E8A-4147-A177-3AD203B41FA5}">
                      <a16:colId xmlns:a16="http://schemas.microsoft.com/office/drawing/2014/main" val="20001"/>
                    </a:ext>
                  </a:extLst>
                </a:gridCol>
                <a:gridCol w="2381898">
                  <a:extLst>
                    <a:ext uri="{9D8B030D-6E8A-4147-A177-3AD203B41FA5}">
                      <a16:colId xmlns:a16="http://schemas.microsoft.com/office/drawing/2014/main" val="20002"/>
                    </a:ext>
                  </a:extLst>
                </a:gridCol>
                <a:gridCol w="2381898">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Errores</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Consecuencias/daños</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dirty="0">
                          <a:effectLst/>
                        </a:rPr>
                        <a:t>Corrección/prevención</a:t>
                      </a:r>
                      <a:endParaRPr lang="en-US" sz="1400" dirty="0">
                        <a:effectLst/>
                        <a:latin typeface="Times New Roman"/>
                        <a:ea typeface="Calibri"/>
                      </a:endParaRPr>
                    </a:p>
                  </a:txBody>
                  <a:tcPr marL="25459" marR="25459"/>
                </a:tc>
                <a:extLst>
                  <a:ext uri="{0D108BD9-81ED-4DB2-BD59-A6C34878D82A}">
                    <a16:rowId xmlns:a16="http://schemas.microsoft.com/office/drawing/2014/main" val="10000"/>
                  </a:ext>
                </a:extLst>
              </a:tr>
              <a:tr h="0">
                <a:tc rowSpan="3">
                  <a:txBody>
                    <a:bodyPr/>
                    <a:lstStyle/>
                    <a:p>
                      <a:pPr marL="0" marR="0" algn="r">
                        <a:spcBef>
                          <a:spcPts val="0"/>
                        </a:spcBef>
                        <a:spcAft>
                          <a:spcPts val="0"/>
                        </a:spcAft>
                      </a:pPr>
                      <a:r>
                        <a:rPr lang="en-US" sz="1400" dirty="0">
                          <a:effectLst/>
                        </a:rPr>
                        <a:t>Mantenimiento</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Comprobación del portador de calor que falta para la protección contra la congelación</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Posibilidad de rotura de tubos en absorbedores y tubos externos</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Comprobación de la protección contra la congelación con un instrumento de medición adecuado (p. ej., un aerómetro).</a:t>
                      </a:r>
                      <a:endParaRPr lang="en-US" sz="1200">
                        <a:effectLst/>
                        <a:latin typeface="Times New Roman"/>
                        <a:ea typeface="Calibri"/>
                      </a:endParaRPr>
                    </a:p>
                  </a:txBody>
                  <a:tcPr marL="25459" marR="25459"/>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a:spcBef>
                          <a:spcPts val="0"/>
                        </a:spcBef>
                        <a:spcAft>
                          <a:spcPts val="0"/>
                        </a:spcAft>
                      </a:pPr>
                      <a:r>
                        <a:rPr lang="en-US" sz="1200">
                          <a:effectLst/>
                        </a:rPr>
                        <a:t>Falta la comprobación del valor de pH</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Posibilidad de corrosión y erosión de las tuberías</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Control del valor pH con la tira reactiva</a:t>
                      </a:r>
                      <a:endParaRPr lang="en-US" sz="1200">
                        <a:effectLst/>
                        <a:latin typeface="Times New Roman"/>
                        <a:ea typeface="Calibri"/>
                      </a:endParaRPr>
                    </a:p>
                  </a:txBody>
                  <a:tcPr marL="25459" marR="25459"/>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1200">
                          <a:effectLst/>
                        </a:rPr>
                        <a:t>Recarga utilizando portadores de calor desconocidos</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Propiedades químicas inciertas </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Cambiar el portador de calor (enjuagar y eventualmente vaciar con aire comprimido)</a:t>
                      </a:r>
                      <a:endParaRPr lang="en-US" sz="1200">
                        <a:effectLst/>
                        <a:latin typeface="Times New Roman"/>
                        <a:ea typeface="Calibri"/>
                      </a:endParaRPr>
                    </a:p>
                  </a:txBody>
                  <a:tcPr marL="25459" marR="25459"/>
                </a:tc>
                <a:extLst>
                  <a:ext uri="{0D108BD9-81ED-4DB2-BD59-A6C34878D82A}">
                    <a16:rowId xmlns:a16="http://schemas.microsoft.com/office/drawing/2014/main" val="10003"/>
                  </a:ext>
                </a:extLst>
              </a:tr>
              <a:tr h="0">
                <a:tc rowSpan="3">
                  <a:txBody>
                    <a:bodyPr/>
                    <a:lstStyle/>
                    <a:p>
                      <a:pPr marL="0" marR="0" algn="r">
                        <a:spcBef>
                          <a:spcPts val="0"/>
                        </a:spcBef>
                        <a:spcAft>
                          <a:spcPts val="0"/>
                        </a:spcAft>
                      </a:pPr>
                      <a:r>
                        <a:rPr lang="en-US" sz="1400" dirty="0">
                          <a:effectLst/>
                        </a:rPr>
                        <a:t>Organización</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Solicitud de subvenciones después de realizar el pedido</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Cese de las subvenciones </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Llenar la solicitud antes de hacer el pedido</a:t>
                      </a:r>
                      <a:endParaRPr lang="en-US" sz="1200">
                        <a:effectLst/>
                        <a:latin typeface="Times New Roman"/>
                        <a:ea typeface="Calibri"/>
                      </a:endParaRPr>
                    </a:p>
                  </a:txBody>
                  <a:tcPr marL="25459" marR="25459"/>
                </a:tc>
                <a:extLst>
                  <a:ext uri="{0D108BD9-81ED-4DB2-BD59-A6C34878D82A}">
                    <a16:rowId xmlns:a16="http://schemas.microsoft.com/office/drawing/2014/main" val="10004"/>
                  </a:ext>
                </a:extLst>
              </a:tr>
              <a:tr h="0">
                <a:tc vMerge="1">
                  <a:txBody>
                    <a:bodyPr/>
                    <a:lstStyle/>
                    <a:p>
                      <a:endParaRPr lang="en-US"/>
                    </a:p>
                  </a:txBody>
                  <a:tcPr/>
                </a:tc>
                <a:tc>
                  <a:txBody>
                    <a:bodyPr/>
                    <a:lstStyle/>
                    <a:p>
                      <a:pPr marL="0" marR="0">
                        <a:spcBef>
                          <a:spcPts val="0"/>
                        </a:spcBef>
                        <a:spcAft>
                          <a:spcPts val="0"/>
                        </a:spcAft>
                      </a:pPr>
                      <a:r>
                        <a:rPr lang="en-US" sz="1200">
                          <a:effectLst/>
                        </a:rPr>
                        <a:t>Problema de comunicación entre el cliente y el instalador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La instalación resulta diferente de lo que el cliente había imaginado</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La mejor correlación posible entre las necesidades del cliente y el sistema suministrado</a:t>
                      </a:r>
                      <a:endParaRPr lang="en-US" sz="1200">
                        <a:effectLst/>
                        <a:latin typeface="Times New Roman"/>
                        <a:ea typeface="Calibri"/>
                      </a:endParaRPr>
                    </a:p>
                  </a:txBody>
                  <a:tcPr marL="25459" marR="25459"/>
                </a:tc>
                <a:extLst>
                  <a:ext uri="{0D108BD9-81ED-4DB2-BD59-A6C34878D82A}">
                    <a16:rowId xmlns:a16="http://schemas.microsoft.com/office/drawing/2014/main" val="10005"/>
                  </a:ext>
                </a:extLst>
              </a:tr>
              <a:tr h="169724">
                <a:tc vMerge="1">
                  <a:txBody>
                    <a:bodyPr/>
                    <a:lstStyle/>
                    <a:p>
                      <a:endParaRPr lang="en-US"/>
                    </a:p>
                  </a:txBody>
                  <a:tcPr/>
                </a:tc>
                <a:tc>
                  <a:txBody>
                    <a:bodyPr/>
                    <a:lstStyle/>
                    <a:p>
                      <a:pPr marL="0" marR="0">
                        <a:spcBef>
                          <a:spcPts val="0"/>
                        </a:spcBef>
                        <a:spcAft>
                          <a:spcPts val="0"/>
                        </a:spcAft>
                      </a:pPr>
                      <a:r>
                        <a:rPr lang="en-US" sz="1200">
                          <a:effectLst/>
                        </a:rPr>
                        <a:t>Falta de coordinación con el cliente respecto a otras secciones de montaje</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Interrupción en el proceso de construcción</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dirty="0">
                          <a:effectLst/>
                        </a:rPr>
                        <a:t>Acuerdos oportunos y precisos entre el techador, el fontanero y el electricista y el cliente</a:t>
                      </a:r>
                      <a:endParaRPr lang="en-US" sz="1200" dirty="0">
                        <a:effectLst/>
                        <a:latin typeface="Times New Roman"/>
                        <a:ea typeface="Calibri"/>
                      </a:endParaRPr>
                    </a:p>
                  </a:txBody>
                  <a:tcPr marL="25459" marR="2545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98322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3.2. Ejemplos de detección y eliminación de fallos</a:t>
            </a:r>
          </a:p>
          <a:p>
            <a:pPr marL="0" indent="0">
              <a:buNone/>
            </a:pPr>
            <a:r>
              <a:rPr lang="en-US" sz="1600" b="1" dirty="0">
                <a:latin typeface="Arial" panose="020B0604020202020204" pitchFamily="34" charset="0"/>
                <a:cs typeface="Arial" panose="020B0604020202020204" pitchFamily="34" charset="0"/>
              </a:rPr>
              <a:t>Pérdidas de carga del sistema</a:t>
            </a:r>
          </a:p>
          <a:p>
            <a:pPr marL="0" indent="0">
              <a:buNone/>
            </a:pP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35496" y="2204864"/>
            <a:ext cx="3456384"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¿Ventilación cerrada después de llenar y purgar el sistema?</a:t>
            </a:r>
          </a:p>
        </p:txBody>
      </p:sp>
      <p:sp>
        <p:nvSpPr>
          <p:cNvPr id="7" name="Rectangle 6"/>
          <p:cNvSpPr/>
          <p:nvPr/>
        </p:nvSpPr>
        <p:spPr>
          <a:xfrm>
            <a:off x="4534200" y="2228330"/>
            <a:ext cx="3255788"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Cerrar la ventilación y aumentar la presión</a:t>
            </a:r>
          </a:p>
        </p:txBody>
      </p:sp>
      <p:cxnSp>
        <p:nvCxnSpPr>
          <p:cNvPr id="4" name="Straight Arrow Connector 3"/>
          <p:cNvCxnSpPr/>
          <p:nvPr/>
        </p:nvCxnSpPr>
        <p:spPr>
          <a:xfrm flipV="1">
            <a:off x="3491880" y="2397381"/>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3872" y="2687420"/>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12" name="Rectangle 11"/>
          <p:cNvSpPr/>
          <p:nvPr/>
        </p:nvSpPr>
        <p:spPr>
          <a:xfrm>
            <a:off x="3637636" y="2035587"/>
            <a:ext cx="529944"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No</a:t>
            </a:r>
          </a:p>
        </p:txBody>
      </p:sp>
      <p:cxnSp>
        <p:nvCxnSpPr>
          <p:cNvPr id="13" name="Straight Arrow Connector 12"/>
          <p:cNvCxnSpPr/>
          <p:nvPr/>
        </p:nvCxnSpPr>
        <p:spPr>
          <a:xfrm>
            <a:off x="1852496" y="2625267"/>
            <a:ext cx="0" cy="4628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5496" y="3133427"/>
            <a:ext cx="3600400"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¿Líquido solar escapando de la válvula de seguridad? (Comprobar el nivel de llenado del depósito de rebose)</a:t>
            </a:r>
          </a:p>
        </p:txBody>
      </p:sp>
      <p:cxnSp>
        <p:nvCxnSpPr>
          <p:cNvPr id="17" name="Straight Arrow Connector 16"/>
          <p:cNvCxnSpPr/>
          <p:nvPr/>
        </p:nvCxnSpPr>
        <p:spPr>
          <a:xfrm flipV="1">
            <a:off x="3485556" y="3356992"/>
            <a:ext cx="682024" cy="2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313336" y="3090486"/>
            <a:ext cx="4723160" cy="3108543"/>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¿El MEV está defectuoso? (Prueba de golpeteo) cambio si es necesario</a:t>
            </a:r>
          </a:p>
          <a:p>
            <a:r>
              <a:rPr lang="en-US" sz="1400" dirty="0">
                <a:latin typeface="Arial" panose="020B0604020202020204" pitchFamily="34" charset="0"/>
                <a:cs typeface="Arial" panose="020B0604020202020204" pitchFamily="34" charset="0"/>
              </a:rPr>
              <a:t>¿El MEV se apagó? (No permitido) abierto si es necesario</a:t>
            </a:r>
          </a:p>
          <a:p>
            <a:r>
              <a:rPr lang="en-US" sz="1400" dirty="0">
                <a:latin typeface="Arial" panose="020B0604020202020204" pitchFamily="34" charset="0"/>
                <a:cs typeface="Arial" panose="020B0604020202020204" pitchFamily="34" charset="0"/>
              </a:rPr>
              <a:t>¿El MEV es demasiado pequeño? Vuelva a calcular, instale una unidad adicional si es necesario</a:t>
            </a:r>
          </a:p>
          <a:p>
            <a:r>
              <a:rPr lang="en-US" sz="1400" dirty="0">
                <a:latin typeface="Arial" panose="020B0604020202020204" pitchFamily="34" charset="0"/>
                <a:cs typeface="Arial" panose="020B0604020202020204" pitchFamily="34" charset="0"/>
              </a:rPr>
              <a:t>¿La presión de admisión del MEV es demasiado alta? ¿La presión de llenado del sistema es demasiado alta? Reducir según sea necesario</a:t>
            </a:r>
          </a:p>
          <a:p>
            <a:r>
              <a:rPr lang="en-US" sz="1400" dirty="0">
                <a:latin typeface="Arial" panose="020B0604020202020204" pitchFamily="34" charset="0"/>
                <a:cs typeface="Arial" panose="020B0604020202020204" pitchFamily="34" charset="0"/>
              </a:rPr>
              <a:t>¿Válvula de seguridad mal dimensionada? (¿Presión de respuesta demasiado baja?) Cambiar si es necesario</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Sistema de vaciado, rectificación de fugas, sistema de llenado y purga</a:t>
            </a:r>
          </a:p>
        </p:txBody>
      </p:sp>
      <p:sp>
        <p:nvSpPr>
          <p:cNvPr id="19" name="Rectangle 18"/>
          <p:cNvSpPr/>
          <p:nvPr/>
        </p:nvSpPr>
        <p:spPr>
          <a:xfrm>
            <a:off x="3442924" y="2877343"/>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21" name="Rectangle 20"/>
          <p:cNvSpPr/>
          <p:nvPr/>
        </p:nvSpPr>
        <p:spPr>
          <a:xfrm>
            <a:off x="107504" y="5406315"/>
            <a:ext cx="3384376"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Circuito solar </a:t>
            </a:r>
            <a:r>
              <a:rPr lang="en-US" sz="1400" dirty="0" err="1">
                <a:latin typeface="Arial" panose="020B0604020202020204" pitchFamily="34" charset="0"/>
                <a:cs typeface="Arial" panose="020B0604020202020204" pitchFamily="34" charset="0"/>
              </a:rPr>
              <a:t>estanco</a:t>
            </a:r>
            <a:r>
              <a:rPr lang="en-US" sz="1400" dirty="0">
                <a:latin typeface="Arial" panose="020B0604020202020204" pitchFamily="34" charset="0"/>
                <a:cs typeface="Arial" panose="020B0604020202020204" pitchFamily="34" charset="0"/>
              </a:rPr>
              <a:t>? Sienta" cada punto de soldadura y conexión atornillada con los dedos.</a:t>
            </a:r>
          </a:p>
        </p:txBody>
      </p:sp>
      <p:cxnSp>
        <p:nvCxnSpPr>
          <p:cNvPr id="22" name="Straight Arrow Connector 21"/>
          <p:cNvCxnSpPr/>
          <p:nvPr/>
        </p:nvCxnSpPr>
        <p:spPr>
          <a:xfrm>
            <a:off x="1766400" y="3964424"/>
            <a:ext cx="0" cy="115190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81564" y="4278223"/>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27" name="Straight Arrow Connector 26"/>
          <p:cNvCxnSpPr/>
          <p:nvPr/>
        </p:nvCxnSpPr>
        <p:spPr>
          <a:xfrm flipV="1">
            <a:off x="3379308" y="5845053"/>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525064" y="5483259"/>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spTree>
    <p:extLst>
      <p:ext uri="{BB962C8B-B14F-4D97-AF65-F5344CB8AC3E}">
        <p14:creationId xmlns:p14="http://schemas.microsoft.com/office/powerpoint/2010/main" val="3497110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4752528"/>
          </a:xfrm>
        </p:spPr>
        <p:txBody>
          <a:bodyPr>
            <a:noAutofit/>
          </a:bodyPr>
          <a:lstStyle/>
          <a:p>
            <a:pPr marL="0" indent="0">
              <a:buNone/>
            </a:pPr>
            <a:r>
              <a:rPr lang="en-US" sz="1600" dirty="0">
                <a:latin typeface="Arial" panose="020B0604020202020204" pitchFamily="34" charset="0"/>
                <a:cs typeface="Arial" panose="020B0604020202020204" pitchFamily="34" charset="0"/>
              </a:rPr>
              <a:t>3.2. Ejemplos de detección y eliminación de fallos</a:t>
            </a:r>
          </a:p>
          <a:p>
            <a:pPr marL="0" indent="0">
              <a:buNone/>
            </a:pPr>
            <a:r>
              <a:rPr lang="en-US" sz="1600" b="1" dirty="0">
                <a:latin typeface="Arial" panose="020B0604020202020204" pitchFamily="34" charset="0"/>
                <a:cs typeface="Arial" panose="020B0604020202020204" pitchFamily="34" charset="0"/>
              </a:rPr>
              <a:t>Pérdidas de carga del sistema</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Cuanto mejor se ventile el sistema cuando esté lleno (bombeando el líquido solar a través del sistema y a través de un tanque lleno con el mismo líquido hasta que no salgan más burbujas), menor será el número de fallas causadas por el aire en el sistema - y posiblemente ninguna falla en absoluto.</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Las variaciones de presión de 1-2 bar debidas a variaciones de temperatura durante el funcionamiento del sistema son normales. Las comparaciones de presión sólo son significativas y útiles para propósitos de prueba a temperaturas idénticas en el sistema.</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La presión del sistema no debe disminuir por debajo del valor de la presión estática + 0,5 bar, ya que de lo contrario se podría crear un vacío parcial en la parte superior del sistema solar y se podría aspirar aire.</a:t>
            </a: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191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99934" y="1457760"/>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3.2. Ejemplos de detección y eliminación de fallos</a:t>
            </a:r>
          </a:p>
          <a:p>
            <a:pPr marL="0" indent="0">
              <a:buNone/>
            </a:pPr>
            <a:r>
              <a:rPr lang="en-US" sz="1600" b="1" dirty="0">
                <a:latin typeface="Arial" panose="020B0604020202020204" pitchFamily="34" charset="0"/>
                <a:cs typeface="Arial" panose="020B0604020202020204" pitchFamily="34" charset="0"/>
              </a:rPr>
              <a:t>El sol brilla pero la bomba no funciona</a:t>
            </a:r>
          </a:p>
          <a:p>
            <a:pPr marL="0" indent="0">
              <a:buNone/>
            </a:pP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169388" y="2125758"/>
            <a:ext cx="375454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¿Es visible la pantalla del controlador o se enciende el LED?</a:t>
            </a:r>
          </a:p>
        </p:txBody>
      </p:sp>
      <p:sp>
        <p:nvSpPr>
          <p:cNvPr id="7" name="Rectangle 6"/>
          <p:cNvSpPr/>
          <p:nvPr/>
        </p:nvSpPr>
        <p:spPr>
          <a:xfrm>
            <a:off x="4364040" y="2167062"/>
            <a:ext cx="4286272"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El </a:t>
            </a:r>
            <a:r>
              <a:rPr lang="en-US" sz="1400" dirty="0" err="1">
                <a:latin typeface="Arial" panose="020B0604020202020204" pitchFamily="34" charset="0"/>
                <a:cs typeface="Arial" panose="020B0604020202020204" pitchFamily="34" charset="0"/>
              </a:rPr>
              <a:t>Regulador</a:t>
            </a:r>
            <a:r>
              <a:rPr lang="en-US" sz="1400" dirty="0">
                <a:latin typeface="Arial" panose="020B0604020202020204" pitchFamily="34" charset="0"/>
                <a:cs typeface="Arial" panose="020B0604020202020204" pitchFamily="34" charset="0"/>
              </a:rPr>
              <a:t> no tiene suministro de voltaje </a:t>
            </a:r>
          </a:p>
          <a:p>
            <a:r>
              <a:rPr lang="en-US" sz="1400" dirty="0">
                <a:latin typeface="Arial" panose="020B0604020202020204" pitchFamily="34" charset="0"/>
                <a:cs typeface="Arial" panose="020B0604020202020204" pitchFamily="34" charset="0"/>
              </a:rPr>
              <a:t>Comprobar el cable (fuente de alimentación) y los fusibles</a:t>
            </a:r>
          </a:p>
        </p:txBody>
      </p:sp>
      <p:cxnSp>
        <p:nvCxnSpPr>
          <p:cNvPr id="4" name="Straight Arrow Connector 3"/>
          <p:cNvCxnSpPr/>
          <p:nvPr/>
        </p:nvCxnSpPr>
        <p:spPr>
          <a:xfrm flipV="1">
            <a:off x="3525064" y="2418145"/>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877270" y="2546160"/>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12" name="Rectangle 11"/>
          <p:cNvSpPr/>
          <p:nvPr/>
        </p:nvSpPr>
        <p:spPr>
          <a:xfrm>
            <a:off x="3714660" y="1988840"/>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13" name="Straight Arrow Connector 12"/>
          <p:cNvCxnSpPr/>
          <p:nvPr/>
        </p:nvCxnSpPr>
        <p:spPr>
          <a:xfrm>
            <a:off x="2555776" y="2546160"/>
            <a:ext cx="0" cy="4628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04884" y="3011380"/>
            <a:ext cx="3719044"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Temperatura máxima de acumulador alcanzada?</a:t>
            </a:r>
          </a:p>
        </p:txBody>
      </p:sp>
      <p:cxnSp>
        <p:nvCxnSpPr>
          <p:cNvPr id="17" name="Straight Arrow Connector 16"/>
          <p:cNvCxnSpPr/>
          <p:nvPr/>
        </p:nvCxnSpPr>
        <p:spPr>
          <a:xfrm flipV="1">
            <a:off x="3594780" y="3184849"/>
            <a:ext cx="682024" cy="2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313336" y="2895670"/>
            <a:ext cx="4723160"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Compruebe la temperatura máxima: Depósito de agua sanitaria 60°C; Acumulador tampón 90°C</a:t>
            </a:r>
          </a:p>
          <a:p>
            <a:r>
              <a:rPr lang="en-US" sz="1400" dirty="0">
                <a:latin typeface="Arial" panose="020B0604020202020204" pitchFamily="34" charset="0"/>
                <a:cs typeface="Arial" panose="020B0604020202020204" pitchFamily="34" charset="0"/>
              </a:rPr>
              <a:t>Modificar si es necesario</a:t>
            </a:r>
          </a:p>
        </p:txBody>
      </p:sp>
      <p:sp>
        <p:nvSpPr>
          <p:cNvPr id="19" name="Rectangle 18"/>
          <p:cNvSpPr/>
          <p:nvPr/>
        </p:nvSpPr>
        <p:spPr>
          <a:xfrm>
            <a:off x="3602044" y="2798237"/>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21" name="Rectangle 20"/>
          <p:cNvSpPr/>
          <p:nvPr/>
        </p:nvSpPr>
        <p:spPr>
          <a:xfrm>
            <a:off x="216862" y="3961720"/>
            <a:ext cx="3491042"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¿Funciona la bomba después de conectar el interruptor manual?</a:t>
            </a:r>
          </a:p>
        </p:txBody>
      </p:sp>
      <p:cxnSp>
        <p:nvCxnSpPr>
          <p:cNvPr id="22" name="Straight Arrow Connector 21"/>
          <p:cNvCxnSpPr/>
          <p:nvPr/>
        </p:nvCxnSpPr>
        <p:spPr>
          <a:xfrm>
            <a:off x="2555776" y="3385769"/>
            <a:ext cx="0" cy="57595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995218" y="3408506"/>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27" name="Straight Arrow Connector 26"/>
          <p:cNvCxnSpPr/>
          <p:nvPr/>
        </p:nvCxnSpPr>
        <p:spPr>
          <a:xfrm>
            <a:off x="2232954" y="4420789"/>
            <a:ext cx="0" cy="5923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612298" y="4489375"/>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23" name="Straight Arrow Connector 22"/>
          <p:cNvCxnSpPr/>
          <p:nvPr/>
        </p:nvCxnSpPr>
        <p:spPr>
          <a:xfrm flipV="1">
            <a:off x="3445296" y="4133672"/>
            <a:ext cx="682024" cy="2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452560" y="3747060"/>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26" name="Rectangle 25"/>
          <p:cNvSpPr/>
          <p:nvPr/>
        </p:nvSpPr>
        <p:spPr>
          <a:xfrm>
            <a:off x="4229648" y="3786510"/>
            <a:ext cx="4876348" cy="1169551"/>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¿Diferencia de conexión demasiado alta? (5–8 90°C)</a:t>
            </a:r>
          </a:p>
          <a:p>
            <a:r>
              <a:rPr lang="en-US" sz="1400" dirty="0">
                <a:latin typeface="Arial" panose="020B0604020202020204" pitchFamily="34" charset="0"/>
                <a:cs typeface="Arial" panose="020B0604020202020204" pitchFamily="34" charset="0"/>
              </a:rPr>
              <a:t>Cheque</a:t>
            </a:r>
          </a:p>
          <a:p>
            <a:r>
              <a:rPr lang="en-US" sz="1400" dirty="0">
                <a:latin typeface="Arial" panose="020B0604020202020204" pitchFamily="34" charset="0"/>
                <a:cs typeface="Arial" panose="020B0604020202020204" pitchFamily="34" charset="0"/>
              </a:rPr>
              <a:t>¿Indicación de temperatura plausible? El sensor de temperatura puede estar defectuoso o no tener un buen contacto</a:t>
            </a:r>
          </a:p>
        </p:txBody>
      </p:sp>
      <p:sp>
        <p:nvSpPr>
          <p:cNvPr id="29" name="Rectangle 28"/>
          <p:cNvSpPr/>
          <p:nvPr/>
        </p:nvSpPr>
        <p:spPr>
          <a:xfrm>
            <a:off x="270195" y="4937869"/>
            <a:ext cx="2933653"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¿El </a:t>
            </a:r>
            <a:r>
              <a:rPr lang="en-US" sz="1400" dirty="0" err="1">
                <a:latin typeface="Arial" panose="020B0604020202020204" pitchFamily="34" charset="0"/>
                <a:cs typeface="Arial" panose="020B0604020202020204" pitchFamily="34" charset="0"/>
              </a:rPr>
              <a:t>regulador</a:t>
            </a:r>
            <a:r>
              <a:rPr lang="en-US" sz="1400" dirty="0">
                <a:latin typeface="Arial" panose="020B0604020202020204" pitchFamily="34" charset="0"/>
                <a:cs typeface="Arial" panose="020B0604020202020204" pitchFamily="34" charset="0"/>
              </a:rPr>
              <a:t> cambia de bomba?</a:t>
            </a:r>
          </a:p>
        </p:txBody>
      </p:sp>
      <p:cxnSp>
        <p:nvCxnSpPr>
          <p:cNvPr id="30" name="Straight Arrow Connector 29"/>
          <p:cNvCxnSpPr/>
          <p:nvPr/>
        </p:nvCxnSpPr>
        <p:spPr>
          <a:xfrm flipV="1">
            <a:off x="3072516" y="5163478"/>
            <a:ext cx="682024" cy="2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988700" y="4768592"/>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32" name="Rectangle 31"/>
          <p:cNvSpPr/>
          <p:nvPr/>
        </p:nvSpPr>
        <p:spPr>
          <a:xfrm>
            <a:off x="3808624" y="4917747"/>
            <a:ext cx="5299880" cy="1169551"/>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 Bomba bloqueada</a:t>
            </a:r>
          </a:p>
          <a:p>
            <a:r>
              <a:rPr lang="en-US" sz="1400" dirty="0">
                <a:latin typeface="Arial" panose="020B0604020202020204" pitchFamily="34" charset="0"/>
                <a:cs typeface="Arial" panose="020B0604020202020204" pitchFamily="34" charset="0"/>
              </a:rPr>
              <a:t>1. ¿El eje de la bomba se ha atascado? Mover el eje con un destornillador (¡sin tensión!)</a:t>
            </a:r>
          </a:p>
          <a:p>
            <a:r>
              <a:rPr lang="en-US" sz="1400" dirty="0">
                <a:latin typeface="Arial" panose="020B0604020202020204" pitchFamily="34" charset="0"/>
                <a:cs typeface="Arial" panose="020B0604020202020204" pitchFamily="34" charset="0"/>
              </a:rPr>
              <a:t>2. ¿La bomba </a:t>
            </a:r>
            <a:r>
              <a:rPr lang="en-US" sz="1400" dirty="0" err="1">
                <a:latin typeface="Arial" panose="020B0604020202020204" pitchFamily="34" charset="0"/>
                <a:cs typeface="Arial" panose="020B0604020202020204" pitchFamily="34" charset="0"/>
              </a:rPr>
              <a:t>está</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sucia</a:t>
            </a:r>
            <a:r>
              <a:rPr lang="en-US" sz="1400" dirty="0">
                <a:latin typeface="Arial" panose="020B0604020202020204" pitchFamily="34" charset="0"/>
                <a:cs typeface="Arial" panose="020B0604020202020204" pitchFamily="34" charset="0"/>
              </a:rPr>
              <a:t>? Limpiar la bomba</a:t>
            </a:r>
          </a:p>
          <a:p>
            <a:r>
              <a:rPr lang="en-US" sz="1400" dirty="0">
                <a:latin typeface="Arial" panose="020B0604020202020204" pitchFamily="34" charset="0"/>
                <a:cs typeface="Arial" panose="020B0604020202020204" pitchFamily="34" charset="0"/>
              </a:rPr>
              <a:t>3. Si no hay efecto, cambiar la bomba</a:t>
            </a:r>
          </a:p>
        </p:txBody>
      </p:sp>
      <p:sp>
        <p:nvSpPr>
          <p:cNvPr id="33" name="Rectangle 32"/>
          <p:cNvSpPr/>
          <p:nvPr/>
        </p:nvSpPr>
        <p:spPr>
          <a:xfrm>
            <a:off x="323528" y="5656411"/>
            <a:ext cx="3130385" cy="523220"/>
          </a:xfrm>
          <a:prstGeom prst="rect">
            <a:avLst/>
          </a:prstGeom>
        </p:spPr>
        <p:txBody>
          <a:bodyPr wrap="square">
            <a:spAutoFit/>
          </a:bodyPr>
          <a:lstStyle/>
          <a:p>
            <a:r>
              <a:rPr lang="en-US" sz="1400" dirty="0" err="1">
                <a:latin typeface="Arial" panose="020B0604020202020204" pitchFamily="34" charset="0"/>
                <a:cs typeface="Arial" panose="020B0604020202020204" pitchFamily="34" charset="0"/>
              </a:rPr>
              <a:t>Regulador</a:t>
            </a:r>
            <a:r>
              <a:rPr lang="en-US" sz="1400" dirty="0">
                <a:latin typeface="Arial" panose="020B0604020202020204" pitchFamily="34" charset="0"/>
                <a:cs typeface="Arial" panose="020B0604020202020204" pitchFamily="34" charset="0"/>
              </a:rPr>
              <a:t> defectuoso. Enviar al fabricante</a:t>
            </a:r>
          </a:p>
        </p:txBody>
      </p:sp>
      <p:cxnSp>
        <p:nvCxnSpPr>
          <p:cNvPr id="34" name="Straight Arrow Connector 33"/>
          <p:cNvCxnSpPr/>
          <p:nvPr/>
        </p:nvCxnSpPr>
        <p:spPr>
          <a:xfrm>
            <a:off x="1173160" y="5255095"/>
            <a:ext cx="0" cy="45061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11560" y="5353471"/>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spTree>
    <p:extLst>
      <p:ext uri="{BB962C8B-B14F-4D97-AF65-F5344CB8AC3E}">
        <p14:creationId xmlns:p14="http://schemas.microsoft.com/office/powerpoint/2010/main" val="1903054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2880320"/>
          </a:xfrm>
        </p:spPr>
        <p:txBody>
          <a:bodyPr>
            <a:noAutofit/>
          </a:bodyPr>
          <a:lstStyle/>
          <a:p>
            <a:pPr marL="0" indent="0">
              <a:buNone/>
            </a:pPr>
            <a:r>
              <a:rPr lang="en-US" sz="1600" dirty="0">
                <a:latin typeface="Arial" panose="020B0604020202020204" pitchFamily="34" charset="0"/>
                <a:cs typeface="Arial" panose="020B0604020202020204" pitchFamily="34" charset="0"/>
              </a:rPr>
              <a:t>3.2. Ejemplos de detección y eliminación de fallos</a:t>
            </a:r>
          </a:p>
          <a:p>
            <a:pPr marL="0" indent="0">
              <a:buNone/>
            </a:pPr>
            <a:r>
              <a:rPr lang="en-US" sz="1600" b="1" dirty="0">
                <a:latin typeface="Arial" panose="020B0604020202020204" pitchFamily="34" charset="0"/>
                <a:cs typeface="Arial" panose="020B0604020202020204" pitchFamily="34" charset="0"/>
              </a:rPr>
              <a:t>El sol brilla pero la bomba no funciona</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Otras razones:</a:t>
            </a:r>
          </a:p>
          <a:p>
            <a:pPr marL="0" indent="0">
              <a:buNone/>
            </a:pP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acumulador</a:t>
            </a:r>
            <a:r>
              <a:rPr lang="en-US" sz="1600" dirty="0">
                <a:latin typeface="Arial" panose="020B0604020202020204" pitchFamily="34" charset="0"/>
                <a:cs typeface="Arial" panose="020B0604020202020204" pitchFamily="34" charset="0"/>
              </a:rPr>
              <a:t> está caliente, pero por debajo de la temperatura máxima. La radiación solar no es suficiente para alcanzar la diferencia de temperatura de encendido a un nivel alto. El </a:t>
            </a:r>
            <a:r>
              <a:rPr lang="en-US" sz="1600" dirty="0" err="1">
                <a:latin typeface="Arial" panose="020B0604020202020204" pitchFamily="34" charset="0"/>
                <a:cs typeface="Arial" panose="020B0604020202020204" pitchFamily="34" charset="0"/>
              </a:rPr>
              <a:t>comportamiento</a:t>
            </a:r>
            <a:r>
              <a:rPr lang="en-US" sz="1600" dirty="0">
                <a:latin typeface="Arial" panose="020B0604020202020204" pitchFamily="34" charset="0"/>
                <a:cs typeface="Arial" panose="020B0604020202020204" pitchFamily="34" charset="0"/>
              </a:rPr>
              <a:t> del sistema en este caso es satisfactorio.</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Sistema de acumulador doble: el regulador conmuta al acumulador más caliente y aún no se ha alcanzado la diferencia de temperatura de conexión. Espera.</a:t>
            </a: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569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251520" y="1540618"/>
            <a:ext cx="8229600" cy="1190878"/>
          </a:xfrm>
        </p:spPr>
        <p:txBody>
          <a:bodyPr>
            <a:noAutofit/>
          </a:bodyPr>
          <a:lstStyle/>
          <a:p>
            <a:pPr marL="0" indent="0">
              <a:buNone/>
            </a:pPr>
            <a:r>
              <a:rPr lang="en-US" sz="1400" dirty="0">
                <a:latin typeface="Arial" panose="020B0604020202020204" pitchFamily="34" charset="0"/>
                <a:cs typeface="Arial" panose="020B0604020202020204" pitchFamily="34" charset="0"/>
              </a:rPr>
              <a:t>3.2. Ejemplos de detección y eliminación de fallos</a:t>
            </a:r>
          </a:p>
          <a:p>
            <a:pPr marL="0" indent="0">
              <a:buNone/>
            </a:pPr>
            <a:r>
              <a:rPr lang="en-US" sz="1400" b="1" dirty="0">
                <a:latin typeface="Arial" panose="020B0604020202020204" pitchFamily="34" charset="0"/>
                <a:cs typeface="Arial" panose="020B0604020202020204" pitchFamily="34" charset="0"/>
              </a:rPr>
              <a:t>Diferencia de temperatura muy alta entre el colector y el acumulador</a:t>
            </a:r>
          </a:p>
          <a:p>
            <a:pPr marL="0" indent="0">
              <a:buNone/>
            </a:pPr>
            <a:r>
              <a:rPr lang="en-US" sz="1400" dirty="0">
                <a:latin typeface="Arial" panose="020B0604020202020204" pitchFamily="34" charset="0"/>
                <a:cs typeface="Arial" panose="020B0604020202020204" pitchFamily="34" charset="0"/>
              </a:rPr>
              <a:t>La diferencia entre la temperatura de alimentación y la de retorno debe ser de unos 10 °C (alta</a:t>
            </a:r>
          </a:p>
          <a:p>
            <a:pPr marL="0" indent="0">
              <a:buNone/>
            </a:pPr>
            <a:r>
              <a:rPr lang="en-US" sz="1400" dirty="0">
                <a:latin typeface="Arial" panose="020B0604020202020204" pitchFamily="34" charset="0"/>
                <a:cs typeface="Arial" panose="020B0604020202020204" pitchFamily="34" charset="0"/>
              </a:rPr>
              <a:t>caudal) y 30 °C (caudal bajo)</a:t>
            </a:r>
          </a:p>
        </p:txBody>
      </p:sp>
      <p:sp>
        <p:nvSpPr>
          <p:cNvPr id="4" name="Rectangle 3"/>
          <p:cNvSpPr/>
          <p:nvPr/>
        </p:nvSpPr>
        <p:spPr>
          <a:xfrm>
            <a:off x="251520" y="3098775"/>
            <a:ext cx="375454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¿Está funcionando la </a:t>
            </a:r>
            <a:r>
              <a:rPr lang="en-US" sz="1400" dirty="0" err="1">
                <a:latin typeface="Arial" panose="020B0604020202020204" pitchFamily="34" charset="0"/>
                <a:cs typeface="Arial" panose="020B0604020202020204" pitchFamily="34" charset="0"/>
              </a:rPr>
              <a:t>bomba</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del circuito solar?</a:t>
            </a:r>
          </a:p>
        </p:txBody>
      </p:sp>
      <p:sp>
        <p:nvSpPr>
          <p:cNvPr id="6" name="Rectangle 5"/>
          <p:cNvSpPr/>
          <p:nvPr/>
        </p:nvSpPr>
        <p:spPr>
          <a:xfrm>
            <a:off x="3760684" y="3007693"/>
            <a:ext cx="5203804" cy="1600438"/>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¿El tanque ha alcanzado su temperatura máxima? (Depósito de agua sanitaria 60°C; acumulador tampón 90°C)</a:t>
            </a:r>
          </a:p>
          <a:p>
            <a:r>
              <a:rPr lang="en-US" sz="1400" dirty="0">
                <a:latin typeface="Arial" panose="020B0604020202020204" pitchFamily="34" charset="0"/>
                <a:cs typeface="Arial" panose="020B0604020202020204" pitchFamily="34" charset="0"/>
              </a:rPr>
              <a:t>Si </a:t>
            </a:r>
            <a:r>
              <a:rPr lang="en-US" sz="1400" b="1" dirty="0">
                <a:solidFill>
                  <a:srgbClr val="0070C0"/>
                </a:solidFill>
                <a:latin typeface="Arial" panose="020B0604020202020204" pitchFamily="34" charset="0"/>
                <a:cs typeface="Arial" panose="020B0604020202020204" pitchFamily="34" charset="0"/>
              </a:rPr>
              <a:t>la respuesta es afirmativa, el</a:t>
            </a:r>
            <a:r>
              <a:rPr lang="en-US" sz="1400" dirty="0" err="1">
                <a:latin typeface="Arial" panose="020B0604020202020204" pitchFamily="34" charset="0"/>
                <a:cs typeface="Arial" panose="020B0604020202020204" pitchFamily="34" charset="0"/>
              </a:rPr>
              <a:t> comportamiento</a:t>
            </a:r>
            <a:r>
              <a:rPr lang="en-US" sz="1400" dirty="0">
                <a:latin typeface="Arial" panose="020B0604020202020204" pitchFamily="34" charset="0"/>
                <a:cs typeface="Arial" panose="020B0604020202020204" pitchFamily="34" charset="0"/>
              </a:rPr>
              <a:t> es normal</a:t>
            </a:r>
          </a:p>
          <a:p>
            <a:r>
              <a:rPr lang="en-US" sz="1400" b="1" dirty="0">
                <a:solidFill>
                  <a:srgbClr val="C00000"/>
                </a:solidFill>
                <a:latin typeface="Arial" panose="020B0604020202020204" pitchFamily="34" charset="0"/>
                <a:cs typeface="Arial" panose="020B0604020202020204" pitchFamily="34" charset="0"/>
              </a:rPr>
              <a:t>No</a:t>
            </a:r>
            <a:r>
              <a:rPr lang="en-US" sz="1400" dirty="0">
                <a:latin typeface="Arial" panose="020B0604020202020204" pitchFamily="34" charset="0"/>
                <a:cs typeface="Arial" panose="020B0604020202020204" pitchFamily="34" charset="0"/>
              </a:rPr>
              <a:t> Comprobar el ajuste del regulador y corregirlo si es necesario</a:t>
            </a:r>
          </a:p>
          <a:p>
            <a:r>
              <a:rPr lang="en-US" sz="1400" dirty="0">
                <a:latin typeface="Arial" panose="020B0604020202020204" pitchFamily="34" charset="0"/>
                <a:cs typeface="Arial" panose="020B0604020202020204" pitchFamily="34" charset="0"/>
              </a:rPr>
              <a:t>¿Está funcionando la bomba del circuito solar? </a:t>
            </a:r>
          </a:p>
          <a:p>
            <a:r>
              <a:rPr lang="en-US" sz="1400" b="1" dirty="0">
                <a:solidFill>
                  <a:srgbClr val="C00000"/>
                </a:solidFill>
                <a:latin typeface="Arial" panose="020B0604020202020204" pitchFamily="34" charset="0"/>
                <a:cs typeface="Arial" panose="020B0604020202020204" pitchFamily="34" charset="0"/>
              </a:rPr>
              <a:t>No </a:t>
            </a:r>
            <a:r>
              <a:rPr lang="en-US" sz="1400" dirty="0">
                <a:latin typeface="Arial" panose="020B0604020202020204" pitchFamily="34" charset="0"/>
                <a:cs typeface="Arial" panose="020B0604020202020204" pitchFamily="34" charset="0"/>
              </a:rPr>
              <a:t>Revise la bomba y el controlador.</a:t>
            </a:r>
          </a:p>
        </p:txBody>
      </p:sp>
      <p:cxnSp>
        <p:nvCxnSpPr>
          <p:cNvPr id="7" name="Straight Arrow Connector 6"/>
          <p:cNvCxnSpPr/>
          <p:nvPr/>
        </p:nvCxnSpPr>
        <p:spPr>
          <a:xfrm flipV="1">
            <a:off x="2893204" y="3395605"/>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1560" y="4027126"/>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9" name="Rectangle 8"/>
          <p:cNvSpPr/>
          <p:nvPr/>
        </p:nvSpPr>
        <p:spPr>
          <a:xfrm>
            <a:off x="3038960" y="2975245"/>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10" name="Straight Arrow Connector 9"/>
          <p:cNvCxnSpPr>
            <a:cxnSpLocks/>
          </p:cNvCxnSpPr>
          <p:nvPr/>
        </p:nvCxnSpPr>
        <p:spPr>
          <a:xfrm>
            <a:off x="1550552" y="3540126"/>
            <a:ext cx="0" cy="12570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2442" y="4894506"/>
            <a:ext cx="375454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¿Muestra el taco-setter un flujo?</a:t>
            </a:r>
          </a:p>
        </p:txBody>
      </p:sp>
      <p:sp>
        <p:nvSpPr>
          <p:cNvPr id="12" name="Rectangle 11"/>
          <p:cNvSpPr/>
          <p:nvPr/>
        </p:nvSpPr>
        <p:spPr>
          <a:xfrm>
            <a:off x="3772876" y="4895174"/>
            <a:ext cx="5203804"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Aire en el sistema. </a:t>
            </a:r>
            <a:r>
              <a:rPr lang="en-US" sz="1400" dirty="0" err="1">
                <a:latin typeface="Arial" panose="020B0604020202020204" pitchFamily="34" charset="0"/>
                <a:cs typeface="Arial" panose="020B0604020202020204" pitchFamily="34" charset="0"/>
              </a:rPr>
              <a:t>Purgar</a:t>
            </a:r>
            <a:endParaRPr lang="en-US" sz="14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2951420" y="5080115"/>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97176" y="4659755"/>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16" name="Straight Arrow Connector 15"/>
          <p:cNvCxnSpPr>
            <a:cxnSpLocks/>
          </p:cNvCxnSpPr>
          <p:nvPr/>
        </p:nvCxnSpPr>
        <p:spPr>
          <a:xfrm>
            <a:off x="1578448" y="5272950"/>
            <a:ext cx="0" cy="60432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11560" y="5404047"/>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Tree>
    <p:extLst>
      <p:ext uri="{BB962C8B-B14F-4D97-AF65-F5344CB8AC3E}">
        <p14:creationId xmlns:p14="http://schemas.microsoft.com/office/powerpoint/2010/main" val="993939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107504" y="1412776"/>
            <a:ext cx="8229600" cy="1190878"/>
          </a:xfrm>
        </p:spPr>
        <p:txBody>
          <a:bodyPr>
            <a:noAutofit/>
          </a:bodyPr>
          <a:lstStyle/>
          <a:p>
            <a:pPr marL="0" indent="0">
              <a:buNone/>
            </a:pPr>
            <a:r>
              <a:rPr lang="en-US" sz="1600" dirty="0">
                <a:latin typeface="Arial" panose="020B0604020202020204" pitchFamily="34" charset="0"/>
                <a:cs typeface="Arial" panose="020B0604020202020204" pitchFamily="34" charset="0"/>
              </a:rPr>
              <a:t>3.2. Ejemplos de detección y eliminación de fallos</a:t>
            </a:r>
          </a:p>
          <a:p>
            <a:pPr marL="0" indent="0">
              <a:buNone/>
            </a:pPr>
            <a:r>
              <a:rPr lang="en-US" sz="1600" b="1" dirty="0">
                <a:latin typeface="Arial" panose="020B0604020202020204" pitchFamily="34" charset="0"/>
                <a:cs typeface="Arial" panose="020B0604020202020204" pitchFamily="34" charset="0"/>
              </a:rPr>
              <a:t>Diferencia de temperatura muy alta entre el colector y el acumulador</a:t>
            </a:r>
          </a:p>
        </p:txBody>
      </p:sp>
      <p:sp>
        <p:nvSpPr>
          <p:cNvPr id="4" name="Rectangle 3"/>
          <p:cNvSpPr/>
          <p:nvPr/>
        </p:nvSpPr>
        <p:spPr>
          <a:xfrm>
            <a:off x="-16608" y="2887774"/>
            <a:ext cx="3754540" cy="95410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¿El caudal volumétrico es adecuadamente alto?</a:t>
            </a:r>
          </a:p>
          <a:p>
            <a:r>
              <a:rPr lang="en-US" sz="1400" dirty="0">
                <a:latin typeface="Arial" panose="020B0604020202020204" pitchFamily="34" charset="0"/>
                <a:cs typeface="Arial" panose="020B0604020202020204" pitchFamily="34" charset="0"/>
              </a:rPr>
              <a:t>Alto caudal: 40 l/m2h</a:t>
            </a:r>
          </a:p>
          <a:p>
            <a:r>
              <a:rPr lang="en-US" sz="1400" dirty="0">
                <a:latin typeface="Arial" panose="020B0604020202020204" pitchFamily="34" charset="0"/>
                <a:cs typeface="Arial" panose="020B0604020202020204" pitchFamily="34" charset="0"/>
              </a:rPr>
              <a:t>Flujo bajo: 10-15 l/m2h</a:t>
            </a:r>
          </a:p>
        </p:txBody>
      </p:sp>
      <p:sp>
        <p:nvSpPr>
          <p:cNvPr id="6" name="Rectangle 5"/>
          <p:cNvSpPr/>
          <p:nvPr/>
        </p:nvSpPr>
        <p:spPr>
          <a:xfrm>
            <a:off x="4121288" y="3144522"/>
            <a:ext cx="4896544"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 Aumentar el flujo volumétrico</a:t>
            </a:r>
          </a:p>
        </p:txBody>
      </p:sp>
      <p:cxnSp>
        <p:nvCxnSpPr>
          <p:cNvPr id="7" name="Straight Arrow Connector 6"/>
          <p:cNvCxnSpPr/>
          <p:nvPr/>
        </p:nvCxnSpPr>
        <p:spPr>
          <a:xfrm flipV="1">
            <a:off x="3347864" y="3313799"/>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22832" y="3919753"/>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9" name="Rectangle 8"/>
          <p:cNvSpPr/>
          <p:nvPr/>
        </p:nvSpPr>
        <p:spPr>
          <a:xfrm>
            <a:off x="3491880" y="2887774"/>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10" name="Straight Arrow Connector 9"/>
          <p:cNvCxnSpPr/>
          <p:nvPr/>
        </p:nvCxnSpPr>
        <p:spPr>
          <a:xfrm>
            <a:off x="1510856" y="3830350"/>
            <a:ext cx="0" cy="5173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7848" y="4536644"/>
            <a:ext cx="3180140"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La temperatura de retorno es casi igual a la temperatura de alimentación? </a:t>
            </a:r>
          </a:p>
        </p:txBody>
      </p:sp>
      <p:sp>
        <p:nvSpPr>
          <p:cNvPr id="12" name="Rectangle 11"/>
          <p:cNvSpPr/>
          <p:nvPr/>
        </p:nvSpPr>
        <p:spPr>
          <a:xfrm>
            <a:off x="4283968" y="4251177"/>
            <a:ext cx="4733864" cy="1815882"/>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Intercambiador de calor afectado por la </a:t>
            </a:r>
            <a:r>
              <a:rPr lang="en-US" sz="1400" dirty="0" err="1">
                <a:latin typeface="Arial" panose="020B0604020202020204" pitchFamily="34" charset="0"/>
                <a:cs typeface="Arial" panose="020B0604020202020204" pitchFamily="34" charset="0"/>
              </a:rPr>
              <a:t>cal</a:t>
            </a:r>
            <a:r>
              <a:rPr lang="en-US" sz="1400" dirty="0">
                <a:latin typeface="Arial" panose="020B0604020202020204" pitchFamily="34" charset="0"/>
                <a:cs typeface="Arial" panose="020B0604020202020204" pitchFamily="34" charset="0"/>
              </a:rPr>
              <a:t>, ¿bloqueado o demasiado pequeño?</a:t>
            </a:r>
          </a:p>
          <a:p>
            <a:r>
              <a:rPr lang="en-US" sz="1400" dirty="0">
                <a:latin typeface="Arial" panose="020B0604020202020204" pitchFamily="34" charset="0"/>
                <a:cs typeface="Arial" panose="020B0604020202020204" pitchFamily="34" charset="0"/>
              </a:rPr>
              <a:t>Desincrustar, enjuagar o recalcular/intercambiar el intercambiador de calor</a:t>
            </a:r>
          </a:p>
          <a:p>
            <a:r>
              <a:rPr lang="en-US" sz="1400" dirty="0">
                <a:latin typeface="Arial" panose="020B0604020202020204" pitchFamily="34" charset="0"/>
                <a:cs typeface="Arial" panose="020B0604020202020204" pitchFamily="34" charset="0"/>
              </a:rPr>
              <a:t>¿O se confunden las conexiones en el intercambiador de calor del circuito solar?</a:t>
            </a:r>
          </a:p>
          <a:p>
            <a:r>
              <a:rPr lang="en-US" sz="1400" dirty="0">
                <a:latin typeface="Arial" panose="020B0604020202020204" pitchFamily="34" charset="0"/>
                <a:cs typeface="Arial" panose="020B0604020202020204" pitchFamily="34" charset="0"/>
              </a:rPr>
              <a:t>Conecte el alimentador a la parte superior y regrese a la parte inferior.</a:t>
            </a:r>
          </a:p>
        </p:txBody>
      </p:sp>
      <p:cxnSp>
        <p:nvCxnSpPr>
          <p:cNvPr id="14" name="Straight Arrow Connector 13"/>
          <p:cNvCxnSpPr/>
          <p:nvPr/>
        </p:nvCxnSpPr>
        <p:spPr>
          <a:xfrm flipV="1">
            <a:off x="3327204" y="4819079"/>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12320" y="4347709"/>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16" name="Straight Arrow Connector 15"/>
          <p:cNvCxnSpPr/>
          <p:nvPr/>
        </p:nvCxnSpPr>
        <p:spPr>
          <a:xfrm>
            <a:off x="1529064" y="2287025"/>
            <a:ext cx="0" cy="6007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41094" y="2418122"/>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Tree>
    <p:extLst>
      <p:ext uri="{BB962C8B-B14F-4D97-AF65-F5344CB8AC3E}">
        <p14:creationId xmlns:p14="http://schemas.microsoft.com/office/powerpoint/2010/main" val="679109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711979"/>
          </a:xfrm>
        </p:spPr>
        <p:txBody>
          <a:bodyPr>
            <a:noAutofit/>
          </a:bodyPr>
          <a:lstStyle/>
          <a:p>
            <a:pPr marL="0" indent="0">
              <a:buNone/>
            </a:pPr>
            <a:r>
              <a:rPr lang="en-US" sz="1600" dirty="0">
                <a:latin typeface="Arial" panose="020B0604020202020204" pitchFamily="34" charset="0"/>
                <a:cs typeface="Arial" panose="020B0604020202020204" pitchFamily="34" charset="0"/>
              </a:rPr>
              <a:t>3.2. Ejemplos de detección y eliminación de fallos</a:t>
            </a:r>
          </a:p>
          <a:p>
            <a:pPr marL="0" indent="0">
              <a:buNone/>
            </a:pPr>
            <a:r>
              <a:rPr lang="en-US" sz="1600" b="1" dirty="0">
                <a:latin typeface="Arial" panose="020B0604020202020204" pitchFamily="34" charset="0"/>
                <a:cs typeface="Arial" panose="020B0604020202020204" pitchFamily="34" charset="0"/>
              </a:rPr>
              <a:t>Bomba en funcionamiento pero el taco-setter o el medidor de caudal no muestra caudal</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83088" y="2366266"/>
            <a:ext cx="375454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¿Están todos los elementos de cierre abiertos? </a:t>
            </a:r>
          </a:p>
        </p:txBody>
      </p:sp>
      <p:sp>
        <p:nvSpPr>
          <p:cNvPr id="6" name="Rectangle 5"/>
          <p:cNvSpPr/>
          <p:nvPr/>
        </p:nvSpPr>
        <p:spPr>
          <a:xfrm>
            <a:off x="4104128" y="2243155"/>
            <a:ext cx="4896544"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Abrir los herrajes y asegurarlos para que no se cierren </a:t>
            </a:r>
          </a:p>
          <a:p>
            <a:r>
              <a:rPr lang="en-US" sz="1400" dirty="0">
                <a:latin typeface="Arial" panose="020B0604020202020204" pitchFamily="34" charset="0"/>
                <a:cs typeface="Arial" panose="020B0604020202020204" pitchFamily="34" charset="0"/>
              </a:rPr>
              <a:t>involuntariamente</a:t>
            </a:r>
          </a:p>
        </p:txBody>
      </p:sp>
      <p:cxnSp>
        <p:nvCxnSpPr>
          <p:cNvPr id="7" name="Straight Arrow Connector 6"/>
          <p:cNvCxnSpPr/>
          <p:nvPr/>
        </p:nvCxnSpPr>
        <p:spPr>
          <a:xfrm flipV="1">
            <a:off x="3207988" y="2535317"/>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7848" y="2721926"/>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9" name="Rectangle 8"/>
          <p:cNvSpPr/>
          <p:nvPr/>
        </p:nvSpPr>
        <p:spPr>
          <a:xfrm>
            <a:off x="3321976" y="2196763"/>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10" name="Straight Arrow Connector 9"/>
          <p:cNvCxnSpPr/>
          <p:nvPr/>
        </p:nvCxnSpPr>
        <p:spPr>
          <a:xfrm>
            <a:off x="1549984" y="2710302"/>
            <a:ext cx="0" cy="5173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17720" y="3850651"/>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12" name="Straight Arrow Connector 11"/>
          <p:cNvCxnSpPr/>
          <p:nvPr/>
        </p:nvCxnSpPr>
        <p:spPr>
          <a:xfrm>
            <a:off x="3563888" y="3514566"/>
            <a:ext cx="63439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46720" y="5213455"/>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14" name="Rectangle 13"/>
          <p:cNvSpPr/>
          <p:nvPr/>
        </p:nvSpPr>
        <p:spPr>
          <a:xfrm>
            <a:off x="103884" y="3222179"/>
            <a:ext cx="3754540"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Aire probablemente en el circuito solar. </a:t>
            </a:r>
            <a:r>
              <a:rPr lang="en-US" sz="1400" dirty="0" err="1">
                <a:latin typeface="Arial" panose="020B0604020202020204" pitchFamily="34" charset="0"/>
                <a:cs typeface="Arial" panose="020B0604020202020204" pitchFamily="34" charset="0"/>
              </a:rPr>
              <a:t>Purga</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¿Se visualiza un flujo?</a:t>
            </a:r>
          </a:p>
        </p:txBody>
      </p:sp>
      <p:sp>
        <p:nvSpPr>
          <p:cNvPr id="17" name="Rectangle 16"/>
          <p:cNvSpPr/>
          <p:nvPr/>
        </p:nvSpPr>
        <p:spPr>
          <a:xfrm>
            <a:off x="4230282" y="3227661"/>
            <a:ext cx="4896544"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Compruebe la presión, rellene el líquido solar si es necesario hasta que se alcance la presión de funcionamiento.</a:t>
            </a:r>
          </a:p>
        </p:txBody>
      </p:sp>
      <p:cxnSp>
        <p:nvCxnSpPr>
          <p:cNvPr id="18" name="Straight Arrow Connector 17"/>
          <p:cNvCxnSpPr/>
          <p:nvPr/>
        </p:nvCxnSpPr>
        <p:spPr>
          <a:xfrm>
            <a:off x="1547664" y="3812436"/>
            <a:ext cx="0" cy="57583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52433" y="4365104"/>
            <a:ext cx="1971295"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¿El </a:t>
            </a:r>
            <a:r>
              <a:rPr lang="en-US" sz="1400" dirty="0" err="1">
                <a:latin typeface="Arial" panose="020B0604020202020204" pitchFamily="34" charset="0"/>
                <a:cs typeface="Arial" panose="020B0604020202020204" pitchFamily="34" charset="0"/>
              </a:rPr>
              <a:t>filtro</a:t>
            </a:r>
            <a:r>
              <a:rPr lang="en-US" sz="1400" dirty="0">
                <a:latin typeface="Arial" panose="020B0604020202020204" pitchFamily="34" charset="0"/>
                <a:cs typeface="Arial" panose="020B0604020202020204" pitchFamily="34" charset="0"/>
              </a:rPr>
              <a:t> para la</a:t>
            </a:r>
            <a:r>
              <a:rPr lang="en-US" sz="1400" dirty="0">
                <a:solidFill>
                  <a:srgbClr val="C0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suciedad está bloqueada?</a:t>
            </a:r>
          </a:p>
        </p:txBody>
      </p:sp>
      <p:sp>
        <p:nvSpPr>
          <p:cNvPr id="21" name="Rectangle 20"/>
          <p:cNvSpPr/>
          <p:nvPr/>
        </p:nvSpPr>
        <p:spPr>
          <a:xfrm>
            <a:off x="283234" y="5448023"/>
            <a:ext cx="2776598"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¿Freno de gravedad bloqueado?</a:t>
            </a:r>
          </a:p>
        </p:txBody>
      </p:sp>
      <p:sp>
        <p:nvSpPr>
          <p:cNvPr id="22" name="Rectangle 21"/>
          <p:cNvSpPr/>
          <p:nvPr/>
        </p:nvSpPr>
        <p:spPr>
          <a:xfrm>
            <a:off x="895596" y="5065439"/>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23" name="Straight Arrow Connector 22"/>
          <p:cNvCxnSpPr/>
          <p:nvPr/>
        </p:nvCxnSpPr>
        <p:spPr>
          <a:xfrm>
            <a:off x="1981154" y="4534381"/>
            <a:ext cx="221712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549984" y="4822526"/>
            <a:ext cx="0" cy="57583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542209" y="3144117"/>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27" name="Rectangle 26"/>
          <p:cNvSpPr/>
          <p:nvPr/>
        </p:nvSpPr>
        <p:spPr>
          <a:xfrm>
            <a:off x="2563800" y="4180283"/>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28" name="Rectangle 27"/>
          <p:cNvSpPr/>
          <p:nvPr/>
        </p:nvSpPr>
        <p:spPr>
          <a:xfrm>
            <a:off x="4308049" y="4358482"/>
            <a:ext cx="3432303"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Limpiar el colector de suciedad</a:t>
            </a:r>
          </a:p>
        </p:txBody>
      </p:sp>
      <p:sp>
        <p:nvSpPr>
          <p:cNvPr id="29" name="Rectangle 28"/>
          <p:cNvSpPr/>
          <p:nvPr/>
        </p:nvSpPr>
        <p:spPr>
          <a:xfrm>
            <a:off x="4164032" y="5448023"/>
            <a:ext cx="3720335"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 Cambiar el freno de gravedad</a:t>
            </a:r>
          </a:p>
        </p:txBody>
      </p:sp>
      <p:cxnSp>
        <p:nvCxnSpPr>
          <p:cNvPr id="30" name="Straight Arrow Connector 29"/>
          <p:cNvCxnSpPr/>
          <p:nvPr/>
        </p:nvCxnSpPr>
        <p:spPr>
          <a:xfrm>
            <a:off x="2922687" y="5617300"/>
            <a:ext cx="143328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99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Limpieza del circuito solar y comprobación de fugas</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Los pasos necesarios para poner en marcha un sistema de energía solar térmica son:</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 Limpie el circuito solar.</a:t>
            </a:r>
          </a:p>
          <a:p>
            <a:pPr marL="0" indent="0">
              <a:buNone/>
            </a:pPr>
            <a:r>
              <a:rPr lang="en-US" sz="1600" dirty="0">
                <a:latin typeface="Arial" panose="020B0604020202020204" pitchFamily="34" charset="0"/>
                <a:cs typeface="Arial" panose="020B0604020202020204" pitchFamily="34" charset="0"/>
              </a:rPr>
              <a:t>2. Compruebe si hay fugas.</a:t>
            </a:r>
          </a:p>
          <a:p>
            <a:pPr marL="0" indent="0">
              <a:buNone/>
            </a:pPr>
            <a:r>
              <a:rPr lang="en-US" sz="1600" dirty="0">
                <a:latin typeface="Arial" panose="020B0604020202020204" pitchFamily="34" charset="0"/>
                <a:cs typeface="Arial" panose="020B0604020202020204" pitchFamily="34" charset="0"/>
              </a:rPr>
              <a:t>3. Llenar con líquido solar.</a:t>
            </a:r>
          </a:p>
          <a:p>
            <a:pPr marL="0" indent="0">
              <a:buNone/>
            </a:pPr>
            <a:r>
              <a:rPr lang="en-US" sz="1600" dirty="0">
                <a:latin typeface="Arial" panose="020B0604020202020204" pitchFamily="34" charset="0"/>
                <a:cs typeface="Arial" panose="020B0604020202020204" pitchFamily="34" charset="0"/>
              </a:rPr>
              <a:t>4. Ajuste de bombas y </a:t>
            </a:r>
            <a:r>
              <a:rPr lang="en-US" sz="1600" dirty="0" err="1">
                <a:latin typeface="Arial" panose="020B0604020202020204" pitchFamily="34" charset="0"/>
                <a:cs typeface="Arial" panose="020B0604020202020204" pitchFamily="34" charset="0"/>
              </a:rPr>
              <a:t>regulador</a:t>
            </a:r>
            <a:r>
              <a:rPr lang="en-US" sz="1600" dirty="0">
                <a:latin typeface="Arial" panose="020B0604020202020204" pitchFamily="34" charset="0"/>
                <a:cs typeface="Arial" panose="020B0604020202020204" pitchFamily="34" charset="0"/>
              </a:rPr>
              <a:t>.</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951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3.2. Ejemplos de detección y eliminación de fallos</a:t>
            </a:r>
          </a:p>
          <a:p>
            <a:pPr marL="0" indent="0">
              <a:buNone/>
            </a:pPr>
            <a:r>
              <a:rPr lang="en-US" sz="1600" b="1" dirty="0">
                <a:latin typeface="Arial" panose="020B0604020202020204" pitchFamily="34" charset="0"/>
                <a:cs typeface="Arial" panose="020B0604020202020204" pitchFamily="34" charset="0"/>
              </a:rPr>
              <a:t>Bomba en funcionamiento pero el taco-setter o el medidor de caudal no muestra caudal</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El procedimiento para sangrar el circuito solar es el siguiente (debido al riesgo de formación de</a:t>
            </a:r>
            <a:r>
              <a:rPr lang="en-US" sz="1600" dirty="0" err="1">
                <a:latin typeface="Arial" panose="020B0604020202020204" pitchFamily="34" charset="0"/>
                <a:cs typeface="Arial" panose="020B0604020202020204" pitchFamily="34" charset="0"/>
              </a:rPr>
              <a:t> vapor</a:t>
            </a:r>
            <a:r>
              <a:rPr lang="en-US" sz="1600" dirty="0">
                <a:latin typeface="Arial" panose="020B0604020202020204" pitchFamily="34" charset="0"/>
                <a:cs typeface="Arial" panose="020B0604020202020204" pitchFamily="34" charset="0"/>
              </a:rPr>
              <a:t> en tiempos de alta radiación solar, esto debe hacerse, si es posible, a primera hora de la mañana o a última hora de la tarde):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 Abran todas las rejillas de ventilación.</a:t>
            </a:r>
          </a:p>
          <a:p>
            <a:pPr marL="0" indent="0">
              <a:buNone/>
            </a:pPr>
            <a:r>
              <a:rPr lang="en-US" sz="1600" dirty="0">
                <a:latin typeface="Arial" panose="020B0604020202020204" pitchFamily="34" charset="0"/>
                <a:cs typeface="Arial" panose="020B0604020202020204" pitchFamily="34" charset="0"/>
              </a:rPr>
              <a:t>2. Aumente la presión del sistema con la ayuda de una bomba de llenado.</a:t>
            </a:r>
          </a:p>
          <a:p>
            <a:pPr marL="0" indent="0">
              <a:buNone/>
            </a:pPr>
            <a:r>
              <a:rPr lang="en-US" sz="1600" dirty="0">
                <a:latin typeface="Arial" panose="020B0604020202020204" pitchFamily="34" charset="0"/>
                <a:cs typeface="Arial" panose="020B0604020202020204" pitchFamily="34" charset="0"/>
              </a:rPr>
              <a:t>3. Operar la bomba del circuito solar con breves movimientos pulsantes a máxima capacidad.</a:t>
            </a:r>
          </a:p>
          <a:p>
            <a:pPr marL="0" indent="0">
              <a:buNone/>
            </a:pPr>
            <a:r>
              <a:rPr lang="en-US" sz="1600" dirty="0">
                <a:latin typeface="Arial" panose="020B0604020202020204" pitchFamily="34" charset="0"/>
                <a:cs typeface="Arial" panose="020B0604020202020204" pitchFamily="34" charset="0"/>
              </a:rPr>
              <a:t>4. Si es necesario, desenroscar el tornillo de la bomba de recirculación, dejar salir el aire y volver a cerrarlo.</a:t>
            </a:r>
          </a:p>
          <a:p>
            <a:pPr marL="0" indent="0">
              <a:buNone/>
            </a:pPr>
            <a:r>
              <a:rPr lang="en-US" sz="1600" dirty="0">
                <a:latin typeface="Arial" panose="020B0604020202020204" pitchFamily="34" charset="0"/>
                <a:cs typeface="Arial" panose="020B0604020202020204" pitchFamily="34" charset="0"/>
              </a:rPr>
              <a:t>5. Cierre todas las rejillas de ventilación después de un sangrado satisfactorio.</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48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457200" y="1484784"/>
            <a:ext cx="8229600" cy="648072"/>
          </a:xfrm>
        </p:spPr>
        <p:txBody>
          <a:bodyPr>
            <a:noAutofit/>
          </a:bodyPr>
          <a:lstStyle/>
          <a:p>
            <a:pPr marL="0" indent="0">
              <a:buNone/>
            </a:pPr>
            <a:r>
              <a:rPr lang="en-US" sz="1600" dirty="0">
                <a:latin typeface="Arial" panose="020B0604020202020204" pitchFamily="34" charset="0"/>
                <a:cs typeface="Arial" panose="020B0604020202020204" pitchFamily="34" charset="0"/>
              </a:rPr>
              <a:t>3.2. Ejemplos de detección y eliminación de fallos</a:t>
            </a:r>
          </a:p>
          <a:p>
            <a:pPr marL="0" indent="0">
              <a:buNone/>
            </a:pPr>
            <a:r>
              <a:rPr lang="en-US" sz="1600" b="1" dirty="0">
                <a:latin typeface="Arial" panose="020B0604020202020204" pitchFamily="34" charset="0"/>
                <a:cs typeface="Arial" panose="020B0604020202020204" pitchFamily="34" charset="0"/>
              </a:rPr>
              <a:t>El tanque de almacenamiento se enfría demasiado durante la noche sin consumir agua caliente</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107504" y="2214760"/>
            <a:ext cx="375454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¿Bomba del circuito solar funcionando por la noche? </a:t>
            </a:r>
          </a:p>
        </p:txBody>
      </p:sp>
      <p:sp>
        <p:nvSpPr>
          <p:cNvPr id="6" name="Rectangle 5"/>
          <p:cNvSpPr/>
          <p:nvPr/>
        </p:nvSpPr>
        <p:spPr>
          <a:xfrm>
            <a:off x="5076056" y="2320582"/>
            <a:ext cx="3769507"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Comprobar el funcionamiento del regulador y del sensor</a:t>
            </a:r>
          </a:p>
        </p:txBody>
      </p:sp>
      <p:cxnSp>
        <p:nvCxnSpPr>
          <p:cNvPr id="7" name="Straight Arrow Connector 6"/>
          <p:cNvCxnSpPr/>
          <p:nvPr/>
        </p:nvCxnSpPr>
        <p:spPr>
          <a:xfrm flipV="1">
            <a:off x="4106024" y="4460429"/>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50176" y="2132856"/>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9" name="Rectangle 8"/>
          <p:cNvSpPr/>
          <p:nvPr/>
        </p:nvSpPr>
        <p:spPr>
          <a:xfrm>
            <a:off x="1069439" y="2553751"/>
            <a:ext cx="705355" cy="307777"/>
          </a:xfrm>
          <a:prstGeom prst="rect">
            <a:avLst/>
          </a:prstGeom>
        </p:spPr>
        <p:txBody>
          <a:bodyPr wrap="square">
            <a:no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10" name="Straight Arrow Connector 9"/>
          <p:cNvCxnSpPr/>
          <p:nvPr/>
        </p:nvCxnSpPr>
        <p:spPr>
          <a:xfrm>
            <a:off x="1957615" y="4752817"/>
            <a:ext cx="0" cy="4279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707904" y="2464183"/>
            <a:ext cx="10081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677511" y="2546301"/>
            <a:ext cx="1" cy="5038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7504" y="3086887"/>
            <a:ext cx="360040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La temperatura del colector es más alta que la temperatura exterior por la noche?</a:t>
            </a:r>
          </a:p>
        </p:txBody>
      </p:sp>
      <p:sp>
        <p:nvSpPr>
          <p:cNvPr id="17" name="Rectangle 16"/>
          <p:cNvSpPr/>
          <p:nvPr/>
        </p:nvSpPr>
        <p:spPr>
          <a:xfrm>
            <a:off x="5076056" y="3160438"/>
            <a:ext cx="4032448" cy="95410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Comprobar el funcionamiento de las válvulas antirretorno de los conductos de alimentación y de retorno.</a:t>
            </a:r>
          </a:p>
          <a:p>
            <a:r>
              <a:rPr lang="en-US" sz="1400" dirty="0">
                <a:latin typeface="Arial" panose="020B0604020202020204" pitchFamily="34" charset="0"/>
                <a:cs typeface="Arial" panose="020B0604020202020204" pitchFamily="34" charset="0"/>
              </a:rPr>
              <a:t>¿Sensor defectuoso?</a:t>
            </a:r>
          </a:p>
        </p:txBody>
      </p:sp>
      <p:sp>
        <p:nvSpPr>
          <p:cNvPr id="18" name="Rectangle 17"/>
          <p:cNvSpPr/>
          <p:nvPr/>
        </p:nvSpPr>
        <p:spPr>
          <a:xfrm>
            <a:off x="3829040" y="3160438"/>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cxnSp>
        <p:nvCxnSpPr>
          <p:cNvPr id="19" name="Straight Arrow Connector 18"/>
          <p:cNvCxnSpPr/>
          <p:nvPr/>
        </p:nvCxnSpPr>
        <p:spPr>
          <a:xfrm>
            <a:off x="3635896" y="3491765"/>
            <a:ext cx="10081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161736" y="3671662"/>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21" name="Straight Arrow Connector 20"/>
          <p:cNvCxnSpPr/>
          <p:nvPr/>
        </p:nvCxnSpPr>
        <p:spPr>
          <a:xfrm flipH="1">
            <a:off x="1682103" y="3664212"/>
            <a:ext cx="1" cy="5038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07504" y="4168042"/>
            <a:ext cx="4225592"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¿El aislamiento térmico del tanque es suficiente? (Mínimo 100 mm de espuma flexible, 70 mm de espuma rígida)</a:t>
            </a:r>
          </a:p>
        </p:txBody>
      </p:sp>
      <p:sp>
        <p:nvSpPr>
          <p:cNvPr id="23" name="Rectangle 22"/>
          <p:cNvSpPr/>
          <p:nvPr/>
        </p:nvSpPr>
        <p:spPr>
          <a:xfrm>
            <a:off x="4182312" y="4033821"/>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sp>
        <p:nvSpPr>
          <p:cNvPr id="24" name="Rectangle 23"/>
          <p:cNvSpPr/>
          <p:nvPr/>
        </p:nvSpPr>
        <p:spPr>
          <a:xfrm>
            <a:off x="5076056" y="4291152"/>
            <a:ext cx="3769507"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Reforzar el aislamiento térmico</a:t>
            </a:r>
          </a:p>
        </p:txBody>
      </p:sp>
      <p:sp>
        <p:nvSpPr>
          <p:cNvPr id="25" name="Rectangle 24"/>
          <p:cNvSpPr/>
          <p:nvPr/>
        </p:nvSpPr>
        <p:spPr>
          <a:xfrm>
            <a:off x="1429896" y="4746630"/>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cxnSp>
        <p:nvCxnSpPr>
          <p:cNvPr id="28" name="Straight Arrow Connector 27"/>
          <p:cNvCxnSpPr/>
          <p:nvPr/>
        </p:nvCxnSpPr>
        <p:spPr>
          <a:xfrm>
            <a:off x="1863120" y="5547205"/>
            <a:ext cx="0" cy="4279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335401" y="5541018"/>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30" name="Rectangle 29"/>
          <p:cNvSpPr/>
          <p:nvPr/>
        </p:nvSpPr>
        <p:spPr>
          <a:xfrm>
            <a:off x="22277" y="5171112"/>
            <a:ext cx="4225592"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¿El aislamiento térmico se ajusta bien al tanque?</a:t>
            </a:r>
          </a:p>
        </p:txBody>
      </p:sp>
      <p:cxnSp>
        <p:nvCxnSpPr>
          <p:cNvPr id="31" name="Straight Arrow Connector 30"/>
          <p:cNvCxnSpPr/>
          <p:nvPr/>
        </p:nvCxnSpPr>
        <p:spPr>
          <a:xfrm flipV="1">
            <a:off x="4036556" y="5382181"/>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112844" y="4955573"/>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sp>
        <p:nvSpPr>
          <p:cNvPr id="33" name="Rectangle 32"/>
          <p:cNvSpPr/>
          <p:nvPr/>
        </p:nvSpPr>
        <p:spPr>
          <a:xfrm>
            <a:off x="5006588" y="5212904"/>
            <a:ext cx="3769507"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 Montarlo correctamente</a:t>
            </a:r>
          </a:p>
        </p:txBody>
      </p:sp>
    </p:spTree>
    <p:extLst>
      <p:ext uri="{BB962C8B-B14F-4D97-AF65-F5344CB8AC3E}">
        <p14:creationId xmlns:p14="http://schemas.microsoft.com/office/powerpoint/2010/main" val="2359865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Detección y eliminación de fallos</a:t>
            </a:r>
          </a:p>
        </p:txBody>
      </p:sp>
      <p:sp>
        <p:nvSpPr>
          <p:cNvPr id="5" name="Content Placeholder 2"/>
          <p:cNvSpPr>
            <a:spLocks noGrp="1"/>
          </p:cNvSpPr>
          <p:nvPr>
            <p:ph idx="1"/>
          </p:nvPr>
        </p:nvSpPr>
        <p:spPr>
          <a:xfrm>
            <a:off x="107504" y="1478597"/>
            <a:ext cx="8229600" cy="648072"/>
          </a:xfrm>
        </p:spPr>
        <p:txBody>
          <a:bodyPr>
            <a:noAutofit/>
          </a:bodyPr>
          <a:lstStyle/>
          <a:p>
            <a:pPr marL="0" indent="0">
              <a:buNone/>
            </a:pPr>
            <a:r>
              <a:rPr lang="en-US" sz="1600" dirty="0">
                <a:latin typeface="Arial" panose="020B0604020202020204" pitchFamily="34" charset="0"/>
                <a:cs typeface="Arial" panose="020B0604020202020204" pitchFamily="34" charset="0"/>
              </a:rPr>
              <a:t>3.2. Ejemplos de detección y eliminación de fallos</a:t>
            </a:r>
          </a:p>
          <a:p>
            <a:pPr marL="0" indent="0">
              <a:buNone/>
            </a:pPr>
            <a:r>
              <a:rPr lang="en-US" sz="1600" b="1" dirty="0">
                <a:latin typeface="Arial" panose="020B0604020202020204" pitchFamily="34" charset="0"/>
                <a:cs typeface="Arial" panose="020B0604020202020204" pitchFamily="34" charset="0"/>
              </a:rPr>
              <a:t>El tanque de almacenamiento se enfría demasiado durante la noche sin consumir agua caliente</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cxnSp>
        <p:nvCxnSpPr>
          <p:cNvPr id="7" name="Straight Arrow Connector 6"/>
          <p:cNvCxnSpPr/>
          <p:nvPr/>
        </p:nvCxnSpPr>
        <p:spPr>
          <a:xfrm flipV="1">
            <a:off x="3967088" y="2747103"/>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314966" y="2903458"/>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13" name="Straight Arrow Connector 12"/>
          <p:cNvCxnSpPr/>
          <p:nvPr/>
        </p:nvCxnSpPr>
        <p:spPr>
          <a:xfrm flipH="1">
            <a:off x="1831693" y="2863973"/>
            <a:ext cx="13219" cy="37803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7504" y="2564904"/>
            <a:ext cx="4104456"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¿Todas las conexiones están aisladas térmicamente? </a:t>
            </a:r>
          </a:p>
        </p:txBody>
      </p:sp>
      <p:sp>
        <p:nvSpPr>
          <p:cNvPr id="17" name="Rectangle 16"/>
          <p:cNvSpPr/>
          <p:nvPr/>
        </p:nvSpPr>
        <p:spPr>
          <a:xfrm>
            <a:off x="4954512" y="2564904"/>
            <a:ext cx="4032448"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 Aislar las conexiones</a:t>
            </a:r>
          </a:p>
        </p:txBody>
      </p:sp>
      <p:sp>
        <p:nvSpPr>
          <p:cNvPr id="18" name="Rectangle 17"/>
          <p:cNvSpPr/>
          <p:nvPr/>
        </p:nvSpPr>
        <p:spPr>
          <a:xfrm>
            <a:off x="3829040" y="2996952"/>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cxnSp>
        <p:nvCxnSpPr>
          <p:cNvPr id="19" name="Straight Arrow Connector 18"/>
          <p:cNvCxnSpPr/>
          <p:nvPr/>
        </p:nvCxnSpPr>
        <p:spPr>
          <a:xfrm>
            <a:off x="3439172" y="3393229"/>
            <a:ext cx="10081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831694" y="3573016"/>
            <a:ext cx="1" cy="5038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9276" y="3204317"/>
            <a:ext cx="3935872"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¿La bomba de circulación </a:t>
            </a:r>
            <a:r>
              <a:rPr lang="en-US" sz="1400" dirty="0" err="1">
                <a:latin typeface="Arial" panose="020B0604020202020204" pitchFamily="34" charset="0"/>
                <a:cs typeface="Arial" panose="020B0604020202020204" pitchFamily="34" charset="0"/>
              </a:rPr>
              <a:t>funciona</a:t>
            </a:r>
            <a:r>
              <a:rPr lang="en-US" sz="1400" dirty="0">
                <a:latin typeface="Arial" panose="020B0604020202020204" pitchFamily="34" charset="0"/>
                <a:cs typeface="Arial" panose="020B0604020202020204" pitchFamily="34" charset="0"/>
              </a:rPr>
              <a:t> </a:t>
            </a:r>
          </a:p>
          <a:p>
            <a:r>
              <a:rPr lang="en-US" sz="1400" dirty="0" err="1">
                <a:latin typeface="Arial" panose="020B0604020202020204" pitchFamily="34" charset="0"/>
                <a:cs typeface="Arial" panose="020B0604020202020204" pitchFamily="34" charset="0"/>
              </a:rPr>
              <a:t>demasiado</a:t>
            </a:r>
            <a:r>
              <a:rPr lang="en-US" sz="1400" dirty="0">
                <a:latin typeface="Arial" panose="020B0604020202020204" pitchFamily="34" charset="0"/>
                <a:cs typeface="Arial" panose="020B0604020202020204" pitchFamily="34" charset="0"/>
              </a:rPr>
              <a:t> tiempo? </a:t>
            </a:r>
          </a:p>
        </p:txBody>
      </p:sp>
      <p:sp>
        <p:nvSpPr>
          <p:cNvPr id="23" name="Rectangle 22"/>
          <p:cNvSpPr/>
          <p:nvPr/>
        </p:nvSpPr>
        <p:spPr>
          <a:xfrm>
            <a:off x="4043376" y="2320495"/>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sp>
        <p:nvSpPr>
          <p:cNvPr id="24" name="Rectangle 23"/>
          <p:cNvSpPr/>
          <p:nvPr/>
        </p:nvSpPr>
        <p:spPr>
          <a:xfrm>
            <a:off x="4601980" y="3118973"/>
            <a:ext cx="438498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Cambiar el ajuste del temporizador y complementarlo con el termostato</a:t>
            </a:r>
          </a:p>
        </p:txBody>
      </p:sp>
      <p:cxnSp>
        <p:nvCxnSpPr>
          <p:cNvPr id="28" name="Straight Arrow Connector 27"/>
          <p:cNvCxnSpPr/>
          <p:nvPr/>
        </p:nvCxnSpPr>
        <p:spPr>
          <a:xfrm>
            <a:off x="1844911" y="2132856"/>
            <a:ext cx="0" cy="4279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317192" y="2126669"/>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sp>
        <p:nvSpPr>
          <p:cNvPr id="30" name="Rectangle 29"/>
          <p:cNvSpPr/>
          <p:nvPr/>
        </p:nvSpPr>
        <p:spPr>
          <a:xfrm>
            <a:off x="22277" y="4029303"/>
            <a:ext cx="4225592"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Desconecte la bomba de circulación y cierre la válvula de cierre por una noche. ¿Las pérdidas de los tanques son menores?</a:t>
            </a:r>
          </a:p>
        </p:txBody>
      </p:sp>
      <p:sp>
        <p:nvSpPr>
          <p:cNvPr id="32" name="Rectangle 31"/>
          <p:cNvSpPr/>
          <p:nvPr/>
        </p:nvSpPr>
        <p:spPr>
          <a:xfrm>
            <a:off x="1332703" y="4705399"/>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sp>
        <p:nvSpPr>
          <p:cNvPr id="33" name="Rectangle 32"/>
          <p:cNvSpPr/>
          <p:nvPr/>
        </p:nvSpPr>
        <p:spPr>
          <a:xfrm>
            <a:off x="4852024" y="4142968"/>
            <a:ext cx="4077244"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Limpiar el dispositivo antirretorno o cambiarlo</a:t>
            </a:r>
          </a:p>
        </p:txBody>
      </p:sp>
      <p:sp>
        <p:nvSpPr>
          <p:cNvPr id="35" name="Rectangle 34"/>
          <p:cNvSpPr/>
          <p:nvPr/>
        </p:nvSpPr>
        <p:spPr>
          <a:xfrm>
            <a:off x="4094192" y="3913346"/>
            <a:ext cx="765840" cy="307777"/>
          </a:xfrm>
          <a:prstGeom prst="rect">
            <a:avLst/>
          </a:prstGeom>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Sí </a:t>
            </a:r>
          </a:p>
        </p:txBody>
      </p:sp>
      <p:cxnSp>
        <p:nvCxnSpPr>
          <p:cNvPr id="36" name="Straight Arrow Connector 35"/>
          <p:cNvCxnSpPr/>
          <p:nvPr/>
        </p:nvCxnSpPr>
        <p:spPr>
          <a:xfrm flipH="1">
            <a:off x="1831693" y="4653362"/>
            <a:ext cx="1" cy="5038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301750" y="3697287"/>
            <a:ext cx="529944"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No</a:t>
            </a:r>
          </a:p>
        </p:txBody>
      </p:sp>
      <p:cxnSp>
        <p:nvCxnSpPr>
          <p:cNvPr id="38" name="Straight Arrow Connector 37"/>
          <p:cNvCxnSpPr/>
          <p:nvPr/>
        </p:nvCxnSpPr>
        <p:spPr>
          <a:xfrm>
            <a:off x="4169164" y="4312245"/>
            <a:ext cx="57683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07504" y="5129092"/>
            <a:ext cx="8712968" cy="95410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La circulación por gravedad en la línea de circulación es demasiado fuerte. Instale una válvula antirretorno más fuerte o una válvula eléctrica de dos vías después de la bomba de circulación.</a:t>
            </a:r>
          </a:p>
          <a:p>
            <a:r>
              <a:rPr lang="en-US" sz="1400" dirty="0">
                <a:latin typeface="Arial" panose="020B0604020202020204" pitchFamily="34" charset="0"/>
                <a:cs typeface="Arial" panose="020B0604020202020204" pitchFamily="34" charset="0"/>
              </a:rPr>
              <a:t>Válvula de dos vías abierta durante el funcionamiento de la bomba; de lo contrario, cerrada.</a:t>
            </a:r>
          </a:p>
          <a:p>
            <a:r>
              <a:rPr lang="en-US" sz="1400" dirty="0">
                <a:latin typeface="Arial" panose="020B0604020202020204" pitchFamily="34" charset="0"/>
                <a:cs typeface="Arial" panose="020B0604020202020204" pitchFamily="34" charset="0"/>
              </a:rPr>
              <a:t>Conectar eléctricamente la bomba y la válvula de dos vías en paralelo. Vuelva a empezar a circular.</a:t>
            </a:r>
          </a:p>
        </p:txBody>
      </p:sp>
    </p:spTree>
    <p:extLst>
      <p:ext uri="{BB962C8B-B14F-4D97-AF65-F5344CB8AC3E}">
        <p14:creationId xmlns:p14="http://schemas.microsoft.com/office/powerpoint/2010/main" val="2519419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Conclusión</a:t>
            </a:r>
            <a:endParaRPr lang="el-GR" dirty="0"/>
          </a:p>
        </p:txBody>
      </p:sp>
      <p:sp>
        <p:nvSpPr>
          <p:cNvPr id="3" name="Content Placeholder 2"/>
          <p:cNvSpPr>
            <a:spLocks noGrp="1"/>
          </p:cNvSpPr>
          <p:nvPr>
            <p:ph idx="1"/>
          </p:nvPr>
        </p:nvSpPr>
        <p:spPr/>
        <p:txBody>
          <a:bodyPr>
            <a:normAutofit/>
          </a:bodyPr>
          <a:lstStyle/>
          <a:p>
            <a:pPr marL="0" indent="0">
              <a:buNone/>
            </a:pPr>
            <a:r>
              <a:rPr lang="en-US" sz="1600" dirty="0"/>
              <a:t>Ya ha completado el módulo "Puesta en marcha de instalaciones solares térmicas" y </a:t>
            </a:r>
            <a:r>
              <a:rPr lang="en-US" sz="1600" dirty="0" err="1"/>
              <a:t>ahora</a:t>
            </a:r>
            <a:r>
              <a:rPr lang="en-US" sz="1600" dirty="0"/>
              <a:t> </a:t>
            </a:r>
            <a:r>
              <a:rPr lang="en-US" sz="1600" dirty="0" err="1"/>
              <a:t>puede</a:t>
            </a:r>
            <a:r>
              <a:rPr lang="en-US" sz="1600" dirty="0"/>
              <a:t>:</a:t>
            </a:r>
            <a:endParaRPr lang="el-GR" sz="1600" dirty="0"/>
          </a:p>
          <a:p>
            <a:pPr>
              <a:buFont typeface="+mj-lt"/>
              <a:buAutoNum type="arabicPeriod"/>
            </a:pPr>
            <a:r>
              <a:rPr lang="en-US" sz="1600" dirty="0" err="1"/>
              <a:t>Limpiar</a:t>
            </a:r>
            <a:r>
              <a:rPr lang="en-US" sz="1600" dirty="0"/>
              <a:t> el circuito solar...</a:t>
            </a:r>
          </a:p>
          <a:p>
            <a:pPr>
              <a:buFont typeface="+mj-lt"/>
              <a:buAutoNum type="arabicPeriod"/>
            </a:pPr>
            <a:r>
              <a:rPr lang="en-US" sz="1600" dirty="0" err="1"/>
              <a:t>Comprobar</a:t>
            </a:r>
            <a:r>
              <a:rPr lang="en-US" sz="1600" dirty="0"/>
              <a:t> si hay fugas.</a:t>
            </a:r>
          </a:p>
          <a:p>
            <a:pPr>
              <a:buFont typeface="+mj-lt"/>
              <a:buAutoNum type="arabicPeriod"/>
            </a:pPr>
            <a:r>
              <a:rPr lang="en-US" sz="1600" dirty="0"/>
              <a:t>Llenar con líquido solar.</a:t>
            </a:r>
          </a:p>
          <a:p>
            <a:pPr>
              <a:buFont typeface="+mj-lt"/>
              <a:buAutoNum type="arabicPeriod"/>
            </a:pPr>
            <a:r>
              <a:rPr lang="en-US" sz="1600" dirty="0"/>
              <a:t>Ajuste de bombas y </a:t>
            </a:r>
            <a:r>
              <a:rPr lang="en-US" sz="1600" dirty="0" err="1"/>
              <a:t>regulador</a:t>
            </a:r>
            <a:r>
              <a:rPr lang="en-US" sz="1600" dirty="0"/>
              <a:t>.</a:t>
            </a:r>
          </a:p>
          <a:p>
            <a:pPr>
              <a:buFont typeface="+mj-lt"/>
              <a:buAutoNum type="arabicPeriod"/>
            </a:pPr>
            <a:r>
              <a:rPr lang="en-US" sz="1600" dirty="0"/>
              <a:t>Detección y eliminación de fallos</a:t>
            </a:r>
            <a:r>
              <a:rPr lang="el-GR" sz="1600" dirty="0"/>
              <a:t>.</a:t>
            </a:r>
            <a:endParaRPr lang="en-US" sz="1600" dirty="0"/>
          </a:p>
        </p:txBody>
      </p:sp>
    </p:spTree>
    <p:extLst>
      <p:ext uri="{BB962C8B-B14F-4D97-AF65-F5344CB8AC3E}">
        <p14:creationId xmlns:p14="http://schemas.microsoft.com/office/powerpoint/2010/main" val="2470337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Fin de la </a:t>
            </a:r>
            <a:r>
              <a:rPr lang="en-US" dirty="0" err="1"/>
              <a:t>unidad</a:t>
            </a:r>
            <a:endParaRPr lang="el-GR" dirty="0"/>
          </a:p>
        </p:txBody>
      </p:sp>
      <p:sp>
        <p:nvSpPr>
          <p:cNvPr id="5" name="Subtitle 4"/>
          <p:cNvSpPr>
            <a:spLocks noGrp="1"/>
          </p:cNvSpPr>
          <p:nvPr>
            <p:ph type="subTitle" idx="1"/>
          </p:nvPr>
        </p:nvSpPr>
        <p:spPr/>
        <p:txBody>
          <a:bodyPr/>
          <a:lstStyle/>
          <a:p>
            <a:r>
              <a:rPr lang="en-US" dirty="0"/>
              <a:t>Unidad 2.10. INSTALACIONES SOLARES TÉRMICAS PARA ACS Y CALEFACCIÓN EN UNA VIVIENDA UNIFAMILIAR</a:t>
            </a:r>
          </a:p>
        </p:txBody>
      </p:sp>
    </p:spTree>
    <p:extLst>
      <p:ext uri="{BB962C8B-B14F-4D97-AF65-F5344CB8AC3E}">
        <p14:creationId xmlns:p14="http://schemas.microsoft.com/office/powerpoint/2010/main" val="263970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Limpieza del circuito solar y comprobación de fugas</a:t>
            </a:r>
          </a:p>
        </p:txBody>
      </p:sp>
      <p:sp>
        <p:nvSpPr>
          <p:cNvPr id="5" name="Content Placeholder 2"/>
          <p:cNvSpPr>
            <a:spLocks noGrp="1"/>
          </p:cNvSpPr>
          <p:nvPr>
            <p:ph idx="1"/>
          </p:nvPr>
        </p:nvSpPr>
        <p:spPr>
          <a:xfrm>
            <a:off x="395536" y="1477935"/>
            <a:ext cx="8229600" cy="504056"/>
          </a:xfrm>
        </p:spPr>
        <p:txBody>
          <a:bodyPr>
            <a:noAutofit/>
          </a:bodyPr>
          <a:lstStyle/>
          <a:p>
            <a:pPr marL="0" indent="0">
              <a:buNone/>
            </a:pPr>
            <a:r>
              <a:rPr lang="en-US" sz="1600" dirty="0">
                <a:latin typeface="Arial" panose="020B0604020202020204" pitchFamily="34" charset="0"/>
                <a:cs typeface="Arial" panose="020B0604020202020204" pitchFamily="34" charset="0"/>
              </a:rPr>
              <a:t>1.1. Limpieza del circuito solar</a:t>
            </a:r>
          </a:p>
        </p:txBody>
      </p:sp>
      <p:sp>
        <p:nvSpPr>
          <p:cNvPr id="3" name="Rectangle 2"/>
          <p:cNvSpPr/>
          <p:nvPr/>
        </p:nvSpPr>
        <p:spPr>
          <a:xfrm>
            <a:off x="179512" y="5517232"/>
            <a:ext cx="3384376" cy="584775"/>
          </a:xfrm>
          <a:prstGeom prst="rect">
            <a:avLst/>
          </a:prstGeom>
        </p:spPr>
        <p:txBody>
          <a:bodyPr wrap="square">
            <a:spAutoFit/>
          </a:bodyPr>
          <a:lstStyle/>
          <a:p>
            <a:pPr algn="r"/>
            <a:r>
              <a:rPr lang="en-US" sz="1600" dirty="0">
                <a:latin typeface="Arial" panose="020B0604020202020204" pitchFamily="34" charset="0"/>
                <a:cs typeface="Arial" panose="020B0604020202020204" pitchFamily="34" charset="0"/>
              </a:rPr>
              <a:t>Circuito solar con racores para el proceso de lavado y </a:t>
            </a:r>
            <a:r>
              <a:rPr lang="en-US" sz="1600" dirty="0" err="1">
                <a:latin typeface="Arial" panose="020B0604020202020204" pitchFamily="34" charset="0"/>
                <a:cs typeface="Arial" panose="020B0604020202020204" pitchFamily="34" charset="0"/>
              </a:rPr>
              <a:t>llenado</a:t>
            </a:r>
            <a:r>
              <a:rPr lang="en-US" sz="1600" dirty="0">
                <a:latin typeface="Arial" panose="020B0604020202020204" pitchFamily="34" charset="0"/>
                <a:cs typeface="Arial" panose="020B0604020202020204" pitchFamily="34"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452007"/>
            <a:ext cx="5112568" cy="486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26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Limpieza del circuito solar y comprobación de fugas</a:t>
            </a:r>
          </a:p>
        </p:txBody>
      </p:sp>
      <p:sp>
        <p:nvSpPr>
          <p:cNvPr id="5" name="Content Placeholder 2"/>
          <p:cNvSpPr>
            <a:spLocks noGrp="1"/>
          </p:cNvSpPr>
          <p:nvPr>
            <p:ph idx="1"/>
          </p:nvPr>
        </p:nvSpPr>
        <p:spPr>
          <a:xfrm>
            <a:off x="457200" y="1484784"/>
            <a:ext cx="807524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1.1. Limpieza del circuito solar</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Un exhaustivo proceso de lavado elimina la suciedad y el flujo residual del circuito solar. El lavado no debe realizarse a pleno sol o durante las heladas, ya que existe el riesgo de evaporación o congelación. El proceso de lavado se realiza inicialmente a través de las válvulas 1 y 2. La válvula 1 está conectada a la línea de agua fría por medio de una manguera; otra manguera en la válvula 2 está colocada en el desagüe. Todos los accesorios en el circuito solar deben ser ajustados a través del flujo (freno de gravedad, grifos de cierre). Por último, para el lavado, se cierra la válvula 2 del intercambiador de calor, después de conectar una manguera a ella se abre la válvula 4 y se cierra la válvula 3.</a:t>
            </a:r>
          </a:p>
          <a:p>
            <a:pPr marL="0" indent="0">
              <a:buNone/>
            </a:pPr>
            <a:r>
              <a:rPr lang="en-US" sz="1600" dirty="0">
                <a:latin typeface="Arial" panose="020B0604020202020204" pitchFamily="34" charset="0"/>
                <a:cs typeface="Arial" panose="020B0604020202020204" pitchFamily="34" charset="0"/>
              </a:rPr>
              <a:t>El proceso de lavado debe durar unos 10 minutos.</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39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Limpieza del circuito solar y comprobación de fugas</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1.2. Comprobación de fugas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La prueba de presión se realiza después del lavado. Para ello se cierra la válvula 4 y el sistema se llena de agua a través de la válvula 1. La presión del sistema se eleva hasta un valor justo por debajo de la presión de respuesta de la válvula de seguridad - máximo 6 bar. A continuación se cierra la válvula 1, se pone en marcha la bomba manualmente y se purga el circuito solar a través de los orificios de ventilación o de la bomba (tornillo de purga). Si la presión disminuye significativamente como resultado de una hemorragia, debe aumentarse de nuevo mediante un relleno adicional. El sistema está ahora listo para ser probado para detectar fugas (visualmente y a mano). No es posible realizar una prueba de estanqueidad con el manómetro debido a las variaciones de presión causadas por la irradiación a lo largo del día. Al final de la prueba de estanqueidad se puede comprobar el funcionamiento de la válvula de seguridad aumentando aún más la presión. Finalmente, el circuito solar debe ser vaciado completamente de nuevo abriendo los grifos 1 y 2. Al medir la cantidad de agua que se agota es posible establecer la cantidad de anticongelante necesaria para formar una mezcla de agua y anticongelante de, por ejemplo, 60:40. Como parte del agua siempre permanece en el circuito solar (por ejemplo, en los colectores o en el intercambiador de calor), la cantidad de agua medida debe aumentarse correspondientemente.</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19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Llenado con líquido solar y ajuste de la bomba y el </a:t>
            </a:r>
            <a:r>
              <a:rPr lang="en-US" dirty="0" err="1"/>
              <a:t>regulador</a:t>
            </a:r>
            <a:endParaRPr lang="en-US" dirty="0"/>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2.1. Llenado con líquido solar</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Después de mezclar el concentrado anticongelante con agua para alcanzar el nivel deseado de protección contra las heladas (o utilizando un anticongelante premezclado), el líquido solar se bombea al circuito solar a través de la válvula 1. Como el líquido solar - en comparación con el agua - es mucho más propenso a fluir, es necesario volver a revisar el sistema en busca de fugas. Un procedimiento general para liberar el aire del líquido solar es el siguiente - pero siempre revise las instrucciones de instalación para el producto específico, ya que </a:t>
            </a:r>
            <a:r>
              <a:rPr lang="en-US" sz="1600" dirty="0" err="1">
                <a:latin typeface="Arial" panose="020B0604020202020204" pitchFamily="34" charset="0"/>
                <a:cs typeface="Arial" panose="020B0604020202020204" pitchFamily="34" charset="0"/>
              </a:rPr>
              <a:t>puede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haber</a:t>
            </a:r>
            <a:r>
              <a:rPr lang="en-US" sz="1600" dirty="0">
                <a:latin typeface="Arial" panose="020B0604020202020204" pitchFamily="34" charset="0"/>
                <a:cs typeface="Arial" panose="020B0604020202020204" pitchFamily="34" charset="0"/>
              </a:rPr>
              <a:t> diferencias.</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98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Llenado con líquido solar y ajuste de la bomba y el </a:t>
            </a:r>
            <a:r>
              <a:rPr lang="en-US" dirty="0" err="1"/>
              <a:t>regulador</a:t>
            </a:r>
            <a:endParaRPr lang="en-US" dirty="0"/>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2.1. Llenado con líquido solar</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 Cuando se bombea el líquido solar al sistema y al recipiente de mezcla, ya se ha eliminado una gran parte del aire. Para que sean eficaces, los extremos de las mangueras deben estar completamente sumergidos en el líquido. Cuando no salgan más burbujas de aire, la válvula 4 puede cerrarse.</a:t>
            </a:r>
          </a:p>
          <a:p>
            <a:pPr marL="0" indent="0">
              <a:buNone/>
            </a:pPr>
            <a:r>
              <a:rPr lang="en-US" sz="1600" dirty="0">
                <a:latin typeface="Arial" panose="020B0604020202020204" pitchFamily="34" charset="0"/>
                <a:cs typeface="Arial" panose="020B0604020202020204" pitchFamily="34" charset="0"/>
              </a:rPr>
              <a:t>2. Reducir la presión a la presión del sistema (= presión estática + 0,5 bar) más una tolerancia a la pérdida de presión por sangrado adicional.</a:t>
            </a:r>
          </a:p>
          <a:p>
            <a:pPr marL="0" indent="0">
              <a:buNone/>
            </a:pPr>
            <a:r>
              <a:rPr lang="en-US" sz="1600" dirty="0">
                <a:latin typeface="Arial" panose="020B0604020202020204" pitchFamily="34" charset="0"/>
                <a:cs typeface="Arial" panose="020B0604020202020204" pitchFamily="34" charset="0"/>
              </a:rPr>
              <a:t>3. Conectar la bomba de circulación. Enciéndalo y apáguelo varias veces a intervalos de 10 minutos.</a:t>
            </a:r>
          </a:p>
          <a:p>
            <a:pPr marL="0" indent="0">
              <a:buNone/>
            </a:pPr>
            <a:r>
              <a:rPr lang="en-US" sz="1600" dirty="0">
                <a:latin typeface="Arial" panose="020B0604020202020204" pitchFamily="34" charset="0"/>
                <a:cs typeface="Arial" panose="020B0604020202020204" pitchFamily="34" charset="0"/>
              </a:rPr>
              <a:t>4. Para purgar la bomba de circulación, desenrosque el tornillo de latón en la cara frontal.</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18706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TotalTime>
  <Words>6302</Words>
  <Application>Microsoft Office PowerPoint</Application>
  <PresentationFormat>Presentación en pantalla (4:3)</PresentationFormat>
  <Paragraphs>554</Paragraphs>
  <Slides>44</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44</vt:i4>
      </vt:variant>
    </vt:vector>
  </HeadingPairs>
  <TitlesOfParts>
    <vt:vector size="49" baseType="lpstr">
      <vt:lpstr>Arial</vt:lpstr>
      <vt:lpstr>Calibri</vt:lpstr>
      <vt:lpstr>Times New Roman</vt:lpstr>
      <vt:lpstr>Wingdings</vt:lpstr>
      <vt:lpstr>2_Office Theme</vt:lpstr>
      <vt:lpstr>Unidad 2.10. INSTALACIONES SOLARES TÉRMICAS PARA ACS Y CALEFACCIÓN EN UNA VIVIENDA UNIFAMILIAR</vt:lpstr>
      <vt:lpstr>Objetivos de la unidad</vt:lpstr>
      <vt:lpstr>Contenido</vt:lpstr>
      <vt:lpstr>1. Limpieza del circuito solar y comprobación de fugas</vt:lpstr>
      <vt:lpstr>1. Limpieza del circuito solar y comprobación de fugas</vt:lpstr>
      <vt:lpstr>1. Limpieza del circuito solar y comprobación de fugas</vt:lpstr>
      <vt:lpstr>1. Limpieza del circuito solar y comprobación de fugas</vt:lpstr>
      <vt:lpstr>2. Llenado con líquido solar y ajuste de la bomba y el regulador</vt:lpstr>
      <vt:lpstr>2. Llenado con líquido solar y ajuste de la bomba y el regulador</vt:lpstr>
      <vt:lpstr>2. Llenado con líquido solar y ajuste de la bomba y el regulador</vt:lpstr>
      <vt:lpstr>2. Llenado con líquido solar y ajuste de la bomba y el regulador</vt:lpstr>
      <vt:lpstr>2. Llenado con líquido solar y ajuste de la bomba y el regulador</vt:lpstr>
      <vt:lpstr>2. Llenado con líquido solar y ajuste de la bomba y el regulador</vt:lpstr>
      <vt:lpstr>2. Llenado con líquido solar y ajuste de la bomba y el regulador</vt:lpstr>
      <vt:lpstr>2. Llenado con líquido solar y ajuste de la bomba y el regulador</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3. Detección y eliminación de fallos</vt:lpstr>
      <vt:lpstr>Conclusión</vt:lpstr>
      <vt:lpstr>Fin de la unidad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Jesus Mari Gómez</cp:lastModifiedBy>
  <cp:revision>77</cp:revision>
  <dcterms:created xsi:type="dcterms:W3CDTF">2017-12-11T10:59:29Z</dcterms:created>
  <dcterms:modified xsi:type="dcterms:W3CDTF">2019-08-19T08:06:58Z</dcterms:modified>
</cp:coreProperties>
</file>