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3"/>
  </p:notesMasterIdLst>
  <p:sldIdLst>
    <p:sldId id="288" r:id="rId2"/>
    <p:sldId id="375" r:id="rId3"/>
    <p:sldId id="261" r:id="rId4"/>
    <p:sldId id="262" r:id="rId5"/>
    <p:sldId id="284" r:id="rId6"/>
    <p:sldId id="283" r:id="rId7"/>
    <p:sldId id="263" r:id="rId8"/>
    <p:sldId id="264" r:id="rId9"/>
    <p:sldId id="285" r:id="rId10"/>
    <p:sldId id="286" r:id="rId11"/>
    <p:sldId id="289" r:id="rId12"/>
    <p:sldId id="265" r:id="rId13"/>
    <p:sldId id="303" r:id="rId14"/>
    <p:sldId id="266" r:id="rId15"/>
    <p:sldId id="267" r:id="rId16"/>
    <p:sldId id="268" r:id="rId17"/>
    <p:sldId id="281" r:id="rId18"/>
    <p:sldId id="269" r:id="rId19"/>
    <p:sldId id="287" r:id="rId20"/>
    <p:sldId id="277" r:id="rId21"/>
    <p:sldId id="302" r:id="rId22"/>
    <p:sldId id="301" r:id="rId23"/>
    <p:sldId id="278" r:id="rId24"/>
    <p:sldId id="282" r:id="rId25"/>
    <p:sldId id="300" r:id="rId26"/>
    <p:sldId id="273" r:id="rId27"/>
    <p:sldId id="270" r:id="rId28"/>
    <p:sldId id="271" r:id="rId29"/>
    <p:sldId id="272" r:id="rId30"/>
    <p:sldId id="376" r:id="rId31"/>
    <p:sldId id="377" r:id="rId32"/>
    <p:sldId id="378" r:id="rId33"/>
    <p:sldId id="379" r:id="rId34"/>
    <p:sldId id="380" r:id="rId35"/>
    <p:sldId id="342" r:id="rId36"/>
    <p:sldId id="343" r:id="rId37"/>
    <p:sldId id="307" r:id="rId38"/>
    <p:sldId id="374" r:id="rId39"/>
    <p:sldId id="308" r:id="rId40"/>
    <p:sldId id="330" r:id="rId41"/>
    <p:sldId id="309" r:id="rId42"/>
    <p:sldId id="332" r:id="rId43"/>
    <p:sldId id="333" r:id="rId44"/>
    <p:sldId id="337" r:id="rId45"/>
    <p:sldId id="327" r:id="rId46"/>
    <p:sldId id="372" r:id="rId47"/>
    <p:sldId id="328" r:id="rId48"/>
    <p:sldId id="329" r:id="rId49"/>
    <p:sldId id="371" r:id="rId50"/>
    <p:sldId id="324" r:id="rId51"/>
    <p:sldId id="325" r:id="rId52"/>
    <p:sldId id="344" r:id="rId53"/>
    <p:sldId id="345" r:id="rId54"/>
    <p:sldId id="360" r:id="rId55"/>
    <p:sldId id="359" r:id="rId56"/>
    <p:sldId id="294" r:id="rId57"/>
    <p:sldId id="317" r:id="rId58"/>
    <p:sldId id="318" r:id="rId59"/>
    <p:sldId id="312" r:id="rId60"/>
    <p:sldId id="319" r:id="rId61"/>
    <p:sldId id="311" r:id="rId62"/>
    <p:sldId id="304" r:id="rId63"/>
    <p:sldId id="305" r:id="rId64"/>
    <p:sldId id="320" r:id="rId65"/>
    <p:sldId id="306" r:id="rId66"/>
    <p:sldId id="321" r:id="rId67"/>
    <p:sldId id="314" r:id="rId68"/>
    <p:sldId id="315" r:id="rId69"/>
    <p:sldId id="313" r:id="rId70"/>
    <p:sldId id="316" r:id="rId71"/>
    <p:sldId id="361" r:id="rId72"/>
    <p:sldId id="362" r:id="rId73"/>
    <p:sldId id="363" r:id="rId74"/>
    <p:sldId id="364" r:id="rId75"/>
    <p:sldId id="365" r:id="rId76"/>
    <p:sldId id="366" r:id="rId77"/>
    <p:sldId id="357" r:id="rId78"/>
    <p:sldId id="367" r:id="rId79"/>
    <p:sldId id="368" r:id="rId80"/>
    <p:sldId id="358" r:id="rId81"/>
    <p:sldId id="369" r:id="rId82"/>
    <p:sldId id="370" r:id="rId83"/>
    <p:sldId id="373" r:id="rId84"/>
    <p:sldId id="297" r:id="rId85"/>
    <p:sldId id="339" r:id="rId86"/>
    <p:sldId id="341" r:id="rId87"/>
    <p:sldId id="340" r:id="rId88"/>
    <p:sldId id="275" r:id="rId89"/>
    <p:sldId id="276" r:id="rId90"/>
    <p:sldId id="346" r:id="rId91"/>
    <p:sldId id="355" r:id="rId92"/>
    <p:sldId id="356" r:id="rId93"/>
    <p:sldId id="354" r:id="rId94"/>
    <p:sldId id="290" r:id="rId95"/>
    <p:sldId id="347" r:id="rId96"/>
    <p:sldId id="350" r:id="rId97"/>
    <p:sldId id="351" r:id="rId98"/>
    <p:sldId id="352" r:id="rId99"/>
    <p:sldId id="353" r:id="rId100"/>
    <p:sldId id="348" r:id="rId101"/>
    <p:sldId id="260" r:id="rId10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826" autoAdjust="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sorterViewPr>
    <p:cViewPr>
      <p:scale>
        <a:sx n="66" d="100"/>
        <a:sy n="66" d="100"/>
      </p:scale>
      <p:origin x="0" y="4434"/>
    </p:cViewPr>
  </p:sorterViewPr>
  <p:notesViewPr>
    <p:cSldViewPr>
      <p:cViewPr varScale="1">
        <p:scale>
          <a:sx n="66" d="100"/>
          <a:sy n="66" d="100"/>
        </p:scale>
        <p:origin x="-324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vromatakis Fotis" userId="a6ef4cf0-9603-460e-a4b0-47154e907176" providerId="ADAL" clId="{3076F186-8A58-4964-B328-1578F88B0279}"/>
    <pc:docChg chg="custSel modSld">
      <pc:chgData name="Mavromatakis Fotis" userId="a6ef4cf0-9603-460e-a4b0-47154e907176" providerId="ADAL" clId="{3076F186-8A58-4964-B328-1578F88B0279}" dt="2019-10-30T08:34:15.042" v="1" actId="478"/>
      <pc:docMkLst>
        <pc:docMk/>
      </pc:docMkLst>
      <pc:sldChg chg="delSp modSp">
        <pc:chgData name="Mavromatakis Fotis" userId="a6ef4cf0-9603-460e-a4b0-47154e907176" providerId="ADAL" clId="{3076F186-8A58-4964-B328-1578F88B0279}" dt="2019-10-30T08:34:15.042" v="1" actId="478"/>
        <pc:sldMkLst>
          <pc:docMk/>
          <pc:sldMk cId="72179669" sldId="288"/>
        </pc:sldMkLst>
        <pc:spChg chg="del mod">
          <ac:chgData name="Mavromatakis Fotis" userId="a6ef4cf0-9603-460e-a4b0-47154e907176" providerId="ADAL" clId="{3076F186-8A58-4964-B328-1578F88B0279}" dt="2019-10-30T08:34:15.042" v="1" actId="478"/>
          <ac:spMkLst>
            <pc:docMk/>
            <pc:sldMk cId="72179669" sldId="288"/>
            <ac:spMk id="3"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C10A0-F87B-4BFF-AD3A-8310E448460F}" type="datetimeFigureOut">
              <a:rPr lang="el-GR" smtClean="0"/>
              <a:pPr/>
              <a:t>30/10/2019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933F7-9C1D-42A8-B27F-F697341C8CB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84</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30/10/2019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olardat.uoregon.edu/SunChartProgram.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portal.tee.gr/portal/page/portal/SCIENTIFIC_WORK/GR_ENERGEIAS/kenak/files/TOTEE_20701-3_2010_TEE_3nd_Edition.pdf"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image" Target="../media/image6.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beta.ivc.no/wiki/index.php/File:Solar_panel_controller.jpg"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5896" y="1988840"/>
            <a:ext cx="5182344" cy="1470025"/>
          </a:xfrm>
        </p:spPr>
        <p:txBody>
          <a:bodyPr anchor="b"/>
          <a:lstStyle/>
          <a:p>
            <a:r>
              <a:rPr lang="el-GR" dirty="0"/>
              <a:t>ΕΝΟΤΗΤΑ </a:t>
            </a:r>
            <a:r>
              <a:rPr lang="en-US" dirty="0"/>
              <a:t>1: </a:t>
            </a:r>
            <a:r>
              <a:rPr lang="el-GR" dirty="0"/>
              <a:t>ΕΙΣΑΓΩΓΗ ΣΤΗ ΦΩΤΟΒΟΛΤΑΪΚΗ ΤΕΧΝΟΛΟΓΙΑ</a:t>
            </a:r>
          </a:p>
        </p:txBody>
      </p:sp>
      <p:sp>
        <p:nvSpPr>
          <p:cNvPr id="4" name="Title 1"/>
          <p:cNvSpPr txBox="1">
            <a:spLocks/>
          </p:cNvSpPr>
          <p:nvPr/>
        </p:nvSpPr>
        <p:spPr>
          <a:xfrm>
            <a:off x="3422104" y="3429000"/>
            <a:ext cx="5686400" cy="677937"/>
          </a:xfrm>
          <a:prstGeom prst="rect">
            <a:avLst/>
          </a:prstGeom>
        </p:spPr>
        <p:txBody>
          <a:bodyPr vert="horz" lIns="91440" tIns="45720" rIns="91440" bIns="45720" rtlCol="0" anchor="b">
            <a:normAutofit fontScale="85000" lnSpcReduction="20000"/>
          </a:bodyPr>
          <a:lstStyle>
            <a:lvl1pPr algn="r" defTabSz="914400" rtl="0" eaLnBrk="1" latinLnBrk="0" hangingPunct="1">
              <a:spcBef>
                <a:spcPct val="0"/>
              </a:spcBef>
              <a:buNone/>
              <a:defRPr sz="2800" kern="1200">
                <a:solidFill>
                  <a:schemeClr val="tx1"/>
                </a:solidFill>
                <a:latin typeface="+mj-lt"/>
                <a:ea typeface="+mj-ea"/>
                <a:cs typeface="+mj-cs"/>
              </a:defRPr>
            </a:lvl1pPr>
          </a:lstStyle>
          <a:p>
            <a:r>
              <a:rPr lang="el-GR" dirty="0"/>
              <a:t>Κατανόηση των βασικών εννοιών της ηλιακής μηχανικής</a:t>
            </a:r>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Σταθμός μέτρησης όλων των ειδών έντασης ηλιακής ακτινοβολίας</a:t>
            </a:r>
          </a:p>
        </p:txBody>
      </p:sp>
      <p:pic>
        <p:nvPicPr>
          <p:cNvPr id="38915" name="Picture 3"/>
          <p:cNvPicPr>
            <a:picLocks noChangeAspect="1" noChangeArrowheads="1"/>
          </p:cNvPicPr>
          <p:nvPr/>
        </p:nvPicPr>
        <p:blipFill>
          <a:blip r:embed="rId2" cstate="print"/>
          <a:srcRect/>
          <a:stretch>
            <a:fillRect/>
          </a:stretch>
        </p:blipFill>
        <p:spPr bwMode="auto">
          <a:xfrm>
            <a:off x="1835696" y="1629280"/>
            <a:ext cx="5760000" cy="43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Ανορθωτές</a:t>
            </a:r>
          </a:p>
        </p:txBody>
      </p:sp>
      <p:sp>
        <p:nvSpPr>
          <p:cNvPr id="3" name="Content Placeholder 2"/>
          <p:cNvSpPr>
            <a:spLocks noGrp="1"/>
          </p:cNvSpPr>
          <p:nvPr>
            <p:ph idx="1"/>
          </p:nvPr>
        </p:nvSpPr>
        <p:spPr>
          <a:xfrm>
            <a:off x="457200" y="1600201"/>
            <a:ext cx="8229600" cy="1108719"/>
          </a:xfrm>
        </p:spPr>
        <p:txBody>
          <a:bodyPr>
            <a:normAutofit lnSpcReduction="10000"/>
          </a:bodyPr>
          <a:lstStyle/>
          <a:p>
            <a:r>
              <a:rPr lang="el-GR" sz="1600" dirty="0"/>
              <a:t>Μετατρέπουν το εναλλασσόμενο ρεύμα (AC) σε συνεχές ρεύμα (DC)</a:t>
            </a:r>
          </a:p>
          <a:p>
            <a:r>
              <a:rPr lang="el-GR" sz="1600" dirty="0"/>
              <a:t>Σε ΦΒ συστήματα, συνήθως συνδέονται με </a:t>
            </a:r>
            <a:r>
              <a:rPr lang="el-GR" sz="1600" dirty="0" err="1"/>
              <a:t>ντηζελογεννήτριες</a:t>
            </a:r>
            <a:r>
              <a:rPr lang="el-GR" sz="1600" dirty="0"/>
              <a:t> και χρησιμοποιούνται για την επαναφόρτιση των συσσωρευτών, εξασφαλίζοντας τη συνέχεια της παροχής ηλεκτρικής ενέργειας στους καταναλωτές</a:t>
            </a:r>
            <a:endParaRPr lang="en-US" sz="1600" dirty="0"/>
          </a:p>
        </p:txBody>
      </p:sp>
      <p:pic>
        <p:nvPicPr>
          <p:cNvPr id="4" name="Picture 2"/>
          <p:cNvPicPr>
            <a:picLocks noChangeAspect="1" noChangeArrowheads="1"/>
          </p:cNvPicPr>
          <p:nvPr/>
        </p:nvPicPr>
        <p:blipFill>
          <a:blip r:embed="rId2" cstate="print"/>
          <a:srcRect/>
          <a:stretch>
            <a:fillRect/>
          </a:stretch>
        </p:blipFill>
        <p:spPr bwMode="auto">
          <a:xfrm>
            <a:off x="1521642" y="2924944"/>
            <a:ext cx="6362726" cy="2520000"/>
          </a:xfrm>
          <a:prstGeom prst="rect">
            <a:avLst/>
          </a:prstGeom>
          <a:noFill/>
          <a:ln w="9525">
            <a:noFill/>
            <a:miter lim="800000"/>
            <a:headEnd/>
            <a:tailEnd/>
          </a:ln>
          <a:effectLst/>
        </p:spPr>
      </p:pic>
    </p:spTree>
    <p:extLst>
      <p:ext uri="{BB962C8B-B14F-4D97-AF65-F5344CB8AC3E}">
        <p14:creationId xmlns:p14="http://schemas.microsoft.com/office/powerpoint/2010/main" val="3031965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Σας ευχαριστούμε για την προσοχή σας</a:t>
            </a:r>
          </a:p>
        </p:txBody>
      </p:sp>
      <p:sp>
        <p:nvSpPr>
          <p:cNvPr id="5" name="Subtitle 4"/>
          <p:cNvSpPr>
            <a:spLocks noGrp="1"/>
          </p:cNvSpPr>
          <p:nvPr>
            <p:ph type="subTitle" idx="1"/>
          </p:nvPr>
        </p:nvSpPr>
        <p:spPr/>
        <p:txBody>
          <a:bodyPr/>
          <a:lstStyle/>
          <a:p>
            <a:r>
              <a:rPr lang="en-US" dirty="0"/>
              <a:t>Add module title here</a:t>
            </a:r>
          </a:p>
        </p:txBody>
      </p:sp>
    </p:spTree>
    <p:extLst>
      <p:ext uri="{BB962C8B-B14F-4D97-AF65-F5344CB8AC3E}">
        <p14:creationId xmlns:p14="http://schemas.microsoft.com/office/powerpoint/2010/main" val="129220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Είδη ηλιακής ακτινοβολίας σε κεκλιμένη επιφάνεια</a:t>
            </a:r>
          </a:p>
        </p:txBody>
      </p:sp>
      <p:sp>
        <p:nvSpPr>
          <p:cNvPr id="3" name="Content Placeholder 2"/>
          <p:cNvSpPr>
            <a:spLocks noGrp="1"/>
          </p:cNvSpPr>
          <p:nvPr>
            <p:ph idx="1"/>
          </p:nvPr>
        </p:nvSpPr>
        <p:spPr>
          <a:xfrm>
            <a:off x="457200" y="1600201"/>
            <a:ext cx="8229600" cy="1396751"/>
          </a:xfrm>
        </p:spPr>
        <p:txBody>
          <a:bodyPr>
            <a:normAutofit/>
          </a:bodyPr>
          <a:lstStyle/>
          <a:p>
            <a:r>
              <a:rPr lang="el-GR" sz="1600" dirty="0"/>
              <a:t>Σε μια κεκλιμένη επιφάνεια, εκτός από την άμεση και τη διάχυτη ακτινοβολία, υπάρχει και μία επιπλέον συνιστώσα: η ακτινοβολία που ανακλάται από το έδαφος</a:t>
            </a:r>
          </a:p>
          <a:p>
            <a:r>
              <a:rPr lang="el-GR" sz="1600" dirty="0"/>
              <a:t>Η τιμή της ανακλώμενης ακτινοβολίας εξαρτάται από την ολική ακτινοβολία </a:t>
            </a:r>
            <a:r>
              <a:rPr lang="el-GR" sz="1600" i="1" dirty="0"/>
              <a:t>G</a:t>
            </a:r>
            <a:r>
              <a:rPr lang="el-GR" sz="1600" dirty="0"/>
              <a:t>, τη γωνία κλίσης </a:t>
            </a:r>
            <a:r>
              <a:rPr lang="el-GR" sz="1600" i="1" dirty="0"/>
              <a:t>β</a:t>
            </a:r>
            <a:r>
              <a:rPr lang="el-GR" sz="1600" dirty="0"/>
              <a:t> της κεκλιμένης επιφάνειας και την αντανάκλαση του εδάφους (που ονομάζεται επίσης </a:t>
            </a:r>
            <a:r>
              <a:rPr lang="el-GR" sz="1600" i="1" dirty="0" err="1"/>
              <a:t>albedo</a:t>
            </a:r>
            <a:r>
              <a:rPr lang="el-GR" sz="1600" dirty="0"/>
              <a:t>)</a:t>
            </a:r>
            <a:endParaRPr lang="en-US" sz="1600" dirty="0"/>
          </a:p>
        </p:txBody>
      </p:sp>
      <p:pic>
        <p:nvPicPr>
          <p:cNvPr id="14338" name="Picture 2"/>
          <p:cNvPicPr>
            <a:picLocks noChangeAspect="1" noChangeArrowheads="1"/>
          </p:cNvPicPr>
          <p:nvPr/>
        </p:nvPicPr>
        <p:blipFill>
          <a:blip r:embed="rId2" cstate="print"/>
          <a:srcRect/>
          <a:stretch>
            <a:fillRect/>
          </a:stretch>
        </p:blipFill>
        <p:spPr bwMode="auto">
          <a:xfrm>
            <a:off x="242888" y="2987005"/>
            <a:ext cx="8658225" cy="2962275"/>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Ροή ηλιακής ακτινοβολίας σε μια ηλιόλουστη και μια συννεφιασμένη μέρα</a:t>
            </a:r>
          </a:p>
        </p:txBody>
      </p:sp>
      <p:pic>
        <p:nvPicPr>
          <p:cNvPr id="14337" name="Picture 1"/>
          <p:cNvPicPr>
            <a:picLocks noChangeAspect="1" noChangeArrowheads="1"/>
          </p:cNvPicPr>
          <p:nvPr/>
        </p:nvPicPr>
        <p:blipFill>
          <a:blip r:embed="rId2" cstate="print"/>
          <a:srcRect/>
          <a:stretch>
            <a:fillRect/>
          </a:stretch>
        </p:blipFill>
        <p:spPr bwMode="auto">
          <a:xfrm>
            <a:off x="612440" y="2636912"/>
            <a:ext cx="7920000" cy="3625352"/>
          </a:xfrm>
          <a:prstGeom prst="rect">
            <a:avLst/>
          </a:prstGeom>
          <a:noFill/>
          <a:ln w="9525">
            <a:noFill/>
            <a:miter lim="800000"/>
            <a:headEnd/>
            <a:tailEnd/>
          </a:ln>
        </p:spPr>
      </p:pic>
      <p:sp>
        <p:nvSpPr>
          <p:cNvPr id="4" name="Content Placeholder 2"/>
          <p:cNvSpPr>
            <a:spLocks noGrp="1"/>
          </p:cNvSpPr>
          <p:nvPr>
            <p:ph idx="1"/>
          </p:nvPr>
        </p:nvSpPr>
        <p:spPr>
          <a:xfrm>
            <a:off x="457200" y="1600200"/>
            <a:ext cx="8229600" cy="1108719"/>
          </a:xfrm>
        </p:spPr>
        <p:txBody>
          <a:bodyPr>
            <a:normAutofit fontScale="92500" lnSpcReduction="20000"/>
          </a:bodyPr>
          <a:lstStyle/>
          <a:p>
            <a:r>
              <a:rPr lang="el-GR" sz="1600" dirty="0"/>
              <a:t>Η ροή ηλιακής ακτινοβολίας είναι η ενέργεια ανά μονάδα επιφάνειας που λαμβάνεται από τον Ήλιο και μετράται σε</a:t>
            </a:r>
            <a:r>
              <a:rPr lang="en-US" sz="1600" dirty="0"/>
              <a:t> </a:t>
            </a:r>
            <a:r>
              <a:rPr lang="en-US" sz="1600" dirty="0" err="1"/>
              <a:t>Wh</a:t>
            </a:r>
            <a:r>
              <a:rPr lang="en-US" sz="1600" dirty="0"/>
              <a:t>/m</a:t>
            </a:r>
            <a:r>
              <a:rPr lang="en-US" sz="1600" baseline="30000" dirty="0"/>
              <a:t>2</a:t>
            </a:r>
            <a:r>
              <a:rPr lang="en-US" sz="1600" dirty="0"/>
              <a:t> </a:t>
            </a:r>
            <a:r>
              <a:rPr lang="el-GR" sz="1600" dirty="0"/>
              <a:t>ή</a:t>
            </a:r>
            <a:r>
              <a:rPr lang="en-US" sz="1600" dirty="0"/>
              <a:t> kWh/m</a:t>
            </a:r>
            <a:r>
              <a:rPr lang="en-US" sz="1600" baseline="30000" dirty="0"/>
              <a:t>2</a:t>
            </a:r>
            <a:endParaRPr lang="en-US" sz="1600" dirty="0"/>
          </a:p>
          <a:p>
            <a:r>
              <a:rPr lang="el-GR" sz="1600" dirty="0"/>
              <a:t>Στο αριστερό διάγραμμα απεικονίζεται η κατανομή της ακτινοβολίας για μια τυπική ηλιόλουστη μέρα και στο δεξί διάγραμμα για μια συννεφιασμένη μέρα – η πορτοκαλί περιοχή αντιστοιχεί στην άμεση ροή ακτινοβολίας και η γαλάζια περιοχή στη διάχυτη ροή ακτινοβολίας</a:t>
            </a:r>
            <a:endParaRPr lang="en-US" sz="1600" dirty="0"/>
          </a:p>
          <a:p>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Υπολογισμός της ημερήσιας ροής ακτινοβολίας από την ένταση ακτινοβολίας</a:t>
            </a:r>
          </a:p>
        </p:txBody>
      </p:sp>
      <p:pic>
        <p:nvPicPr>
          <p:cNvPr id="56323" name="Picture 3"/>
          <p:cNvPicPr>
            <a:picLocks noChangeAspect="1" noChangeArrowheads="1"/>
          </p:cNvPicPr>
          <p:nvPr/>
        </p:nvPicPr>
        <p:blipFill>
          <a:blip r:embed="rId2" cstate="print"/>
          <a:srcRect/>
          <a:stretch>
            <a:fillRect/>
          </a:stretch>
        </p:blipFill>
        <p:spPr bwMode="auto">
          <a:xfrm>
            <a:off x="1547664" y="2709320"/>
            <a:ext cx="5991696" cy="3600000"/>
          </a:xfrm>
          <a:prstGeom prst="rect">
            <a:avLst/>
          </a:prstGeom>
          <a:noFill/>
          <a:ln w="9525">
            <a:noFill/>
            <a:miter lim="800000"/>
            <a:headEnd/>
            <a:tailEnd/>
          </a:ln>
          <a:effectLst/>
        </p:spPr>
      </p:pic>
      <p:sp>
        <p:nvSpPr>
          <p:cNvPr id="8" name="Content Placeholder 2"/>
          <p:cNvSpPr txBox="1">
            <a:spLocks/>
          </p:cNvSpPr>
          <p:nvPr/>
        </p:nvSpPr>
        <p:spPr>
          <a:xfrm>
            <a:off x="457200" y="1600200"/>
            <a:ext cx="8229600" cy="1108720"/>
          </a:xfrm>
          <a:prstGeom prst="rect">
            <a:avLst/>
          </a:prstGeom>
        </p:spPr>
        <p:txBody>
          <a:bodyPr vert="horz" lIns="91440" tIns="45720" rIns="91440" bIns="45720" rtlCol="0">
            <a:normAutofit fontScale="92500" lnSpcReduction="20000"/>
          </a:bodyPr>
          <a:lstStyle/>
          <a:p>
            <a:pPr marL="342900" indent="-342900">
              <a:spcBef>
                <a:spcPct val="20000"/>
              </a:spcBef>
              <a:buFont typeface="Arial" panose="020B0604020202020204" pitchFamily="34" charset="0"/>
              <a:buChar char="•"/>
            </a:pPr>
            <a:r>
              <a:rPr lang="el-GR" sz="1600" dirty="0"/>
              <a:t>Στην τυπική περίπτωση που είναι γνωστές οι μέσες ωριαίες τιμές της έντασης ηλιακής ακτινοβολίας </a:t>
            </a:r>
            <a:r>
              <a:rPr lang="en-US" sz="1600" dirty="0"/>
              <a:t>(</a:t>
            </a:r>
            <a:r>
              <a:rPr lang="el-GR" sz="1600" dirty="0"/>
              <a:t>σε</a:t>
            </a:r>
            <a:r>
              <a:rPr lang="en-US" sz="1600" dirty="0"/>
              <a:t> </a:t>
            </a:r>
            <a:r>
              <a:rPr lang="en-US" sz="1600" b="1" u="sng" dirty="0"/>
              <a:t>W</a:t>
            </a:r>
            <a:r>
              <a:rPr lang="en-US" sz="1600" dirty="0"/>
              <a:t>/m</a:t>
            </a:r>
            <a:r>
              <a:rPr lang="en-US" sz="1600" baseline="30000" dirty="0"/>
              <a:t>2</a:t>
            </a:r>
            <a:r>
              <a:rPr lang="en-US" sz="1600" dirty="0"/>
              <a:t>), </a:t>
            </a:r>
            <a:r>
              <a:rPr lang="el-GR" sz="1600" dirty="0"/>
              <a:t>η ημερήσια ροή ηλιακής ακτινοβολίας</a:t>
            </a:r>
            <a:r>
              <a:rPr lang="en-US" sz="1600" dirty="0"/>
              <a:t> (</a:t>
            </a:r>
            <a:r>
              <a:rPr lang="el-GR" sz="1600" dirty="0"/>
              <a:t>σε</a:t>
            </a:r>
            <a:r>
              <a:rPr lang="en-US" sz="1600" dirty="0"/>
              <a:t> </a:t>
            </a:r>
            <a:r>
              <a:rPr lang="en-US" sz="1600" b="1" u="sng" dirty="0" err="1"/>
              <a:t>Wh</a:t>
            </a:r>
            <a:r>
              <a:rPr lang="en-US" sz="1600" dirty="0"/>
              <a:t>/m</a:t>
            </a:r>
            <a:r>
              <a:rPr lang="en-US" sz="1600" baseline="30000" dirty="0"/>
              <a:t>2</a:t>
            </a:r>
            <a:r>
              <a:rPr lang="en-US" sz="1600" dirty="0"/>
              <a:t>) </a:t>
            </a:r>
            <a:r>
              <a:rPr lang="el-GR" sz="1600" dirty="0"/>
              <a:t>μπορεί να υπολογιστεί με άθροιση των τιμών της έντασης</a:t>
            </a:r>
            <a:endParaRPr lang="en-US" sz="1600" dirty="0"/>
          </a:p>
          <a:p>
            <a:pPr marL="342900" indent="-342900">
              <a:spcBef>
                <a:spcPct val="20000"/>
              </a:spcBef>
              <a:buFont typeface="Arial" panose="020B0604020202020204" pitchFamily="34" charset="0"/>
              <a:buChar char="•"/>
            </a:pPr>
            <a:r>
              <a:rPr lang="el-GR" sz="1600" dirty="0"/>
              <a:t>Στο παρακάτω διάγραμμα</a:t>
            </a:r>
            <a:r>
              <a:rPr lang="en-US" sz="1600" dirty="0"/>
              <a:t>, </a:t>
            </a:r>
            <a:r>
              <a:rPr lang="el-GR" sz="1600" dirty="0"/>
              <a:t>το αποτέλεσμα της ημερήσιας άθροισης είναι </a:t>
            </a:r>
            <a:r>
              <a:rPr lang="en-US" sz="1600" dirty="0"/>
              <a:t>6708 </a:t>
            </a:r>
            <a:r>
              <a:rPr lang="en-US" sz="1600" b="1" u="sng" dirty="0" err="1"/>
              <a:t>Wh</a:t>
            </a:r>
            <a:r>
              <a:rPr lang="en-US" sz="1600" dirty="0"/>
              <a:t>/m</a:t>
            </a:r>
            <a:r>
              <a:rPr lang="en-US" sz="1600" baseline="30000" dirty="0"/>
              <a:t>2</a:t>
            </a:r>
            <a:r>
              <a:rPr lang="en-US" sz="1600" dirty="0"/>
              <a:t> = 6</a:t>
            </a:r>
            <a:r>
              <a:rPr lang="el-GR" sz="1600" dirty="0"/>
              <a:t>,</a:t>
            </a:r>
            <a:r>
              <a:rPr lang="en-US" sz="1600" dirty="0"/>
              <a:t>708 </a:t>
            </a:r>
            <a:r>
              <a:rPr lang="en-US" sz="1600" b="1" u="sng" dirty="0"/>
              <a:t>kWh</a:t>
            </a:r>
            <a:r>
              <a:rPr lang="en-US" sz="1600" dirty="0"/>
              <a:t>/m</a:t>
            </a:r>
            <a:r>
              <a:rPr lang="en-US" sz="1600" baseline="30000" dirty="0"/>
              <a:t>2</a:t>
            </a:r>
            <a:r>
              <a:rPr lang="en-US" sz="1600" dirty="0"/>
              <a:t> </a:t>
            </a:r>
          </a:p>
          <a:p>
            <a:endParaRPr lang="en-US" sz="1600" dirty="0"/>
          </a:p>
          <a:p>
            <a:endParaRPr lang="en-US" sz="1600"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31965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Ολική ένταση ηλιακής ακτινοβολίας</a:t>
            </a:r>
            <a:r>
              <a:rPr lang="en-US" dirty="0"/>
              <a:t> </a:t>
            </a:r>
            <a:r>
              <a:rPr lang="el-GR" dirty="0"/>
              <a:t>σε οριζόντιο επίπεδο </a:t>
            </a:r>
            <a:r>
              <a:rPr lang="en-US" dirty="0"/>
              <a:t>– </a:t>
            </a:r>
            <a:r>
              <a:rPr lang="el-GR" dirty="0"/>
              <a:t>Ευρώπη</a:t>
            </a:r>
          </a:p>
        </p:txBody>
      </p:sp>
      <p:pic>
        <p:nvPicPr>
          <p:cNvPr id="13314" name="Picture 2" descr="ÎÏÎ¿ÏÎ­Î»ÎµÏÎ¼Î± ÎµÎ¹ÎºÏÎ½Î±Ï Î³Î¹Î± global horizontal radiation europe"/>
          <p:cNvPicPr>
            <a:picLocks noChangeAspect="1" noChangeArrowheads="1"/>
          </p:cNvPicPr>
          <p:nvPr/>
        </p:nvPicPr>
        <p:blipFill>
          <a:blip r:embed="rId2" cstate="print"/>
          <a:srcRect/>
          <a:stretch>
            <a:fillRect/>
          </a:stretch>
        </p:blipFill>
        <p:spPr bwMode="auto">
          <a:xfrm>
            <a:off x="1327481" y="1484784"/>
            <a:ext cx="6628895" cy="46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Ταξινόμηση φωτοβολταϊκού πλαισίου </a:t>
            </a:r>
            <a:r>
              <a:rPr lang="en-US" dirty="0"/>
              <a:t>– </a:t>
            </a:r>
            <a:r>
              <a:rPr lang="el-GR" dirty="0"/>
              <a:t>Πρότυπες Συνθήκες Δοκιμής</a:t>
            </a:r>
            <a:r>
              <a:rPr lang="en-US" dirty="0"/>
              <a:t> (STC)</a:t>
            </a:r>
            <a:endParaRPr lang="el-GR" dirty="0"/>
          </a:p>
        </p:txBody>
      </p:sp>
      <p:sp>
        <p:nvSpPr>
          <p:cNvPr id="3" name="Content Placeholder 2"/>
          <p:cNvSpPr>
            <a:spLocks noGrp="1"/>
          </p:cNvSpPr>
          <p:nvPr>
            <p:ph idx="1"/>
          </p:nvPr>
        </p:nvSpPr>
        <p:spPr/>
        <p:txBody>
          <a:bodyPr>
            <a:normAutofit/>
          </a:bodyPr>
          <a:lstStyle/>
          <a:p>
            <a:r>
              <a:rPr lang="el-GR" sz="1600" dirty="0"/>
              <a:t>Η ισχύς ενός φωτοβολταϊκού πλαισίου μετράται σύμφωνα με τις </a:t>
            </a:r>
            <a:r>
              <a:rPr lang="el-GR" sz="1600" i="1" dirty="0"/>
              <a:t>πρότυπες συνθήκες δοκιμής </a:t>
            </a:r>
            <a:r>
              <a:rPr lang="el-GR" sz="1600" dirty="0"/>
              <a:t>(STC)  που καθορίζονται από τις ακόλουθες τρεις οριακές συνθήκες:</a:t>
            </a:r>
          </a:p>
          <a:p>
            <a:pPr lvl="1"/>
            <a:r>
              <a:rPr lang="el-GR" sz="1600" dirty="0"/>
              <a:t>Ολική ακτινοβολία πλήρους Ήλιου (</a:t>
            </a:r>
            <a:r>
              <a:rPr lang="en-US" sz="1600" i="1" dirty="0"/>
              <a:t>G</a:t>
            </a:r>
            <a:r>
              <a:rPr lang="en-US" sz="1600" dirty="0"/>
              <a:t>=</a:t>
            </a:r>
            <a:r>
              <a:rPr lang="en-US" sz="1600" i="1" dirty="0"/>
              <a:t>G</a:t>
            </a:r>
            <a:r>
              <a:rPr lang="en-US" sz="1600" i="1" baseline="-25000" dirty="0"/>
              <a:t>STC</a:t>
            </a:r>
            <a:r>
              <a:rPr lang="en-US" sz="1600" dirty="0"/>
              <a:t>=1000 W/m</a:t>
            </a:r>
            <a:r>
              <a:rPr lang="en-US" sz="1600" baseline="30000" dirty="0"/>
              <a:t>2</a:t>
            </a:r>
            <a:r>
              <a:rPr lang="el-GR" sz="1600" dirty="0"/>
              <a:t>)</a:t>
            </a:r>
          </a:p>
          <a:p>
            <a:pPr lvl="1"/>
            <a:r>
              <a:rPr lang="el-GR" sz="1600" dirty="0"/>
              <a:t>Θερμοκρασία φωτοβολταϊκού πλαισίου (οπίσθιο μέρος) ίση με 25°C</a:t>
            </a:r>
          </a:p>
          <a:p>
            <a:pPr lvl="1"/>
            <a:r>
              <a:rPr lang="el-GR" sz="1600" dirty="0"/>
              <a:t>Μάζα αέρα AM 1.5</a:t>
            </a:r>
          </a:p>
          <a:p>
            <a:r>
              <a:rPr lang="el-GR" sz="1600" dirty="0"/>
              <a:t>Η ισχύς του φωτοβολταϊκού πλαισίου υπό αυτές τις συνθήκες είναι η ονομαστική ισχύς (ή ισχύς αιχμής) του πλαισίου</a:t>
            </a:r>
          </a:p>
          <a:p>
            <a:r>
              <a:rPr lang="el-GR" sz="1600" dirty="0"/>
              <a:t>Η μονάδα της είναι σε </a:t>
            </a:r>
            <a:r>
              <a:rPr lang="en-US" sz="1600" dirty="0"/>
              <a:t>Watt-Peak (</a:t>
            </a:r>
            <a:r>
              <a:rPr lang="en-US" sz="1600" dirty="0" err="1"/>
              <a:t>W</a:t>
            </a:r>
            <a:r>
              <a:rPr lang="en-US" sz="1600" baseline="-25000" dirty="0" err="1"/>
              <a:t>p</a:t>
            </a:r>
            <a:r>
              <a:rPr lang="en-US" sz="1600" dirty="0"/>
              <a:t>)</a:t>
            </a:r>
            <a:r>
              <a:rPr lang="el-GR" sz="1600" dirty="0"/>
              <a:t> και περιγράφει στην πραγματικότητα την μέγιστη ισχύ του φωτοβολταϊκού πλαισίου υπό βέλτιστες συνθήκες</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Ετήσια περιστροφή της Γης γύρω από τον Ήλιο</a:t>
            </a:r>
          </a:p>
        </p:txBody>
      </p:sp>
      <p:sp>
        <p:nvSpPr>
          <p:cNvPr id="3" name="Content Placeholder 2"/>
          <p:cNvSpPr>
            <a:spLocks noGrp="1"/>
          </p:cNvSpPr>
          <p:nvPr>
            <p:ph idx="1"/>
          </p:nvPr>
        </p:nvSpPr>
        <p:spPr/>
        <p:txBody>
          <a:bodyPr>
            <a:normAutofit/>
          </a:bodyPr>
          <a:lstStyle/>
          <a:p>
            <a:r>
              <a:rPr lang="el-GR" sz="1600" dirty="0"/>
              <a:t>Η Γη περιστρέφεται γύρω από τον Ήλιο σε ελλειπτική τροχιά</a:t>
            </a:r>
          </a:p>
          <a:p>
            <a:r>
              <a:rPr lang="el-GR" sz="1600" dirty="0"/>
              <a:t>Η κλίση του άξονα περιστροφής της Γης σε σχέση με το εκλειπτικό επίπεδο είναι αυτή που προκαλεί τις τέσσερις εποχές του έτους</a:t>
            </a:r>
            <a:endParaRPr lang="en-US" sz="1600" dirty="0"/>
          </a:p>
          <a:p>
            <a:endParaRPr lang="en-US" sz="1600" dirty="0"/>
          </a:p>
        </p:txBody>
      </p:sp>
      <p:pic>
        <p:nvPicPr>
          <p:cNvPr id="5" name="Picture 8" descr="troxia_hliou"/>
          <p:cNvPicPr>
            <a:picLocks noChangeAspect="1" noChangeArrowheads="1"/>
          </p:cNvPicPr>
          <p:nvPr/>
        </p:nvPicPr>
        <p:blipFill>
          <a:blip r:embed="rId2" cstate="print"/>
          <a:srcRect/>
          <a:stretch>
            <a:fillRect/>
          </a:stretch>
        </p:blipFill>
        <p:spPr bwMode="auto">
          <a:xfrm>
            <a:off x="884421" y="2492896"/>
            <a:ext cx="7287979" cy="360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Ηλιακές γωνίες</a:t>
            </a:r>
          </a:p>
        </p:txBody>
      </p:sp>
      <p:sp>
        <p:nvSpPr>
          <p:cNvPr id="3" name="Content Placeholder 2"/>
          <p:cNvSpPr>
            <a:spLocks noGrp="1"/>
          </p:cNvSpPr>
          <p:nvPr>
            <p:ph idx="1"/>
          </p:nvPr>
        </p:nvSpPr>
        <p:spPr/>
        <p:txBody>
          <a:bodyPr>
            <a:normAutofit/>
          </a:bodyPr>
          <a:lstStyle/>
          <a:p>
            <a:pPr marL="0" indent="0">
              <a:buNone/>
            </a:pPr>
            <a:r>
              <a:rPr lang="el-GR" sz="1600" dirty="0"/>
              <a:t>Η θέση του Ήλιου σε σχέση με μια συλλεκτική επιφάνεια (π.χ., φωτοβολταϊκό πλαίσιο) μπορεί να περιγραφεί με χρήση πολλών γωνιών:</a:t>
            </a:r>
          </a:p>
          <a:p>
            <a:r>
              <a:rPr lang="el-GR" sz="1600" dirty="0"/>
              <a:t>Γεωγραφικό πλάτος </a:t>
            </a:r>
            <a:r>
              <a:rPr lang="el-GR" sz="1600" i="1" dirty="0"/>
              <a:t>φ</a:t>
            </a:r>
            <a:endParaRPr lang="en-US" sz="1600" i="1" dirty="0"/>
          </a:p>
          <a:p>
            <a:r>
              <a:rPr lang="el-GR" sz="1600" dirty="0"/>
              <a:t>Ηλιακή απόκλιση </a:t>
            </a:r>
            <a:r>
              <a:rPr lang="el-GR" sz="1600" i="1" dirty="0"/>
              <a:t>δ</a:t>
            </a:r>
            <a:endParaRPr lang="en-US" sz="1600" i="1" dirty="0"/>
          </a:p>
          <a:p>
            <a:r>
              <a:rPr lang="el-GR" sz="1600" dirty="0"/>
              <a:t>Γωνία ώρας </a:t>
            </a:r>
            <a:r>
              <a:rPr lang="el-GR" sz="1600" i="1" dirty="0"/>
              <a:t>ω</a:t>
            </a:r>
            <a:endParaRPr lang="en-US" sz="1600" i="1" dirty="0"/>
          </a:p>
          <a:p>
            <a:r>
              <a:rPr lang="el-GR" sz="1600" dirty="0"/>
              <a:t>Κλίση </a:t>
            </a:r>
            <a:r>
              <a:rPr lang="el-GR" sz="1600" i="1" dirty="0"/>
              <a:t>β</a:t>
            </a:r>
            <a:endParaRPr lang="en-US" sz="1600" i="1" dirty="0"/>
          </a:p>
          <a:p>
            <a:r>
              <a:rPr lang="el-GR" sz="1600" dirty="0"/>
              <a:t>Γωνία πρόσπτωσης </a:t>
            </a:r>
            <a:r>
              <a:rPr lang="el-GR" sz="1600" i="1" dirty="0"/>
              <a:t>θ</a:t>
            </a:r>
            <a:endParaRPr lang="en-US" sz="1600" i="1" dirty="0"/>
          </a:p>
          <a:p>
            <a:r>
              <a:rPr lang="el-GR" sz="1600" dirty="0"/>
              <a:t>Γωνία </a:t>
            </a:r>
            <a:r>
              <a:rPr lang="el-GR" sz="1600" dirty="0" err="1"/>
              <a:t>αζιμουθίου</a:t>
            </a:r>
            <a:r>
              <a:rPr lang="el-GR" sz="1600" dirty="0"/>
              <a:t> επιφάνειας </a:t>
            </a:r>
            <a:r>
              <a:rPr lang="el-GR" sz="1600" i="1" dirty="0"/>
              <a:t>γ</a:t>
            </a:r>
            <a:endParaRPr lang="en-US" sz="1600" i="1" dirty="0"/>
          </a:p>
          <a:p>
            <a:r>
              <a:rPr lang="el-GR" sz="1600" dirty="0"/>
              <a:t>Γωνία ζενίθ του Ήλιου </a:t>
            </a:r>
            <a:r>
              <a:rPr lang="el-GR" sz="1600" i="1" dirty="0"/>
              <a:t>θ</a:t>
            </a:r>
            <a:r>
              <a:rPr lang="en-US" sz="1600" i="1" baseline="-25000" dirty="0"/>
              <a:t>z</a:t>
            </a:r>
          </a:p>
          <a:p>
            <a:r>
              <a:rPr lang="el-GR" sz="1600" dirty="0"/>
              <a:t>Γωνία ύψους του Ήλιου </a:t>
            </a:r>
            <a:r>
              <a:rPr lang="el-GR" sz="1600" i="1" dirty="0"/>
              <a:t>α</a:t>
            </a:r>
            <a:r>
              <a:rPr lang="en-US" sz="1600" i="1" baseline="-25000" dirty="0"/>
              <a:t>s</a:t>
            </a:r>
          </a:p>
          <a:p>
            <a:r>
              <a:rPr lang="el-GR" sz="1600" dirty="0"/>
              <a:t>Γωνία </a:t>
            </a:r>
            <a:r>
              <a:rPr lang="el-GR" sz="1600" dirty="0" err="1"/>
              <a:t>αζιμουθίου</a:t>
            </a:r>
            <a:r>
              <a:rPr lang="el-GR" sz="1600" dirty="0"/>
              <a:t> του Ήλιου </a:t>
            </a:r>
            <a:r>
              <a:rPr lang="el-GR" sz="1600" i="1" dirty="0"/>
              <a:t>γ</a:t>
            </a:r>
            <a:r>
              <a:rPr lang="en-US" sz="1600" i="1" baseline="-25000" dirty="0"/>
              <a:t>s</a:t>
            </a:r>
          </a:p>
        </p:txBody>
      </p:sp>
    </p:spTree>
    <p:extLst>
      <p:ext uri="{BB962C8B-B14F-4D97-AF65-F5344CB8AC3E}">
        <p14:creationId xmlns:p14="http://schemas.microsoft.com/office/powerpoint/2010/main" val="3031965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Γεωγραφικό πλάτος και ηλιακή απόκλιση</a:t>
            </a:r>
          </a:p>
        </p:txBody>
      </p:sp>
      <p:sp>
        <p:nvSpPr>
          <p:cNvPr id="3" name="Content Placeholder 2"/>
          <p:cNvSpPr>
            <a:spLocks noGrp="1"/>
          </p:cNvSpPr>
          <p:nvPr>
            <p:ph idx="1"/>
          </p:nvPr>
        </p:nvSpPr>
        <p:spPr/>
        <p:txBody>
          <a:bodyPr>
            <a:normAutofit/>
          </a:bodyPr>
          <a:lstStyle/>
          <a:p>
            <a:r>
              <a:rPr lang="el-GR" sz="1600" dirty="0"/>
              <a:t>Το γεωγραφικό πλάτος </a:t>
            </a:r>
            <a:r>
              <a:rPr lang="el-GR" sz="1600" i="1" dirty="0"/>
              <a:t>φ</a:t>
            </a:r>
            <a:r>
              <a:rPr lang="el-GR" sz="1600" dirty="0"/>
              <a:t> είναι η γωνιακή απόσταση ενός τόπου από τον Ισημερινό </a:t>
            </a:r>
            <a:r>
              <a:rPr lang="en-US" sz="1600" dirty="0"/>
              <a:t>(</a:t>
            </a:r>
            <a:r>
              <a:rPr lang="el-GR" sz="1600" dirty="0"/>
              <a:t>θετικές τιμές για βόρειες περιοχές</a:t>
            </a:r>
            <a:r>
              <a:rPr lang="en-US" sz="1600" dirty="0"/>
              <a:t>) – </a:t>
            </a:r>
            <a:r>
              <a:rPr lang="el-GR" sz="1600" dirty="0"/>
              <a:t>η τιμή του κυμαίνεται μεταξύ </a:t>
            </a:r>
            <a:r>
              <a:rPr lang="en-US" sz="1600" dirty="0"/>
              <a:t>±90° </a:t>
            </a:r>
            <a:r>
              <a:rPr lang="el-GR" sz="1600" dirty="0"/>
              <a:t>και εξαρτάται από την τοποθεσία</a:t>
            </a:r>
            <a:endParaRPr lang="en-US" sz="1600" dirty="0"/>
          </a:p>
          <a:p>
            <a:r>
              <a:rPr lang="el-GR" sz="1600" dirty="0"/>
              <a:t>Αν θεωρηθεί η Γη σταθεροποιημένη και ο Ήλιος να κινείται πάνω και κάτω, η γωνία μεταξύ του Ήλιου και του Ισημερινού ονομάζεται η ηλιακή απόκλιση </a:t>
            </a:r>
            <a:r>
              <a:rPr lang="el-GR" sz="1600" i="1" dirty="0"/>
              <a:t>δ</a:t>
            </a:r>
            <a:r>
              <a:rPr lang="el-GR" sz="1600" dirty="0"/>
              <a:t> (θετική στα βόρεια) </a:t>
            </a:r>
            <a:r>
              <a:rPr lang="en-US" sz="1600" dirty="0"/>
              <a:t>–</a:t>
            </a:r>
            <a:r>
              <a:rPr lang="el-GR" sz="1600" dirty="0"/>
              <a:t> η τιμή της κυμαίνεται μεταξύ ±23,45° και εξαρτάται από την ημέρα του έτους</a:t>
            </a:r>
          </a:p>
        </p:txBody>
      </p:sp>
      <p:pic>
        <p:nvPicPr>
          <p:cNvPr id="5" name="Picture 6"/>
          <p:cNvPicPr>
            <a:picLocks noChangeAspect="1" noChangeArrowheads="1"/>
          </p:cNvPicPr>
          <p:nvPr/>
        </p:nvPicPr>
        <p:blipFill>
          <a:blip r:embed="rId2" cstate="print"/>
          <a:srcRect/>
          <a:stretch>
            <a:fillRect/>
          </a:stretch>
        </p:blipFill>
        <p:spPr bwMode="auto">
          <a:xfrm>
            <a:off x="1403648" y="3212976"/>
            <a:ext cx="6560720" cy="30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Σχήμα  βασικών ηλιακών γωνιών σε κεκλιμένη επιφάνεια</a:t>
            </a:r>
          </a:p>
        </p:txBody>
      </p:sp>
      <p:pic>
        <p:nvPicPr>
          <p:cNvPr id="14338" name="Picture 2"/>
          <p:cNvPicPr>
            <a:picLocks noChangeAspect="1" noChangeArrowheads="1"/>
          </p:cNvPicPr>
          <p:nvPr/>
        </p:nvPicPr>
        <p:blipFill>
          <a:blip r:embed="rId2" cstate="print"/>
          <a:srcRect/>
          <a:stretch>
            <a:fillRect/>
          </a:stretch>
        </p:blipFill>
        <p:spPr bwMode="auto">
          <a:xfrm>
            <a:off x="858341" y="1687413"/>
            <a:ext cx="7458075" cy="4333875"/>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Ενότητα </a:t>
            </a:r>
            <a:r>
              <a:rPr lang="en-US" dirty="0"/>
              <a:t>1.</a:t>
            </a:r>
            <a:r>
              <a:rPr lang="el-GR" dirty="0"/>
              <a:t>1</a:t>
            </a:r>
            <a:r>
              <a:rPr lang="en-US" dirty="0"/>
              <a:t>: </a:t>
            </a:r>
            <a:r>
              <a:rPr lang="el-GR" dirty="0"/>
              <a:t>Κατανόηση των βασικών εννοιών της ηλιακής μηχανικής</a:t>
            </a:r>
          </a:p>
        </p:txBody>
      </p:sp>
      <p:sp>
        <p:nvSpPr>
          <p:cNvPr id="3" name="Content Placeholder 2"/>
          <p:cNvSpPr>
            <a:spLocks noGrp="1"/>
          </p:cNvSpPr>
          <p:nvPr>
            <p:ph idx="1"/>
          </p:nvPr>
        </p:nvSpPr>
        <p:spPr/>
        <p:txBody>
          <a:bodyPr>
            <a:normAutofit/>
          </a:bodyPr>
          <a:lstStyle/>
          <a:p>
            <a:r>
              <a:rPr lang="el-GR" sz="1600" dirty="0"/>
              <a:t>Οι εκπαιδευόμενοι θα κατανοήσουν τις βασικές έννοιες ζητημάτων που σχετίζονται με τον ήλιο όπως η ηλιακή ακτινοβολία, η ηλιακή γεωμετρία, το ηλιακό δυναμικό, η μοντελοποίηση, η μέτρηση ακτινοβολίας και η ανάλυση δεδομένων. Οι εκπαιδευόμενοι θα γνωρίσουν επίσης τις τελευταίες </a:t>
            </a:r>
            <a:r>
              <a:rPr lang="el-GR" sz="1600" dirty="0" err="1"/>
              <a:t>φωτοβολταϊκές</a:t>
            </a:r>
            <a:r>
              <a:rPr lang="el-GR" sz="1600" dirty="0"/>
              <a:t> τεχνολογίες τόσο σε επίπεδο φωτοβολταϊκού στοιχείου, όσο και σε επίπεδο πλαισίου. Επιπλέον, θα είναι σε θέση να κατανοήσουν την αναγκαιότητα και τη λειτουργία όλων των συστατικών ενός φωτοβολταϊκού συστήματος, είτε συνδεδεμένου σε δίκτυο είτε εκτός δικτύου. Τέλος, θα πραγματοποιήσουν ηλεκτρικές μετρήσεις σε πραγματικά φωτοβολταϊκά συστήματα.</a:t>
            </a:r>
          </a:p>
        </p:txBody>
      </p:sp>
    </p:spTree>
    <p:extLst>
      <p:ext uri="{BB962C8B-B14F-4D97-AF65-F5344CB8AC3E}">
        <p14:creationId xmlns:p14="http://schemas.microsoft.com/office/powerpoint/2010/main" val="3031965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Βέλτιστη θεωρητική γωνία κλίσης μιας συλλεκτικής επιφάνειας</a:t>
            </a:r>
          </a:p>
        </p:txBody>
      </p:sp>
      <p:sp>
        <p:nvSpPr>
          <p:cNvPr id="3" name="Content Placeholder 2"/>
          <p:cNvSpPr>
            <a:spLocks noGrp="1"/>
          </p:cNvSpPr>
          <p:nvPr>
            <p:ph idx="1"/>
          </p:nvPr>
        </p:nvSpPr>
        <p:spPr>
          <a:xfrm>
            <a:off x="457200" y="1600201"/>
            <a:ext cx="8291264" cy="2260848"/>
          </a:xfrm>
        </p:spPr>
        <p:txBody>
          <a:bodyPr>
            <a:normAutofit fontScale="92500"/>
          </a:bodyPr>
          <a:lstStyle/>
          <a:p>
            <a:r>
              <a:rPr lang="el-GR" sz="1600" dirty="0"/>
              <a:t>Όταν μια συλλεκτική επιφάνεια με νότιο προσανατολισμό (για περιοχές του Βόρειου Ημισφαιρίου) στην επιφάνεια της Γης είναι τοποθετημένη σε γωνία ίση με το τοπικό γεωγραφικό πλάτος </a:t>
            </a:r>
            <a:r>
              <a:rPr lang="el-GR" sz="1600" i="1" dirty="0"/>
              <a:t>φ</a:t>
            </a:r>
            <a:r>
              <a:rPr lang="el-GR" sz="1600" dirty="0"/>
              <a:t>, αυτή η γωνία κλίσης της επιφάνειας είναι παράλληλη προς τον άξονα περιστροφής της Γης</a:t>
            </a:r>
          </a:p>
          <a:p>
            <a:r>
              <a:rPr lang="el-GR" sz="1600" dirty="0"/>
              <a:t>Κατά τη διάρκεια μιας ισημερίας, όταν ο Ήλιος είναι ακριβώς πάνω από τον τοπικό μεσημβρινό (ηλιακό μεσημέρι), οι ακτίνες του Ήλιου θα χτυπήσουν την επιφάνεια στην καλύτερη δυνατή γωνία, δηλαδή, κάθετα προς την επιφάνεια του συλλέκτη</a:t>
            </a:r>
          </a:p>
          <a:p>
            <a:r>
              <a:rPr lang="el-GR" sz="1600" dirty="0"/>
              <a:t>Σε άλλες εποχές του έτους ο Ήλιος είναι λίγο ψηλότερα ή χαμηλότερα για κάθετη πρόσπτωση των ακτινών του στην επιφάνεια, αλλά κατά μέσο όρο η γωνία αυτή είναι μια καλή γωνία κλίσης</a:t>
            </a:r>
          </a:p>
        </p:txBody>
      </p:sp>
      <p:pic>
        <p:nvPicPr>
          <p:cNvPr id="5" name="Picture 7" descr="klisi_syllekti"/>
          <p:cNvPicPr>
            <a:picLocks noChangeAspect="1" noChangeArrowheads="1"/>
          </p:cNvPicPr>
          <p:nvPr/>
        </p:nvPicPr>
        <p:blipFill>
          <a:blip r:embed="rId2" cstate="print"/>
          <a:srcRect/>
          <a:stretch>
            <a:fillRect/>
          </a:stretch>
        </p:blipFill>
        <p:spPr bwMode="auto">
          <a:xfrm>
            <a:off x="1990580" y="3717032"/>
            <a:ext cx="5461740" cy="25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6851104" cy="1124744"/>
          </a:xfrm>
        </p:spPr>
        <p:txBody>
          <a:bodyPr>
            <a:normAutofit fontScale="90000"/>
          </a:bodyPr>
          <a:lstStyle/>
          <a:p>
            <a:r>
              <a:rPr lang="el-GR" dirty="0"/>
              <a:t>Ετήσια ολική ηλιακή ακτινοβολία και εκτιμώμενη παραγωγή ηλεκτρικής ενέργειας για οριζόντια τοποθετημένα φωτοβολταϊκά πλαίσια στην Ελλάδα</a:t>
            </a:r>
          </a:p>
        </p:txBody>
      </p:sp>
      <p:pic>
        <p:nvPicPr>
          <p:cNvPr id="49154" name="Picture 2" descr="http://re.jrc.ec.europa.eu/pvg_download/map_pdfs/G_hor_GR.png"/>
          <p:cNvPicPr>
            <a:picLocks noChangeAspect="1" noChangeArrowheads="1"/>
          </p:cNvPicPr>
          <p:nvPr/>
        </p:nvPicPr>
        <p:blipFill>
          <a:blip r:embed="rId2" cstate="print"/>
          <a:srcRect t="6715" b="7025"/>
          <a:stretch>
            <a:fillRect/>
          </a:stretch>
        </p:blipFill>
        <p:spPr bwMode="auto">
          <a:xfrm>
            <a:off x="2555776" y="1340768"/>
            <a:ext cx="4074868" cy="4968552"/>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normAutofit fontScale="90000"/>
          </a:bodyPr>
          <a:lstStyle/>
          <a:p>
            <a:r>
              <a:rPr lang="el-GR" dirty="0"/>
              <a:t>Ετήσια ολική ηλιακή ακτινοβολία και εκτιμώμενη παραγωγή ηλεκτρικής ενέργειας για βέλτιστα τοποθετημένα φωτοβολταϊκά πλαίσια στην Ελλάδα</a:t>
            </a:r>
          </a:p>
        </p:txBody>
      </p:sp>
      <p:pic>
        <p:nvPicPr>
          <p:cNvPr id="50178" name="Picture 2" descr="http://re.jrc.ec.europa.eu/pvg_download/map_pdfs/G_opt_GR.png"/>
          <p:cNvPicPr>
            <a:picLocks noChangeAspect="1" noChangeArrowheads="1"/>
          </p:cNvPicPr>
          <p:nvPr/>
        </p:nvPicPr>
        <p:blipFill>
          <a:blip r:embed="rId2" cstate="print"/>
          <a:srcRect t="6251" b="7490"/>
          <a:stretch>
            <a:fillRect/>
          </a:stretch>
        </p:blipFill>
        <p:spPr bwMode="auto">
          <a:xfrm>
            <a:off x="2627784" y="1340768"/>
            <a:ext cx="4074867" cy="4968552"/>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Ελάχιστη και μέγιστη γωνία ύψους του Ήλιου (Βόρειο Ημισφαίριο)</a:t>
            </a:r>
          </a:p>
        </p:txBody>
      </p:sp>
      <p:sp>
        <p:nvSpPr>
          <p:cNvPr id="3" name="Content Placeholder 2"/>
          <p:cNvSpPr>
            <a:spLocks noGrp="1"/>
          </p:cNvSpPr>
          <p:nvPr>
            <p:ph idx="1"/>
          </p:nvPr>
        </p:nvSpPr>
        <p:spPr/>
        <p:txBody>
          <a:bodyPr>
            <a:normAutofit lnSpcReduction="10000"/>
          </a:bodyPr>
          <a:lstStyle/>
          <a:p>
            <a:r>
              <a:rPr lang="el-GR" sz="1600" dirty="0"/>
              <a:t>Στο Βόρειο Ημισφαίριο, ο Ήλιος ανατέλλει στα ανατολικά, φτάνει στο μέγιστο ύψος στο νότο και δύει στα δυτικά</a:t>
            </a:r>
          </a:p>
          <a:p>
            <a:r>
              <a:rPr lang="el-GR" sz="1600" dirty="0"/>
              <a:t>Το καλοκαίρι ο Βόρειος Πόλος είναι κεκλιμένος προς τον Ήλιο, έχοντας ως αποτέλεσμα την ύπαρξη μεγάλων τιμών στη γωνία ύψους του Ήλιου </a:t>
            </a:r>
            <a:r>
              <a:rPr lang="el-GR" sz="1600" i="1" dirty="0"/>
              <a:t>α</a:t>
            </a:r>
            <a:r>
              <a:rPr lang="en-US" sz="1600" i="1" baseline="-25000" dirty="0"/>
              <a:t>s</a:t>
            </a:r>
            <a:endParaRPr lang="en-US" sz="1600" dirty="0"/>
          </a:p>
          <a:p>
            <a:r>
              <a:rPr lang="el-GR" sz="1600" dirty="0"/>
              <a:t>Η μέγιστη γωνία ύψους του Ήλιου </a:t>
            </a:r>
            <a:r>
              <a:rPr lang="en-US" sz="1600" i="1" dirty="0" err="1"/>
              <a:t>a</a:t>
            </a:r>
            <a:r>
              <a:rPr lang="en-US" sz="1600" i="1" baseline="-25000" dirty="0" err="1"/>
              <a:t>s</a:t>
            </a:r>
            <a:r>
              <a:rPr lang="en-US" sz="1600" baseline="-25000" dirty="0" err="1"/>
              <a:t>_max</a:t>
            </a:r>
            <a:r>
              <a:rPr lang="el-GR" sz="1600" dirty="0"/>
              <a:t> (στο ηλιακό μεσημέρι) συμβαίνει στο θερινό ηλιοστάσιο (21 Ιουνίου) και είναι ίση με:</a:t>
            </a:r>
          </a:p>
          <a:p>
            <a:pPr>
              <a:buNone/>
            </a:pPr>
            <a:r>
              <a:rPr lang="en-US" sz="1600" i="1" dirty="0"/>
              <a:t>	</a:t>
            </a:r>
            <a:r>
              <a:rPr lang="en-US" sz="1600" i="1" dirty="0" err="1"/>
              <a:t>a</a:t>
            </a:r>
            <a:r>
              <a:rPr lang="en-US" sz="1600" i="1" baseline="-25000" dirty="0" err="1"/>
              <a:t>s</a:t>
            </a:r>
            <a:r>
              <a:rPr lang="en-US" sz="1600" baseline="-25000" dirty="0" err="1"/>
              <a:t>_max</a:t>
            </a:r>
            <a:r>
              <a:rPr lang="en-US" sz="1600" dirty="0"/>
              <a:t> = 113.5° </a:t>
            </a:r>
            <a:r>
              <a:rPr lang="el-GR" sz="1600" dirty="0"/>
              <a:t>– </a:t>
            </a:r>
            <a:r>
              <a:rPr lang="el-GR" sz="1600" i="1" dirty="0"/>
              <a:t>φ , </a:t>
            </a:r>
            <a:endParaRPr lang="en-US" sz="1600" dirty="0"/>
          </a:p>
          <a:p>
            <a:pPr>
              <a:buNone/>
            </a:pPr>
            <a:r>
              <a:rPr lang="en-US" sz="1600" dirty="0"/>
              <a:t>	</a:t>
            </a:r>
            <a:r>
              <a:rPr lang="el-GR" sz="1600" dirty="0"/>
              <a:t>όπου </a:t>
            </a:r>
            <a:r>
              <a:rPr lang="el-GR" sz="1600" i="1" dirty="0"/>
              <a:t>φ</a:t>
            </a:r>
            <a:r>
              <a:rPr lang="el-GR" sz="1600" dirty="0"/>
              <a:t> είναι το γεωγραφικό πλάτος της επιλεγμένης τοποθεσίας</a:t>
            </a:r>
          </a:p>
          <a:p>
            <a:r>
              <a:rPr lang="el-GR" sz="1600" dirty="0"/>
              <a:t>Για το χειμερινό ηλιοστάσιο (21 Δεκεμβρίου) συμβαίνει ακριβώς το αντίθετο, καθώς ο άξονας της Γης απομακρύνεται από τον Ήλιο και η μέγιστη γωνία ύψους του Ήλιου λαμβάνει την τιμή:</a:t>
            </a:r>
          </a:p>
          <a:p>
            <a:pPr>
              <a:buNone/>
            </a:pPr>
            <a:r>
              <a:rPr lang="en-US" sz="1600" i="1" dirty="0"/>
              <a:t>	</a:t>
            </a:r>
            <a:r>
              <a:rPr lang="en-US" sz="1600" i="1" dirty="0" err="1"/>
              <a:t>a</a:t>
            </a:r>
            <a:r>
              <a:rPr lang="en-US" sz="1600" i="1" baseline="-25000" dirty="0" err="1"/>
              <a:t>s</a:t>
            </a:r>
            <a:r>
              <a:rPr lang="en-US" sz="1600" baseline="-25000" dirty="0" err="1"/>
              <a:t>_min</a:t>
            </a:r>
            <a:r>
              <a:rPr lang="en-US" sz="1600" dirty="0"/>
              <a:t> = 66.5° </a:t>
            </a:r>
            <a:r>
              <a:rPr lang="el-GR" sz="1600" dirty="0"/>
              <a:t>– </a:t>
            </a:r>
            <a:r>
              <a:rPr lang="el-GR" sz="1600" i="1" dirty="0"/>
              <a:t>φ </a:t>
            </a:r>
            <a:endParaRPr lang="en-US" sz="1600" i="1" dirty="0"/>
          </a:p>
          <a:p>
            <a:r>
              <a:rPr lang="el-GR" sz="1600" dirty="0"/>
              <a:t>Στο νότιο ημισφαίριο, ο ήλιος ανατέλλει στα ανατολικά, φτάνει στο μέγιστο ύψος στο βορρά και δύει προς τα δυτικά</a:t>
            </a:r>
          </a:p>
          <a:p>
            <a:r>
              <a:rPr lang="el-GR" sz="1600" dirty="0"/>
              <a:t>Όσον αφορά τις γωνίες του Ήλιου, στο Νότιο Ημισφαίριο συμβαίνει ακριβώς το αντίθετο: Η μέγιστη γωνία ύψους του Ήλιου λαμβάνει χώρα στο χειμερινό ηλιοστάσιο, ενώ η ελάχιστη γωνία ύψους του Ήλιου λαμβάνει χώρα στο θερινό ηλιοστάσιο</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Ηλιακή γεωμετρία για τοποθεσία του Βόρειου Ημισφαιρίου (αριστερά) και του Ισημερινού (δεξιά)</a:t>
            </a:r>
          </a:p>
        </p:txBody>
      </p:sp>
      <p:pic>
        <p:nvPicPr>
          <p:cNvPr id="24577" name="Picture 1"/>
          <p:cNvPicPr>
            <a:picLocks noChangeAspect="1" noChangeArrowheads="1"/>
          </p:cNvPicPr>
          <p:nvPr/>
        </p:nvPicPr>
        <p:blipFill>
          <a:blip r:embed="rId2" cstate="print"/>
          <a:srcRect/>
          <a:stretch>
            <a:fillRect/>
          </a:stretch>
        </p:blipFill>
        <p:spPr bwMode="auto">
          <a:xfrm>
            <a:off x="251520" y="2061232"/>
            <a:ext cx="8640000" cy="3456000"/>
          </a:xfrm>
          <a:prstGeom prst="rect">
            <a:avLst/>
          </a:prstGeom>
          <a:noFill/>
          <a:ln w="9525">
            <a:noFill/>
            <a:miter lim="800000"/>
            <a:headEnd/>
            <a:tailEnd/>
          </a:ln>
        </p:spPr>
      </p:pic>
      <p:sp>
        <p:nvSpPr>
          <p:cNvPr id="4" name="Content Placeholder 2"/>
          <p:cNvSpPr>
            <a:spLocks noGrp="1"/>
          </p:cNvSpPr>
          <p:nvPr>
            <p:ph idx="1"/>
          </p:nvPr>
        </p:nvSpPr>
        <p:spPr>
          <a:xfrm>
            <a:off x="179512" y="5661248"/>
            <a:ext cx="8784976" cy="464915"/>
          </a:xfrm>
        </p:spPr>
        <p:txBody>
          <a:bodyPr>
            <a:normAutofit/>
          </a:bodyPr>
          <a:lstStyle/>
          <a:p>
            <a:pPr algn="ctr">
              <a:buNone/>
            </a:pPr>
            <a:r>
              <a:rPr lang="el-GR" sz="1600" i="1" dirty="0"/>
              <a:t>Μωβ γραμμή</a:t>
            </a:r>
            <a:r>
              <a:rPr lang="el-GR" sz="1600" dirty="0"/>
              <a:t>: Θερινό ηλιοστάσιο,   </a:t>
            </a:r>
            <a:r>
              <a:rPr lang="el-GR" sz="1600" i="1" dirty="0"/>
              <a:t>Μπλε γραμμή</a:t>
            </a:r>
            <a:r>
              <a:rPr lang="el-GR" sz="1600" dirty="0"/>
              <a:t>: Ισημερίες,   </a:t>
            </a:r>
            <a:r>
              <a:rPr lang="el-GR" sz="1600" i="1" dirty="0"/>
              <a:t>Κόκκινη γραμμή</a:t>
            </a:r>
            <a:r>
              <a:rPr lang="el-GR" sz="1600" dirty="0"/>
              <a:t>: Χειμερινό ηλιοστάσιο</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Βέλτιστη κλίση και προσανατολισμός φωτοβολταϊκού πλαισίου τοποθετημένου υπό σταθερή γωνία</a:t>
            </a:r>
          </a:p>
        </p:txBody>
      </p:sp>
      <p:sp>
        <p:nvSpPr>
          <p:cNvPr id="3" name="Content Placeholder 2"/>
          <p:cNvSpPr>
            <a:spLocks noGrp="1"/>
          </p:cNvSpPr>
          <p:nvPr>
            <p:ph idx="1"/>
          </p:nvPr>
        </p:nvSpPr>
        <p:spPr/>
        <p:txBody>
          <a:bodyPr>
            <a:normAutofit/>
          </a:bodyPr>
          <a:lstStyle/>
          <a:p>
            <a:r>
              <a:rPr lang="el-GR" sz="1600" dirty="0"/>
              <a:t>Σύμφωνα με τη θεωρία, η βέλτιστη γωνία κλίσης για ένα φωτοβολταϊκό πλαίσιο καθ 'όλη τη διάρκεια του έτους πρέπει να είναι ίση με το γεωγραφικό πλάτος της τοποθεσίας</a:t>
            </a:r>
          </a:p>
          <a:p>
            <a:r>
              <a:rPr lang="el-GR" sz="1600" dirty="0"/>
              <a:t>Ωστόσο, δεδομένου ότι για μια χώρα του Βορείου Ημισφαιρίου η ηλιακή ακτινοβολία το καλοκαίρι είναι υψηλότερη από αυτή του χειμώνα, η βέλτιστη γωνία κλίσης για μέγιστη ετήσια ροή ακτινοβολίας θα πρέπει να είναι μικρότερη από το γεωγραφικό πλάτος (για την Ελλάδα: 7-10° χαμηλότερα)</a:t>
            </a:r>
          </a:p>
          <a:p>
            <a:r>
              <a:rPr lang="el-GR" sz="1600" dirty="0"/>
              <a:t>Κατά τη θερινή περίοδο, για την Ελλάδα η βέλτιστη γωνία κλίσης πρέπει να είναι περίπου 10-15° χαμηλότερη από το γεωγραφικό πλάτος</a:t>
            </a:r>
          </a:p>
          <a:p>
            <a:r>
              <a:rPr lang="el-GR" sz="1600" dirty="0"/>
              <a:t>Κατά τη διάρκεια της χειμερινής περιόδου, για την Ελλάδα η βέλτιστη γωνία κλίσης θα πρέπει να είναι περίπου 10-15° μεγαλύτερη από το γεωγραφικό πλάτος.</a:t>
            </a:r>
          </a:p>
          <a:p>
            <a:r>
              <a:rPr lang="el-GR" sz="1600" dirty="0"/>
              <a:t>Σε αυτή την περίπτωση, εάν η ανάκλαση από το έδαφος είναι σημαντική (π.χ., χιονισμένες επιφάνειες) απαιτείται ακόμη μεγαλύτερη κλίση</a:t>
            </a:r>
          </a:p>
          <a:p>
            <a:r>
              <a:rPr lang="el-GR" sz="1600" dirty="0"/>
              <a:t>Ο βέλτιστος </a:t>
            </a:r>
            <a:r>
              <a:rPr lang="el-GR" sz="1500" dirty="0"/>
              <a:t>προσανατολισμός (αζιμούθιο) του φωτοβολταϊκού πλαισίου είναι νότιος</a:t>
            </a:r>
            <a:r>
              <a:rPr lang="el-GR" sz="1600" dirty="0"/>
              <a:t>, ενώ η απόκλιση έως 20-30° από τη νότια κατεύθυνση έχει μικρή επίδραση στην ετήσια παραγόμενη ενέργεια</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Τροχιές της ημερήσιας κίνησης του Ήλιου </a:t>
            </a:r>
            <a:r>
              <a:rPr lang="en-US" dirty="0"/>
              <a:t>(</a:t>
            </a:r>
            <a:r>
              <a:rPr lang="el-GR" dirty="0"/>
              <a:t>Βουδαπέστη</a:t>
            </a:r>
            <a:r>
              <a:rPr lang="en-US" dirty="0"/>
              <a:t>)</a:t>
            </a:r>
            <a:endParaRPr lang="el-GR" dirty="0"/>
          </a:p>
        </p:txBody>
      </p:sp>
      <p:pic>
        <p:nvPicPr>
          <p:cNvPr id="19458" name="Picture 2" descr="https://upload.wikimedia.org/wikipedia/commons/thumb/f/f1/Solargraph_from_Sashegy_-_Budapest%2C_2014.01.01_-_2014.12.31_%281%29.jpg/800px-Solargraph_from_Sashegy_-_Budapest%2C_2014.01.01_-_2014.12.31_%281%29.jpg"/>
          <p:cNvPicPr>
            <a:picLocks noChangeAspect="1" noChangeArrowheads="1"/>
          </p:cNvPicPr>
          <p:nvPr/>
        </p:nvPicPr>
        <p:blipFill>
          <a:blip r:embed="rId2" cstate="print"/>
          <a:srcRect/>
          <a:stretch>
            <a:fillRect/>
          </a:stretch>
        </p:blipFill>
        <p:spPr bwMode="auto">
          <a:xfrm>
            <a:off x="2740769" y="1557312"/>
            <a:ext cx="3991471" cy="46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Ηλιακοί χάρτες</a:t>
            </a:r>
          </a:p>
        </p:txBody>
      </p:sp>
      <p:sp>
        <p:nvSpPr>
          <p:cNvPr id="3" name="Content Placeholder 2"/>
          <p:cNvSpPr>
            <a:spLocks noGrp="1"/>
          </p:cNvSpPr>
          <p:nvPr>
            <p:ph idx="1"/>
          </p:nvPr>
        </p:nvSpPr>
        <p:spPr/>
        <p:txBody>
          <a:bodyPr>
            <a:normAutofit/>
          </a:bodyPr>
          <a:lstStyle/>
          <a:p>
            <a:r>
              <a:rPr lang="el-GR" sz="1600" dirty="0"/>
              <a:t>Οι ηλιακοί χάρτες είναι διαγράμματα που παρέχουν πληροφορίες σχετικά με τη θέση του Ήλιου καθ 'όλη τη διάρκεια του έτους</a:t>
            </a:r>
          </a:p>
          <a:p>
            <a:r>
              <a:rPr lang="el-GR" sz="1600" dirty="0"/>
              <a:t>Απεικονίζουν τη γωνία ύψους του Ήλιου </a:t>
            </a:r>
            <a:r>
              <a:rPr lang="el-GR" sz="1600" i="1" dirty="0"/>
              <a:t>α</a:t>
            </a:r>
            <a:r>
              <a:rPr lang="en-US" sz="1600" i="1" baseline="-25000" dirty="0"/>
              <a:t>s</a:t>
            </a:r>
            <a:r>
              <a:rPr lang="en-US" sz="1600" dirty="0"/>
              <a:t> </a:t>
            </a:r>
            <a:r>
              <a:rPr lang="el-GR" sz="1600" dirty="0"/>
              <a:t> σε σχέση με τη γωνία </a:t>
            </a:r>
            <a:r>
              <a:rPr lang="el-GR" sz="1600" dirty="0" err="1"/>
              <a:t>αζιμουθίου</a:t>
            </a:r>
            <a:r>
              <a:rPr lang="el-GR" sz="1600" dirty="0"/>
              <a:t> του Ήλιου </a:t>
            </a:r>
            <a:r>
              <a:rPr lang="el-GR" sz="1600" i="1" dirty="0"/>
              <a:t>γ</a:t>
            </a:r>
            <a:r>
              <a:rPr lang="en-US" sz="1600" i="1" baseline="-25000" dirty="0"/>
              <a:t>s </a:t>
            </a:r>
            <a:r>
              <a:rPr lang="el-GR" sz="1600" dirty="0"/>
              <a:t>για μια θέση δεδομένου γεωγραφικού πλάτους </a:t>
            </a:r>
            <a:r>
              <a:rPr lang="el-GR" sz="1600" i="1" dirty="0"/>
              <a:t>φ</a:t>
            </a:r>
          </a:p>
          <a:p>
            <a:r>
              <a:rPr lang="el-GR" sz="1600" dirty="0"/>
              <a:t>Έχουν επίσης πολύ πρακτική εφαρμογή όταν χρειάζεται να προβλεφθούν τα μοτίβα σκίασης σε μια τοποθεσία</a:t>
            </a:r>
          </a:p>
          <a:p>
            <a:r>
              <a:rPr lang="el-GR" sz="1600" dirty="0"/>
              <a:t>Αυτό είναι ένα πολύ σημαντικό ζήτημα για τα φωτοβολταϊκά, τα οποία είναι πολύ ευαίσθητα στη σκίαση </a:t>
            </a:r>
          </a:p>
          <a:p>
            <a:r>
              <a:rPr lang="el-GR" sz="1600" dirty="0"/>
              <a:t>Τα εμπόδια (δέντρα, κτίρια και άλλα εμπόδια κατά μήκος του νότιου ορίζοντα) εισάγονται σχεδιάζοντας τις γωνίες ύψους και </a:t>
            </a:r>
            <a:r>
              <a:rPr lang="el-GR" sz="1600" dirty="0" err="1"/>
              <a:t>αζιμουθίου</a:t>
            </a:r>
            <a:r>
              <a:rPr lang="el-GR" sz="1600" dirty="0"/>
              <a:t> που αυτά έχουν</a:t>
            </a:r>
          </a:p>
          <a:p>
            <a:r>
              <a:rPr lang="el-GR" sz="1600" dirty="0"/>
              <a:t>Οι περιοχές του ηλιακού χάρτη που καλύπτονται από τα εμπόδια υποδεικνύουν χρονικές περιόδους κατά τις οποίες ο ήλιος θα βρίσκεται πίσω από το εμπόδιο και η τοποθεσία θα είναι σκιασμένη</a:t>
            </a:r>
          </a:p>
          <a:p>
            <a:r>
              <a:rPr lang="el-GR" sz="1600" dirty="0"/>
              <a:t>Διαγράμματα ηλιακών χαρτών για μια συγκεκριμένη τοποθεσία μπορούν να εξαχθούν από τη διεύθυνση: </a:t>
            </a:r>
            <a:r>
              <a:rPr lang="en-US" sz="1600" dirty="0">
                <a:hlinkClick r:id="rId2"/>
              </a:rPr>
              <a:t>http://solardat.uoregon.edu/SunChartProgram.html</a:t>
            </a:r>
            <a:r>
              <a:rPr lang="en-US" sz="1600" dirty="0"/>
              <a:t> </a:t>
            </a:r>
          </a:p>
        </p:txBody>
      </p:sp>
    </p:spTree>
    <p:extLst>
      <p:ext uri="{BB962C8B-B14F-4D97-AF65-F5344CB8AC3E}">
        <p14:creationId xmlns:p14="http://schemas.microsoft.com/office/powerpoint/2010/main" val="3031965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Ηλιακός χάρτης για δεδομένο γεωγραφικό πλάτος</a:t>
            </a:r>
          </a:p>
        </p:txBody>
      </p:sp>
      <p:pic>
        <p:nvPicPr>
          <p:cNvPr id="13314" name="Picture 2"/>
          <p:cNvPicPr>
            <a:picLocks noChangeAspect="1" noChangeArrowheads="1"/>
          </p:cNvPicPr>
          <p:nvPr/>
        </p:nvPicPr>
        <p:blipFill>
          <a:blip r:embed="rId2" cstate="print"/>
          <a:srcRect/>
          <a:stretch>
            <a:fillRect/>
          </a:stretch>
        </p:blipFill>
        <p:spPr bwMode="auto">
          <a:xfrm>
            <a:off x="1354892" y="1484784"/>
            <a:ext cx="6673492"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Ηλιακός χάρτης με εμπόδια (</a:t>
            </a:r>
            <a:r>
              <a:rPr lang="el-GR" dirty="0" err="1"/>
              <a:t>γραμμοσκιασμένη</a:t>
            </a:r>
            <a:r>
              <a:rPr lang="el-GR" dirty="0"/>
              <a:t> περιοχή)</a:t>
            </a:r>
          </a:p>
        </p:txBody>
      </p:sp>
      <p:pic>
        <p:nvPicPr>
          <p:cNvPr id="14338" name="Picture 2"/>
          <p:cNvPicPr>
            <a:picLocks noChangeAspect="1" noChangeArrowheads="1"/>
          </p:cNvPicPr>
          <p:nvPr/>
        </p:nvPicPr>
        <p:blipFill>
          <a:blip r:embed="rId2" cstate="print"/>
          <a:srcRect/>
          <a:stretch>
            <a:fillRect/>
          </a:stretch>
        </p:blipFill>
        <p:spPr bwMode="auto">
          <a:xfrm>
            <a:off x="1363481" y="1485304"/>
            <a:ext cx="6664903"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Ένταση ηλιακής ακτινοβολίας </a:t>
            </a:r>
            <a:r>
              <a:rPr lang="en-US" dirty="0"/>
              <a:t>– </a:t>
            </a:r>
            <a:r>
              <a:rPr lang="el-GR" dirty="0"/>
              <a:t>Ηλιακή σταθερά</a:t>
            </a:r>
          </a:p>
        </p:txBody>
      </p:sp>
      <p:sp>
        <p:nvSpPr>
          <p:cNvPr id="3" name="Content Placeholder 2"/>
          <p:cNvSpPr>
            <a:spLocks noGrp="1"/>
          </p:cNvSpPr>
          <p:nvPr>
            <p:ph idx="1"/>
          </p:nvPr>
        </p:nvSpPr>
        <p:spPr/>
        <p:txBody>
          <a:bodyPr>
            <a:normAutofit/>
          </a:bodyPr>
          <a:lstStyle/>
          <a:p>
            <a:r>
              <a:rPr lang="el-GR" sz="1600" dirty="0"/>
              <a:t>Για δισεκατομμύρια χρόνια ο Ήλιος παράγει ενέργεια μέσω της πυρηνικής σύντηξης, η οποία μετατρέπει τους πυρήνες υδρογόνου σε πυρήνες ηλίου σε θερμοκρασίες της τάξης των 15 εκατομμυρίων βαθμών Κελσίου</a:t>
            </a:r>
          </a:p>
          <a:p>
            <a:r>
              <a:rPr lang="el-GR" sz="1600" dirty="0"/>
              <a:t>Η ενέργεια που παράγεται απελευθερώνεται στο Διάστημα με τη μορφή ακτινοβολίας</a:t>
            </a:r>
          </a:p>
          <a:p>
            <a:r>
              <a:rPr lang="el-GR" sz="1600" dirty="0"/>
              <a:t>Ο Ήλιος εκπέμπει συνεχώς ισχύ της τάξης των </a:t>
            </a:r>
            <a:r>
              <a:rPr lang="en-US" sz="1600" dirty="0"/>
              <a:t>3</a:t>
            </a:r>
            <a:r>
              <a:rPr lang="el-GR" sz="1600" dirty="0"/>
              <a:t>,</a:t>
            </a:r>
            <a:r>
              <a:rPr lang="en-US" sz="1600" dirty="0"/>
              <a:t>845∙10</a:t>
            </a:r>
            <a:r>
              <a:rPr lang="en-US" sz="1600" baseline="30000" dirty="0"/>
              <a:t>26</a:t>
            </a:r>
            <a:r>
              <a:rPr lang="el-GR" sz="1600" dirty="0"/>
              <a:t> </a:t>
            </a:r>
            <a:r>
              <a:rPr lang="en-US" sz="1600" dirty="0"/>
              <a:t>W</a:t>
            </a:r>
            <a:r>
              <a:rPr lang="el-GR" sz="1600" dirty="0"/>
              <a:t> προς όλες τις κατευθύνσεις, εκ της οποίας η Γη λαμβάνει μόνο ένα πολύ μικρό κλάσμα</a:t>
            </a:r>
          </a:p>
          <a:p>
            <a:r>
              <a:rPr lang="el-GR" sz="1600" dirty="0"/>
              <a:t>Στη θέση της Γης η πυκνότητα ισχύος της ηλιακής ακτινοβολίας είναι ίση με </a:t>
            </a:r>
            <a:r>
              <a:rPr lang="en-US" sz="1600" dirty="0"/>
              <a:t>1367 W/m</a:t>
            </a:r>
            <a:r>
              <a:rPr lang="en-US" sz="1600" baseline="30000" dirty="0"/>
              <a:t>2</a:t>
            </a:r>
            <a:r>
              <a:rPr lang="en-US" sz="1600" dirty="0"/>
              <a:t>, </a:t>
            </a:r>
            <a:r>
              <a:rPr lang="el-GR" sz="1600" dirty="0"/>
              <a:t>η οποία ονομάζεται ηλιακή σταθερή </a:t>
            </a:r>
            <a:r>
              <a:rPr lang="en-US" sz="1600" i="1" dirty="0" err="1"/>
              <a:t>G</a:t>
            </a:r>
            <a:r>
              <a:rPr lang="en-US" sz="1600" i="1" baseline="-25000" dirty="0" err="1"/>
              <a:t>sc</a:t>
            </a:r>
            <a:endParaRPr lang="el-GR" sz="1600" dirty="0"/>
          </a:p>
          <a:p>
            <a:r>
              <a:rPr lang="el-GR" sz="1600" dirty="0"/>
              <a:t>Η </a:t>
            </a:r>
            <a:r>
              <a:rPr lang="en-US" sz="1600" i="1" dirty="0" err="1"/>
              <a:t>G</a:t>
            </a:r>
            <a:r>
              <a:rPr lang="en-US" sz="1600" i="1" baseline="-25000" dirty="0" err="1"/>
              <a:t>sc</a:t>
            </a:r>
            <a:r>
              <a:rPr lang="el-GR" sz="1600" dirty="0"/>
              <a:t> υποδηλώνει την ένταση ακτινοβολίας έξω από την ατμόσφαιρα της Γης</a:t>
            </a:r>
            <a:endParaRPr lang="en-US" sz="1600" dirty="0"/>
          </a:p>
          <a:p>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Γεωγραφικό πλάτος και μήκος για διάφορες ελληνικές τοποθεσίες</a:t>
            </a:r>
            <a:r>
              <a:rPr lang="en-US" dirty="0"/>
              <a:t> (1/2) </a:t>
            </a:r>
            <a:endParaRPr lang="el-GR" dirty="0"/>
          </a:p>
        </p:txBody>
      </p:sp>
      <p:pic>
        <p:nvPicPr>
          <p:cNvPr id="47106" name="Picture 2"/>
          <p:cNvPicPr>
            <a:picLocks noChangeAspect="1" noChangeArrowheads="1"/>
          </p:cNvPicPr>
          <p:nvPr/>
        </p:nvPicPr>
        <p:blipFill>
          <a:blip r:embed="rId2" cstate="print"/>
          <a:srcRect/>
          <a:stretch>
            <a:fillRect/>
          </a:stretch>
        </p:blipFill>
        <p:spPr bwMode="auto">
          <a:xfrm>
            <a:off x="2195736" y="1449320"/>
            <a:ext cx="4643224" cy="48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Γεωγραφικό πλάτος και μήκος για διάφορες ελληνικές τοποθεσίες</a:t>
            </a:r>
            <a:r>
              <a:rPr lang="en-US" dirty="0"/>
              <a:t>(2/2) </a:t>
            </a:r>
            <a:endParaRPr lang="el-GR" dirty="0"/>
          </a:p>
        </p:txBody>
      </p:sp>
      <p:pic>
        <p:nvPicPr>
          <p:cNvPr id="48130" name="Picture 2"/>
          <p:cNvPicPr>
            <a:picLocks noChangeAspect="1" noChangeArrowheads="1"/>
          </p:cNvPicPr>
          <p:nvPr/>
        </p:nvPicPr>
        <p:blipFill>
          <a:blip r:embed="rId2" cstate="print"/>
          <a:srcRect/>
          <a:stretch>
            <a:fillRect/>
          </a:stretch>
        </p:blipFill>
        <p:spPr bwMode="auto">
          <a:xfrm>
            <a:off x="2051720" y="1449320"/>
            <a:ext cx="5019477" cy="48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6851104" cy="1124744"/>
          </a:xfrm>
        </p:spPr>
        <p:txBody>
          <a:bodyPr>
            <a:normAutofit fontScale="90000"/>
          </a:bodyPr>
          <a:lstStyle/>
          <a:p>
            <a:r>
              <a:rPr lang="el-GR" dirty="0"/>
              <a:t>Συνολική μηνιαία ροή ηλιακής ακτινοβολίας για διάφορες γωνίες κλίσης και προσανατολισμούς</a:t>
            </a:r>
            <a:r>
              <a:rPr lang="en-US" dirty="0"/>
              <a:t> (kWh/m</a:t>
            </a:r>
            <a:r>
              <a:rPr lang="en-US" baseline="30000" dirty="0"/>
              <a:t>2</a:t>
            </a:r>
            <a:r>
              <a:rPr lang="en-US" dirty="0"/>
              <a:t>) – </a:t>
            </a:r>
            <a:r>
              <a:rPr lang="el-GR" dirty="0"/>
              <a:t>Νότια Ελλάδα </a:t>
            </a:r>
            <a:r>
              <a:rPr lang="en-US" dirty="0"/>
              <a:t>(</a:t>
            </a:r>
            <a:r>
              <a:rPr lang="el-GR" dirty="0"/>
              <a:t>Ηράκλειο</a:t>
            </a:r>
            <a:r>
              <a:rPr lang="en-US" dirty="0"/>
              <a:t>)</a:t>
            </a:r>
            <a:endParaRPr lang="el-GR" dirty="0"/>
          </a:p>
        </p:txBody>
      </p:sp>
      <p:pic>
        <p:nvPicPr>
          <p:cNvPr id="45058" name="Picture 2"/>
          <p:cNvPicPr>
            <a:picLocks noChangeAspect="1" noChangeArrowheads="1"/>
          </p:cNvPicPr>
          <p:nvPr/>
        </p:nvPicPr>
        <p:blipFill>
          <a:blip r:embed="rId2" cstate="print"/>
          <a:srcRect/>
          <a:stretch>
            <a:fillRect/>
          </a:stretch>
        </p:blipFill>
        <p:spPr bwMode="auto">
          <a:xfrm>
            <a:off x="179512" y="2028545"/>
            <a:ext cx="8820000" cy="3848727"/>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Συνολική μηνιαία ροή ηλιακής ακτινοβολίας για διάφορες γωνίες κλίσης και προσανατολισμούς</a:t>
            </a:r>
            <a:r>
              <a:rPr lang="en-US" dirty="0"/>
              <a:t> (kWh/m</a:t>
            </a:r>
            <a:r>
              <a:rPr lang="en-US" baseline="30000" dirty="0"/>
              <a:t>2</a:t>
            </a:r>
            <a:r>
              <a:rPr lang="en-US" dirty="0"/>
              <a:t>)</a:t>
            </a:r>
            <a:r>
              <a:rPr lang="el-GR" dirty="0"/>
              <a:t> </a:t>
            </a:r>
            <a:r>
              <a:rPr lang="en-US" dirty="0"/>
              <a:t>– </a:t>
            </a:r>
            <a:r>
              <a:rPr lang="el-GR" dirty="0"/>
              <a:t>Κεντρική Ελλάδα </a:t>
            </a:r>
            <a:r>
              <a:rPr lang="en-US" dirty="0"/>
              <a:t>(</a:t>
            </a:r>
            <a:r>
              <a:rPr lang="el-GR" dirty="0"/>
              <a:t>Αθήνα</a:t>
            </a:r>
            <a:r>
              <a:rPr lang="en-US" dirty="0"/>
              <a:t>)</a:t>
            </a:r>
            <a:endParaRPr lang="el-GR" dirty="0"/>
          </a:p>
        </p:txBody>
      </p:sp>
      <p:pic>
        <p:nvPicPr>
          <p:cNvPr id="44034" name="Picture 2"/>
          <p:cNvPicPr>
            <a:picLocks noChangeAspect="1" noChangeArrowheads="1"/>
          </p:cNvPicPr>
          <p:nvPr/>
        </p:nvPicPr>
        <p:blipFill>
          <a:blip r:embed="rId2" cstate="print"/>
          <a:srcRect/>
          <a:stretch>
            <a:fillRect/>
          </a:stretch>
        </p:blipFill>
        <p:spPr bwMode="auto">
          <a:xfrm>
            <a:off x="144488" y="1988840"/>
            <a:ext cx="8820000" cy="384265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6851104" cy="1124744"/>
          </a:xfrm>
        </p:spPr>
        <p:txBody>
          <a:bodyPr>
            <a:normAutofit fontScale="90000"/>
          </a:bodyPr>
          <a:lstStyle/>
          <a:p>
            <a:r>
              <a:rPr lang="el-GR" dirty="0"/>
              <a:t>Συνολική μηνιαία ροή ηλιακής ακτινοβολίας για διάφορες γωνίες κλίσης και προσανατολισμούς</a:t>
            </a:r>
            <a:r>
              <a:rPr lang="en-US" dirty="0"/>
              <a:t> (kWh/m</a:t>
            </a:r>
            <a:r>
              <a:rPr lang="en-US" baseline="30000" dirty="0"/>
              <a:t>2</a:t>
            </a:r>
            <a:r>
              <a:rPr lang="en-US" dirty="0"/>
              <a:t>) – </a:t>
            </a:r>
            <a:r>
              <a:rPr lang="el-GR" dirty="0"/>
              <a:t>Βόρεια Ελλάδα </a:t>
            </a:r>
            <a:r>
              <a:rPr lang="en-US" dirty="0"/>
              <a:t>(</a:t>
            </a:r>
            <a:r>
              <a:rPr lang="el-GR" dirty="0"/>
              <a:t>Θεσσαλονίκη</a:t>
            </a:r>
            <a:r>
              <a:rPr lang="en-US" dirty="0"/>
              <a:t>)</a:t>
            </a:r>
            <a:endParaRPr lang="el-GR" dirty="0"/>
          </a:p>
        </p:txBody>
      </p:sp>
      <p:pic>
        <p:nvPicPr>
          <p:cNvPr id="46082" name="Picture 2"/>
          <p:cNvPicPr>
            <a:picLocks noChangeAspect="1" noChangeArrowheads="1"/>
          </p:cNvPicPr>
          <p:nvPr/>
        </p:nvPicPr>
        <p:blipFill>
          <a:blip r:embed="rId2" cstate="print"/>
          <a:srcRect/>
          <a:stretch>
            <a:fillRect/>
          </a:stretch>
        </p:blipFill>
        <p:spPr bwMode="auto">
          <a:xfrm>
            <a:off x="179512" y="1700808"/>
            <a:ext cx="8820000" cy="3849613"/>
          </a:xfrm>
          <a:prstGeom prst="rect">
            <a:avLst/>
          </a:prstGeom>
          <a:noFill/>
          <a:ln w="9525">
            <a:noFill/>
            <a:miter lim="800000"/>
            <a:headEnd/>
            <a:tailEnd/>
          </a:ln>
        </p:spPr>
      </p:pic>
      <p:sp>
        <p:nvSpPr>
          <p:cNvPr id="5" name="Content Placeholder 2"/>
          <p:cNvSpPr>
            <a:spLocks noGrp="1"/>
          </p:cNvSpPr>
          <p:nvPr>
            <p:ph idx="1"/>
          </p:nvPr>
        </p:nvSpPr>
        <p:spPr>
          <a:xfrm>
            <a:off x="179512" y="5661248"/>
            <a:ext cx="8784976" cy="464915"/>
          </a:xfrm>
        </p:spPr>
        <p:txBody>
          <a:bodyPr>
            <a:normAutofit fontScale="77500" lnSpcReduction="20000"/>
          </a:bodyPr>
          <a:lstStyle/>
          <a:p>
            <a:r>
              <a:rPr lang="el-GR" sz="1600" dirty="0"/>
              <a:t>Δεδομένα για άλλες τοποθεσίες στην Ελλάδα μπορούν να βρεθούν στο:</a:t>
            </a:r>
            <a:endParaRPr lang="en-US" sz="1600" dirty="0"/>
          </a:p>
          <a:p>
            <a:pPr>
              <a:buNone/>
            </a:pPr>
            <a:r>
              <a:rPr lang="en-US" sz="1600" dirty="0">
                <a:hlinkClick r:id="rId3"/>
              </a:rPr>
              <a:t>http://portal.tee.gr/portal/page/portal/SCIENTIFIC_WORK/GR_ENERGEIAS/kenak/files/TOTEE_20701-3_2010_TEE_3nd_Edition.pdf</a:t>
            </a:r>
            <a:r>
              <a:rPr lang="en-US" sz="1600" dirty="0"/>
              <a:t> </a:t>
            </a:r>
          </a:p>
        </p:txBody>
      </p:sp>
    </p:spTree>
    <p:extLst>
      <p:ext uri="{BB962C8B-B14F-4D97-AF65-F5344CB8AC3E}">
        <p14:creationId xmlns:p14="http://schemas.microsoft.com/office/powerpoint/2010/main" val="3031965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Εισαγωγή στα φωτοβολταϊκά (ΦΒ)</a:t>
            </a:r>
          </a:p>
        </p:txBody>
      </p:sp>
      <p:sp>
        <p:nvSpPr>
          <p:cNvPr id="3" name="Content Placeholder 2"/>
          <p:cNvSpPr>
            <a:spLocks noGrp="1"/>
          </p:cNvSpPr>
          <p:nvPr>
            <p:ph idx="1"/>
          </p:nvPr>
        </p:nvSpPr>
        <p:spPr/>
        <p:txBody>
          <a:bodyPr>
            <a:normAutofit lnSpcReduction="10000"/>
          </a:bodyPr>
          <a:lstStyle/>
          <a:p>
            <a:r>
              <a:rPr lang="el-GR" sz="1600" dirty="0"/>
              <a:t>Η φωτοβολταϊκή (ΦΒ) εκμετάλλευση της ηλιακής ενέργειας συνίσταται στη μετατροπή του απευθείας ακτινοβολούμενου φωτός σε ηλεκτρική ενέργεια</a:t>
            </a:r>
          </a:p>
          <a:p>
            <a:r>
              <a:rPr lang="el-GR" sz="1600" dirty="0"/>
              <a:t>Αυτή η μετατροπή της ενέργειας πραγματοποιείται χρησιμοποιώντας </a:t>
            </a:r>
            <a:r>
              <a:rPr lang="el-GR" sz="1600" i="1" dirty="0"/>
              <a:t>ΦΒ πλαίσια </a:t>
            </a:r>
            <a:r>
              <a:rPr lang="el-GR" sz="1600" dirty="0"/>
              <a:t>που αποτελούνται από </a:t>
            </a:r>
            <a:r>
              <a:rPr lang="el-GR" sz="1600" i="1" dirty="0"/>
              <a:t>ΦΒ στοιχεία</a:t>
            </a:r>
          </a:p>
          <a:p>
            <a:r>
              <a:rPr lang="el-GR" sz="1600" dirty="0"/>
              <a:t>Τα ΦΒ στοιχεία είναι κατασκευασμένα από </a:t>
            </a:r>
            <a:r>
              <a:rPr lang="el-GR" sz="1600" dirty="0" err="1"/>
              <a:t>ημιαγώγιμα</a:t>
            </a:r>
            <a:r>
              <a:rPr lang="el-GR" sz="1600" dirty="0"/>
              <a:t> υλικά</a:t>
            </a:r>
          </a:p>
          <a:p>
            <a:r>
              <a:rPr lang="el-GR" sz="1600" dirty="0"/>
              <a:t>Αν και οποιαδήποτε πηγή φωτός μπορεί να μετατραπεί σε ηλεκτρισμό, δεδομένου ότι ο Ήλιος είναι η πιο έντονη πηγή στο περιβάλλον, η παραγωγή των ΦΒ είναι πάντα υψηλότερη κάτω από το ηλιακό φως</a:t>
            </a:r>
          </a:p>
          <a:p>
            <a:r>
              <a:rPr lang="el-GR" sz="1600" dirty="0"/>
              <a:t>Τα ΦΒ στοιχεία και τα ΦΒ πλαίσια παράγουν ηλεκτρική ενέργεια σε συνεχές ρεύμα (DC), όπως οι συσσωρευτές, και όχι στο εναλλασσόμενο ρεύμα (AC) του δικτύου</a:t>
            </a:r>
          </a:p>
          <a:p>
            <a:r>
              <a:rPr lang="el-GR" sz="1600" dirty="0"/>
              <a:t>Για την παροχή ενέργειας σε εξοπλισμό AC ή για σύνδεση με το δίκτυο και τροφοδοσία ηλεκτρικής ενέργειας που παράγεται από ένα ΦΒ σύστημα, είναι απαραίτητο να υπάρχουν μετατροπείς από DC σε AC που ονομάζονται </a:t>
            </a:r>
            <a:r>
              <a:rPr lang="el-GR" sz="1600" i="1" dirty="0" err="1"/>
              <a:t>αντιστροφείς</a:t>
            </a:r>
            <a:r>
              <a:rPr lang="el-GR" sz="1600" dirty="0"/>
              <a:t> (</a:t>
            </a:r>
            <a:r>
              <a:rPr lang="el-GR" sz="1600" dirty="0" err="1"/>
              <a:t>inverters</a:t>
            </a:r>
            <a:r>
              <a:rPr lang="el-GR" sz="1600" dirty="0"/>
              <a:t>)</a:t>
            </a:r>
          </a:p>
          <a:p>
            <a:r>
              <a:rPr lang="el-GR" sz="1600" dirty="0"/>
              <a:t>Η παραγωγή ηλεκτρισμού από τα ΦΒ εξαρτάται κυρίως από την ηλιακή ακτινοβολία και τη θερμοκρασία των ΦΒ στοιχείων</a:t>
            </a:r>
          </a:p>
          <a:p>
            <a:r>
              <a:rPr lang="el-GR" sz="1600" dirty="0"/>
              <a:t>Σε ετήσια βάση, η παραγωγή ηλεκτρικής ενέργειας ενός σταθεροποιημένου ΦΒ συστήματος 1 </a:t>
            </a:r>
            <a:r>
              <a:rPr lang="el-GR" sz="1600" dirty="0" err="1"/>
              <a:t>kW</a:t>
            </a:r>
            <a:r>
              <a:rPr lang="el-GR" sz="1600" baseline="-25000" dirty="0" err="1"/>
              <a:t>p</a:t>
            </a:r>
            <a:r>
              <a:rPr lang="el-GR" sz="1600" dirty="0"/>
              <a:t> μπορεί να κυμαίνεται από 500 </a:t>
            </a:r>
            <a:r>
              <a:rPr lang="el-GR" sz="1600" dirty="0" err="1"/>
              <a:t>kWh</a:t>
            </a:r>
            <a:r>
              <a:rPr lang="el-GR" sz="1600" dirty="0"/>
              <a:t> (Βόρεια Ευρώπη) έως πάνω από 1500 </a:t>
            </a:r>
            <a:r>
              <a:rPr lang="el-GR" sz="1600" dirty="0" err="1"/>
              <a:t>kWh</a:t>
            </a:r>
            <a:r>
              <a:rPr lang="el-GR" sz="1600" dirty="0"/>
              <a:t> (Νότια Ευρώπη)</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normAutofit/>
          </a:bodyPr>
          <a:lstStyle/>
          <a:p>
            <a:r>
              <a:rPr lang="el-GR" dirty="0"/>
              <a:t>Δυναμικό παραγωγής ηλεκτρικής ενέργειας από ΦΒ στις ευρωπαϊκές χώρες</a:t>
            </a:r>
          </a:p>
        </p:txBody>
      </p:sp>
      <p:pic>
        <p:nvPicPr>
          <p:cNvPr id="84994" name="Picture 2" descr="http://re.jrc.ec.europa.eu/pvg_download/map_pdfs/PVGIS_EU_2012_presentation.png"/>
          <p:cNvPicPr>
            <a:picLocks noChangeAspect="1" noChangeArrowheads="1"/>
          </p:cNvPicPr>
          <p:nvPr/>
        </p:nvPicPr>
        <p:blipFill>
          <a:blip r:embed="rId2" cstate="print"/>
          <a:srcRect t="7144" b="1418"/>
          <a:stretch>
            <a:fillRect/>
          </a:stretch>
        </p:blipFill>
        <p:spPr bwMode="auto">
          <a:xfrm>
            <a:off x="1835696" y="1412776"/>
            <a:ext cx="5840772" cy="4896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Κυριότερες τεχνολογίες ΦΒ στοιχείων</a:t>
            </a:r>
          </a:p>
        </p:txBody>
      </p:sp>
      <p:sp>
        <p:nvSpPr>
          <p:cNvPr id="3" name="Content Placeholder 2"/>
          <p:cNvSpPr>
            <a:spLocks noGrp="1"/>
          </p:cNvSpPr>
          <p:nvPr>
            <p:ph idx="1"/>
          </p:nvPr>
        </p:nvSpPr>
        <p:spPr/>
        <p:txBody>
          <a:bodyPr>
            <a:normAutofit/>
          </a:bodyPr>
          <a:lstStyle/>
          <a:p>
            <a:r>
              <a:rPr lang="el-GR" sz="1600" dirty="0"/>
              <a:t>ΦΒ στοιχεία 1</a:t>
            </a:r>
            <a:r>
              <a:rPr lang="el-GR" sz="1600" baseline="30000" dirty="0"/>
              <a:t>ης</a:t>
            </a:r>
            <a:r>
              <a:rPr lang="el-GR" sz="1600" dirty="0"/>
              <a:t> γενιάς ή ΦΒ στοιχεία κρυσταλλικού πυριτίου </a:t>
            </a:r>
            <a:r>
              <a:rPr lang="en-US" sz="1600" dirty="0"/>
              <a:t>(c-Si)</a:t>
            </a:r>
            <a:r>
              <a:rPr lang="el-GR" sz="1600" dirty="0"/>
              <a:t>, που περιλαμβάνουν:</a:t>
            </a:r>
          </a:p>
          <a:p>
            <a:pPr lvl="1"/>
            <a:r>
              <a:rPr lang="el-GR" sz="1600" dirty="0"/>
              <a:t>ΦΒ </a:t>
            </a:r>
            <a:r>
              <a:rPr lang="el-GR" sz="1600" dirty="0" err="1"/>
              <a:t>μονοκρυσταλλικού</a:t>
            </a:r>
            <a:r>
              <a:rPr lang="el-GR" sz="1600" dirty="0"/>
              <a:t> πυριτίου (</a:t>
            </a:r>
            <a:r>
              <a:rPr lang="en-US" sz="1600" dirty="0"/>
              <a:t>mono-Si</a:t>
            </a:r>
            <a:r>
              <a:rPr lang="el-GR" sz="1600" dirty="0"/>
              <a:t>)</a:t>
            </a:r>
          </a:p>
          <a:p>
            <a:pPr lvl="1"/>
            <a:r>
              <a:rPr lang="el-GR" sz="1600" dirty="0"/>
              <a:t>ΦΒ </a:t>
            </a:r>
            <a:r>
              <a:rPr lang="el-GR" sz="1600" dirty="0" err="1"/>
              <a:t>πολυκρυσταλλικού</a:t>
            </a:r>
            <a:r>
              <a:rPr lang="el-GR" sz="1600" dirty="0"/>
              <a:t> πυριτίου (</a:t>
            </a:r>
            <a:r>
              <a:rPr lang="en-US" sz="1600" dirty="0"/>
              <a:t>poly-Si</a:t>
            </a:r>
            <a:r>
              <a:rPr lang="el-GR" sz="1600" dirty="0"/>
              <a:t>)</a:t>
            </a:r>
          </a:p>
          <a:p>
            <a:r>
              <a:rPr lang="el-GR" sz="1600" dirty="0"/>
              <a:t>ΦΒ στοιχεία 2</a:t>
            </a:r>
            <a:r>
              <a:rPr lang="el-GR" sz="1600" baseline="30000" dirty="0"/>
              <a:t>ης</a:t>
            </a:r>
            <a:r>
              <a:rPr lang="el-GR" sz="1600" dirty="0"/>
              <a:t> γενιάς ή ΦΒ στοιχεία λεπτού </a:t>
            </a:r>
            <a:r>
              <a:rPr lang="el-GR" sz="1600" dirty="0" err="1"/>
              <a:t>υμενίου</a:t>
            </a:r>
            <a:r>
              <a:rPr lang="el-GR" sz="1600" dirty="0"/>
              <a:t> (</a:t>
            </a:r>
            <a:r>
              <a:rPr lang="en-US" sz="1600" dirty="0"/>
              <a:t>thin film</a:t>
            </a:r>
            <a:r>
              <a:rPr lang="el-GR" sz="1600" dirty="0"/>
              <a:t>), που περιλαμβάνουν:</a:t>
            </a:r>
          </a:p>
          <a:p>
            <a:pPr lvl="1"/>
            <a:r>
              <a:rPr lang="el-GR" sz="1600" dirty="0"/>
              <a:t>ΦΒ άμορφου πυριτίου (</a:t>
            </a:r>
            <a:r>
              <a:rPr lang="en-US" sz="1600" dirty="0"/>
              <a:t>a-Si) </a:t>
            </a:r>
          </a:p>
          <a:p>
            <a:pPr lvl="1"/>
            <a:r>
              <a:rPr lang="el-GR" sz="1600" dirty="0"/>
              <a:t>ΦΒ </a:t>
            </a:r>
            <a:r>
              <a:rPr lang="el-GR" sz="1600" dirty="0" err="1"/>
              <a:t>τελλουριούχου</a:t>
            </a:r>
            <a:r>
              <a:rPr lang="el-GR" sz="1600" dirty="0"/>
              <a:t> καδμίου (</a:t>
            </a:r>
            <a:r>
              <a:rPr lang="en-US" sz="1600" dirty="0" err="1"/>
              <a:t>CdTe</a:t>
            </a:r>
            <a:r>
              <a:rPr lang="en-US" sz="1600" dirty="0"/>
              <a:t>) </a:t>
            </a:r>
          </a:p>
          <a:p>
            <a:pPr lvl="1"/>
            <a:r>
              <a:rPr lang="el-GR" sz="1600" dirty="0"/>
              <a:t>ΦΒ </a:t>
            </a:r>
            <a:r>
              <a:rPr lang="el-GR" sz="1600" dirty="0" err="1"/>
              <a:t>δισεληνοϊνδιούχου</a:t>
            </a:r>
            <a:r>
              <a:rPr lang="el-GR" sz="1600" dirty="0"/>
              <a:t> χαλκού (</a:t>
            </a:r>
            <a:r>
              <a:rPr lang="en-US" sz="1600" dirty="0"/>
              <a:t>GIS)</a:t>
            </a:r>
            <a:r>
              <a:rPr lang="el-GR" sz="1600" dirty="0"/>
              <a:t> ή </a:t>
            </a:r>
            <a:r>
              <a:rPr lang="el-GR" sz="1600" dirty="0" err="1"/>
              <a:t>δισεληνοϊνδιούχου</a:t>
            </a:r>
            <a:r>
              <a:rPr lang="el-GR" sz="1600" dirty="0"/>
              <a:t> χαλκού - γαλλίου (</a:t>
            </a:r>
            <a:r>
              <a:rPr lang="en-US" sz="1600" dirty="0"/>
              <a:t>GIGS)</a:t>
            </a:r>
          </a:p>
          <a:p>
            <a:r>
              <a:rPr lang="el-GR" sz="1600" dirty="0"/>
              <a:t>Άλλες τεχνολογίες (οι περισσότερες από τις οποίες περιλαμβάνονται στα ΦΒ στοιχεία 3</a:t>
            </a:r>
            <a:r>
              <a:rPr lang="el-GR" sz="1600" baseline="30000" dirty="0"/>
              <a:t>ης</a:t>
            </a:r>
            <a:r>
              <a:rPr lang="el-GR" sz="1600" dirty="0"/>
              <a:t> γενιάς):</a:t>
            </a:r>
          </a:p>
          <a:p>
            <a:pPr lvl="1"/>
            <a:r>
              <a:rPr lang="el-GR" sz="1600" dirty="0"/>
              <a:t>ΦΒ στοιχεία </a:t>
            </a:r>
            <a:r>
              <a:rPr lang="el-GR" sz="1600" dirty="0" err="1"/>
              <a:t>ετερο</a:t>
            </a:r>
            <a:r>
              <a:rPr lang="el-GR" sz="1600" dirty="0"/>
              <a:t>-επαφής (</a:t>
            </a:r>
            <a:r>
              <a:rPr lang="en-US" sz="1600" dirty="0"/>
              <a:t>multi</a:t>
            </a:r>
            <a:r>
              <a:rPr lang="el-GR" sz="1600" dirty="0"/>
              <a:t>-</a:t>
            </a:r>
            <a:r>
              <a:rPr lang="en-US" sz="1600" dirty="0"/>
              <a:t>junction</a:t>
            </a:r>
            <a:r>
              <a:rPr lang="el-GR" sz="1600" dirty="0"/>
              <a:t>), που χρησιμοποιούνται ολοένα και περισσότερο στα συγκεντρωτικά ΦΒ συστήματα (CPV)</a:t>
            </a:r>
          </a:p>
          <a:p>
            <a:pPr lvl="1"/>
            <a:r>
              <a:rPr lang="el-GR" sz="1600" dirty="0" err="1"/>
              <a:t>Φωτοευαισθητοποιημένα</a:t>
            </a:r>
            <a:r>
              <a:rPr lang="el-GR" sz="1600" dirty="0"/>
              <a:t> με χρωστική ΦΒ</a:t>
            </a:r>
            <a:endParaRPr lang="en-US" sz="1600" dirty="0"/>
          </a:p>
          <a:p>
            <a:pPr lvl="1"/>
            <a:r>
              <a:rPr lang="el-GR" sz="1600" dirty="0"/>
              <a:t>Οργανικά ΦΒ</a:t>
            </a:r>
          </a:p>
          <a:p>
            <a:pPr lvl="1"/>
            <a:r>
              <a:rPr lang="el-GR" sz="1600" dirty="0"/>
              <a:t>Φβ </a:t>
            </a:r>
            <a:r>
              <a:rPr lang="el-GR" sz="1600" dirty="0" err="1"/>
              <a:t>περοβσκιτών</a:t>
            </a:r>
            <a:endParaRPr lang="el-GR" sz="1600" dirty="0"/>
          </a:p>
          <a:p>
            <a:pPr lvl="1"/>
            <a:r>
              <a:rPr lang="el-GR" sz="1600" dirty="0"/>
              <a:t>… </a:t>
            </a:r>
            <a:endParaRPr lang="en-US" sz="1600" dirty="0"/>
          </a:p>
          <a:p>
            <a:endParaRPr lang="en-US" sz="1600" dirty="0"/>
          </a:p>
          <a:p>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Συνήθη υλικά ενός ΦΒ πλαισίου</a:t>
            </a:r>
          </a:p>
        </p:txBody>
      </p:sp>
      <p:pic>
        <p:nvPicPr>
          <p:cNvPr id="55297" name="Picture 1"/>
          <p:cNvPicPr>
            <a:picLocks noChangeAspect="1" noChangeArrowheads="1"/>
          </p:cNvPicPr>
          <p:nvPr/>
        </p:nvPicPr>
        <p:blipFill>
          <a:blip r:embed="rId2" cstate="print"/>
          <a:srcRect/>
          <a:stretch>
            <a:fillRect/>
          </a:stretch>
        </p:blipFill>
        <p:spPr bwMode="auto">
          <a:xfrm>
            <a:off x="242888" y="1938338"/>
            <a:ext cx="8658225" cy="2981325"/>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ΦΒ πλαίσια </a:t>
            </a:r>
            <a:r>
              <a:rPr lang="el-GR" dirty="0" err="1"/>
              <a:t>μονοκρυσταλλικού</a:t>
            </a:r>
            <a:r>
              <a:rPr lang="el-GR" dirty="0"/>
              <a:t> πυριτίου </a:t>
            </a:r>
            <a:r>
              <a:rPr lang="en-US" dirty="0"/>
              <a:t>(mono-Si)</a:t>
            </a:r>
            <a:endParaRPr lang="el-GR" dirty="0"/>
          </a:p>
        </p:txBody>
      </p:sp>
      <p:sp>
        <p:nvSpPr>
          <p:cNvPr id="3" name="Content Placeholder 2"/>
          <p:cNvSpPr>
            <a:spLocks noGrp="1"/>
          </p:cNvSpPr>
          <p:nvPr>
            <p:ph idx="1"/>
          </p:nvPr>
        </p:nvSpPr>
        <p:spPr>
          <a:xfrm>
            <a:off x="457200" y="1600200"/>
            <a:ext cx="8229600" cy="4565103"/>
          </a:xfrm>
        </p:spPr>
        <p:txBody>
          <a:bodyPr>
            <a:normAutofit/>
          </a:bodyPr>
          <a:lstStyle/>
          <a:p>
            <a:r>
              <a:rPr lang="el-GR" sz="1600" dirty="0"/>
              <a:t>Τα ΦΒ πλαίσια </a:t>
            </a:r>
            <a:r>
              <a:rPr lang="el-GR" sz="1600" dirty="0" err="1"/>
              <a:t>μονοκρυσταλλικού</a:t>
            </a:r>
            <a:r>
              <a:rPr lang="el-GR" sz="1600" dirty="0"/>
              <a:t> πυριτίου (</a:t>
            </a:r>
            <a:r>
              <a:rPr lang="el-GR" sz="1600" dirty="0" err="1"/>
              <a:t>mono</a:t>
            </a:r>
            <a:r>
              <a:rPr lang="el-GR" sz="1600" dirty="0"/>
              <a:t>-</a:t>
            </a:r>
            <a:r>
              <a:rPr lang="el-GR" sz="1600" dirty="0" err="1"/>
              <a:t>Si</a:t>
            </a:r>
            <a:r>
              <a:rPr lang="el-GR" sz="1600" dirty="0"/>
              <a:t>) είναι ένας από τους παλαιότερους και πιο αξιόπιστους τρόπους παραγωγής ηλεκτρικής ενέργειας από την ηλιακή ενέργεια</a:t>
            </a:r>
          </a:p>
          <a:p>
            <a:r>
              <a:rPr lang="el-GR" sz="1600" dirty="0"/>
              <a:t>Κάθε ΦΒ στοιχείο κατασκευάζεται από έναν μόνο κρύσταλλο πυριτίου σε μια πολύ περίπλοκη διαδικασία κατασκευής</a:t>
            </a:r>
          </a:p>
          <a:p>
            <a:r>
              <a:rPr lang="el-GR" sz="1600" dirty="0"/>
              <a:t>Η απόδοση του ΦΒ πλαισίου κυμαίνεται συνήθως από 15-20% - τα τελευταία χρόνια ορισμένα προϊόντα υψηλής τεχνολογίας ξεπερνούν το 20%</a:t>
            </a:r>
          </a:p>
          <a:p>
            <a:r>
              <a:rPr lang="el-GR" sz="1600" dirty="0"/>
              <a:t>Ο χρόνος ζωής τους μπορεί να ξεπεράσει τα 25 χρόνια</a:t>
            </a:r>
          </a:p>
          <a:p>
            <a:r>
              <a:rPr lang="el-GR" sz="1600" dirty="0"/>
              <a:t>Το τυπικό χρώμα του ΦΒ στοιχείου </a:t>
            </a:r>
            <a:r>
              <a:rPr lang="el-GR" sz="1600" dirty="0" err="1"/>
              <a:t>mono</a:t>
            </a:r>
            <a:r>
              <a:rPr lang="el-GR" sz="1600" dirty="0"/>
              <a:t>-</a:t>
            </a:r>
            <a:r>
              <a:rPr lang="el-GR" sz="1600" dirty="0" err="1"/>
              <a:t>Si</a:t>
            </a:r>
            <a:r>
              <a:rPr lang="el-GR" sz="1600" dirty="0"/>
              <a:t> είναι μαύρο ή ιριδίζον μπλε</a:t>
            </a:r>
          </a:p>
          <a:p>
            <a:r>
              <a:rPr lang="el-GR" sz="1600" dirty="0"/>
              <a:t>Το κόστος τους μειώθηκε σημαντικά την τελευταία δεκαετία</a:t>
            </a:r>
            <a:endParaRPr lang="en-US" sz="1600" dirty="0"/>
          </a:p>
        </p:txBody>
      </p:sp>
      <p:pic>
        <p:nvPicPr>
          <p:cNvPr id="28674" name="Picture 2" descr="ÎÏÎ¿ÏÎ­Î»ÎµÏÎ¼Î± ÎµÎ¹ÎºÏÎ½Î±Ï Î³Î¹Î± mono si module"/>
          <p:cNvPicPr>
            <a:picLocks noChangeAspect="1" noChangeArrowheads="1"/>
          </p:cNvPicPr>
          <p:nvPr/>
        </p:nvPicPr>
        <p:blipFill>
          <a:blip r:embed="rId2" cstate="print"/>
          <a:srcRect/>
          <a:stretch>
            <a:fillRect/>
          </a:stretch>
        </p:blipFill>
        <p:spPr bwMode="auto">
          <a:xfrm>
            <a:off x="3347864" y="3429400"/>
            <a:ext cx="2148000" cy="3600000"/>
          </a:xfrm>
          <a:prstGeom prst="rect">
            <a:avLst/>
          </a:prstGeom>
          <a:noFill/>
          <a:scene3d>
            <a:camera prst="orthographicFront">
              <a:rot lat="0" lon="0" rev="5400000"/>
            </a:camera>
            <a:lightRig rig="threePt" dir="t"/>
          </a:scene3d>
        </p:spPr>
      </p:pic>
    </p:spTree>
    <p:extLst>
      <p:ext uri="{BB962C8B-B14F-4D97-AF65-F5344CB8AC3E}">
        <p14:creationId xmlns:p14="http://schemas.microsoft.com/office/powerpoint/2010/main" val="3031965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Φασματική κατανομή ηλιακής ακτινοβολίας εκτός και εντός της ατμόσφαιρας της Γης</a:t>
            </a:r>
          </a:p>
        </p:txBody>
      </p:sp>
      <p:pic>
        <p:nvPicPr>
          <p:cNvPr id="4" name="Picture 9"/>
          <p:cNvPicPr>
            <a:picLocks noChangeAspect="1" noChangeArrowheads="1"/>
          </p:cNvPicPr>
          <p:nvPr/>
        </p:nvPicPr>
        <p:blipFill>
          <a:blip r:embed="rId2" cstate="print"/>
          <a:srcRect/>
          <a:stretch>
            <a:fillRect/>
          </a:stretch>
        </p:blipFill>
        <p:spPr bwMode="auto">
          <a:xfrm>
            <a:off x="981719" y="1700808"/>
            <a:ext cx="7478713" cy="4137025"/>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ΦΒ πλαίσια </a:t>
            </a:r>
            <a:r>
              <a:rPr lang="el-GR" dirty="0" err="1"/>
              <a:t>πολυκρυσταλλικού</a:t>
            </a:r>
            <a:r>
              <a:rPr lang="el-GR" dirty="0"/>
              <a:t> πυριτίου </a:t>
            </a:r>
            <a:r>
              <a:rPr lang="en-US" dirty="0"/>
              <a:t>(poly-Si)</a:t>
            </a:r>
            <a:r>
              <a:rPr lang="el-GR" dirty="0"/>
              <a:t> </a:t>
            </a:r>
          </a:p>
        </p:txBody>
      </p:sp>
      <p:sp>
        <p:nvSpPr>
          <p:cNvPr id="3" name="Content Placeholder 2"/>
          <p:cNvSpPr>
            <a:spLocks noGrp="1"/>
          </p:cNvSpPr>
          <p:nvPr>
            <p:ph idx="1"/>
          </p:nvPr>
        </p:nvSpPr>
        <p:spPr>
          <a:xfrm>
            <a:off x="457200" y="1600201"/>
            <a:ext cx="8229600" cy="2548880"/>
          </a:xfrm>
        </p:spPr>
        <p:txBody>
          <a:bodyPr>
            <a:normAutofit fontScale="92500" lnSpcReduction="10000"/>
          </a:bodyPr>
          <a:lstStyle/>
          <a:p>
            <a:r>
              <a:rPr lang="el-GR" sz="1600" dirty="0"/>
              <a:t>Τα ΦΒ πλαίσια </a:t>
            </a:r>
            <a:r>
              <a:rPr lang="el-GR" sz="1600" dirty="0" err="1"/>
              <a:t>πολυκρυσταλλικού</a:t>
            </a:r>
            <a:r>
              <a:rPr lang="el-GR" sz="1600" dirty="0"/>
              <a:t> πυριτίου (</a:t>
            </a:r>
            <a:r>
              <a:rPr lang="el-GR" sz="1600" dirty="0" err="1"/>
              <a:t>poly</a:t>
            </a:r>
            <a:r>
              <a:rPr lang="el-GR" sz="1600" dirty="0"/>
              <a:t>-</a:t>
            </a:r>
            <a:r>
              <a:rPr lang="el-GR" sz="1600" dirty="0" err="1"/>
              <a:t>Si</a:t>
            </a:r>
            <a:r>
              <a:rPr lang="el-GR" sz="1600" dirty="0"/>
              <a:t>) αντιπροσωπεύουν την τεχνολογία ΦΒ με το υψηλότερο παγκόσμιο μερίδιο αγοράς (πάνω από το 60% το 2017)</a:t>
            </a:r>
          </a:p>
          <a:p>
            <a:r>
              <a:rPr lang="el-GR" sz="1600" dirty="0"/>
              <a:t>Η παραγωγική διαδικασία είναι απλή, οικονομικά αποδοτική και μειώνει τα απόβλητα πυριτίου σε σύγκριση με τα ΦΒ πλαίσια </a:t>
            </a:r>
            <a:r>
              <a:rPr lang="el-GR" sz="1600" dirty="0" err="1"/>
              <a:t>μονοκρυσταλλικού</a:t>
            </a:r>
            <a:r>
              <a:rPr lang="el-GR" sz="1600" dirty="0"/>
              <a:t> πυριτίου (</a:t>
            </a:r>
            <a:r>
              <a:rPr lang="el-GR" sz="1600" dirty="0" err="1"/>
              <a:t>mono</a:t>
            </a:r>
            <a:r>
              <a:rPr lang="el-GR" sz="1600" dirty="0"/>
              <a:t>-</a:t>
            </a:r>
            <a:r>
              <a:rPr lang="el-GR" sz="1600" dirty="0" err="1"/>
              <a:t>Si</a:t>
            </a:r>
            <a:r>
              <a:rPr lang="el-GR" sz="1600" dirty="0"/>
              <a:t>)</a:t>
            </a:r>
          </a:p>
          <a:p>
            <a:r>
              <a:rPr lang="el-GR" sz="1600" dirty="0"/>
              <a:t>Ως αποτέλεσμα, το κόστος τους είναι χαμηλότερο σε σύγκριση με τα πλαίσια </a:t>
            </a:r>
            <a:r>
              <a:rPr lang="el-GR" sz="1600" dirty="0" err="1"/>
              <a:t>mono</a:t>
            </a:r>
            <a:r>
              <a:rPr lang="el-GR" sz="1600" dirty="0"/>
              <a:t>-</a:t>
            </a:r>
            <a:r>
              <a:rPr lang="el-GR" sz="1600" dirty="0" err="1"/>
              <a:t>Si</a:t>
            </a:r>
            <a:r>
              <a:rPr lang="el-GR" sz="1600" dirty="0"/>
              <a:t>, χωρίς απώλεια σε αξιοπιστία</a:t>
            </a:r>
          </a:p>
          <a:p>
            <a:r>
              <a:rPr lang="el-GR" sz="1600" dirty="0"/>
              <a:t>Η απόδοση των ΦΒ πλαισίων </a:t>
            </a:r>
            <a:r>
              <a:rPr lang="el-GR" sz="1600" dirty="0" err="1"/>
              <a:t>poly</a:t>
            </a:r>
            <a:r>
              <a:rPr lang="el-GR" sz="1600" dirty="0"/>
              <a:t>-</a:t>
            </a:r>
            <a:r>
              <a:rPr lang="el-GR" sz="1600" dirty="0" err="1"/>
              <a:t>Si</a:t>
            </a:r>
            <a:r>
              <a:rPr lang="el-GR" sz="1600" dirty="0"/>
              <a:t> κυμαίνεται από 13-16% λόγω της χαμηλότερης καθαρότητας του πυριτίου, πράγμα που σημαίνει ότι χρειάζονται ελαφρώς περισσότερη επιφάνεια για την ίδια ποσότητα εγκατεστημένης ισχύος σε σύγκριση με τα ΦΒ πλαίσια </a:t>
            </a:r>
            <a:r>
              <a:rPr lang="el-GR" sz="1600" dirty="0" err="1"/>
              <a:t>mono</a:t>
            </a:r>
            <a:r>
              <a:rPr lang="el-GR" sz="1600" dirty="0"/>
              <a:t>-</a:t>
            </a:r>
            <a:r>
              <a:rPr lang="el-GR" sz="1600" dirty="0" err="1"/>
              <a:t>Si</a:t>
            </a:r>
            <a:endParaRPr lang="el-GR" sz="1600" dirty="0"/>
          </a:p>
          <a:p>
            <a:r>
              <a:rPr lang="el-GR" sz="1600" dirty="0"/>
              <a:t>Το χρώμα τους είναι διάστικτο μπλε λόγω της ύπαρξης πολλαπλών κρυστάλλων σε ένα ΦΒ στοιχείο (δεν είναι τόσο αισθητικά ευχάριστο όσο το χρώμα των </a:t>
            </a:r>
            <a:r>
              <a:rPr lang="el-GR" sz="1600" dirty="0" err="1"/>
              <a:t>mono</a:t>
            </a:r>
            <a:r>
              <a:rPr lang="el-GR" sz="1600" dirty="0"/>
              <a:t>-</a:t>
            </a:r>
            <a:r>
              <a:rPr lang="el-GR" sz="1600" dirty="0" err="1"/>
              <a:t>Si</a:t>
            </a:r>
            <a:r>
              <a:rPr lang="el-GR" sz="1600" dirty="0"/>
              <a:t>)</a:t>
            </a:r>
            <a:endParaRPr lang="en-US" sz="1600" dirty="0"/>
          </a:p>
          <a:p>
            <a:endParaRPr lang="en-US" sz="1600" dirty="0"/>
          </a:p>
        </p:txBody>
      </p:sp>
      <p:pic>
        <p:nvPicPr>
          <p:cNvPr id="72706" name="Picture 2" descr="https://www.azocleantech.com/images/Article_Images/ImageForArticle_603(2).jpg"/>
          <p:cNvPicPr>
            <a:picLocks noChangeAspect="1" noChangeArrowheads="1"/>
          </p:cNvPicPr>
          <p:nvPr/>
        </p:nvPicPr>
        <p:blipFill>
          <a:blip r:embed="rId2" cstate="print"/>
          <a:srcRect t="57359"/>
          <a:stretch>
            <a:fillRect/>
          </a:stretch>
        </p:blipFill>
        <p:spPr bwMode="auto">
          <a:xfrm>
            <a:off x="1115616" y="4149623"/>
            <a:ext cx="7200000" cy="2087689"/>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Ιεραρχία των ΦΒ συστημάτων κρυσταλλικού πυριτίου</a:t>
            </a:r>
          </a:p>
        </p:txBody>
      </p:sp>
      <p:pic>
        <p:nvPicPr>
          <p:cNvPr id="27649" name="Picture 1"/>
          <p:cNvPicPr>
            <a:picLocks noChangeAspect="1" noChangeArrowheads="1"/>
          </p:cNvPicPr>
          <p:nvPr/>
        </p:nvPicPr>
        <p:blipFill>
          <a:blip r:embed="rId2" cstate="print"/>
          <a:srcRect b="8882"/>
          <a:stretch>
            <a:fillRect/>
          </a:stretch>
        </p:blipFill>
        <p:spPr bwMode="auto">
          <a:xfrm>
            <a:off x="252480" y="2132856"/>
            <a:ext cx="8640000" cy="3168352"/>
          </a:xfrm>
          <a:prstGeom prst="rect">
            <a:avLst/>
          </a:prstGeom>
          <a:noFill/>
          <a:ln w="9525">
            <a:noFill/>
            <a:miter lim="800000"/>
            <a:headEnd/>
            <a:tailEnd/>
          </a:ln>
        </p:spPr>
      </p:pic>
      <p:sp>
        <p:nvSpPr>
          <p:cNvPr id="4" name="Content Placeholder 2"/>
          <p:cNvSpPr>
            <a:spLocks noGrp="1"/>
          </p:cNvSpPr>
          <p:nvPr>
            <p:ph idx="1"/>
          </p:nvPr>
        </p:nvSpPr>
        <p:spPr>
          <a:xfrm>
            <a:off x="179512" y="5373216"/>
            <a:ext cx="8784976" cy="392907"/>
          </a:xfrm>
        </p:spPr>
        <p:txBody>
          <a:bodyPr>
            <a:normAutofit/>
          </a:bodyPr>
          <a:lstStyle/>
          <a:p>
            <a:pPr>
              <a:buNone/>
            </a:pPr>
            <a:r>
              <a:rPr lang="el-GR" sz="1600" dirty="0"/>
              <a:t>        ΦΒ στοιχείο 		     ΦΒ πλαίσιο		                ΦΒ συστοιχία</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Ποσοστό ανά ΦΒ τεχνολογία της παγκόσμιας ετήσιας παραγωγής</a:t>
            </a:r>
          </a:p>
        </p:txBody>
      </p:sp>
      <p:pic>
        <p:nvPicPr>
          <p:cNvPr id="70657" name="Picture 1"/>
          <p:cNvPicPr>
            <a:picLocks noChangeAspect="1" noChangeArrowheads="1"/>
          </p:cNvPicPr>
          <p:nvPr/>
        </p:nvPicPr>
        <p:blipFill>
          <a:blip r:embed="rId2" cstate="print"/>
          <a:srcRect r="27378"/>
          <a:stretch>
            <a:fillRect/>
          </a:stretch>
        </p:blipFill>
        <p:spPr bwMode="auto">
          <a:xfrm>
            <a:off x="1043608" y="1484784"/>
            <a:ext cx="7063551" cy="4320000"/>
          </a:xfrm>
          <a:prstGeom prst="rect">
            <a:avLst/>
          </a:prstGeom>
          <a:noFill/>
          <a:ln w="9525">
            <a:noFill/>
            <a:miter lim="800000"/>
            <a:headEnd/>
            <a:tailEnd/>
          </a:ln>
        </p:spPr>
      </p:pic>
      <p:sp>
        <p:nvSpPr>
          <p:cNvPr id="6" name="Content Placeholder 2"/>
          <p:cNvSpPr>
            <a:spLocks noGrp="1"/>
          </p:cNvSpPr>
          <p:nvPr>
            <p:ph idx="1"/>
          </p:nvPr>
        </p:nvSpPr>
        <p:spPr>
          <a:xfrm>
            <a:off x="179512" y="5844405"/>
            <a:ext cx="8784976" cy="392907"/>
          </a:xfrm>
        </p:spPr>
        <p:txBody>
          <a:bodyPr>
            <a:normAutofit fontScale="92500"/>
          </a:bodyPr>
          <a:lstStyle/>
          <a:p>
            <a:pPr algn="ctr">
              <a:buNone/>
            </a:pPr>
            <a:r>
              <a:rPr lang="el-GR" sz="1600" dirty="0"/>
              <a:t>Παραγωγή για το έτος </a:t>
            </a:r>
            <a:r>
              <a:rPr lang="en-US" sz="1600" dirty="0"/>
              <a:t>2017: poly-Si</a:t>
            </a:r>
            <a:r>
              <a:rPr lang="el-GR" sz="1600" dirty="0"/>
              <a:t> (μπλε)</a:t>
            </a:r>
            <a:r>
              <a:rPr lang="en-US" sz="1600" dirty="0"/>
              <a:t> 60.8 </a:t>
            </a:r>
            <a:r>
              <a:rPr lang="en-US" sz="1600" dirty="0" err="1"/>
              <a:t>GW</a:t>
            </a:r>
            <a:r>
              <a:rPr lang="en-US" sz="1600" baseline="-25000" dirty="0" err="1"/>
              <a:t>p</a:t>
            </a:r>
            <a:r>
              <a:rPr lang="en-US" sz="1600" dirty="0"/>
              <a:t>, mono-Si </a:t>
            </a:r>
            <a:r>
              <a:rPr lang="el-GR" sz="1600" dirty="0"/>
              <a:t>(γαλάζιο) </a:t>
            </a:r>
            <a:r>
              <a:rPr lang="en-US" sz="1600" dirty="0"/>
              <a:t>32.2 </a:t>
            </a:r>
            <a:r>
              <a:rPr lang="en-US" sz="1600" dirty="0" err="1"/>
              <a:t>GW</a:t>
            </a:r>
            <a:r>
              <a:rPr lang="en-US" sz="1600" baseline="-25000" dirty="0" err="1"/>
              <a:t>p</a:t>
            </a:r>
            <a:r>
              <a:rPr lang="en-US" sz="1600" dirty="0"/>
              <a:t>, thin-film</a:t>
            </a:r>
            <a:r>
              <a:rPr lang="el-GR" sz="1600" dirty="0"/>
              <a:t> (πράσινο)</a:t>
            </a:r>
            <a:r>
              <a:rPr lang="en-US" sz="1600" dirty="0"/>
              <a:t> 4.5 </a:t>
            </a:r>
            <a:r>
              <a:rPr lang="en-US" sz="1600" dirty="0" err="1"/>
              <a:t>GW</a:t>
            </a:r>
            <a:r>
              <a:rPr lang="en-US" sz="1600" baseline="-25000" dirty="0" err="1"/>
              <a:t>p</a:t>
            </a:r>
            <a:r>
              <a:rPr lang="en-US" sz="1600" dirty="0"/>
              <a:t> </a:t>
            </a:r>
          </a:p>
        </p:txBody>
      </p:sp>
    </p:spTree>
    <p:extLst>
      <p:ext uri="{BB962C8B-B14F-4D97-AF65-F5344CB8AC3E}">
        <p14:creationId xmlns:p14="http://schemas.microsoft.com/office/powerpoint/2010/main" val="3031965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ΦΒ στοιχεία 2</a:t>
            </a:r>
            <a:r>
              <a:rPr lang="el-GR" baseline="30000" dirty="0"/>
              <a:t>ης</a:t>
            </a:r>
            <a:r>
              <a:rPr lang="el-GR" dirty="0"/>
              <a:t> γενιάς</a:t>
            </a:r>
            <a:r>
              <a:rPr lang="en-US" dirty="0"/>
              <a:t>: </a:t>
            </a:r>
            <a:r>
              <a:rPr lang="el-GR" dirty="0"/>
              <a:t>Λεπτού </a:t>
            </a:r>
            <a:r>
              <a:rPr lang="el-GR" dirty="0" err="1"/>
              <a:t>υμενίου</a:t>
            </a:r>
            <a:r>
              <a:rPr lang="el-GR" dirty="0"/>
              <a:t> </a:t>
            </a:r>
            <a:r>
              <a:rPr lang="en-US" dirty="0"/>
              <a:t>(thin-films)</a:t>
            </a:r>
            <a:endParaRPr lang="el-GR" dirty="0"/>
          </a:p>
        </p:txBody>
      </p:sp>
      <p:sp>
        <p:nvSpPr>
          <p:cNvPr id="3" name="Content Placeholder 2"/>
          <p:cNvSpPr>
            <a:spLocks noGrp="1"/>
          </p:cNvSpPr>
          <p:nvPr>
            <p:ph idx="1"/>
          </p:nvPr>
        </p:nvSpPr>
        <p:spPr/>
        <p:txBody>
          <a:bodyPr>
            <a:normAutofit/>
          </a:bodyPr>
          <a:lstStyle/>
          <a:p>
            <a:r>
              <a:rPr lang="el-GR" sz="1600" dirty="0"/>
              <a:t>Ένα ΦΒ στοιχείο λεπτού </a:t>
            </a:r>
            <a:r>
              <a:rPr lang="el-GR" sz="1600" dirty="0" err="1"/>
              <a:t>υμενίου</a:t>
            </a:r>
            <a:r>
              <a:rPr lang="el-GR" sz="1600" dirty="0"/>
              <a:t> </a:t>
            </a:r>
            <a:r>
              <a:rPr lang="en-US" sz="1600" dirty="0"/>
              <a:t>(thin film) </a:t>
            </a:r>
            <a:r>
              <a:rPr lang="el-GR" sz="1600" dirty="0"/>
              <a:t>κατασκευάζεται με την εναπόθεση ενός ή περισσότερων λεπτών στρωμάτων ΦΒ υλικού σε ένα υπόστρωμα, όπως το γυαλί, το πλαστικό ή το μέταλλο</a:t>
            </a:r>
          </a:p>
          <a:p>
            <a:r>
              <a:rPr lang="el-GR" sz="1600" dirty="0"/>
              <a:t>Τα ΦΒ στοιχεία λεπτού </a:t>
            </a:r>
            <a:r>
              <a:rPr lang="el-GR" sz="1600" dirty="0" err="1"/>
              <a:t>υμενίου</a:t>
            </a:r>
            <a:r>
              <a:rPr lang="el-GR" sz="1600" dirty="0"/>
              <a:t> χρησιμοποιούνται εμπορικά σε διάφορες τεχνολογίες, που περιλαμβάνουν</a:t>
            </a:r>
            <a:r>
              <a:rPr lang="en-US" sz="1600" dirty="0"/>
              <a:t>:</a:t>
            </a:r>
          </a:p>
          <a:p>
            <a:pPr lvl="1"/>
            <a:r>
              <a:rPr lang="el-GR" sz="1600" dirty="0"/>
              <a:t>ΦΒ άμορφου πυριτίου (</a:t>
            </a:r>
            <a:r>
              <a:rPr lang="en-US" sz="1600" dirty="0"/>
              <a:t>a-Si) </a:t>
            </a:r>
          </a:p>
          <a:p>
            <a:pPr lvl="1"/>
            <a:r>
              <a:rPr lang="el-GR" sz="1600" dirty="0"/>
              <a:t>ΦΒ </a:t>
            </a:r>
            <a:r>
              <a:rPr lang="el-GR" sz="1600" dirty="0" err="1"/>
              <a:t>τελλουριούχου</a:t>
            </a:r>
            <a:r>
              <a:rPr lang="el-GR" sz="1600" dirty="0"/>
              <a:t> καδμίου (</a:t>
            </a:r>
            <a:r>
              <a:rPr lang="en-US" sz="1600" dirty="0" err="1"/>
              <a:t>CdTe</a:t>
            </a:r>
            <a:r>
              <a:rPr lang="en-US" sz="1600" dirty="0"/>
              <a:t>) </a:t>
            </a:r>
          </a:p>
          <a:p>
            <a:pPr lvl="1"/>
            <a:r>
              <a:rPr lang="el-GR" sz="1600" dirty="0"/>
              <a:t>ΦΒ </a:t>
            </a:r>
            <a:r>
              <a:rPr lang="el-GR" sz="1600" dirty="0" err="1"/>
              <a:t>δισεληνοϊνδιούχου</a:t>
            </a:r>
            <a:r>
              <a:rPr lang="el-GR" sz="1600" dirty="0"/>
              <a:t> χαλκού (</a:t>
            </a:r>
            <a:r>
              <a:rPr lang="en-US" sz="1600" dirty="0"/>
              <a:t>GIS)</a:t>
            </a:r>
            <a:r>
              <a:rPr lang="el-GR" sz="1600" dirty="0"/>
              <a:t> ή </a:t>
            </a:r>
            <a:r>
              <a:rPr lang="el-GR" sz="1600" dirty="0" err="1"/>
              <a:t>δισεληνοϊνδιούχου</a:t>
            </a:r>
            <a:r>
              <a:rPr lang="el-GR" sz="1600" dirty="0"/>
              <a:t> χαλκού - γαλλίου (</a:t>
            </a:r>
            <a:r>
              <a:rPr lang="en-US" sz="1600" dirty="0"/>
              <a:t>GIGS)</a:t>
            </a:r>
          </a:p>
          <a:p>
            <a:r>
              <a:rPr lang="el-GR" sz="1600" dirty="0"/>
              <a:t>Σε αυτά τα ΦΒ στοιχεία, το πάχος του στρώματος είναι πολύ λεπτότερο από αυτό των συμβατικών ΦΒ στοιχείων κρυσταλλικού πυριτίου (c-Si) της 1</a:t>
            </a:r>
            <a:r>
              <a:rPr lang="el-GR" sz="1600" baseline="30000" dirty="0"/>
              <a:t>ης</a:t>
            </a:r>
            <a:r>
              <a:rPr lang="el-GR" sz="1600" dirty="0"/>
              <a:t> γενιάς</a:t>
            </a:r>
          </a:p>
          <a:p>
            <a:r>
              <a:rPr lang="el-GR" sz="1600" dirty="0"/>
              <a:t>Ως αποτέλεσμα, τα ΦΒ στοιχεία λεπτού </a:t>
            </a:r>
            <a:r>
              <a:rPr lang="el-GR" sz="1600" dirty="0" err="1"/>
              <a:t>υμενίου</a:t>
            </a:r>
            <a:r>
              <a:rPr lang="el-GR" sz="1600" dirty="0"/>
              <a:t> είναι εύκαμπτα και έχουν μικρότερο βάρος</a:t>
            </a:r>
          </a:p>
          <a:p>
            <a:r>
              <a:rPr lang="el-GR" sz="1600" dirty="0"/>
              <a:t>Χρησιμοποιούνται για την κατασκευή ενσωματωμένων ΦΒ συστημάτων σε κτίρια, καθώς και ως ημιδιαφανές υλικό υαλοπινάκων το οποίο μπορεί να ενσωματωθεί σε παράθυρα</a:t>
            </a:r>
          </a:p>
          <a:p>
            <a:r>
              <a:rPr lang="el-GR" sz="1600" dirty="0"/>
              <a:t>Άλλες εμπορικές εφαρμογές περιλαμβάνουν άκαμπτα λεπτά στρώματα ΦΒ στοιχείων (τοποθετημένα ανάμεσα σε δύο υαλοπίνακες) που χρησιμοποιούνται σε μερικούς από τους μεγαλύτερους ΦΒ σταθμούς στον κόσμο</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Μερίδιο αγοράς ΦΒ τεχνολογιών λεπτού </a:t>
            </a:r>
            <a:r>
              <a:rPr lang="el-GR" dirty="0" err="1"/>
              <a:t>υμενίου</a:t>
            </a:r>
            <a:endParaRPr lang="el-GR" dirty="0"/>
          </a:p>
        </p:txBody>
      </p:sp>
      <p:pic>
        <p:nvPicPr>
          <p:cNvPr id="76801" name="Picture 1"/>
          <p:cNvPicPr>
            <a:picLocks noChangeAspect="1" noChangeArrowheads="1"/>
          </p:cNvPicPr>
          <p:nvPr/>
        </p:nvPicPr>
        <p:blipFill>
          <a:blip r:embed="rId2" cstate="print"/>
          <a:srcRect/>
          <a:stretch>
            <a:fillRect/>
          </a:stretch>
        </p:blipFill>
        <p:spPr bwMode="auto">
          <a:xfrm>
            <a:off x="261938" y="1700808"/>
            <a:ext cx="8620125" cy="436245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ΦΒ πλαίσια άμορφου πυριτίου </a:t>
            </a:r>
            <a:r>
              <a:rPr lang="en-US" dirty="0"/>
              <a:t>(a-Si)</a:t>
            </a:r>
            <a:endParaRPr lang="el-GR" dirty="0"/>
          </a:p>
        </p:txBody>
      </p:sp>
      <p:sp>
        <p:nvSpPr>
          <p:cNvPr id="3" name="Content Placeholder 2"/>
          <p:cNvSpPr>
            <a:spLocks noGrp="1"/>
          </p:cNvSpPr>
          <p:nvPr>
            <p:ph idx="1"/>
          </p:nvPr>
        </p:nvSpPr>
        <p:spPr>
          <a:xfrm>
            <a:off x="457200" y="1556792"/>
            <a:ext cx="5338936" cy="4637112"/>
          </a:xfrm>
        </p:spPr>
        <p:txBody>
          <a:bodyPr>
            <a:normAutofit fontScale="92500" lnSpcReduction="10000"/>
          </a:bodyPr>
          <a:lstStyle/>
          <a:p>
            <a:r>
              <a:rPr lang="el-GR" sz="1600" dirty="0"/>
              <a:t>Τα ΦΒ στοιχεία άμορφου πυριτίου </a:t>
            </a:r>
            <a:r>
              <a:rPr lang="en-US" sz="1600" dirty="0"/>
              <a:t>(a-Si)</a:t>
            </a:r>
            <a:r>
              <a:rPr lang="el-GR" sz="1600" dirty="0"/>
              <a:t> παρουσιάζουν χαμηλό κόστος και ευκολία κατασκευής</a:t>
            </a:r>
          </a:p>
          <a:p>
            <a:r>
              <a:rPr lang="el-GR" sz="1600" dirty="0"/>
              <a:t>Μπορούν να παραχθούν σε διάφορα σχήματα και μεγέθη</a:t>
            </a:r>
          </a:p>
          <a:p>
            <a:r>
              <a:rPr lang="el-GR" sz="1600" dirty="0"/>
              <a:t>Οι τυπικές αποδόσεις των ΦΒ πλαισίων κυμαίνονται στο εύρος 6-10%: Αυτό σημαίνει ότι απαιτούν σημαντικά μεγαλύτερη επιφάνεια και υψηλότερο κόστος εγκατάστασης για την ίδια ποσότητα ισχύος σε σύγκριση με τα ΦΒ πλαίσια κρυσταλλικού πυριτίου (c-Si)</a:t>
            </a:r>
          </a:p>
          <a:p>
            <a:r>
              <a:rPr lang="el-GR" sz="1600" dirty="0"/>
              <a:t>Η επίδοσή τους σε χαμηλή ή διάχυτη ηλιακή ακτινοβολία είναι συχνά ανώτερη από τα ΦΒ πλαίσια c-</a:t>
            </a:r>
            <a:r>
              <a:rPr lang="el-GR" sz="1600" dirty="0" err="1"/>
              <a:t>Si</a:t>
            </a:r>
            <a:endParaRPr lang="el-GR" sz="1600" dirty="0"/>
          </a:p>
          <a:p>
            <a:r>
              <a:rPr lang="el-GR" sz="1600" dirty="0"/>
              <a:t>Επιπλέον, επηρεάζονται λιγότερο από τις υψηλές θερμοκρασίες</a:t>
            </a:r>
          </a:p>
          <a:p>
            <a:r>
              <a:rPr lang="el-GR" sz="1600" dirty="0"/>
              <a:t>Η απόδοσή τους σημειώνει σημαντική πτώση της τάξης του 10-30% κατά τους πρώτους έξι μήνες λειτουργίας και στη συνέχεια σταθεροποιείται</a:t>
            </a:r>
          </a:p>
          <a:p>
            <a:r>
              <a:rPr lang="el-GR" sz="1600" dirty="0"/>
              <a:t>Ο αναμενόμενος χρόνος ζωής των ΦΒ πλαισίων </a:t>
            </a:r>
            <a:r>
              <a:rPr lang="en-US" sz="1600" dirty="0"/>
              <a:t>a-Si </a:t>
            </a:r>
            <a:r>
              <a:rPr lang="el-GR" sz="1600" dirty="0"/>
              <a:t>είναι μικρότερος από τον χρόνο ζωής των ΦΒ πλαισίων </a:t>
            </a:r>
            <a:r>
              <a:rPr lang="en-US" sz="1600" dirty="0"/>
              <a:t>c-Si</a:t>
            </a:r>
            <a:r>
              <a:rPr lang="el-GR" sz="1600" dirty="0"/>
              <a:t> (τυπικά 15-25 έτη), αν και το πόσο ακριβώς μικρότερος είναι δύσκολο να προσδιοριστεί, καθώς η τεχνολογία των </a:t>
            </a:r>
            <a:r>
              <a:rPr lang="en-US" sz="1600" dirty="0"/>
              <a:t>a-Si </a:t>
            </a:r>
            <a:r>
              <a:rPr lang="el-GR" sz="1600" dirty="0"/>
              <a:t>συνεχίζει να εξελίσσεται</a:t>
            </a:r>
            <a:endParaRPr lang="en-US" sz="1600" dirty="0"/>
          </a:p>
        </p:txBody>
      </p:sp>
      <p:pic>
        <p:nvPicPr>
          <p:cNvPr id="68610" name="Picture 2"/>
          <p:cNvPicPr>
            <a:picLocks noChangeAspect="1" noChangeArrowheads="1"/>
          </p:cNvPicPr>
          <p:nvPr/>
        </p:nvPicPr>
        <p:blipFill>
          <a:blip r:embed="rId2" cstate="print"/>
          <a:srcRect/>
          <a:stretch>
            <a:fillRect/>
          </a:stretch>
        </p:blipFill>
        <p:spPr bwMode="auto">
          <a:xfrm>
            <a:off x="5818303" y="1629280"/>
            <a:ext cx="3218193" cy="43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ΦΒ πλαίσια </a:t>
            </a:r>
            <a:r>
              <a:rPr lang="el-GR" dirty="0" err="1"/>
              <a:t>μικροκρυσταλλικού</a:t>
            </a:r>
            <a:r>
              <a:rPr lang="el-GR" dirty="0"/>
              <a:t> και </a:t>
            </a:r>
            <a:r>
              <a:rPr lang="el-GR" dirty="0" err="1"/>
              <a:t>μικρόμορφου</a:t>
            </a:r>
            <a:r>
              <a:rPr lang="el-GR" dirty="0"/>
              <a:t> πυριτίου</a:t>
            </a:r>
          </a:p>
        </p:txBody>
      </p:sp>
      <p:sp>
        <p:nvSpPr>
          <p:cNvPr id="3" name="Content Placeholder 2"/>
          <p:cNvSpPr>
            <a:spLocks noGrp="1"/>
          </p:cNvSpPr>
          <p:nvPr>
            <p:ph idx="1"/>
          </p:nvPr>
        </p:nvSpPr>
        <p:spPr>
          <a:xfrm>
            <a:off x="457200" y="1600201"/>
            <a:ext cx="8229600" cy="1756791"/>
          </a:xfrm>
        </p:spPr>
        <p:txBody>
          <a:bodyPr>
            <a:normAutofit fontScale="92500" lnSpcReduction="10000"/>
          </a:bodyPr>
          <a:lstStyle/>
          <a:p>
            <a:r>
              <a:rPr lang="el-GR" sz="1600" dirty="0"/>
              <a:t>Το </a:t>
            </a:r>
            <a:r>
              <a:rPr lang="el-GR" sz="1600" dirty="0" err="1"/>
              <a:t>μικροκρυσταλλικό</a:t>
            </a:r>
            <a:r>
              <a:rPr lang="el-GR" sz="1600" dirty="0"/>
              <a:t> πυρίτιο (που ονομάζεται επίσης και </a:t>
            </a:r>
            <a:r>
              <a:rPr lang="el-GR" sz="1600" dirty="0" err="1"/>
              <a:t>νανοκρυσταλλικό</a:t>
            </a:r>
            <a:r>
              <a:rPr lang="el-GR" sz="1600" dirty="0"/>
              <a:t> πυρίτιο) είναι άμορφο πυρίτιο που περιέχει επίσης μικρούς κρυστάλλους</a:t>
            </a:r>
          </a:p>
          <a:p>
            <a:r>
              <a:rPr lang="el-GR" sz="1600" dirty="0"/>
              <a:t>Το </a:t>
            </a:r>
            <a:r>
              <a:rPr lang="el-GR" sz="1600" dirty="0" err="1"/>
              <a:t>μικροκρυσταλλικό</a:t>
            </a:r>
            <a:r>
              <a:rPr lang="el-GR" sz="1600" dirty="0"/>
              <a:t> πυρίτιο απορροφά ένα ευρύτερο φάσμα φωτός και είναι εύκαμπτο</a:t>
            </a:r>
          </a:p>
          <a:p>
            <a:r>
              <a:rPr lang="el-GR" sz="1600" dirty="0"/>
              <a:t>Η απόδοση των ΦΒ πλαισίων </a:t>
            </a:r>
            <a:r>
              <a:rPr lang="el-GR" sz="1600" dirty="0" err="1"/>
              <a:t>μικροκρυσταλλικού</a:t>
            </a:r>
            <a:r>
              <a:rPr lang="el-GR" sz="1600" dirty="0"/>
              <a:t> πυριτίου μπορεί να φτάσει το 10% </a:t>
            </a:r>
          </a:p>
          <a:p>
            <a:r>
              <a:rPr lang="el-GR" sz="1600" dirty="0"/>
              <a:t>Η τεχνολογία των </a:t>
            </a:r>
            <a:r>
              <a:rPr lang="el-GR" sz="1600" dirty="0" err="1"/>
              <a:t>μικρόμορφων</a:t>
            </a:r>
            <a:r>
              <a:rPr lang="el-GR" sz="1600" dirty="0"/>
              <a:t> ΦΒ πλαισίων συνδυάζει δύο διαφορετικούς τύπους πυριτίου, το άμορφο και το </a:t>
            </a:r>
            <a:r>
              <a:rPr lang="el-GR" sz="1600" dirty="0" err="1"/>
              <a:t>μικροκρυσταλλικό</a:t>
            </a:r>
            <a:r>
              <a:rPr lang="el-GR" sz="1600" dirty="0"/>
              <a:t>, στο άνω και κάτω μέρος του ΦΒ στοιχείου</a:t>
            </a:r>
          </a:p>
          <a:p>
            <a:r>
              <a:rPr lang="el-GR" sz="1600" dirty="0"/>
              <a:t>Η απόδοσή τους μπορεί να φτάσει το 12%</a:t>
            </a:r>
            <a:endParaRPr lang="en-US" sz="1600" dirty="0"/>
          </a:p>
        </p:txBody>
      </p:sp>
      <p:pic>
        <p:nvPicPr>
          <p:cNvPr id="105474" name="Picture 2" descr="Sharp Thin Film Amorphous Solar Panel"/>
          <p:cNvPicPr>
            <a:picLocks noChangeAspect="1" noChangeArrowheads="1"/>
          </p:cNvPicPr>
          <p:nvPr/>
        </p:nvPicPr>
        <p:blipFill>
          <a:blip r:embed="rId2" cstate="print"/>
          <a:srcRect l="4274" r="7762"/>
          <a:stretch>
            <a:fillRect/>
          </a:stretch>
        </p:blipFill>
        <p:spPr bwMode="auto">
          <a:xfrm rot="16200000">
            <a:off x="1259832" y="2853137"/>
            <a:ext cx="2448272" cy="3600000"/>
          </a:xfrm>
          <a:prstGeom prst="rect">
            <a:avLst/>
          </a:prstGeom>
          <a:noFill/>
        </p:spPr>
      </p:pic>
      <p:pic>
        <p:nvPicPr>
          <p:cNvPr id="71682" name="Picture 2" descr="micromorph3"/>
          <p:cNvPicPr>
            <a:picLocks noChangeAspect="1" noChangeArrowheads="1"/>
          </p:cNvPicPr>
          <p:nvPr/>
        </p:nvPicPr>
        <p:blipFill>
          <a:blip r:embed="rId3" cstate="print"/>
          <a:srcRect/>
          <a:stretch>
            <a:fillRect/>
          </a:stretch>
        </p:blipFill>
        <p:spPr bwMode="auto">
          <a:xfrm rot="16200000">
            <a:off x="5627231" y="3048692"/>
            <a:ext cx="2389682" cy="3204000"/>
          </a:xfrm>
          <a:prstGeom prst="rect">
            <a:avLst/>
          </a:prstGeom>
          <a:noFill/>
        </p:spPr>
      </p:pic>
      <p:sp>
        <p:nvSpPr>
          <p:cNvPr id="6" name="Content Placeholder 2"/>
          <p:cNvSpPr txBox="1">
            <a:spLocks/>
          </p:cNvSpPr>
          <p:nvPr/>
        </p:nvSpPr>
        <p:spPr>
          <a:xfrm>
            <a:off x="179512" y="5844405"/>
            <a:ext cx="8784976" cy="392907"/>
          </a:xfrm>
          <a:prstGeom prst="rect">
            <a:avLst/>
          </a:prstGeom>
        </p:spPr>
        <p:txBody>
          <a:bodyPr vert="horz" lIns="91440" tIns="45720" rIns="91440" bIns="45720" rtlCol="0">
            <a:normAutofit/>
          </a:bodyPr>
          <a:lstStyle/>
          <a:p>
            <a:pPr marL="342900" lvl="0" indent="-342900" algn="ctr">
              <a:spcBef>
                <a:spcPct val="20000"/>
              </a:spcBef>
            </a:pPr>
            <a:r>
              <a:rPr lang="el-GR" sz="1600" dirty="0"/>
              <a:t>ΦΒ πλαίσιο </a:t>
            </a:r>
            <a:r>
              <a:rPr lang="el-GR" sz="1600" dirty="0" err="1"/>
              <a:t>μικροκρυσταλλικού</a:t>
            </a:r>
            <a:r>
              <a:rPr lang="el-GR" sz="1600" dirty="0"/>
              <a:t> πυριτίου 		ΦΒ πλαίσιο </a:t>
            </a:r>
            <a:r>
              <a:rPr lang="el-GR" sz="1600" dirty="0" err="1"/>
              <a:t>μικρόμορφου</a:t>
            </a:r>
            <a:r>
              <a:rPr lang="el-GR" sz="1600" dirty="0"/>
              <a:t> πυριτίου</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31965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ΦΒ πλαίσια </a:t>
            </a:r>
            <a:r>
              <a:rPr lang="el-GR" dirty="0" err="1"/>
              <a:t>τελλουριούχου</a:t>
            </a:r>
            <a:r>
              <a:rPr lang="el-GR" dirty="0"/>
              <a:t> καδμίου (</a:t>
            </a:r>
            <a:r>
              <a:rPr lang="en-US" dirty="0" err="1"/>
              <a:t>CdTe</a:t>
            </a:r>
            <a:r>
              <a:rPr lang="en-US" dirty="0"/>
              <a:t>)</a:t>
            </a:r>
            <a:endParaRPr lang="el-GR" dirty="0"/>
          </a:p>
        </p:txBody>
      </p:sp>
      <p:sp>
        <p:nvSpPr>
          <p:cNvPr id="3" name="Content Placeholder 2"/>
          <p:cNvSpPr>
            <a:spLocks noGrp="1"/>
          </p:cNvSpPr>
          <p:nvPr>
            <p:ph idx="1"/>
          </p:nvPr>
        </p:nvSpPr>
        <p:spPr>
          <a:xfrm>
            <a:off x="457200" y="1600201"/>
            <a:ext cx="8229600" cy="2764904"/>
          </a:xfrm>
        </p:spPr>
        <p:txBody>
          <a:bodyPr>
            <a:normAutofit fontScale="92500" lnSpcReduction="20000"/>
          </a:bodyPr>
          <a:lstStyle/>
          <a:p>
            <a:r>
              <a:rPr lang="el-GR" sz="1600" dirty="0"/>
              <a:t>Τα ΦΒ πλαίσια </a:t>
            </a:r>
            <a:r>
              <a:rPr lang="el-GR" sz="1600" dirty="0" err="1"/>
              <a:t>τελλουριούχου</a:t>
            </a:r>
            <a:r>
              <a:rPr lang="el-GR" sz="1600" dirty="0"/>
              <a:t> καδμίου (</a:t>
            </a:r>
            <a:r>
              <a:rPr lang="en-US" sz="1600" dirty="0" err="1"/>
              <a:t>CdTe</a:t>
            </a:r>
            <a:r>
              <a:rPr lang="en-US" sz="1600" dirty="0"/>
              <a:t>) </a:t>
            </a:r>
            <a:r>
              <a:rPr lang="el-GR" sz="1600" dirty="0"/>
              <a:t>είναι η μοναδική τεχνολογία ΦΒ λεπτού </a:t>
            </a:r>
            <a:r>
              <a:rPr lang="el-GR" sz="1600" dirty="0" err="1"/>
              <a:t>υμενίου</a:t>
            </a:r>
            <a:r>
              <a:rPr lang="el-GR" sz="1600" dirty="0"/>
              <a:t> με χαμηλότερο κόστος από τα συμβατικά ΦΒ πλαίσια κρυσταλλικού πυριτίου σε συστήματα μεγάλης εγκατεστημένης ισχύος</a:t>
            </a:r>
          </a:p>
          <a:p>
            <a:r>
              <a:rPr lang="el-GR" sz="1600" dirty="0"/>
              <a:t>Τα ΦΒ πλαίσια </a:t>
            </a:r>
            <a:r>
              <a:rPr lang="el-GR" sz="1600" dirty="0" err="1"/>
              <a:t>CdTe</a:t>
            </a:r>
            <a:r>
              <a:rPr lang="el-GR" sz="1600" dirty="0"/>
              <a:t> έχουν το μικρότερο ανθρακικό αποτύπωμα, τη χαμηλότερη κατανάλωση νερού και τον συντομότερο χρόνο αποπληρωμής ενέργειας (δηλαδή το χρονικό διάστημα που χρειάζεται ένα ΦΒ σύστημα να παράγει την ίδια ποσότητα ενέργειας με αυτήν που χρησιμοποιήθηκε για την κατασκευή και την εγκατάστασή του) από όλες τις ΦΒ τεχνολογίες - μπορεί να είναι λιγότερο από ένα έτος για συγκεκριμένες τοποθεσίες</a:t>
            </a:r>
          </a:p>
          <a:p>
            <a:r>
              <a:rPr lang="el-GR" sz="1600" dirty="0"/>
              <a:t>Η απόδοση του ΦΒ πλαισίου μπορεί να υπερβεί το 15%</a:t>
            </a:r>
          </a:p>
          <a:p>
            <a:r>
              <a:rPr lang="el-GR" sz="1600" dirty="0"/>
              <a:t>Τα ΦΒ πλαίσια </a:t>
            </a:r>
            <a:r>
              <a:rPr lang="el-GR" sz="1600" dirty="0" err="1"/>
              <a:t>CdTe</a:t>
            </a:r>
            <a:r>
              <a:rPr lang="el-GR" sz="1600" dirty="0"/>
              <a:t> έχουν το μεγαλύτερο μερίδιο αγοράς σε σύγκριση με όλες τις τεχνολογίες ΦΒ λεπτού </a:t>
            </a:r>
            <a:r>
              <a:rPr lang="el-GR" sz="1600" dirty="0" err="1"/>
              <a:t>υμενίου</a:t>
            </a:r>
            <a:endParaRPr lang="el-GR" sz="1600" dirty="0"/>
          </a:p>
          <a:p>
            <a:r>
              <a:rPr lang="el-GR" sz="1600" dirty="0"/>
              <a:t>Σημαντικά μειονεκτήματα αυτής της τεχνολογίας σχετίζονται με την τοξικότητα του καδμίου και τη σπανιότητα του τελλουρίου</a:t>
            </a:r>
            <a:endParaRPr lang="en-US" sz="1600" dirty="0"/>
          </a:p>
        </p:txBody>
      </p:sp>
      <p:pic>
        <p:nvPicPr>
          <p:cNvPr id="74754" name="Picture 2" descr="Î£ÏÎµÏÎ¹ÎºÎ® ÎµÎ¹ÎºÏÎ½Î±"/>
          <p:cNvPicPr>
            <a:picLocks noChangeAspect="1" noChangeArrowheads="1"/>
          </p:cNvPicPr>
          <p:nvPr/>
        </p:nvPicPr>
        <p:blipFill>
          <a:blip r:embed="rId2" cstate="print"/>
          <a:srcRect t="37799"/>
          <a:stretch>
            <a:fillRect/>
          </a:stretch>
        </p:blipFill>
        <p:spPr bwMode="auto">
          <a:xfrm>
            <a:off x="2339752" y="4365104"/>
            <a:ext cx="4360092" cy="180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ΦΒ πλαίσια </a:t>
            </a:r>
            <a:r>
              <a:rPr lang="el-GR" dirty="0" err="1"/>
              <a:t>δισεληνοϊνδιούχου</a:t>
            </a:r>
            <a:r>
              <a:rPr lang="el-GR" dirty="0"/>
              <a:t> χαλκού (-γαλλίου) (</a:t>
            </a:r>
            <a:r>
              <a:rPr lang="en-US" dirty="0"/>
              <a:t>CI(G)S</a:t>
            </a:r>
            <a:r>
              <a:rPr lang="el-GR" dirty="0"/>
              <a:t>)</a:t>
            </a:r>
          </a:p>
        </p:txBody>
      </p:sp>
      <p:sp>
        <p:nvSpPr>
          <p:cNvPr id="3" name="Content Placeholder 2"/>
          <p:cNvSpPr>
            <a:spLocks noGrp="1"/>
          </p:cNvSpPr>
          <p:nvPr>
            <p:ph idx="1"/>
          </p:nvPr>
        </p:nvSpPr>
        <p:spPr>
          <a:xfrm>
            <a:off x="457200" y="1600200"/>
            <a:ext cx="8229600" cy="2188840"/>
          </a:xfrm>
        </p:spPr>
        <p:txBody>
          <a:bodyPr>
            <a:normAutofit/>
          </a:bodyPr>
          <a:lstStyle/>
          <a:p>
            <a:r>
              <a:rPr lang="el-GR" sz="1600" dirty="0"/>
              <a:t>Αν και τα ΦΒ στοιχεία CI(G)S συνήθως περιλαμβάνουν κάδμιο, η συγκέντρωσή του είναι σημαντικά χαμηλότερη σε σύγκριση με τα ΦΒ στοιχεία </a:t>
            </a:r>
            <a:r>
              <a:rPr lang="el-GR" sz="1600" dirty="0" err="1"/>
              <a:t>τελλουριούχου</a:t>
            </a:r>
            <a:r>
              <a:rPr lang="el-GR" sz="1600" dirty="0"/>
              <a:t> καδμίου </a:t>
            </a:r>
          </a:p>
          <a:p>
            <a:r>
              <a:rPr lang="el-GR" sz="1600" dirty="0"/>
              <a:t>Η απόδοση του ΦΒ πλαισίου μπορεί να υπερβεί το 15%</a:t>
            </a:r>
          </a:p>
          <a:p>
            <a:r>
              <a:rPr lang="el-GR" sz="1600" dirty="0"/>
              <a:t>Μέχρι τώρα, οι τιμές τους δεν μπορούν να ανταγωνιστούν τα ΦΒ πλαίσια </a:t>
            </a:r>
            <a:r>
              <a:rPr lang="el-GR" sz="1600" dirty="0" err="1"/>
              <a:t>πολυκρυσταλλικού</a:t>
            </a:r>
            <a:r>
              <a:rPr lang="el-GR" sz="1600" dirty="0"/>
              <a:t> πυριτίου ή </a:t>
            </a:r>
            <a:r>
              <a:rPr lang="el-GR" sz="1600" dirty="0" err="1"/>
              <a:t>τελλουριούχου</a:t>
            </a:r>
            <a:r>
              <a:rPr lang="el-GR" sz="1600" dirty="0"/>
              <a:t> καδμίου</a:t>
            </a:r>
          </a:p>
          <a:p>
            <a:r>
              <a:rPr lang="el-GR" sz="1600" dirty="0"/>
              <a:t>Ωστόσο, αναμένεται ότι το κόστος παραγωγής των ΦΒ πλαισίων CI(G)S θα σημειώσει σημαντική μείωση τα επόμενα χρόνια</a:t>
            </a:r>
            <a:endParaRPr lang="en-US" sz="1600" dirty="0"/>
          </a:p>
          <a:p>
            <a:endParaRPr lang="en-US" sz="1600" dirty="0"/>
          </a:p>
        </p:txBody>
      </p:sp>
      <p:pic>
        <p:nvPicPr>
          <p:cNvPr id="73730" name="Picture 2" descr="Î£ÏÎµÏÎ¹ÎºÎ® ÎµÎ¹ÎºÏÎ½Î±"/>
          <p:cNvPicPr>
            <a:picLocks noChangeAspect="1" noChangeArrowheads="1"/>
          </p:cNvPicPr>
          <p:nvPr/>
        </p:nvPicPr>
        <p:blipFill>
          <a:blip r:embed="rId2" cstate="print"/>
          <a:srcRect/>
          <a:stretch>
            <a:fillRect/>
          </a:stretch>
        </p:blipFill>
        <p:spPr bwMode="auto">
          <a:xfrm>
            <a:off x="2915816" y="3573016"/>
            <a:ext cx="3491395" cy="252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Απαιτούμενη επιφάνεια ΦΒ πλαισίων για ένα ΦΒ σύστημα ισχύος </a:t>
            </a:r>
            <a:r>
              <a:rPr lang="en-US" dirty="0"/>
              <a:t>1 </a:t>
            </a:r>
            <a:r>
              <a:rPr lang="en-US" dirty="0" err="1"/>
              <a:t>KW</a:t>
            </a:r>
            <a:r>
              <a:rPr lang="en-US" baseline="-25000" dirty="0" err="1"/>
              <a:t>p</a:t>
            </a:r>
            <a:r>
              <a:rPr lang="el-GR" dirty="0"/>
              <a:t> (σε </a:t>
            </a:r>
            <a:r>
              <a:rPr lang="en-US" dirty="0"/>
              <a:t>m</a:t>
            </a:r>
            <a:r>
              <a:rPr lang="en-US" baseline="30000" dirty="0"/>
              <a:t>2</a:t>
            </a:r>
            <a:r>
              <a:rPr lang="en-US" dirty="0"/>
              <a:t>)</a:t>
            </a:r>
            <a:endParaRPr lang="el-GR" dirty="0"/>
          </a:p>
        </p:txBody>
      </p:sp>
      <p:pic>
        <p:nvPicPr>
          <p:cNvPr id="6" name="5 - Εικόνα"/>
          <p:cNvPicPr>
            <a:picLocks noChangeAspect="1"/>
          </p:cNvPicPr>
          <p:nvPr/>
        </p:nvPicPr>
        <p:blipFill>
          <a:blip r:embed="rId2" cstate="print"/>
          <a:srcRect/>
          <a:stretch>
            <a:fillRect/>
          </a:stretch>
        </p:blipFill>
        <p:spPr bwMode="auto">
          <a:xfrm>
            <a:off x="2397350" y="1557192"/>
            <a:ext cx="5054970" cy="3600000"/>
          </a:xfrm>
          <a:prstGeom prst="rect">
            <a:avLst/>
          </a:prstGeom>
          <a:noFill/>
          <a:ln w="9525">
            <a:noFill/>
            <a:miter lim="800000"/>
            <a:headEnd/>
            <a:tailEnd/>
          </a:ln>
        </p:spPr>
      </p:pic>
      <p:sp>
        <p:nvSpPr>
          <p:cNvPr id="7" name="6 - Ορθογώνιο"/>
          <p:cNvSpPr/>
          <p:nvPr/>
        </p:nvSpPr>
        <p:spPr>
          <a:xfrm>
            <a:off x="2411760" y="5373216"/>
            <a:ext cx="5040560" cy="369332"/>
          </a:xfrm>
          <a:prstGeom prst="rect">
            <a:avLst/>
          </a:prstGeom>
        </p:spPr>
        <p:txBody>
          <a:bodyPr wrap="square">
            <a:spAutoFit/>
          </a:bodyPr>
          <a:lstStyle/>
          <a:p>
            <a:r>
              <a:rPr lang="en-US" dirty="0"/>
              <a:t>   Poly-Si              CIGS                 </a:t>
            </a:r>
            <a:r>
              <a:rPr lang="en-US" dirty="0" err="1"/>
              <a:t>CdTe</a:t>
            </a:r>
            <a:r>
              <a:rPr lang="en-US" dirty="0"/>
              <a:t>                 a-Si</a:t>
            </a:r>
            <a:endParaRPr lang="el-GR" dirty="0"/>
          </a:p>
        </p:txBody>
      </p:sp>
    </p:spTree>
    <p:extLst>
      <p:ext uri="{BB962C8B-B14F-4D97-AF65-F5344CB8AC3E}">
        <p14:creationId xmlns:p14="http://schemas.microsoft.com/office/powerpoint/2010/main" val="3031965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Μέση τιμή ηλιακής ακτινοβολίας ανά μονάδα επιφάνειας της Γης που βλέπει προς τον Ήλιο</a:t>
            </a:r>
          </a:p>
        </p:txBody>
      </p:sp>
      <p:pic>
        <p:nvPicPr>
          <p:cNvPr id="35842" name="Picture 2" descr="Figure 2.8: Radiation estimation."/>
          <p:cNvPicPr>
            <a:picLocks noChangeAspect="1" noChangeArrowheads="1"/>
          </p:cNvPicPr>
          <p:nvPr/>
        </p:nvPicPr>
        <p:blipFill>
          <a:blip r:embed="rId2" cstate="print"/>
          <a:srcRect/>
          <a:stretch>
            <a:fillRect/>
          </a:stretch>
        </p:blipFill>
        <p:spPr bwMode="auto">
          <a:xfrm>
            <a:off x="2195736" y="1628800"/>
            <a:ext cx="5156127" cy="432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Συγκεντρωτικά ΦΒ στοιχεία</a:t>
            </a:r>
          </a:p>
        </p:txBody>
      </p:sp>
      <p:pic>
        <p:nvPicPr>
          <p:cNvPr id="67586" name="Picture 2"/>
          <p:cNvPicPr>
            <a:picLocks noChangeAspect="1" noChangeArrowheads="1"/>
          </p:cNvPicPr>
          <p:nvPr/>
        </p:nvPicPr>
        <p:blipFill>
          <a:blip r:embed="rId2" cstate="print"/>
          <a:srcRect/>
          <a:stretch>
            <a:fillRect/>
          </a:stretch>
        </p:blipFill>
        <p:spPr bwMode="auto">
          <a:xfrm>
            <a:off x="1835696" y="3645024"/>
            <a:ext cx="6252245" cy="2520000"/>
          </a:xfrm>
          <a:prstGeom prst="rect">
            <a:avLst/>
          </a:prstGeom>
          <a:noFill/>
          <a:ln w="9525">
            <a:noFill/>
            <a:miter lim="800000"/>
            <a:headEnd/>
            <a:tailEnd/>
          </a:ln>
        </p:spPr>
      </p:pic>
      <p:sp>
        <p:nvSpPr>
          <p:cNvPr id="6" name="Content Placeholder 2"/>
          <p:cNvSpPr>
            <a:spLocks noGrp="1"/>
          </p:cNvSpPr>
          <p:nvPr>
            <p:ph idx="1"/>
          </p:nvPr>
        </p:nvSpPr>
        <p:spPr>
          <a:xfrm>
            <a:off x="457200" y="1600201"/>
            <a:ext cx="8229600" cy="2116832"/>
          </a:xfrm>
        </p:spPr>
        <p:txBody>
          <a:bodyPr>
            <a:normAutofit/>
          </a:bodyPr>
          <a:lstStyle/>
          <a:p>
            <a:r>
              <a:rPr lang="el-GR" sz="1500" dirty="0"/>
              <a:t>Τα συγκεντρωτικά ΦΒ (CPV) χρησιμοποιούν φακούς </a:t>
            </a:r>
            <a:r>
              <a:rPr lang="el-GR" sz="1500" dirty="0" err="1"/>
              <a:t>Fresnel</a:t>
            </a:r>
            <a:r>
              <a:rPr lang="el-GR" sz="1500" dirty="0"/>
              <a:t> ή παραβολικά κάτοπτρα για να εστιάσουν το φως του ήλιου σε μικρά, αλλά πολύ αποδοτικά, ΦΒ στοιχεία </a:t>
            </a:r>
            <a:r>
              <a:rPr lang="el-GR" sz="1500" dirty="0" err="1"/>
              <a:t>ετερο</a:t>
            </a:r>
            <a:r>
              <a:rPr lang="el-GR" sz="1500" dirty="0"/>
              <a:t>-επαφής (</a:t>
            </a:r>
            <a:r>
              <a:rPr lang="en-US" sz="1500" dirty="0"/>
              <a:t>multi</a:t>
            </a:r>
            <a:r>
              <a:rPr lang="el-GR" sz="1500" dirty="0"/>
              <a:t>-</a:t>
            </a:r>
            <a:r>
              <a:rPr lang="en-US" sz="1500" dirty="0"/>
              <a:t>junction</a:t>
            </a:r>
            <a:r>
              <a:rPr lang="el-GR" sz="1500" dirty="0"/>
              <a:t>)</a:t>
            </a:r>
          </a:p>
          <a:p>
            <a:r>
              <a:rPr lang="el-GR" sz="1500" dirty="0"/>
              <a:t>Τα συγκεντρωτικά ΦΒ μπορούν να χρησιμοποιούν μόνο άμεση ακτινοβολία - η διάχυτη ακτινοβολία δεν μπορεί να συσσωρευτεί στο ΦΒ στοιχείο</a:t>
            </a:r>
          </a:p>
          <a:p>
            <a:r>
              <a:rPr lang="el-GR" sz="1500" dirty="0"/>
              <a:t>Επιπλέον, τα συστήματα CPV χρησιμοποιούν σχεδόν πάντα συστήματα </a:t>
            </a:r>
            <a:r>
              <a:rPr lang="el-GR" sz="1500" dirty="0" err="1"/>
              <a:t>ιχνηλάτισης</a:t>
            </a:r>
            <a:r>
              <a:rPr lang="el-GR" sz="1500" dirty="0"/>
              <a:t> και μερικές φορές ένα σύστημα ψύξης για την περαιτέρω αύξηση της αποδοτικότητάς τους</a:t>
            </a:r>
          </a:p>
          <a:p>
            <a:r>
              <a:rPr lang="el-GR" sz="1500" dirty="0"/>
              <a:t>Τα συστήματα CPV διατηρούν το ρεκόρ για την υψηλότερη στιγμιαία απόδοση ΦΒ: 46% το 2015</a:t>
            </a:r>
            <a:endParaRPr lang="en-US" sz="1500" dirty="0"/>
          </a:p>
        </p:txBody>
      </p:sp>
    </p:spTree>
    <p:extLst>
      <p:ext uri="{BB962C8B-B14F-4D97-AF65-F5344CB8AC3E}">
        <p14:creationId xmlns:p14="http://schemas.microsoft.com/office/powerpoint/2010/main" val="3031965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Παραδείγματα συγκεντρωτικών ΦΒ συστημάτων</a:t>
            </a:r>
          </a:p>
        </p:txBody>
      </p:sp>
      <p:pic>
        <p:nvPicPr>
          <p:cNvPr id="66562" name="Picture 2"/>
          <p:cNvPicPr>
            <a:picLocks noChangeAspect="1" noChangeArrowheads="1"/>
          </p:cNvPicPr>
          <p:nvPr/>
        </p:nvPicPr>
        <p:blipFill>
          <a:blip r:embed="rId2" cstate="print"/>
          <a:srcRect/>
          <a:stretch>
            <a:fillRect/>
          </a:stretch>
        </p:blipFill>
        <p:spPr bwMode="auto">
          <a:xfrm>
            <a:off x="205669" y="2296640"/>
            <a:ext cx="8686811" cy="324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Υβριδικά ΦΒ/θερμικά (</a:t>
            </a:r>
            <a:r>
              <a:rPr lang="en-US" dirty="0"/>
              <a:t>PV/T) </a:t>
            </a:r>
            <a:r>
              <a:rPr lang="el-GR" dirty="0"/>
              <a:t>πλαίσια</a:t>
            </a:r>
          </a:p>
        </p:txBody>
      </p:sp>
      <p:sp>
        <p:nvSpPr>
          <p:cNvPr id="3" name="Content Placeholder 2"/>
          <p:cNvSpPr>
            <a:spLocks noGrp="1"/>
          </p:cNvSpPr>
          <p:nvPr>
            <p:ph idx="1"/>
          </p:nvPr>
        </p:nvSpPr>
        <p:spPr>
          <a:xfrm>
            <a:off x="457200" y="1600200"/>
            <a:ext cx="8229600" cy="4637112"/>
          </a:xfrm>
        </p:spPr>
        <p:txBody>
          <a:bodyPr>
            <a:noAutofit/>
          </a:bodyPr>
          <a:lstStyle/>
          <a:p>
            <a:pPr marL="342900" lvl="1" indent="-342900">
              <a:buFont typeface="Arial" panose="020B0604020202020204" pitchFamily="34" charset="0"/>
              <a:buChar char="•"/>
            </a:pPr>
            <a:r>
              <a:rPr lang="el-GR" sz="1600" dirty="0"/>
              <a:t>Τα υβριδικά ΦΒ/θερμικά (</a:t>
            </a:r>
            <a:r>
              <a:rPr lang="en-US" sz="1600" dirty="0"/>
              <a:t>PV/T) </a:t>
            </a:r>
            <a:r>
              <a:rPr lang="el-GR" sz="1600" dirty="0"/>
              <a:t>πλαίσια είναι συστήματα που μετατρέπουν την ηλιακή ακτινοβολία σε θερμική και ηλεκτρική ενέργεια</a:t>
            </a:r>
          </a:p>
          <a:p>
            <a:pPr marL="342900" lvl="1" indent="-342900">
              <a:buFont typeface="Arial" panose="020B0604020202020204" pitchFamily="34" charset="0"/>
              <a:buChar char="•"/>
            </a:pPr>
            <a:r>
              <a:rPr lang="el-GR" sz="1600" dirty="0"/>
              <a:t>Τα συστήματα αυτά συνδυάζουν τα ΦΒ στοιχεία που μετατρέπουν το φως του Ήλιου σε ηλεκτρική ενέργεια με έναν ηλιακό συλλέκτη που συλλαμβάνει την υπόλοιπη ενέργεια και απομακρύνει τη θερμότητα από το ΦΒ πλαίσιο, κάνοντάς το έτσι πιο ενεργειακά αποδοτικό από ένα ξεχωριστό ΦΒ πλαίσιο ή έναν ξεχωριστό ηλιακό συλλέκτη</a:t>
            </a:r>
          </a:p>
          <a:p>
            <a:pPr marL="342900" lvl="1" indent="-342900">
              <a:buFont typeface="Arial" panose="020B0604020202020204" pitchFamily="34" charset="0"/>
              <a:buChar char="•"/>
            </a:pPr>
            <a:r>
              <a:rPr lang="el-GR" sz="1600" dirty="0"/>
              <a:t>Αν και αυτή είναι μια αποτελεσματική μέθοδος, το θερμικό στοιχείο του συστήματος έχει χαμηλότερη απόδοση σε σύγκριση με έναν ηλιακό συλλέκτη</a:t>
            </a:r>
          </a:p>
          <a:p>
            <a:pPr marL="342900" lvl="1" indent="-342900">
              <a:buFont typeface="Arial" panose="020B0604020202020204" pitchFamily="34" charset="0"/>
              <a:buChar char="•"/>
            </a:pPr>
            <a:r>
              <a:rPr lang="el-GR" sz="1600" dirty="0"/>
              <a:t>Ένας αριθμός συστημάτων </a:t>
            </a:r>
            <a:r>
              <a:rPr lang="en-US" sz="1600" dirty="0"/>
              <a:t>PV/T </a:t>
            </a:r>
            <a:r>
              <a:rPr lang="el-GR" sz="1600" dirty="0"/>
              <a:t>είναι διαθέσιμος στο εμπόριο, τα οποία μπορούν να χωριστούν στις ακόλουθες κατηγορίες:</a:t>
            </a:r>
          </a:p>
          <a:p>
            <a:pPr lvl="1"/>
            <a:r>
              <a:rPr lang="el-GR" sz="1600" dirty="0"/>
              <a:t>Σύστημα PV/T με συλλέκτη υγρού</a:t>
            </a:r>
          </a:p>
          <a:p>
            <a:pPr lvl="1"/>
            <a:r>
              <a:rPr lang="el-GR" sz="1600" dirty="0"/>
              <a:t>Σύστημα PV/T με συλλέκτη αέρα</a:t>
            </a:r>
          </a:p>
          <a:p>
            <a:pPr lvl="1"/>
            <a:r>
              <a:rPr lang="el-GR" sz="1600" dirty="0"/>
              <a:t>Σύστημα PV/T με συλλέκτη υγρού και αέρα</a:t>
            </a:r>
          </a:p>
          <a:p>
            <a:pPr lvl="1"/>
            <a:r>
              <a:rPr lang="el-GR" sz="1600" dirty="0"/>
              <a:t>Συγκεντρωτικό σύστημα PV/T (CPVT)</a:t>
            </a:r>
          </a:p>
          <a:p>
            <a:pPr marL="342900" lvl="1" indent="-342900">
              <a:buFont typeface="Arial" panose="020B0604020202020204" pitchFamily="34" charset="0"/>
              <a:buChar char="•"/>
            </a:pPr>
            <a:r>
              <a:rPr lang="el-GR" sz="1600" dirty="0"/>
              <a:t>Το κόστος τους είναι υψηλό και η χρήση τους περιορίζεται σε περιπτώσεις που απαιτείται ηλεκτρική ενέργεια και θερμότητα, σε συνδυασμό με σημαντικούς περιορισμούς στην επιφάνεια της τοποθεσίας εγκατάστασης</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Υβριδικό ΦΒ/θερμικό (</a:t>
            </a:r>
            <a:r>
              <a:rPr lang="en-US" dirty="0"/>
              <a:t>PV/T) </a:t>
            </a:r>
            <a:r>
              <a:rPr lang="el-GR" dirty="0"/>
              <a:t>πλαίσιο</a:t>
            </a:r>
          </a:p>
        </p:txBody>
      </p:sp>
      <p:pic>
        <p:nvPicPr>
          <p:cNvPr id="90116" name="Picture 4"/>
          <p:cNvPicPr>
            <a:picLocks noChangeAspect="1" noChangeArrowheads="1"/>
          </p:cNvPicPr>
          <p:nvPr/>
        </p:nvPicPr>
        <p:blipFill>
          <a:blip r:embed="rId2" cstate="print"/>
          <a:srcRect/>
          <a:stretch>
            <a:fillRect/>
          </a:stretch>
        </p:blipFill>
        <p:spPr bwMode="auto">
          <a:xfrm>
            <a:off x="611560" y="1845264"/>
            <a:ext cx="8040610" cy="39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ΦΒ πλαίσια διπλής όψης </a:t>
            </a:r>
          </a:p>
        </p:txBody>
      </p:sp>
      <p:sp>
        <p:nvSpPr>
          <p:cNvPr id="3" name="Content Placeholder 2"/>
          <p:cNvSpPr>
            <a:spLocks noGrp="1"/>
          </p:cNvSpPr>
          <p:nvPr>
            <p:ph idx="1"/>
          </p:nvPr>
        </p:nvSpPr>
        <p:spPr/>
        <p:txBody>
          <a:bodyPr>
            <a:normAutofit/>
          </a:bodyPr>
          <a:lstStyle/>
          <a:p>
            <a:pPr marL="342900" lvl="1" indent="-342900">
              <a:buFont typeface="Arial" panose="020B0604020202020204" pitchFamily="34" charset="0"/>
              <a:buChar char="•"/>
            </a:pPr>
            <a:r>
              <a:rPr lang="el-GR" sz="1600" dirty="0"/>
              <a:t>Τα συμβατικά ΦΒ πλαίσια είναι μονής όψης, πράγμα που σημαίνει ότι η ηλεκτρική ισχύς εξόδου τους είναι συνάρτηση της άμεσης και διάχυτης ακτινοβολίας που συλλέγεται από την μπροστινή μόνο πλευρά του πλαισίου</a:t>
            </a:r>
          </a:p>
          <a:p>
            <a:pPr marL="342900" lvl="1" indent="-342900">
              <a:buFont typeface="Arial" panose="020B0604020202020204" pitchFamily="34" charset="0"/>
              <a:buChar char="•"/>
            </a:pPr>
            <a:r>
              <a:rPr lang="el-GR" sz="1600" dirty="0"/>
              <a:t>Αντίθετα, τα ΦΒ πλαίσια διπλής όψης μετατρέπουν σε ηλεκτρική ισχύ την ηλιακή ακτινοβολία που συλλέγεται στην εμπρόσθια και στην οπίσθια πλευρά του ΦΒ πλαισίου</a:t>
            </a:r>
          </a:p>
          <a:p>
            <a:pPr marL="342900" lvl="1" indent="-342900">
              <a:buFont typeface="Arial" panose="020B0604020202020204" pitchFamily="34" charset="0"/>
              <a:buChar char="•"/>
            </a:pPr>
            <a:r>
              <a:rPr lang="el-GR" sz="1600" dirty="0"/>
              <a:t>Τα ΦΒ πλαίσια διπλής όψης προσφέρουν ορισμένα πλεονεκτήματα σε σχέση με τα παραδοσιακά ΦΒ πλαίσια μονής όψης:</a:t>
            </a:r>
          </a:p>
          <a:p>
            <a:pPr lvl="1"/>
            <a:r>
              <a:rPr lang="el-GR" sz="1600" dirty="0"/>
              <a:t>Η ισχύς μπορεί να παραχθεί και από τις δύο πλευρές ενός ΦΒ πλαισίου διπλής όψης, αυξάνοντας έτσι τη συνολική παραγωγή ενέργειας</a:t>
            </a:r>
          </a:p>
          <a:p>
            <a:pPr lvl="1"/>
            <a:r>
              <a:rPr lang="el-GR" sz="1600" dirty="0"/>
              <a:t>Τα ΦΒ πλαίσια διπλής όψης είναι συχνά πιο ανθεκτικά, διότι και οι δύο πλευρές τους είναι ανθεκτικές στην υπεριώδη ακτινοβολία και οι ανησυχίες για την ύπαρξη του φαινόμενου της δυνητικής επαγόμενης υποβάθμισης (PID) μειώνονται καθώς στα συγκεκριμένα ΦΒ δεν περιλαμβάνεται ξεχωριστό πλαίσιο</a:t>
            </a:r>
          </a:p>
          <a:p>
            <a:pPr lvl="1"/>
            <a:r>
              <a:rPr lang="el-GR" sz="1600" dirty="0"/>
              <a:t>Το κόστος ισορροπίας του συστήματος (BOS), που περιλαμβάνει όλα τα συστατικά ενός ΦΒ συστήματος εκτός των ΦΒ πλαισίων, μειώνεται καθώς μπορεί να παραχθεί περισσότερη ηλεκτρική ισχύς από τα ΦΒ πλαίσια διπλής όψης σε μικρότερη επιφάνεια ΦΒ συστοιχίας</a:t>
            </a:r>
            <a:endParaRPr lang="en-US" sz="1600" dirty="0"/>
          </a:p>
          <a:p>
            <a:pPr lvl="1"/>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ΦΒ πλαίσια διπλής όψης </a:t>
            </a:r>
          </a:p>
        </p:txBody>
      </p:sp>
      <p:pic>
        <p:nvPicPr>
          <p:cNvPr id="14338" name="Picture 2" descr="bifacial solar modules"/>
          <p:cNvPicPr>
            <a:picLocks noChangeAspect="1" noChangeArrowheads="1"/>
          </p:cNvPicPr>
          <p:nvPr/>
        </p:nvPicPr>
        <p:blipFill>
          <a:blip r:embed="rId2" cstate="print"/>
          <a:srcRect/>
          <a:stretch>
            <a:fillRect/>
          </a:stretch>
        </p:blipFill>
        <p:spPr bwMode="auto">
          <a:xfrm>
            <a:off x="1342161" y="1844824"/>
            <a:ext cx="7046263" cy="396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Χαρακτηριστικές καμπύλες </a:t>
            </a:r>
            <a:r>
              <a:rPr lang="en-US" dirty="0"/>
              <a:t>I-V </a:t>
            </a:r>
            <a:r>
              <a:rPr lang="el-GR" dirty="0"/>
              <a:t>και</a:t>
            </a:r>
            <a:r>
              <a:rPr lang="en-US" dirty="0"/>
              <a:t> P-V </a:t>
            </a:r>
            <a:r>
              <a:rPr lang="el-GR" dirty="0"/>
              <a:t>ενός ΦΒ στοιχείου</a:t>
            </a:r>
            <a:br>
              <a:rPr lang="en-US" dirty="0"/>
            </a:br>
            <a:r>
              <a:rPr lang="en-US" dirty="0"/>
              <a:t>(MPP: </a:t>
            </a:r>
            <a:r>
              <a:rPr lang="el-GR" dirty="0"/>
              <a:t>Σημείο μέγιστης ισχύος</a:t>
            </a:r>
            <a:r>
              <a:rPr lang="en-US" dirty="0"/>
              <a:t>)</a:t>
            </a:r>
            <a:endParaRPr lang="el-GR" dirty="0"/>
          </a:p>
        </p:txBody>
      </p:sp>
      <p:pic>
        <p:nvPicPr>
          <p:cNvPr id="14338" name="Picture 2"/>
          <p:cNvPicPr>
            <a:picLocks noChangeAspect="1" noChangeArrowheads="1"/>
          </p:cNvPicPr>
          <p:nvPr/>
        </p:nvPicPr>
        <p:blipFill>
          <a:blip r:embed="rId2" cstate="print"/>
          <a:srcRect/>
          <a:stretch>
            <a:fillRect/>
          </a:stretch>
        </p:blipFill>
        <p:spPr bwMode="auto">
          <a:xfrm>
            <a:off x="1187624" y="1484784"/>
            <a:ext cx="7162336"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Μέτρηση της τάσης </a:t>
            </a:r>
            <a:r>
              <a:rPr lang="el-GR" dirty="0" err="1"/>
              <a:t>ανοιχτοκύκλωσης</a:t>
            </a:r>
            <a:r>
              <a:rPr lang="el-GR" dirty="0"/>
              <a:t> </a:t>
            </a:r>
            <a:r>
              <a:rPr lang="en-US" dirty="0"/>
              <a:t>V</a:t>
            </a:r>
            <a:r>
              <a:rPr lang="en-US" baseline="-25000" dirty="0"/>
              <a:t>OC</a:t>
            </a:r>
            <a:r>
              <a:rPr lang="en-US" dirty="0"/>
              <a:t> </a:t>
            </a:r>
            <a:r>
              <a:rPr lang="el-GR" dirty="0"/>
              <a:t>ενός ΦΒ πλαισίου με χρήση </a:t>
            </a:r>
            <a:r>
              <a:rPr lang="el-GR" dirty="0" err="1"/>
              <a:t>πολυμέτρου</a:t>
            </a:r>
            <a:endParaRPr lang="el-GR" dirty="0"/>
          </a:p>
        </p:txBody>
      </p:sp>
      <p:pic>
        <p:nvPicPr>
          <p:cNvPr id="12290" name="Picture 2"/>
          <p:cNvPicPr>
            <a:picLocks noChangeAspect="1" noChangeArrowheads="1"/>
          </p:cNvPicPr>
          <p:nvPr/>
        </p:nvPicPr>
        <p:blipFill>
          <a:blip r:embed="rId2" cstate="print"/>
          <a:srcRect/>
          <a:stretch>
            <a:fillRect/>
          </a:stretch>
        </p:blipFill>
        <p:spPr bwMode="auto">
          <a:xfrm>
            <a:off x="2123728" y="1485304"/>
            <a:ext cx="5055832"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Μέτρηση του ρεύματος βραχυκύκλωσης </a:t>
            </a:r>
            <a:r>
              <a:rPr lang="en-US" dirty="0"/>
              <a:t>I</a:t>
            </a:r>
            <a:r>
              <a:rPr lang="en-US" baseline="-25000" dirty="0"/>
              <a:t>SC</a:t>
            </a:r>
            <a:r>
              <a:rPr lang="en-US" dirty="0"/>
              <a:t> </a:t>
            </a:r>
            <a:r>
              <a:rPr lang="el-GR" dirty="0"/>
              <a:t>ενός ΦΒ πλαισίου με χρήση </a:t>
            </a:r>
            <a:r>
              <a:rPr lang="el-GR" dirty="0" err="1"/>
              <a:t>πολυμέτρου</a:t>
            </a:r>
            <a:endParaRPr lang="el-GR" dirty="0"/>
          </a:p>
        </p:txBody>
      </p:sp>
      <p:pic>
        <p:nvPicPr>
          <p:cNvPr id="13314" name="Picture 2"/>
          <p:cNvPicPr>
            <a:picLocks noChangeAspect="1" noChangeArrowheads="1"/>
          </p:cNvPicPr>
          <p:nvPr/>
        </p:nvPicPr>
        <p:blipFill>
          <a:blip r:embed="rId2" cstate="print"/>
          <a:srcRect/>
          <a:stretch>
            <a:fillRect/>
          </a:stretch>
        </p:blipFill>
        <p:spPr bwMode="auto">
          <a:xfrm>
            <a:off x="2160153" y="1485304"/>
            <a:ext cx="5076143"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Εξάρτηση από την ηλιακή ακτινοβολία της </a:t>
            </a:r>
            <a:r>
              <a:rPr lang="en-US" dirty="0"/>
              <a:t>V</a:t>
            </a:r>
            <a:r>
              <a:rPr lang="en-US" baseline="-25000" dirty="0"/>
              <a:t>OC</a:t>
            </a:r>
            <a:r>
              <a:rPr lang="el-GR" dirty="0"/>
              <a:t> και του </a:t>
            </a:r>
            <a:r>
              <a:rPr lang="en-US" dirty="0"/>
              <a:t>I</a:t>
            </a:r>
            <a:r>
              <a:rPr lang="en-US" baseline="-25000" dirty="0"/>
              <a:t>SC</a:t>
            </a:r>
            <a:r>
              <a:rPr lang="el-GR" dirty="0"/>
              <a:t> ενός ΦΒ στοιχείου πυριτίου</a:t>
            </a:r>
          </a:p>
        </p:txBody>
      </p:sp>
      <p:pic>
        <p:nvPicPr>
          <p:cNvPr id="19459" name="Picture 3"/>
          <p:cNvPicPr>
            <a:picLocks noChangeAspect="1" noChangeArrowheads="1"/>
          </p:cNvPicPr>
          <p:nvPr/>
        </p:nvPicPr>
        <p:blipFill>
          <a:blip r:embed="rId2" cstate="print"/>
          <a:srcRect/>
          <a:stretch>
            <a:fillRect/>
          </a:stretch>
        </p:blipFill>
        <p:spPr bwMode="auto">
          <a:xfrm>
            <a:off x="1166589" y="1844824"/>
            <a:ext cx="6861795" cy="39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Επίδραση της ατμόσφαιρας στην εξωγήινη ηλιακή ακτινοβολία</a:t>
            </a:r>
          </a:p>
        </p:txBody>
      </p:sp>
      <p:pic>
        <p:nvPicPr>
          <p:cNvPr id="4" name="Picture 2" descr="The effect of the atmosphere on the solar radiation reaching the Earth's Surface."/>
          <p:cNvPicPr>
            <a:picLocks noChangeAspect="1" noChangeArrowheads="1"/>
          </p:cNvPicPr>
          <p:nvPr/>
        </p:nvPicPr>
        <p:blipFill>
          <a:blip r:embed="rId2" cstate="print"/>
          <a:srcRect/>
          <a:stretch>
            <a:fillRect/>
          </a:stretch>
        </p:blipFill>
        <p:spPr bwMode="auto">
          <a:xfrm>
            <a:off x="1076195" y="1700808"/>
            <a:ext cx="7240221" cy="432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6851104" cy="1124744"/>
          </a:xfrm>
        </p:spPr>
        <p:txBody>
          <a:bodyPr>
            <a:noAutofit/>
          </a:bodyPr>
          <a:lstStyle/>
          <a:p>
            <a:r>
              <a:rPr lang="el-GR" dirty="0"/>
              <a:t>Χαρακτηριστικές </a:t>
            </a:r>
            <a:r>
              <a:rPr lang="en-US" dirty="0"/>
              <a:t>I-V </a:t>
            </a:r>
            <a:r>
              <a:rPr lang="el-GR" dirty="0"/>
              <a:t>για ένταση ακτινοβολίας       </a:t>
            </a:r>
            <a:r>
              <a:rPr lang="en-US" dirty="0"/>
              <a:t>1000 W/m</a:t>
            </a:r>
            <a:r>
              <a:rPr lang="en-US" baseline="30000" dirty="0"/>
              <a:t>2</a:t>
            </a:r>
            <a:r>
              <a:rPr lang="en-US" dirty="0"/>
              <a:t> </a:t>
            </a:r>
            <a:r>
              <a:rPr lang="el-GR" dirty="0"/>
              <a:t>σε τέσσερα ΦΒ πλαίσια των </a:t>
            </a:r>
            <a:r>
              <a:rPr lang="en-US" dirty="0"/>
              <a:t>75 </a:t>
            </a:r>
            <a:r>
              <a:rPr lang="en-US" dirty="0" err="1"/>
              <a:t>W</a:t>
            </a:r>
            <a:r>
              <a:rPr lang="en-US" baseline="-25000" dirty="0" err="1"/>
              <a:t>p</a:t>
            </a:r>
            <a:endParaRPr lang="el-GR" dirty="0"/>
          </a:p>
        </p:txBody>
      </p:sp>
      <p:pic>
        <p:nvPicPr>
          <p:cNvPr id="3" name="Picture 7"/>
          <p:cNvPicPr>
            <a:picLocks noChangeAspect="1" noChangeArrowheads="1"/>
          </p:cNvPicPr>
          <p:nvPr/>
        </p:nvPicPr>
        <p:blipFill>
          <a:blip r:embed="rId2" cstate="print"/>
          <a:srcRect/>
          <a:stretch>
            <a:fillRect/>
          </a:stretch>
        </p:blipFill>
        <p:spPr bwMode="auto">
          <a:xfrm>
            <a:off x="755576" y="1700808"/>
            <a:ext cx="7676471" cy="43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Χαρακτηριστικές </a:t>
            </a:r>
            <a:r>
              <a:rPr lang="en-US" dirty="0"/>
              <a:t>I-V </a:t>
            </a:r>
            <a:r>
              <a:rPr lang="el-GR" dirty="0"/>
              <a:t>για ένα ΦΒ στοιχείο </a:t>
            </a:r>
            <a:r>
              <a:rPr lang="el-GR" dirty="0" err="1"/>
              <a:t>μονοκρυσταλλικού</a:t>
            </a:r>
            <a:r>
              <a:rPr lang="el-GR" dirty="0"/>
              <a:t> πυριτίου στους </a:t>
            </a:r>
            <a:r>
              <a:rPr lang="en-US" dirty="0"/>
              <a:t>25°C</a:t>
            </a:r>
            <a:endParaRPr lang="el-GR" dirty="0"/>
          </a:p>
        </p:txBody>
      </p:sp>
      <p:pic>
        <p:nvPicPr>
          <p:cNvPr id="15363" name="Picture 3"/>
          <p:cNvPicPr>
            <a:picLocks noChangeAspect="1" noChangeArrowheads="1"/>
          </p:cNvPicPr>
          <p:nvPr/>
        </p:nvPicPr>
        <p:blipFill>
          <a:blip r:embed="rId2" cstate="print"/>
          <a:srcRect/>
          <a:stretch>
            <a:fillRect/>
          </a:stretch>
        </p:blipFill>
        <p:spPr bwMode="auto">
          <a:xfrm>
            <a:off x="1014345" y="1530820"/>
            <a:ext cx="7230063"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Χαρακτηριστικές </a:t>
            </a:r>
            <a:r>
              <a:rPr lang="en-US" dirty="0"/>
              <a:t>I-V </a:t>
            </a:r>
            <a:r>
              <a:rPr lang="el-GR" dirty="0"/>
              <a:t>για ένταση ακτινοβολίας             </a:t>
            </a:r>
            <a:r>
              <a:rPr lang="en-US" dirty="0"/>
              <a:t>1000 W/m</a:t>
            </a:r>
            <a:r>
              <a:rPr lang="en-US" baseline="30000" dirty="0"/>
              <a:t>2</a:t>
            </a:r>
            <a:r>
              <a:rPr lang="en-US" dirty="0"/>
              <a:t> </a:t>
            </a:r>
            <a:r>
              <a:rPr lang="el-GR" dirty="0"/>
              <a:t>έχοντας τη θερμοκρασία του ΦΒ στοιχείου ως παράμετρο</a:t>
            </a:r>
          </a:p>
        </p:txBody>
      </p:sp>
      <p:pic>
        <p:nvPicPr>
          <p:cNvPr id="16386" name="Picture 2"/>
          <p:cNvPicPr>
            <a:picLocks noChangeAspect="1" noChangeArrowheads="1"/>
          </p:cNvPicPr>
          <p:nvPr/>
        </p:nvPicPr>
        <p:blipFill>
          <a:blip r:embed="rId2" cstate="print"/>
          <a:srcRect/>
          <a:stretch>
            <a:fillRect/>
          </a:stretch>
        </p:blipFill>
        <p:spPr bwMode="auto">
          <a:xfrm>
            <a:off x="1503536" y="1484784"/>
            <a:ext cx="6308824"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Εξάρτηση από τη θερμοκρασία των </a:t>
            </a:r>
            <a:r>
              <a:rPr lang="en-US" dirty="0"/>
              <a:t>V</a:t>
            </a:r>
            <a:r>
              <a:rPr lang="en-US" baseline="-25000" dirty="0"/>
              <a:t>OC</a:t>
            </a:r>
            <a:r>
              <a:rPr lang="en-US" dirty="0"/>
              <a:t>, I</a:t>
            </a:r>
            <a:r>
              <a:rPr lang="en-US" baseline="-25000" dirty="0"/>
              <a:t>SC</a:t>
            </a:r>
            <a:r>
              <a:rPr lang="en-US" dirty="0"/>
              <a:t> </a:t>
            </a:r>
            <a:r>
              <a:rPr lang="el-GR" dirty="0"/>
              <a:t>και </a:t>
            </a:r>
            <a:r>
              <a:rPr lang="en-US" dirty="0" err="1"/>
              <a:t>P</a:t>
            </a:r>
            <a:r>
              <a:rPr lang="en-US" baseline="-25000" dirty="0" err="1"/>
              <a:t>max</a:t>
            </a:r>
            <a:r>
              <a:rPr lang="en-US" dirty="0"/>
              <a:t> </a:t>
            </a:r>
            <a:r>
              <a:rPr lang="el-GR" dirty="0"/>
              <a:t>για ένα ΦΒ στοιχείο πυριτίου</a:t>
            </a:r>
          </a:p>
        </p:txBody>
      </p:sp>
      <p:pic>
        <p:nvPicPr>
          <p:cNvPr id="17410" name="Picture 2"/>
          <p:cNvPicPr>
            <a:picLocks noChangeAspect="1" noChangeArrowheads="1"/>
          </p:cNvPicPr>
          <p:nvPr/>
        </p:nvPicPr>
        <p:blipFill>
          <a:blip r:embed="rId2" cstate="print"/>
          <a:srcRect/>
          <a:stretch>
            <a:fillRect/>
          </a:stretch>
        </p:blipFill>
        <p:spPr bwMode="auto">
          <a:xfrm>
            <a:off x="895350" y="1485304"/>
            <a:ext cx="7803369"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Εξάρτηση της χαρακτηριστικής P-V ενός ΦΒ πλαισίου από τη θερμοκρασία και την ένταση ακτινοβολίας</a:t>
            </a:r>
          </a:p>
        </p:txBody>
      </p:sp>
      <p:pic>
        <p:nvPicPr>
          <p:cNvPr id="3" name="Picture 6"/>
          <p:cNvPicPr>
            <a:picLocks noChangeAspect="1" noChangeArrowheads="1"/>
          </p:cNvPicPr>
          <p:nvPr/>
        </p:nvPicPr>
        <p:blipFill>
          <a:blip r:embed="rId2" cstate="print"/>
          <a:srcRect/>
          <a:stretch>
            <a:fillRect/>
          </a:stretch>
        </p:blipFill>
        <p:spPr bwMode="auto">
          <a:xfrm>
            <a:off x="381000" y="1916335"/>
            <a:ext cx="8534400" cy="3744913"/>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Απόδοση ενός ΦΒ στοιχείου πυριτίου σε σχέση με την ένταση ακτινοβολίας</a:t>
            </a:r>
          </a:p>
        </p:txBody>
      </p:sp>
      <p:pic>
        <p:nvPicPr>
          <p:cNvPr id="18434" name="Picture 2"/>
          <p:cNvPicPr>
            <a:picLocks noChangeAspect="1" noChangeArrowheads="1"/>
          </p:cNvPicPr>
          <p:nvPr/>
        </p:nvPicPr>
        <p:blipFill>
          <a:blip r:embed="rId2" cstate="print"/>
          <a:srcRect/>
          <a:stretch>
            <a:fillRect/>
          </a:stretch>
        </p:blipFill>
        <p:spPr bwMode="auto">
          <a:xfrm>
            <a:off x="1259632" y="1701288"/>
            <a:ext cx="7077235" cy="43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Πρότυπες Συνθήκες Δοκιμής (</a:t>
            </a:r>
            <a:r>
              <a:rPr lang="en-US" dirty="0"/>
              <a:t>STC</a:t>
            </a:r>
            <a:r>
              <a:rPr lang="el-GR" dirty="0"/>
              <a:t>)</a:t>
            </a:r>
            <a:r>
              <a:rPr lang="en-US" dirty="0"/>
              <a:t> </a:t>
            </a:r>
            <a:r>
              <a:rPr lang="el-GR" dirty="0"/>
              <a:t>και συνθήκες ονομαστικής θερμοκρασίας λειτουργίας ΦΒ στοιχείου (</a:t>
            </a:r>
            <a:r>
              <a:rPr lang="en-US" dirty="0"/>
              <a:t>NOCT</a:t>
            </a:r>
            <a:r>
              <a:rPr lang="el-GR" dirty="0"/>
              <a:t>)</a:t>
            </a:r>
          </a:p>
        </p:txBody>
      </p:sp>
      <p:sp>
        <p:nvSpPr>
          <p:cNvPr id="3" name="Content Placeholder 2"/>
          <p:cNvSpPr>
            <a:spLocks noGrp="1"/>
          </p:cNvSpPr>
          <p:nvPr>
            <p:ph idx="1"/>
          </p:nvPr>
        </p:nvSpPr>
        <p:spPr/>
        <p:txBody>
          <a:bodyPr>
            <a:normAutofit/>
          </a:bodyPr>
          <a:lstStyle/>
          <a:p>
            <a:r>
              <a:rPr lang="el-GR" sz="1600" dirty="0"/>
              <a:t>Η ταξινόμηση ενός ΦΒ πλαισίου γίνεται ανάλογα με την ισχύ που αυτό αποδίδει (σε </a:t>
            </a:r>
            <a:r>
              <a:rPr lang="en-US" sz="1600" dirty="0" err="1"/>
              <a:t>W</a:t>
            </a:r>
            <a:r>
              <a:rPr lang="en-US" sz="1600" baseline="-25000" dirty="0" err="1"/>
              <a:t>p</a:t>
            </a:r>
            <a:r>
              <a:rPr lang="el-GR" sz="1600" dirty="0"/>
              <a:t>) υπό τις </a:t>
            </a:r>
            <a:r>
              <a:rPr lang="el-GR" sz="1600" i="1" dirty="0"/>
              <a:t>πρότυπες συνθήκες δοκιμής </a:t>
            </a:r>
            <a:r>
              <a:rPr lang="el-GR" sz="1600" dirty="0"/>
              <a:t>(STC): Ένταση ηλιακής ακτινοβολίας </a:t>
            </a:r>
            <a:r>
              <a:rPr lang="en-US" sz="1600" i="1" dirty="0"/>
              <a:t>G</a:t>
            </a:r>
            <a:r>
              <a:rPr lang="en-US" sz="1600" dirty="0"/>
              <a:t>=1000 W/m</a:t>
            </a:r>
            <a:r>
              <a:rPr lang="en-US" sz="1600" baseline="30000" dirty="0"/>
              <a:t>2</a:t>
            </a:r>
            <a:r>
              <a:rPr lang="el-GR" sz="1600" dirty="0"/>
              <a:t>, θερμοκρασία ΦΒ στοιχείων 25°C, τιμή μάζας αέρα (AM) 1.5</a:t>
            </a:r>
          </a:p>
          <a:p>
            <a:r>
              <a:rPr lang="el-GR" sz="1600" dirty="0"/>
              <a:t>Όταν λειτουργούν στο πραγματικές συνθήκες, τα ΦΒ πλαίσια λειτουργούν συνήθως σε υψηλότερες θερμοκρασίες και σε χαμηλότερη ηλιακή ακτινοβολία</a:t>
            </a:r>
          </a:p>
          <a:p>
            <a:r>
              <a:rPr lang="el-GR" sz="1600" dirty="0"/>
              <a:t>Για να προσδιοριστεί η ισχύς εξόδου του ΦΒ στοιχείου, είναι σημαντικό να καθοριστεί η αναμενόμενη θερμοκρασία λειτουργίας του ΦΒ πλαισίου</a:t>
            </a:r>
          </a:p>
          <a:p>
            <a:r>
              <a:rPr lang="el-GR" sz="1600" dirty="0"/>
              <a:t>Η </a:t>
            </a:r>
            <a:r>
              <a:rPr lang="el-GR" sz="1600" i="1" dirty="0"/>
              <a:t>ονομαστική θερμοκρασία λειτουργίας ΦΒ στοιχείου </a:t>
            </a:r>
            <a:r>
              <a:rPr lang="el-GR" sz="1600" dirty="0"/>
              <a:t>(NOCT) ορίζεται ως η θερμοκρασία που επιτυγχάνεται με </a:t>
            </a:r>
            <a:r>
              <a:rPr lang="el-GR" sz="1600" dirty="0" err="1"/>
              <a:t>ανοιχτοκυκλωμένα</a:t>
            </a:r>
            <a:r>
              <a:rPr lang="el-GR" sz="1600" dirty="0"/>
              <a:t> ΦΒ στοιχεία σε ένα ΦΒ πλαίσιο υπό τις ακόλουθες συνθήκες:</a:t>
            </a:r>
          </a:p>
          <a:p>
            <a:pPr lvl="1"/>
            <a:r>
              <a:rPr lang="el-GR" sz="1600" dirty="0"/>
              <a:t>Ένταση ηλιακής ακτινοβολίας στην επιφάνεια του ΦΒ στοιχείου ίση με </a:t>
            </a:r>
            <a:r>
              <a:rPr lang="en-US" sz="1600" dirty="0"/>
              <a:t>800 W/m</a:t>
            </a:r>
            <a:r>
              <a:rPr lang="en-US" sz="1600" baseline="30000" dirty="0"/>
              <a:t>2</a:t>
            </a:r>
            <a:endParaRPr lang="el-GR" sz="1600" dirty="0"/>
          </a:p>
          <a:p>
            <a:pPr lvl="1"/>
            <a:r>
              <a:rPr lang="el-GR" sz="1600" dirty="0"/>
              <a:t>Θερμοκρασία αέρα ίση με 20°C</a:t>
            </a:r>
          </a:p>
          <a:p>
            <a:pPr lvl="1"/>
            <a:r>
              <a:rPr lang="el-GR" sz="1600" dirty="0"/>
              <a:t>Ταχύτητα ανέμου ίση με 1 m/s</a:t>
            </a:r>
          </a:p>
          <a:p>
            <a:pPr lvl="1"/>
            <a:r>
              <a:rPr lang="el-GR" sz="1600" dirty="0"/>
              <a:t>Τοποθέτηση: ανοιχτή πίσω πλευρά</a:t>
            </a:r>
          </a:p>
          <a:p>
            <a:r>
              <a:rPr lang="el-GR" sz="1600" dirty="0"/>
              <a:t>Οι τυπικές τιμές της θερμοκρασίας NOCT κυμαίνονται από 43-48°C: Όσο χαμηλότερη είναι η NOCT, τόσο το καλύτερο</a:t>
            </a:r>
          </a:p>
          <a:p>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Σύγκριση των χαρακτηριστικών </a:t>
            </a:r>
            <a:r>
              <a:rPr lang="en-US" dirty="0"/>
              <a:t>I-V </a:t>
            </a:r>
            <a:r>
              <a:rPr lang="el-GR" dirty="0"/>
              <a:t>για συνθήκες </a:t>
            </a:r>
            <a:r>
              <a:rPr lang="en-US" dirty="0"/>
              <a:t>STC </a:t>
            </a:r>
            <a:r>
              <a:rPr lang="el-GR" dirty="0"/>
              <a:t>και </a:t>
            </a:r>
            <a:r>
              <a:rPr lang="en-US" dirty="0"/>
              <a:t>NOCT</a:t>
            </a:r>
            <a:endParaRPr lang="el-GR" dirty="0"/>
          </a:p>
        </p:txBody>
      </p:sp>
      <p:pic>
        <p:nvPicPr>
          <p:cNvPr id="24578" name="Picture 2" descr="ÎÏÎ¿ÏÎ­Î»ÎµÏÎ¼Î± ÎµÎ¹ÎºÏÎ½Î±Ï Î³Î¹Î± pv voc isc with irradiance"/>
          <p:cNvPicPr>
            <a:picLocks noChangeAspect="1" noChangeArrowheads="1"/>
          </p:cNvPicPr>
          <p:nvPr/>
        </p:nvPicPr>
        <p:blipFill>
          <a:blip r:embed="rId2" cstate="print"/>
          <a:srcRect b="25706"/>
          <a:stretch>
            <a:fillRect/>
          </a:stretch>
        </p:blipFill>
        <p:spPr bwMode="auto">
          <a:xfrm>
            <a:off x="1619672" y="1484784"/>
            <a:ext cx="6157674" cy="46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Σύνδεση ενός ΦΒ πλαισίου με φορτίο</a:t>
            </a:r>
          </a:p>
        </p:txBody>
      </p:sp>
      <p:sp>
        <p:nvSpPr>
          <p:cNvPr id="3" name="Content Placeholder 2"/>
          <p:cNvSpPr>
            <a:spLocks noGrp="1"/>
          </p:cNvSpPr>
          <p:nvPr>
            <p:ph idx="1"/>
          </p:nvPr>
        </p:nvSpPr>
        <p:spPr/>
        <p:txBody>
          <a:bodyPr>
            <a:normAutofit/>
          </a:bodyPr>
          <a:lstStyle/>
          <a:p>
            <a:r>
              <a:rPr lang="el-GR" sz="1600" dirty="0"/>
              <a:t>Ένα τυπικό ΦΒ στοιχείο πυριτίου έχει τάση </a:t>
            </a:r>
            <a:r>
              <a:rPr lang="el-GR" sz="1600" dirty="0" err="1"/>
              <a:t>ανοιχτοκύκλωσης</a:t>
            </a:r>
            <a:r>
              <a:rPr lang="el-GR" sz="1600" dirty="0"/>
              <a:t> περίπου 0,57 V στους 25°C</a:t>
            </a:r>
          </a:p>
          <a:p>
            <a:r>
              <a:rPr lang="el-GR" sz="1600" dirty="0"/>
              <a:t>Όταν συνδέεται με ένα φορτίο (π.χ. έναν συσσωρευτή), η τάση εξόδου του μεμονωμένου ΦΒ κελιού θα πέσει στα περίπου 0,46 </a:t>
            </a:r>
            <a:r>
              <a:rPr lang="el-GR" sz="1600" dirty="0" err="1"/>
              <a:t>Volt</a:t>
            </a:r>
            <a:r>
              <a:rPr lang="el-GR" sz="1600" dirty="0"/>
              <a:t> στους 25°C</a:t>
            </a:r>
          </a:p>
          <a:p>
            <a:r>
              <a:rPr lang="el-GR" sz="1600" dirty="0"/>
              <a:t>Αυτή η τάση θα παραμείνει γύρω από αυτό το επίπεδο ανεξάρτητα από την ηλιακή ακτινοβολία ή την ποσότητα ρεύματος που παράγει το ΦΒ στοιχείο</a:t>
            </a:r>
          </a:p>
          <a:p>
            <a:r>
              <a:rPr lang="el-GR" sz="1600" dirty="0"/>
              <a:t>Από την άλλη πλευρά, το ρεύμα εξόδου ενός ΦΒ στοιχείου εξαρτάται από την ένταση της ηλιακής ακτινοβολίας στην επιφάνεια του ΦΒ στοιχείου καθώς και τη διαφορά τάσης μεταξύ του ΦΒ στοιχείου και του φορτίου</a:t>
            </a:r>
          </a:p>
          <a:p>
            <a:r>
              <a:rPr lang="el-GR" sz="1600" dirty="0"/>
              <a:t>Όταν τα επιμέρους ΦΒ στοιχεία συναρμολογούνται μεταξύ τους σε ΦΒ πλαίσια, στη γενική περίπτωση είναι συνδεδεμένα σε σειρά, έτσι προστίθενται οι τάσεις τους</a:t>
            </a:r>
          </a:p>
          <a:p>
            <a:r>
              <a:rPr lang="el-GR" sz="1600" dirty="0"/>
              <a:t>Η τάση λειτουργίας ενός τυπικού συσσωρευτή μολύβδου-οξέος των 12 V κυμαίνεται από 10,5-14 V, οπότε εάν συνδεθεί σε </a:t>
            </a:r>
            <a:r>
              <a:rPr lang="el-GR" sz="1600" dirty="0" err="1"/>
              <a:t>στοιχειοσειρά</a:t>
            </a:r>
            <a:r>
              <a:rPr lang="el-GR" sz="1600" dirty="0"/>
              <a:t> των 36 ΦΒ στοιχείων, θα υπάρχει τάση λειτουργίας 16,7 V που είναι αρκετή για να φορτιστεί ο συσσωρευτής</a:t>
            </a:r>
          </a:p>
          <a:p>
            <a:r>
              <a:rPr lang="el-GR" sz="1600" dirty="0"/>
              <a:t>Σε αυτή την περίπτωση (δεν θεωρείται ότι υπάρχει σκίαση των ΦΒ στοιχείων), το ρεύμα εξόδου που παράγεται από ένα ΦΒ πλαίσιο των 36 ΦΒ στοιχείων παραμένει συνολικά το ίδιο με το ρεύμα που παράγεται από ένα μόνο ΦΒ στοιχείο</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ΦΒ πλαίσιο με 36 ΦΒ στοιχεία συνδεδεμένα σε σειρά</a:t>
            </a:r>
          </a:p>
        </p:txBody>
      </p:sp>
      <p:pic>
        <p:nvPicPr>
          <p:cNvPr id="25602" name="Picture 2" descr="Î£ÏÎµÏÎ¹ÎºÎ® ÎµÎ¹ÎºÏÎ½Î±"/>
          <p:cNvPicPr>
            <a:picLocks noChangeAspect="1" noChangeArrowheads="1"/>
          </p:cNvPicPr>
          <p:nvPr/>
        </p:nvPicPr>
        <p:blipFill>
          <a:blip r:embed="rId2" cstate="print"/>
          <a:srcRect t="12453"/>
          <a:stretch>
            <a:fillRect/>
          </a:stretch>
        </p:blipFill>
        <p:spPr bwMode="auto">
          <a:xfrm>
            <a:off x="324488" y="1988840"/>
            <a:ext cx="8640000" cy="3543644"/>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Μάζα αέρα (</a:t>
            </a:r>
            <a:r>
              <a:rPr lang="en-US" dirty="0"/>
              <a:t>Air Mass</a:t>
            </a:r>
            <a:r>
              <a:rPr lang="el-GR" dirty="0"/>
              <a:t> – </a:t>
            </a:r>
            <a:r>
              <a:rPr lang="en-US" dirty="0"/>
              <a:t>AM)</a:t>
            </a:r>
            <a:endParaRPr lang="el-GR" dirty="0"/>
          </a:p>
        </p:txBody>
      </p:sp>
      <p:sp>
        <p:nvSpPr>
          <p:cNvPr id="3" name="Content Placeholder 2"/>
          <p:cNvSpPr>
            <a:spLocks noGrp="1"/>
          </p:cNvSpPr>
          <p:nvPr>
            <p:ph idx="1"/>
          </p:nvPr>
        </p:nvSpPr>
        <p:spPr>
          <a:xfrm>
            <a:off x="457200" y="1600200"/>
            <a:ext cx="4618856" cy="4525963"/>
          </a:xfrm>
        </p:spPr>
        <p:txBody>
          <a:bodyPr>
            <a:normAutofit lnSpcReduction="10000"/>
          </a:bodyPr>
          <a:lstStyle/>
          <a:p>
            <a:r>
              <a:rPr lang="el-GR" sz="1600" dirty="0"/>
              <a:t>Το φάσμα της ηλιακής ακτινοβολίας αλλάζει όταν διέρχεται από την ατμόσφαιρα</a:t>
            </a:r>
          </a:p>
          <a:p>
            <a:r>
              <a:rPr lang="el-GR" sz="1600" dirty="0"/>
              <a:t>Όσο μεγαλύτερη είναι η διαδρομή του φωτός, τόσο η επίδραση της ατμόσφαιρας είναι μεγαλύτερη</a:t>
            </a:r>
          </a:p>
          <a:p>
            <a:r>
              <a:rPr lang="el-GR" sz="1600" dirty="0"/>
              <a:t>AM 1.5: το φως έχει ταξιδέψει 1,5 φορές την απόσταση σε σύγκριση με την κατακόρυφη διαδρομή του μέσω της ατμόσφαιρας</a:t>
            </a:r>
          </a:p>
          <a:p>
            <a:r>
              <a:rPr lang="el-GR" sz="1600" dirty="0"/>
              <a:t>Για μια δεδομένη τιμή της γωνίας ζενίθ του Ήλιου </a:t>
            </a:r>
            <a:r>
              <a:rPr lang="el-GR" sz="1600" i="1" dirty="0"/>
              <a:t>θ</a:t>
            </a:r>
            <a:r>
              <a:rPr lang="en-US" sz="1600" i="1" dirty="0"/>
              <a:t>z</a:t>
            </a:r>
            <a:r>
              <a:rPr lang="el-GR" sz="1600" dirty="0"/>
              <a:t>, η τιμή AM είναι ίση με:</a:t>
            </a:r>
            <a:endParaRPr lang="en-US" sz="1600" dirty="0"/>
          </a:p>
          <a:p>
            <a:pPr>
              <a:buNone/>
            </a:pPr>
            <a:endParaRPr lang="en-US" sz="1600" dirty="0"/>
          </a:p>
          <a:p>
            <a:pPr>
              <a:buNone/>
            </a:pPr>
            <a:r>
              <a:rPr lang="en-US" sz="1600" dirty="0"/>
              <a:t>	</a:t>
            </a:r>
          </a:p>
          <a:p>
            <a:r>
              <a:rPr lang="el-GR" sz="1600" dirty="0"/>
              <a:t>Το πρότυπο φάσμα ηλιακής ακτινοβολίας για τη μέτρηση των φωτοβολταϊκών πλαισίων έχει καθιερωθεί στο AM 1.5, καθώς σε αυτήν την τιμή φθάνει την άνοιξη και το φθινόπωρο και μπορεί να θεωρηθεί ως μέσο φάσμα έτους</a:t>
            </a:r>
          </a:p>
          <a:p>
            <a:endParaRPr lang="en-US" sz="1600" dirty="0"/>
          </a:p>
        </p:txBody>
      </p:sp>
      <p:graphicFrame>
        <p:nvGraphicFramePr>
          <p:cNvPr id="4" name="3 - Αντικείμενο"/>
          <p:cNvGraphicFramePr>
            <a:graphicFrameLocks noChangeAspect="1"/>
          </p:cNvGraphicFramePr>
          <p:nvPr/>
        </p:nvGraphicFramePr>
        <p:xfrm>
          <a:off x="2035894" y="4028678"/>
          <a:ext cx="1023938" cy="552450"/>
        </p:xfrm>
        <a:graphic>
          <a:graphicData uri="http://schemas.openxmlformats.org/presentationml/2006/ole">
            <mc:AlternateContent xmlns:mc="http://schemas.openxmlformats.org/markup-compatibility/2006">
              <mc:Choice xmlns:v="urn:schemas-microsoft-com:vml" Requires="v">
                <p:oleObj spid="_x0000_s1026" name="Εξίσωση" r:id="rId3" imgW="799920" imgH="431640" progId="Equation.3">
                  <p:embed/>
                </p:oleObj>
              </mc:Choice>
              <mc:Fallback>
                <p:oleObj name="Εξίσωση" r:id="rId3" imgW="799920" imgH="431640" progId="Equation.3">
                  <p:embed/>
                  <p:pic>
                    <p:nvPicPr>
                      <p:cNvPr id="4" name="3 - Αντικείμεν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5894" y="4028678"/>
                        <a:ext cx="1023938"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1" name="Picture 3"/>
          <p:cNvPicPr>
            <a:picLocks noChangeAspect="1" noChangeArrowheads="1"/>
          </p:cNvPicPr>
          <p:nvPr/>
        </p:nvPicPr>
        <p:blipFill>
          <a:blip r:embed="rId5" cstate="print"/>
          <a:srcRect/>
          <a:stretch>
            <a:fillRect/>
          </a:stretch>
        </p:blipFill>
        <p:spPr bwMode="auto">
          <a:xfrm>
            <a:off x="5004048" y="2109192"/>
            <a:ext cx="3895725" cy="3048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Εξάρτηση της τάσης φορτίου και του αριθμού των εν σειρά ΦΒ στοιχείων σε ένα ΦΒ πλαίσιο</a:t>
            </a:r>
          </a:p>
        </p:txBody>
      </p:sp>
      <p:graphicFrame>
        <p:nvGraphicFramePr>
          <p:cNvPr id="5" name="4 - Θέση περιεχομένου"/>
          <p:cNvGraphicFramePr>
            <a:graphicFrameLocks noGrp="1"/>
          </p:cNvGraphicFramePr>
          <p:nvPr>
            <p:ph idx="1"/>
          </p:nvPr>
        </p:nvGraphicFramePr>
        <p:xfrm>
          <a:off x="457200" y="2572112"/>
          <a:ext cx="8229600" cy="2494280"/>
        </p:xfrm>
        <a:graphic>
          <a:graphicData uri="http://schemas.openxmlformats.org/drawingml/2006/table">
            <a:tbl>
              <a:tblPr firstRow="1" bandRow="1">
                <a:tableStyleId>{073A0DAA-6AF3-43AB-8588-CEC1D06C72B9}</a:tableStyleId>
              </a:tblPr>
              <a:tblGrid>
                <a:gridCol w="2170584">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pPr algn="ctr"/>
                      <a:r>
                        <a:rPr lang="el-GR" dirty="0"/>
                        <a:t>Τάση φορτίου</a:t>
                      </a:r>
                      <a:r>
                        <a:rPr lang="el-GR" baseline="0" dirty="0"/>
                        <a:t> </a:t>
                      </a:r>
                      <a:r>
                        <a:rPr lang="en-US" dirty="0"/>
                        <a:t>(V)</a:t>
                      </a:r>
                    </a:p>
                    <a:p>
                      <a:pPr algn="ctr"/>
                      <a:r>
                        <a:rPr lang="en-US" dirty="0"/>
                        <a:t>(</a:t>
                      </a:r>
                      <a:r>
                        <a:rPr lang="el-GR" dirty="0"/>
                        <a:t>π.χ.</a:t>
                      </a:r>
                      <a:r>
                        <a:rPr lang="en-US" dirty="0"/>
                        <a:t>, </a:t>
                      </a:r>
                      <a:r>
                        <a:rPr lang="el-GR" dirty="0"/>
                        <a:t>συσσωρευτής</a:t>
                      </a:r>
                      <a:r>
                        <a:rPr lang="en-US" dirty="0"/>
                        <a:t>)</a:t>
                      </a:r>
                      <a:endParaRPr lang="el-GR" dirty="0"/>
                    </a:p>
                  </a:txBody>
                  <a:tcPr/>
                </a:tc>
                <a:tc>
                  <a:txBody>
                    <a:bodyPr/>
                    <a:lstStyle/>
                    <a:p>
                      <a:pPr algn="ctr"/>
                      <a:r>
                        <a:rPr lang="el-GR" dirty="0"/>
                        <a:t>Τυπική τιμή </a:t>
                      </a:r>
                      <a:r>
                        <a:rPr lang="en-US" dirty="0"/>
                        <a:t>V</a:t>
                      </a:r>
                      <a:r>
                        <a:rPr lang="en-US" baseline="-25000" dirty="0"/>
                        <a:t>OC</a:t>
                      </a:r>
                      <a:r>
                        <a:rPr lang="en-US" dirty="0"/>
                        <a:t> (V)</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a:t>Τυπική τιμή </a:t>
                      </a:r>
                      <a:r>
                        <a:rPr lang="en-US" dirty="0"/>
                        <a:t>V</a:t>
                      </a:r>
                      <a:r>
                        <a:rPr lang="en-US" baseline="-25000" dirty="0"/>
                        <a:t>MPP</a:t>
                      </a:r>
                      <a:r>
                        <a:rPr lang="en-US" dirty="0"/>
                        <a:t> (V)</a:t>
                      </a:r>
                      <a:endParaRPr lang="el-GR" dirty="0"/>
                    </a:p>
                  </a:txBody>
                  <a:tcPr/>
                </a:tc>
                <a:tc>
                  <a:txBody>
                    <a:bodyPr/>
                    <a:lstStyle/>
                    <a:p>
                      <a:pPr algn="ctr"/>
                      <a:r>
                        <a:rPr lang="el-GR" dirty="0"/>
                        <a:t>Αριθμός ΦΒ στοιχείων σε σειρά</a:t>
                      </a:r>
                    </a:p>
                  </a:txBody>
                  <a:tcPr/>
                </a:tc>
                <a:extLst>
                  <a:ext uri="{0D108BD9-81ED-4DB2-BD59-A6C34878D82A}">
                    <a16:rowId xmlns:a16="http://schemas.microsoft.com/office/drawing/2014/main" val="10000"/>
                  </a:ext>
                </a:extLst>
              </a:tr>
              <a:tr h="370840">
                <a:tc>
                  <a:txBody>
                    <a:bodyPr/>
                    <a:lstStyle/>
                    <a:p>
                      <a:pPr algn="ctr"/>
                      <a:r>
                        <a:rPr lang="en-US" dirty="0"/>
                        <a:t>12</a:t>
                      </a:r>
                      <a:endParaRPr lang="el-GR" dirty="0"/>
                    </a:p>
                  </a:txBody>
                  <a:tcPr/>
                </a:tc>
                <a:tc>
                  <a:txBody>
                    <a:bodyPr/>
                    <a:lstStyle/>
                    <a:p>
                      <a:pPr algn="ctr"/>
                      <a:r>
                        <a:rPr lang="en-US" dirty="0"/>
                        <a:t>21</a:t>
                      </a:r>
                    </a:p>
                  </a:txBody>
                  <a:tcPr/>
                </a:tc>
                <a:tc>
                  <a:txBody>
                    <a:bodyPr/>
                    <a:lstStyle/>
                    <a:p>
                      <a:pPr algn="ctr"/>
                      <a:r>
                        <a:rPr lang="en-US" dirty="0"/>
                        <a:t>17</a:t>
                      </a:r>
                      <a:endParaRPr lang="el-GR" dirty="0"/>
                    </a:p>
                  </a:txBody>
                  <a:tcPr/>
                </a:tc>
                <a:tc>
                  <a:txBody>
                    <a:bodyPr/>
                    <a:lstStyle/>
                    <a:p>
                      <a:pPr algn="ctr"/>
                      <a:r>
                        <a:rPr lang="en-US" dirty="0"/>
                        <a:t>36</a:t>
                      </a:r>
                      <a:endParaRPr lang="el-GR" dirty="0"/>
                    </a:p>
                  </a:txBody>
                  <a:tcPr/>
                </a:tc>
                <a:extLst>
                  <a:ext uri="{0D108BD9-81ED-4DB2-BD59-A6C34878D82A}">
                    <a16:rowId xmlns:a16="http://schemas.microsoft.com/office/drawing/2014/main" val="10001"/>
                  </a:ext>
                </a:extLst>
              </a:tr>
              <a:tr h="370840">
                <a:tc>
                  <a:txBody>
                    <a:bodyPr/>
                    <a:lstStyle/>
                    <a:p>
                      <a:pPr algn="ctr"/>
                      <a:r>
                        <a:rPr lang="en-US" dirty="0"/>
                        <a:t>18</a:t>
                      </a:r>
                      <a:endParaRPr lang="el-GR" dirty="0"/>
                    </a:p>
                  </a:txBody>
                  <a:tcPr/>
                </a:tc>
                <a:tc>
                  <a:txBody>
                    <a:bodyPr/>
                    <a:lstStyle/>
                    <a:p>
                      <a:pPr algn="ctr"/>
                      <a:r>
                        <a:rPr lang="en-US" dirty="0"/>
                        <a:t>30</a:t>
                      </a:r>
                      <a:endParaRPr lang="el-GR" dirty="0"/>
                    </a:p>
                  </a:txBody>
                  <a:tcPr/>
                </a:tc>
                <a:tc>
                  <a:txBody>
                    <a:bodyPr/>
                    <a:lstStyle/>
                    <a:p>
                      <a:pPr algn="ctr"/>
                      <a:r>
                        <a:rPr lang="en-US" dirty="0"/>
                        <a:t>24</a:t>
                      </a:r>
                      <a:endParaRPr lang="el-GR" dirty="0"/>
                    </a:p>
                  </a:txBody>
                  <a:tcPr/>
                </a:tc>
                <a:tc>
                  <a:txBody>
                    <a:bodyPr/>
                    <a:lstStyle/>
                    <a:p>
                      <a:pPr algn="ctr"/>
                      <a:r>
                        <a:rPr lang="en-US" dirty="0"/>
                        <a:t>48</a:t>
                      </a:r>
                      <a:endParaRPr lang="el-GR" dirty="0"/>
                    </a:p>
                  </a:txBody>
                  <a:tcPr/>
                </a:tc>
                <a:extLst>
                  <a:ext uri="{0D108BD9-81ED-4DB2-BD59-A6C34878D82A}">
                    <a16:rowId xmlns:a16="http://schemas.microsoft.com/office/drawing/2014/main" val="10002"/>
                  </a:ext>
                </a:extLst>
              </a:tr>
              <a:tr h="370840">
                <a:tc>
                  <a:txBody>
                    <a:bodyPr/>
                    <a:lstStyle/>
                    <a:p>
                      <a:pPr algn="ctr"/>
                      <a:r>
                        <a:rPr lang="en-US"/>
                        <a:t>18</a:t>
                      </a:r>
                      <a:endParaRPr lang="el-GR" dirty="0"/>
                    </a:p>
                  </a:txBody>
                  <a:tcPr/>
                </a:tc>
                <a:tc>
                  <a:txBody>
                    <a:bodyPr/>
                    <a:lstStyle/>
                    <a:p>
                      <a:pPr algn="ctr"/>
                      <a:r>
                        <a:rPr lang="en-US" dirty="0"/>
                        <a:t>33</a:t>
                      </a:r>
                      <a:endParaRPr lang="el-GR" dirty="0"/>
                    </a:p>
                  </a:txBody>
                  <a:tcPr/>
                </a:tc>
                <a:tc>
                  <a:txBody>
                    <a:bodyPr/>
                    <a:lstStyle/>
                    <a:p>
                      <a:pPr algn="ctr"/>
                      <a:r>
                        <a:rPr lang="en-US" dirty="0"/>
                        <a:t>26</a:t>
                      </a:r>
                      <a:endParaRPr lang="el-GR" dirty="0"/>
                    </a:p>
                  </a:txBody>
                  <a:tcPr/>
                </a:tc>
                <a:tc>
                  <a:txBody>
                    <a:bodyPr/>
                    <a:lstStyle/>
                    <a:p>
                      <a:pPr algn="ctr"/>
                      <a:r>
                        <a:rPr lang="en-US" dirty="0"/>
                        <a:t>54</a:t>
                      </a:r>
                      <a:endParaRPr lang="el-GR" dirty="0"/>
                    </a:p>
                  </a:txBody>
                  <a:tcPr/>
                </a:tc>
                <a:extLst>
                  <a:ext uri="{0D108BD9-81ED-4DB2-BD59-A6C34878D82A}">
                    <a16:rowId xmlns:a16="http://schemas.microsoft.com/office/drawing/2014/main" val="10003"/>
                  </a:ext>
                </a:extLst>
              </a:tr>
              <a:tr h="370840">
                <a:tc>
                  <a:txBody>
                    <a:bodyPr/>
                    <a:lstStyle/>
                    <a:p>
                      <a:pPr algn="ctr"/>
                      <a:r>
                        <a:rPr lang="en-US"/>
                        <a:t>20</a:t>
                      </a:r>
                      <a:endParaRPr lang="el-GR" dirty="0"/>
                    </a:p>
                  </a:txBody>
                  <a:tcPr/>
                </a:tc>
                <a:tc>
                  <a:txBody>
                    <a:bodyPr/>
                    <a:lstStyle/>
                    <a:p>
                      <a:pPr algn="ctr"/>
                      <a:r>
                        <a:rPr lang="en-US" dirty="0"/>
                        <a:t>36</a:t>
                      </a:r>
                      <a:endParaRPr lang="el-GR" dirty="0"/>
                    </a:p>
                  </a:txBody>
                  <a:tcPr/>
                </a:tc>
                <a:tc>
                  <a:txBody>
                    <a:bodyPr/>
                    <a:lstStyle/>
                    <a:p>
                      <a:pPr algn="ctr"/>
                      <a:r>
                        <a:rPr lang="en-US" dirty="0"/>
                        <a:t>29</a:t>
                      </a:r>
                      <a:endParaRPr lang="el-GR" dirty="0"/>
                    </a:p>
                  </a:txBody>
                  <a:tcPr/>
                </a:tc>
                <a:tc>
                  <a:txBody>
                    <a:bodyPr/>
                    <a:lstStyle/>
                    <a:p>
                      <a:pPr algn="ctr"/>
                      <a:r>
                        <a:rPr lang="en-US" dirty="0"/>
                        <a:t>60</a:t>
                      </a:r>
                      <a:endParaRPr lang="el-GR" dirty="0"/>
                    </a:p>
                  </a:txBody>
                  <a:tcPr/>
                </a:tc>
                <a:extLst>
                  <a:ext uri="{0D108BD9-81ED-4DB2-BD59-A6C34878D82A}">
                    <a16:rowId xmlns:a16="http://schemas.microsoft.com/office/drawing/2014/main" val="10004"/>
                  </a:ext>
                </a:extLst>
              </a:tr>
              <a:tr h="370840">
                <a:tc>
                  <a:txBody>
                    <a:bodyPr/>
                    <a:lstStyle/>
                    <a:p>
                      <a:pPr algn="ctr"/>
                      <a:r>
                        <a:rPr lang="en-US"/>
                        <a:t>24</a:t>
                      </a:r>
                      <a:endParaRPr lang="el-GR" dirty="0"/>
                    </a:p>
                  </a:txBody>
                  <a:tcPr/>
                </a:tc>
                <a:tc>
                  <a:txBody>
                    <a:bodyPr/>
                    <a:lstStyle/>
                    <a:p>
                      <a:pPr algn="ctr"/>
                      <a:r>
                        <a:rPr lang="en-US" dirty="0"/>
                        <a:t>42</a:t>
                      </a:r>
                      <a:endParaRPr lang="el-GR" dirty="0"/>
                    </a:p>
                  </a:txBody>
                  <a:tcPr/>
                </a:tc>
                <a:tc>
                  <a:txBody>
                    <a:bodyPr/>
                    <a:lstStyle/>
                    <a:p>
                      <a:pPr algn="ctr"/>
                      <a:r>
                        <a:rPr lang="en-US" dirty="0"/>
                        <a:t>35</a:t>
                      </a:r>
                      <a:endParaRPr lang="el-GR" dirty="0"/>
                    </a:p>
                  </a:txBody>
                  <a:tcPr/>
                </a:tc>
                <a:tc>
                  <a:txBody>
                    <a:bodyPr/>
                    <a:lstStyle/>
                    <a:p>
                      <a:pPr algn="ctr"/>
                      <a:r>
                        <a:rPr lang="en-US" dirty="0"/>
                        <a:t>72</a:t>
                      </a:r>
                      <a:endParaRPr lang="el-GR"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319653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Επίδραση της σκίασης ενός ΦΒ στοιχείου σε ένα ΦΒ πλαίσιο</a:t>
            </a:r>
          </a:p>
        </p:txBody>
      </p:sp>
      <p:pic>
        <p:nvPicPr>
          <p:cNvPr id="94211" name="Picture 3"/>
          <p:cNvPicPr>
            <a:picLocks noChangeAspect="1" noChangeArrowheads="1"/>
          </p:cNvPicPr>
          <p:nvPr/>
        </p:nvPicPr>
        <p:blipFill>
          <a:blip r:embed="rId2" cstate="print"/>
          <a:srcRect/>
          <a:stretch>
            <a:fillRect/>
          </a:stretch>
        </p:blipFill>
        <p:spPr bwMode="auto">
          <a:xfrm>
            <a:off x="755576" y="1916832"/>
            <a:ext cx="7920000" cy="3873678"/>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Επιδράσεις της σκίασης στις καμπύλες I-V για ένα ΦΒ πλαίσιο</a:t>
            </a:r>
          </a:p>
        </p:txBody>
      </p:sp>
      <p:pic>
        <p:nvPicPr>
          <p:cNvPr id="95234" name="Picture 2"/>
          <p:cNvPicPr>
            <a:picLocks noChangeAspect="1" noChangeArrowheads="1"/>
          </p:cNvPicPr>
          <p:nvPr/>
        </p:nvPicPr>
        <p:blipFill>
          <a:blip r:embed="rId2" cstate="print"/>
          <a:srcRect/>
          <a:stretch>
            <a:fillRect/>
          </a:stretch>
        </p:blipFill>
        <p:spPr bwMode="auto">
          <a:xfrm>
            <a:off x="612440" y="1556792"/>
            <a:ext cx="7920000" cy="4561824"/>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Δυνατότητα των διόδων παράκαμψης (</a:t>
            </a:r>
            <a:r>
              <a:rPr lang="en-US" dirty="0"/>
              <a:t>bypass diodes</a:t>
            </a:r>
            <a:r>
              <a:rPr lang="el-GR" dirty="0"/>
              <a:t>) να αμβλύνουν τις επιδράσεις της σκίασης</a:t>
            </a:r>
          </a:p>
        </p:txBody>
      </p:sp>
      <p:pic>
        <p:nvPicPr>
          <p:cNvPr id="96258" name="Picture 2"/>
          <p:cNvPicPr>
            <a:picLocks noChangeAspect="1" noChangeArrowheads="1"/>
          </p:cNvPicPr>
          <p:nvPr/>
        </p:nvPicPr>
        <p:blipFill>
          <a:blip r:embed="rId2" cstate="print"/>
          <a:srcRect/>
          <a:stretch>
            <a:fillRect/>
          </a:stretch>
        </p:blipFill>
        <p:spPr bwMode="auto">
          <a:xfrm>
            <a:off x="1719105" y="1412776"/>
            <a:ext cx="5805223" cy="4320000"/>
          </a:xfrm>
          <a:prstGeom prst="rect">
            <a:avLst/>
          </a:prstGeom>
          <a:noFill/>
          <a:ln w="9525">
            <a:noFill/>
            <a:miter lim="800000"/>
            <a:headEnd/>
            <a:tailEnd/>
          </a:ln>
        </p:spPr>
      </p:pic>
      <p:sp>
        <p:nvSpPr>
          <p:cNvPr id="5" name="Content Placeholder 2"/>
          <p:cNvSpPr>
            <a:spLocks noGrp="1"/>
          </p:cNvSpPr>
          <p:nvPr>
            <p:ph idx="1"/>
          </p:nvPr>
        </p:nvSpPr>
        <p:spPr>
          <a:xfrm>
            <a:off x="323528" y="5733256"/>
            <a:ext cx="8229600" cy="648072"/>
          </a:xfrm>
        </p:spPr>
        <p:txBody>
          <a:bodyPr>
            <a:normAutofit fontScale="85000" lnSpcReduction="20000"/>
          </a:bodyPr>
          <a:lstStyle/>
          <a:p>
            <a:r>
              <a:rPr lang="el-GR" sz="1600" dirty="0"/>
              <a:t>Χωρίς τις διόδους παράκαμψης, ένα μερικώς σκιασμένο ΦΒ πλαίσιο περιορίζει το ρεύμα που πηγαίνει στο φορτίο</a:t>
            </a:r>
          </a:p>
          <a:p>
            <a:r>
              <a:rPr lang="el-GR" sz="1600" dirty="0"/>
              <a:t>Με τις διόδους παράκαμψης, το ρεύμα εκτρέπεται γύρω από το σκιασμένο ΦΒ στοιχείο</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Επίδραση των διόδων παράκαμψης για πέντε ΦΒ πλαίσια σε σειρά (στέλνουν 65 V σε συσσωρευτές) – ένα ΦΒ πλαίσιο έχει δύο σκιασμένα ΦΒ στοιχεία</a:t>
            </a:r>
          </a:p>
        </p:txBody>
      </p:sp>
      <p:pic>
        <p:nvPicPr>
          <p:cNvPr id="97282" name="Picture 2"/>
          <p:cNvPicPr>
            <a:picLocks noChangeAspect="1" noChangeArrowheads="1"/>
          </p:cNvPicPr>
          <p:nvPr/>
        </p:nvPicPr>
        <p:blipFill>
          <a:blip r:embed="rId2" cstate="print"/>
          <a:srcRect/>
          <a:stretch>
            <a:fillRect/>
          </a:stretch>
        </p:blipFill>
        <p:spPr bwMode="auto">
          <a:xfrm>
            <a:off x="971600" y="1701288"/>
            <a:ext cx="7285333" cy="43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Δίοδοι παράκαμψης σε ένα ΦΒ πλαίσιο (βρίσκονται μέσα στο κουτί σύνδεσης)</a:t>
            </a:r>
          </a:p>
        </p:txBody>
      </p:sp>
      <p:pic>
        <p:nvPicPr>
          <p:cNvPr id="98307" name="Picture 3"/>
          <p:cNvPicPr>
            <a:picLocks noChangeAspect="1" noChangeArrowheads="1"/>
          </p:cNvPicPr>
          <p:nvPr/>
        </p:nvPicPr>
        <p:blipFill>
          <a:blip r:embed="rId2" cstate="print"/>
          <a:srcRect/>
          <a:stretch>
            <a:fillRect/>
          </a:stretch>
        </p:blipFill>
        <p:spPr bwMode="auto">
          <a:xfrm>
            <a:off x="578943" y="1484784"/>
            <a:ext cx="8025505" cy="468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ΦΒ πλαίσιο που περιλαμβάνει διόδους παράκαμψης για κάθε ΦΒ στοιχείο</a:t>
            </a:r>
          </a:p>
        </p:txBody>
      </p:sp>
      <p:pic>
        <p:nvPicPr>
          <p:cNvPr id="100355" name="Picture 3"/>
          <p:cNvPicPr>
            <a:picLocks noChangeAspect="1" noChangeArrowheads="1"/>
          </p:cNvPicPr>
          <p:nvPr/>
        </p:nvPicPr>
        <p:blipFill>
          <a:blip r:embed="rId2" cstate="print"/>
          <a:srcRect/>
          <a:stretch>
            <a:fillRect/>
          </a:stretch>
        </p:blipFill>
        <p:spPr bwMode="auto">
          <a:xfrm>
            <a:off x="1115616" y="1844824"/>
            <a:ext cx="7047458" cy="39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Επίδραση της σκίασης ή της ρύπανσης στην καμπύλη I-V μιας ΦΒ συστοιχίας</a:t>
            </a:r>
          </a:p>
        </p:txBody>
      </p:sp>
      <p:pic>
        <p:nvPicPr>
          <p:cNvPr id="12290" name="Picture 2"/>
          <p:cNvPicPr>
            <a:picLocks noChangeAspect="1" noChangeArrowheads="1"/>
          </p:cNvPicPr>
          <p:nvPr/>
        </p:nvPicPr>
        <p:blipFill>
          <a:blip r:embed="rId2" cstate="print"/>
          <a:srcRect/>
          <a:stretch>
            <a:fillRect/>
          </a:stretch>
        </p:blipFill>
        <p:spPr bwMode="auto">
          <a:xfrm>
            <a:off x="107505" y="2132856"/>
            <a:ext cx="5760000" cy="3660000"/>
          </a:xfrm>
          <a:prstGeom prst="rect">
            <a:avLst/>
          </a:prstGeom>
          <a:noFill/>
          <a:ln w="9525">
            <a:noFill/>
            <a:miter lim="800000"/>
            <a:headEnd/>
            <a:tailEnd/>
          </a:ln>
        </p:spPr>
      </p:pic>
      <p:sp>
        <p:nvSpPr>
          <p:cNvPr id="4" name="Content Placeholder 2"/>
          <p:cNvSpPr>
            <a:spLocks noGrp="1"/>
          </p:cNvSpPr>
          <p:nvPr>
            <p:ph idx="1"/>
          </p:nvPr>
        </p:nvSpPr>
        <p:spPr>
          <a:xfrm>
            <a:off x="5796136" y="1988840"/>
            <a:ext cx="3168352" cy="4176464"/>
          </a:xfrm>
        </p:spPr>
        <p:txBody>
          <a:bodyPr>
            <a:normAutofit/>
          </a:bodyPr>
          <a:lstStyle/>
          <a:p>
            <a:r>
              <a:rPr lang="el-GR" i="1" dirty="0"/>
              <a:t>Γαλάζια καμπύλη</a:t>
            </a:r>
            <a:r>
              <a:rPr lang="el-GR" dirty="0"/>
              <a:t>: Σκίαση στο κάτω μέρος ΦΒ πλαισίων  τοποθετημένων σε κατακόρυφο προσανατολισμό</a:t>
            </a:r>
          </a:p>
          <a:p>
            <a:r>
              <a:rPr lang="el-GR" i="1" dirty="0"/>
              <a:t>Πράσινη καμπύλη</a:t>
            </a:r>
            <a:r>
              <a:rPr lang="el-GR" dirty="0"/>
              <a:t>: Εκτεταμένη και ακανόνιστη σκίαση</a:t>
            </a:r>
          </a:p>
          <a:p>
            <a:r>
              <a:rPr lang="el-GR" i="1" dirty="0"/>
              <a:t>Μπλε καμπύλη</a:t>
            </a:r>
            <a:r>
              <a:rPr lang="el-GR" dirty="0"/>
              <a:t>: Αρκετά σκιασμένα ΦΒ πλαίσια</a:t>
            </a:r>
          </a:p>
          <a:p>
            <a:r>
              <a:rPr lang="el-GR" i="1" dirty="0"/>
              <a:t>Κόκκινη καμπύλη</a:t>
            </a:r>
            <a:r>
              <a:rPr lang="el-GR" dirty="0"/>
              <a:t>: Λίγες σκιασμένες ομάδες ΦΒ στοιχείων</a:t>
            </a:r>
          </a:p>
          <a:p>
            <a:endParaRPr lang="en-US" dirty="0"/>
          </a:p>
        </p:txBody>
      </p:sp>
    </p:spTree>
    <p:extLst>
      <p:ext uri="{BB962C8B-B14F-4D97-AF65-F5344CB8AC3E}">
        <p14:creationId xmlns:p14="http://schemas.microsoft.com/office/powerpoint/2010/main" val="30319653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Εκτιμώμενες απώλειες σκίασης</a:t>
            </a:r>
          </a:p>
        </p:txBody>
      </p:sp>
      <p:pic>
        <p:nvPicPr>
          <p:cNvPr id="83970" name="Picture 2"/>
          <p:cNvPicPr>
            <a:picLocks noChangeAspect="1" noChangeArrowheads="1"/>
          </p:cNvPicPr>
          <p:nvPr/>
        </p:nvPicPr>
        <p:blipFill>
          <a:blip r:embed="rId2" cstate="print"/>
          <a:srcRect/>
          <a:stretch>
            <a:fillRect/>
          </a:stretch>
        </p:blipFill>
        <p:spPr bwMode="auto">
          <a:xfrm>
            <a:off x="2040567" y="1449320"/>
            <a:ext cx="5123721" cy="48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δίοδοι φραγμού </a:t>
            </a:r>
            <a:r>
              <a:rPr lang="en-US" dirty="0"/>
              <a:t>(blocking diodes) </a:t>
            </a:r>
            <a:r>
              <a:rPr lang="el-GR" dirty="0"/>
              <a:t>εμποδίζουν το αντίστροφο ρεύμα από το να ρέει προς τα κάτω σε δυσλειτουργικές ή σκιασμένες ΦΒ συστοιχίες</a:t>
            </a:r>
          </a:p>
        </p:txBody>
      </p:sp>
      <p:pic>
        <p:nvPicPr>
          <p:cNvPr id="102402" name="Picture 2"/>
          <p:cNvPicPr>
            <a:picLocks noChangeAspect="1" noChangeArrowheads="1"/>
          </p:cNvPicPr>
          <p:nvPr/>
        </p:nvPicPr>
        <p:blipFill>
          <a:blip r:embed="rId2" cstate="print"/>
          <a:srcRect b="7094"/>
          <a:stretch>
            <a:fillRect/>
          </a:stretch>
        </p:blipFill>
        <p:spPr bwMode="auto">
          <a:xfrm>
            <a:off x="611560" y="1817019"/>
            <a:ext cx="7920000" cy="3772221"/>
          </a:xfrm>
          <a:prstGeom prst="rect">
            <a:avLst/>
          </a:prstGeom>
          <a:noFill/>
          <a:ln w="9525">
            <a:noFill/>
            <a:miter lim="800000"/>
            <a:headEnd/>
            <a:tailEnd/>
          </a:ln>
        </p:spPr>
      </p:pic>
      <p:sp>
        <p:nvSpPr>
          <p:cNvPr id="4" name="Content Placeholder 2"/>
          <p:cNvSpPr>
            <a:spLocks noGrp="1"/>
          </p:cNvSpPr>
          <p:nvPr>
            <p:ph idx="1"/>
          </p:nvPr>
        </p:nvSpPr>
        <p:spPr>
          <a:xfrm>
            <a:off x="323528" y="5733256"/>
            <a:ext cx="8229600" cy="648072"/>
          </a:xfrm>
        </p:spPr>
        <p:txBody>
          <a:bodyPr>
            <a:normAutofit/>
          </a:bodyPr>
          <a:lstStyle/>
          <a:p>
            <a:pPr>
              <a:buNone/>
            </a:pPr>
            <a:r>
              <a:rPr lang="el-GR" sz="1600" dirty="0"/>
              <a:t>		  Χωρίς διόδους φραγμού		    	Με διόδους φραγμού</a:t>
            </a:r>
          </a:p>
        </p:txBody>
      </p:sp>
    </p:spTree>
    <p:extLst>
      <p:ext uri="{BB962C8B-B14F-4D97-AF65-F5344CB8AC3E}">
        <p14:creationId xmlns:p14="http://schemas.microsoft.com/office/powerpoint/2010/main" val="303196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Είδη έντασης ηλιακής ακτινοβολίας και μέτρησή τους</a:t>
            </a:r>
          </a:p>
        </p:txBody>
      </p:sp>
      <p:sp>
        <p:nvSpPr>
          <p:cNvPr id="3" name="Content Placeholder 2"/>
          <p:cNvSpPr>
            <a:spLocks noGrp="1"/>
          </p:cNvSpPr>
          <p:nvPr>
            <p:ph idx="1"/>
          </p:nvPr>
        </p:nvSpPr>
        <p:spPr>
          <a:xfrm>
            <a:off x="457200" y="1600201"/>
            <a:ext cx="8229600" cy="2476872"/>
          </a:xfrm>
        </p:spPr>
        <p:txBody>
          <a:bodyPr>
            <a:normAutofit fontScale="92500" lnSpcReduction="10000"/>
          </a:bodyPr>
          <a:lstStyle/>
          <a:p>
            <a:r>
              <a:rPr lang="el-GR" sz="1600" dirty="0"/>
              <a:t>Η ένταση ηλιακής ακτινοβολίας είναι η ισχύς ανά μονάδα επιφάνειας που λαμβάνεται από τον Ήλιο και μετράται σε </a:t>
            </a:r>
            <a:r>
              <a:rPr lang="en-US" sz="1600" dirty="0"/>
              <a:t>W/m</a:t>
            </a:r>
            <a:r>
              <a:rPr lang="en-US" sz="1600" baseline="30000" dirty="0"/>
              <a:t>2</a:t>
            </a:r>
            <a:endParaRPr lang="el-GR" sz="1600" dirty="0"/>
          </a:p>
          <a:p>
            <a:r>
              <a:rPr lang="el-GR" sz="1600" i="1" dirty="0"/>
              <a:t>Άμεση ένταση ακτινοβολίας</a:t>
            </a:r>
            <a:r>
              <a:rPr lang="el-GR" sz="1600" dirty="0"/>
              <a:t>: Χρησιμοποιείται για να περιγράψει την ακτινοβολία που ταξιδεύει σε ευθεία γραμμή από τον Ήλιο μέχρι την επιφάνεια της Γης</a:t>
            </a:r>
          </a:p>
          <a:p>
            <a:r>
              <a:rPr lang="el-GR" sz="1600" i="1" dirty="0"/>
              <a:t>Διάχυτη ένταση ακτινοβολίας</a:t>
            </a:r>
            <a:r>
              <a:rPr lang="el-GR" sz="1600" dirty="0"/>
              <a:t>: Τμήμα της ολικής έντασης ακτινοβολίας που υπάρχει λόγω της σκέδασης του φωτός στην ατμόσφαιρα</a:t>
            </a:r>
          </a:p>
          <a:p>
            <a:r>
              <a:rPr lang="el-GR" sz="1600" i="1" dirty="0"/>
              <a:t>Ολική ένταση ακτινοβολίας </a:t>
            </a:r>
            <a:r>
              <a:rPr lang="el-GR" sz="1600" dirty="0"/>
              <a:t>(</a:t>
            </a:r>
            <a:r>
              <a:rPr lang="el-GR" sz="1600" i="1" dirty="0"/>
              <a:t>G</a:t>
            </a:r>
            <a:r>
              <a:rPr lang="el-GR" sz="1600" dirty="0"/>
              <a:t>): Άθροισμα της άμεσης και διάχυτης έντασης ακτινοβολίας </a:t>
            </a:r>
          </a:p>
          <a:p>
            <a:r>
              <a:rPr lang="el-GR" sz="1600" dirty="0"/>
              <a:t>Σε μια ξάστερη καλοκαιρινή μέρα είναι δυνατόν να μετρηθεί σε μια επιφάνεια κάθετη στην ηλιακή ακτινοβολία μια ολική τιμή έντασης ακτινοβολίας </a:t>
            </a:r>
            <a:r>
              <a:rPr lang="en-US" sz="1600" i="1" dirty="0"/>
              <a:t>G</a:t>
            </a:r>
            <a:r>
              <a:rPr lang="en-US" sz="1600" dirty="0"/>
              <a:t>=1000 W/m</a:t>
            </a:r>
            <a:r>
              <a:rPr lang="en-US" sz="1600" baseline="30000" dirty="0"/>
              <a:t>2</a:t>
            </a:r>
            <a:r>
              <a:rPr lang="en-US" sz="1600" dirty="0"/>
              <a:t> </a:t>
            </a:r>
            <a:endParaRPr lang="el-GR" sz="1600" dirty="0"/>
          </a:p>
          <a:p>
            <a:r>
              <a:rPr lang="el-GR" sz="1600" dirty="0"/>
              <a:t>Η ολική ένταση ακτινοβολίας σε μια συγκεκριμένη επιφάνεια μετράται με το </a:t>
            </a:r>
            <a:r>
              <a:rPr lang="el-GR" sz="1600" i="1" dirty="0" err="1"/>
              <a:t>πυρανόμετρο</a:t>
            </a:r>
            <a:r>
              <a:rPr lang="el-GR" sz="1600" dirty="0"/>
              <a:t>:</a:t>
            </a:r>
          </a:p>
        </p:txBody>
      </p:sp>
      <p:pic>
        <p:nvPicPr>
          <p:cNvPr id="34820" name="Picture 4" descr="ÎÏÎ¿ÏÎ­Î»ÎµÏÎ¼Î± ÎµÎ¹ÎºÏÎ½Î±Ï Î³Î¹Î± pyranometer pv"/>
          <p:cNvPicPr>
            <a:picLocks noChangeAspect="1" noChangeArrowheads="1"/>
          </p:cNvPicPr>
          <p:nvPr/>
        </p:nvPicPr>
        <p:blipFill>
          <a:blip r:embed="rId2" cstate="print"/>
          <a:srcRect/>
          <a:stretch>
            <a:fillRect/>
          </a:stretch>
        </p:blipFill>
        <p:spPr bwMode="auto">
          <a:xfrm>
            <a:off x="3707904" y="4005064"/>
            <a:ext cx="2159999" cy="216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Λόγος επίδοσης</a:t>
            </a:r>
            <a:r>
              <a:rPr lang="en-US" dirty="0"/>
              <a:t> </a:t>
            </a:r>
            <a:r>
              <a:rPr lang="el-GR" dirty="0"/>
              <a:t>(</a:t>
            </a:r>
            <a:r>
              <a:rPr lang="en-US" dirty="0"/>
              <a:t>PR</a:t>
            </a:r>
            <a:r>
              <a:rPr lang="el-GR" dirty="0"/>
              <a:t>) μιας ΦΒ συστοιχίας</a:t>
            </a:r>
            <a:r>
              <a:rPr lang="en-US" dirty="0"/>
              <a:t>/</a:t>
            </a:r>
            <a:r>
              <a:rPr lang="el-GR" dirty="0"/>
              <a:t>συστήματος</a:t>
            </a:r>
          </a:p>
        </p:txBody>
      </p:sp>
      <p:sp>
        <p:nvSpPr>
          <p:cNvPr id="3" name="Content Placeholder 2"/>
          <p:cNvSpPr>
            <a:spLocks noGrp="1"/>
          </p:cNvSpPr>
          <p:nvPr>
            <p:ph idx="1"/>
          </p:nvPr>
        </p:nvSpPr>
        <p:spPr>
          <a:xfrm>
            <a:off x="457200" y="1600200"/>
            <a:ext cx="8229600" cy="4637112"/>
          </a:xfrm>
        </p:spPr>
        <p:txBody>
          <a:bodyPr>
            <a:normAutofit/>
          </a:bodyPr>
          <a:lstStyle/>
          <a:p>
            <a:r>
              <a:rPr lang="el-GR" sz="1600" dirty="0"/>
              <a:t>Ο λόγος επίδοσης</a:t>
            </a:r>
            <a:r>
              <a:rPr lang="en-US" sz="1600" dirty="0"/>
              <a:t> </a:t>
            </a:r>
            <a:r>
              <a:rPr lang="el-GR" sz="1600" dirty="0"/>
              <a:t>(</a:t>
            </a:r>
            <a:r>
              <a:rPr lang="en-US" sz="1600" dirty="0"/>
              <a:t>PR</a:t>
            </a:r>
            <a:r>
              <a:rPr lang="el-GR" sz="1600" dirty="0"/>
              <a:t>) προσδιορίζεται από το πηλίκο της αποδιδόμενης ηλεκτρικής ενέργειας</a:t>
            </a:r>
            <a:r>
              <a:rPr lang="en-US" sz="1600" dirty="0"/>
              <a:t> </a:t>
            </a:r>
            <a:r>
              <a:rPr lang="el-GR" sz="1600" dirty="0"/>
              <a:t>του ΦΒ συστήματος προς την ενέργεια που θα απέδιδε εάν λειτουργούσε ιδανικά, χωρίς τις επιπλέον απώλειες λόγω των αποκλίσεων από την κατάσταση αναφοράς (STC), δεχόμενο κάθε στιγμή την ίδια ένταση ακτινοβολίας κατά την διάρκεια της ημέρας</a:t>
            </a:r>
          </a:p>
          <a:p>
            <a:r>
              <a:rPr lang="el-GR" sz="1600" dirty="0"/>
              <a:t>Ο λόγος επίδοσης καθορίζει την απόκλιση της αποδιδόμενης από τη ΦΒ συστοιχία/σύστημα ενέργειας σε σχέση με την ιδανική δυνατότητα του συστήματος</a:t>
            </a:r>
          </a:p>
          <a:p>
            <a:r>
              <a:rPr lang="el-GR" sz="1600" dirty="0"/>
              <a:t>Τυπικές τιμές του λόγου επίδοσης για μια ΦΒ συστοιχία είναι 70-90% και για ένα ΦΒ σύστημα ακόμα χαμηλότερα, λόγω των απωλειών κατά τη μεταφορά και τις ενεργειακές μετατροπές στις ηλεκτρονικές διατάξεις του συστήματος</a:t>
            </a:r>
          </a:p>
          <a:p>
            <a:r>
              <a:rPr lang="el-GR" sz="1600" dirty="0"/>
              <a:t>Αν, π.χ., ο λόγος επίδοσης μιας ΦΒ εγκατάστασης είναι 70%, αυτό σημαίνει ότι το 30% της ενέργειας που δέχεται δεν χρησιμοποιείται και χάνεται σε απώλειες αγωγού, θερμότητας, και βλάβες εξαρτημάτων</a:t>
            </a:r>
          </a:p>
          <a:p>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Συντελεστής χρησιμοποίησης</a:t>
            </a:r>
            <a:r>
              <a:rPr lang="en-US" dirty="0"/>
              <a:t> </a:t>
            </a:r>
            <a:r>
              <a:rPr lang="el-GR" dirty="0"/>
              <a:t>ενός ΦΒ πλαισίου/συστοιχίας</a:t>
            </a:r>
          </a:p>
        </p:txBody>
      </p:sp>
      <p:sp>
        <p:nvSpPr>
          <p:cNvPr id="3" name="Content Placeholder 2"/>
          <p:cNvSpPr>
            <a:spLocks noGrp="1"/>
          </p:cNvSpPr>
          <p:nvPr>
            <p:ph idx="1"/>
          </p:nvPr>
        </p:nvSpPr>
        <p:spPr>
          <a:xfrm>
            <a:off x="457200" y="1600200"/>
            <a:ext cx="8229600" cy="4637112"/>
          </a:xfrm>
        </p:spPr>
        <p:txBody>
          <a:bodyPr>
            <a:normAutofit/>
          </a:bodyPr>
          <a:lstStyle/>
          <a:p>
            <a:r>
              <a:rPr lang="el-GR" sz="1600" dirty="0"/>
              <a:t>Ο συντελεστής χρησιμοποίησης είναι ένα </a:t>
            </a:r>
            <a:r>
              <a:rPr lang="el-GR" sz="1600" dirty="0" err="1"/>
              <a:t>αδιάστατο</a:t>
            </a:r>
            <a:r>
              <a:rPr lang="el-GR" sz="1600" dirty="0"/>
              <a:t> μέγεθος που ισούται με το λόγο της πραγματικά παραγόμενης ηλεκτρικής ενέργειας για δεδομένη χρονική περίοδο (τυπικό εύρος: από 1 ώρα έως 1 έτος) προς τη μέγιστη δυνατή παραγόμενη ηλεκτρική ενέργεια κατά την περίοδο αυτή</a:t>
            </a:r>
          </a:p>
          <a:p>
            <a:r>
              <a:rPr lang="el-GR" sz="1600" dirty="0"/>
              <a:t>Ο συντελεστής χρησιμοποίησης ορίζεται για κάθε εγκατάσταση παραγωγής ηλεκτρικής ενέργειας, όπως μια συμβατική μονάδα παραγωγής ενέργειας που καταναλώνει καύσιμο ή μια μονάδα που χρησιμοποιεί ανανεώσιμες πηγές ενέργειας, όπως ο άνεμος ή ο ήλιος</a:t>
            </a:r>
          </a:p>
          <a:p>
            <a:r>
              <a:rPr lang="el-GR" sz="1600" dirty="0"/>
              <a:t>Ο μέσος συντελεστής χρησιμοποίησης μπορεί επίσης να οριστεί για οποιαδήποτε κατηγορία τέτοιων εγκαταστάσεων και μπορεί να χρησιμοποιηθεί για τη σύγκριση διαφόρων τεχνολογιών παραγωγής ηλεκτρικής ενέργειας</a:t>
            </a:r>
          </a:p>
          <a:p>
            <a:r>
              <a:rPr lang="el-GR" sz="1600" dirty="0"/>
              <a:t>Οι τυπικοί ετήσιοι συντελεστές χρησιμοποίησης για ΦΒ εγκαταστάσεις κυμαίνονται από κάτω από 10% (για παλιές εγκαταστάσεις με σταθεροποιημένα ΦΒ πλαίσια στη Βόρεια Ευρώπη) έως 30% (για ΦΒ εγκαταστάσεις με σύστημα </a:t>
            </a:r>
            <a:r>
              <a:rPr lang="el-GR" sz="1600" dirty="0" err="1"/>
              <a:t>ιχνηλάτισης</a:t>
            </a:r>
            <a:r>
              <a:rPr lang="el-GR" sz="1600" dirty="0"/>
              <a:t> 2 αξόνων σε μέρη με υψηλή ηλιακή ακτινοβολία)</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Καμπύλη </a:t>
            </a:r>
            <a:r>
              <a:rPr lang="en-US" dirty="0"/>
              <a:t>I-V </a:t>
            </a:r>
            <a:r>
              <a:rPr lang="el-GR" dirty="0"/>
              <a:t>ενός κινητήρα </a:t>
            </a:r>
            <a:r>
              <a:rPr lang="en-US" dirty="0"/>
              <a:t>DC </a:t>
            </a:r>
            <a:r>
              <a:rPr lang="el-GR" dirty="0"/>
              <a:t>σε σύγκριση με καμπύλες </a:t>
            </a:r>
            <a:r>
              <a:rPr lang="en-US" dirty="0"/>
              <a:t>I-V </a:t>
            </a:r>
            <a:r>
              <a:rPr lang="el-GR" dirty="0"/>
              <a:t>ενός ΦΒ για μεταβαλλόμενη ένταση ακτινοβολίας</a:t>
            </a:r>
            <a:r>
              <a:rPr lang="en-US" dirty="0"/>
              <a:t> </a:t>
            </a:r>
            <a:endParaRPr lang="el-GR" dirty="0"/>
          </a:p>
        </p:txBody>
      </p:sp>
      <p:sp>
        <p:nvSpPr>
          <p:cNvPr id="3" name="Content Placeholder 2"/>
          <p:cNvSpPr>
            <a:spLocks noGrp="1"/>
          </p:cNvSpPr>
          <p:nvPr>
            <p:ph idx="1"/>
          </p:nvPr>
        </p:nvSpPr>
        <p:spPr>
          <a:xfrm>
            <a:off x="457200" y="5589240"/>
            <a:ext cx="8229600" cy="648072"/>
          </a:xfrm>
        </p:spPr>
        <p:txBody>
          <a:bodyPr>
            <a:normAutofit fontScale="85000" lnSpcReduction="20000"/>
          </a:bodyPr>
          <a:lstStyle/>
          <a:p>
            <a:r>
              <a:rPr lang="el-GR" sz="1600" dirty="0"/>
              <a:t>Στη συγκεκριμένη περίπτωση, ο κινητήρας δεν θα ξεκινήσει να περιστρέφεται μέχρι η ένταση ηλιακής ακτινοβολίας να φθάσει τα </a:t>
            </a:r>
            <a:r>
              <a:rPr lang="en-US" sz="1600" dirty="0"/>
              <a:t>400 W/m</a:t>
            </a:r>
            <a:r>
              <a:rPr lang="en-US" sz="1600" baseline="30000" dirty="0"/>
              <a:t>2</a:t>
            </a:r>
            <a:r>
              <a:rPr lang="el-GR" sz="1600" dirty="0"/>
              <a:t>, αλλά στη συνέχεια χρειάζεται μόνο </a:t>
            </a:r>
            <a:r>
              <a:rPr lang="en-US" sz="1600" dirty="0"/>
              <a:t>200 W/m</a:t>
            </a:r>
            <a:r>
              <a:rPr lang="en-US" sz="1600" baseline="30000" dirty="0"/>
              <a:t>2</a:t>
            </a:r>
            <a:r>
              <a:rPr lang="en-US" sz="1600" dirty="0"/>
              <a:t> </a:t>
            </a:r>
            <a:r>
              <a:rPr lang="el-GR" sz="1600" dirty="0"/>
              <a:t>για να συνεχίσει να λειτουργεί</a:t>
            </a:r>
            <a:endParaRPr lang="en-US" sz="1600" dirty="0"/>
          </a:p>
        </p:txBody>
      </p:sp>
      <p:pic>
        <p:nvPicPr>
          <p:cNvPr id="104451" name="Picture 3"/>
          <p:cNvPicPr>
            <a:picLocks noChangeAspect="1" noChangeArrowheads="1"/>
          </p:cNvPicPr>
          <p:nvPr/>
        </p:nvPicPr>
        <p:blipFill>
          <a:blip r:embed="rId2" cstate="print"/>
          <a:srcRect/>
          <a:stretch>
            <a:fillRect/>
          </a:stretch>
        </p:blipFill>
        <p:spPr bwMode="auto">
          <a:xfrm>
            <a:off x="1547664" y="1557232"/>
            <a:ext cx="6309153" cy="396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Περιβαλλοντικά ζητήματα και ανακύκλωση ΦΒ πλαισίων</a:t>
            </a:r>
          </a:p>
        </p:txBody>
      </p:sp>
      <p:sp>
        <p:nvSpPr>
          <p:cNvPr id="3" name="Content Placeholder 2"/>
          <p:cNvSpPr>
            <a:spLocks noGrp="1"/>
          </p:cNvSpPr>
          <p:nvPr>
            <p:ph idx="1"/>
          </p:nvPr>
        </p:nvSpPr>
        <p:spPr>
          <a:xfrm>
            <a:off x="457200" y="1600200"/>
            <a:ext cx="8229600" cy="4637112"/>
          </a:xfrm>
        </p:spPr>
        <p:txBody>
          <a:bodyPr>
            <a:normAutofit/>
          </a:bodyPr>
          <a:lstStyle/>
          <a:p>
            <a:r>
              <a:rPr lang="el-GR" sz="1600" dirty="0"/>
              <a:t>Ως γενική παρατήρηση, η λειτουργία ενός ΦΒ συστήματος είναι φιλική προς το περιβάλλον</a:t>
            </a:r>
          </a:p>
          <a:p>
            <a:r>
              <a:rPr lang="el-GR" sz="1600" dirty="0"/>
              <a:t>Ωστόσο, ένα ΦΒ σύστημα μπορεί να προκαλέσει περιβαλλοντική ζημιά κατά την απελευθέρωση επικίνδυνων αερίων σε περίπτωση πυρκαγιάς στο σύστημα</a:t>
            </a:r>
          </a:p>
          <a:p>
            <a:r>
              <a:rPr lang="el-GR" sz="1600" dirty="0"/>
              <a:t>Στα επόμενα έτη, η ποσότητα των ΦΒ πλαισίων που χρειάζεται να ανακυκλωθούν αναμένεται να αυξηθεί σημαντικά</a:t>
            </a:r>
          </a:p>
          <a:p>
            <a:r>
              <a:rPr lang="el-GR" sz="1600" dirty="0"/>
              <a:t>Αν και η διαδικασία ανακύκλωσης μπορεί να προσφέρει οικονομικά οφέλη από την πώληση πρώτων υλών, ο κύριος λόγος για τον οποίο τα ΦΒ πλαίσια πρέπει να ανακυκλωθούν είναι ότι δεν απελευθερώνονται στο περιβάλλον δυνητικά επιβλαβή υλικά</a:t>
            </a:r>
          </a:p>
          <a:p>
            <a:r>
              <a:rPr lang="el-GR" sz="1600" dirty="0"/>
              <a:t>Μέχρι σήμερα, έχουν αναπτυχθεί ώριμες διαδικασίες ανακύκλωσης για ΦΒ πλαίσια κρυσταλλικού πυριτίου (</a:t>
            </a:r>
            <a:r>
              <a:rPr lang="en-US" sz="1600" dirty="0"/>
              <a:t>c-Si</a:t>
            </a:r>
            <a:r>
              <a:rPr lang="el-GR" sz="1600" dirty="0"/>
              <a:t>) και </a:t>
            </a:r>
            <a:r>
              <a:rPr lang="el-GR" sz="1600" dirty="0" err="1"/>
              <a:t>τελλουριούχου</a:t>
            </a:r>
            <a:r>
              <a:rPr lang="el-GR" sz="1600" dirty="0"/>
              <a:t> καδμίου (</a:t>
            </a:r>
            <a:r>
              <a:rPr lang="el-GR" sz="1600" dirty="0" err="1"/>
              <a:t>CdTe</a:t>
            </a:r>
            <a:r>
              <a:rPr lang="el-GR" sz="1600" dirty="0"/>
              <a:t>)</a:t>
            </a:r>
            <a:endParaRPr lang="en-US" sz="1600" dirty="0"/>
          </a:p>
          <a:p>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Κατηγορίες και λειτουργία ΦΒ συστημάτων</a:t>
            </a:r>
          </a:p>
        </p:txBody>
      </p:sp>
      <p:grpSp>
        <p:nvGrpSpPr>
          <p:cNvPr id="12318" name="Group 30"/>
          <p:cNvGrpSpPr>
            <a:grpSpLocks noChangeAspect="1"/>
          </p:cNvGrpSpPr>
          <p:nvPr/>
        </p:nvGrpSpPr>
        <p:grpSpPr bwMode="auto">
          <a:xfrm>
            <a:off x="1676654" y="1412776"/>
            <a:ext cx="5589934" cy="4824000"/>
            <a:chOff x="2130" y="1259"/>
            <a:chExt cx="10036" cy="8661"/>
          </a:xfrm>
        </p:grpSpPr>
        <p:sp>
          <p:nvSpPr>
            <p:cNvPr id="12319" name="Text Box 31"/>
            <p:cNvSpPr txBox="1">
              <a:spLocks noChangeArrowheads="1"/>
            </p:cNvSpPr>
            <p:nvPr/>
          </p:nvSpPr>
          <p:spPr bwMode="auto">
            <a:xfrm>
              <a:off x="2130" y="579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ΦΒ συστήματα</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0" name="Text Box 32"/>
            <p:cNvSpPr txBox="1">
              <a:spLocks noChangeArrowheads="1"/>
            </p:cNvSpPr>
            <p:nvPr/>
          </p:nvSpPr>
          <p:spPr bwMode="auto">
            <a:xfrm>
              <a:off x="3930" y="7257"/>
              <a:ext cx="1701" cy="1134"/>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Συνδεδεμένα στο δίκτυο</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1" name="Text Box 33"/>
            <p:cNvSpPr txBox="1">
              <a:spLocks noChangeArrowheads="1"/>
            </p:cNvSpPr>
            <p:nvPr/>
          </p:nvSpPr>
          <p:spPr bwMode="auto">
            <a:xfrm>
              <a:off x="3930" y="3777"/>
              <a:ext cx="1701" cy="1134"/>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Απομονωμένα ή εκτός δικτύου</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2" name="Text Box 34"/>
            <p:cNvSpPr txBox="1">
              <a:spLocks noChangeArrowheads="1"/>
            </p:cNvSpPr>
            <p:nvPr/>
          </p:nvSpPr>
          <p:spPr bwMode="auto">
            <a:xfrm>
              <a:off x="6015" y="3057"/>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Αυτόνομα</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3" name="Text Box 35"/>
            <p:cNvSpPr txBox="1">
              <a:spLocks noChangeArrowheads="1"/>
            </p:cNvSpPr>
            <p:nvPr/>
          </p:nvSpPr>
          <p:spPr bwMode="auto">
            <a:xfrm>
              <a:off x="5976" y="5325"/>
              <a:ext cx="1800"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Υβριδικά</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4" name="Text Box 36"/>
            <p:cNvSpPr txBox="1">
              <a:spLocks noChangeArrowheads="1"/>
            </p:cNvSpPr>
            <p:nvPr/>
          </p:nvSpPr>
          <p:spPr bwMode="auto">
            <a:xfrm>
              <a:off x="9466" y="2377"/>
              <a:ext cx="1999"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Χωρίς αποθήκευση</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5" name="Text Box 37"/>
            <p:cNvSpPr txBox="1">
              <a:spLocks noChangeArrowheads="1"/>
            </p:cNvSpPr>
            <p:nvPr/>
          </p:nvSpPr>
          <p:spPr bwMode="auto">
            <a:xfrm>
              <a:off x="9466" y="3690"/>
              <a:ext cx="1999"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Με αποθήκευση</a:t>
              </a:r>
              <a:endParaRPr lang="el-GR" dirty="0">
                <a:latin typeface="Arial" pitchFamily="34" charset="0"/>
                <a:cs typeface="Arial" pitchFamily="34" charset="0"/>
              </a:endParaRPr>
            </a:p>
          </p:txBody>
        </p:sp>
        <p:sp>
          <p:nvSpPr>
            <p:cNvPr id="12326" name="Text Box 38"/>
            <p:cNvSpPr txBox="1">
              <a:spLocks noChangeArrowheads="1"/>
            </p:cNvSpPr>
            <p:nvPr/>
          </p:nvSpPr>
          <p:spPr bwMode="auto">
            <a:xfrm>
              <a:off x="9466" y="5064"/>
              <a:ext cx="1999"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Διάσπαρτα ή αποκεντρωμένα</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7" name="Text Box 39"/>
            <p:cNvSpPr txBox="1">
              <a:spLocks noChangeArrowheads="1"/>
            </p:cNvSpPr>
            <p:nvPr/>
          </p:nvSpPr>
          <p:spPr bwMode="auto">
            <a:xfrm>
              <a:off x="9466" y="6470"/>
              <a:ext cx="1999"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Κεντρικού σταθμού</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8" name="Text Box 40"/>
            <p:cNvSpPr txBox="1">
              <a:spLocks noChangeArrowheads="1"/>
            </p:cNvSpPr>
            <p:nvPr/>
          </p:nvSpPr>
          <p:spPr bwMode="auto">
            <a:xfrm>
              <a:off x="9466" y="7864"/>
              <a:ext cx="1999"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Κατανεμημένα</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29" name="Text Box 41"/>
            <p:cNvSpPr txBox="1">
              <a:spLocks noChangeArrowheads="1"/>
            </p:cNvSpPr>
            <p:nvPr/>
          </p:nvSpPr>
          <p:spPr bwMode="auto">
            <a:xfrm>
              <a:off x="7765" y="924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Αμφίδρομη λειτουργία</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30" name="Text Box 42"/>
            <p:cNvSpPr txBox="1">
              <a:spLocks noChangeArrowheads="1"/>
            </p:cNvSpPr>
            <p:nvPr/>
          </p:nvSpPr>
          <p:spPr bwMode="auto">
            <a:xfrm>
              <a:off x="10465" y="924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Βοηθητική λειτουργία</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2331" name="AutoShape 43"/>
            <p:cNvCxnSpPr>
              <a:cxnSpLocks noChangeShapeType="1"/>
            </p:cNvCxnSpPr>
            <p:nvPr/>
          </p:nvCxnSpPr>
          <p:spPr bwMode="auto">
            <a:xfrm flipV="1">
              <a:off x="2880" y="4370"/>
              <a:ext cx="1050" cy="1420"/>
            </a:xfrm>
            <a:prstGeom prst="straightConnector1">
              <a:avLst/>
            </a:prstGeom>
            <a:noFill/>
            <a:ln w="9525">
              <a:solidFill>
                <a:srgbClr val="000000"/>
              </a:solidFill>
              <a:round/>
              <a:headEnd/>
              <a:tailEnd type="triangle" w="med" len="med"/>
            </a:ln>
          </p:spPr>
        </p:cxnSp>
        <p:cxnSp>
          <p:nvCxnSpPr>
            <p:cNvPr id="12332" name="AutoShape 44"/>
            <p:cNvCxnSpPr>
              <a:cxnSpLocks noChangeShapeType="1"/>
            </p:cNvCxnSpPr>
            <p:nvPr/>
          </p:nvCxnSpPr>
          <p:spPr bwMode="auto">
            <a:xfrm>
              <a:off x="2880" y="6470"/>
              <a:ext cx="1050" cy="1394"/>
            </a:xfrm>
            <a:prstGeom prst="straightConnector1">
              <a:avLst/>
            </a:prstGeom>
            <a:noFill/>
            <a:ln w="9525">
              <a:solidFill>
                <a:srgbClr val="000000"/>
              </a:solidFill>
              <a:round/>
              <a:headEnd/>
              <a:tailEnd type="triangle" w="med" len="med"/>
            </a:ln>
          </p:spPr>
        </p:cxnSp>
        <p:cxnSp>
          <p:nvCxnSpPr>
            <p:cNvPr id="12333" name="AutoShape 45"/>
            <p:cNvCxnSpPr>
              <a:cxnSpLocks noChangeShapeType="1"/>
            </p:cNvCxnSpPr>
            <p:nvPr/>
          </p:nvCxnSpPr>
          <p:spPr bwMode="auto">
            <a:xfrm flipV="1">
              <a:off x="7716" y="2730"/>
              <a:ext cx="1750" cy="524"/>
            </a:xfrm>
            <a:prstGeom prst="straightConnector1">
              <a:avLst/>
            </a:prstGeom>
            <a:noFill/>
            <a:ln w="9525">
              <a:solidFill>
                <a:srgbClr val="000000"/>
              </a:solidFill>
              <a:round/>
              <a:headEnd/>
              <a:tailEnd type="triangle" w="med" len="med"/>
            </a:ln>
          </p:spPr>
        </p:cxnSp>
        <p:cxnSp>
          <p:nvCxnSpPr>
            <p:cNvPr id="12334" name="AutoShape 46"/>
            <p:cNvCxnSpPr>
              <a:cxnSpLocks noChangeShapeType="1"/>
            </p:cNvCxnSpPr>
            <p:nvPr/>
          </p:nvCxnSpPr>
          <p:spPr bwMode="auto">
            <a:xfrm>
              <a:off x="7716" y="3535"/>
              <a:ext cx="1750" cy="486"/>
            </a:xfrm>
            <a:prstGeom prst="straightConnector1">
              <a:avLst/>
            </a:prstGeom>
            <a:noFill/>
            <a:ln w="9525">
              <a:solidFill>
                <a:srgbClr val="000000"/>
              </a:solidFill>
              <a:round/>
              <a:headEnd/>
              <a:tailEnd type="triangle" w="med" len="med"/>
            </a:ln>
          </p:spPr>
        </p:cxnSp>
        <p:cxnSp>
          <p:nvCxnSpPr>
            <p:cNvPr id="12335" name="AutoShape 47"/>
            <p:cNvCxnSpPr>
              <a:cxnSpLocks noChangeShapeType="1"/>
            </p:cNvCxnSpPr>
            <p:nvPr/>
          </p:nvCxnSpPr>
          <p:spPr bwMode="auto">
            <a:xfrm flipV="1">
              <a:off x="7776" y="4226"/>
              <a:ext cx="1690" cy="1328"/>
            </a:xfrm>
            <a:prstGeom prst="straightConnector1">
              <a:avLst/>
            </a:prstGeom>
            <a:noFill/>
            <a:ln w="9525">
              <a:solidFill>
                <a:srgbClr val="000000"/>
              </a:solidFill>
              <a:round/>
              <a:headEnd/>
              <a:tailEnd type="triangle" w="med" len="med"/>
            </a:ln>
          </p:spPr>
        </p:cxnSp>
        <p:cxnSp>
          <p:nvCxnSpPr>
            <p:cNvPr id="12336" name="AutoShape 48"/>
            <p:cNvCxnSpPr>
              <a:cxnSpLocks noChangeShapeType="1"/>
            </p:cNvCxnSpPr>
            <p:nvPr/>
          </p:nvCxnSpPr>
          <p:spPr bwMode="auto">
            <a:xfrm flipV="1">
              <a:off x="7765" y="5442"/>
              <a:ext cx="1701" cy="302"/>
            </a:xfrm>
            <a:prstGeom prst="straightConnector1">
              <a:avLst/>
            </a:prstGeom>
            <a:noFill/>
            <a:ln w="9525">
              <a:solidFill>
                <a:srgbClr val="000000"/>
              </a:solidFill>
              <a:round/>
              <a:headEnd/>
              <a:tailEnd type="triangle" w="med" len="med"/>
            </a:ln>
          </p:spPr>
        </p:cxnSp>
        <p:cxnSp>
          <p:nvCxnSpPr>
            <p:cNvPr id="12337" name="AutoShape 49"/>
            <p:cNvCxnSpPr>
              <a:cxnSpLocks noChangeShapeType="1"/>
            </p:cNvCxnSpPr>
            <p:nvPr/>
          </p:nvCxnSpPr>
          <p:spPr bwMode="auto">
            <a:xfrm>
              <a:off x="7765" y="6005"/>
              <a:ext cx="1701" cy="671"/>
            </a:xfrm>
            <a:prstGeom prst="straightConnector1">
              <a:avLst/>
            </a:prstGeom>
            <a:noFill/>
            <a:ln w="9525">
              <a:solidFill>
                <a:srgbClr val="000000"/>
              </a:solidFill>
              <a:round/>
              <a:headEnd/>
              <a:tailEnd type="triangle" w="med" len="med"/>
            </a:ln>
          </p:spPr>
        </p:cxnSp>
        <p:cxnSp>
          <p:nvCxnSpPr>
            <p:cNvPr id="12338" name="AutoShape 50"/>
            <p:cNvCxnSpPr>
              <a:cxnSpLocks noChangeShapeType="1"/>
            </p:cNvCxnSpPr>
            <p:nvPr/>
          </p:nvCxnSpPr>
          <p:spPr bwMode="auto">
            <a:xfrm flipV="1">
              <a:off x="5631" y="6938"/>
              <a:ext cx="3835" cy="730"/>
            </a:xfrm>
            <a:prstGeom prst="straightConnector1">
              <a:avLst/>
            </a:prstGeom>
            <a:noFill/>
            <a:ln w="9525">
              <a:solidFill>
                <a:srgbClr val="000000"/>
              </a:solidFill>
              <a:round/>
              <a:headEnd/>
              <a:tailEnd type="triangle" w="med" len="med"/>
            </a:ln>
          </p:spPr>
        </p:cxnSp>
        <p:cxnSp>
          <p:nvCxnSpPr>
            <p:cNvPr id="12339" name="AutoShape 51"/>
            <p:cNvCxnSpPr>
              <a:cxnSpLocks noChangeShapeType="1"/>
            </p:cNvCxnSpPr>
            <p:nvPr/>
          </p:nvCxnSpPr>
          <p:spPr bwMode="auto">
            <a:xfrm>
              <a:off x="5631" y="7864"/>
              <a:ext cx="3835" cy="308"/>
            </a:xfrm>
            <a:prstGeom prst="straightConnector1">
              <a:avLst/>
            </a:prstGeom>
            <a:noFill/>
            <a:ln w="9525">
              <a:solidFill>
                <a:srgbClr val="000000"/>
              </a:solidFill>
              <a:round/>
              <a:headEnd/>
              <a:tailEnd type="triangle" w="med" len="med"/>
            </a:ln>
          </p:spPr>
        </p:cxnSp>
        <p:cxnSp>
          <p:nvCxnSpPr>
            <p:cNvPr id="12340" name="AutoShape 52"/>
            <p:cNvCxnSpPr>
              <a:cxnSpLocks noChangeShapeType="1"/>
            </p:cNvCxnSpPr>
            <p:nvPr/>
          </p:nvCxnSpPr>
          <p:spPr bwMode="auto">
            <a:xfrm flipH="1">
              <a:off x="8808" y="8544"/>
              <a:ext cx="1160" cy="696"/>
            </a:xfrm>
            <a:prstGeom prst="straightConnector1">
              <a:avLst/>
            </a:prstGeom>
            <a:noFill/>
            <a:ln w="9525">
              <a:solidFill>
                <a:srgbClr val="000000"/>
              </a:solidFill>
              <a:round/>
              <a:headEnd/>
              <a:tailEnd type="triangle" w="med" len="med"/>
            </a:ln>
          </p:spPr>
        </p:cxnSp>
        <p:cxnSp>
          <p:nvCxnSpPr>
            <p:cNvPr id="12341" name="AutoShape 53"/>
            <p:cNvCxnSpPr>
              <a:cxnSpLocks noChangeShapeType="1"/>
            </p:cNvCxnSpPr>
            <p:nvPr/>
          </p:nvCxnSpPr>
          <p:spPr bwMode="auto">
            <a:xfrm>
              <a:off x="10566" y="8544"/>
              <a:ext cx="860" cy="696"/>
            </a:xfrm>
            <a:prstGeom prst="straightConnector1">
              <a:avLst/>
            </a:prstGeom>
            <a:noFill/>
            <a:ln w="9525">
              <a:solidFill>
                <a:srgbClr val="000000"/>
              </a:solidFill>
              <a:round/>
              <a:headEnd/>
              <a:tailEnd type="triangle" w="med" len="med"/>
            </a:ln>
          </p:spPr>
        </p:cxnSp>
        <p:sp>
          <p:nvSpPr>
            <p:cNvPr id="12342" name="Text Box 54"/>
            <p:cNvSpPr txBox="1">
              <a:spLocks noChangeArrowheads="1"/>
            </p:cNvSpPr>
            <p:nvPr/>
          </p:nvSpPr>
          <p:spPr bwMode="auto">
            <a:xfrm>
              <a:off x="9478" y="1259"/>
              <a:ext cx="1987" cy="680"/>
            </a:xfrm>
            <a:prstGeom prst="rect">
              <a:avLst/>
            </a:prstGeom>
            <a:solidFill>
              <a:srgbClr val="D8D8D8"/>
            </a:solidFill>
            <a:ln w="9525">
              <a:solidFill>
                <a:srgbClr val="000000"/>
              </a:solidFill>
              <a:miter lim="800000"/>
              <a:headEnd/>
              <a:tailEnd/>
            </a:ln>
          </p:spPr>
          <p:txBody>
            <a:bodyPr vert="horz" wrap="square" lIns="18000" tIns="0" rIns="1800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1" i="0" u="none" strike="noStrike" cap="none" normalizeH="0" baseline="0" dirty="0">
                  <a:ln>
                    <a:noFill/>
                  </a:ln>
                  <a:solidFill>
                    <a:schemeClr val="tx1"/>
                  </a:solidFill>
                  <a:effectLst/>
                  <a:latin typeface="Times New Roman" pitchFamily="18" charset="0"/>
                  <a:cs typeface="Arial" pitchFamily="34" charset="0"/>
                </a:rPr>
                <a:t>Λειτουργία</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2343" name="Text Box 55"/>
            <p:cNvSpPr txBox="1">
              <a:spLocks noChangeArrowheads="1"/>
            </p:cNvSpPr>
            <p:nvPr/>
          </p:nvSpPr>
          <p:spPr bwMode="auto">
            <a:xfrm>
              <a:off x="3930" y="1271"/>
              <a:ext cx="3860" cy="680"/>
            </a:xfrm>
            <a:prstGeom prst="rect">
              <a:avLst/>
            </a:prstGeom>
            <a:solidFill>
              <a:srgbClr val="D8D8D8"/>
            </a:solidFill>
            <a:ln w="9525">
              <a:solidFill>
                <a:srgbClr val="000000"/>
              </a:solidFill>
              <a:miter lim="800000"/>
              <a:headEnd/>
              <a:tailEnd/>
            </a:ln>
          </p:spPr>
          <p:txBody>
            <a:bodyPr vert="horz" wrap="square" lIns="18000" tIns="0" rIns="18000" bIns="0" numCol="1" anchor="ctr" anchorCtr="0" compatLnSpc="1">
              <a:prstTxWarp prst="textNoShape">
                <a:avLst/>
              </a:prstTxWarp>
            </a:bodyPr>
            <a:lstStyle/>
            <a:p>
              <a:pPr lvl="0" algn="ctr" fontAlgn="base">
                <a:spcBef>
                  <a:spcPct val="0"/>
                </a:spcBef>
                <a:spcAft>
                  <a:spcPts val="300"/>
                </a:spcAft>
              </a:pPr>
              <a:r>
                <a:rPr lang="el-GR" sz="1200" b="1" dirty="0">
                  <a:latin typeface="Times New Roman" pitchFamily="18" charset="0"/>
                  <a:cs typeface="Arial" pitchFamily="34" charset="0"/>
                </a:rPr>
                <a:t>Κατηγορίες ΦΒ συστημάτων</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2344" name="AutoShape 56"/>
            <p:cNvCxnSpPr>
              <a:cxnSpLocks noChangeShapeType="1"/>
            </p:cNvCxnSpPr>
            <p:nvPr/>
          </p:nvCxnSpPr>
          <p:spPr bwMode="auto">
            <a:xfrm flipV="1">
              <a:off x="4965" y="3396"/>
              <a:ext cx="1050" cy="381"/>
            </a:xfrm>
            <a:prstGeom prst="straightConnector1">
              <a:avLst/>
            </a:prstGeom>
            <a:noFill/>
            <a:ln w="9525">
              <a:solidFill>
                <a:srgbClr val="000000"/>
              </a:solidFill>
              <a:round/>
              <a:headEnd/>
              <a:tailEnd type="triangle" w="med" len="med"/>
            </a:ln>
          </p:spPr>
        </p:cxnSp>
        <p:cxnSp>
          <p:nvCxnSpPr>
            <p:cNvPr id="12345" name="AutoShape 57"/>
            <p:cNvCxnSpPr>
              <a:cxnSpLocks noChangeShapeType="1"/>
            </p:cNvCxnSpPr>
            <p:nvPr/>
          </p:nvCxnSpPr>
          <p:spPr bwMode="auto">
            <a:xfrm>
              <a:off x="4850" y="4911"/>
              <a:ext cx="1126" cy="727"/>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30319653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Βασικά είδη ΦΒ συστημάτων</a:t>
            </a:r>
          </a:p>
        </p:txBody>
      </p:sp>
      <p:sp>
        <p:nvSpPr>
          <p:cNvPr id="3" name="Content Placeholder 2"/>
          <p:cNvSpPr>
            <a:spLocks noGrp="1"/>
          </p:cNvSpPr>
          <p:nvPr>
            <p:ph idx="1"/>
          </p:nvPr>
        </p:nvSpPr>
        <p:spPr>
          <a:xfrm>
            <a:off x="457200" y="1600201"/>
            <a:ext cx="8229600" cy="1396752"/>
          </a:xfrm>
        </p:spPr>
        <p:txBody>
          <a:bodyPr>
            <a:normAutofit/>
          </a:bodyPr>
          <a:lstStyle/>
          <a:p>
            <a:r>
              <a:rPr lang="el-GR" sz="1600" dirty="0"/>
              <a:t>Αυτόνομα ΦΒ συστήματα συνδεδεμένα απευθείας με φορτίο DC</a:t>
            </a:r>
          </a:p>
          <a:p>
            <a:r>
              <a:rPr lang="el-GR" sz="1600" dirty="0"/>
              <a:t>Αυτόνομα ΦΒ συστήματα με αποθήκευση ενέργειας που συνδέονται με φορτία DC και AC</a:t>
            </a:r>
          </a:p>
          <a:p>
            <a:r>
              <a:rPr lang="el-GR" sz="1600" dirty="0"/>
              <a:t>Αυτόνομα ΦΒ υβριδικά συστήματα</a:t>
            </a:r>
          </a:p>
          <a:p>
            <a:r>
              <a:rPr lang="el-GR" sz="1600" dirty="0"/>
              <a:t>ΦΒ συστήματα συνδεδεμένα στο δίκτυο</a:t>
            </a:r>
            <a:endParaRPr lang="en-US" sz="1600" dirty="0"/>
          </a:p>
        </p:txBody>
      </p:sp>
      <p:sp>
        <p:nvSpPr>
          <p:cNvPr id="4" name="Content Placeholder 2"/>
          <p:cNvSpPr txBox="1">
            <a:spLocks/>
          </p:cNvSpPr>
          <p:nvPr/>
        </p:nvSpPr>
        <p:spPr>
          <a:xfrm>
            <a:off x="467544" y="3688432"/>
            <a:ext cx="8229600" cy="460648"/>
          </a:xfrm>
          <a:prstGeom prst="rect">
            <a:avLst/>
          </a:prstGeom>
        </p:spPr>
        <p:txBody>
          <a:bodyPr vert="horz" lIns="91440" tIns="45720" rIns="91440" bIns="45720" rtlCol="0">
            <a:normAutofit/>
          </a:bodyPr>
          <a:lstStyle/>
          <a:p>
            <a:pPr marL="342900" lvl="0" indent="-342900" algn="ctr">
              <a:spcBef>
                <a:spcPct val="20000"/>
              </a:spcBef>
              <a:defRPr/>
            </a:pPr>
            <a:r>
              <a:rPr lang="el-GR" sz="1600" b="1" i="1" dirty="0"/>
              <a:t>Αυτόνομα ΦΒ συστήματα συνδεδεμένα απευθείας με φορτίο DC</a:t>
            </a:r>
            <a:endParaRPr kumimoji="0" lang="en-US" sz="1600" b="1" i="1" u="none" strike="noStrike" kern="1200" cap="none" spc="0" normalizeH="0" baseline="0" noProof="0" dirty="0">
              <a:ln>
                <a:noFill/>
              </a:ln>
              <a:solidFill>
                <a:schemeClr val="tx1"/>
              </a:solidFill>
              <a:effectLst/>
              <a:uLnTx/>
              <a:uFillTx/>
              <a:latin typeface="+mn-lt"/>
              <a:ea typeface="+mn-ea"/>
              <a:cs typeface="+mn-cs"/>
            </a:endParaRPr>
          </a:p>
        </p:txBody>
      </p:sp>
      <p:grpSp>
        <p:nvGrpSpPr>
          <p:cNvPr id="13314" name="Group 2"/>
          <p:cNvGrpSpPr>
            <a:grpSpLocks noChangeAspect="1"/>
          </p:cNvGrpSpPr>
          <p:nvPr/>
        </p:nvGrpSpPr>
        <p:grpSpPr bwMode="auto">
          <a:xfrm>
            <a:off x="2915816" y="4509120"/>
            <a:ext cx="3271838" cy="458788"/>
            <a:chOff x="6255" y="2575"/>
            <a:chExt cx="5152" cy="722"/>
          </a:xfrm>
        </p:grpSpPr>
        <p:sp>
          <p:nvSpPr>
            <p:cNvPr id="13315" name="Text Box 3"/>
            <p:cNvSpPr txBox="1">
              <a:spLocks noChangeArrowheads="1"/>
            </p:cNvSpPr>
            <p:nvPr/>
          </p:nvSpPr>
          <p:spPr bwMode="auto">
            <a:xfrm>
              <a:off x="6255" y="2617"/>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ΦΒ συστοιχία</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3316" name="Text Box 4"/>
            <p:cNvSpPr txBox="1">
              <a:spLocks noChangeArrowheads="1"/>
            </p:cNvSpPr>
            <p:nvPr/>
          </p:nvSpPr>
          <p:spPr bwMode="auto">
            <a:xfrm>
              <a:off x="9706" y="2575"/>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Φορτία </a:t>
              </a:r>
              <a:r>
                <a:rPr kumimoji="0" lang="en-US" sz="1200" b="0" i="0" u="none" strike="noStrike" cap="none" normalizeH="0" baseline="0" dirty="0">
                  <a:ln>
                    <a:noFill/>
                  </a:ln>
                  <a:solidFill>
                    <a:schemeClr val="tx1"/>
                  </a:solidFill>
                  <a:effectLst/>
                  <a:latin typeface="Times New Roman" pitchFamily="18" charset="0"/>
                  <a:cs typeface="Arial" pitchFamily="34" charset="0"/>
                </a:rPr>
                <a:t>DC</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3317" name="AutoShape 5"/>
            <p:cNvCxnSpPr>
              <a:cxnSpLocks noChangeShapeType="1"/>
            </p:cNvCxnSpPr>
            <p:nvPr/>
          </p:nvCxnSpPr>
          <p:spPr bwMode="auto">
            <a:xfrm>
              <a:off x="7956" y="2970"/>
              <a:ext cx="1750" cy="0"/>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30319653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Αυτόνομα ΦΒ συστήματα με αποθήκευση ενέργειας που συνδέονται με φορτία DC και AC</a:t>
            </a:r>
          </a:p>
        </p:txBody>
      </p:sp>
      <p:grpSp>
        <p:nvGrpSpPr>
          <p:cNvPr id="14338" name="Group 2"/>
          <p:cNvGrpSpPr>
            <a:grpSpLocks noChangeAspect="1"/>
          </p:cNvGrpSpPr>
          <p:nvPr/>
        </p:nvGrpSpPr>
        <p:grpSpPr bwMode="auto">
          <a:xfrm>
            <a:off x="1763688" y="2348879"/>
            <a:ext cx="6005706" cy="2880000"/>
            <a:chOff x="5234" y="5094"/>
            <a:chExt cx="7456" cy="3577"/>
          </a:xfrm>
        </p:grpSpPr>
        <p:sp>
          <p:nvSpPr>
            <p:cNvPr id="14339" name="Text Box 3"/>
            <p:cNvSpPr txBox="1">
              <a:spLocks noChangeArrowheads="1"/>
            </p:cNvSpPr>
            <p:nvPr/>
          </p:nvSpPr>
          <p:spPr bwMode="auto">
            <a:xfrm>
              <a:off x="5234" y="509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ΦΒ συστοιχία</a:t>
              </a:r>
              <a:endParaRPr lang="el-GR" dirty="0">
                <a:latin typeface="Arial" pitchFamily="34" charset="0"/>
                <a:cs typeface="Arial" pitchFamily="34" charset="0"/>
              </a:endParaRPr>
            </a:p>
          </p:txBody>
        </p:sp>
        <p:sp>
          <p:nvSpPr>
            <p:cNvPr id="14340" name="Text Box 4"/>
            <p:cNvSpPr txBox="1">
              <a:spLocks noChangeArrowheads="1"/>
            </p:cNvSpPr>
            <p:nvPr/>
          </p:nvSpPr>
          <p:spPr bwMode="auto">
            <a:xfrm>
              <a:off x="10989" y="7991"/>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Φορτία </a:t>
              </a:r>
              <a:r>
                <a:rPr kumimoji="0" lang="en-US" sz="1200" b="0" i="0" u="none" strike="noStrike" cap="none" normalizeH="0" baseline="0" dirty="0">
                  <a:ln>
                    <a:noFill/>
                  </a:ln>
                  <a:solidFill>
                    <a:schemeClr val="tx1"/>
                  </a:solidFill>
                  <a:effectLst/>
                  <a:latin typeface="Times New Roman" pitchFamily="18" charset="0"/>
                  <a:cs typeface="Arial" pitchFamily="34" charset="0"/>
                </a:rPr>
                <a:t>AC</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4341" name="Text Box 5"/>
            <p:cNvSpPr txBox="1">
              <a:spLocks noChangeArrowheads="1"/>
            </p:cNvSpPr>
            <p:nvPr/>
          </p:nvSpPr>
          <p:spPr bwMode="auto">
            <a:xfrm>
              <a:off x="8160" y="509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Ρυθμιστής φόρτισης</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4342" name="Text Box 6"/>
            <p:cNvSpPr txBox="1">
              <a:spLocks noChangeArrowheads="1"/>
            </p:cNvSpPr>
            <p:nvPr/>
          </p:nvSpPr>
          <p:spPr bwMode="auto">
            <a:xfrm>
              <a:off x="10947" y="509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Φορτία </a:t>
              </a:r>
              <a:r>
                <a:rPr kumimoji="0" lang="en-US" sz="1200" b="0" i="0" u="none" strike="noStrike" cap="none" normalizeH="0" baseline="0" dirty="0">
                  <a:ln>
                    <a:noFill/>
                  </a:ln>
                  <a:solidFill>
                    <a:schemeClr val="tx1"/>
                  </a:solidFill>
                  <a:effectLst/>
                  <a:latin typeface="Times New Roman" pitchFamily="18" charset="0"/>
                  <a:cs typeface="Arial" pitchFamily="34" charset="0"/>
                </a:rPr>
                <a:t>DC</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4343" name="Text Box 7"/>
            <p:cNvSpPr txBox="1">
              <a:spLocks noChangeArrowheads="1"/>
            </p:cNvSpPr>
            <p:nvPr/>
          </p:nvSpPr>
          <p:spPr bwMode="auto">
            <a:xfrm>
              <a:off x="10989" y="6557"/>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Αντιστροφέας</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4344" name="Text Box 8"/>
            <p:cNvSpPr txBox="1">
              <a:spLocks noChangeArrowheads="1"/>
            </p:cNvSpPr>
            <p:nvPr/>
          </p:nvSpPr>
          <p:spPr bwMode="auto">
            <a:xfrm>
              <a:off x="8160" y="6569"/>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Συσσωρευτής</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4345" name="AutoShape 9"/>
            <p:cNvCxnSpPr>
              <a:cxnSpLocks noChangeShapeType="1"/>
            </p:cNvCxnSpPr>
            <p:nvPr/>
          </p:nvCxnSpPr>
          <p:spPr bwMode="auto">
            <a:xfrm>
              <a:off x="6935" y="5434"/>
              <a:ext cx="1225" cy="0"/>
            </a:xfrm>
            <a:prstGeom prst="straightConnector1">
              <a:avLst/>
            </a:prstGeom>
            <a:noFill/>
            <a:ln w="9525">
              <a:solidFill>
                <a:srgbClr val="000000"/>
              </a:solidFill>
              <a:round/>
              <a:headEnd/>
              <a:tailEnd type="triangle" w="med" len="med"/>
            </a:ln>
          </p:spPr>
        </p:cxnSp>
        <p:cxnSp>
          <p:nvCxnSpPr>
            <p:cNvPr id="14346" name="AutoShape 10"/>
            <p:cNvCxnSpPr>
              <a:cxnSpLocks noChangeShapeType="1"/>
            </p:cNvCxnSpPr>
            <p:nvPr/>
          </p:nvCxnSpPr>
          <p:spPr bwMode="auto">
            <a:xfrm>
              <a:off x="9861" y="5434"/>
              <a:ext cx="1086" cy="0"/>
            </a:xfrm>
            <a:prstGeom prst="straightConnector1">
              <a:avLst/>
            </a:prstGeom>
            <a:noFill/>
            <a:ln w="9525">
              <a:solidFill>
                <a:srgbClr val="000000"/>
              </a:solidFill>
              <a:round/>
              <a:headEnd/>
              <a:tailEnd type="triangle" w="med" len="med"/>
            </a:ln>
          </p:spPr>
        </p:cxnSp>
        <p:cxnSp>
          <p:nvCxnSpPr>
            <p:cNvPr id="14347" name="AutoShape 11"/>
            <p:cNvCxnSpPr>
              <a:cxnSpLocks noChangeShapeType="1"/>
            </p:cNvCxnSpPr>
            <p:nvPr/>
          </p:nvCxnSpPr>
          <p:spPr bwMode="auto">
            <a:xfrm>
              <a:off x="9021" y="5774"/>
              <a:ext cx="0" cy="795"/>
            </a:xfrm>
            <a:prstGeom prst="straightConnector1">
              <a:avLst/>
            </a:prstGeom>
            <a:noFill/>
            <a:ln w="9525">
              <a:solidFill>
                <a:srgbClr val="000000"/>
              </a:solidFill>
              <a:round/>
              <a:headEnd type="triangle" w="med" len="med"/>
              <a:tailEnd type="triangle" w="med" len="med"/>
            </a:ln>
          </p:spPr>
        </p:cxnSp>
        <p:cxnSp>
          <p:nvCxnSpPr>
            <p:cNvPr id="14348" name="AutoShape 12"/>
            <p:cNvCxnSpPr>
              <a:cxnSpLocks noChangeShapeType="1"/>
            </p:cNvCxnSpPr>
            <p:nvPr/>
          </p:nvCxnSpPr>
          <p:spPr bwMode="auto">
            <a:xfrm>
              <a:off x="9861" y="6920"/>
              <a:ext cx="1086" cy="0"/>
            </a:xfrm>
            <a:prstGeom prst="straightConnector1">
              <a:avLst/>
            </a:prstGeom>
            <a:noFill/>
            <a:ln w="9525">
              <a:solidFill>
                <a:srgbClr val="000000"/>
              </a:solidFill>
              <a:round/>
              <a:headEnd/>
              <a:tailEnd type="triangle" w="med" len="med"/>
            </a:ln>
          </p:spPr>
        </p:cxnSp>
        <p:cxnSp>
          <p:nvCxnSpPr>
            <p:cNvPr id="14349" name="AutoShape 13"/>
            <p:cNvCxnSpPr>
              <a:cxnSpLocks noChangeShapeType="1"/>
            </p:cNvCxnSpPr>
            <p:nvPr/>
          </p:nvCxnSpPr>
          <p:spPr bwMode="auto">
            <a:xfrm>
              <a:off x="11884" y="7237"/>
              <a:ext cx="0" cy="754"/>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30319653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Αυτόνομα ΦΒ υβριδικά συστήματα</a:t>
            </a:r>
            <a:endParaRPr lang="en-US" dirty="0"/>
          </a:p>
        </p:txBody>
      </p:sp>
      <p:grpSp>
        <p:nvGrpSpPr>
          <p:cNvPr id="15378" name="Group 18"/>
          <p:cNvGrpSpPr>
            <a:grpSpLocks noChangeAspect="1"/>
          </p:cNvGrpSpPr>
          <p:nvPr/>
        </p:nvGrpSpPr>
        <p:grpSpPr bwMode="auto">
          <a:xfrm>
            <a:off x="1835696" y="2204864"/>
            <a:ext cx="5827290" cy="2880000"/>
            <a:chOff x="5183" y="3263"/>
            <a:chExt cx="7576" cy="3746"/>
          </a:xfrm>
        </p:grpSpPr>
        <p:sp>
          <p:nvSpPr>
            <p:cNvPr id="15379" name="Text Box 19"/>
            <p:cNvSpPr txBox="1">
              <a:spLocks noChangeArrowheads="1"/>
            </p:cNvSpPr>
            <p:nvPr/>
          </p:nvSpPr>
          <p:spPr bwMode="auto">
            <a:xfrm>
              <a:off x="5303" y="3263"/>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ΦΒ συστοιχία</a:t>
              </a:r>
              <a:endParaRPr lang="el-GR" sz="1200" dirty="0">
                <a:latin typeface="Arial" pitchFamily="34" charset="0"/>
                <a:cs typeface="Arial" pitchFamily="34" charset="0"/>
              </a:endParaRPr>
            </a:p>
          </p:txBody>
        </p:sp>
        <p:sp>
          <p:nvSpPr>
            <p:cNvPr id="15380" name="Text Box 20"/>
            <p:cNvSpPr txBox="1">
              <a:spLocks noChangeArrowheads="1"/>
            </p:cNvSpPr>
            <p:nvPr/>
          </p:nvSpPr>
          <p:spPr bwMode="auto">
            <a:xfrm>
              <a:off x="11058" y="6160"/>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Φορτία </a:t>
              </a:r>
              <a:r>
                <a:rPr lang="en-US" sz="1200" dirty="0">
                  <a:latin typeface="Times New Roman" pitchFamily="18" charset="0"/>
                  <a:cs typeface="Arial" pitchFamily="34" charset="0"/>
                </a:rPr>
                <a:t>AC</a:t>
              </a:r>
              <a:endParaRPr lang="el-GR" dirty="0">
                <a:latin typeface="Arial" pitchFamily="34" charset="0"/>
                <a:cs typeface="Arial" pitchFamily="34" charset="0"/>
              </a:endParaRPr>
            </a:p>
          </p:txBody>
        </p:sp>
        <p:sp>
          <p:nvSpPr>
            <p:cNvPr id="15381" name="Text Box 21"/>
            <p:cNvSpPr txBox="1">
              <a:spLocks noChangeArrowheads="1"/>
            </p:cNvSpPr>
            <p:nvPr/>
          </p:nvSpPr>
          <p:spPr bwMode="auto">
            <a:xfrm>
              <a:off x="8229" y="3263"/>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Ρυθμιστής φόρτισης</a:t>
              </a:r>
              <a:endParaRPr lang="el-GR" dirty="0">
                <a:latin typeface="Arial" pitchFamily="34" charset="0"/>
                <a:cs typeface="Arial" pitchFamily="34" charset="0"/>
              </a:endParaRPr>
            </a:p>
          </p:txBody>
        </p:sp>
        <p:sp>
          <p:nvSpPr>
            <p:cNvPr id="15382" name="Text Box 22"/>
            <p:cNvSpPr txBox="1">
              <a:spLocks noChangeArrowheads="1"/>
            </p:cNvSpPr>
            <p:nvPr/>
          </p:nvSpPr>
          <p:spPr bwMode="auto">
            <a:xfrm>
              <a:off x="11016" y="3263"/>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Φορτία </a:t>
              </a:r>
              <a:r>
                <a:rPr lang="en-US" sz="1200" dirty="0">
                  <a:latin typeface="Times New Roman" pitchFamily="18" charset="0"/>
                  <a:cs typeface="Arial" pitchFamily="34" charset="0"/>
                </a:rPr>
                <a:t>DC</a:t>
              </a:r>
              <a:endParaRPr lang="el-GR" dirty="0">
                <a:latin typeface="Arial" pitchFamily="34" charset="0"/>
                <a:cs typeface="Arial" pitchFamily="34" charset="0"/>
              </a:endParaRPr>
            </a:p>
          </p:txBody>
        </p:sp>
        <p:sp>
          <p:nvSpPr>
            <p:cNvPr id="15383" name="Text Box 23"/>
            <p:cNvSpPr txBox="1">
              <a:spLocks noChangeArrowheads="1"/>
            </p:cNvSpPr>
            <p:nvPr/>
          </p:nvSpPr>
          <p:spPr bwMode="auto">
            <a:xfrm>
              <a:off x="11058" y="4726"/>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Αντιστροφέας</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5384" name="Text Box 24"/>
            <p:cNvSpPr txBox="1">
              <a:spLocks noChangeArrowheads="1"/>
            </p:cNvSpPr>
            <p:nvPr/>
          </p:nvSpPr>
          <p:spPr bwMode="auto">
            <a:xfrm>
              <a:off x="8229" y="4738"/>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Συσσωρευτής</a:t>
              </a:r>
            </a:p>
          </p:txBody>
        </p:sp>
        <p:cxnSp>
          <p:nvCxnSpPr>
            <p:cNvPr id="15385" name="AutoShape 25"/>
            <p:cNvCxnSpPr>
              <a:cxnSpLocks noChangeShapeType="1"/>
            </p:cNvCxnSpPr>
            <p:nvPr/>
          </p:nvCxnSpPr>
          <p:spPr bwMode="auto">
            <a:xfrm>
              <a:off x="7004" y="3603"/>
              <a:ext cx="1225" cy="0"/>
            </a:xfrm>
            <a:prstGeom prst="straightConnector1">
              <a:avLst/>
            </a:prstGeom>
            <a:noFill/>
            <a:ln w="9525">
              <a:solidFill>
                <a:srgbClr val="000000"/>
              </a:solidFill>
              <a:round/>
              <a:headEnd/>
              <a:tailEnd type="triangle" w="med" len="med"/>
            </a:ln>
          </p:spPr>
        </p:cxnSp>
        <p:cxnSp>
          <p:nvCxnSpPr>
            <p:cNvPr id="15386" name="AutoShape 26"/>
            <p:cNvCxnSpPr>
              <a:cxnSpLocks noChangeShapeType="1"/>
            </p:cNvCxnSpPr>
            <p:nvPr/>
          </p:nvCxnSpPr>
          <p:spPr bwMode="auto">
            <a:xfrm>
              <a:off x="9930" y="3603"/>
              <a:ext cx="1086" cy="0"/>
            </a:xfrm>
            <a:prstGeom prst="straightConnector1">
              <a:avLst/>
            </a:prstGeom>
            <a:noFill/>
            <a:ln w="9525">
              <a:solidFill>
                <a:srgbClr val="000000"/>
              </a:solidFill>
              <a:round/>
              <a:headEnd/>
              <a:tailEnd type="triangle" w="med" len="med"/>
            </a:ln>
          </p:spPr>
        </p:cxnSp>
        <p:cxnSp>
          <p:nvCxnSpPr>
            <p:cNvPr id="15387" name="AutoShape 27"/>
            <p:cNvCxnSpPr>
              <a:cxnSpLocks noChangeShapeType="1"/>
            </p:cNvCxnSpPr>
            <p:nvPr/>
          </p:nvCxnSpPr>
          <p:spPr bwMode="auto">
            <a:xfrm>
              <a:off x="9090" y="3943"/>
              <a:ext cx="0" cy="795"/>
            </a:xfrm>
            <a:prstGeom prst="straightConnector1">
              <a:avLst/>
            </a:prstGeom>
            <a:noFill/>
            <a:ln w="9525">
              <a:solidFill>
                <a:srgbClr val="000000"/>
              </a:solidFill>
              <a:round/>
              <a:headEnd type="triangle" w="med" len="med"/>
              <a:tailEnd type="triangle" w="med" len="med"/>
            </a:ln>
          </p:spPr>
        </p:cxnSp>
        <p:cxnSp>
          <p:nvCxnSpPr>
            <p:cNvPr id="15388" name="AutoShape 28"/>
            <p:cNvCxnSpPr>
              <a:cxnSpLocks noChangeShapeType="1"/>
            </p:cNvCxnSpPr>
            <p:nvPr/>
          </p:nvCxnSpPr>
          <p:spPr bwMode="auto">
            <a:xfrm>
              <a:off x="9930" y="5089"/>
              <a:ext cx="1086" cy="0"/>
            </a:xfrm>
            <a:prstGeom prst="straightConnector1">
              <a:avLst/>
            </a:prstGeom>
            <a:noFill/>
            <a:ln w="9525">
              <a:solidFill>
                <a:srgbClr val="000000"/>
              </a:solidFill>
              <a:round/>
              <a:headEnd/>
              <a:tailEnd type="triangle" w="med" len="med"/>
            </a:ln>
          </p:spPr>
        </p:cxnSp>
        <p:cxnSp>
          <p:nvCxnSpPr>
            <p:cNvPr id="15389" name="AutoShape 29"/>
            <p:cNvCxnSpPr>
              <a:cxnSpLocks noChangeShapeType="1"/>
            </p:cNvCxnSpPr>
            <p:nvPr/>
          </p:nvCxnSpPr>
          <p:spPr bwMode="auto">
            <a:xfrm>
              <a:off x="11953" y="5406"/>
              <a:ext cx="0" cy="754"/>
            </a:xfrm>
            <a:prstGeom prst="straightConnector1">
              <a:avLst/>
            </a:prstGeom>
            <a:noFill/>
            <a:ln w="9525">
              <a:solidFill>
                <a:srgbClr val="000000"/>
              </a:solidFill>
              <a:round/>
              <a:headEnd/>
              <a:tailEnd type="triangle" w="med" len="med"/>
            </a:ln>
          </p:spPr>
        </p:cxnSp>
        <p:sp>
          <p:nvSpPr>
            <p:cNvPr id="15390" name="Text Box 30"/>
            <p:cNvSpPr txBox="1">
              <a:spLocks noChangeArrowheads="1"/>
            </p:cNvSpPr>
            <p:nvPr/>
          </p:nvSpPr>
          <p:spPr bwMode="auto">
            <a:xfrm>
              <a:off x="5303" y="4726"/>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Ανορθωτής</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5391" name="Text Box 31"/>
            <p:cNvSpPr txBox="1">
              <a:spLocks noChangeArrowheads="1"/>
            </p:cNvSpPr>
            <p:nvPr/>
          </p:nvSpPr>
          <p:spPr bwMode="auto">
            <a:xfrm>
              <a:off x="5183" y="5875"/>
              <a:ext cx="1882" cy="1134"/>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Βοηθητική πηγή</a:t>
              </a:r>
              <a:endParaRPr kumimoji="0" lang="en-US" sz="1200" b="0" i="0" u="none" strike="noStrike" cap="none" normalizeH="0" baseline="0" dirty="0">
                <a:ln>
                  <a:noFill/>
                </a:ln>
                <a:solidFill>
                  <a:schemeClr val="tx1"/>
                </a:solidFill>
                <a:effectLst/>
                <a:latin typeface="Times New Roman" pitchFamily="18" charset="0"/>
                <a:cs typeface="Arial" pitchFamily="34" charset="0"/>
              </a:endParaRPr>
            </a:p>
            <a:p>
              <a:pPr lvl="0" algn="ctr" fontAlgn="base">
                <a:spcBef>
                  <a:spcPct val="0"/>
                </a:spcBef>
                <a:spcAft>
                  <a:spcPts val="300"/>
                </a:spcAft>
              </a:pPr>
              <a:r>
                <a:rPr kumimoji="0" lang="en-US" sz="1200" b="0" i="0" u="none" strike="noStrike" cap="none" normalizeH="0" baseline="0" dirty="0">
                  <a:ln>
                    <a:noFill/>
                  </a:ln>
                  <a:solidFill>
                    <a:schemeClr val="tx1"/>
                  </a:solidFill>
                  <a:effectLst/>
                  <a:latin typeface="Times New Roman" pitchFamily="18" charset="0"/>
                  <a:cs typeface="Arial" pitchFamily="34" charset="0"/>
                </a:rPr>
                <a:t>(</a:t>
              </a:r>
              <a:r>
                <a:rPr kumimoji="0" lang="el-GR" sz="1200" b="0" i="0" u="none" strike="noStrike" cap="none" normalizeH="0" baseline="0" dirty="0" err="1">
                  <a:ln>
                    <a:noFill/>
                  </a:ln>
                  <a:solidFill>
                    <a:schemeClr val="tx1"/>
                  </a:solidFill>
                  <a:effectLst/>
                  <a:latin typeface="Times New Roman" pitchFamily="18" charset="0"/>
                  <a:cs typeface="Arial" pitchFamily="34" charset="0"/>
                </a:rPr>
                <a:t>ντηζελογεννήτρια</a:t>
              </a:r>
              <a:r>
                <a:rPr kumimoji="0" lang="en-US" sz="1200" b="0" i="0" u="none" strike="noStrike" cap="none" normalizeH="0" baseline="0" dirty="0">
                  <a:ln>
                    <a:noFill/>
                  </a:ln>
                  <a:solidFill>
                    <a:schemeClr val="tx1"/>
                  </a:solidFill>
                  <a:effectLst/>
                  <a:latin typeface="Times New Roman" pitchFamily="18" charset="0"/>
                  <a:cs typeface="Arial" pitchFamily="34" charset="0"/>
                </a:rPr>
                <a:t>, </a:t>
              </a:r>
              <a:r>
                <a:rPr lang="el-GR" sz="1200" dirty="0">
                  <a:latin typeface="Times New Roman" pitchFamily="18" charset="0"/>
                  <a:cs typeface="Arial" pitchFamily="34" charset="0"/>
                </a:rPr>
                <a:t>ανεμογεννήτρια</a:t>
              </a:r>
              <a:r>
                <a:rPr kumimoji="0" lang="en-US" sz="1200" b="0" i="0" u="none" strike="noStrike" cap="none" normalizeH="0" baseline="0" dirty="0">
                  <a:ln>
                    <a:noFill/>
                  </a:ln>
                  <a:solidFill>
                    <a:schemeClr val="tx1"/>
                  </a:solidFill>
                  <a:effectLst/>
                  <a:latin typeface="Times New Roman" pitchFamily="18" charset="0"/>
                  <a:cs typeface="Arial" pitchFamily="34" charset="0"/>
                </a:rPr>
                <a:t>)</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5392" name="AutoShape 32"/>
            <p:cNvCxnSpPr>
              <a:cxnSpLocks noChangeShapeType="1"/>
            </p:cNvCxnSpPr>
            <p:nvPr/>
          </p:nvCxnSpPr>
          <p:spPr bwMode="auto">
            <a:xfrm flipV="1">
              <a:off x="6135" y="5418"/>
              <a:ext cx="0" cy="457"/>
            </a:xfrm>
            <a:prstGeom prst="straightConnector1">
              <a:avLst/>
            </a:prstGeom>
            <a:noFill/>
            <a:ln w="9525">
              <a:solidFill>
                <a:srgbClr val="000000"/>
              </a:solidFill>
              <a:round/>
              <a:headEnd/>
              <a:tailEnd type="triangle" w="med" len="med"/>
            </a:ln>
          </p:spPr>
        </p:cxnSp>
        <p:cxnSp>
          <p:nvCxnSpPr>
            <p:cNvPr id="15393" name="AutoShape 33"/>
            <p:cNvCxnSpPr>
              <a:cxnSpLocks noChangeShapeType="1"/>
            </p:cNvCxnSpPr>
            <p:nvPr/>
          </p:nvCxnSpPr>
          <p:spPr bwMode="auto">
            <a:xfrm>
              <a:off x="7004" y="5089"/>
              <a:ext cx="1225" cy="0"/>
            </a:xfrm>
            <a:prstGeom prst="straightConnector1">
              <a:avLst/>
            </a:prstGeom>
            <a:noFill/>
            <a:ln w="9525">
              <a:solidFill>
                <a:srgbClr val="000000"/>
              </a:solidFill>
              <a:round/>
              <a:headEnd/>
              <a:tailEnd type="triangle" w="med" len="med"/>
            </a:ln>
          </p:spPr>
        </p:cxnSp>
        <p:cxnSp>
          <p:nvCxnSpPr>
            <p:cNvPr id="15394" name="AutoShape 34"/>
            <p:cNvCxnSpPr>
              <a:cxnSpLocks noChangeShapeType="1"/>
            </p:cNvCxnSpPr>
            <p:nvPr/>
          </p:nvCxnSpPr>
          <p:spPr bwMode="auto">
            <a:xfrm>
              <a:off x="7065" y="6495"/>
              <a:ext cx="3993" cy="0"/>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30319653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ΦΒ συστήματα συνδεδεμένα στο δίκτυο</a:t>
            </a:r>
            <a:endParaRPr lang="en-US" dirty="0"/>
          </a:p>
        </p:txBody>
      </p:sp>
      <p:grpSp>
        <p:nvGrpSpPr>
          <p:cNvPr id="16386" name="Group 2"/>
          <p:cNvGrpSpPr>
            <a:grpSpLocks noChangeAspect="1"/>
          </p:cNvGrpSpPr>
          <p:nvPr/>
        </p:nvGrpSpPr>
        <p:grpSpPr bwMode="auto">
          <a:xfrm>
            <a:off x="1691680" y="2276872"/>
            <a:ext cx="6331448" cy="2700000"/>
            <a:chOff x="5261" y="6664"/>
            <a:chExt cx="7883" cy="3364"/>
          </a:xfrm>
        </p:grpSpPr>
        <p:sp>
          <p:nvSpPr>
            <p:cNvPr id="16387" name="Text Box 3"/>
            <p:cNvSpPr txBox="1">
              <a:spLocks noChangeArrowheads="1"/>
            </p:cNvSpPr>
            <p:nvPr/>
          </p:nvSpPr>
          <p:spPr bwMode="auto">
            <a:xfrm>
              <a:off x="5261" y="798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ΦΒ συστοιχία</a:t>
              </a:r>
              <a:endParaRPr lang="el-GR" sz="1200" dirty="0">
                <a:latin typeface="Arial" pitchFamily="34" charset="0"/>
                <a:cs typeface="Arial" pitchFamily="34" charset="0"/>
              </a:endParaRPr>
            </a:p>
          </p:txBody>
        </p:sp>
        <p:sp>
          <p:nvSpPr>
            <p:cNvPr id="16388" name="Text Box 4"/>
            <p:cNvSpPr txBox="1">
              <a:spLocks noChangeArrowheads="1"/>
            </p:cNvSpPr>
            <p:nvPr/>
          </p:nvSpPr>
          <p:spPr bwMode="auto">
            <a:xfrm>
              <a:off x="8389" y="7942"/>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Αντιστροφέας</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6389" name="AutoShape 5"/>
            <p:cNvCxnSpPr>
              <a:cxnSpLocks noChangeShapeType="1"/>
            </p:cNvCxnSpPr>
            <p:nvPr/>
          </p:nvCxnSpPr>
          <p:spPr bwMode="auto">
            <a:xfrm>
              <a:off x="6962" y="8320"/>
              <a:ext cx="1427" cy="0"/>
            </a:xfrm>
            <a:prstGeom prst="straightConnector1">
              <a:avLst/>
            </a:prstGeom>
            <a:noFill/>
            <a:ln w="9525">
              <a:solidFill>
                <a:srgbClr val="000000"/>
              </a:solidFill>
              <a:round/>
              <a:headEnd/>
              <a:tailEnd type="triangle" w="med" len="med"/>
            </a:ln>
          </p:spPr>
        </p:cxnSp>
        <p:sp>
          <p:nvSpPr>
            <p:cNvPr id="16390" name="Text Box 6"/>
            <p:cNvSpPr txBox="1">
              <a:spLocks noChangeArrowheads="1"/>
            </p:cNvSpPr>
            <p:nvPr/>
          </p:nvSpPr>
          <p:spPr bwMode="auto">
            <a:xfrm>
              <a:off x="11443" y="7925"/>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Πίνακας διανομής</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16391" name="Text Box 7"/>
            <p:cNvSpPr txBox="1">
              <a:spLocks noChangeArrowheads="1"/>
            </p:cNvSpPr>
            <p:nvPr/>
          </p:nvSpPr>
          <p:spPr bwMode="auto">
            <a:xfrm>
              <a:off x="11443" y="6664"/>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lvl="0" algn="ctr" fontAlgn="base">
                <a:spcBef>
                  <a:spcPct val="0"/>
                </a:spcBef>
                <a:spcAft>
                  <a:spcPts val="300"/>
                </a:spcAft>
              </a:pPr>
              <a:r>
                <a:rPr lang="el-GR" sz="1200" dirty="0">
                  <a:latin typeface="Times New Roman" pitchFamily="18" charset="0"/>
                  <a:cs typeface="Arial" pitchFamily="34" charset="0"/>
                </a:rPr>
                <a:t>Φορτία </a:t>
              </a:r>
              <a:r>
                <a:rPr lang="en-US" sz="1200" dirty="0">
                  <a:latin typeface="Times New Roman" pitchFamily="18" charset="0"/>
                  <a:cs typeface="Arial" pitchFamily="34" charset="0"/>
                </a:rPr>
                <a:t>AC</a:t>
              </a:r>
              <a:endParaRPr lang="el-GR" sz="1200" dirty="0">
                <a:latin typeface="Arial" pitchFamily="34" charset="0"/>
                <a:cs typeface="Arial" pitchFamily="34" charset="0"/>
              </a:endParaRPr>
            </a:p>
          </p:txBody>
        </p:sp>
        <p:sp>
          <p:nvSpPr>
            <p:cNvPr id="16392" name="Text Box 8"/>
            <p:cNvSpPr txBox="1">
              <a:spLocks noChangeArrowheads="1"/>
            </p:cNvSpPr>
            <p:nvPr/>
          </p:nvSpPr>
          <p:spPr bwMode="auto">
            <a:xfrm>
              <a:off x="11443" y="9348"/>
              <a:ext cx="1701" cy="680"/>
            </a:xfrm>
            <a:prstGeom prst="rect">
              <a:avLst/>
            </a:prstGeom>
            <a:solidFill>
              <a:srgbClr val="FFFFFF"/>
            </a:solidFill>
            <a:ln w="9525">
              <a:solidFill>
                <a:srgbClr val="000000"/>
              </a:solidFill>
              <a:miter lim="800000"/>
              <a:headEnd/>
              <a:tailEnd/>
            </a:ln>
          </p:spPr>
          <p:txBody>
            <a:bodyPr vert="horz" wrap="square" lIns="18000" tIns="10800" rIns="18000" bIns="1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l-GR" sz="1200" b="0" i="0" u="none" strike="noStrike" cap="none" normalizeH="0" baseline="0" dirty="0">
                  <a:ln>
                    <a:noFill/>
                  </a:ln>
                  <a:solidFill>
                    <a:schemeClr val="tx1"/>
                  </a:solidFill>
                  <a:effectLst/>
                  <a:latin typeface="Times New Roman" pitchFamily="18" charset="0"/>
                  <a:cs typeface="Arial" pitchFamily="34" charset="0"/>
                </a:rPr>
                <a:t>Δίκτυο</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cxnSp>
          <p:nvCxnSpPr>
            <p:cNvPr id="16393" name="AutoShape 9"/>
            <p:cNvCxnSpPr>
              <a:cxnSpLocks noChangeShapeType="1"/>
            </p:cNvCxnSpPr>
            <p:nvPr/>
          </p:nvCxnSpPr>
          <p:spPr bwMode="auto">
            <a:xfrm>
              <a:off x="10090" y="8290"/>
              <a:ext cx="1353" cy="0"/>
            </a:xfrm>
            <a:prstGeom prst="straightConnector1">
              <a:avLst/>
            </a:prstGeom>
            <a:noFill/>
            <a:ln w="9525">
              <a:solidFill>
                <a:srgbClr val="000000"/>
              </a:solidFill>
              <a:round/>
              <a:headEnd/>
              <a:tailEnd type="triangle" w="med" len="med"/>
            </a:ln>
          </p:spPr>
        </p:cxnSp>
        <p:cxnSp>
          <p:nvCxnSpPr>
            <p:cNvPr id="16394" name="AutoShape 10"/>
            <p:cNvCxnSpPr>
              <a:cxnSpLocks noChangeShapeType="1"/>
            </p:cNvCxnSpPr>
            <p:nvPr/>
          </p:nvCxnSpPr>
          <p:spPr bwMode="auto">
            <a:xfrm flipV="1">
              <a:off x="12285" y="8605"/>
              <a:ext cx="0" cy="743"/>
            </a:xfrm>
            <a:prstGeom prst="straightConnector1">
              <a:avLst/>
            </a:prstGeom>
            <a:noFill/>
            <a:ln w="9525">
              <a:solidFill>
                <a:srgbClr val="000000"/>
              </a:solidFill>
              <a:round/>
              <a:headEnd type="triangle" w="med" len="med"/>
              <a:tailEnd type="triangle" w="med" len="med"/>
            </a:ln>
          </p:spPr>
        </p:cxnSp>
        <p:cxnSp>
          <p:nvCxnSpPr>
            <p:cNvPr id="16395" name="AutoShape 11"/>
            <p:cNvCxnSpPr>
              <a:cxnSpLocks noChangeShapeType="1"/>
            </p:cNvCxnSpPr>
            <p:nvPr/>
          </p:nvCxnSpPr>
          <p:spPr bwMode="auto">
            <a:xfrm flipV="1">
              <a:off x="12285" y="7344"/>
              <a:ext cx="0" cy="581"/>
            </a:xfrm>
            <a:prstGeom prst="straightConnector1">
              <a:avLst/>
            </a:prstGeom>
            <a:noFill/>
            <a:ln w="9525">
              <a:solidFill>
                <a:srgbClr val="000000"/>
              </a:solidFill>
              <a:round/>
              <a:headEnd/>
              <a:tailEnd type="triangle" w="med" len="med"/>
            </a:ln>
          </p:spPr>
        </p:cxnSp>
      </p:grpSp>
    </p:spTree>
    <p:extLst>
      <p:ext uri="{BB962C8B-B14F-4D97-AF65-F5344CB8AC3E}">
        <p14:creationId xmlns:p14="http://schemas.microsoft.com/office/powerpoint/2010/main" val="30319653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Κύρια συστατικά ενός ΦΒ συστήματος</a:t>
            </a:r>
          </a:p>
        </p:txBody>
      </p:sp>
      <p:sp>
        <p:nvSpPr>
          <p:cNvPr id="3" name="Content Placeholder 2"/>
          <p:cNvSpPr>
            <a:spLocks noGrp="1"/>
          </p:cNvSpPr>
          <p:nvPr>
            <p:ph idx="1"/>
          </p:nvPr>
        </p:nvSpPr>
        <p:spPr/>
        <p:txBody>
          <a:bodyPr>
            <a:normAutofit/>
          </a:bodyPr>
          <a:lstStyle/>
          <a:p>
            <a:r>
              <a:rPr lang="el-GR" sz="1600" dirty="0"/>
              <a:t>ΦΒ συστοιχία</a:t>
            </a:r>
          </a:p>
          <a:p>
            <a:r>
              <a:rPr lang="el-GR" sz="1600" dirty="0"/>
              <a:t>Συσσωρευτές</a:t>
            </a:r>
          </a:p>
          <a:p>
            <a:r>
              <a:rPr lang="el-GR" sz="1600" dirty="0"/>
              <a:t>Ρυθμιστές φόρτισης</a:t>
            </a:r>
          </a:p>
          <a:p>
            <a:r>
              <a:rPr lang="el-GR" sz="1600" dirty="0" err="1"/>
              <a:t>Αντιστροφείς</a:t>
            </a:r>
            <a:endParaRPr lang="el-GR" sz="1600" dirty="0"/>
          </a:p>
          <a:p>
            <a:r>
              <a:rPr lang="el-GR" sz="1600" dirty="0"/>
              <a:t>Ανορθωτές</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Είδη έντασης ηλιακής ακτινοβολίας και μέτρησή τους</a:t>
            </a:r>
          </a:p>
        </p:txBody>
      </p:sp>
      <p:sp>
        <p:nvSpPr>
          <p:cNvPr id="3" name="Content Placeholder 2"/>
          <p:cNvSpPr>
            <a:spLocks noGrp="1"/>
          </p:cNvSpPr>
          <p:nvPr>
            <p:ph idx="1"/>
          </p:nvPr>
        </p:nvSpPr>
        <p:spPr>
          <a:xfrm>
            <a:off x="457200" y="1600200"/>
            <a:ext cx="5987008" cy="4525963"/>
          </a:xfrm>
        </p:spPr>
        <p:txBody>
          <a:bodyPr>
            <a:normAutofit/>
          </a:bodyPr>
          <a:lstStyle/>
          <a:p>
            <a:endParaRPr lang="en-US" sz="1600" dirty="0"/>
          </a:p>
          <a:p>
            <a:endParaRPr lang="en-US" sz="1600" dirty="0"/>
          </a:p>
          <a:p>
            <a:endParaRPr lang="en-US" sz="1600" dirty="0"/>
          </a:p>
          <a:p>
            <a:r>
              <a:rPr lang="el-GR" sz="1600" dirty="0"/>
              <a:t>Η διάχυτη ένταση ηλιακής ακτινοβολίας μπορεί να μετρηθεί από το </a:t>
            </a:r>
            <a:r>
              <a:rPr lang="el-GR" sz="1600" i="1" dirty="0" err="1"/>
              <a:t>πυρανόμετρο</a:t>
            </a:r>
            <a:r>
              <a:rPr lang="el-GR" sz="1600" i="1" dirty="0"/>
              <a:t> με δακτύλιο ή δίσκο σκίασης</a:t>
            </a:r>
            <a:r>
              <a:rPr lang="en-US" sz="1600" dirty="0"/>
              <a:t>:</a:t>
            </a:r>
          </a:p>
          <a:p>
            <a:endParaRPr lang="en-US" sz="1600" dirty="0"/>
          </a:p>
          <a:p>
            <a:endParaRPr lang="en-US" sz="1600" dirty="0"/>
          </a:p>
          <a:p>
            <a:endParaRPr lang="en-US" sz="1600" dirty="0"/>
          </a:p>
          <a:p>
            <a:endParaRPr lang="en-US" sz="1600" dirty="0"/>
          </a:p>
          <a:p>
            <a:endParaRPr lang="en-US" sz="1600" dirty="0"/>
          </a:p>
          <a:p>
            <a:endParaRPr lang="en-US" sz="1600" dirty="0"/>
          </a:p>
          <a:p>
            <a:r>
              <a:rPr lang="el-GR" sz="1600" dirty="0"/>
              <a:t>Η άμεση ένταση ηλιακής ακτινοβολίας μπορεί να μετρηθεί από το </a:t>
            </a:r>
            <a:r>
              <a:rPr lang="el-GR" sz="1600" i="1" dirty="0" err="1"/>
              <a:t>πυρηλιόμετρο</a:t>
            </a:r>
            <a:r>
              <a:rPr lang="en-US" sz="1600" dirty="0"/>
              <a:t>:</a:t>
            </a:r>
          </a:p>
        </p:txBody>
      </p:sp>
      <p:pic>
        <p:nvPicPr>
          <p:cNvPr id="37890" name="Picture 2"/>
          <p:cNvPicPr>
            <a:picLocks noChangeAspect="1" noChangeArrowheads="1"/>
          </p:cNvPicPr>
          <p:nvPr/>
        </p:nvPicPr>
        <p:blipFill>
          <a:blip r:embed="rId2" cstate="print"/>
          <a:srcRect/>
          <a:stretch>
            <a:fillRect/>
          </a:stretch>
        </p:blipFill>
        <p:spPr bwMode="auto">
          <a:xfrm>
            <a:off x="6678218" y="1484784"/>
            <a:ext cx="1980000" cy="2497000"/>
          </a:xfrm>
          <a:prstGeom prst="rect">
            <a:avLst/>
          </a:prstGeom>
          <a:noFill/>
          <a:ln w="9525">
            <a:noFill/>
            <a:miter lim="800000"/>
            <a:headEnd/>
            <a:tailEnd/>
          </a:ln>
        </p:spPr>
      </p:pic>
      <p:pic>
        <p:nvPicPr>
          <p:cNvPr id="37900" name="Picture 12" descr="ÎÏÎ¿ÏÎ­Î»ÎµÏÎ¼Î± ÎµÎ¹ÎºÏÎ½Î±Ï Î³Î¹Î± pyrheliometer"/>
          <p:cNvPicPr>
            <a:picLocks noChangeAspect="1" noChangeArrowheads="1"/>
          </p:cNvPicPr>
          <p:nvPr/>
        </p:nvPicPr>
        <p:blipFill>
          <a:blip r:embed="rId3" cstate="print"/>
          <a:srcRect/>
          <a:stretch>
            <a:fillRect/>
          </a:stretch>
        </p:blipFill>
        <p:spPr bwMode="auto">
          <a:xfrm>
            <a:off x="6696456" y="4077072"/>
            <a:ext cx="1980000" cy="1980001"/>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Συσσωρευτές</a:t>
            </a:r>
            <a:endParaRPr lang="en-US" dirty="0"/>
          </a:p>
        </p:txBody>
      </p:sp>
      <p:sp>
        <p:nvSpPr>
          <p:cNvPr id="3" name="Content Placeholder 2"/>
          <p:cNvSpPr>
            <a:spLocks noGrp="1"/>
          </p:cNvSpPr>
          <p:nvPr>
            <p:ph idx="1"/>
          </p:nvPr>
        </p:nvSpPr>
        <p:spPr/>
        <p:txBody>
          <a:bodyPr>
            <a:normAutofit lnSpcReduction="10000"/>
          </a:bodyPr>
          <a:lstStyle/>
          <a:p>
            <a:pPr marL="342900" lvl="1" indent="-342900">
              <a:buFont typeface="Arial" panose="020B0604020202020204" pitchFamily="34" charset="0"/>
              <a:buChar char="•"/>
            </a:pPr>
            <a:r>
              <a:rPr lang="el-GR" sz="1500" dirty="0"/>
              <a:t>Οι συσσωρευτές αποθηκεύουν ενέργεια με πρακτικό και οικονομικό τρόπο και χρησιμοποιούνται κυρίως σε ΦΒ συστήματα εκτός δικτύου όταν η ΦΒ συστοιχία δεν μπορεί να προσφέρει όλη την απαιτούμενη ισχύ για τα φορτία σε οποιαδήποτε χρονική στιγμή (συννεφιασμένος καιρός, νύχτα, ή εάν υπάρχει ταυτόχρονα ένας μεγάλος αριθμός από φορτία)</a:t>
            </a:r>
          </a:p>
          <a:p>
            <a:pPr marL="342900" lvl="1" indent="-342900">
              <a:buFont typeface="Arial" panose="020B0604020202020204" pitchFamily="34" charset="0"/>
              <a:buChar char="•"/>
            </a:pPr>
            <a:r>
              <a:rPr lang="el-GR" sz="1500" dirty="0"/>
              <a:t>Λειτουργούν σε συνεχές ρεύμα (DC) που είναι η ίδια μορφή ρεύματος που παρέχεται από τις ΦΒ συστοιχίες, άρα μπορούν να φορτίζονται απευθείας από μια ΦΒ πηγή με ελάχιστες απώλειες</a:t>
            </a:r>
          </a:p>
          <a:p>
            <a:pPr marL="342900" lvl="1" indent="-342900">
              <a:buFont typeface="Arial" panose="020B0604020202020204" pitchFamily="34" charset="0"/>
              <a:buChar char="•"/>
            </a:pPr>
            <a:r>
              <a:rPr lang="el-GR" sz="1500" dirty="0"/>
              <a:t>Οι δύο κύριες παράμετροι των συσσωρευτών είναι η χωρητικότητά τους (σε </a:t>
            </a:r>
            <a:r>
              <a:rPr lang="el-GR" sz="1500" dirty="0" err="1"/>
              <a:t>Ah</a:t>
            </a:r>
            <a:r>
              <a:rPr lang="el-GR" sz="1500" dirty="0"/>
              <a:t>) και η τάση</a:t>
            </a:r>
          </a:p>
          <a:p>
            <a:pPr marL="342900" lvl="1" indent="-342900">
              <a:buFont typeface="Arial" panose="020B0604020202020204" pitchFamily="34" charset="0"/>
              <a:buChar char="•"/>
            </a:pPr>
            <a:r>
              <a:rPr lang="el-GR" sz="1500" dirty="0"/>
              <a:t>Συνήθως, μεμονωμένοι συσσωρευτές δεν έχουν τις απαιτούμενες τιμές τάσης και χωρητικότητας που είναι απαραίτητες για ένα ολόκληρο ΦΒ σύστημα, οπότε πρέπει να συνδεθούν για να δημιουργήσουν μια συστοιχία συσσωρευτών</a:t>
            </a:r>
          </a:p>
          <a:p>
            <a:pPr marL="342900" lvl="1" indent="-342900">
              <a:buFont typeface="Arial" panose="020B0604020202020204" pitchFamily="34" charset="0"/>
              <a:buChar char="•"/>
            </a:pPr>
            <a:r>
              <a:rPr lang="el-GR" sz="1500" dirty="0"/>
              <a:t>Τυπικές τάσεις για τις συστοιχίες συσσωρευτών είναι 12 V, 24 V ή 48 V</a:t>
            </a:r>
          </a:p>
          <a:p>
            <a:pPr marL="342900" lvl="1" indent="-342900">
              <a:buFont typeface="Arial" panose="020B0604020202020204" pitchFamily="34" charset="0"/>
              <a:buChar char="•"/>
            </a:pPr>
            <a:r>
              <a:rPr lang="el-GR" sz="1500" dirty="0"/>
              <a:t>Η ονομαστική χωρητικότητα ενός συσσωρευτή εκφράζεται σε </a:t>
            </a:r>
            <a:r>
              <a:rPr lang="el-GR" sz="1500" dirty="0" err="1"/>
              <a:t>αμπερώρια</a:t>
            </a:r>
            <a:r>
              <a:rPr lang="el-GR" sz="1500" dirty="0"/>
              <a:t> (</a:t>
            </a:r>
            <a:r>
              <a:rPr lang="el-GR" sz="1500" dirty="0" err="1"/>
              <a:t>Ah</a:t>
            </a:r>
            <a:r>
              <a:rPr lang="el-GR" sz="1500" dirty="0"/>
              <a:t>) και είναι γενικά μεγαλύτερη από την πραγματική χωρητικότητα του συσσωρευτή</a:t>
            </a:r>
          </a:p>
          <a:p>
            <a:pPr marL="342900" lvl="1" indent="-342900">
              <a:buFont typeface="Arial" panose="020B0604020202020204" pitchFamily="34" charset="0"/>
              <a:buChar char="•"/>
            </a:pPr>
            <a:r>
              <a:rPr lang="el-GR" sz="1500" dirty="0"/>
              <a:t>Διάφοροι τύποι συσσωρευτών μπορούν να χρησιμοποιηθούν σε ΦΒ συστήματα εκτός δικτύου, με διαφορετικά λειτουργικά χαρακτηριστικά και κόστος, όπως:</a:t>
            </a:r>
          </a:p>
          <a:p>
            <a:pPr lvl="1"/>
            <a:r>
              <a:rPr lang="el-GR" sz="1500" dirty="0"/>
              <a:t>Συσσωρευτές μολύβδου-οξέος (υγρού ηλεκτρολύτη  ή ρυθμιζόμενοι με βαλβίδα)</a:t>
            </a:r>
          </a:p>
          <a:p>
            <a:pPr lvl="1"/>
            <a:r>
              <a:rPr lang="el-GR" sz="1500" dirty="0"/>
              <a:t>Συσσωρευτές ιόντων λιθίου</a:t>
            </a:r>
          </a:p>
          <a:p>
            <a:pPr lvl="1"/>
            <a:r>
              <a:rPr lang="el-GR" sz="1500" dirty="0"/>
              <a:t>Συσσωρευτές νικελίου-καδμίου</a:t>
            </a:r>
            <a:endParaRPr lang="en-US" sz="1500" dirty="0"/>
          </a:p>
        </p:txBody>
      </p:sp>
    </p:spTree>
    <p:extLst>
      <p:ext uri="{BB962C8B-B14F-4D97-AF65-F5344CB8AC3E}">
        <p14:creationId xmlns:p14="http://schemas.microsoft.com/office/powerpoint/2010/main" val="3031965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Συσσωρευτές μολύβδου-οξέος </a:t>
            </a:r>
            <a:r>
              <a:rPr lang="en-US" dirty="0"/>
              <a:t>(</a:t>
            </a:r>
            <a:r>
              <a:rPr lang="el-GR" dirty="0"/>
              <a:t>υγρού ηλεκτρολύτη και ρυθμιζόμενοι με βαλβίδα</a:t>
            </a:r>
            <a:r>
              <a:rPr lang="en-US" dirty="0"/>
              <a:t>)</a:t>
            </a:r>
            <a:endParaRPr lang="el-GR" dirty="0"/>
          </a:p>
        </p:txBody>
      </p:sp>
      <p:sp>
        <p:nvSpPr>
          <p:cNvPr id="3" name="Content Placeholder 2"/>
          <p:cNvSpPr>
            <a:spLocks noGrp="1"/>
          </p:cNvSpPr>
          <p:nvPr>
            <p:ph idx="1"/>
          </p:nvPr>
        </p:nvSpPr>
        <p:spPr>
          <a:xfrm>
            <a:off x="457200" y="5733256"/>
            <a:ext cx="8229600" cy="392907"/>
          </a:xfrm>
        </p:spPr>
        <p:txBody>
          <a:bodyPr>
            <a:normAutofit/>
          </a:bodyPr>
          <a:lstStyle/>
          <a:p>
            <a:pPr algn="ctr">
              <a:buNone/>
            </a:pPr>
            <a:r>
              <a:rPr lang="en-US" sz="1600" dirty="0"/>
              <a:t>           </a:t>
            </a:r>
            <a:r>
              <a:rPr lang="el-GR" sz="1600" dirty="0"/>
              <a:t>Υγρού ηλεκτρολύτη</a:t>
            </a:r>
            <a:r>
              <a:rPr lang="en-US" sz="1600" dirty="0"/>
              <a:t> 			          </a:t>
            </a:r>
            <a:r>
              <a:rPr lang="el-GR" sz="1600" dirty="0"/>
              <a:t>Ρυθμιζόμενοι με βαλβίδα </a:t>
            </a:r>
            <a:r>
              <a:rPr lang="en-US" sz="1600" dirty="0"/>
              <a:t>(VRLA)</a:t>
            </a:r>
            <a:endParaRPr lang="el-GR" sz="1600" dirty="0"/>
          </a:p>
        </p:txBody>
      </p:sp>
      <p:pic>
        <p:nvPicPr>
          <p:cNvPr id="89090" name="Picture 2" descr="Î£ÏÎµÏÎ¹ÎºÎ® ÎµÎ¹ÎºÏÎ½Î±"/>
          <p:cNvPicPr>
            <a:picLocks noChangeAspect="1" noChangeArrowheads="1"/>
          </p:cNvPicPr>
          <p:nvPr/>
        </p:nvPicPr>
        <p:blipFill>
          <a:blip r:embed="rId2" cstate="print"/>
          <a:srcRect/>
          <a:stretch>
            <a:fillRect/>
          </a:stretch>
        </p:blipFill>
        <p:spPr bwMode="auto">
          <a:xfrm>
            <a:off x="467544" y="1989200"/>
            <a:ext cx="3117102" cy="3240000"/>
          </a:xfrm>
          <a:prstGeom prst="rect">
            <a:avLst/>
          </a:prstGeom>
          <a:noFill/>
        </p:spPr>
      </p:pic>
      <p:pic>
        <p:nvPicPr>
          <p:cNvPr id="89092" name="Picture 4" descr="ÎÏÎ¿ÏÎ­Î»ÎµÏÎ¼Î± ÎµÎ¹ÎºÏÎ½Î±Ï Î³Î¹Î± Lead-acid batteries vrla"/>
          <p:cNvPicPr>
            <a:picLocks noChangeAspect="1" noChangeArrowheads="1"/>
          </p:cNvPicPr>
          <p:nvPr/>
        </p:nvPicPr>
        <p:blipFill>
          <a:blip r:embed="rId3" cstate="print"/>
          <a:srcRect/>
          <a:stretch>
            <a:fillRect/>
          </a:stretch>
        </p:blipFill>
        <p:spPr bwMode="auto">
          <a:xfrm>
            <a:off x="5364088" y="2132856"/>
            <a:ext cx="2953846" cy="28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lvl="1" algn="r" rtl="0">
              <a:spcBef>
                <a:spcPct val="0"/>
              </a:spcBef>
            </a:pPr>
            <a:r>
              <a:rPr lang="el-GR" sz="2400" kern="1200" dirty="0">
                <a:solidFill>
                  <a:schemeClr val="tx1"/>
                </a:solidFill>
                <a:latin typeface="+mj-lt"/>
                <a:ea typeface="+mj-ea"/>
                <a:cs typeface="+mj-cs"/>
              </a:rPr>
              <a:t>Συσσωρευτές ιόντων λιθίου</a:t>
            </a:r>
            <a:r>
              <a:rPr lang="en-US" sz="2400" kern="1200" dirty="0">
                <a:solidFill>
                  <a:schemeClr val="tx1"/>
                </a:solidFill>
                <a:latin typeface="+mj-lt"/>
                <a:ea typeface="+mj-ea"/>
                <a:cs typeface="+mj-cs"/>
              </a:rPr>
              <a:t> </a:t>
            </a:r>
            <a:r>
              <a:rPr lang="el-GR" sz="2400" kern="1200" dirty="0">
                <a:solidFill>
                  <a:schemeClr val="tx1"/>
                </a:solidFill>
                <a:latin typeface="+mj-lt"/>
                <a:ea typeface="+mj-ea"/>
                <a:cs typeface="+mj-cs"/>
              </a:rPr>
              <a:t>και νικελίου-καδμίου</a:t>
            </a:r>
            <a:endParaRPr lang="en-US" sz="2400" kern="1200" dirty="0">
              <a:solidFill>
                <a:schemeClr val="tx1"/>
              </a:solidFill>
              <a:latin typeface="+mj-lt"/>
              <a:ea typeface="+mj-ea"/>
              <a:cs typeface="+mj-cs"/>
            </a:endParaRPr>
          </a:p>
        </p:txBody>
      </p:sp>
      <p:sp>
        <p:nvSpPr>
          <p:cNvPr id="3" name="Content Placeholder 2"/>
          <p:cNvSpPr>
            <a:spLocks noGrp="1"/>
          </p:cNvSpPr>
          <p:nvPr>
            <p:ph idx="1"/>
          </p:nvPr>
        </p:nvSpPr>
        <p:spPr>
          <a:xfrm>
            <a:off x="457200" y="5733256"/>
            <a:ext cx="8229600" cy="392907"/>
          </a:xfrm>
        </p:spPr>
        <p:txBody>
          <a:bodyPr>
            <a:normAutofit/>
          </a:bodyPr>
          <a:lstStyle/>
          <a:p>
            <a:pPr algn="ctr">
              <a:buNone/>
            </a:pPr>
            <a:r>
              <a:rPr lang="el-GR" sz="1600" dirty="0"/>
              <a:t>Ιόντων λιθίου</a:t>
            </a:r>
            <a:r>
              <a:rPr lang="en-US" sz="1600" dirty="0"/>
              <a:t> 			</a:t>
            </a:r>
            <a:r>
              <a:rPr lang="el-GR" sz="1600" dirty="0"/>
              <a:t>Νικελίου-καδμίου</a:t>
            </a:r>
          </a:p>
        </p:txBody>
      </p:sp>
      <p:pic>
        <p:nvPicPr>
          <p:cNvPr id="91138" name="Picture 2" descr="ÎÏÎ¿ÏÎ­Î»ÎµÏÎ¼Î± ÎµÎ¹ÎºÏÎ½Î±Ï Î³Î¹Î± tesla powerwall 2"/>
          <p:cNvPicPr>
            <a:picLocks noChangeAspect="1" noChangeArrowheads="1"/>
          </p:cNvPicPr>
          <p:nvPr/>
        </p:nvPicPr>
        <p:blipFill>
          <a:blip r:embed="rId2" cstate="print"/>
          <a:srcRect l="18495" r="22552"/>
          <a:stretch>
            <a:fillRect/>
          </a:stretch>
        </p:blipFill>
        <p:spPr bwMode="auto">
          <a:xfrm>
            <a:off x="889411" y="2133216"/>
            <a:ext cx="3394557" cy="3240000"/>
          </a:xfrm>
          <a:prstGeom prst="rect">
            <a:avLst/>
          </a:prstGeom>
          <a:noFill/>
        </p:spPr>
      </p:pic>
      <p:pic>
        <p:nvPicPr>
          <p:cNvPr id="91140" name="Picture 4" descr="ÎÏÎ¿ÏÎ­Î»ÎµÏÎ¼Î± ÎµÎ¹ÎºÏÎ½Î±Ï Î³Î¹Î± Nickel-cadmium batteries for pv systems"/>
          <p:cNvPicPr>
            <a:picLocks noChangeAspect="1" noChangeArrowheads="1"/>
          </p:cNvPicPr>
          <p:nvPr/>
        </p:nvPicPr>
        <p:blipFill>
          <a:blip r:embed="rId3" cstate="print"/>
          <a:srcRect/>
          <a:stretch>
            <a:fillRect/>
          </a:stretch>
        </p:blipFill>
        <p:spPr bwMode="auto">
          <a:xfrm>
            <a:off x="4716016" y="2132856"/>
            <a:ext cx="3240000" cy="324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Ρυθμιστές φόρτισης</a:t>
            </a:r>
            <a:endParaRPr lang="en-US" dirty="0"/>
          </a:p>
        </p:txBody>
      </p:sp>
      <p:sp>
        <p:nvSpPr>
          <p:cNvPr id="3" name="Content Placeholder 2"/>
          <p:cNvSpPr>
            <a:spLocks noGrp="1"/>
          </p:cNvSpPr>
          <p:nvPr>
            <p:ph idx="1"/>
          </p:nvPr>
        </p:nvSpPr>
        <p:spPr/>
        <p:txBody>
          <a:bodyPr>
            <a:normAutofit lnSpcReduction="10000"/>
          </a:bodyPr>
          <a:lstStyle/>
          <a:p>
            <a:r>
              <a:rPr lang="el-GR" sz="1600" dirty="0"/>
              <a:t>Οι ρυθμιστές φόρτισης τοποθετούνται μεταξύ της ΦΒ συστοιχίας και των συσσωρευτών</a:t>
            </a:r>
          </a:p>
          <a:p>
            <a:r>
              <a:rPr lang="el-GR" sz="1600" dirty="0"/>
              <a:t>Η κύρια λειτουργία τους είναι να ελέγχουν τη φόρτιση που εισέρχεται στους συσσωρευτές από τη ΦΒ συστοιχία</a:t>
            </a:r>
          </a:p>
          <a:p>
            <a:r>
              <a:rPr lang="el-GR" sz="1600" dirty="0"/>
              <a:t>Οι ρυθμιστές φόρτισης είναι ο «εγκέφαλος» του συστήματος και συντονίζουν τα κύρια στοιχεία οποιουδήποτε συστήματος εκτός δικτύου: ΦΒ συστοιχία, συσσωρευτές και φορτία</a:t>
            </a:r>
          </a:p>
          <a:p>
            <a:r>
              <a:rPr lang="el-GR" sz="1600" dirty="0"/>
              <a:t>Οι συνήθεις τάσεις στα συστήματα εκτός δικτύου είναι 12 V, 24 V και 48 V, οι οποίες είναι ίσες με την τάση των συσσωρευτών του συστήματος</a:t>
            </a:r>
          </a:p>
          <a:p>
            <a:r>
              <a:rPr lang="el-GR" sz="1600" dirty="0"/>
              <a:t>Οι δύο κύριοι τύποι ρυθμιστών φόρτισης είναι: PWM και MPPT</a:t>
            </a:r>
          </a:p>
          <a:p>
            <a:r>
              <a:rPr lang="el-GR" sz="1600" dirty="0"/>
              <a:t>Οι ρυθμιστές φόρτισης PWM (διαμόρφωσης εύρους παλμών) μειώνουν την τάση από το ΦΒ πλαίσιο σε αυτήν του συσσωρευτή, με αποτέλεσμα τη μείωση της αποδοτικότητας</a:t>
            </a:r>
          </a:p>
          <a:p>
            <a:r>
              <a:rPr lang="el-GR" sz="1600" dirty="0"/>
              <a:t>Οι ρυθμιστές φόρτισης MPPT (ανίχνευσης σημείου μέγιστης ισχύος) επιτρέπουν στα ΦΒ πλαίσια να λειτουργούν στην (υψηλότερη) βέλτιστη τάση τους υπό διαφορετικές συνθήκες φωτισμού</a:t>
            </a:r>
          </a:p>
          <a:p>
            <a:r>
              <a:rPr lang="el-GR" sz="1600" dirty="0"/>
              <a:t>Σε σύγκριση με τη λειτουργία PWM, οι ρυθμιστές φόρτισης MPPT μπορούν να βελτιώσουν την αποδοτικότητα έως και 30%, αλλά έχουν υψηλότερο κόστος</a:t>
            </a:r>
          </a:p>
          <a:p>
            <a:r>
              <a:rPr lang="el-GR" sz="1600" dirty="0"/>
              <a:t>Οι ρυθμιστές φόρτισης τοποθετούνται σε ένα κλειστό χώρο (π.χ., ντουλάπι) όσο το δυνατόν πλησιέστερα στους συσσωρευτές, για να αποφευχθούν αιφνίδιες πτώσεις τάσης, αλλά με τέτοιο τρόπο ώστε να μην επηρεάζονται από τα αέρια του συσσωρευτή</a:t>
            </a: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Ρυθμιστές φόρτισης </a:t>
            </a:r>
            <a:r>
              <a:rPr lang="en-US" dirty="0"/>
              <a:t>PWM </a:t>
            </a:r>
            <a:r>
              <a:rPr lang="el-GR" dirty="0"/>
              <a:t>και </a:t>
            </a:r>
            <a:r>
              <a:rPr lang="en-US" dirty="0"/>
              <a:t>MPPT</a:t>
            </a:r>
          </a:p>
        </p:txBody>
      </p:sp>
      <p:sp>
        <p:nvSpPr>
          <p:cNvPr id="3" name="Content Placeholder 2"/>
          <p:cNvSpPr>
            <a:spLocks noGrp="1"/>
          </p:cNvSpPr>
          <p:nvPr>
            <p:ph idx="1"/>
          </p:nvPr>
        </p:nvSpPr>
        <p:spPr>
          <a:xfrm>
            <a:off x="467544" y="5373216"/>
            <a:ext cx="8229600" cy="536923"/>
          </a:xfrm>
        </p:spPr>
        <p:txBody>
          <a:bodyPr>
            <a:normAutofit/>
          </a:bodyPr>
          <a:lstStyle/>
          <a:p>
            <a:pPr algn="ctr">
              <a:buNone/>
            </a:pPr>
            <a:r>
              <a:rPr lang="el-GR" sz="1600" dirty="0"/>
              <a:t>Ρυθμιστής φόρτισης PWM </a:t>
            </a:r>
            <a:r>
              <a:rPr lang="en-US" sz="1600" dirty="0"/>
              <a:t>		</a:t>
            </a:r>
            <a:r>
              <a:rPr lang="el-GR" sz="1600" dirty="0"/>
              <a:t> Ρυθμιστής φόρτισης </a:t>
            </a:r>
            <a:r>
              <a:rPr lang="en-US" sz="1600" dirty="0"/>
              <a:t>MPPT</a:t>
            </a:r>
          </a:p>
        </p:txBody>
      </p:sp>
      <p:pic>
        <p:nvPicPr>
          <p:cNvPr id="4" name="3 - Εικόνα" descr="Solar panel controller.jpg">
            <a:hlinkClick r:id="rId2"/>
          </p:cNvPr>
          <p:cNvPicPr>
            <a:picLocks noChangeAspect="1"/>
          </p:cNvPicPr>
          <p:nvPr/>
        </p:nvPicPr>
        <p:blipFill>
          <a:blip r:embed="rId3" cstate="print"/>
          <a:srcRect/>
          <a:stretch>
            <a:fillRect/>
          </a:stretch>
        </p:blipFill>
        <p:spPr bwMode="auto">
          <a:xfrm>
            <a:off x="4596259" y="2348880"/>
            <a:ext cx="3720157" cy="2520000"/>
          </a:xfrm>
          <a:prstGeom prst="rect">
            <a:avLst/>
          </a:prstGeom>
          <a:noFill/>
          <a:ln w="9525">
            <a:noFill/>
            <a:miter lim="800000"/>
            <a:headEnd/>
            <a:tailEnd/>
          </a:ln>
        </p:spPr>
      </p:pic>
      <p:pic>
        <p:nvPicPr>
          <p:cNvPr id="25601" name="Picture 1"/>
          <p:cNvPicPr>
            <a:picLocks noChangeAspect="1" noChangeArrowheads="1"/>
          </p:cNvPicPr>
          <p:nvPr/>
        </p:nvPicPr>
        <p:blipFill>
          <a:blip r:embed="rId4" cstate="print"/>
          <a:srcRect/>
          <a:stretch>
            <a:fillRect/>
          </a:stretch>
        </p:blipFill>
        <p:spPr bwMode="auto">
          <a:xfrm>
            <a:off x="752603" y="2349160"/>
            <a:ext cx="3387349" cy="2520000"/>
          </a:xfrm>
          <a:prstGeom prst="rect">
            <a:avLst/>
          </a:prstGeom>
          <a:noFill/>
          <a:ln w="9525">
            <a:noFill/>
            <a:miter lim="800000"/>
            <a:headEnd/>
            <a:tailEnd/>
          </a:ln>
        </p:spPr>
      </p:pic>
    </p:spTree>
    <p:extLst>
      <p:ext uri="{BB962C8B-B14F-4D97-AF65-F5344CB8AC3E}">
        <p14:creationId xmlns:p14="http://schemas.microsoft.com/office/powerpoint/2010/main" val="30319653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Αντιστροφείς</a:t>
            </a:r>
            <a:endParaRPr lang="el-GR" dirty="0"/>
          </a:p>
        </p:txBody>
      </p:sp>
      <p:sp>
        <p:nvSpPr>
          <p:cNvPr id="3" name="Content Placeholder 2"/>
          <p:cNvSpPr>
            <a:spLocks noGrp="1"/>
          </p:cNvSpPr>
          <p:nvPr>
            <p:ph idx="1"/>
          </p:nvPr>
        </p:nvSpPr>
        <p:spPr/>
        <p:txBody>
          <a:bodyPr>
            <a:normAutofit/>
          </a:bodyPr>
          <a:lstStyle/>
          <a:p>
            <a:pPr marL="342900" lvl="1" indent="-342900">
              <a:buFont typeface="Arial" panose="020B0604020202020204" pitchFamily="34" charset="0"/>
              <a:buChar char="•"/>
            </a:pPr>
            <a:r>
              <a:rPr lang="el-GR" sz="1600" dirty="0"/>
              <a:t>Οι </a:t>
            </a:r>
            <a:r>
              <a:rPr lang="el-GR" sz="1600" dirty="0" err="1"/>
              <a:t>αντιστροφείς</a:t>
            </a:r>
            <a:r>
              <a:rPr lang="el-GR" sz="1600" dirty="0"/>
              <a:t> μετατρέπουν το συνεχές ρεύμα (DC) των ΦΒ πλαισίων σε εναλλασσόμενο ρεύμα (AC) που συμμορφώνεται με τις απαιτήσεις του δικτύου και τροφοδοτούν είτε το δημόσιο ηλεκτρικό δίκτυο είτε τοπικά φορτία </a:t>
            </a:r>
            <a:r>
              <a:rPr lang="en-US" sz="1600" dirty="0"/>
              <a:t>AC</a:t>
            </a:r>
            <a:endParaRPr lang="el-GR" sz="1600" dirty="0"/>
          </a:p>
          <a:p>
            <a:pPr marL="342900" lvl="1" indent="-342900">
              <a:buFont typeface="Arial" panose="020B0604020202020204" pitchFamily="34" charset="0"/>
              <a:buChar char="•"/>
            </a:pPr>
            <a:r>
              <a:rPr lang="el-GR" sz="1600" dirty="0"/>
              <a:t>Ταυτόχρονα, ελέγχουν και παρακολουθούν ολόκληρη την εγκατάσταση, διασφαλίζοντας ότι τα ΦΒ πλαίσια λειτουργούν πάντοτε στο σημείο μέγιστης ισχύος (MPP) που εξαρτάται από την ακτινοβολία και τη θερμοκρασία, ενώ παράλληλα παρακολουθούν συνεχώς το ηλεκτρικό δίκτυο (εάν το σύστημα είναι συνδεδεμένο σε αυτό) και είναι υπεύθυνοι για την τήρηση διαφόρων κριτηρίων ασφαλείας</a:t>
            </a:r>
          </a:p>
          <a:p>
            <a:pPr marL="342900" lvl="1" indent="-342900">
              <a:buFont typeface="Arial" panose="020B0604020202020204" pitchFamily="34" charset="0"/>
              <a:buChar char="•"/>
            </a:pPr>
            <a:r>
              <a:rPr lang="el-GR" sz="1600" dirty="0"/>
              <a:t>Η απόδοσή τους για τα σύγχρονα μοντέλα τεχνολογίας αιχμής μπορεί να ξεπεράσει το 98%</a:t>
            </a:r>
          </a:p>
          <a:p>
            <a:pPr marL="342900" lvl="1" indent="-342900">
              <a:buFont typeface="Arial" panose="020B0604020202020204" pitchFamily="34" charset="0"/>
              <a:buChar char="•"/>
            </a:pPr>
            <a:r>
              <a:rPr lang="el-GR" sz="1600" dirty="0"/>
              <a:t>Οι </a:t>
            </a:r>
            <a:r>
              <a:rPr lang="el-GR" sz="1600" dirty="0" err="1"/>
              <a:t>αντιστροφείς</a:t>
            </a:r>
            <a:r>
              <a:rPr lang="el-GR" sz="1600" dirty="0"/>
              <a:t> μπορούν να ταξινομηθούν στις ακόλουθες κατηγορίες:</a:t>
            </a:r>
          </a:p>
          <a:p>
            <a:pPr lvl="1"/>
            <a:r>
              <a:rPr lang="el-GR" sz="1600" dirty="0" err="1"/>
              <a:t>Αντιστροφείς</a:t>
            </a:r>
            <a:r>
              <a:rPr lang="el-GR" sz="1600" dirty="0"/>
              <a:t> </a:t>
            </a:r>
            <a:r>
              <a:rPr lang="el-GR" sz="1600" dirty="0" err="1"/>
              <a:t>στοιχειοσειράς</a:t>
            </a:r>
            <a:endParaRPr lang="en-US" sz="1600" dirty="0"/>
          </a:p>
          <a:p>
            <a:pPr lvl="1"/>
            <a:r>
              <a:rPr lang="el-GR" sz="1600" dirty="0"/>
              <a:t>Κεντρικοί </a:t>
            </a:r>
            <a:r>
              <a:rPr lang="el-GR" sz="1600" dirty="0" err="1"/>
              <a:t>αντιστροφείς</a:t>
            </a:r>
            <a:endParaRPr lang="en-US" sz="1600" dirty="0"/>
          </a:p>
          <a:p>
            <a:pPr lvl="1"/>
            <a:r>
              <a:rPr lang="el-GR" sz="1600" dirty="0" err="1"/>
              <a:t>Μικρο</a:t>
            </a:r>
            <a:r>
              <a:rPr lang="el-GR" sz="1600" dirty="0"/>
              <a:t>-</a:t>
            </a:r>
            <a:r>
              <a:rPr lang="el-GR" sz="1600" dirty="0" err="1"/>
              <a:t>αντιστροφείς</a:t>
            </a:r>
            <a:r>
              <a:rPr lang="en-US" sz="1600" dirty="0"/>
              <a:t> </a:t>
            </a:r>
          </a:p>
          <a:p>
            <a:pPr lvl="1"/>
            <a:r>
              <a:rPr lang="el-GR" sz="1600" dirty="0"/>
              <a:t>Συστήματα </a:t>
            </a:r>
            <a:r>
              <a:rPr lang="el-GR" sz="1600" dirty="0" err="1"/>
              <a:t>αντιστροφέων</a:t>
            </a:r>
            <a:r>
              <a:rPr lang="el-GR" sz="1600" dirty="0"/>
              <a:t>/ρυθμιστών φόρτισης</a:t>
            </a:r>
          </a:p>
          <a:p>
            <a:pPr marL="342900" lvl="1" indent="-342900">
              <a:buFont typeface="Arial" panose="020B0604020202020204" pitchFamily="34" charset="0"/>
              <a:buChar char="•"/>
            </a:pPr>
            <a:endParaRPr lang="en-US" sz="1600" dirty="0"/>
          </a:p>
        </p:txBody>
      </p:sp>
    </p:spTree>
    <p:extLst>
      <p:ext uri="{BB962C8B-B14F-4D97-AF65-F5344CB8AC3E}">
        <p14:creationId xmlns:p14="http://schemas.microsoft.com/office/powerpoint/2010/main" val="30319653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lvl="1" algn="r" rtl="0">
              <a:spcBef>
                <a:spcPct val="0"/>
              </a:spcBef>
            </a:pPr>
            <a:r>
              <a:rPr lang="el-GR" sz="2400" kern="1200" dirty="0" err="1">
                <a:solidFill>
                  <a:schemeClr val="tx1"/>
                </a:solidFill>
                <a:latin typeface="+mj-lt"/>
                <a:ea typeface="+mj-ea"/>
                <a:cs typeface="+mj-cs"/>
              </a:rPr>
              <a:t>Αντιστροφείς</a:t>
            </a:r>
            <a:r>
              <a:rPr lang="el-GR" sz="2400" kern="1200" dirty="0">
                <a:solidFill>
                  <a:schemeClr val="tx1"/>
                </a:solidFill>
                <a:latin typeface="+mj-lt"/>
                <a:ea typeface="+mj-ea"/>
                <a:cs typeface="+mj-cs"/>
              </a:rPr>
              <a:t> </a:t>
            </a:r>
            <a:r>
              <a:rPr lang="el-GR" sz="2400" kern="1200" dirty="0" err="1">
                <a:solidFill>
                  <a:schemeClr val="tx1"/>
                </a:solidFill>
                <a:latin typeface="+mj-lt"/>
                <a:ea typeface="+mj-ea"/>
                <a:cs typeface="+mj-cs"/>
              </a:rPr>
              <a:t>στοιχειοσειράς</a:t>
            </a:r>
            <a:endParaRPr lang="el-GR" sz="2400" kern="1200" dirty="0">
              <a:solidFill>
                <a:schemeClr val="tx1"/>
              </a:solidFill>
              <a:latin typeface="+mj-lt"/>
              <a:ea typeface="+mj-ea"/>
              <a:cs typeface="+mj-cs"/>
            </a:endParaRPr>
          </a:p>
        </p:txBody>
      </p:sp>
      <p:sp>
        <p:nvSpPr>
          <p:cNvPr id="3" name="Content Placeholder 2"/>
          <p:cNvSpPr>
            <a:spLocks noGrp="1"/>
          </p:cNvSpPr>
          <p:nvPr>
            <p:ph idx="1"/>
          </p:nvPr>
        </p:nvSpPr>
        <p:spPr>
          <a:xfrm>
            <a:off x="457200" y="1600200"/>
            <a:ext cx="8229600" cy="1540768"/>
          </a:xfrm>
        </p:spPr>
        <p:txBody>
          <a:bodyPr>
            <a:normAutofit/>
          </a:bodyPr>
          <a:lstStyle/>
          <a:p>
            <a:pPr marL="342900" lvl="1" indent="-342900">
              <a:buFont typeface="Arial" panose="020B0604020202020204" pitchFamily="34" charset="0"/>
              <a:buChar char="•"/>
            </a:pPr>
            <a:r>
              <a:rPr lang="el-GR" sz="1600" dirty="0"/>
              <a:t>Αυτοί οι </a:t>
            </a:r>
            <a:r>
              <a:rPr lang="el-GR" sz="1600" dirty="0" err="1"/>
              <a:t>αντιστροφείς</a:t>
            </a:r>
            <a:r>
              <a:rPr lang="el-GR" sz="1600" dirty="0"/>
              <a:t> χρησιμοποιούνται κυρίως σε οικιακές, μικρές και μεσαίες εμπορικές εφαρμογές σε ΦΒ συστήματα μέχρι 80 </a:t>
            </a:r>
            <a:r>
              <a:rPr lang="en-US" sz="1600" dirty="0" err="1"/>
              <a:t>kW</a:t>
            </a:r>
            <a:r>
              <a:rPr lang="en-US" sz="1600" baseline="-25000" dirty="0" err="1"/>
              <a:t>p</a:t>
            </a:r>
            <a:endParaRPr lang="el-GR" sz="1600" dirty="0"/>
          </a:p>
          <a:p>
            <a:pPr marL="342900" lvl="1" indent="-342900">
              <a:buFont typeface="Arial" panose="020B0604020202020204" pitchFamily="34" charset="0"/>
              <a:buChar char="•"/>
            </a:pPr>
            <a:r>
              <a:rPr lang="el-GR" sz="1600" dirty="0"/>
              <a:t>Σε αυτούς, τα ΦΒ πλαίσια εγκαθίστανται σε </a:t>
            </a:r>
            <a:r>
              <a:rPr lang="el-GR" sz="1600" dirty="0" err="1"/>
              <a:t>στοιχειοσειρές</a:t>
            </a:r>
            <a:r>
              <a:rPr lang="el-GR" sz="1600" dirty="0"/>
              <a:t> - πολλαπλές </a:t>
            </a:r>
            <a:r>
              <a:rPr lang="el-GR" sz="1600" dirty="0" err="1"/>
              <a:t>στοιχειοσειρές</a:t>
            </a:r>
            <a:r>
              <a:rPr lang="el-GR" sz="1600" dirty="0"/>
              <a:t> συνδέονται με έναν </a:t>
            </a:r>
            <a:r>
              <a:rPr lang="el-GR" sz="1600" dirty="0" err="1"/>
              <a:t>αντιστροφέα</a:t>
            </a:r>
            <a:r>
              <a:rPr lang="el-GR" sz="1600" dirty="0"/>
              <a:t> </a:t>
            </a:r>
            <a:r>
              <a:rPr lang="el-GR" sz="1600" dirty="0" err="1"/>
              <a:t>στοιχειοσειράς</a:t>
            </a:r>
            <a:endParaRPr lang="el-GR" sz="1600" dirty="0"/>
          </a:p>
          <a:p>
            <a:pPr marL="342900" lvl="1" indent="-342900">
              <a:buFont typeface="Arial" panose="020B0604020202020204" pitchFamily="34" charset="0"/>
              <a:buChar char="•"/>
            </a:pPr>
            <a:r>
              <a:rPr lang="el-GR" sz="1600" dirty="0"/>
              <a:t>Το μερίδιο αγοράς τους ανέρχεται σε 52%</a:t>
            </a:r>
            <a:endParaRPr lang="en-US" sz="1600" dirty="0"/>
          </a:p>
        </p:txBody>
      </p:sp>
      <p:pic>
        <p:nvPicPr>
          <p:cNvPr id="19458" name="Picture 2" descr="ÎÏÎ¿ÏÎ­Î»ÎµÏÎ¼Î± ÎµÎ¹ÎºÏÎ½Î±Ï Î³Î¹Î± String inverter"/>
          <p:cNvPicPr>
            <a:picLocks noChangeAspect="1" noChangeArrowheads="1"/>
          </p:cNvPicPr>
          <p:nvPr/>
        </p:nvPicPr>
        <p:blipFill>
          <a:blip r:embed="rId2" cstate="print"/>
          <a:srcRect/>
          <a:stretch>
            <a:fillRect/>
          </a:stretch>
        </p:blipFill>
        <p:spPr bwMode="auto">
          <a:xfrm>
            <a:off x="2771800" y="3213296"/>
            <a:ext cx="3442231" cy="28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Κεντρικοί </a:t>
            </a:r>
            <a:r>
              <a:rPr lang="el-GR" dirty="0" err="1"/>
              <a:t>αντιστροφείς</a:t>
            </a:r>
            <a:endParaRPr lang="el-GR" dirty="0"/>
          </a:p>
        </p:txBody>
      </p:sp>
      <p:sp>
        <p:nvSpPr>
          <p:cNvPr id="3" name="Content Placeholder 2"/>
          <p:cNvSpPr>
            <a:spLocks noGrp="1"/>
          </p:cNvSpPr>
          <p:nvPr>
            <p:ph idx="1"/>
          </p:nvPr>
        </p:nvSpPr>
        <p:spPr>
          <a:xfrm>
            <a:off x="457200" y="1600201"/>
            <a:ext cx="8229600" cy="1612776"/>
          </a:xfrm>
        </p:spPr>
        <p:txBody>
          <a:bodyPr>
            <a:normAutofit/>
          </a:bodyPr>
          <a:lstStyle/>
          <a:p>
            <a:pPr marL="342900" lvl="1" indent="-342900">
              <a:buFont typeface="Arial" panose="020B0604020202020204" pitchFamily="34" charset="0"/>
              <a:buChar char="•"/>
            </a:pPr>
            <a:r>
              <a:rPr lang="el-GR" sz="1600" dirty="0"/>
              <a:t>Οι </a:t>
            </a:r>
            <a:r>
              <a:rPr lang="el-GR" sz="1500" dirty="0"/>
              <a:t>κεντρικοί </a:t>
            </a:r>
            <a:r>
              <a:rPr lang="el-GR" sz="1500" dirty="0" err="1"/>
              <a:t>αντιστροφείς</a:t>
            </a:r>
            <a:r>
              <a:rPr lang="el-GR" sz="1500" dirty="0"/>
              <a:t> είναι παρόμοιοι </a:t>
            </a:r>
            <a:r>
              <a:rPr lang="el-GR" sz="1600" dirty="0"/>
              <a:t>με τους </a:t>
            </a:r>
            <a:r>
              <a:rPr lang="el-GR" sz="1600" dirty="0" err="1"/>
              <a:t>αντιστροφείς</a:t>
            </a:r>
            <a:r>
              <a:rPr lang="el-GR" sz="1600" dirty="0"/>
              <a:t> </a:t>
            </a:r>
            <a:r>
              <a:rPr lang="el-GR" sz="1600" dirty="0" err="1"/>
              <a:t>στοιχειοσειράς</a:t>
            </a:r>
            <a:r>
              <a:rPr lang="el-GR" sz="1600" dirty="0"/>
              <a:t>, αλλά είναι πολύ μεγαλύτεροι και μπορούν να υποστηρίξουν περισσότερες </a:t>
            </a:r>
            <a:r>
              <a:rPr lang="el-GR" sz="1600" dirty="0" err="1"/>
              <a:t>στοιχειοσειρές</a:t>
            </a:r>
            <a:r>
              <a:rPr lang="el-GR" sz="1600" dirty="0"/>
              <a:t> των ΦΒ πλαισίων</a:t>
            </a:r>
          </a:p>
          <a:p>
            <a:pPr marL="342900" lvl="1" indent="-342900">
              <a:buFont typeface="Arial" panose="020B0604020202020204" pitchFamily="34" charset="0"/>
              <a:buChar char="•"/>
            </a:pPr>
            <a:r>
              <a:rPr lang="el-GR" sz="1600" dirty="0"/>
              <a:t>Εγκαθίστανται σε ΦΒ εγκαταστάσεις μεγάλης κλίμακας </a:t>
            </a:r>
          </a:p>
          <a:p>
            <a:pPr marL="342900" lvl="1" indent="-342900">
              <a:buFont typeface="Arial" panose="020B0604020202020204" pitchFamily="34" charset="0"/>
              <a:buChar char="•"/>
            </a:pPr>
            <a:r>
              <a:rPr lang="el-GR" sz="1600" dirty="0"/>
              <a:t>Το μερίδιο αγοράς τους είναι 44%</a:t>
            </a:r>
            <a:endParaRPr lang="en-US" sz="1600" dirty="0"/>
          </a:p>
        </p:txBody>
      </p:sp>
      <p:pic>
        <p:nvPicPr>
          <p:cNvPr id="18434" name="Picture 2" descr="TMEIC central inverter"/>
          <p:cNvPicPr>
            <a:picLocks noChangeAspect="1" noChangeArrowheads="1"/>
          </p:cNvPicPr>
          <p:nvPr/>
        </p:nvPicPr>
        <p:blipFill>
          <a:blip r:embed="rId2" cstate="print"/>
          <a:srcRect/>
          <a:stretch>
            <a:fillRect/>
          </a:stretch>
        </p:blipFill>
        <p:spPr bwMode="auto">
          <a:xfrm>
            <a:off x="1800132" y="3140968"/>
            <a:ext cx="5148132" cy="28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Μικρο</a:t>
            </a:r>
            <a:r>
              <a:rPr lang="el-GR" dirty="0"/>
              <a:t>-</a:t>
            </a:r>
            <a:r>
              <a:rPr lang="el-GR" dirty="0" err="1"/>
              <a:t>αντιστροφείς</a:t>
            </a:r>
            <a:endParaRPr lang="el-GR" dirty="0"/>
          </a:p>
        </p:txBody>
      </p:sp>
      <p:sp>
        <p:nvSpPr>
          <p:cNvPr id="3" name="Content Placeholder 2"/>
          <p:cNvSpPr>
            <a:spLocks noGrp="1"/>
          </p:cNvSpPr>
          <p:nvPr>
            <p:ph idx="1"/>
          </p:nvPr>
        </p:nvSpPr>
        <p:spPr>
          <a:xfrm>
            <a:off x="457200" y="1600201"/>
            <a:ext cx="8229600" cy="1180728"/>
          </a:xfrm>
        </p:spPr>
        <p:txBody>
          <a:bodyPr>
            <a:normAutofit fontScale="92500" lnSpcReduction="20000"/>
          </a:bodyPr>
          <a:lstStyle/>
          <a:p>
            <a:pPr marL="342900" lvl="1" indent="-342900">
              <a:buFont typeface="Arial" panose="020B0604020202020204" pitchFamily="34" charset="0"/>
              <a:buChar char="•"/>
            </a:pPr>
            <a:r>
              <a:rPr lang="el-GR" sz="1600" dirty="0"/>
              <a:t>Οι </a:t>
            </a:r>
            <a:r>
              <a:rPr lang="el-GR" sz="1600" dirty="0" err="1"/>
              <a:t>μικρο</a:t>
            </a:r>
            <a:r>
              <a:rPr lang="el-GR" sz="1600" dirty="0"/>
              <a:t>-</a:t>
            </a:r>
            <a:r>
              <a:rPr lang="el-GR" sz="1600" dirty="0" err="1"/>
              <a:t>αντιστροφείς</a:t>
            </a:r>
            <a:r>
              <a:rPr lang="el-GR" sz="1600" dirty="0"/>
              <a:t> είναι ηλεκτρονικές συσκευές που εγκαθίστανται ανά ΦΒ πλαίσιο</a:t>
            </a:r>
          </a:p>
          <a:p>
            <a:pPr marL="342900" lvl="1" indent="-342900">
              <a:buFont typeface="Arial" panose="020B0604020202020204" pitchFamily="34" charset="0"/>
              <a:buChar char="•"/>
            </a:pPr>
            <a:r>
              <a:rPr lang="el-GR" sz="1600" dirty="0"/>
              <a:t>Μετατρέπουν την ισχύ </a:t>
            </a:r>
            <a:r>
              <a:rPr lang="en-US" sz="1600" dirty="0"/>
              <a:t>DC </a:t>
            </a:r>
            <a:r>
              <a:rPr lang="el-GR" sz="1600" dirty="0"/>
              <a:t>σε AC στο επίπεδο του ΦΒ πλαισίου και συνεπώς δεν απαιτούν την εγκατάσταση </a:t>
            </a:r>
            <a:r>
              <a:rPr lang="el-GR" sz="1600" dirty="0" err="1"/>
              <a:t>αντιστροφέα</a:t>
            </a:r>
            <a:r>
              <a:rPr lang="el-GR" sz="1600" dirty="0"/>
              <a:t> </a:t>
            </a:r>
            <a:r>
              <a:rPr lang="el-GR" sz="1600" dirty="0" err="1"/>
              <a:t>στοιχειοσειρών</a:t>
            </a:r>
            <a:endParaRPr lang="el-GR" sz="1600" dirty="0"/>
          </a:p>
          <a:p>
            <a:pPr marL="342900" lvl="1" indent="-342900">
              <a:buFont typeface="Arial" panose="020B0604020202020204" pitchFamily="34" charset="0"/>
              <a:buChar char="•"/>
            </a:pPr>
            <a:r>
              <a:rPr lang="el-GR" sz="1600" dirty="0"/>
              <a:t>Μπορούν επίσης να πωληθούν μέσω κατασκευαστών ΦΒ πλαισίων και να είναι ήδη ενσωματωμένοι στο ΦΒ </a:t>
            </a:r>
            <a:endParaRPr lang="en-US" sz="1600" dirty="0"/>
          </a:p>
        </p:txBody>
      </p:sp>
      <p:pic>
        <p:nvPicPr>
          <p:cNvPr id="17410" name="Picture 2" descr="Darfon microinverter"/>
          <p:cNvPicPr>
            <a:picLocks noChangeAspect="1" noChangeArrowheads="1"/>
          </p:cNvPicPr>
          <p:nvPr/>
        </p:nvPicPr>
        <p:blipFill>
          <a:blip r:embed="rId2" cstate="print"/>
          <a:srcRect/>
          <a:stretch>
            <a:fillRect/>
          </a:stretch>
        </p:blipFill>
        <p:spPr bwMode="auto">
          <a:xfrm>
            <a:off x="1979712" y="2997272"/>
            <a:ext cx="5475283" cy="28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lvl="1" algn="r" rtl="0">
              <a:spcBef>
                <a:spcPct val="0"/>
              </a:spcBef>
            </a:pPr>
            <a:r>
              <a:rPr lang="el-GR" sz="2400" kern="1200" dirty="0">
                <a:solidFill>
                  <a:schemeClr val="tx1"/>
                </a:solidFill>
                <a:latin typeface="+mj-lt"/>
                <a:ea typeface="+mj-ea"/>
                <a:cs typeface="+mj-cs"/>
              </a:rPr>
              <a:t>Συστήματα </a:t>
            </a:r>
            <a:r>
              <a:rPr lang="el-GR" sz="2400" kern="1200" dirty="0" err="1">
                <a:solidFill>
                  <a:schemeClr val="tx1"/>
                </a:solidFill>
                <a:latin typeface="+mj-lt"/>
                <a:ea typeface="+mj-ea"/>
                <a:cs typeface="+mj-cs"/>
              </a:rPr>
              <a:t>αντιστροφέων</a:t>
            </a:r>
            <a:r>
              <a:rPr lang="el-GR" sz="2400" kern="1200" dirty="0">
                <a:solidFill>
                  <a:schemeClr val="tx1"/>
                </a:solidFill>
                <a:latin typeface="+mj-lt"/>
                <a:ea typeface="+mj-ea"/>
                <a:cs typeface="+mj-cs"/>
              </a:rPr>
              <a:t>/ρυθμιστών φόρτισης</a:t>
            </a:r>
          </a:p>
        </p:txBody>
      </p:sp>
      <p:sp>
        <p:nvSpPr>
          <p:cNvPr id="3" name="Content Placeholder 2"/>
          <p:cNvSpPr>
            <a:spLocks noGrp="1"/>
          </p:cNvSpPr>
          <p:nvPr>
            <p:ph idx="1"/>
          </p:nvPr>
        </p:nvSpPr>
        <p:spPr>
          <a:xfrm>
            <a:off x="457200" y="1600201"/>
            <a:ext cx="8229600" cy="1900808"/>
          </a:xfrm>
        </p:spPr>
        <p:txBody>
          <a:bodyPr>
            <a:normAutofit/>
          </a:bodyPr>
          <a:lstStyle/>
          <a:p>
            <a:pPr marL="342900" lvl="1" indent="-342900">
              <a:buFont typeface="Arial" panose="020B0604020202020204" pitchFamily="34" charset="0"/>
              <a:buChar char="•"/>
            </a:pPr>
            <a:r>
              <a:rPr lang="el-GR" sz="1600" dirty="0"/>
              <a:t>Τα συστήματα </a:t>
            </a:r>
            <a:r>
              <a:rPr lang="el-GR" sz="1600" dirty="0" err="1"/>
              <a:t>αντιστροφέων</a:t>
            </a:r>
            <a:r>
              <a:rPr lang="el-GR" sz="1600" dirty="0"/>
              <a:t>/ρυθμιστών φόρτισης είναι διπλής κατεύθυνσης, περιλαμβάνοντας ταυτόχρονα </a:t>
            </a:r>
            <a:r>
              <a:rPr lang="el-GR" sz="1600" dirty="0" err="1"/>
              <a:t>αντιστροφέα</a:t>
            </a:r>
            <a:r>
              <a:rPr lang="el-GR" sz="1600" dirty="0"/>
              <a:t> και ρυθμιστή φόρτισης συσσωρευτή</a:t>
            </a:r>
          </a:p>
          <a:p>
            <a:pPr marL="342900" lvl="1" indent="-342900">
              <a:buFont typeface="Arial" panose="020B0604020202020204" pitchFamily="34" charset="0"/>
              <a:buChar char="•"/>
            </a:pPr>
            <a:r>
              <a:rPr lang="el-GR" sz="1600" dirty="0"/>
              <a:t>Απαιτούν την ύπαρξη συσσωρευτή για να λειτουργήσουν</a:t>
            </a:r>
          </a:p>
          <a:p>
            <a:pPr marL="342900" lvl="1" indent="-342900">
              <a:buFont typeface="Arial" panose="020B0604020202020204" pitchFamily="34" charset="0"/>
              <a:buChar char="•"/>
            </a:pPr>
            <a:r>
              <a:rPr lang="el-GR" sz="1600" dirty="0"/>
              <a:t>Μπορούν να είναι διασυνδεδεμένοι με το δίκτυο ή εκτός δικτύου</a:t>
            </a:r>
          </a:p>
          <a:p>
            <a:pPr marL="342900" lvl="1" indent="-342900">
              <a:buFont typeface="Arial" panose="020B0604020202020204" pitchFamily="34" charset="0"/>
              <a:buChar char="•"/>
            </a:pPr>
            <a:r>
              <a:rPr lang="el-GR" sz="1600" dirty="0"/>
              <a:t>Παρέχουν συνεχή λειτουργία κρίσιμων φορτίων ανεξάρτητα από την παρουσία ή την κατάσταση του δικτύου</a:t>
            </a:r>
            <a:endParaRPr lang="en-US" sz="1600" dirty="0"/>
          </a:p>
        </p:txBody>
      </p:sp>
      <p:pic>
        <p:nvPicPr>
          <p:cNvPr id="88066" name="Picture 2" descr="Magnum Energy inverter/charger"/>
          <p:cNvPicPr>
            <a:picLocks noChangeAspect="1" noChangeArrowheads="1"/>
          </p:cNvPicPr>
          <p:nvPr/>
        </p:nvPicPr>
        <p:blipFill>
          <a:blip r:embed="rId2" cstate="print"/>
          <a:srcRect/>
          <a:stretch>
            <a:fillRect/>
          </a:stretch>
        </p:blipFill>
        <p:spPr bwMode="auto">
          <a:xfrm>
            <a:off x="2627784" y="3357312"/>
            <a:ext cx="3860590" cy="2880000"/>
          </a:xfrm>
          <a:prstGeom prst="rect">
            <a:avLst/>
          </a:prstGeom>
          <a:noFill/>
        </p:spPr>
      </p:pic>
    </p:spTree>
    <p:extLst>
      <p:ext uri="{BB962C8B-B14F-4D97-AF65-F5344CB8AC3E}">
        <p14:creationId xmlns:p14="http://schemas.microsoft.com/office/powerpoint/2010/main" val="303196530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6423</TotalTime>
  <Words>5841</Words>
  <Application>Microsoft Office PowerPoint</Application>
  <PresentationFormat>Προβολή στην οθόνη (4:3)</PresentationFormat>
  <Paragraphs>429</Paragraphs>
  <Slides>101</Slides>
  <Notes>2</Notes>
  <HiddenSlides>0</HiddenSlides>
  <MMClips>0</MMClips>
  <ScaleCrop>false</ScaleCrop>
  <HeadingPairs>
    <vt:vector size="8" baseType="variant">
      <vt:variant>
        <vt:lpstr>Γραμματοσειρές που χρησιμοποιούνται</vt:lpstr>
      </vt:variant>
      <vt:variant>
        <vt:i4>3</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101</vt:i4>
      </vt:variant>
    </vt:vector>
  </HeadingPairs>
  <TitlesOfParts>
    <vt:vector size="106" baseType="lpstr">
      <vt:lpstr>Arial</vt:lpstr>
      <vt:lpstr>Calibri</vt:lpstr>
      <vt:lpstr>Times New Roman</vt:lpstr>
      <vt:lpstr>2_Office Theme</vt:lpstr>
      <vt:lpstr>Εξίσωση</vt:lpstr>
      <vt:lpstr>ΕΝΟΤΗΤΑ 1: ΕΙΣΑΓΩΓΗ ΣΤΗ ΦΩΤΟΒΟΛΤΑΪΚΗ ΤΕΧΝΟΛΟΓΙΑ</vt:lpstr>
      <vt:lpstr>Ενότητα 1.1: Κατανόηση των βασικών εννοιών της ηλιακής μηχανικής</vt:lpstr>
      <vt:lpstr>Ένταση ηλιακής ακτινοβολίας – Ηλιακή σταθερά</vt:lpstr>
      <vt:lpstr>Φασματική κατανομή ηλιακής ακτινοβολίας εκτός και εντός της ατμόσφαιρας της Γης</vt:lpstr>
      <vt:lpstr>Μέση τιμή ηλιακής ακτινοβολίας ανά μονάδα επιφάνειας της Γης που βλέπει προς τον Ήλιο</vt:lpstr>
      <vt:lpstr>Επίδραση της ατμόσφαιρας στην εξωγήινη ηλιακή ακτινοβολία</vt:lpstr>
      <vt:lpstr>Μάζα αέρα (Air Mass – AM)</vt:lpstr>
      <vt:lpstr>Είδη έντασης ηλιακής ακτινοβολίας και μέτρησή τους</vt:lpstr>
      <vt:lpstr>Είδη έντασης ηλιακής ακτινοβολίας και μέτρησή τους</vt:lpstr>
      <vt:lpstr>Σταθμός μέτρησης όλων των ειδών έντασης ηλιακής ακτινοβολίας</vt:lpstr>
      <vt:lpstr>Είδη ηλιακής ακτινοβολίας σε κεκλιμένη επιφάνεια</vt:lpstr>
      <vt:lpstr>Ροή ηλιακής ακτινοβολίας σε μια ηλιόλουστη και μια συννεφιασμένη μέρα</vt:lpstr>
      <vt:lpstr>Υπολογισμός της ημερήσιας ροής ακτινοβολίας από την ένταση ακτινοβολίας</vt:lpstr>
      <vt:lpstr>Ολική ένταση ηλιακής ακτινοβολίας σε οριζόντιο επίπεδο – Ευρώπη</vt:lpstr>
      <vt:lpstr>Ταξινόμηση φωτοβολταϊκού πλαισίου – Πρότυπες Συνθήκες Δοκιμής (STC)</vt:lpstr>
      <vt:lpstr>Ετήσια περιστροφή της Γης γύρω από τον Ήλιο</vt:lpstr>
      <vt:lpstr>Ηλιακές γωνίες</vt:lpstr>
      <vt:lpstr>Γεωγραφικό πλάτος και ηλιακή απόκλιση</vt:lpstr>
      <vt:lpstr>Σχήμα  βασικών ηλιακών γωνιών σε κεκλιμένη επιφάνεια</vt:lpstr>
      <vt:lpstr>Βέλτιστη θεωρητική γωνία κλίσης μιας συλλεκτικής επιφάνειας</vt:lpstr>
      <vt:lpstr>Ετήσια ολική ηλιακή ακτινοβολία και εκτιμώμενη παραγωγή ηλεκτρικής ενέργειας για οριζόντια τοποθετημένα φωτοβολταϊκά πλαίσια στην Ελλάδα</vt:lpstr>
      <vt:lpstr>Ετήσια ολική ηλιακή ακτινοβολία και εκτιμώμενη παραγωγή ηλεκτρικής ενέργειας για βέλτιστα τοποθετημένα φωτοβολταϊκά πλαίσια στην Ελλάδα</vt:lpstr>
      <vt:lpstr>Ελάχιστη και μέγιστη γωνία ύψους του Ήλιου (Βόρειο Ημισφαίριο)</vt:lpstr>
      <vt:lpstr>Ηλιακή γεωμετρία για τοποθεσία του Βόρειου Ημισφαιρίου (αριστερά) και του Ισημερινού (δεξιά)</vt:lpstr>
      <vt:lpstr>Βέλτιστη κλίση και προσανατολισμός φωτοβολταϊκού πλαισίου τοποθετημένου υπό σταθερή γωνία</vt:lpstr>
      <vt:lpstr>Τροχιές της ημερήσιας κίνησης του Ήλιου (Βουδαπέστη)</vt:lpstr>
      <vt:lpstr>Ηλιακοί χάρτες</vt:lpstr>
      <vt:lpstr>Ηλιακός χάρτης για δεδομένο γεωγραφικό πλάτος</vt:lpstr>
      <vt:lpstr>Ηλιακός χάρτης με εμπόδια (γραμμοσκιασμένη περιοχή)</vt:lpstr>
      <vt:lpstr>Γεωγραφικό πλάτος και μήκος για διάφορες ελληνικές τοποθεσίες (1/2) </vt:lpstr>
      <vt:lpstr>Γεωγραφικό πλάτος και μήκος για διάφορες ελληνικές τοποθεσίες(2/2) </vt:lpstr>
      <vt:lpstr>Συνολική μηνιαία ροή ηλιακής ακτινοβολίας για διάφορες γωνίες κλίσης και προσανατολισμούς (kWh/m2) – Νότια Ελλάδα (Ηράκλειο)</vt:lpstr>
      <vt:lpstr>Συνολική μηνιαία ροή ηλιακής ακτινοβολίας για διάφορες γωνίες κλίσης και προσανατολισμούς (kWh/m2) – Κεντρική Ελλάδα (Αθήνα)</vt:lpstr>
      <vt:lpstr>Συνολική μηνιαία ροή ηλιακής ακτινοβολίας για διάφορες γωνίες κλίσης και προσανατολισμούς (kWh/m2) – Βόρεια Ελλάδα (Θεσσαλονίκη)</vt:lpstr>
      <vt:lpstr>Εισαγωγή στα φωτοβολταϊκά (ΦΒ)</vt:lpstr>
      <vt:lpstr>Δυναμικό παραγωγής ηλεκτρικής ενέργειας από ΦΒ στις ευρωπαϊκές χώρες</vt:lpstr>
      <vt:lpstr>Κυριότερες τεχνολογίες ΦΒ στοιχείων</vt:lpstr>
      <vt:lpstr>Συνήθη υλικά ενός ΦΒ πλαισίου</vt:lpstr>
      <vt:lpstr>ΦΒ πλαίσια μονοκρυσταλλικού πυριτίου (mono-Si)</vt:lpstr>
      <vt:lpstr>ΦΒ πλαίσια πολυκρυσταλλικού πυριτίου (poly-Si) </vt:lpstr>
      <vt:lpstr>Ιεραρχία των ΦΒ συστημάτων κρυσταλλικού πυριτίου</vt:lpstr>
      <vt:lpstr>Ποσοστό ανά ΦΒ τεχνολογία της παγκόσμιας ετήσιας παραγωγής</vt:lpstr>
      <vt:lpstr>ΦΒ στοιχεία 2ης γενιάς: Λεπτού υμενίου (thin-films)</vt:lpstr>
      <vt:lpstr>Μερίδιο αγοράς ΦΒ τεχνολογιών λεπτού υμενίου</vt:lpstr>
      <vt:lpstr>ΦΒ πλαίσια άμορφου πυριτίου (a-Si)</vt:lpstr>
      <vt:lpstr>ΦΒ πλαίσια μικροκρυσταλλικού και μικρόμορφου πυριτίου</vt:lpstr>
      <vt:lpstr>ΦΒ πλαίσια τελλουριούχου καδμίου (CdTe)</vt:lpstr>
      <vt:lpstr>ΦΒ πλαίσια δισεληνοϊνδιούχου χαλκού (-γαλλίου) (CI(G)S)</vt:lpstr>
      <vt:lpstr>Απαιτούμενη επιφάνεια ΦΒ πλαισίων για ένα ΦΒ σύστημα ισχύος 1 KWp (σε m2)</vt:lpstr>
      <vt:lpstr>Συγκεντρωτικά ΦΒ στοιχεία</vt:lpstr>
      <vt:lpstr>Παραδείγματα συγκεντρωτικών ΦΒ συστημάτων</vt:lpstr>
      <vt:lpstr>Υβριδικά ΦΒ/θερμικά (PV/T) πλαίσια</vt:lpstr>
      <vt:lpstr>Υβριδικό ΦΒ/θερμικό (PV/T) πλαίσιο</vt:lpstr>
      <vt:lpstr>ΦΒ πλαίσια διπλής όψης </vt:lpstr>
      <vt:lpstr>ΦΒ πλαίσια διπλής όψης </vt:lpstr>
      <vt:lpstr>Χαρακτηριστικές καμπύλες I-V και P-V ενός ΦΒ στοιχείου (MPP: Σημείο μέγιστης ισχύος)</vt:lpstr>
      <vt:lpstr>Μέτρηση της τάσης ανοιχτοκύκλωσης VOC ενός ΦΒ πλαισίου με χρήση πολυμέτρου</vt:lpstr>
      <vt:lpstr>Μέτρηση του ρεύματος βραχυκύκλωσης ISC ενός ΦΒ πλαισίου με χρήση πολυμέτρου</vt:lpstr>
      <vt:lpstr>Εξάρτηση από την ηλιακή ακτινοβολία της VOC και του ISC ενός ΦΒ στοιχείου πυριτίου</vt:lpstr>
      <vt:lpstr>Χαρακτηριστικές I-V για ένταση ακτινοβολίας       1000 W/m2 σε τέσσερα ΦΒ πλαίσια των 75 Wp</vt:lpstr>
      <vt:lpstr>Χαρακτηριστικές I-V για ένα ΦΒ στοιχείο μονοκρυσταλλικού πυριτίου στους 25°C</vt:lpstr>
      <vt:lpstr>Χαρακτηριστικές I-V για ένταση ακτινοβολίας             1000 W/m2 έχοντας τη θερμοκρασία του ΦΒ στοιχείου ως παράμετρο</vt:lpstr>
      <vt:lpstr>Εξάρτηση από τη θερμοκρασία των VOC, ISC και Pmax για ένα ΦΒ στοιχείο πυριτίου</vt:lpstr>
      <vt:lpstr>Εξάρτηση της χαρακτηριστικής P-V ενός ΦΒ πλαισίου από τη θερμοκρασία και την ένταση ακτινοβολίας</vt:lpstr>
      <vt:lpstr>Απόδοση ενός ΦΒ στοιχείου πυριτίου σε σχέση με την ένταση ακτινοβολίας</vt:lpstr>
      <vt:lpstr>Πρότυπες Συνθήκες Δοκιμής (STC) και συνθήκες ονομαστικής θερμοκρασίας λειτουργίας ΦΒ στοιχείου (NOCT)</vt:lpstr>
      <vt:lpstr>Σύγκριση των χαρακτηριστικών I-V για συνθήκες STC και NOCT</vt:lpstr>
      <vt:lpstr>Σύνδεση ενός ΦΒ πλαισίου με φορτίο</vt:lpstr>
      <vt:lpstr>ΦΒ πλαίσιο με 36 ΦΒ στοιχεία συνδεδεμένα σε σειρά</vt:lpstr>
      <vt:lpstr>Εξάρτηση της τάσης φορτίου και του αριθμού των εν σειρά ΦΒ στοιχείων σε ένα ΦΒ πλαίσιο</vt:lpstr>
      <vt:lpstr>Επίδραση της σκίασης ενός ΦΒ στοιχείου σε ένα ΦΒ πλαίσιο</vt:lpstr>
      <vt:lpstr>Επιδράσεις της σκίασης στις καμπύλες I-V για ένα ΦΒ πλαίσιο</vt:lpstr>
      <vt:lpstr>Δυνατότητα των διόδων παράκαμψης (bypass diodes) να αμβλύνουν τις επιδράσεις της σκίασης</vt:lpstr>
      <vt:lpstr>Επίδραση των διόδων παράκαμψης για πέντε ΦΒ πλαίσια σε σειρά (στέλνουν 65 V σε συσσωρευτές) – ένα ΦΒ πλαίσιο έχει δύο σκιασμένα ΦΒ στοιχεία</vt:lpstr>
      <vt:lpstr>Δίοδοι παράκαμψης σε ένα ΦΒ πλαίσιο (βρίσκονται μέσα στο κουτί σύνδεσης)</vt:lpstr>
      <vt:lpstr>ΦΒ πλαίσιο που περιλαμβάνει διόδους παράκαμψης για κάθε ΦΒ στοιχείο</vt:lpstr>
      <vt:lpstr>Επίδραση της σκίασης ή της ρύπανσης στην καμπύλη I-V μιας ΦΒ συστοιχίας</vt:lpstr>
      <vt:lpstr>Εκτιμώμενες απώλειες σκίασης</vt:lpstr>
      <vt:lpstr>Οι δίοδοι φραγμού (blocking diodes) εμποδίζουν το αντίστροφο ρεύμα από το να ρέει προς τα κάτω σε δυσλειτουργικές ή σκιασμένες ΦΒ συστοιχίες</vt:lpstr>
      <vt:lpstr>Λόγος επίδοσης (PR) μιας ΦΒ συστοιχίας/συστήματος</vt:lpstr>
      <vt:lpstr>Συντελεστής χρησιμοποίησης ενός ΦΒ πλαισίου/συστοιχίας</vt:lpstr>
      <vt:lpstr>Καμπύλη I-V ενός κινητήρα DC σε σύγκριση με καμπύλες I-V ενός ΦΒ για μεταβαλλόμενη ένταση ακτινοβολίας </vt:lpstr>
      <vt:lpstr>Περιβαλλοντικά ζητήματα και ανακύκλωση ΦΒ πλαισίων</vt:lpstr>
      <vt:lpstr>Κατηγορίες και λειτουργία ΦΒ συστημάτων</vt:lpstr>
      <vt:lpstr>Βασικά είδη ΦΒ συστημάτων</vt:lpstr>
      <vt:lpstr>Αυτόνομα ΦΒ συστήματα με αποθήκευση ενέργειας που συνδέονται με φορτία DC και AC</vt:lpstr>
      <vt:lpstr>Αυτόνομα ΦΒ υβριδικά συστήματα</vt:lpstr>
      <vt:lpstr>ΦΒ συστήματα συνδεδεμένα στο δίκτυο</vt:lpstr>
      <vt:lpstr>Κύρια συστατικά ενός ΦΒ συστήματος</vt:lpstr>
      <vt:lpstr>Συσσωρευτές</vt:lpstr>
      <vt:lpstr>Συσσωρευτές μολύβδου-οξέος (υγρού ηλεκτρολύτη και ρυθμιζόμενοι με βαλβίδα)</vt:lpstr>
      <vt:lpstr>Συσσωρευτές ιόντων λιθίου και νικελίου-καδμίου</vt:lpstr>
      <vt:lpstr>Ρυθμιστές φόρτισης</vt:lpstr>
      <vt:lpstr>Ρυθμιστές φόρτισης PWM και MPPT</vt:lpstr>
      <vt:lpstr>Αντιστροφείς</vt:lpstr>
      <vt:lpstr>Αντιστροφείς στοιχειοσειράς</vt:lpstr>
      <vt:lpstr>Κεντρικοί αντιστροφείς</vt:lpstr>
      <vt:lpstr>Μικρο-αντιστροφείς</vt:lpstr>
      <vt:lpstr>Συστήματα αντιστροφέων/ρυθμιστών φόρτισης</vt:lpstr>
      <vt:lpstr>Ανορθωτές</vt:lpstr>
      <vt:lpstr>Σας ευχαριστούμε για την προσοχή σας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Mavromatakis Fotis</cp:lastModifiedBy>
  <cp:revision>743</cp:revision>
  <dcterms:created xsi:type="dcterms:W3CDTF">2017-12-11T10:59:29Z</dcterms:created>
  <dcterms:modified xsi:type="dcterms:W3CDTF">2019-10-30T08:34:19Z</dcterms:modified>
</cp:coreProperties>
</file>