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61" r:id="rId2"/>
    <p:sldId id="354" r:id="rId3"/>
    <p:sldId id="300" r:id="rId4"/>
    <p:sldId id="301" r:id="rId5"/>
    <p:sldId id="302" r:id="rId6"/>
    <p:sldId id="303" r:id="rId7"/>
    <p:sldId id="337" r:id="rId8"/>
    <p:sldId id="305" r:id="rId9"/>
    <p:sldId id="352" r:id="rId10"/>
    <p:sldId id="340" r:id="rId11"/>
    <p:sldId id="341" r:id="rId12"/>
    <p:sldId id="342" r:id="rId13"/>
    <p:sldId id="336" r:id="rId14"/>
    <p:sldId id="338" r:id="rId15"/>
    <p:sldId id="297" r:id="rId16"/>
    <p:sldId id="298" r:id="rId17"/>
    <p:sldId id="343" r:id="rId18"/>
    <p:sldId id="258" r:id="rId19"/>
    <p:sldId id="263" r:id="rId20"/>
    <p:sldId id="339" r:id="rId21"/>
    <p:sldId id="322" r:id="rId22"/>
    <p:sldId id="334" r:id="rId23"/>
    <p:sldId id="324" r:id="rId24"/>
    <p:sldId id="332" r:id="rId25"/>
    <p:sldId id="353" r:id="rId26"/>
    <p:sldId id="315" r:id="rId27"/>
    <p:sldId id="317" r:id="rId28"/>
    <p:sldId id="316" r:id="rId29"/>
    <p:sldId id="269" r:id="rId30"/>
    <p:sldId id="319" r:id="rId31"/>
    <p:sldId id="320" r:id="rId32"/>
    <p:sldId id="351" r:id="rId33"/>
    <p:sldId id="346" r:id="rId34"/>
    <p:sldId id="347" r:id="rId35"/>
    <p:sldId id="348" r:id="rId36"/>
    <p:sldId id="345" r:id="rId37"/>
    <p:sldId id="355" r:id="rId38"/>
    <p:sldId id="296"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9565" autoAdjust="0"/>
  </p:normalViewPr>
  <p:slideViewPr>
    <p:cSldViewPr>
      <p:cViewPr varScale="1">
        <p:scale>
          <a:sx n="67" d="100"/>
          <a:sy n="67" d="100"/>
        </p:scale>
        <p:origin x="66" y="366"/>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2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20/12/2019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στυλ του του υποδείγματος</a:t>
            </a:r>
          </a:p>
          <a:p>
            <a:pPr lvl="1"/>
            <a:r>
              <a:rPr lang="el-GR"/>
              <a:t>Δεύτερου επιπέδου</a:t>
            </a:r>
          </a:p>
          <a:p>
            <a:pPr lvl="2"/>
            <a:r>
              <a:rPr lang="el-GR"/>
              <a:t>Τρίτου επιπέδου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‹Nr.›</a:t>
            </a:fld>
            <a:endParaRPr lang="el-GR"/>
          </a:p>
        </p:txBody>
      </p:sp>
    </p:spTree>
    <p:extLst>
      <p:ext uri="{BB962C8B-B14F-4D97-AF65-F5344CB8AC3E}">
        <p14:creationId xmlns:p14="http://schemas.microsoft.com/office/powerpoint/2010/main" val="352060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a:t>
            </a:fld>
            <a:endParaRPr lang="el-GR"/>
          </a:p>
        </p:txBody>
      </p:sp>
    </p:spTree>
    <p:extLst>
      <p:ext uri="{BB962C8B-B14F-4D97-AF65-F5344CB8AC3E}">
        <p14:creationId xmlns:p14="http://schemas.microsoft.com/office/powerpoint/2010/main" val="31950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u="sng" dirty="0"/>
              <a:t>Richtlinien für den Trainer</a:t>
            </a:r>
          </a:p>
          <a:p>
            <a:endParaRPr lang="el-GR" dirty="0"/>
          </a:p>
          <a:p>
            <a:r>
              <a:rPr lang="en-US" dirty="0"/>
              <a:t>Diese ppt-Datei ist eine Vorlage, die von den Anbietern der beruflichen Bildung verwendet werden kann, damit sie das Trainingsmaterial vorbereiten können. </a:t>
            </a:r>
          </a:p>
          <a:p>
            <a:endParaRPr lang="el-GR" dirty="0"/>
          </a:p>
          <a:p>
            <a:r>
              <a:rPr lang="en-US" dirty="0"/>
              <a:t>Wir empfehlen </a:t>
            </a:r>
            <a:r>
              <a:rPr lang="en-US" b="1" dirty="0"/>
              <a:t>30 bis 40.</a:t>
            </a:r>
            <a:r>
              <a:rPr lang="en-US" b="1" dirty="0" err="1"/>
              <a:t> ppt</a:t>
            </a:r>
            <a:r>
              <a:rPr lang="en-US" b="1" dirty="0"/>
              <a:t> Folien </a:t>
            </a:r>
            <a:r>
              <a:rPr lang="en-US" dirty="0"/>
              <a:t>für eine (1) Stunde des Trainingsprogramms.</a:t>
            </a:r>
            <a:endParaRPr lang="el-GR" dirty="0"/>
          </a:p>
          <a:p>
            <a:endParaRPr lang="en-US" dirty="0"/>
          </a:p>
          <a:p>
            <a:r>
              <a:rPr lang="en-US" dirty="0"/>
              <a:t>Es gibt 3 </a:t>
            </a:r>
            <a:r>
              <a:rPr lang="en-US" u="sng" dirty="0"/>
              <a:t>vordefinierte Folien, die </a:t>
            </a:r>
            <a:r>
              <a:rPr lang="en-US" dirty="0"/>
              <a:t>von Ihnen ausgefüllt werden müssen, mit den Titeln "</a:t>
            </a:r>
            <a:r>
              <a:rPr lang="en-US" b="1" dirty="0"/>
              <a:t>Modulziele</a:t>
            </a:r>
            <a:r>
              <a:rPr lang="en-US" dirty="0"/>
              <a:t>", "</a:t>
            </a:r>
            <a:r>
              <a:rPr lang="en-US" b="1" dirty="0"/>
              <a:t>Schlussfolgerung</a:t>
            </a:r>
            <a:r>
              <a:rPr lang="en-US" dirty="0"/>
              <a:t>", "</a:t>
            </a:r>
            <a:r>
              <a:rPr lang="en-US" b="1" dirty="0"/>
              <a:t>Ende des Moduls</a:t>
            </a:r>
            <a:r>
              <a:rPr lang="en-US" dirty="0"/>
              <a:t>".</a:t>
            </a:r>
            <a:endParaRPr lang="el-GR" dirty="0"/>
          </a:p>
          <a:p>
            <a:endParaRPr lang="en-US" dirty="0"/>
          </a:p>
          <a:p>
            <a:pPr lvl="0"/>
            <a:r>
              <a:rPr lang="en-US" dirty="0"/>
              <a:t>Das Material sollte in einem bearbeitbaren Format gesendet werden.</a:t>
            </a:r>
            <a:endParaRPr lang="el-GR" dirty="0"/>
          </a:p>
          <a:p>
            <a:pPr lvl="0"/>
            <a:endParaRPr lang="en-US" dirty="0"/>
          </a:p>
          <a:p>
            <a:pPr lvl="0">
              <a:buFont typeface="Wingdings" pitchFamily="2" charset="2"/>
              <a:buChar char="§"/>
            </a:pPr>
            <a:r>
              <a:rPr lang="en-US" dirty="0"/>
              <a:t>Empfohlene Schriftart: Arial</a:t>
            </a:r>
            <a:endParaRPr lang="el-GR" dirty="0"/>
          </a:p>
          <a:p>
            <a:pPr lvl="0">
              <a:buFont typeface="Wingdings" pitchFamily="2" charset="2"/>
              <a:buChar char="§"/>
            </a:pPr>
            <a:r>
              <a:rPr lang="en-US" dirty="0"/>
              <a:t>Erforderliche Schriftgröße: 16</a:t>
            </a:r>
            <a:endParaRPr lang="el-GR" dirty="0"/>
          </a:p>
          <a:p>
            <a:pPr lvl="0">
              <a:buFont typeface="Wingdings" pitchFamily="2" charset="2"/>
              <a:buChar char="§"/>
            </a:pPr>
            <a:r>
              <a:rPr lang="en-US" dirty="0"/>
              <a:t>Empfohlener Zeilenabstand: 1,5</a:t>
            </a:r>
            <a:endParaRPr lang="el-GR" dirty="0"/>
          </a:p>
          <a:p>
            <a:pPr lvl="0">
              <a:buFont typeface="Wingdings" pitchFamily="2" charset="2"/>
              <a:buChar char="§"/>
            </a:pPr>
            <a:r>
              <a:rPr lang="en-US" dirty="0"/>
              <a:t>Die ppt/pptx-Datei sollte eine klare Struktur und definierte Einheiten sowie eindeutige Slide-Titel aufweisen.</a:t>
            </a:r>
            <a:endParaRPr lang="el-GR" dirty="0"/>
          </a:p>
          <a:p>
            <a:pPr lvl="0">
              <a:buFont typeface="Wingdings" pitchFamily="2" charset="2"/>
              <a:buChar char="§"/>
            </a:pPr>
            <a:r>
              <a:rPr lang="en-US" dirty="0" err="1"/>
              <a:t>ppt/pptx</a:t>
            </a:r>
            <a:r>
              <a:rPr lang="en-US" dirty="0"/>
              <a:t> Folieninhalte sollten die vordefinierten Ränder nicht überschreiten.</a:t>
            </a:r>
            <a:endParaRPr lang="el-GR" dirty="0"/>
          </a:p>
          <a:p>
            <a:pPr lvl="0">
              <a:buFont typeface="Wingdings" pitchFamily="2" charset="2"/>
              <a:buChar char="§"/>
            </a:pPr>
            <a:r>
              <a:rPr lang="en-US" dirty="0"/>
              <a:t>Bilder, Diagramme usw. sollten mit einer Beschreibung versehen sein.</a:t>
            </a:r>
            <a:endParaRPr lang="el-GR" dirty="0"/>
          </a:p>
          <a:p>
            <a:pPr lvl="0">
              <a:buFont typeface="Wingdings" pitchFamily="2" charset="2"/>
              <a:buChar char="§"/>
            </a:pPr>
            <a:r>
              <a:rPr lang="en-US" dirty="0"/>
              <a:t>Wenn Sie Verständnisfragen (Multiple Choice, Multiple Response, True/False, Matching etc.) einbeziehen möchten, um das Verständnis der Theorie zu verbessern, sollten Sie diese in der ppt/pptx-Datei einbinden.</a:t>
            </a:r>
            <a:endParaRPr lang="el-GR" dirty="0"/>
          </a:p>
          <a:p>
            <a:pPr lvl="0">
              <a:buFont typeface="Wingdings" pitchFamily="2" charset="2"/>
              <a:buChar char="§"/>
            </a:pPr>
            <a:r>
              <a:rPr lang="en-US" dirty="0"/>
              <a:t>Fragen, die für die Selbsteinschätzung und abschließende Beurteilungsaufgaben verwendet werden, sollten einem vordefinierten Format folgen, das von SQLearn in einer xls-Datei gesendet wird.</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extLst>
      <p:ext uri="{BB962C8B-B14F-4D97-AF65-F5344CB8AC3E}">
        <p14:creationId xmlns:p14="http://schemas.microsoft.com/office/powerpoint/2010/main" val="405147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u="sng" dirty="0"/>
              <a:t>Richtlinien für den Trainer</a:t>
            </a:r>
          </a:p>
          <a:p>
            <a:endParaRPr lang="el-GR" dirty="0"/>
          </a:p>
          <a:p>
            <a:r>
              <a:rPr lang="en-US" dirty="0"/>
              <a:t>Diese ppt-Datei ist eine Vorlage, die von den Anbietern der beruflichen Bildung verwendet werden kann, damit sie das Trainingsmaterial vorbereiten können. </a:t>
            </a:r>
          </a:p>
          <a:p>
            <a:endParaRPr lang="el-GR" dirty="0"/>
          </a:p>
          <a:p>
            <a:r>
              <a:rPr lang="en-US" dirty="0"/>
              <a:t>Wir empfehlen </a:t>
            </a:r>
            <a:r>
              <a:rPr lang="en-US" b="1" dirty="0"/>
              <a:t>30 bis 40.</a:t>
            </a:r>
            <a:r>
              <a:rPr lang="en-US" b="1" dirty="0" err="1"/>
              <a:t> ppt</a:t>
            </a:r>
            <a:r>
              <a:rPr lang="en-US" b="1" dirty="0"/>
              <a:t> Folien </a:t>
            </a:r>
            <a:r>
              <a:rPr lang="en-US" dirty="0"/>
              <a:t>für eine (1) Stunde des Trainingsprogramms.</a:t>
            </a:r>
            <a:endParaRPr lang="el-GR" dirty="0"/>
          </a:p>
          <a:p>
            <a:endParaRPr lang="en-US" dirty="0"/>
          </a:p>
          <a:p>
            <a:r>
              <a:rPr lang="en-US" dirty="0"/>
              <a:t>Es gibt 3 </a:t>
            </a:r>
            <a:r>
              <a:rPr lang="en-US" u="sng" dirty="0"/>
              <a:t>vordefinierte Folien, die </a:t>
            </a:r>
            <a:r>
              <a:rPr lang="en-US" dirty="0"/>
              <a:t>von Ihnen ausgefüllt werden müssen, mit den Titeln "</a:t>
            </a:r>
            <a:r>
              <a:rPr lang="en-US" b="1" dirty="0"/>
              <a:t>Modulziele</a:t>
            </a:r>
            <a:r>
              <a:rPr lang="en-US" dirty="0"/>
              <a:t>", "</a:t>
            </a:r>
            <a:r>
              <a:rPr lang="en-US" b="1" dirty="0"/>
              <a:t>Schlussfolgerung</a:t>
            </a:r>
            <a:r>
              <a:rPr lang="en-US" dirty="0"/>
              <a:t>", "</a:t>
            </a:r>
            <a:r>
              <a:rPr lang="en-US" b="1" dirty="0"/>
              <a:t>Ende des Moduls</a:t>
            </a:r>
            <a:r>
              <a:rPr lang="en-US" dirty="0"/>
              <a:t>".</a:t>
            </a:r>
            <a:endParaRPr lang="el-GR" dirty="0"/>
          </a:p>
          <a:p>
            <a:endParaRPr lang="en-US" dirty="0"/>
          </a:p>
          <a:p>
            <a:pPr lvl="0"/>
            <a:r>
              <a:rPr lang="en-US" dirty="0"/>
              <a:t>Das Material sollte in einem bearbeitbaren Format gesendet werden.</a:t>
            </a:r>
            <a:endParaRPr lang="el-GR" dirty="0"/>
          </a:p>
          <a:p>
            <a:pPr lvl="0"/>
            <a:endParaRPr lang="en-US" dirty="0"/>
          </a:p>
          <a:p>
            <a:pPr lvl="0">
              <a:buFont typeface="Wingdings" pitchFamily="2" charset="2"/>
              <a:buChar char="§"/>
            </a:pPr>
            <a:r>
              <a:rPr lang="en-US" dirty="0"/>
              <a:t>Empfohlene Schriftart: Arial</a:t>
            </a:r>
            <a:endParaRPr lang="el-GR" dirty="0"/>
          </a:p>
          <a:p>
            <a:pPr lvl="0">
              <a:buFont typeface="Wingdings" pitchFamily="2" charset="2"/>
              <a:buChar char="§"/>
            </a:pPr>
            <a:r>
              <a:rPr lang="en-US" dirty="0"/>
              <a:t>Erforderliche Schriftgröße: 16</a:t>
            </a:r>
            <a:endParaRPr lang="el-GR" dirty="0"/>
          </a:p>
          <a:p>
            <a:pPr lvl="0">
              <a:buFont typeface="Wingdings" pitchFamily="2" charset="2"/>
              <a:buChar char="§"/>
            </a:pPr>
            <a:r>
              <a:rPr lang="en-US" dirty="0"/>
              <a:t>Empfohlener Zeilenabstand: 1,5</a:t>
            </a:r>
            <a:endParaRPr lang="el-GR" dirty="0"/>
          </a:p>
          <a:p>
            <a:pPr lvl="0">
              <a:buFont typeface="Wingdings" pitchFamily="2" charset="2"/>
              <a:buChar char="§"/>
            </a:pPr>
            <a:r>
              <a:rPr lang="en-US" dirty="0"/>
              <a:t>Die ppt/pptx-Datei sollte eine klare Struktur und definierte Einheiten sowie eindeutige Slide-Titel aufweisen.</a:t>
            </a:r>
            <a:endParaRPr lang="el-GR" dirty="0"/>
          </a:p>
          <a:p>
            <a:pPr lvl="0">
              <a:buFont typeface="Wingdings" pitchFamily="2" charset="2"/>
              <a:buChar char="§"/>
            </a:pPr>
            <a:r>
              <a:rPr lang="en-US" dirty="0" err="1"/>
              <a:t>ppt/pptx</a:t>
            </a:r>
            <a:r>
              <a:rPr lang="en-US" dirty="0"/>
              <a:t> Folieninhalte sollten die vordefinierten Ränder nicht überschreiten.</a:t>
            </a:r>
            <a:endParaRPr lang="el-GR" dirty="0"/>
          </a:p>
          <a:p>
            <a:pPr lvl="0">
              <a:buFont typeface="Wingdings" pitchFamily="2" charset="2"/>
              <a:buChar char="§"/>
            </a:pPr>
            <a:r>
              <a:rPr lang="en-US" dirty="0"/>
              <a:t>Bilder, Diagramme usw. sollten mit einer Beschreibung versehen sein.</a:t>
            </a:r>
            <a:endParaRPr lang="el-GR" dirty="0"/>
          </a:p>
          <a:p>
            <a:pPr lvl="0">
              <a:buFont typeface="Wingdings" pitchFamily="2" charset="2"/>
              <a:buChar char="§"/>
            </a:pPr>
            <a:r>
              <a:rPr lang="en-US" dirty="0"/>
              <a:t>Wenn Sie Verständnisfragen (Multiple Choice, Multiple Response, True/False, Matching etc.) einbeziehen möchten, um das Verständnis der Theorie zu verbessern, sollten Sie diese in der ppt/pptx-Datei einbinden.</a:t>
            </a:r>
            <a:endParaRPr lang="el-GR" dirty="0"/>
          </a:p>
          <a:p>
            <a:pPr lvl="0">
              <a:buFont typeface="Wingdings" pitchFamily="2" charset="2"/>
              <a:buChar char="§"/>
            </a:pPr>
            <a:r>
              <a:rPr lang="en-US" dirty="0"/>
              <a:t>Fragen, die für die Selbsteinschätzung und abschließende Beurteilungsaufgaben verwendet werden, sollten einem vordefinierten Format folgen, das von SQLearn in einer xls-Datei gesendet wird.</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37</a:t>
            </a:fld>
            <a:endParaRPr lang="el-GR"/>
          </a:p>
        </p:txBody>
      </p:sp>
    </p:spTree>
    <p:extLst>
      <p:ext uri="{BB962C8B-B14F-4D97-AF65-F5344CB8AC3E}">
        <p14:creationId xmlns:p14="http://schemas.microsoft.com/office/powerpoint/2010/main" val="899056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hier, um Mastertextstile zu bearbeiten.</a:t>
            </a:r>
          </a:p>
          <a:p>
            <a:pPr lvl="1"/>
            <a:r>
              <a:rPr lang="en-US"/>
              <a:t>Zweite Ebene</a:t>
            </a:r>
          </a:p>
          <a:p>
            <a:pPr lvl="2"/>
            <a:r>
              <a:rPr lang="en-US"/>
              <a:t>Dritte Ebene</a:t>
            </a:r>
          </a:p>
          <a:p>
            <a:pPr lvl="3"/>
            <a:r>
              <a:rPr lang="en-US"/>
              <a:t>Vierte Ebene</a:t>
            </a:r>
          </a:p>
          <a:p>
            <a:pPr lvl="4"/>
            <a:r>
              <a:rPr lang="en-US"/>
              <a:t>Fünfte Stufe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20/12/2019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988840"/>
            <a:ext cx="5182344" cy="1470025"/>
          </a:xfrm>
        </p:spPr>
        <p:txBody>
          <a:bodyPr anchor="b"/>
          <a:lstStyle/>
          <a:p>
            <a:r>
              <a:rPr lang="en-US" dirty="0"/>
              <a:t>MODUL 1: EINFÜHRUNG IN DIE PHOTOVOLTAIK-TECHNIK</a:t>
            </a:r>
            <a:endParaRPr lang="el-GR" dirty="0"/>
          </a:p>
        </p:txBody>
      </p:sp>
      <p:sp>
        <p:nvSpPr>
          <p:cNvPr id="3" name="Title 1"/>
          <p:cNvSpPr txBox="1">
            <a:spLocks/>
          </p:cNvSpPr>
          <p:nvPr/>
        </p:nvSpPr>
        <p:spPr>
          <a:xfrm>
            <a:off x="4211960" y="3573016"/>
            <a:ext cx="4822304" cy="1470025"/>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sz="2000" dirty="0" err="1"/>
              <a:t>Technologisches</a:t>
            </a:r>
            <a:r>
              <a:rPr lang="en-US" sz="2000" dirty="0"/>
              <a:t> </a:t>
            </a:r>
            <a:r>
              <a:rPr lang="en-US" sz="2000" dirty="0" err="1"/>
              <a:t>Bildungsinstitut</a:t>
            </a:r>
            <a:r>
              <a:rPr lang="en-US" sz="2000" dirty="0"/>
              <a:t> </a:t>
            </a:r>
            <a:r>
              <a:rPr lang="en-US" sz="2000" dirty="0" err="1"/>
              <a:t>Kreta</a:t>
            </a:r>
            <a:endParaRPr lang="el-GR" sz="2000" dirty="0"/>
          </a:p>
        </p:txBody>
      </p:sp>
      <p:sp>
        <p:nvSpPr>
          <p:cNvPr id="4" name="Title 1"/>
          <p:cNvSpPr txBox="1">
            <a:spLocks/>
          </p:cNvSpPr>
          <p:nvPr/>
        </p:nvSpPr>
        <p:spPr>
          <a:xfrm>
            <a:off x="3422104" y="3429000"/>
            <a:ext cx="5686400" cy="677937"/>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sz="2450" dirty="0"/>
              <a:t>Energiespeichertechnologien verstehen</a:t>
            </a:r>
            <a:endParaRPr lang="el-GR" sz="2450"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Batterien</a:t>
            </a:r>
            <a:r>
              <a:rPr lang="en-US" dirty="0"/>
              <a:t> - </a:t>
            </a:r>
            <a:r>
              <a:rPr lang="en-US" dirty="0" err="1"/>
              <a:t>Selbstentladung</a:t>
            </a:r>
            <a:r>
              <a:rPr lang="en-US" dirty="0"/>
              <a:t> und Effizienz</a:t>
            </a:r>
            <a:endParaRPr lang="el-GR" dirty="0"/>
          </a:p>
        </p:txBody>
      </p:sp>
      <p:sp>
        <p:nvSpPr>
          <p:cNvPr id="3" name="Content Placeholder 2"/>
          <p:cNvSpPr>
            <a:spLocks noGrp="1"/>
          </p:cNvSpPr>
          <p:nvPr>
            <p:ph idx="1"/>
          </p:nvPr>
        </p:nvSpPr>
        <p:spPr/>
        <p:txBody>
          <a:bodyPr>
            <a:normAutofit/>
          </a:bodyPr>
          <a:lstStyle/>
          <a:p>
            <a:r>
              <a:rPr lang="en-US" sz="1600" dirty="0"/>
              <a:t>Selbstentladung:</a:t>
            </a:r>
          </a:p>
          <a:p>
            <a:pPr lvl="1"/>
            <a:r>
              <a:rPr lang="en-US" sz="1600" dirty="0"/>
              <a:t>Batterien, die über einen längeren Zeitraum gelagert werden oder die mit einem kleinen Teil der Kapazität entladen werden, verlieren ihre Kapazität durch das Vorhandensein von allgemein irreversiblen Nebenreaktionen, die Ladungsträger verbrauchen, ohne Strom </a:t>
            </a:r>
            <a:r>
              <a:rPr lang="en-US" sz="1600" dirty="0" err="1"/>
              <a:t>zu</a:t>
            </a:r>
            <a:r>
              <a:rPr lang="en-US" sz="1600" dirty="0"/>
              <a:t> </a:t>
            </a:r>
            <a:r>
              <a:rPr lang="en-US" sz="1600" dirty="0" err="1"/>
              <a:t>erzeugen</a:t>
            </a:r>
            <a:endParaRPr lang="en-US" sz="1600" dirty="0"/>
          </a:p>
          <a:p>
            <a:pPr lvl="1"/>
            <a:r>
              <a:rPr lang="en-US" sz="1600" dirty="0"/>
              <a:t>Darüber hinaus können beim Aufladen von Batterien zusätzliche Nebenreaktionen auftreten, die die Kapazität für spätere </a:t>
            </a:r>
            <a:r>
              <a:rPr lang="en-US" sz="1600" dirty="0" err="1"/>
              <a:t>Entladungen</a:t>
            </a:r>
            <a:r>
              <a:rPr lang="en-US" sz="1600" dirty="0"/>
              <a:t> </a:t>
            </a:r>
            <a:r>
              <a:rPr lang="en-US" sz="1600" dirty="0" err="1"/>
              <a:t>reduzieren</a:t>
            </a:r>
            <a:endParaRPr lang="en-US" sz="1600" dirty="0"/>
          </a:p>
          <a:p>
            <a:pPr lvl="1"/>
            <a:r>
              <a:rPr lang="en-US" sz="1600" dirty="0"/>
              <a:t>Nach genügend Aufladevorgängen geht im Wesentlichen die gesamte Kapazität verloren und die Batterie produziert keine </a:t>
            </a:r>
            <a:r>
              <a:rPr lang="en-US" sz="1600" dirty="0" err="1"/>
              <a:t>Energie</a:t>
            </a:r>
            <a:r>
              <a:rPr lang="en-US" sz="1600" dirty="0"/>
              <a:t> </a:t>
            </a:r>
            <a:r>
              <a:rPr lang="en-US" sz="1600" dirty="0" err="1"/>
              <a:t>mehr</a:t>
            </a:r>
            <a:endParaRPr lang="en-US" sz="1600" dirty="0"/>
          </a:p>
          <a:p>
            <a:pPr lvl="1"/>
            <a:r>
              <a:rPr lang="en-US" sz="1600" dirty="0"/>
              <a:t>Einwegbatterien verlieren bei Lagerung bei Raumtemperatur (20-30 °C) typischerweise 8% bis 20% ihrer ursprünglichen Ladung pro </a:t>
            </a:r>
            <a:r>
              <a:rPr lang="en-US" sz="1600" dirty="0" err="1"/>
              <a:t>Jahr</a:t>
            </a:r>
            <a:endParaRPr lang="en-US" sz="1600" dirty="0"/>
          </a:p>
          <a:p>
            <a:r>
              <a:rPr lang="en-US" sz="1600" dirty="0"/>
              <a:t>Effizienz:</a:t>
            </a:r>
          </a:p>
          <a:p>
            <a:pPr lvl="1"/>
            <a:r>
              <a:rPr lang="en-US" sz="1600" dirty="0"/>
              <a:t>Interne Energieverluste und Einschränkungen der Ionendurchflussrate durch den Elektrolyten führen dazu, dass die Effizienz der Batterie </a:t>
            </a:r>
            <a:r>
              <a:rPr lang="en-US" sz="1600" dirty="0" err="1"/>
              <a:t>variiert</a:t>
            </a:r>
            <a:endParaRPr lang="en-US" sz="1600" dirty="0"/>
          </a:p>
          <a:p>
            <a:pPr lvl="1"/>
            <a:r>
              <a:rPr lang="en-US" sz="1600" dirty="0"/>
              <a:t>Oberhalb eines Mindestschwellenwerts liefert die Entladung mit niedriger Geschwindigkeit mehr Kapazität der Batterie als mit </a:t>
            </a:r>
            <a:r>
              <a:rPr lang="en-US" sz="1600" dirty="0" err="1"/>
              <a:t>höherer</a:t>
            </a:r>
            <a:r>
              <a:rPr lang="en-US" sz="1600" dirty="0"/>
              <a:t> </a:t>
            </a:r>
            <a:r>
              <a:rPr lang="en-US" sz="1600" dirty="0" err="1"/>
              <a:t>Geschwindigkeit</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Akku C-Rate</a:t>
            </a:r>
            <a:endParaRPr lang="el-GR" dirty="0"/>
          </a:p>
        </p:txBody>
      </p:sp>
      <p:sp>
        <p:nvSpPr>
          <p:cNvPr id="3" name="Content Placeholder 2"/>
          <p:cNvSpPr>
            <a:spLocks noGrp="1"/>
          </p:cNvSpPr>
          <p:nvPr>
            <p:ph idx="1"/>
          </p:nvPr>
        </p:nvSpPr>
        <p:spPr>
          <a:xfrm>
            <a:off x="457200" y="1600201"/>
            <a:ext cx="8229600" cy="1612775"/>
          </a:xfrm>
        </p:spPr>
        <p:txBody>
          <a:bodyPr>
            <a:normAutofit fontScale="92500"/>
          </a:bodyPr>
          <a:lstStyle/>
          <a:p>
            <a:r>
              <a:rPr lang="en-US" sz="1600" dirty="0"/>
              <a:t>Die C-Rate ist ein Maß für die Geschwindigkeit, mit der eine Batterie geladen oder </a:t>
            </a:r>
            <a:r>
              <a:rPr lang="en-US" sz="1600" dirty="0" err="1"/>
              <a:t>entladen</a:t>
            </a:r>
            <a:r>
              <a:rPr lang="en-US" sz="1600" dirty="0"/>
              <a:t> </a:t>
            </a:r>
            <a:r>
              <a:rPr lang="en-US" sz="1600" dirty="0" err="1"/>
              <a:t>wird</a:t>
            </a:r>
            <a:endParaRPr lang="en-US" sz="1600" dirty="0"/>
          </a:p>
          <a:p>
            <a:r>
              <a:rPr lang="en-US" sz="1600" dirty="0"/>
              <a:t>Es ist definiert als der Strom durch die Batterie geteilt durch die theoretische Stromaufnahme, bei der die Batterie ihre Nennkapazität in einer Stunde </a:t>
            </a:r>
            <a:r>
              <a:rPr lang="en-US" sz="1600" dirty="0" err="1"/>
              <a:t>liefern</a:t>
            </a:r>
            <a:r>
              <a:rPr lang="en-US" sz="1600" dirty="0"/>
              <a:t> </a:t>
            </a:r>
            <a:r>
              <a:rPr lang="en-US" sz="1600" dirty="0" err="1"/>
              <a:t>würde</a:t>
            </a:r>
            <a:endParaRPr lang="en-US" sz="1600" dirty="0"/>
          </a:p>
          <a:p>
            <a:r>
              <a:rPr lang="en-US" sz="1600" dirty="0"/>
              <a:t>Eine 1C-Entladerate würde die Nennkapazität der Batterie in 1 Stunde liefern, während eine 0,2C (oder C/5) Entladerate bedeutet, dass sie sich 5 mal langsamer entladen wird (5 </a:t>
            </a:r>
            <a:r>
              <a:rPr lang="en-US" sz="1600" dirty="0" err="1"/>
              <a:t>Stunden</a:t>
            </a:r>
            <a:r>
              <a:rPr lang="en-US" sz="1600" dirty="0"/>
              <a:t>)</a:t>
            </a:r>
          </a:p>
        </p:txBody>
      </p:sp>
      <p:sp>
        <p:nvSpPr>
          <p:cNvPr id="88066" name="AutoShape 2"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68" name="AutoShape 4"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70" name="AutoShape 6"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72" name="AutoShape 8"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8074" name="AutoShape 10" descr="ÎÏÎ¿ÏÎ­Î»ÎµÏÎ¼Î± ÎµÎ¹ÎºÏÎ½Î±Ï Î³Î¹Î± battery c r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8075" name="Picture 11"/>
          <p:cNvPicPr>
            <a:picLocks noChangeAspect="1" noChangeArrowheads="1"/>
          </p:cNvPicPr>
          <p:nvPr/>
        </p:nvPicPr>
        <p:blipFill>
          <a:blip r:embed="rId2" cstate="print"/>
          <a:srcRect/>
          <a:stretch>
            <a:fillRect/>
          </a:stretch>
        </p:blipFill>
        <p:spPr bwMode="auto">
          <a:xfrm>
            <a:off x="2411760" y="3068960"/>
            <a:ext cx="4632000" cy="28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Batterielebensdauer</a:t>
            </a:r>
            <a:endParaRPr lang="el-GR" dirty="0"/>
          </a:p>
        </p:txBody>
      </p:sp>
      <p:sp>
        <p:nvSpPr>
          <p:cNvPr id="3" name="Content Placeholder 2"/>
          <p:cNvSpPr>
            <a:spLocks noGrp="1"/>
          </p:cNvSpPr>
          <p:nvPr>
            <p:ph idx="1"/>
          </p:nvPr>
        </p:nvSpPr>
        <p:spPr/>
        <p:txBody>
          <a:bodyPr>
            <a:normAutofit/>
          </a:bodyPr>
          <a:lstStyle/>
          <a:p>
            <a:r>
              <a:rPr lang="en-US" sz="1600" dirty="0"/>
              <a:t>Die Akkulaufzeit (und ihr Synonym Akkulaufzeit) hat zwei Bedeutungen für wiederaufladbare Batterien, aber nur eine für nicht </a:t>
            </a:r>
            <a:r>
              <a:rPr lang="en-US" sz="1600" dirty="0" err="1"/>
              <a:t>wiederaufladbare</a:t>
            </a:r>
            <a:r>
              <a:rPr lang="en-US" sz="1600" dirty="0"/>
              <a:t> </a:t>
            </a:r>
            <a:r>
              <a:rPr lang="en-US" sz="1600" dirty="0" err="1"/>
              <a:t>Batterien</a:t>
            </a:r>
            <a:endParaRPr lang="en-US" sz="1600" dirty="0"/>
          </a:p>
          <a:p>
            <a:r>
              <a:rPr lang="en-US" sz="1600" dirty="0"/>
              <a:t>Bei wiederaufladbaren Batterien kann dies entweder die Dauer des Betriebs eines Geräts mit einem voll geladenen Akku oder die Anzahl der möglichen Lade-/Entladezyklen bedeuten, bevor die Zellen nicht </a:t>
            </a:r>
            <a:r>
              <a:rPr lang="en-US" sz="1600" dirty="0" err="1"/>
              <a:t>zufriedenstellend</a:t>
            </a:r>
            <a:r>
              <a:rPr lang="en-US" sz="1600" dirty="0"/>
              <a:t> </a:t>
            </a:r>
            <a:r>
              <a:rPr lang="en-US" sz="1600" dirty="0" err="1"/>
              <a:t>funktionieren</a:t>
            </a:r>
            <a:endParaRPr lang="en-US" sz="1600" dirty="0"/>
          </a:p>
          <a:p>
            <a:r>
              <a:rPr lang="en-US" sz="1600" dirty="0"/>
              <a:t>Für ein nicht wiederaufladbares Gerät sind diese beiden Leben gleich, da die Zellen per Definition nur einen </a:t>
            </a:r>
            <a:r>
              <a:rPr lang="en-US" sz="1600" dirty="0" err="1"/>
              <a:t>Zyklus</a:t>
            </a:r>
            <a:r>
              <a:rPr lang="en-US" sz="1600" dirty="0"/>
              <a:t> </a:t>
            </a:r>
            <a:r>
              <a:rPr lang="en-US" sz="1600" dirty="0" err="1"/>
              <a:t>dauern</a:t>
            </a:r>
            <a:endParaRPr lang="en-US" sz="1600" dirty="0"/>
          </a:p>
          <a:p>
            <a:r>
              <a:rPr lang="en-US" sz="1600" dirty="0"/>
              <a:t>Die verfügbare Kapazität aller Batterien sinkt mit </a:t>
            </a:r>
            <a:r>
              <a:rPr lang="en-US" sz="1600" dirty="0" err="1"/>
              <a:t>abnehmender</a:t>
            </a:r>
            <a:r>
              <a:rPr lang="en-US" sz="1600" dirty="0"/>
              <a:t> </a:t>
            </a:r>
            <a:r>
              <a:rPr lang="en-US" sz="1600" dirty="0" err="1"/>
              <a:t>Temperatur</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Batterieanschlüsse: seriell und parallel</a:t>
            </a:r>
            <a:endParaRPr lang="el-GR" dirty="0"/>
          </a:p>
        </p:txBody>
      </p:sp>
      <p:sp>
        <p:nvSpPr>
          <p:cNvPr id="3" name="Content Placeholder 2"/>
          <p:cNvSpPr>
            <a:spLocks noGrp="1"/>
          </p:cNvSpPr>
          <p:nvPr>
            <p:ph idx="1"/>
          </p:nvPr>
        </p:nvSpPr>
        <p:spPr/>
        <p:txBody>
          <a:bodyPr>
            <a:normAutofit/>
          </a:bodyPr>
          <a:lstStyle/>
          <a:p>
            <a:r>
              <a:rPr lang="en-US" sz="1600" dirty="0"/>
              <a:t>Batteriesysteme bestehen typischerweise aus einer Reihe von Batterien, die in Reihe und parallel geschaltet sind, um die erforderliche Amperestundenkapazität und Spannungswerte </a:t>
            </a:r>
            <a:r>
              <a:rPr lang="en-US" sz="1600" dirty="0" err="1"/>
              <a:t>zu</a:t>
            </a:r>
            <a:r>
              <a:rPr lang="en-US" sz="1600" dirty="0"/>
              <a:t> </a:t>
            </a:r>
            <a:r>
              <a:rPr lang="en-US" sz="1600" dirty="0" err="1"/>
              <a:t>erreichen</a:t>
            </a:r>
            <a:endParaRPr lang="en-US" sz="1600" dirty="0"/>
          </a:p>
          <a:p>
            <a:r>
              <a:rPr lang="en-US" sz="1600" dirty="0"/>
              <a:t>Bei in Reihe geschalteten Batterien addieren sich die Spannungen, aber da der gleiche Strom durch jede Batterie fließt, ist die Amperestundenzahl des Strings die gleiche wie bei </a:t>
            </a:r>
            <a:r>
              <a:rPr lang="en-US" sz="1600" dirty="0" err="1"/>
              <a:t>jeder</a:t>
            </a:r>
            <a:r>
              <a:rPr lang="en-US" sz="1600" dirty="0"/>
              <a:t> Batterie</a:t>
            </a:r>
          </a:p>
          <a:p>
            <a:r>
              <a:rPr lang="en-US" sz="1600" dirty="0"/>
              <a:t>Bei parallel geschalteten Batterien ist die Spannung an jeder Batterie gleich, aber da sich die Ströme addieren, ist die </a:t>
            </a:r>
            <a:r>
              <a:rPr lang="en-US" sz="1600" dirty="0" err="1"/>
              <a:t>Amperestundenkapazität</a:t>
            </a:r>
            <a:r>
              <a:rPr lang="en-US" sz="1600" dirty="0"/>
              <a:t> </a:t>
            </a:r>
            <a:r>
              <a:rPr lang="en-US" sz="1600" dirty="0" err="1"/>
              <a:t>additiv</a:t>
            </a:r>
            <a:endParaRPr lang="en-US" sz="1600" dirty="0"/>
          </a:p>
          <a:p>
            <a:r>
              <a:rPr lang="en-US" sz="1600" dirty="0"/>
              <a:t>Da es keinen Unterschied in der Energie, die in der gleichen Anzahl von Batterien gespeichert ist, gibt, stellt sich die Frage, was </a:t>
            </a:r>
            <a:r>
              <a:rPr lang="en-US" sz="1600" dirty="0" err="1"/>
              <a:t>besser</a:t>
            </a:r>
            <a:r>
              <a:rPr lang="en-US" sz="1600" dirty="0"/>
              <a:t> </a:t>
            </a:r>
            <a:r>
              <a:rPr lang="en-US" sz="1600" dirty="0" err="1"/>
              <a:t>ist</a:t>
            </a:r>
            <a:endParaRPr lang="en-US" sz="1600" dirty="0"/>
          </a:p>
          <a:p>
            <a:r>
              <a:rPr lang="en-US" sz="1600" dirty="0"/>
              <a:t>Der Hauptunterschied zwischen den beiden ist die Menge an Strom, die fließt, um eine bestimmte Menge an Leistung </a:t>
            </a:r>
            <a:r>
              <a:rPr lang="en-US" sz="1600" dirty="0" err="1"/>
              <a:t>zu</a:t>
            </a:r>
            <a:r>
              <a:rPr lang="en-US" sz="1600" dirty="0"/>
              <a:t> </a:t>
            </a:r>
            <a:r>
              <a:rPr lang="en-US" sz="1600" dirty="0" err="1"/>
              <a:t>liefern</a:t>
            </a:r>
            <a:endParaRPr lang="en-US" sz="1600" dirty="0"/>
          </a:p>
          <a:p>
            <a:r>
              <a:rPr lang="en-US" sz="1600" dirty="0"/>
              <a:t>Batterien in Serie haben eine höhere Spannung und einen niedrigeren Strom, was bedeutet, dass die Kabelquerschnitte ohne übermäßige Spannungs- und Leistungsverluste überschaubarer sind, zusammen mit kleineren Sicherungen und Schaltern und etwas einfacheren Verbindungen zwischen den </a:t>
            </a:r>
            <a:r>
              <a:rPr lang="en-US" sz="1600" dirty="0" err="1"/>
              <a:t>Batterien</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Batterieanschlüsse: seriell und parallel</a:t>
            </a:r>
            <a:endParaRPr lang="el-GR" dirty="0"/>
          </a:p>
        </p:txBody>
      </p:sp>
      <p:pic>
        <p:nvPicPr>
          <p:cNvPr id="84994" name="Picture 2" descr="ÎÏÎ¿ÏÎ­Î»ÎµÏÎ¼Î± ÎµÎ¹ÎºÏÎ½Î±Ï Î³Î¹Î± batteries in parallel vs series"/>
          <p:cNvPicPr>
            <a:picLocks noChangeAspect="1" noChangeArrowheads="1"/>
          </p:cNvPicPr>
          <p:nvPr/>
        </p:nvPicPr>
        <p:blipFill>
          <a:blip r:embed="rId2" cstate="print"/>
          <a:srcRect/>
          <a:stretch>
            <a:fillRect/>
          </a:stretch>
        </p:blipFill>
        <p:spPr bwMode="auto">
          <a:xfrm>
            <a:off x="1043608" y="1917232"/>
            <a:ext cx="7200000" cy="360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Spannungspegel einer Batteriebank in einem netzfernen System</a:t>
            </a:r>
            <a:endParaRPr lang="el-GR" dirty="0"/>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lvl="0" indent="-342900">
              <a:spcBef>
                <a:spcPct val="20000"/>
              </a:spcBef>
              <a:buFont typeface="Arial" panose="020B0604020202020204" pitchFamily="34" charset="0"/>
              <a:buChar char="•"/>
            </a:pPr>
            <a:r>
              <a:rPr lang="en-US" sz="1600" dirty="0"/>
              <a:t>Bei der Dimensionierung von Batterien für ein netzfernes System kommt es nicht auf den Energiespeicher in kWh, sondern auf die Spannung der Batteriebank und die Kapazität (in Ah) der einzelnen Batterien in der </a:t>
            </a:r>
            <a:r>
              <a:rPr lang="en-US" sz="1600" dirty="0" err="1"/>
              <a:t>Anordnung</a:t>
            </a:r>
            <a:r>
              <a:rPr lang="en-US" sz="1600" dirty="0"/>
              <a:t> an</a:t>
            </a:r>
          </a:p>
          <a:p>
            <a:pPr marL="342900" lvl="0" indent="-342900">
              <a:spcBef>
                <a:spcPct val="20000"/>
              </a:spcBef>
              <a:buFont typeface="Arial" panose="020B0604020202020204" pitchFamily="34" charset="0"/>
              <a:buChar char="•"/>
            </a:pPr>
            <a:r>
              <a:rPr lang="en-US" sz="1600" dirty="0"/>
              <a:t>Die Spannung der Batteriebank muss an die Eingangsspannungsanforderungen des Wechselrichters (falls vorhanden) oder der Verbraucher selbst angepasst werden, wenn es sich um ein All-DC-System </a:t>
            </a:r>
            <a:r>
              <a:rPr lang="en-US" sz="1600" dirty="0" err="1"/>
              <a:t>handelt</a:t>
            </a:r>
            <a:r>
              <a:rPr lang="en-US" sz="1600" dirty="0"/>
              <a:t> </a:t>
            </a:r>
          </a:p>
          <a:p>
            <a:pPr marL="342900" lvl="0" indent="-342900">
              <a:spcBef>
                <a:spcPct val="20000"/>
              </a:spcBef>
              <a:buFont typeface="Arial" panose="020B0604020202020204" pitchFamily="34" charset="0"/>
              <a:buChar char="•"/>
            </a:pPr>
            <a:r>
              <a:rPr lang="en-US" sz="1600" dirty="0"/>
              <a:t>Die Systemspannung für kleine Lasten beträgt in der Regel 12, 24 oder 48 V</a:t>
            </a:r>
          </a:p>
          <a:p>
            <a:pPr marL="342900" lvl="0" indent="-342900">
              <a:spcBef>
                <a:spcPct val="20000"/>
              </a:spcBef>
              <a:buFont typeface="Arial" panose="020B0604020202020204" pitchFamily="34" charset="0"/>
              <a:buChar char="•"/>
            </a:pPr>
            <a:r>
              <a:rPr lang="en-US" sz="1600" dirty="0"/>
              <a:t>Höhere Spannungen bedeuten niedrigere Ströme bei gleicher Leistung, was die Kabelverluste reduziert und kleinere Kabel (zusammen mit den zugehörigen Schaltern, Sicherungen und anderen Verkabelungsdetails) verwendet, was die Kosten des Systems </a:t>
            </a:r>
            <a:r>
              <a:rPr lang="en-US" sz="1600" dirty="0" err="1"/>
              <a:t>erheblich</a:t>
            </a:r>
            <a:r>
              <a:rPr lang="en-US" sz="1600" dirty="0"/>
              <a:t> </a:t>
            </a:r>
            <a:r>
              <a:rPr lang="en-US" sz="1600" dirty="0" err="1"/>
              <a:t>reduziert</a:t>
            </a:r>
            <a:r>
              <a:rPr lang="en-US" sz="1600" dirty="0"/>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Minimale Systemspannungen einer Batteriebank</a:t>
            </a:r>
            <a:endParaRPr lang="el-GR" dirty="0"/>
          </a:p>
        </p:txBody>
      </p:sp>
      <p:graphicFrame>
        <p:nvGraphicFramePr>
          <p:cNvPr id="5" name="4 - Θέση περιεχομένου"/>
          <p:cNvGraphicFramePr>
            <a:graphicFrameLocks noGrp="1"/>
          </p:cNvGraphicFramePr>
          <p:nvPr>
            <p:ph idx="1"/>
          </p:nvPr>
        </p:nvGraphicFramePr>
        <p:xfrm>
          <a:off x="2411760" y="2953752"/>
          <a:ext cx="5104258" cy="1752600"/>
        </p:xfrm>
        <a:graphic>
          <a:graphicData uri="http://schemas.openxmlformats.org/drawingml/2006/table">
            <a:tbl>
              <a:tblPr firstRow="1" bandRow="1">
                <a:tableStyleId>{073A0DAA-6AF3-43AB-8588-CEC1D06C72B9}</a:tableStyleId>
              </a:tblPr>
              <a:tblGrid>
                <a:gridCol w="2168208">
                  <a:extLst>
                    <a:ext uri="{9D8B030D-6E8A-4147-A177-3AD203B41FA5}">
                      <a16:colId xmlns:a16="http://schemas.microsoft.com/office/drawing/2014/main" val="20000"/>
                    </a:ext>
                  </a:extLst>
                </a:gridCol>
                <a:gridCol w="2936050">
                  <a:extLst>
                    <a:ext uri="{9D8B030D-6E8A-4147-A177-3AD203B41FA5}">
                      <a16:colId xmlns:a16="http://schemas.microsoft.com/office/drawing/2014/main" val="20001"/>
                    </a:ext>
                  </a:extLst>
                </a:gridCol>
              </a:tblGrid>
              <a:tr h="370840">
                <a:tc>
                  <a:txBody>
                    <a:bodyPr/>
                    <a:lstStyle/>
                    <a:p>
                      <a:pPr algn="ctr"/>
                      <a:r>
                        <a:rPr lang="en-US" sz="1800" b="1" kern="1200" baseline="0" dirty="0">
                          <a:solidFill>
                            <a:schemeClr val="lt1"/>
                          </a:solidFill>
                          <a:latin typeface="+mn-lt"/>
                          <a:ea typeface="+mn-ea"/>
                          <a:cs typeface="+mn-cs"/>
                        </a:rPr>
                        <a:t>Maximale AC-Leistung</a:t>
                      </a: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lt1"/>
                          </a:solidFill>
                          <a:latin typeface="+mn-lt"/>
                          <a:ea typeface="+mn-ea"/>
                          <a:cs typeface="+mn-cs"/>
                        </a:rPr>
                        <a:t>Minimale DC-Systemspannung</a:t>
                      </a:r>
                      <a:endParaRPr lang="el-GR" dirty="0"/>
                    </a:p>
                  </a:txBody>
                  <a:tcPr/>
                </a:tc>
                <a:extLst>
                  <a:ext uri="{0D108BD9-81ED-4DB2-BD59-A6C34878D82A}">
                    <a16:rowId xmlns:a16="http://schemas.microsoft.com/office/drawing/2014/main" val="10000"/>
                  </a:ext>
                </a:extLst>
              </a:tr>
              <a:tr h="370840">
                <a:tc>
                  <a:txBody>
                    <a:bodyPr/>
                    <a:lstStyle/>
                    <a:p>
                      <a:pPr algn="ctr"/>
                      <a:r>
                        <a:rPr lang="en-US" dirty="0"/>
                        <a:t>&lt;</a:t>
                      </a:r>
                      <a:r>
                        <a:rPr lang="en-US" baseline="0" dirty="0"/>
                        <a:t> 1200 W</a:t>
                      </a:r>
                      <a:endParaRPr lang="en-US" dirty="0"/>
                    </a:p>
                  </a:txBody>
                  <a:tcPr/>
                </a:tc>
                <a:tc>
                  <a:txBody>
                    <a:bodyPr/>
                    <a:lstStyle/>
                    <a:p>
                      <a:pPr algn="ctr"/>
                      <a:r>
                        <a:rPr lang="en-US" dirty="0"/>
                        <a:t>12 V</a:t>
                      </a:r>
                      <a:endParaRPr lang="el-GR" dirty="0"/>
                    </a:p>
                  </a:txBody>
                  <a:tcPr/>
                </a:tc>
                <a:extLst>
                  <a:ext uri="{0D108BD9-81ED-4DB2-BD59-A6C34878D82A}">
                    <a16:rowId xmlns:a16="http://schemas.microsoft.com/office/drawing/2014/main" val="10001"/>
                  </a:ext>
                </a:extLst>
              </a:tr>
              <a:tr h="370840">
                <a:tc>
                  <a:txBody>
                    <a:bodyPr/>
                    <a:lstStyle/>
                    <a:p>
                      <a:pPr algn="ctr"/>
                      <a:r>
                        <a:rPr lang="en-US" dirty="0"/>
                        <a:t>1200 – 2400 W</a:t>
                      </a:r>
                      <a:endParaRPr lang="el-GR" dirty="0"/>
                    </a:p>
                  </a:txBody>
                  <a:tcPr/>
                </a:tc>
                <a:tc>
                  <a:txBody>
                    <a:bodyPr/>
                    <a:lstStyle/>
                    <a:p>
                      <a:pPr algn="ctr"/>
                      <a:r>
                        <a:rPr lang="en-US" dirty="0"/>
                        <a:t>24 V</a:t>
                      </a:r>
                      <a:endParaRPr lang="el-GR" dirty="0"/>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2400 – 4800 W</a:t>
                      </a:r>
                      <a:endParaRPr lang="el-GR" dirty="0"/>
                    </a:p>
                  </a:txBody>
                  <a:tcPr/>
                </a:tc>
                <a:tc>
                  <a:txBody>
                    <a:bodyPr/>
                    <a:lstStyle/>
                    <a:p>
                      <a:pPr algn="ctr"/>
                      <a:r>
                        <a:rPr lang="en-US" dirty="0"/>
                        <a:t>48 V</a:t>
                      </a:r>
                      <a:endParaRPr lang="el-GR" dirty="0"/>
                    </a:p>
                  </a:txBody>
                  <a:tcPr/>
                </a:tc>
                <a:extLst>
                  <a:ext uri="{0D108BD9-81ED-4DB2-BD59-A6C34878D82A}">
                    <a16:rowId xmlns:a16="http://schemas.microsoft.com/office/drawing/2014/main" val="10003"/>
                  </a:ext>
                </a:extLst>
              </a:tr>
            </a:tbl>
          </a:graphicData>
        </a:graphic>
      </p:graphicFrame>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lvl="0" indent="-342900">
              <a:spcBef>
                <a:spcPct val="20000"/>
              </a:spcBef>
              <a:buFont typeface="Arial" panose="020B0604020202020204" pitchFamily="34" charset="0"/>
              <a:buChar char="•"/>
            </a:pPr>
            <a:r>
              <a:rPr lang="en-US" sz="1600" dirty="0"/>
              <a:t>Eine Richtlinie, die zur Auswahl der Systemspannung verwendet werden kann, basiert darauf, den maximalen stationären Strom unter 100 A zu halten, so dass leicht verfügbare elektrische Hardware und Kabelgrößen verwendet werden können.</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3196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Batterieauslegung für PV-Systeme</a:t>
            </a:r>
            <a:endParaRPr lang="el-GR" dirty="0"/>
          </a:p>
        </p:txBody>
      </p:sp>
      <p:sp>
        <p:nvSpPr>
          <p:cNvPr id="3" name="Content Placeholder 2"/>
          <p:cNvSpPr>
            <a:spLocks noGrp="1"/>
          </p:cNvSpPr>
          <p:nvPr>
            <p:ph idx="1"/>
          </p:nvPr>
        </p:nvSpPr>
        <p:spPr/>
        <p:txBody>
          <a:bodyPr>
            <a:normAutofit/>
          </a:bodyPr>
          <a:lstStyle/>
          <a:p>
            <a:r>
              <a:rPr lang="en-US" sz="1600" dirty="0"/>
              <a:t>Die Dimensionierung einer Batteriebank beginnt mit der </a:t>
            </a:r>
            <a:r>
              <a:rPr lang="en-US" sz="1600" dirty="0" err="1"/>
              <a:t>Lastanalyse</a:t>
            </a:r>
            <a:r>
              <a:rPr lang="en-US" sz="1600" dirty="0"/>
              <a:t>.</a:t>
            </a:r>
          </a:p>
          <a:p>
            <a:r>
              <a:rPr lang="en-US" sz="1600" dirty="0"/>
              <a:t>Die Batterie muss die Energiemenge speichern, die für die täglichen Lasten </a:t>
            </a:r>
            <a:r>
              <a:rPr lang="en-US" sz="1600" dirty="0" err="1"/>
              <a:t>benötigt</a:t>
            </a:r>
            <a:r>
              <a:rPr lang="en-US" sz="1600" dirty="0"/>
              <a:t> </a:t>
            </a:r>
            <a:r>
              <a:rPr lang="en-US" sz="1600" dirty="0" err="1"/>
              <a:t>wird</a:t>
            </a:r>
            <a:r>
              <a:rPr lang="en-US" sz="1600" dirty="0"/>
              <a:t>.</a:t>
            </a:r>
          </a:p>
          <a:p>
            <a:r>
              <a:rPr lang="en-US" sz="1600" dirty="0"/>
              <a:t>Wenn die Verbraucher an einigen Tagen arbeiten müssen, an denen keine Sonne verfügbar ist (aber bevor der Generator einschaltet), dann muss die Batteriebank größer sein - bekannt als Tage der </a:t>
            </a:r>
            <a:r>
              <a:rPr lang="en-US" sz="1600" dirty="0" err="1"/>
              <a:t>Autonomie</a:t>
            </a:r>
            <a:r>
              <a:rPr lang="en-US" sz="1600" dirty="0"/>
              <a:t>.</a:t>
            </a:r>
          </a:p>
          <a:p>
            <a:r>
              <a:rPr lang="en-US" sz="1600" dirty="0"/>
              <a:t>Darüber hinaus ergeben Batterien mehr Zyklen, wenn täglich weniger aus ihnen </a:t>
            </a:r>
            <a:r>
              <a:rPr lang="en-US" sz="1600" dirty="0" err="1"/>
              <a:t>herausgezogen</a:t>
            </a:r>
            <a:r>
              <a:rPr lang="en-US" sz="1600" dirty="0"/>
              <a:t> </a:t>
            </a:r>
            <a:r>
              <a:rPr lang="en-US" sz="1600" dirty="0" err="1"/>
              <a:t>wird</a:t>
            </a:r>
            <a:r>
              <a:rPr lang="en-US" sz="1600" dirty="0"/>
              <a:t>.</a:t>
            </a:r>
          </a:p>
          <a:p>
            <a:r>
              <a:rPr lang="en-US" sz="1600" dirty="0"/>
              <a:t>So kann beispielsweise eine Batterie, die zu 20% entladen ist, 3.300 Zyklen liefern; wenn sie zu 80% entladen ist, kann sie nur 675 </a:t>
            </a:r>
            <a:r>
              <a:rPr lang="en-US" sz="1600" dirty="0" err="1"/>
              <a:t>Zyklen</a:t>
            </a:r>
            <a:r>
              <a:rPr lang="en-US" sz="1600" dirty="0"/>
              <a:t> </a:t>
            </a:r>
            <a:r>
              <a:rPr lang="en-US" sz="1600" dirty="0" err="1"/>
              <a:t>liefern</a:t>
            </a:r>
            <a:r>
              <a:rPr lang="en-US" sz="1600" dirty="0"/>
              <a:t>.</a:t>
            </a:r>
          </a:p>
        </p:txBody>
      </p:sp>
    </p:spTree>
    <p:extLst>
      <p:ext uri="{BB962C8B-B14F-4D97-AF65-F5344CB8AC3E}">
        <p14:creationId xmlns:p14="http://schemas.microsoft.com/office/powerpoint/2010/main" val="303196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Batterieverfügbarkeit für ein netzfernes System</a:t>
            </a:r>
            <a:endParaRPr lang="el-GR" dirty="0"/>
          </a:p>
        </p:txBody>
      </p:sp>
      <p:sp>
        <p:nvSpPr>
          <p:cNvPr id="3" name="Content Placeholder 2"/>
          <p:cNvSpPr>
            <a:spLocks noGrp="1"/>
          </p:cNvSpPr>
          <p:nvPr>
            <p:ph idx="1"/>
          </p:nvPr>
        </p:nvSpPr>
        <p:spPr/>
        <p:txBody>
          <a:bodyPr>
            <a:normAutofit fontScale="92500" lnSpcReduction="10000"/>
          </a:bodyPr>
          <a:lstStyle/>
          <a:p>
            <a:r>
              <a:rPr lang="en-US" sz="1600" dirty="0"/>
              <a:t>Wenn immer mit gutem Wetter gerechnet werden kann, </a:t>
            </a:r>
            <a:r>
              <a:rPr lang="en-US" sz="1600" dirty="0" err="1"/>
              <a:t>kann</a:t>
            </a:r>
            <a:r>
              <a:rPr lang="en-US" sz="1600" dirty="0"/>
              <a:t> dies </a:t>
            </a:r>
            <a:r>
              <a:rPr lang="en-US" sz="1600" dirty="0" err="1"/>
              <a:t>bezüglich</a:t>
            </a:r>
            <a:r>
              <a:rPr lang="en-US" sz="1600" dirty="0"/>
              <a:t> der Batteriegröße bedeuten, </a:t>
            </a:r>
            <a:r>
              <a:rPr lang="en-US" sz="1600" dirty="0" err="1"/>
              <a:t>dass</a:t>
            </a:r>
            <a:r>
              <a:rPr lang="en-US" sz="1600" dirty="0"/>
              <a:t> </a:t>
            </a:r>
            <a:r>
              <a:rPr lang="en-US" sz="1600" dirty="0" err="1"/>
              <a:t>sie</a:t>
            </a:r>
            <a:r>
              <a:rPr lang="en-US" sz="1600" dirty="0"/>
              <a:t> </a:t>
            </a:r>
            <a:r>
              <a:rPr lang="en-US" sz="1600" dirty="0" err="1"/>
              <a:t>genug</a:t>
            </a:r>
            <a:r>
              <a:rPr lang="en-US" sz="1600" dirty="0"/>
              <a:t> Speicher zur </a:t>
            </a:r>
            <a:r>
              <a:rPr lang="en-US" sz="1600" dirty="0" err="1"/>
              <a:t>Verfügung</a:t>
            </a:r>
            <a:r>
              <a:rPr lang="en-US" sz="1600" dirty="0"/>
              <a:t> </a:t>
            </a:r>
            <a:r>
              <a:rPr lang="en-US" sz="1600" dirty="0" err="1"/>
              <a:t>stellt</a:t>
            </a:r>
            <a:r>
              <a:rPr lang="en-US" sz="1600" dirty="0"/>
              <a:t>, um die Last durch die Nacht und in den nächsten Tag zu transportieren, bis die Sonne die Last </a:t>
            </a:r>
            <a:r>
              <a:rPr lang="en-US" sz="1600" dirty="0" err="1"/>
              <a:t>wieder</a:t>
            </a:r>
            <a:r>
              <a:rPr lang="en-US" sz="1600" dirty="0"/>
              <a:t> </a:t>
            </a:r>
            <a:r>
              <a:rPr lang="en-US" sz="1600" dirty="0" err="1"/>
              <a:t>aufnimmt</a:t>
            </a:r>
            <a:r>
              <a:rPr lang="en-US" sz="1600" dirty="0"/>
              <a:t>.</a:t>
            </a:r>
          </a:p>
          <a:p>
            <a:r>
              <a:rPr lang="en-US" sz="1600" dirty="0"/>
              <a:t>Der Normalfall, insbesondere in den Wintermonaten und/oder nördlichen Lagen, ist jedoch ein Zeitraum, in dem wenig oder gar kein Sonnenlicht zur Verfügung steht und die Batterien für eine gewisse Anzahl von Tagen zuverlässig die Last tragen müssen.</a:t>
            </a:r>
          </a:p>
          <a:p>
            <a:r>
              <a:rPr lang="en-US" sz="1600" dirty="0"/>
              <a:t>Während dieser Zeiträume kann es zu einer gewissen Flexibilität bei der zu verfolgenden </a:t>
            </a:r>
            <a:r>
              <a:rPr lang="en-US" sz="1600" dirty="0" err="1"/>
              <a:t>Strategie</a:t>
            </a:r>
            <a:r>
              <a:rPr lang="en-US" sz="1600" dirty="0"/>
              <a:t> </a:t>
            </a:r>
            <a:r>
              <a:rPr lang="en-US" sz="1600" dirty="0" err="1"/>
              <a:t>kommen</a:t>
            </a:r>
            <a:r>
              <a:rPr lang="en-US" sz="1600" dirty="0"/>
              <a:t>.</a:t>
            </a:r>
          </a:p>
          <a:p>
            <a:r>
              <a:rPr lang="en-US" sz="1600" dirty="0"/>
              <a:t>Einige unkritische Lasten können beispielsweise reduziert oder eliminiert werden, und wenn ein Generator Teil des Systems ist, ist ein Kompromiss zwischen Batteriespeicher und Generatorlaufzeiten Teil des Designs.</a:t>
            </a:r>
          </a:p>
          <a:p>
            <a:r>
              <a:rPr lang="en-US" sz="1600" dirty="0"/>
              <a:t>Angesichts der statistischen Natur des Wetters und der Variabilität der Reaktionen des Eigentümers auf ungünstige Bedingungen gibt es keine festen Regeln dafür, wie die Größe der Batteriespeicher am besten zu bestimmen ist.</a:t>
            </a:r>
          </a:p>
          <a:p>
            <a:r>
              <a:rPr lang="en-US" sz="1600" dirty="0"/>
              <a:t>Der entscheidende Kompromiss sind die Kosten für das Batteriesystem.</a:t>
            </a:r>
          </a:p>
          <a:p>
            <a:r>
              <a:rPr lang="en-US" sz="1600" dirty="0"/>
              <a:t>Die Dimensionierung eines Speichersystems, um den Bedarf in 99% der Fälle zu decken, kann leicht das Dreifache kosten, das für ein System, das den Bedarf in 95% der Fälle deckt.</a:t>
            </a:r>
          </a:p>
          <a:p>
            <a:r>
              <a:rPr lang="en-US" sz="1600" dirty="0"/>
              <a:t>Als Ausgangspunkt für die Schätzung ist die Anzahl der zur Verfügung zu stellenden Speichertage.</a:t>
            </a:r>
          </a:p>
        </p:txBody>
      </p:sp>
    </p:spTree>
    <p:extLst>
      <p:ext uri="{BB962C8B-B14F-4D97-AF65-F5344CB8AC3E}">
        <p14:creationId xmlns:p14="http://schemas.microsoft.com/office/powerpoint/2010/main" val="30319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Tage an Batteriespeicher für ein eigenständiges System mit unterschiedlicher Verfügbarkeit.</a:t>
            </a:r>
            <a:endParaRPr lang="el-GR" dirty="0"/>
          </a:p>
        </p:txBody>
      </p:sp>
      <p:pic>
        <p:nvPicPr>
          <p:cNvPr id="3" name="Picture 2"/>
          <p:cNvPicPr>
            <a:picLocks noChangeAspect="1" noChangeArrowheads="1"/>
          </p:cNvPicPr>
          <p:nvPr/>
        </p:nvPicPr>
        <p:blipFill>
          <a:blip r:embed="rId2" cstate="print"/>
          <a:srcRect/>
          <a:stretch>
            <a:fillRect/>
          </a:stretch>
        </p:blipFill>
        <p:spPr bwMode="auto">
          <a:xfrm>
            <a:off x="487595" y="1484784"/>
            <a:ext cx="7828821" cy="4320000"/>
          </a:xfrm>
          <a:prstGeom prst="rect">
            <a:avLst/>
          </a:prstGeom>
          <a:noFill/>
          <a:ln w="9525">
            <a:noFill/>
            <a:miter lim="800000"/>
            <a:headEnd/>
            <a:tailEnd/>
          </a:ln>
        </p:spPr>
      </p:pic>
      <p:sp>
        <p:nvSpPr>
          <p:cNvPr id="5" name="Content Placeholder 2"/>
          <p:cNvSpPr>
            <a:spLocks noGrp="1"/>
          </p:cNvSpPr>
          <p:nvPr>
            <p:ph idx="1"/>
          </p:nvPr>
        </p:nvSpPr>
        <p:spPr>
          <a:xfrm>
            <a:off x="179512" y="5844405"/>
            <a:ext cx="8784976" cy="392907"/>
          </a:xfrm>
        </p:spPr>
        <p:txBody>
          <a:bodyPr>
            <a:normAutofit/>
          </a:bodyPr>
          <a:lstStyle/>
          <a:p>
            <a:pPr algn="ctr">
              <a:buNone/>
            </a:pPr>
            <a:r>
              <a:rPr lang="en-US" sz="1600" dirty="0"/>
              <a:t>Die Spitzen-Sonnenstunden sind durchschnittlich monatlich.</a:t>
            </a:r>
          </a:p>
        </p:txBody>
      </p:sp>
    </p:spTree>
    <p:extLst>
      <p:ext uri="{BB962C8B-B14F-4D97-AF65-F5344CB8AC3E}">
        <p14:creationId xmlns:p14="http://schemas.microsoft.com/office/powerpoint/2010/main" val="303196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Modulziele</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n-US" dirty="0">
                <a:latin typeface="+mj-lt"/>
                <a:cs typeface="Arial" pitchFamily="34" charset="0"/>
              </a:rPr>
              <a:t>Am Ende dieser Einheit </a:t>
            </a:r>
            <a:r>
              <a:rPr lang="en-US" dirty="0" err="1">
                <a:latin typeface="+mj-lt"/>
                <a:cs typeface="Arial" pitchFamily="34" charset="0"/>
              </a:rPr>
              <a:t>werden</a:t>
            </a:r>
            <a:r>
              <a:rPr lang="en-US" dirty="0">
                <a:latin typeface="+mj-lt"/>
                <a:cs typeface="Arial" pitchFamily="34" charset="0"/>
              </a:rPr>
              <a:t> Sie:</a:t>
            </a:r>
          </a:p>
          <a:p>
            <a:pPr marL="0" indent="0" algn="just">
              <a:buNone/>
            </a:pPr>
            <a:endParaRPr lang="en-US" sz="1600" dirty="0">
              <a:latin typeface="Arial" pitchFamily="34" charset="0"/>
              <a:cs typeface="Arial" pitchFamily="34" charset="0"/>
            </a:endParaRPr>
          </a:p>
          <a:p>
            <a:pPr lvl="1">
              <a:buFont typeface="+mj-lt"/>
              <a:buAutoNum type="arabicPeriod"/>
            </a:pPr>
            <a:r>
              <a:rPr lang="en-US" b="1" dirty="0"/>
              <a:t>die Grundlagen der verschiedenen </a:t>
            </a:r>
            <a:r>
              <a:rPr lang="en-US" b="1" dirty="0" err="1"/>
              <a:t>Energiespeichertechnologien</a:t>
            </a:r>
            <a:r>
              <a:rPr lang="en-US" b="1" dirty="0"/>
              <a:t> verstehen</a:t>
            </a:r>
          </a:p>
          <a:p>
            <a:pPr lvl="1">
              <a:buFont typeface="+mj-lt"/>
              <a:buAutoNum type="arabicPeriod"/>
            </a:pPr>
            <a:r>
              <a:rPr lang="en-US" b="1" dirty="0"/>
              <a:t>verstehen, wie Batterien an PV-Systeme </a:t>
            </a:r>
            <a:r>
              <a:rPr lang="en-US" b="1" dirty="0" err="1"/>
              <a:t>gekoppelt</a:t>
            </a:r>
            <a:r>
              <a:rPr lang="en-US" b="1" dirty="0"/>
              <a:t> </a:t>
            </a:r>
            <a:r>
              <a:rPr lang="en-US" b="1" dirty="0" err="1"/>
              <a:t>werden</a:t>
            </a:r>
            <a:r>
              <a:rPr lang="en-US" b="1" dirty="0"/>
              <a:t>, und </a:t>
            </a:r>
            <a:r>
              <a:rPr lang="en-US" b="1" dirty="0" err="1"/>
              <a:t>können</a:t>
            </a:r>
            <a:r>
              <a:rPr lang="en-US" b="1" dirty="0"/>
              <a:t> grundlegende </a:t>
            </a:r>
            <a:r>
              <a:rPr lang="en-US" b="1" dirty="0" err="1"/>
              <a:t>Berechnungen</a:t>
            </a:r>
            <a:r>
              <a:rPr lang="en-US" b="1" dirty="0"/>
              <a:t> </a:t>
            </a:r>
            <a:r>
              <a:rPr lang="en-US" b="1" dirty="0" err="1"/>
              <a:t>durchführen</a:t>
            </a:r>
            <a:endParaRPr lang="en-US" b="1" dirty="0"/>
          </a:p>
          <a:p>
            <a:pPr lvl="1">
              <a:buFont typeface="+mj-lt"/>
              <a:buAutoNum type="arabicPeriod"/>
            </a:pPr>
            <a:r>
              <a:rPr lang="en-US" b="1" dirty="0"/>
              <a:t>grundlegende Sicherheitsfragen im Zusammenhang mit Speichertechnologien verstehen</a:t>
            </a:r>
          </a:p>
          <a:p>
            <a:pPr lvl="1">
              <a:buFont typeface="+mj-lt"/>
              <a:buAutoNum type="arabicPeriod"/>
            </a:pPr>
            <a:r>
              <a:rPr lang="en-US" b="1" dirty="0" err="1"/>
              <a:t>potenzielle</a:t>
            </a:r>
            <a:r>
              <a:rPr lang="en-US" b="1" dirty="0"/>
              <a:t> Sicherheitsrisiken im Zusammenhang mit dem Betrieb von </a:t>
            </a:r>
            <a:r>
              <a:rPr lang="en-US" b="1" dirty="0" err="1"/>
              <a:t>Batterien</a:t>
            </a:r>
            <a:r>
              <a:rPr lang="en-US" b="1" dirty="0"/>
              <a:t> unter bestimmten </a:t>
            </a:r>
            <a:r>
              <a:rPr lang="en-US" b="1" dirty="0" err="1"/>
              <a:t>Bedingungen</a:t>
            </a:r>
            <a:r>
              <a:rPr lang="en-US" b="1" dirty="0"/>
              <a:t> </a:t>
            </a:r>
            <a:r>
              <a:rPr lang="en-US" b="1" dirty="0" err="1"/>
              <a:t>ermitteln</a:t>
            </a:r>
            <a:r>
              <a:rPr lang="en-US" b="1" dirty="0"/>
              <a:t> </a:t>
            </a:r>
            <a:r>
              <a:rPr lang="en-US" b="1" dirty="0" err="1"/>
              <a:t>können</a:t>
            </a:r>
            <a:endParaRPr lang="en-US" b="1" dirty="0"/>
          </a:p>
        </p:txBody>
      </p:sp>
    </p:spTree>
    <p:extLst>
      <p:ext uri="{BB962C8B-B14F-4D97-AF65-F5344CB8AC3E}">
        <p14:creationId xmlns:p14="http://schemas.microsoft.com/office/powerpoint/2010/main" val="693806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Hauptbatterietypen für PV-Anwendungen</a:t>
            </a:r>
            <a:endParaRPr lang="el-GR" dirty="0"/>
          </a:p>
        </p:txBody>
      </p:sp>
      <p:sp>
        <p:nvSpPr>
          <p:cNvPr id="3" name="Content Placeholder 2"/>
          <p:cNvSpPr>
            <a:spLocks noGrp="1"/>
          </p:cNvSpPr>
          <p:nvPr>
            <p:ph idx="1"/>
          </p:nvPr>
        </p:nvSpPr>
        <p:spPr/>
        <p:txBody>
          <a:bodyPr>
            <a:normAutofit/>
          </a:bodyPr>
          <a:lstStyle/>
          <a:p>
            <a:r>
              <a:rPr lang="en-US" sz="1600" dirty="0"/>
              <a:t>Verschiedene Batterietypen können in PV-Anwendungen verwendet werden, einschließlich:</a:t>
            </a:r>
          </a:p>
          <a:p>
            <a:pPr lvl="1"/>
            <a:r>
              <a:rPr lang="en-US" sz="1600" dirty="0"/>
              <a:t>Blei-Säure-Batterien (geflutet oder ventilgeregelt)</a:t>
            </a:r>
          </a:p>
          <a:p>
            <a:pPr lvl="1"/>
            <a:r>
              <a:rPr lang="en-US" sz="1600" dirty="0"/>
              <a:t>Lithium-Batterien</a:t>
            </a:r>
          </a:p>
          <a:p>
            <a:pPr lvl="1"/>
            <a:r>
              <a:rPr lang="en-US" sz="1600" dirty="0"/>
              <a:t>Batterien auf Nickelbasis</a:t>
            </a:r>
          </a:p>
        </p:txBody>
      </p:sp>
      <p:pic>
        <p:nvPicPr>
          <p:cNvPr id="9" name="Picture 3"/>
          <p:cNvPicPr>
            <a:picLocks noChangeAspect="1"/>
          </p:cNvPicPr>
          <p:nvPr/>
        </p:nvPicPr>
        <p:blipFill>
          <a:blip r:embed="rId2"/>
          <a:srcRect b="13514"/>
          <a:stretch>
            <a:fillRect/>
          </a:stretch>
        </p:blipFill>
        <p:spPr bwMode="auto">
          <a:xfrm>
            <a:off x="428596" y="3357562"/>
            <a:ext cx="2259013" cy="2534556"/>
          </a:xfrm>
          <a:prstGeom prst="rect">
            <a:avLst/>
          </a:prstGeom>
          <a:noFill/>
          <a:ln w="9525">
            <a:noFill/>
            <a:miter lim="800000"/>
            <a:headEnd/>
            <a:tailEnd/>
          </a:ln>
        </p:spPr>
      </p:pic>
      <p:pic>
        <p:nvPicPr>
          <p:cNvPr id="20481" name="Picture 1"/>
          <p:cNvPicPr>
            <a:picLocks noChangeAspect="1" noChangeArrowheads="1"/>
          </p:cNvPicPr>
          <p:nvPr/>
        </p:nvPicPr>
        <p:blipFill>
          <a:blip r:embed="rId3"/>
          <a:srcRect/>
          <a:stretch>
            <a:fillRect/>
          </a:stretch>
        </p:blipFill>
        <p:spPr bwMode="auto">
          <a:xfrm>
            <a:off x="4929190" y="2500306"/>
            <a:ext cx="3710769" cy="3676647"/>
          </a:xfrm>
          <a:prstGeom prst="rect">
            <a:avLst/>
          </a:prstGeom>
          <a:noFill/>
          <a:ln w="9525">
            <a:noFill/>
            <a:miter lim="800000"/>
            <a:headEnd/>
            <a:tailEnd/>
          </a:ln>
          <a:effectLst/>
        </p:spPr>
      </p:pic>
      <p:pic>
        <p:nvPicPr>
          <p:cNvPr id="20483" name="Picture 3" descr="Αποτέλεσμα εικόνας για lead-based solar batteries"/>
          <p:cNvPicPr>
            <a:picLocks noChangeAspect="1" noChangeArrowheads="1"/>
          </p:cNvPicPr>
          <p:nvPr/>
        </p:nvPicPr>
        <p:blipFill>
          <a:blip r:embed="rId4" cstate="print"/>
          <a:srcRect/>
          <a:stretch>
            <a:fillRect/>
          </a:stretch>
        </p:blipFill>
        <p:spPr bwMode="auto">
          <a:xfrm>
            <a:off x="2714612" y="3857628"/>
            <a:ext cx="2267561" cy="1790714"/>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Blei-Säure-Batterien: Überflutet</a:t>
            </a:r>
            <a:endParaRPr lang="el-GR" dirty="0"/>
          </a:p>
        </p:txBody>
      </p:sp>
      <p:sp>
        <p:nvSpPr>
          <p:cNvPr id="3" name="Content Placeholder 2"/>
          <p:cNvSpPr>
            <a:spLocks noGrp="1"/>
          </p:cNvSpPr>
          <p:nvPr>
            <p:ph idx="1"/>
          </p:nvPr>
        </p:nvSpPr>
        <p:spPr/>
        <p:txBody>
          <a:bodyPr>
            <a:normAutofit/>
          </a:bodyPr>
          <a:lstStyle/>
          <a:p>
            <a:r>
              <a:rPr lang="en-US" sz="1600" dirty="0"/>
              <a:t>Tiefzyklische geflutete Blei-Säure-Batterien (FLA) haben den Markt der Energiespeicherung in Wohngebieten dominiert.</a:t>
            </a:r>
          </a:p>
          <a:p>
            <a:r>
              <a:rPr lang="en-US" sz="1600" dirty="0"/>
              <a:t>Sie sind nach wie vor eine kostengünstige Wahl für viele Systeme, da sie niedrige Vorlaufkosten verursachen.</a:t>
            </a:r>
          </a:p>
          <a:p>
            <a:r>
              <a:rPr lang="en-US" sz="1600" dirty="0"/>
              <a:t>Diese Batterien sollten sich nicht in Wohnräumen befinden und erfordern belüftete Batteriekästen, damit brennbare Gase entweichen können.</a:t>
            </a:r>
          </a:p>
          <a:p>
            <a:r>
              <a:rPr lang="en-US" sz="1600" dirty="0"/>
              <a:t>Sie erfordern auch die Überwachung des Elektrolyten und die regelmäßige Zugabe von destilliertem Wasser, entweder manuell oder mit Bewässerungssystemen.</a:t>
            </a:r>
          </a:p>
          <a:p>
            <a:r>
              <a:rPr lang="en-US" sz="1600" dirty="0"/>
              <a:t>Sie haben in der Regel die niedrigsten Anschaffungskosten, erfordern aber eine regelmäßige Zugabe von Wasser.</a:t>
            </a:r>
          </a:p>
          <a:p>
            <a:r>
              <a:rPr lang="en-US" sz="1600" dirty="0"/>
              <a:t>Das Wasser ist ihr Schwachpunkt: Entladene, geflutete Batterien können einfrieren, was dazu führen kann, dass das Batteriegehäuse bricht oder sich die Platten verziehen, und müssen daher in einem frostgeschützten Gehäuse untergebracht werden.</a:t>
            </a:r>
          </a:p>
          <a:p>
            <a:r>
              <a:rPr lang="en-US" sz="1600" dirty="0"/>
              <a:t>Sie sind am häufigsten in netzfernen Systemen zu finden.</a:t>
            </a:r>
            <a:endParaRPr lang="el-GR" sz="1600" dirty="0"/>
          </a:p>
        </p:txBody>
      </p:sp>
    </p:spTree>
    <p:extLst>
      <p:ext uri="{BB962C8B-B14F-4D97-AF65-F5344CB8AC3E}">
        <p14:creationId xmlns:p14="http://schemas.microsoft.com/office/powerpoint/2010/main" val="303196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Blei-Säure-Batterien: Versiegelt</a:t>
            </a:r>
            <a:endParaRPr lang="el-GR" dirty="0"/>
          </a:p>
        </p:txBody>
      </p:sp>
      <p:sp>
        <p:nvSpPr>
          <p:cNvPr id="3" name="Content Placeholder 2"/>
          <p:cNvSpPr>
            <a:spLocks noGrp="1"/>
          </p:cNvSpPr>
          <p:nvPr>
            <p:ph idx="1"/>
          </p:nvPr>
        </p:nvSpPr>
        <p:spPr/>
        <p:txBody>
          <a:bodyPr>
            <a:normAutofit/>
          </a:bodyPr>
          <a:lstStyle/>
          <a:p>
            <a:r>
              <a:rPr lang="en-US" sz="1600" dirty="0"/>
              <a:t>Versiegelte Batterien bieten einige Vorteile gegenüber überfluteten Batterien.</a:t>
            </a:r>
          </a:p>
          <a:p>
            <a:r>
              <a:rPr lang="en-US" sz="1600" dirty="0"/>
              <a:t>Sie benötigen keine Wartung über die ordnungsgemäße Ladung hinaus.</a:t>
            </a:r>
          </a:p>
          <a:p>
            <a:r>
              <a:rPr lang="en-US" sz="1600" dirty="0"/>
              <a:t>Da der Elektrolyt entweder geliert oder absorbiert wird, gasen sie beim normalen Laden nicht.</a:t>
            </a:r>
          </a:p>
          <a:p>
            <a:r>
              <a:rPr lang="en-US" sz="1600" dirty="0"/>
              <a:t>Da ihnen der flüssige Elektrolyt fehlt, werden sie mit niedrigeren Spannungen aufgeladen und können kleine Arrays und niedrigere Laderaten tolerieren, solange sie regelmäßig die volle Ladung erreichen und aufrechterhalten.</a:t>
            </a:r>
          </a:p>
          <a:p>
            <a:r>
              <a:rPr lang="en-US" sz="1600" dirty="0"/>
              <a:t>Sie erfordern keine Zugabe von Wasser oder Ausgleich, außerdem laufen sie nicht aus und verschmutzen keine Batteriespeicherbereiche oder ziehen Korrosion an den Klemmen an.</a:t>
            </a:r>
          </a:p>
          <a:p>
            <a:r>
              <a:rPr lang="en-US" sz="1600" dirty="0"/>
              <a:t>Sie werden häufig zur Batterieunterstützung in netzgekoppelten Systemen eingesetzt.</a:t>
            </a:r>
          </a:p>
          <a:p>
            <a:r>
              <a:rPr lang="en-US" sz="1600" dirty="0"/>
              <a:t>Versiegelte Batterien haben jedoch einige Nachteile: </a:t>
            </a:r>
          </a:p>
          <a:p>
            <a:pPr marL="800100" lvl="3" indent="-342900"/>
            <a:r>
              <a:rPr lang="en-US" sz="1600" dirty="0"/>
              <a:t>Sie halten nicht so lange wie </a:t>
            </a:r>
            <a:r>
              <a:rPr lang="en-US" sz="1600" dirty="0" err="1"/>
              <a:t>geflutete</a:t>
            </a:r>
            <a:r>
              <a:rPr lang="en-US" sz="1600" dirty="0"/>
              <a:t> </a:t>
            </a:r>
            <a:r>
              <a:rPr lang="en-US" sz="1600" dirty="0" err="1"/>
              <a:t>Batterien</a:t>
            </a:r>
            <a:endParaRPr lang="en-US" sz="1600" dirty="0"/>
          </a:p>
          <a:p>
            <a:pPr marL="800100" lvl="3" indent="-342900"/>
            <a:r>
              <a:rPr lang="en-US" sz="1600" dirty="0"/>
              <a:t>Sie sind wesentlich teurer: Typischerweise doppelt so teuer wie geflutete Batterien mit </a:t>
            </a:r>
            <a:r>
              <a:rPr lang="en-US" sz="1600" dirty="0" err="1"/>
              <a:t>ähnlicher</a:t>
            </a:r>
            <a:r>
              <a:rPr lang="en-US" sz="1600" dirty="0"/>
              <a:t> </a:t>
            </a:r>
            <a:r>
              <a:rPr lang="en-US" sz="1600" dirty="0" err="1"/>
              <a:t>Kapazität</a:t>
            </a:r>
            <a:endParaRPr lang="en-US" sz="1600" dirty="0"/>
          </a:p>
          <a:p>
            <a:pPr marL="800100" lvl="3" indent="-342900"/>
            <a:r>
              <a:rPr lang="en-US" sz="1600" dirty="0"/>
              <a:t>Sie sind anfälliger für Schäden </a:t>
            </a:r>
            <a:r>
              <a:rPr lang="en-US" sz="1600" dirty="0" err="1"/>
              <a:t>durch</a:t>
            </a:r>
            <a:r>
              <a:rPr lang="en-US" sz="1600" dirty="0"/>
              <a:t> </a:t>
            </a:r>
            <a:r>
              <a:rPr lang="en-US" sz="1600" dirty="0" err="1"/>
              <a:t>Überladung</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Wartung von Bleiakkus</a:t>
            </a:r>
            <a:endParaRPr lang="el-GR" dirty="0"/>
          </a:p>
        </p:txBody>
      </p:sp>
      <p:sp>
        <p:nvSpPr>
          <p:cNvPr id="3" name="Content Placeholder 2"/>
          <p:cNvSpPr>
            <a:spLocks noGrp="1"/>
          </p:cNvSpPr>
          <p:nvPr>
            <p:ph idx="1"/>
          </p:nvPr>
        </p:nvSpPr>
        <p:spPr/>
        <p:txBody>
          <a:bodyPr>
            <a:normAutofit/>
          </a:bodyPr>
          <a:lstStyle/>
          <a:p>
            <a:r>
              <a:rPr lang="en-US" sz="1600" dirty="0"/>
              <a:t>Zugabe von Wasser (falls erforderlich): </a:t>
            </a:r>
          </a:p>
          <a:p>
            <a:pPr lvl="1"/>
            <a:r>
              <a:rPr lang="en-US" sz="1600" dirty="0"/>
              <a:t>Bei gefluteten Blei-Säure-Batterien ist es wichtig, den Elektrolytstand regelmäßig </a:t>
            </a:r>
            <a:r>
              <a:rPr lang="en-US" sz="1600" dirty="0" err="1"/>
              <a:t>zu</a:t>
            </a:r>
            <a:r>
              <a:rPr lang="en-US" sz="1600" dirty="0"/>
              <a:t> </a:t>
            </a:r>
            <a:r>
              <a:rPr lang="en-US" sz="1600" dirty="0" err="1"/>
              <a:t>überprüfen</a:t>
            </a:r>
            <a:endParaRPr lang="en-US" sz="1600" dirty="0"/>
          </a:p>
          <a:p>
            <a:pPr lvl="1"/>
            <a:r>
              <a:rPr lang="en-US" sz="1600" dirty="0"/>
              <a:t>In kühlen Klimazonen sollte alle ein bis zwei Monate ein System mit einer moderaten C/10-Laderate </a:t>
            </a:r>
            <a:r>
              <a:rPr lang="en-US" sz="1600" dirty="0" err="1"/>
              <a:t>überprüft</a:t>
            </a:r>
            <a:r>
              <a:rPr lang="en-US" sz="1600" dirty="0"/>
              <a:t> </a:t>
            </a:r>
            <a:r>
              <a:rPr lang="en-US" sz="1600" dirty="0" err="1"/>
              <a:t>werden</a:t>
            </a:r>
            <a:endParaRPr lang="en-US" sz="1600" dirty="0"/>
          </a:p>
          <a:p>
            <a:pPr lvl="1"/>
            <a:r>
              <a:rPr lang="en-US" sz="1600" dirty="0"/>
              <a:t>In heißen Klimazonen muss der Elektrolytgehalt mindestens zweimal im Monat </a:t>
            </a:r>
            <a:r>
              <a:rPr lang="en-US" sz="1600" dirty="0" err="1"/>
              <a:t>überprüft</a:t>
            </a:r>
            <a:r>
              <a:rPr lang="en-US" sz="1600" dirty="0"/>
              <a:t> </a:t>
            </a:r>
            <a:r>
              <a:rPr lang="en-US" sz="1600" dirty="0" err="1"/>
              <a:t>werden</a:t>
            </a:r>
            <a:endParaRPr lang="en-US" sz="1600" dirty="0"/>
          </a:p>
          <a:p>
            <a:r>
              <a:rPr lang="en-US" sz="1600" dirty="0"/>
              <a:t>Reinigen der Batteriepole:</a:t>
            </a:r>
          </a:p>
          <a:p>
            <a:pPr lvl="1"/>
            <a:r>
              <a:rPr lang="en-US" sz="1600" dirty="0"/>
              <a:t>Korrosion kann an und zwischen den Kabelschuhen und den Batterieklemmen auftreten, wodurch ein höherer Widerstand entsteht, der den Stromfluss beim Laden oder </a:t>
            </a:r>
            <a:r>
              <a:rPr lang="en-US" sz="1600" dirty="0" err="1"/>
              <a:t>Entladen</a:t>
            </a:r>
            <a:r>
              <a:rPr lang="en-US" sz="1600" dirty="0"/>
              <a:t> </a:t>
            </a:r>
            <a:r>
              <a:rPr lang="en-US" sz="1600" dirty="0" err="1"/>
              <a:t>behindert</a:t>
            </a:r>
            <a:endParaRPr lang="en-US" sz="1600" dirty="0"/>
          </a:p>
          <a:p>
            <a:pPr lvl="1"/>
            <a:r>
              <a:rPr lang="en-US" sz="1600" dirty="0"/>
              <a:t>Auch zwischen den Batterieklemmen und dem Metallgehäuse des Batterie-Racks kann es zu Korrosion kommen, die zu Erdschlüssen führen kann und eine </a:t>
            </a:r>
            <a:r>
              <a:rPr lang="en-US" sz="1600" dirty="0" err="1"/>
              <a:t>Schockgefahr</a:t>
            </a:r>
            <a:r>
              <a:rPr lang="en-US" sz="1600" dirty="0"/>
              <a:t> </a:t>
            </a:r>
            <a:r>
              <a:rPr lang="en-US" sz="1600" dirty="0" err="1"/>
              <a:t>darstellt</a:t>
            </a:r>
            <a:endParaRPr lang="en-US" sz="1600" dirty="0"/>
          </a:p>
          <a:p>
            <a:r>
              <a:rPr lang="en-US" sz="1600" dirty="0"/>
              <a:t>Überprüfen von Verbindungen: </a:t>
            </a:r>
          </a:p>
          <a:p>
            <a:pPr lvl="1"/>
            <a:r>
              <a:rPr lang="en-US" sz="1600" dirty="0"/>
              <a:t>Die Schrauben- und Mutterverbindung muss ausreichend fest </a:t>
            </a:r>
            <a:r>
              <a:rPr lang="en-US" sz="1600" dirty="0" err="1"/>
              <a:t>angezogen</a:t>
            </a:r>
            <a:r>
              <a:rPr lang="en-US" sz="1600" dirty="0"/>
              <a:t> sein</a:t>
            </a:r>
          </a:p>
          <a:p>
            <a:endParaRPr lang="en-US" sz="1600" dirty="0"/>
          </a:p>
          <a:p>
            <a:endParaRPr lang="en-US" sz="1600" dirty="0"/>
          </a:p>
          <a:p>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Wartung von Bleiakkus</a:t>
            </a:r>
            <a:endParaRPr lang="el-GR" dirty="0"/>
          </a:p>
        </p:txBody>
      </p:sp>
      <p:sp>
        <p:nvSpPr>
          <p:cNvPr id="3" name="Content Placeholder 2"/>
          <p:cNvSpPr>
            <a:spLocks noGrp="1"/>
          </p:cNvSpPr>
          <p:nvPr>
            <p:ph idx="1"/>
          </p:nvPr>
        </p:nvSpPr>
        <p:spPr/>
        <p:txBody>
          <a:bodyPr>
            <a:normAutofit/>
          </a:bodyPr>
          <a:lstStyle/>
          <a:p>
            <a:r>
              <a:rPr lang="en-US" sz="1600" dirty="0"/>
              <a:t>Der Akku sollte mindestens einmal pro Woche auf 100% aufgeladen werden, da das Halten von Akkus in einem entladenen Zustand ihre Lebensdauer verkürzen kann.</a:t>
            </a:r>
          </a:p>
          <a:p>
            <a:r>
              <a:rPr lang="en-US" sz="1600" dirty="0"/>
              <a:t>Der Elektrolytstand darf die Bleiplatten niemals der Luft aussetzen. Auch überflutete Batterien müssen ausgeglichen werden - eine kontrollierte Überladung, die üblicherweise alle paar Monate durchgeführt wird.</a:t>
            </a:r>
          </a:p>
          <a:p>
            <a:r>
              <a:rPr lang="en-US" sz="1600" dirty="0"/>
              <a:t>Der Ausgleich hilft, die Zellenspannung wieder auszugleichen und verbessert den Zustand der Batterie, indem er den Elektrolyten vermischt, der sich mit der Zeit schichten kann.</a:t>
            </a:r>
          </a:p>
          <a:p>
            <a:r>
              <a:rPr lang="en-US" sz="1600" dirty="0"/>
              <a:t>Die richtige Entlüftung explosiver Wasserstoffgase (erzeugt durch das Laden von Blei-Säure-Batterien) aus einer Batteriebox ins Freie ist äußerst wichtig.</a:t>
            </a:r>
          </a:p>
        </p:txBody>
      </p:sp>
    </p:spTree>
    <p:extLst>
      <p:ext uri="{BB962C8B-B14F-4D97-AF65-F5344CB8AC3E}">
        <p14:creationId xmlns:p14="http://schemas.microsoft.com/office/powerpoint/2010/main" val="30319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Gesundheit &amp; Sicherheit</a:t>
            </a:r>
            <a:endParaRPr lang="el-GR" dirty="0"/>
          </a:p>
        </p:txBody>
      </p:sp>
      <p:sp>
        <p:nvSpPr>
          <p:cNvPr id="3" name="Content Placeholder 2"/>
          <p:cNvSpPr>
            <a:spLocks noGrp="1"/>
          </p:cNvSpPr>
          <p:nvPr>
            <p:ph idx="1"/>
          </p:nvPr>
        </p:nvSpPr>
        <p:spPr/>
        <p:txBody>
          <a:bodyPr>
            <a:normAutofit/>
          </a:bodyPr>
          <a:lstStyle/>
          <a:p>
            <a:pPr algn="just"/>
            <a:r>
              <a:rPr lang="en-US" sz="1600" dirty="0"/>
              <a:t>Geeignete Gefahrenhinweise müssen angebracht werden, um die Gefahren der Batterie hervorzuheben. Die entsprechenden Zeichen hängen vom Batterietyp ab. Beispielsweise wären für eine Blei-Säure-Batterie die folgenden Zeichen angebracht.</a:t>
            </a:r>
          </a:p>
        </p:txBody>
      </p:sp>
      <p:pic>
        <p:nvPicPr>
          <p:cNvPr id="45059" name="Picture 3"/>
          <p:cNvPicPr>
            <a:picLocks noChangeAspect="1" noChangeArrowheads="1"/>
          </p:cNvPicPr>
          <p:nvPr/>
        </p:nvPicPr>
        <p:blipFill>
          <a:blip r:embed="rId2"/>
          <a:srcRect l="4499" t="3258" r="4499" b="3258"/>
          <a:stretch>
            <a:fillRect/>
          </a:stretch>
        </p:blipFill>
        <p:spPr bwMode="auto">
          <a:xfrm>
            <a:off x="845984" y="2500306"/>
            <a:ext cx="1440000" cy="2042797"/>
          </a:xfrm>
          <a:prstGeom prst="rect">
            <a:avLst/>
          </a:prstGeom>
          <a:noFill/>
          <a:ln w="9525">
            <a:solidFill>
              <a:schemeClr val="bg1">
                <a:lumMod val="50000"/>
              </a:schemeClr>
            </a:solidFill>
            <a:miter lim="800000"/>
            <a:headEnd/>
            <a:tailEnd/>
          </a:ln>
          <a:effectLst/>
        </p:spPr>
      </p:pic>
      <p:pic>
        <p:nvPicPr>
          <p:cNvPr id="45060" name="Picture 4"/>
          <p:cNvPicPr>
            <a:picLocks noChangeAspect="1" noChangeArrowheads="1"/>
          </p:cNvPicPr>
          <p:nvPr/>
        </p:nvPicPr>
        <p:blipFill>
          <a:blip r:embed="rId3"/>
          <a:srcRect l="1817" r="1817"/>
          <a:stretch>
            <a:fillRect/>
          </a:stretch>
        </p:blipFill>
        <p:spPr bwMode="auto">
          <a:xfrm>
            <a:off x="845984" y="4641810"/>
            <a:ext cx="1440000" cy="1484337"/>
          </a:xfrm>
          <a:prstGeom prst="rect">
            <a:avLst/>
          </a:prstGeom>
          <a:noFill/>
          <a:ln w="9525">
            <a:solidFill>
              <a:schemeClr val="bg1">
                <a:lumMod val="50000"/>
              </a:schemeClr>
            </a:solidFill>
            <a:miter lim="800000"/>
            <a:headEnd/>
            <a:tailEnd/>
          </a:ln>
          <a:effectLst/>
        </p:spPr>
      </p:pic>
      <p:sp>
        <p:nvSpPr>
          <p:cNvPr id="7" name="Rectangle 6"/>
          <p:cNvSpPr/>
          <p:nvPr/>
        </p:nvSpPr>
        <p:spPr>
          <a:xfrm>
            <a:off x="2571736" y="2421807"/>
            <a:ext cx="6000792" cy="3539430"/>
          </a:xfrm>
          <a:prstGeom prst="rect">
            <a:avLst/>
          </a:prstGeom>
        </p:spPr>
        <p:txBody>
          <a:bodyPr wrap="square">
            <a:spAutoFit/>
          </a:bodyPr>
          <a:lstStyle/>
          <a:p>
            <a:r>
              <a:rPr lang="en-US" sz="1600" dirty="0"/>
              <a:t>Bei der Bestimmung, wo sich eine Batterie befinden soll, ist folgendes zu beachten</a:t>
            </a:r>
          </a:p>
          <a:p>
            <a:r>
              <a:rPr lang="en-US" sz="1600" dirty="0"/>
              <a:t>Faktoren müssen berücksichtigt werden:</a:t>
            </a:r>
          </a:p>
          <a:p>
            <a:r>
              <a:rPr lang="en-US" sz="1600" dirty="0"/>
              <a:t>- Herstellerhinweise</a:t>
            </a:r>
          </a:p>
          <a:p>
            <a:r>
              <a:rPr lang="en-US" sz="1600" dirty="0"/>
              <a:t>- Länge des Batterie-Wechselrichter/Ladekabels - kann durch die vorkonfektionierten Kabel begrenzt sein. Muss in der Regel so kurz wie möglich gehalten werden (typischerweise 2-5 m).</a:t>
            </a:r>
          </a:p>
          <a:p>
            <a:r>
              <a:rPr lang="en-US" sz="1600" dirty="0"/>
              <a:t>- Zugang für Installation und Wartung</a:t>
            </a:r>
          </a:p>
          <a:p>
            <a:r>
              <a:rPr lang="en-US" sz="1600" dirty="0"/>
              <a:t>- Lüftungsanforderungen</a:t>
            </a:r>
          </a:p>
          <a:p>
            <a:r>
              <a:rPr lang="en-US" sz="1600" dirty="0"/>
              <a:t>- Umgebungstemperaturbereich</a:t>
            </a:r>
          </a:p>
          <a:p>
            <a:r>
              <a:rPr lang="en-US" sz="1600" dirty="0"/>
              <a:t>- Abstand zu anderen Wärmequellen</a:t>
            </a:r>
          </a:p>
          <a:p>
            <a:r>
              <a:rPr lang="en-US" sz="1600" dirty="0"/>
              <a:t>- Lage in Bezug auf Fluchtwege und -ausgänge</a:t>
            </a:r>
          </a:p>
          <a:p>
            <a:r>
              <a:rPr lang="en-US" sz="1600" dirty="0"/>
              <a:t>- Vorhandensein von Brandmeldeanlagen</a:t>
            </a:r>
          </a:p>
          <a:p>
            <a:r>
              <a:rPr lang="en-US" sz="1600" dirty="0"/>
              <a:t>- Vorhandensein von Zündquellen (z.B. </a:t>
            </a:r>
            <a:r>
              <a:rPr lang="en-US" sz="1600" dirty="0" err="1"/>
              <a:t>Gaskessel-Kontrollleuchte</a:t>
            </a:r>
            <a:r>
              <a:rPr lang="en-US" sz="1600" dirty="0"/>
              <a:t>)</a:t>
            </a:r>
            <a:endParaRPr lang="el-GR" sz="1600" dirty="0"/>
          </a:p>
        </p:txBody>
      </p:sp>
    </p:spTree>
    <p:extLst>
      <p:ext uri="{BB962C8B-B14F-4D97-AF65-F5344CB8AC3E}">
        <p14:creationId xmlns:p14="http://schemas.microsoft.com/office/powerpoint/2010/main" val="30319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Lithium-Batterien</a:t>
            </a:r>
            <a:endParaRPr lang="el-GR" dirty="0"/>
          </a:p>
        </p:txBody>
      </p:sp>
      <p:sp>
        <p:nvSpPr>
          <p:cNvPr id="3" name="Content Placeholder 2"/>
          <p:cNvSpPr>
            <a:spLocks noGrp="1"/>
          </p:cNvSpPr>
          <p:nvPr>
            <p:ph idx="1"/>
          </p:nvPr>
        </p:nvSpPr>
        <p:spPr/>
        <p:txBody>
          <a:bodyPr>
            <a:normAutofit fontScale="92500"/>
          </a:bodyPr>
          <a:lstStyle/>
          <a:p>
            <a:r>
              <a:rPr lang="en-US" sz="1600" dirty="0"/>
              <a:t>Der Einsatz von Lithium-Batterien hat in jüngster Zeit zugenommen, da die Preise gesunken sind, was zum Teil auf den Einsatz in Elektrofahrzeugen zurückzuführen ist, und fasst nun Fuß in erneuerbaren Systemen.</a:t>
            </a:r>
          </a:p>
          <a:p>
            <a:r>
              <a:rPr lang="en-US" sz="1600" dirty="0"/>
              <a:t>Lithium-Batterien bieten eine hohe Energiedichte (etwa die Hälfte des Volumens und ein Drittel des Gewichts einer LA-Batterie), einen hohen Ladewirkungsgrad, niedrige Selbstentladeraten, eine lange Lebensdauer und eine geringere Kapazitätsreduzierung in kalter Umgebung.</a:t>
            </a:r>
          </a:p>
          <a:p>
            <a:r>
              <a:rPr lang="en-US" sz="1600" dirty="0"/>
              <a:t>Außerdem sind sie wartungsfrei.</a:t>
            </a:r>
            <a:endParaRPr lang="el-GR" sz="1600" dirty="0"/>
          </a:p>
          <a:p>
            <a:r>
              <a:rPr lang="en-US" sz="1600" dirty="0"/>
              <a:t>Lithium-Batterien verwenden verschiedene Chemikalien, die jeweils ihre Vor- und Nachteile haben: </a:t>
            </a:r>
          </a:p>
          <a:p>
            <a:pPr lvl="1"/>
            <a:r>
              <a:rPr lang="en-US" sz="1600" dirty="0"/>
              <a:t>Die gängigsten für die Speicherung von PV-Energie sind Lithium-Nickel-Mangan-Kobalt (NMC) und Lithium-Eisen-Phosphat (LFP)</a:t>
            </a:r>
          </a:p>
          <a:p>
            <a:pPr lvl="1"/>
            <a:r>
              <a:rPr lang="en-US" sz="1600" dirty="0"/>
              <a:t>LFP-Batterien sind nicht anfällig für thermische Ausreißer (d.h. steigende Temperaturen, die die Entlüftung giftiger und brennbarer Gase verursachen können, was zu Flammen und Explosionen führen kann) und haben etwa die doppelte Lebensdauer von NMCs</a:t>
            </a:r>
          </a:p>
          <a:p>
            <a:pPr lvl="1"/>
            <a:r>
              <a:rPr lang="en-US" sz="1600" dirty="0"/>
              <a:t>NMC haben etwa die doppelte Energiedichte von LFPs, können aber bei hohen Laderaten thermische </a:t>
            </a:r>
            <a:r>
              <a:rPr lang="en-US" sz="1600" dirty="0" err="1"/>
              <a:t>Ausreißer</a:t>
            </a:r>
            <a:r>
              <a:rPr lang="en-US" sz="1600" dirty="0"/>
              <a:t> </a:t>
            </a:r>
            <a:r>
              <a:rPr lang="en-US" sz="1600" dirty="0" err="1"/>
              <a:t>erleben</a:t>
            </a:r>
            <a:endParaRPr lang="en-US" sz="1600" dirty="0"/>
          </a:p>
          <a:p>
            <a:pPr lvl="1"/>
            <a:r>
              <a:rPr lang="en-US" sz="1600" dirty="0"/>
              <a:t>NMC Li-Ionen-Batterien erzeugen 3,7 V pro Zelle, während LFP-Versionen durchschnittlich 3,2 V pro </a:t>
            </a:r>
            <a:r>
              <a:rPr lang="en-US" sz="1600" dirty="0" err="1"/>
              <a:t>Zelle</a:t>
            </a:r>
            <a:r>
              <a:rPr lang="en-US" sz="1600" dirty="0"/>
              <a:t> </a:t>
            </a:r>
            <a:r>
              <a:rPr lang="en-US" sz="1600" dirty="0" err="1"/>
              <a:t>erzeugen</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Vorteile von Lithium-Batterien</a:t>
            </a:r>
            <a:endParaRPr lang="el-GR" dirty="0"/>
          </a:p>
        </p:txBody>
      </p:sp>
      <p:sp>
        <p:nvSpPr>
          <p:cNvPr id="3" name="Content Placeholder 2"/>
          <p:cNvSpPr>
            <a:spLocks noGrp="1"/>
          </p:cNvSpPr>
          <p:nvPr>
            <p:ph idx="1"/>
          </p:nvPr>
        </p:nvSpPr>
        <p:spPr/>
        <p:txBody>
          <a:bodyPr>
            <a:normAutofit/>
          </a:bodyPr>
          <a:lstStyle/>
          <a:p>
            <a:pPr lvl="0"/>
            <a:r>
              <a:rPr lang="en-US" sz="1600" dirty="0"/>
              <a:t>Hohe Energiedichte. Li-Ionen-Akkus sind kleiner und leichter bei </a:t>
            </a:r>
            <a:r>
              <a:rPr lang="en-US" sz="1600" dirty="0" err="1"/>
              <a:t>gleicher</a:t>
            </a:r>
            <a:r>
              <a:rPr lang="en-US" sz="1600" dirty="0"/>
              <a:t> </a:t>
            </a:r>
            <a:r>
              <a:rPr lang="en-US" sz="1600" dirty="0" err="1"/>
              <a:t>Kapazität</a:t>
            </a:r>
            <a:endParaRPr lang="el-GR" sz="1600" dirty="0"/>
          </a:p>
          <a:p>
            <a:pPr lvl="0"/>
            <a:r>
              <a:rPr lang="en-US" sz="1600" dirty="0"/>
              <a:t>Höhere Spannung, schnelles Aufladen, Tiefentladung (80% ist normal und 100% möglich)</a:t>
            </a:r>
            <a:endParaRPr lang="el-GR" sz="1600" dirty="0"/>
          </a:p>
          <a:p>
            <a:pPr lvl="0"/>
            <a:r>
              <a:rPr lang="en-US" sz="1600" dirty="0"/>
              <a:t>Lange Lebensdauer (bis zu 10.000 Zyklen)</a:t>
            </a:r>
            <a:endParaRPr lang="el-GR" sz="1600" dirty="0"/>
          </a:p>
          <a:p>
            <a:pPr lvl="0"/>
            <a:r>
              <a:rPr lang="el-GR" sz="1600" dirty="0" err="1"/>
              <a:t>Hoher Batteriewirkungsgrad</a:t>
            </a:r>
            <a:r>
              <a:rPr lang="el-GR" sz="1600" dirty="0"/>
              <a:t> (99%)</a:t>
            </a:r>
          </a:p>
          <a:p>
            <a:pPr lvl="0"/>
            <a:r>
              <a:rPr lang="el-GR" sz="1600" dirty="0" err="1"/>
              <a:t>Keine Wartungsarbeiten</a:t>
            </a:r>
            <a:r>
              <a:rPr lang="en-US" sz="1600" dirty="0"/>
              <a:t> erforderlich</a:t>
            </a:r>
            <a:endParaRPr lang="el-GR" sz="1600" dirty="0"/>
          </a:p>
          <a:p>
            <a:pPr lvl="0"/>
            <a:r>
              <a:rPr lang="en-US" sz="1600" dirty="0"/>
              <a:t>Kein Spannungsabfall - eine Lithium-Ionen-Batterie bei 20% DOD hat die gleiche Spannung wie bei 80% DOD</a:t>
            </a:r>
            <a:endParaRPr lang="el-GR" sz="1600" dirty="0"/>
          </a:p>
          <a:p>
            <a:pPr lvl="0"/>
            <a:r>
              <a:rPr lang="en-US" sz="1600" dirty="0"/>
              <a:t>Hält die Kapazität bei niedrigen Temperaturen besser als Blei-Säuren: Bei -20°C haben Li-ionen immer noch 80% Kapazität, während LAs nur 40% ihrer </a:t>
            </a:r>
            <a:r>
              <a:rPr lang="en-US" sz="1600" dirty="0" err="1"/>
              <a:t>Kapazität</a:t>
            </a:r>
            <a:r>
              <a:rPr lang="en-US" sz="1600" dirty="0"/>
              <a:t> </a:t>
            </a:r>
            <a:r>
              <a:rPr lang="en-US" sz="1600" dirty="0" err="1"/>
              <a:t>behalten</a:t>
            </a:r>
            <a:endParaRPr lang="el-GR" sz="1600" dirty="0"/>
          </a:p>
          <a:p>
            <a:pPr lvl="0"/>
            <a:r>
              <a:rPr lang="en-US" sz="1600" dirty="0"/>
              <a:t>Geringe Selbstentladung (&lt;5% pro Monat)</a:t>
            </a:r>
            <a:endParaRPr lang="el-GR" sz="1600" dirty="0"/>
          </a:p>
          <a:p>
            <a:pPr lvl="0"/>
            <a:r>
              <a:rPr lang="el-GR" sz="1600" dirty="0"/>
              <a:t>LFP ist extrem stabil</a:t>
            </a:r>
            <a:endParaRPr lang="en-US" sz="1600" dirty="0"/>
          </a:p>
          <a:p>
            <a:pPr lvl="0">
              <a:buNone/>
              <a:tabLst>
                <a:tab pos="990600" algn="l"/>
              </a:tabLst>
            </a:pP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Nachteile von Lithium-Batterien</a:t>
            </a:r>
            <a:endParaRPr lang="el-GR" dirty="0"/>
          </a:p>
        </p:txBody>
      </p:sp>
      <p:sp>
        <p:nvSpPr>
          <p:cNvPr id="3" name="Content Placeholder 2"/>
          <p:cNvSpPr>
            <a:spLocks noGrp="1"/>
          </p:cNvSpPr>
          <p:nvPr>
            <p:ph idx="1"/>
          </p:nvPr>
        </p:nvSpPr>
        <p:spPr/>
        <p:txBody>
          <a:bodyPr>
            <a:normAutofit/>
          </a:bodyPr>
          <a:lstStyle/>
          <a:p>
            <a:pPr lvl="0"/>
            <a:r>
              <a:rPr lang="en-US" sz="1600" dirty="0"/>
              <a:t>Sie sind relativ teuer, aber die Kosten sinken drastisch sowohl für große Batterien (sog. vor dem Messgerät) als auch für kleinere (hinter dem </a:t>
            </a:r>
            <a:r>
              <a:rPr lang="en-US" sz="1600" dirty="0" err="1"/>
              <a:t>Messgerät</a:t>
            </a:r>
            <a:r>
              <a:rPr lang="en-US" sz="1600" dirty="0"/>
              <a:t>).</a:t>
            </a:r>
            <a:endParaRPr lang="el-GR" sz="1600" dirty="0"/>
          </a:p>
          <a:p>
            <a:pPr lvl="0"/>
            <a:r>
              <a:rPr lang="en-US" sz="1600" dirty="0"/>
              <a:t>Extrem empfindlich gegen Überladung und benötigt ein Batteriemanagementsystem pro </a:t>
            </a:r>
            <a:r>
              <a:rPr lang="en-US" sz="1600" dirty="0" err="1"/>
              <a:t>Zelle</a:t>
            </a:r>
            <a:r>
              <a:rPr lang="en-US" sz="1600" dirty="0"/>
              <a:t>.</a:t>
            </a:r>
            <a:endParaRPr lang="el-GR" sz="1600" dirty="0"/>
          </a:p>
          <a:p>
            <a:pPr lvl="0"/>
            <a:r>
              <a:rPr lang="en-US" sz="1600" dirty="0"/>
              <a:t>Sollte nicht bei niedrigen Temperaturen (&lt;0°C) geladen werden.</a:t>
            </a:r>
            <a:endParaRPr lang="el-GR" sz="1600" dirty="0"/>
          </a:p>
          <a:p>
            <a:pPr lvl="0"/>
            <a:r>
              <a:rPr lang="en-US" sz="1600" dirty="0"/>
              <a:t>Kann anfällig für thermische Ausreißer sein (NMCs-</a:t>
            </a:r>
            <a:r>
              <a:rPr lang="en-US" sz="1600" dirty="0" err="1"/>
              <a:t>Batterien</a:t>
            </a:r>
            <a:r>
              <a:rPr lang="en-US" sz="1600" dirty="0"/>
              <a:t>).</a:t>
            </a:r>
            <a:endParaRPr lang="el-GR" sz="1600" dirty="0"/>
          </a:p>
          <a:p>
            <a:pPr lvl="0"/>
            <a:r>
              <a:rPr lang="en-US" sz="1600" dirty="0"/>
              <a:t>Einige können giftige und schwer zu beschaffende Materialien wie Kobalt enthalten. In vielen Ländern werden jedoch entsprechende Vorschriften für den Umgang mit solchen Systemen eingeführt, um den Einsatz solcher Produkte </a:t>
            </a:r>
            <a:r>
              <a:rPr lang="en-US" sz="1600" dirty="0" err="1"/>
              <a:t>zu</a:t>
            </a:r>
            <a:r>
              <a:rPr lang="en-US" sz="1600" dirty="0"/>
              <a:t> </a:t>
            </a:r>
            <a:r>
              <a:rPr lang="en-US" sz="1600" dirty="0" err="1"/>
              <a:t>erleichtern</a:t>
            </a:r>
            <a:r>
              <a:rPr lang="en-US" sz="1600" dirty="0"/>
              <a:t>.</a:t>
            </a:r>
            <a:endParaRPr lang="el-GR" sz="1600" dirty="0"/>
          </a:p>
        </p:txBody>
      </p:sp>
    </p:spTree>
    <p:extLst>
      <p:ext uri="{BB962C8B-B14F-4D97-AF65-F5344CB8AC3E}">
        <p14:creationId xmlns:p14="http://schemas.microsoft.com/office/powerpoint/2010/main" val="303196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Nickel-Eisen-Batterien</a:t>
            </a:r>
            <a:endParaRPr lang="el-GR" dirty="0"/>
          </a:p>
        </p:txBody>
      </p:sp>
      <p:sp>
        <p:nvSpPr>
          <p:cNvPr id="3" name="Content Placeholder 2"/>
          <p:cNvSpPr>
            <a:spLocks noGrp="1"/>
          </p:cNvSpPr>
          <p:nvPr>
            <p:ph idx="1"/>
          </p:nvPr>
        </p:nvSpPr>
        <p:spPr/>
        <p:txBody>
          <a:bodyPr>
            <a:normAutofit/>
          </a:bodyPr>
          <a:lstStyle/>
          <a:p>
            <a:r>
              <a:rPr lang="en-US" sz="1600" dirty="0"/>
              <a:t>Nickel-Eisen (</a:t>
            </a:r>
            <a:r>
              <a:rPr lang="en-US" sz="1600" dirty="0" err="1"/>
              <a:t>NiFe</a:t>
            </a:r>
            <a:r>
              <a:rPr lang="en-US" sz="1600" dirty="0"/>
              <a:t>)-Akkubänke werden hauptsächlich in netzfernen Systemen eingesetzt.</a:t>
            </a:r>
          </a:p>
          <a:p>
            <a:r>
              <a:rPr lang="en-US" sz="1600" dirty="0"/>
              <a:t>Diese Batteriebänke sind sehr robust (tolerant gegenüber Über- und Unterladung sowie Einfrieren) und bieten eine extrem lange Lebensdauer.</a:t>
            </a:r>
          </a:p>
          <a:p>
            <a:r>
              <a:rPr lang="en-US" sz="1600" dirty="0"/>
              <a:t>Sie bieten auch einen gewissen Schutz vor gelegentlichen Tiefentladungen und täglichen Zyklen einer netzfernen Batteriebank.</a:t>
            </a:r>
          </a:p>
          <a:p>
            <a:r>
              <a:rPr lang="en-US" sz="1600" dirty="0"/>
              <a:t>NiFe-Bänke sind oft für 80% DOD ausgelegt, was eine kleinere Batteriebank ermöglicht.</a:t>
            </a:r>
          </a:p>
          <a:p>
            <a:r>
              <a:rPr lang="en-US" sz="1600" dirty="0"/>
              <a:t>Nickel-Eisen-Batterien versprechen eine lange Lebensdauer (40+ Jahre), aber zu hohen Anschaffungskosten, einer höheren Selbstentladerate und gelegentlichen Wartung.</a:t>
            </a:r>
          </a:p>
          <a:p>
            <a:endParaRPr lang="en-US" sz="1600" dirty="0"/>
          </a:p>
          <a:p>
            <a:pPr>
              <a:buNone/>
            </a:pP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endParaRPr lang="el-GR" dirty="0"/>
          </a:p>
        </p:txBody>
      </p:sp>
      <p:sp>
        <p:nvSpPr>
          <p:cNvPr id="3" name="Content Placeholder 2"/>
          <p:cNvSpPr>
            <a:spLocks noGrp="1"/>
          </p:cNvSpPr>
          <p:nvPr>
            <p:ph idx="1"/>
          </p:nvPr>
        </p:nvSpPr>
        <p:spPr/>
        <p:txBody>
          <a:bodyPr>
            <a:normAutofit/>
          </a:bodyPr>
          <a:lstStyle/>
          <a:p>
            <a:r>
              <a:rPr lang="en-US" sz="1600" dirty="0"/>
              <a:t>Batterien sind dazu bestimmt, die Energie einer chemischen Reaktion zwischen festen Elektrodenkomponenten in elektrische Energie umzuwandeln, die einen elektrischen Strom (wenn der Stromkreis geschlossen ist) zwischen zwei Elektroden mit unterschiedlichen Werten des Elektrodenpotentials (positive und negative Anschlüsse) liefert. </a:t>
            </a:r>
          </a:p>
          <a:p>
            <a:r>
              <a:rPr lang="en-US" sz="1600" dirty="0"/>
              <a:t>Eine Batterie umfasst eine oder mehrere einzelne galvanische Zellen.</a:t>
            </a:r>
          </a:p>
          <a:p>
            <a:r>
              <a:rPr lang="en-US" sz="1600" dirty="0"/>
              <a:t>In jeder dieser Zellen wird eine vergleichsweise niedrige Spannung erzeugt, typischerweise 0,5-4 V für verschiedene Zellklassen.</a:t>
            </a:r>
          </a:p>
          <a:p>
            <a:r>
              <a:rPr lang="en-US" sz="1600" dirty="0"/>
              <a:t>Werden höhere Spannungen benötigt, wird die erforderliche Anzahl von Zellen in Reihe geschaltet, um eine galvanische Batterie zu bilden.</a:t>
            </a:r>
          </a:p>
          <a:p>
            <a:r>
              <a:rPr lang="en-US" sz="1600" dirty="0"/>
              <a:t>Bei PV-Anlagen wurden die Batterien bisher meist in netzunabhängigen (stand-alone) Systemen installiert, jedoch übernehmen netzgekoppelte Systeme die Führung und werden in den kommenden Jahren zur Norm.</a:t>
            </a:r>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Vor- und Nachteile von Nickel-Eisen-Batterien</a:t>
            </a:r>
            <a:endParaRPr lang="el-GR" dirty="0"/>
          </a:p>
        </p:txBody>
      </p:sp>
      <p:sp>
        <p:nvSpPr>
          <p:cNvPr id="3" name="Content Placeholder 2"/>
          <p:cNvSpPr>
            <a:spLocks noGrp="1"/>
          </p:cNvSpPr>
          <p:nvPr>
            <p:ph idx="1"/>
          </p:nvPr>
        </p:nvSpPr>
        <p:spPr/>
        <p:txBody>
          <a:bodyPr>
            <a:normAutofit/>
          </a:bodyPr>
          <a:lstStyle/>
          <a:p>
            <a:r>
              <a:rPr lang="en-US" sz="1600" dirty="0"/>
              <a:t>Vorteile:</a:t>
            </a:r>
            <a:endParaRPr lang="el-GR" sz="1600" dirty="0"/>
          </a:p>
          <a:p>
            <a:pPr lvl="1"/>
            <a:r>
              <a:rPr lang="el-GR" sz="1600" dirty="0" err="1"/>
              <a:t>Lange Lebensdauer</a:t>
            </a:r>
            <a:r>
              <a:rPr lang="el-GR" sz="1600" dirty="0"/>
              <a:t> (über 10.000 </a:t>
            </a:r>
            <a:r>
              <a:rPr lang="el-GR" sz="1600" dirty="0" err="1"/>
              <a:t>Zyklen</a:t>
            </a:r>
            <a:r>
              <a:rPr lang="el-GR" sz="1600" dirty="0"/>
              <a:t>)</a:t>
            </a:r>
          </a:p>
          <a:p>
            <a:pPr lvl="1"/>
            <a:r>
              <a:rPr lang="en-US" sz="1600" dirty="0"/>
              <a:t>Robust (kann überladen und tiefentladen werden)</a:t>
            </a:r>
            <a:endParaRPr lang="el-GR" sz="1600" dirty="0"/>
          </a:p>
          <a:p>
            <a:pPr lvl="1"/>
            <a:r>
              <a:rPr lang="el-GR" sz="1600" dirty="0" err="1"/>
              <a:t>Frostbeständig</a:t>
            </a:r>
            <a:r>
              <a:rPr lang="el-GR" sz="1600" dirty="0"/>
              <a:t>, </a:t>
            </a:r>
            <a:r>
              <a:rPr lang="el-GR" sz="1600" dirty="0" err="1"/>
              <a:t>auch bei Entladung</a:t>
            </a:r>
            <a:endParaRPr lang="el-GR" sz="1600" dirty="0"/>
          </a:p>
          <a:p>
            <a:pPr lvl="1"/>
            <a:r>
              <a:rPr lang="en-US" sz="1600" dirty="0"/>
              <a:t>Großer akzeptabler Betriebstemperaturbereich (ca. -20°F bis 190°F)</a:t>
            </a:r>
            <a:endParaRPr lang="el-GR" sz="1600" dirty="0"/>
          </a:p>
          <a:p>
            <a:pPr lvl="1"/>
            <a:r>
              <a:rPr lang="en-US" sz="1600" dirty="0"/>
              <a:t>Am besten in Systemen mit täglicher Entladung/Ladung (nicht schwimmend)</a:t>
            </a:r>
            <a:endParaRPr lang="el-GR" sz="1600" dirty="0"/>
          </a:p>
          <a:p>
            <a:r>
              <a:rPr lang="en-US" sz="1600" dirty="0" err="1"/>
              <a:t>Nachteile</a:t>
            </a:r>
            <a:r>
              <a:rPr lang="en-US" sz="1600" dirty="0"/>
              <a:t>:</a:t>
            </a:r>
          </a:p>
          <a:p>
            <a:pPr lvl="1"/>
            <a:r>
              <a:rPr lang="el-GR" sz="1600" dirty="0" err="1"/>
              <a:t>Hohe Kosten</a:t>
            </a:r>
            <a:endParaRPr lang="el-GR" sz="1600" dirty="0"/>
          </a:p>
          <a:p>
            <a:pPr lvl="1"/>
            <a:r>
              <a:rPr lang="el-GR" sz="1600" dirty="0" err="1"/>
              <a:t>Moderater Wirkungsgrad</a:t>
            </a:r>
            <a:r>
              <a:rPr lang="el-GR" sz="1600" dirty="0"/>
              <a:t> (80%)</a:t>
            </a:r>
          </a:p>
          <a:p>
            <a:pPr lvl="1"/>
            <a:r>
              <a:rPr lang="en-US" sz="1600" dirty="0"/>
              <a:t>Benötigt viel Wasser und </a:t>
            </a:r>
            <a:r>
              <a:rPr lang="en-US" sz="1600" dirty="0" err="1"/>
              <a:t>Entlüftung</a:t>
            </a:r>
            <a:endParaRPr lang="el-GR" sz="1600" dirty="0"/>
          </a:p>
          <a:p>
            <a:pPr lvl="1"/>
            <a:r>
              <a:rPr lang="en-US" sz="1600" dirty="0"/>
              <a:t>Hohe Selbstentladerate (30% pro Monat)</a:t>
            </a:r>
          </a:p>
          <a:p>
            <a:pPr lvl="0"/>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Nickel-Cadmium (Ni-Cd) Batterien</a:t>
            </a:r>
            <a:endParaRPr lang="el-GR" dirty="0"/>
          </a:p>
        </p:txBody>
      </p:sp>
      <p:sp>
        <p:nvSpPr>
          <p:cNvPr id="3" name="Content Placeholder 2"/>
          <p:cNvSpPr>
            <a:spLocks noGrp="1"/>
          </p:cNvSpPr>
          <p:nvPr>
            <p:ph idx="1"/>
          </p:nvPr>
        </p:nvSpPr>
        <p:spPr/>
        <p:txBody>
          <a:bodyPr>
            <a:normAutofit fontScale="92500" lnSpcReduction="10000"/>
          </a:bodyPr>
          <a:lstStyle/>
          <a:p>
            <a:pPr lvl="0"/>
            <a:r>
              <a:rPr lang="en-US" sz="1600" dirty="0"/>
              <a:t>Nickel-Cadmium (Ni-Cd)-Batterien sind wiederaufladbare Batterien, die tief entladen werden können und eine hohe Lebensdauer haben.</a:t>
            </a:r>
          </a:p>
          <a:p>
            <a:pPr lvl="0"/>
            <a:r>
              <a:rPr lang="en-US" sz="1600" dirty="0"/>
              <a:t>Sie bieten eine gute Leistung bei niedrigen Temperaturen.</a:t>
            </a:r>
          </a:p>
          <a:p>
            <a:r>
              <a:rPr lang="en-US" sz="1600" dirty="0"/>
              <a:t>Ni-Cd Zellen haben ein nominales Zellpotential von 1,2 V.</a:t>
            </a:r>
          </a:p>
          <a:p>
            <a:pPr lvl="0"/>
            <a:r>
              <a:rPr lang="en-US" sz="1600" dirty="0"/>
              <a:t>Typischerweise werden Ni-Cd-Akkus eingesetzt, wenn große Kapazitäten und hohe Entladeraten erforderlich sind.</a:t>
            </a:r>
          </a:p>
          <a:p>
            <a:pPr lvl="0"/>
            <a:r>
              <a:rPr lang="en-US" sz="1600" dirty="0"/>
              <a:t>Sie haben höhere Kosten im Vergleich zu Blei-Säure-Batterien.</a:t>
            </a:r>
          </a:p>
          <a:p>
            <a:pPr lvl="0"/>
            <a:r>
              <a:rPr lang="en-US" sz="1600" dirty="0"/>
              <a:t>Einer der größten Nachteile von Ni-Cd-Batterien sind ihre giftigen chemischen Komponenten: Nickeloxidhydroxid und metallisches Cadmium.</a:t>
            </a:r>
          </a:p>
          <a:p>
            <a:pPr lvl="0"/>
            <a:r>
              <a:rPr lang="en-US" sz="1600" dirty="0"/>
              <a:t>Im Gegensatz zu Bleibatterien kann der Ladezustand (SOC) mit einem Voltmeter oder Aräometer nicht </a:t>
            </a:r>
            <a:r>
              <a:rPr lang="en-US" sz="1600" dirty="0" err="1"/>
              <a:t>monotorisiert werden,</a:t>
            </a:r>
            <a:r>
              <a:rPr lang="en-US" sz="1600" dirty="0"/>
              <a:t> was es sehr schwierig macht, den Zustand der Batteriebank zu bestimmen.</a:t>
            </a:r>
          </a:p>
          <a:p>
            <a:pPr lvl="0"/>
            <a:r>
              <a:rPr lang="en-US" sz="1600" dirty="0"/>
              <a:t>Ni-Cd-Akkus leiden ebenfalls unter einem Memory-Effekt: Wenn sie nicht ordnungsgemäß gewartet werden (periodische vollständige Entladungen), scheinen sich Ni-Cd-Akkus die Entladungsmenge für frühere Entladungen zu "merken" und somit die Akkulaufzeit des Akkus zu begrenzen.</a:t>
            </a:r>
          </a:p>
          <a:p>
            <a:pPr lvl="0"/>
            <a:r>
              <a:rPr lang="en-US" sz="1600" dirty="0"/>
              <a:t>Ni-Cd-Akkus erfordern ein Ladegerät mit einer höheren Spannung (im Vergleich zu einem Bleisäure-Ladegerät).</a:t>
            </a:r>
          </a:p>
          <a:p>
            <a:pPr lvl="0"/>
            <a:r>
              <a:rPr lang="en-US" sz="1600" dirty="0"/>
              <a:t>Die Ladeeffizienz von Ni-Cd-Akkus ist im Allgemeinen eher gering (zwischen 70-75%).</a:t>
            </a:r>
          </a:p>
        </p:txBody>
      </p:sp>
    </p:spTree>
    <p:extLst>
      <p:ext uri="{BB962C8B-B14F-4D97-AF65-F5344CB8AC3E}">
        <p14:creationId xmlns:p14="http://schemas.microsoft.com/office/powerpoint/2010/main" val="303196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Drastische Kostensenkung</a:t>
            </a:r>
            <a:endParaRPr lang="el-GR" dirty="0"/>
          </a:p>
        </p:txBody>
      </p:sp>
      <p:pic>
        <p:nvPicPr>
          <p:cNvPr id="6146" name="Picture 2" descr="https://data.bloomberglp.com/professional/sites/24/Capture2.jpg"/>
          <p:cNvPicPr>
            <a:picLocks noChangeAspect="1" noChangeArrowheads="1"/>
          </p:cNvPicPr>
          <p:nvPr/>
        </p:nvPicPr>
        <p:blipFill>
          <a:blip r:embed="rId2"/>
          <a:srcRect/>
          <a:stretch>
            <a:fillRect/>
          </a:stretch>
        </p:blipFill>
        <p:spPr bwMode="auto">
          <a:xfrm>
            <a:off x="1357290" y="1643050"/>
            <a:ext cx="6480000" cy="4493669"/>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Paradigmenwechsel</a:t>
            </a:r>
            <a:endParaRPr lang="el-GR" dirty="0"/>
          </a:p>
        </p:txBody>
      </p:sp>
      <p:pic>
        <p:nvPicPr>
          <p:cNvPr id="2050" name="Picture 2"/>
          <p:cNvPicPr>
            <a:picLocks noChangeAspect="1" noChangeArrowheads="1"/>
          </p:cNvPicPr>
          <p:nvPr/>
        </p:nvPicPr>
        <p:blipFill>
          <a:blip r:embed="rId2"/>
          <a:srcRect/>
          <a:stretch>
            <a:fillRect/>
          </a:stretch>
        </p:blipFill>
        <p:spPr bwMode="auto">
          <a:xfrm>
            <a:off x="1714480" y="1500174"/>
            <a:ext cx="5760000" cy="235422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643042" y="3714752"/>
            <a:ext cx="5760000" cy="2560865"/>
          </a:xfrm>
          <a:prstGeom prst="rect">
            <a:avLst/>
          </a:prstGeom>
          <a:noFill/>
          <a:ln w="9525">
            <a:noFill/>
            <a:miter lim="800000"/>
            <a:headEnd/>
            <a:tailEnd/>
          </a:ln>
          <a:effectLst/>
        </p:spPr>
      </p:pic>
    </p:spTree>
    <p:extLst>
      <p:ext uri="{BB962C8B-B14F-4D97-AF65-F5344CB8AC3E}">
        <p14:creationId xmlns:p14="http://schemas.microsoft.com/office/powerpoint/2010/main" val="303196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Paradigmenwechsel</a:t>
            </a:r>
            <a:endParaRPr lang="el-GR" dirty="0"/>
          </a:p>
        </p:txBody>
      </p:sp>
      <p:pic>
        <p:nvPicPr>
          <p:cNvPr id="3074" name="Picture 2"/>
          <p:cNvPicPr>
            <a:picLocks noChangeAspect="1" noChangeArrowheads="1"/>
          </p:cNvPicPr>
          <p:nvPr/>
        </p:nvPicPr>
        <p:blipFill>
          <a:blip r:embed="rId2"/>
          <a:srcRect/>
          <a:stretch>
            <a:fillRect/>
          </a:stretch>
        </p:blipFill>
        <p:spPr bwMode="auto">
          <a:xfrm>
            <a:off x="1019175" y="1943116"/>
            <a:ext cx="7105650" cy="3771900"/>
          </a:xfrm>
          <a:prstGeom prst="rect">
            <a:avLst/>
          </a:prstGeom>
          <a:noFill/>
          <a:ln w="9525">
            <a:noFill/>
            <a:miter lim="800000"/>
            <a:headEnd/>
            <a:tailEnd/>
          </a:ln>
          <a:effectLst/>
        </p:spPr>
      </p:pic>
    </p:spTree>
    <p:extLst>
      <p:ext uri="{BB962C8B-B14F-4D97-AF65-F5344CB8AC3E}">
        <p14:creationId xmlns:p14="http://schemas.microsoft.com/office/powerpoint/2010/main" val="303196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Empfohlene Akkuentladezustände</a:t>
            </a:r>
            <a:endParaRPr lang="el-GR" dirty="0"/>
          </a:p>
        </p:txBody>
      </p:sp>
      <p:pic>
        <p:nvPicPr>
          <p:cNvPr id="4098" name="Picture 2"/>
          <p:cNvPicPr>
            <a:picLocks noChangeAspect="1" noChangeArrowheads="1"/>
          </p:cNvPicPr>
          <p:nvPr/>
        </p:nvPicPr>
        <p:blipFill>
          <a:blip r:embed="rId2"/>
          <a:srcRect/>
          <a:stretch>
            <a:fillRect/>
          </a:stretch>
        </p:blipFill>
        <p:spPr bwMode="auto">
          <a:xfrm>
            <a:off x="1395413" y="2338404"/>
            <a:ext cx="6353175" cy="3448050"/>
          </a:xfrm>
          <a:prstGeom prst="rect">
            <a:avLst/>
          </a:prstGeom>
          <a:noFill/>
          <a:ln w="9525">
            <a:noFill/>
            <a:miter lim="800000"/>
            <a:headEnd/>
            <a:tailEnd/>
          </a:ln>
          <a:effectLst/>
        </p:spPr>
      </p:pic>
    </p:spTree>
    <p:extLst>
      <p:ext uri="{BB962C8B-B14F-4D97-AF65-F5344CB8AC3E}">
        <p14:creationId xmlns:p14="http://schemas.microsoft.com/office/powerpoint/2010/main" val="3031965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Technischer und wirtschaftlicher Nutzen von PV plus Speicherung</a:t>
            </a:r>
            <a:endParaRPr lang="el-GR" dirty="0"/>
          </a:p>
        </p:txBody>
      </p:sp>
      <p:pic>
        <p:nvPicPr>
          <p:cNvPr id="1026" name="Picture 2"/>
          <p:cNvPicPr>
            <a:picLocks noChangeAspect="1" noChangeArrowheads="1"/>
          </p:cNvPicPr>
          <p:nvPr/>
        </p:nvPicPr>
        <p:blipFill>
          <a:blip r:embed="rId2"/>
          <a:srcRect/>
          <a:stretch>
            <a:fillRect/>
          </a:stretch>
        </p:blipFill>
        <p:spPr bwMode="auto">
          <a:xfrm>
            <a:off x="785786" y="1643050"/>
            <a:ext cx="7500990" cy="4522388"/>
          </a:xfrm>
          <a:prstGeom prst="rect">
            <a:avLst/>
          </a:prstGeom>
          <a:noFill/>
          <a:ln w="9525">
            <a:noFill/>
            <a:miter lim="800000"/>
            <a:headEnd/>
            <a:tailEnd/>
          </a:ln>
          <a:effectLst/>
        </p:spPr>
      </p:pic>
    </p:spTree>
    <p:extLst>
      <p:ext uri="{BB962C8B-B14F-4D97-AF65-F5344CB8AC3E}">
        <p14:creationId xmlns:p14="http://schemas.microsoft.com/office/powerpoint/2010/main" val="303196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Modulziele</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n-US" dirty="0">
                <a:latin typeface="+mj-lt"/>
                <a:cs typeface="Arial" pitchFamily="34" charset="0"/>
              </a:rPr>
              <a:t>Sie haben nun das Modul 2.1 "Energiespeichertechnologien verstehen" abgeschlossen und sind in der Lage:</a:t>
            </a:r>
          </a:p>
          <a:p>
            <a:pPr marL="0" indent="0" algn="just">
              <a:buNone/>
            </a:pPr>
            <a:endParaRPr lang="en-US" sz="1600" dirty="0">
              <a:latin typeface="Arial" pitchFamily="34" charset="0"/>
              <a:cs typeface="Arial" pitchFamily="34" charset="0"/>
            </a:endParaRPr>
          </a:p>
          <a:p>
            <a:pPr lvl="1">
              <a:buFont typeface="+mj-lt"/>
              <a:buAutoNum type="arabicPeriod"/>
            </a:pPr>
            <a:r>
              <a:rPr lang="en-US" b="1" dirty="0"/>
              <a:t>die Grundlagen der verschiedenen Energiespeichertechnologien zu verstehen. </a:t>
            </a:r>
          </a:p>
          <a:p>
            <a:pPr lvl="1">
              <a:buFont typeface="+mj-lt"/>
              <a:buAutoNum type="arabicPeriod"/>
            </a:pPr>
            <a:r>
              <a:rPr lang="en-US" b="1" dirty="0" err="1"/>
              <a:t>zu</a:t>
            </a:r>
            <a:r>
              <a:rPr lang="en-US" b="1" dirty="0"/>
              <a:t> verstehen, wie Batterien an PV-Systeme </a:t>
            </a:r>
            <a:r>
              <a:rPr lang="en-US" b="1" dirty="0" err="1"/>
              <a:t>gekoppelt</a:t>
            </a:r>
            <a:r>
              <a:rPr lang="en-US" b="1"/>
              <a:t> warden, </a:t>
            </a:r>
            <a:r>
              <a:rPr lang="en-US" b="1" dirty="0"/>
              <a:t>und </a:t>
            </a:r>
            <a:r>
              <a:rPr lang="en-US" b="1" dirty="0" err="1"/>
              <a:t>können</a:t>
            </a:r>
            <a:r>
              <a:rPr lang="en-US" b="1" dirty="0"/>
              <a:t> </a:t>
            </a:r>
            <a:r>
              <a:rPr lang="en-US" b="1" dirty="0" err="1"/>
              <a:t>grundlegende</a:t>
            </a:r>
            <a:r>
              <a:rPr lang="en-US" b="1" dirty="0"/>
              <a:t> </a:t>
            </a:r>
            <a:r>
              <a:rPr lang="en-US" b="1" dirty="0" err="1"/>
              <a:t>Berechnungen</a:t>
            </a:r>
            <a:r>
              <a:rPr lang="en-US" b="1" dirty="0"/>
              <a:t> </a:t>
            </a:r>
            <a:r>
              <a:rPr lang="en-US" b="1" dirty="0" err="1"/>
              <a:t>durchführen</a:t>
            </a:r>
            <a:r>
              <a:rPr lang="en-US" b="1" dirty="0"/>
              <a:t>.</a:t>
            </a:r>
          </a:p>
          <a:p>
            <a:pPr lvl="1">
              <a:buFont typeface="+mj-lt"/>
              <a:buAutoNum type="arabicPeriod"/>
            </a:pPr>
            <a:r>
              <a:rPr lang="en-US" b="1" dirty="0"/>
              <a:t>grundlegende Sicherheitsfragen im Zusammenhang mit </a:t>
            </a:r>
            <a:r>
              <a:rPr lang="en-US" b="1" dirty="0" err="1"/>
              <a:t>Speichertechnologien</a:t>
            </a:r>
            <a:r>
              <a:rPr lang="en-US" b="1" dirty="0"/>
              <a:t> </a:t>
            </a:r>
            <a:r>
              <a:rPr lang="en-US" b="1" dirty="0" err="1"/>
              <a:t>zu</a:t>
            </a:r>
            <a:r>
              <a:rPr lang="en-US" b="1" dirty="0"/>
              <a:t> verstehen</a:t>
            </a:r>
          </a:p>
          <a:p>
            <a:pPr lvl="1">
              <a:buFont typeface="+mj-lt"/>
              <a:buAutoNum type="arabicPeriod"/>
            </a:pPr>
            <a:r>
              <a:rPr lang="en-US" b="1" dirty="0" err="1"/>
              <a:t>potenzielle</a:t>
            </a:r>
            <a:r>
              <a:rPr lang="en-US" b="1" dirty="0"/>
              <a:t> </a:t>
            </a:r>
            <a:r>
              <a:rPr lang="en-US" b="1" dirty="0" err="1"/>
              <a:t>Sicherheitsrisiken</a:t>
            </a:r>
            <a:r>
              <a:rPr lang="en-US" b="1" dirty="0"/>
              <a:t> </a:t>
            </a:r>
            <a:r>
              <a:rPr lang="en-US" b="1" dirty="0" err="1"/>
              <a:t>im</a:t>
            </a:r>
            <a:r>
              <a:rPr lang="en-US" b="1" dirty="0"/>
              <a:t> </a:t>
            </a:r>
            <a:r>
              <a:rPr lang="en-US" b="1" dirty="0" err="1"/>
              <a:t>Zusammenhang</a:t>
            </a:r>
            <a:r>
              <a:rPr lang="en-US" b="1" dirty="0"/>
              <a:t> </a:t>
            </a:r>
            <a:r>
              <a:rPr lang="en-US" b="1" dirty="0" err="1"/>
              <a:t>mit</a:t>
            </a:r>
            <a:r>
              <a:rPr lang="en-US" b="1" dirty="0"/>
              <a:t> dem </a:t>
            </a:r>
            <a:r>
              <a:rPr lang="en-US" b="1" dirty="0" err="1"/>
              <a:t>Betrieb</a:t>
            </a:r>
            <a:r>
              <a:rPr lang="en-US" b="1" dirty="0"/>
              <a:t> von </a:t>
            </a:r>
            <a:r>
              <a:rPr lang="en-US" b="1" dirty="0" err="1"/>
              <a:t>Batterien</a:t>
            </a:r>
            <a:r>
              <a:rPr lang="en-US" b="1" dirty="0"/>
              <a:t> </a:t>
            </a:r>
            <a:r>
              <a:rPr lang="en-US" b="1" dirty="0" err="1"/>
              <a:t>unter</a:t>
            </a:r>
            <a:r>
              <a:rPr lang="en-US" b="1" dirty="0"/>
              <a:t> </a:t>
            </a:r>
            <a:r>
              <a:rPr lang="en-US" b="1" dirty="0" err="1"/>
              <a:t>bestimmten</a:t>
            </a:r>
            <a:r>
              <a:rPr lang="en-US" b="1" dirty="0"/>
              <a:t> </a:t>
            </a:r>
            <a:r>
              <a:rPr lang="en-US" b="1" dirty="0" err="1"/>
              <a:t>Bedingungen</a:t>
            </a:r>
            <a:r>
              <a:rPr lang="en-US" b="1" dirty="0"/>
              <a:t> </a:t>
            </a:r>
            <a:r>
              <a:rPr lang="en-US" b="1" dirty="0" err="1"/>
              <a:t>zu</a:t>
            </a:r>
            <a:r>
              <a:rPr lang="en-US" b="1" dirty="0"/>
              <a:t> </a:t>
            </a:r>
            <a:r>
              <a:rPr lang="en-US" b="1" dirty="0" err="1"/>
              <a:t>ermitteln</a:t>
            </a:r>
            <a:r>
              <a:rPr lang="en-US" b="1" dirty="0"/>
              <a:t> </a:t>
            </a:r>
            <a:r>
              <a:rPr lang="en-US" b="1" dirty="0" err="1"/>
              <a:t>können</a:t>
            </a:r>
            <a:endParaRPr lang="en-US" b="1" dirty="0"/>
          </a:p>
        </p:txBody>
      </p:sp>
    </p:spTree>
    <p:extLst>
      <p:ext uri="{BB962C8B-B14F-4D97-AF65-F5344CB8AC3E}">
        <p14:creationId xmlns:p14="http://schemas.microsoft.com/office/powerpoint/2010/main" val="89440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Vielen Dank für Ihre Aufmerksamkeit.</a:t>
            </a:r>
            <a:endParaRPr lang="el-GR"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Funktionsprinzip der Batterie</a:t>
            </a:r>
            <a:endParaRPr lang="el-GR" dirty="0"/>
          </a:p>
        </p:txBody>
      </p:sp>
      <p:pic>
        <p:nvPicPr>
          <p:cNvPr id="75778" name="Picture 2" descr="Î£ÏÎµÏÎ¹ÎºÎ® ÎµÎ¹ÎºÏÎ½Î±"/>
          <p:cNvPicPr>
            <a:picLocks noChangeAspect="1" noChangeArrowheads="1"/>
          </p:cNvPicPr>
          <p:nvPr/>
        </p:nvPicPr>
        <p:blipFill>
          <a:blip r:embed="rId2" cstate="print"/>
          <a:srcRect/>
          <a:stretch>
            <a:fillRect/>
          </a:stretch>
        </p:blipFill>
        <p:spPr bwMode="auto">
          <a:xfrm>
            <a:off x="1403648" y="1701288"/>
            <a:ext cx="6507642" cy="43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Typische Batterie-Struktur</a:t>
            </a:r>
            <a:endParaRPr lang="el-GR" dirty="0"/>
          </a:p>
        </p:txBody>
      </p:sp>
      <p:pic>
        <p:nvPicPr>
          <p:cNvPr id="74754" name="Picture 2" descr="http://global.bi-force.com/files/ck/image/quick-folder/raz.jpg"/>
          <p:cNvPicPr>
            <a:picLocks noChangeAspect="1" noChangeArrowheads="1"/>
          </p:cNvPicPr>
          <p:nvPr/>
        </p:nvPicPr>
        <p:blipFill>
          <a:blip r:embed="rId2" cstate="print"/>
          <a:srcRect/>
          <a:stretch>
            <a:fillRect/>
          </a:stretch>
        </p:blipFill>
        <p:spPr bwMode="auto">
          <a:xfrm>
            <a:off x="2555776" y="1484784"/>
            <a:ext cx="4670468" cy="468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Klassifizierung von Batterien</a:t>
            </a:r>
            <a:endParaRPr lang="el-GR" dirty="0"/>
          </a:p>
        </p:txBody>
      </p:sp>
      <p:sp>
        <p:nvSpPr>
          <p:cNvPr id="3" name="Content Placeholder 2"/>
          <p:cNvSpPr>
            <a:spLocks noGrp="1"/>
          </p:cNvSpPr>
          <p:nvPr>
            <p:ph idx="1"/>
          </p:nvPr>
        </p:nvSpPr>
        <p:spPr>
          <a:xfrm>
            <a:off x="457200" y="1600200"/>
            <a:ext cx="8363272" cy="4525963"/>
          </a:xfrm>
        </p:spPr>
        <p:txBody>
          <a:bodyPr>
            <a:normAutofit/>
          </a:bodyPr>
          <a:lstStyle/>
          <a:p>
            <a:r>
              <a:rPr lang="en-US" sz="1600" dirty="0"/>
              <a:t>Primäre (einfach entladene) Batterien:</a:t>
            </a:r>
          </a:p>
          <a:p>
            <a:pPr lvl="1"/>
            <a:r>
              <a:rPr lang="en-US" sz="1600" dirty="0"/>
              <a:t>Sie enthalten eine endliche Menge der an der Reaktion </a:t>
            </a:r>
            <a:r>
              <a:rPr lang="en-US" sz="1600" dirty="0" err="1"/>
              <a:t>beteiligten</a:t>
            </a:r>
            <a:r>
              <a:rPr lang="en-US" sz="1600" dirty="0"/>
              <a:t> </a:t>
            </a:r>
            <a:r>
              <a:rPr lang="en-US" sz="1600" dirty="0" err="1"/>
              <a:t>Reaktanden</a:t>
            </a:r>
            <a:endParaRPr lang="en-US" sz="1600" dirty="0"/>
          </a:p>
          <a:p>
            <a:pPr lvl="1"/>
            <a:r>
              <a:rPr lang="en-US" sz="1600" dirty="0"/>
              <a:t>Nach Verbrauch dieser Menge (nach Beendigung der Entladung) können Primärbatterien nicht mehr verwendet werden ("</a:t>
            </a:r>
            <a:r>
              <a:rPr lang="en-US" sz="1600" dirty="0" err="1"/>
              <a:t>Einwegbatterien</a:t>
            </a:r>
            <a:r>
              <a:rPr lang="en-US" sz="1600" dirty="0"/>
              <a:t>")</a:t>
            </a:r>
          </a:p>
          <a:p>
            <a:r>
              <a:rPr lang="en-US" sz="1600" dirty="0"/>
              <a:t>Speicherbatterien (Mehrzyklusbatterien) (auch Sekundär- oder Akkubatterien genannt):</a:t>
            </a:r>
          </a:p>
          <a:p>
            <a:pPr lvl="1"/>
            <a:r>
              <a:rPr lang="en-US" sz="1600" dirty="0"/>
              <a:t>Nach Abschluss der Entladung können sie wieder aufgeladen werden, indem ein elektrischer Strom in die entgegengesetzte Richtung </a:t>
            </a:r>
            <a:r>
              <a:rPr lang="en-US" sz="1600" dirty="0" err="1"/>
              <a:t>gepresst</a:t>
            </a:r>
            <a:r>
              <a:rPr lang="en-US" sz="1600" dirty="0"/>
              <a:t> </a:t>
            </a:r>
            <a:r>
              <a:rPr lang="en-US" sz="1600" dirty="0" err="1"/>
              <a:t>wird</a:t>
            </a:r>
            <a:endParaRPr lang="en-US" sz="1600" dirty="0"/>
          </a:p>
          <a:p>
            <a:pPr lvl="1"/>
            <a:r>
              <a:rPr lang="en-US" sz="1600" dirty="0"/>
              <a:t>Dadurch werden die ursprünglichen Reaktanden aus den Reaktions- (oder </a:t>
            </a:r>
            <a:r>
              <a:rPr lang="en-US" sz="1600" dirty="0" err="1"/>
              <a:t>Entlade</a:t>
            </a:r>
            <a:r>
              <a:rPr lang="en-US" sz="1600" dirty="0"/>
              <a:t>-) </a:t>
            </a:r>
            <a:r>
              <a:rPr lang="en-US" sz="1600" dirty="0" err="1"/>
              <a:t>Produkten</a:t>
            </a:r>
            <a:r>
              <a:rPr lang="en-US" sz="1600" dirty="0"/>
              <a:t> </a:t>
            </a:r>
            <a:r>
              <a:rPr lang="en-US" sz="1600" dirty="0" err="1"/>
              <a:t>regeneriert</a:t>
            </a:r>
            <a:endParaRPr lang="en-US" sz="1600" dirty="0"/>
          </a:p>
          <a:p>
            <a:pPr lvl="1"/>
            <a:r>
              <a:rPr lang="en-US" sz="1600" dirty="0"/>
              <a:t>Daher wird elektrische Energie, die von einer externen Energiequelle (z.B. dem Netz) geliefert wird, in der Batterie in Form von chemischer </a:t>
            </a:r>
            <a:r>
              <a:rPr lang="en-US" sz="1600" dirty="0" err="1"/>
              <a:t>Energie</a:t>
            </a:r>
            <a:r>
              <a:rPr lang="en-US" sz="1600" dirty="0"/>
              <a:t> </a:t>
            </a:r>
            <a:r>
              <a:rPr lang="en-US" sz="1600" dirty="0" err="1"/>
              <a:t>gespeichert</a:t>
            </a:r>
            <a:endParaRPr lang="en-US" sz="1600" dirty="0"/>
          </a:p>
          <a:p>
            <a:r>
              <a:rPr lang="en-US" sz="1600" dirty="0"/>
              <a:t>Brennstoffzellen (oder Brennstoffbatterien): </a:t>
            </a:r>
          </a:p>
          <a:p>
            <a:pPr lvl="1"/>
            <a:r>
              <a:rPr lang="en-US" sz="1600" dirty="0"/>
              <a:t>Die Reaktanden werden kontinuierlich in die Zelle (oder Batterie) geleitet, während die Reaktionsprodukte kontinuierlich </a:t>
            </a:r>
            <a:r>
              <a:rPr lang="en-US" sz="1600" dirty="0" err="1"/>
              <a:t>entfernt</a:t>
            </a:r>
            <a:r>
              <a:rPr lang="en-US" sz="1600" dirty="0"/>
              <a:t> </a:t>
            </a:r>
            <a:r>
              <a:rPr lang="en-US" sz="1600" dirty="0" err="1"/>
              <a:t>werden</a:t>
            </a:r>
            <a:endParaRPr lang="en-US" sz="1600" dirty="0"/>
          </a:p>
          <a:p>
            <a:pPr lvl="1"/>
            <a:r>
              <a:rPr lang="en-US" sz="1600" dirty="0"/>
              <a:t>Sie können über einen längeren Zeitraum kontinuierlich Strom liefern, was stark von externen </a:t>
            </a:r>
            <a:r>
              <a:rPr lang="en-US" sz="1600" dirty="0" err="1"/>
              <a:t>Reaktandenspeichern</a:t>
            </a:r>
            <a:r>
              <a:rPr lang="en-US" sz="1600" dirty="0"/>
              <a:t> </a:t>
            </a:r>
            <a:r>
              <a:rPr lang="en-US" sz="1600" dirty="0" err="1"/>
              <a:t>abhängt</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Batteriezellentypen</a:t>
            </a:r>
            <a:endParaRPr lang="el-GR" dirty="0"/>
          </a:p>
        </p:txBody>
      </p:sp>
      <p:sp>
        <p:nvSpPr>
          <p:cNvPr id="3" name="Content Placeholder 2"/>
          <p:cNvSpPr>
            <a:spLocks noGrp="1"/>
          </p:cNvSpPr>
          <p:nvPr>
            <p:ph idx="1"/>
          </p:nvPr>
        </p:nvSpPr>
        <p:spPr/>
        <p:txBody>
          <a:bodyPr>
            <a:normAutofit lnSpcReduction="10000"/>
          </a:bodyPr>
          <a:lstStyle/>
          <a:p>
            <a:r>
              <a:rPr lang="en-US" sz="1600" dirty="0"/>
              <a:t>Nasszellen (auch geflutete Zellen oder belüftete Zellen genannt)</a:t>
            </a:r>
          </a:p>
          <a:p>
            <a:pPr lvl="1"/>
            <a:r>
              <a:rPr lang="en-US" sz="1600" dirty="0"/>
              <a:t>Eine Nassbatterie hat einen </a:t>
            </a:r>
            <a:r>
              <a:rPr lang="en-US" sz="1600" dirty="0" err="1"/>
              <a:t>flüssigen</a:t>
            </a:r>
            <a:r>
              <a:rPr lang="en-US" sz="1600" dirty="0"/>
              <a:t> </a:t>
            </a:r>
            <a:r>
              <a:rPr lang="en-US" sz="1600" dirty="0" err="1"/>
              <a:t>Elektrolyten</a:t>
            </a:r>
            <a:endParaRPr lang="en-US" sz="1600" dirty="0"/>
          </a:p>
          <a:p>
            <a:pPr lvl="1"/>
            <a:r>
              <a:rPr lang="en-US" sz="1600" dirty="0"/>
              <a:t>Nasszellen waren ein Vorläufer </a:t>
            </a:r>
            <a:r>
              <a:rPr lang="en-US" sz="1600" dirty="0" err="1"/>
              <a:t>für</a:t>
            </a:r>
            <a:r>
              <a:rPr lang="en-US" sz="1600" dirty="0"/>
              <a:t> </a:t>
            </a:r>
            <a:r>
              <a:rPr lang="en-US" sz="1600" dirty="0" err="1"/>
              <a:t>Trockenzellen</a:t>
            </a:r>
            <a:endParaRPr lang="en-US" sz="1600" dirty="0"/>
          </a:p>
          <a:p>
            <a:pPr lvl="1"/>
            <a:r>
              <a:rPr lang="en-US" sz="1600" dirty="0"/>
              <a:t>Sie können Primärzellen (nicht wiederaufladbar) oder Sekundärzellen (wiederaufladbar) sein</a:t>
            </a:r>
          </a:p>
          <a:p>
            <a:r>
              <a:rPr lang="en-US" sz="1600" dirty="0"/>
              <a:t>Trockene Zellen</a:t>
            </a:r>
          </a:p>
          <a:p>
            <a:pPr lvl="1"/>
            <a:r>
              <a:rPr lang="en-US" sz="1600" dirty="0"/>
              <a:t>Eine Trockenzelle verwendet einen Pastenelektrolyten, der nur so feucht ist, dass der Strom </a:t>
            </a:r>
            <a:r>
              <a:rPr lang="en-US" sz="1600" dirty="0" err="1"/>
              <a:t>fließen</a:t>
            </a:r>
            <a:r>
              <a:rPr lang="en-US" sz="1600" dirty="0"/>
              <a:t> </a:t>
            </a:r>
            <a:r>
              <a:rPr lang="en-US" sz="1600" dirty="0" err="1"/>
              <a:t>kann</a:t>
            </a:r>
            <a:endParaRPr lang="en-US" sz="1600" dirty="0"/>
          </a:p>
          <a:p>
            <a:pPr lvl="1"/>
            <a:r>
              <a:rPr lang="en-US" sz="1600" dirty="0"/>
              <a:t>Im Gegensatz zu Nasszellen können Trockenzellen in jeder Ausrichtung betrieben werden, ohne zu verschütten, da sie keine freie Flüssigkeit enthalten, </a:t>
            </a:r>
            <a:r>
              <a:rPr lang="en-US" sz="1600" dirty="0" err="1"/>
              <a:t>sodass</a:t>
            </a:r>
            <a:r>
              <a:rPr lang="en-US" sz="1600" dirty="0"/>
              <a:t> sie für tragbare Geräte </a:t>
            </a:r>
            <a:r>
              <a:rPr lang="en-US" sz="1600" dirty="0" err="1"/>
              <a:t>geeignet</a:t>
            </a:r>
            <a:r>
              <a:rPr lang="en-US" sz="1600" dirty="0"/>
              <a:t> </a:t>
            </a:r>
            <a:r>
              <a:rPr lang="en-US" sz="1600" dirty="0" err="1"/>
              <a:t>sind</a:t>
            </a:r>
            <a:endParaRPr lang="en-US" sz="1600" dirty="0"/>
          </a:p>
          <a:p>
            <a:pPr lvl="1"/>
            <a:r>
              <a:rPr lang="en-US" sz="1600" dirty="0"/>
              <a:t>Gel-Blei-Säure-Batterien gehören zu </a:t>
            </a:r>
            <a:r>
              <a:rPr lang="en-US" sz="1600" dirty="0" err="1"/>
              <a:t>dieser</a:t>
            </a:r>
            <a:r>
              <a:rPr lang="en-US" sz="1600" dirty="0"/>
              <a:t> </a:t>
            </a:r>
            <a:r>
              <a:rPr lang="en-US" sz="1600" dirty="0" err="1"/>
              <a:t>Kategorie</a:t>
            </a:r>
            <a:endParaRPr lang="en-US" sz="1600" dirty="0"/>
          </a:p>
          <a:p>
            <a:r>
              <a:rPr lang="en-US" sz="1600" dirty="0"/>
              <a:t>Salzschmelze</a:t>
            </a:r>
          </a:p>
          <a:p>
            <a:pPr lvl="1"/>
            <a:r>
              <a:rPr lang="en-US" sz="1600" dirty="0"/>
              <a:t>Es handelt sich um Primär- oder Sekundärbatterien, die ein geschmolzenes Salz als </a:t>
            </a:r>
            <a:r>
              <a:rPr lang="en-US" sz="1600" dirty="0" err="1"/>
              <a:t>Elektrolyt</a:t>
            </a:r>
            <a:r>
              <a:rPr lang="en-US" sz="1600" dirty="0"/>
              <a:t> </a:t>
            </a:r>
            <a:r>
              <a:rPr lang="en-US" sz="1600" dirty="0" err="1"/>
              <a:t>verwenden</a:t>
            </a:r>
            <a:endParaRPr lang="en-US" sz="1600" dirty="0"/>
          </a:p>
          <a:p>
            <a:pPr lvl="1"/>
            <a:r>
              <a:rPr lang="en-US" sz="1600" dirty="0"/>
              <a:t>Sie arbeiten bei hohen Temperaturen und müssen gut isoliert sein, um die </a:t>
            </a:r>
            <a:r>
              <a:rPr lang="en-US" sz="1600" dirty="0" err="1"/>
              <a:t>Wärme</a:t>
            </a:r>
            <a:r>
              <a:rPr lang="en-US" sz="1600" dirty="0"/>
              <a:t> </a:t>
            </a:r>
            <a:r>
              <a:rPr lang="en-US" sz="1600" dirty="0" err="1"/>
              <a:t>zurückzuhalten</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Akkukapazität</a:t>
            </a:r>
            <a:endParaRPr lang="el-GR" dirty="0"/>
          </a:p>
        </p:txBody>
      </p:sp>
      <p:sp>
        <p:nvSpPr>
          <p:cNvPr id="3" name="Content Placeholder 2"/>
          <p:cNvSpPr>
            <a:spLocks noGrp="1"/>
          </p:cNvSpPr>
          <p:nvPr>
            <p:ph idx="1"/>
          </p:nvPr>
        </p:nvSpPr>
        <p:spPr/>
        <p:txBody>
          <a:bodyPr>
            <a:normAutofit/>
          </a:bodyPr>
          <a:lstStyle/>
          <a:p>
            <a:r>
              <a:rPr lang="en-US" sz="1600" dirty="0"/>
              <a:t>Die Kapazität einer Batterie ist die Menge an elektrischer Ladung, die sie bei der Nennspannung liefern kann, und sie wird in Amperestunden (Ah) gemessen.</a:t>
            </a:r>
          </a:p>
          <a:p>
            <a:r>
              <a:rPr lang="en-US" sz="1600" dirty="0"/>
              <a:t>Je mehr Elektrodenmaterial in der Zelle enthalten ist, desto größer ist ihre Kapazität. </a:t>
            </a:r>
          </a:p>
          <a:p>
            <a:r>
              <a:rPr lang="en-US" sz="1600" dirty="0"/>
              <a:t>Die Nennkapazität einer Batterie wird in der Regel als das Produkt von 20 Stunden multipliziert mit dem Strom ausgedrückt, den eine neue Batterie 20 Stunden lang bei 20 °C konstant liefern kann, während sie über einer bestimmten Klemmenspannung pro Zelle bleibt.</a:t>
            </a:r>
          </a:p>
          <a:p>
            <a:r>
              <a:rPr lang="en-US" sz="1600" dirty="0"/>
              <a:t>So kann beispielsweise eine Batterie mit einer Leistung von 200 Ah 10 A über einen Zeitraum von 20 Stunden (in einigen Fällen auch 10 Stunden) bei Raumtemperatur liefern.</a:t>
            </a:r>
          </a:p>
          <a:p>
            <a:r>
              <a:rPr lang="en-US" sz="1600" dirty="0"/>
              <a:t>Der Anteil der gespeicherten Ladung, den eine Batterie liefern kann, hängt von mehreren Faktoren ab, darunter der Batteriechemie, der Rate, mit der die Ladung abgegeben wird (Strom), der erforderlichen Klemmenspannung, der Lagerdauer, der Umgebungstemperatur und anderen Faktoren.</a:t>
            </a:r>
          </a:p>
          <a:p>
            <a:r>
              <a:rPr lang="en-US" sz="1600" dirty="0"/>
              <a:t>Je höher die Förderleistung, desto geringer die Kapazität: So würde beispielsweise eine Batterie mit einer Nennleistung von 2 Ah für eine 20-stündige Entladung einen Strom von 1 A nicht zwei Stunden lang halten, da ihre angegebene Kapazität Folgendes voraussetzt</a:t>
            </a:r>
          </a:p>
        </p:txBody>
      </p:sp>
    </p:spTree>
    <p:extLst>
      <p:ext uri="{BB962C8B-B14F-4D97-AF65-F5344CB8AC3E}">
        <p14:creationId xmlns:p14="http://schemas.microsoft.com/office/powerpoint/2010/main"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Akkukapazität</a:t>
            </a:r>
            <a:endParaRPr lang="el-GR" dirty="0"/>
          </a:p>
        </p:txBody>
      </p:sp>
      <p:sp>
        <p:nvSpPr>
          <p:cNvPr id="3" name="Content Placeholder 2"/>
          <p:cNvSpPr>
            <a:spLocks noGrp="1"/>
          </p:cNvSpPr>
          <p:nvPr>
            <p:ph idx="1"/>
          </p:nvPr>
        </p:nvSpPr>
        <p:spPr/>
        <p:txBody>
          <a:bodyPr>
            <a:normAutofit/>
          </a:bodyPr>
          <a:lstStyle/>
          <a:p>
            <a:pPr>
              <a:buNone/>
            </a:pPr>
            <a:r>
              <a:rPr lang="en-US" sz="1600" dirty="0"/>
              <a:t>	Ah ist zwar die gängige Einheit zur Beschreibung der Batteriekapazität, kann aber beim Vergleich verschiedener Batterien zu Verwirrung führen.</a:t>
            </a:r>
          </a:p>
          <a:p>
            <a:endParaRPr lang="en-US" sz="1600" dirty="0"/>
          </a:p>
          <a:p>
            <a:pPr>
              <a:buNone/>
            </a:pPr>
            <a:r>
              <a:rPr lang="en-US" sz="1600" dirty="0"/>
              <a:t>	Die von einer Batterie abgegebene Energie (kWh) wird nach der folgenden Formel berechnet:</a:t>
            </a:r>
          </a:p>
          <a:p>
            <a:pPr>
              <a:buNone/>
            </a:pPr>
            <a:r>
              <a:rPr lang="en-US" sz="1600" dirty="0"/>
              <a:t>	Energie = Batteriespannung x Ah Nennleistung</a:t>
            </a:r>
          </a:p>
          <a:p>
            <a:pPr>
              <a:buNone/>
            </a:pPr>
            <a:r>
              <a:rPr lang="en-US" sz="1600" dirty="0"/>
              <a:t>	Daher kann eine 500-Ah-Batterie zwar größer klingen als die 300-Ah-Version, aber wenn sie eine niedrigere Spannung hat, kann sie tatsächlich eine kleinere Kapazität haben:</a:t>
            </a:r>
          </a:p>
          <a:p>
            <a:pPr lvl="1"/>
            <a:r>
              <a:rPr lang="en-US" sz="1600" dirty="0"/>
              <a:t>500 Ah bei 12 V = 500 </a:t>
            </a:r>
            <a:r>
              <a:rPr lang="el-GR" sz="1600" dirty="0"/>
              <a:t>Χ 12 = 6 </a:t>
            </a:r>
            <a:r>
              <a:rPr lang="en-US" sz="1600" dirty="0"/>
              <a:t>kWh</a:t>
            </a:r>
          </a:p>
          <a:p>
            <a:pPr lvl="1"/>
            <a:r>
              <a:rPr lang="en-US" sz="1600" dirty="0"/>
              <a:t>300 Ah bei 24 V = 300 </a:t>
            </a:r>
            <a:r>
              <a:rPr lang="el-GR" sz="1600" dirty="0"/>
              <a:t>Χ 24 = 7,2 </a:t>
            </a:r>
            <a:r>
              <a:rPr lang="en-US" sz="1600" dirty="0"/>
              <a:t>kWh</a:t>
            </a:r>
          </a:p>
        </p:txBody>
      </p:sp>
    </p:spTree>
    <p:extLst>
      <p:ext uri="{BB962C8B-B14F-4D97-AF65-F5344CB8AC3E}">
        <p14:creationId xmlns:p14="http://schemas.microsoft.com/office/powerpoint/2010/main"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3694</Words>
  <Application>Microsoft Office PowerPoint</Application>
  <PresentationFormat>Bildschirmpräsentation (4:3)</PresentationFormat>
  <Paragraphs>275</Paragraphs>
  <Slides>38</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38</vt:i4>
      </vt:variant>
    </vt:vector>
  </HeadingPairs>
  <TitlesOfParts>
    <vt:vector size="42" baseType="lpstr">
      <vt:lpstr>Arial</vt:lpstr>
      <vt:lpstr>Calibri</vt:lpstr>
      <vt:lpstr>Wingdings</vt:lpstr>
      <vt:lpstr>2_Office Theme</vt:lpstr>
      <vt:lpstr>MODUL 1: EINFÜHRUNG IN DIE PHOTOVOLTAIK-TECHNIK</vt:lpstr>
      <vt:lpstr>Modulziele</vt:lpstr>
      <vt:lpstr>Definition</vt:lpstr>
      <vt:lpstr>Funktionsprinzip der Batterie</vt:lpstr>
      <vt:lpstr>Typische Batterie-Struktur</vt:lpstr>
      <vt:lpstr>Klassifizierung von Batterien</vt:lpstr>
      <vt:lpstr>Batteriezellentypen</vt:lpstr>
      <vt:lpstr>Akkukapazität</vt:lpstr>
      <vt:lpstr>Akkukapazität</vt:lpstr>
      <vt:lpstr>Batterien - Selbstentladung und Effizienz</vt:lpstr>
      <vt:lpstr>Akku C-Rate</vt:lpstr>
      <vt:lpstr>Batterielebensdauer</vt:lpstr>
      <vt:lpstr>Batterieanschlüsse: seriell und parallel</vt:lpstr>
      <vt:lpstr>Batterieanschlüsse: seriell und parallel</vt:lpstr>
      <vt:lpstr>Spannungspegel einer Batteriebank in einem netzfernen System</vt:lpstr>
      <vt:lpstr>Minimale Systemspannungen einer Batteriebank</vt:lpstr>
      <vt:lpstr>Batterieauslegung für PV-Systeme</vt:lpstr>
      <vt:lpstr>Batterieverfügbarkeit für ein netzfernes System</vt:lpstr>
      <vt:lpstr>Tage an Batteriespeicher für ein eigenständiges System mit unterschiedlicher Verfügbarkeit.</vt:lpstr>
      <vt:lpstr>Hauptbatterietypen für PV-Anwendungen</vt:lpstr>
      <vt:lpstr>Blei-Säure-Batterien: Überflutet</vt:lpstr>
      <vt:lpstr>Blei-Säure-Batterien: Versiegelt</vt:lpstr>
      <vt:lpstr>Wartung von Bleiakkus</vt:lpstr>
      <vt:lpstr>Wartung von Bleiakkus</vt:lpstr>
      <vt:lpstr>Gesundheit &amp; Sicherheit</vt:lpstr>
      <vt:lpstr>Lithium-Batterien</vt:lpstr>
      <vt:lpstr>Vorteile von Lithium-Batterien</vt:lpstr>
      <vt:lpstr>Nachteile von Lithium-Batterien</vt:lpstr>
      <vt:lpstr>Nickel-Eisen-Batterien</vt:lpstr>
      <vt:lpstr>Vor- und Nachteile von Nickel-Eisen-Batterien</vt:lpstr>
      <vt:lpstr>Nickel-Cadmium (Ni-Cd) Batterien</vt:lpstr>
      <vt:lpstr>Drastische Kostensenkung</vt:lpstr>
      <vt:lpstr>Paradigmenwechsel</vt:lpstr>
      <vt:lpstr>Paradigmenwechsel</vt:lpstr>
      <vt:lpstr>Empfohlene Akkuentladezustände</vt:lpstr>
      <vt:lpstr>Technischer und wirtschaftlicher Nutzen von PV plus Speicherung</vt:lpstr>
      <vt:lpstr>Modulziele</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Jolanda Kaufhold</cp:lastModifiedBy>
  <cp:revision>219</cp:revision>
  <dcterms:created xsi:type="dcterms:W3CDTF">2017-12-11T10:59:29Z</dcterms:created>
  <dcterms:modified xsi:type="dcterms:W3CDTF">2019-12-20T13:17:24Z</dcterms:modified>
</cp:coreProperties>
</file>