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25"/>
  </p:notesMasterIdLst>
  <p:sldIdLst>
    <p:sldId id="484" r:id="rId2"/>
    <p:sldId id="485" r:id="rId3"/>
    <p:sldId id="486" r:id="rId4"/>
    <p:sldId id="487" r:id="rId5"/>
    <p:sldId id="488" r:id="rId6"/>
    <p:sldId id="489" r:id="rId7"/>
    <p:sldId id="490" r:id="rId8"/>
    <p:sldId id="491" r:id="rId9"/>
    <p:sldId id="492" r:id="rId10"/>
    <p:sldId id="493" r:id="rId11"/>
    <p:sldId id="494" r:id="rId12"/>
    <p:sldId id="495" r:id="rId13"/>
    <p:sldId id="496" r:id="rId14"/>
    <p:sldId id="497" r:id="rId15"/>
    <p:sldId id="498" r:id="rId16"/>
    <p:sldId id="499" r:id="rId17"/>
    <p:sldId id="500" r:id="rId18"/>
    <p:sldId id="501" r:id="rId19"/>
    <p:sldId id="502" r:id="rId20"/>
    <p:sldId id="503" r:id="rId21"/>
    <p:sldId id="504" r:id="rId22"/>
    <p:sldId id="505" r:id="rId23"/>
    <p:sldId id="506" r:id="rId24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79692" autoAdjust="0"/>
  </p:normalViewPr>
  <p:slideViewPr>
    <p:cSldViewPr>
      <p:cViewPr varScale="1">
        <p:scale>
          <a:sx n="51" d="100"/>
          <a:sy n="51" d="100"/>
        </p:scale>
        <p:origin x="92" y="4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Holger\Desktop\Content%20Production\Archiv\Units\Content%20Production\Mappe1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v>Tarifa normal</c:v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numRef>
              <c:f>Tabelle1!$A$3:$A$10</c:f>
              <c:numCache>
                <c:formatCode>General</c:formatCode>
                <c:ptCount val="8"/>
                <c:pt idx="0">
                  <c:v>1000</c:v>
                </c:pt>
                <c:pt idx="1">
                  <c:v>2000</c:v>
                </c:pt>
                <c:pt idx="2">
                  <c:v>3000</c:v>
                </c:pt>
                <c:pt idx="3">
                  <c:v>4000</c:v>
                </c:pt>
                <c:pt idx="4">
                  <c:v>5000</c:v>
                </c:pt>
                <c:pt idx="5">
                  <c:v>6000</c:v>
                </c:pt>
                <c:pt idx="6">
                  <c:v>7000</c:v>
                </c:pt>
                <c:pt idx="7">
                  <c:v>8000</c:v>
                </c:pt>
              </c:numCache>
            </c:numRef>
          </c:cat>
          <c:val>
            <c:numRef>
              <c:f>Tabelle1!$B$3:$B$10</c:f>
              <c:numCache>
                <c:formatCode>General</c:formatCode>
                <c:ptCount val="8"/>
                <c:pt idx="0">
                  <c:v>350</c:v>
                </c:pt>
                <c:pt idx="1">
                  <c:v>550</c:v>
                </c:pt>
                <c:pt idx="2">
                  <c:v>750</c:v>
                </c:pt>
                <c:pt idx="3">
                  <c:v>950</c:v>
                </c:pt>
                <c:pt idx="4">
                  <c:v>1150</c:v>
                </c:pt>
                <c:pt idx="5">
                  <c:v>1350</c:v>
                </c:pt>
                <c:pt idx="6">
                  <c:v>1550</c:v>
                </c:pt>
                <c:pt idx="7">
                  <c:v>1750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B6E8-4E23-B0C8-3A1DB8F34294}"/>
            </c:ext>
          </c:extLst>
        </c:ser>
        <c:ser>
          <c:idx val="1"/>
          <c:order val="1"/>
          <c:tx>
            <c:v>Tarifa especial</c:v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numRef>
              <c:f>Tabelle1!$A$3:$A$10</c:f>
              <c:numCache>
                <c:formatCode>General</c:formatCode>
                <c:ptCount val="8"/>
                <c:pt idx="0">
                  <c:v>1000</c:v>
                </c:pt>
                <c:pt idx="1">
                  <c:v>2000</c:v>
                </c:pt>
                <c:pt idx="2">
                  <c:v>3000</c:v>
                </c:pt>
                <c:pt idx="3">
                  <c:v>4000</c:v>
                </c:pt>
                <c:pt idx="4">
                  <c:v>5000</c:v>
                </c:pt>
                <c:pt idx="5">
                  <c:v>6000</c:v>
                </c:pt>
                <c:pt idx="6">
                  <c:v>7000</c:v>
                </c:pt>
                <c:pt idx="7">
                  <c:v>8000</c:v>
                </c:pt>
              </c:numCache>
            </c:numRef>
          </c:cat>
          <c:val>
            <c:numRef>
              <c:f>Tabelle1!$C$3:$C$10</c:f>
              <c:numCache>
                <c:formatCode>General</c:formatCode>
                <c:ptCount val="8"/>
                <c:pt idx="0">
                  <c:v>250</c:v>
                </c:pt>
                <c:pt idx="1">
                  <c:v>500</c:v>
                </c:pt>
                <c:pt idx="2">
                  <c:v>750</c:v>
                </c:pt>
                <c:pt idx="3">
                  <c:v>1000</c:v>
                </c:pt>
                <c:pt idx="4">
                  <c:v>1250</c:v>
                </c:pt>
                <c:pt idx="5">
                  <c:v>1500</c:v>
                </c:pt>
                <c:pt idx="6">
                  <c:v>1750</c:v>
                </c:pt>
                <c:pt idx="7">
                  <c:v>2000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B6E8-4E23-B0C8-3A1DB8F3429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294642976"/>
        <c:axId val="294639448"/>
      </c:lineChart>
      <c:catAx>
        <c:axId val="294642976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de-DE"/>
                  <a:t>kWh/a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E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294639448"/>
        <c:crosses val="autoZero"/>
        <c:auto val="1"/>
        <c:lblAlgn val="ctr"/>
        <c:lblOffset val="100"/>
        <c:noMultiLvlLbl val="0"/>
      </c:catAx>
      <c:valAx>
        <c:axId val="29463944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de-DE"/>
                  <a:t>â'¬¬/a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E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29464297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E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E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φαλίδας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62C10A0-F87B-4BFF-AD3A-8310E448460F}" type="datetimeFigureOut">
              <a:rPr lang="el-GR" smtClean="0"/>
              <a:t>7/8/2019</a:t>
            </a:fld>
            <a:endParaRPr lang="el-GR"/>
          </a:p>
        </p:txBody>
      </p:sp>
      <p:sp>
        <p:nvSpPr>
          <p:cNvPr id="4" name="3 - Θέση εικόνας διαφάνειας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4 - Θέση σημειώσεων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/>
              <a:t>Kλικ για επεξεργασία των στυλ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51933F7-9C1D-42A8-B27F-F697341C8CBF}" type="slidenum">
              <a:rPr lang="el-GR" smtClean="0"/>
              <a:t>‹Nº›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3254126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/>
          </a:bodyPr>
          <a:lstStyle/>
          <a:p>
            <a:r>
              <a:rPr lang="en-US" sz="1200" u="sng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Directrices para el </a:t>
            </a:r>
            <a:r>
              <a:rPr lang="en-US" sz="1200" u="sng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profesor</a:t>
            </a:r>
            <a:endParaRPr lang="en-US" sz="1200" u="sng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Este archivo.</a:t>
            </a:r>
            <a:r>
              <a:rPr lang="en-US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ppt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es una plantilla para ser utilizada por los</a:t>
            </a:r>
            <a:r>
              <a:rPr lang="en-US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proveedores de EFP para que preparen el material de formación. </a:t>
            </a:r>
            <a:endParaRPr lang="en-US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Sugerimos de </a:t>
            </a:r>
            <a:r>
              <a:rPr lang="en-US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30 a 40 diapositivas </a:t>
            </a:r>
            <a:r>
              <a:rPr lang="en-US" sz="1200" b="1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ppt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durante una (1) hora del programa de entrenamiento. 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n-US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Hay 3 </a:t>
            </a:r>
            <a:r>
              <a:rPr lang="en-US" sz="1200" u="sng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diapositivas predefinidas 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 rellenar por usted, tituladas "</a:t>
            </a:r>
            <a:r>
              <a:rPr lang="en-US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Objetivos del módulo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", "</a:t>
            </a:r>
            <a:r>
              <a:rPr lang="en-US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Conclusión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", "</a:t>
            </a:r>
            <a:r>
              <a:rPr lang="en-US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Fin del módulo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". 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n-US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/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El material debe ser enviado en formato editable. 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/>
            <a:endParaRPr lang="en-US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Fuente sugerida: Arial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Tamaño de letra requerido: 16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Espaciado de línea sugerido: 1,5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El archivo</a:t>
            </a:r>
            <a:r>
              <a:rPr lang="en-US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 ppt/pptx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debe tener una estructura clara, unidades definidas y títulos de diapositivas únicos.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El contenido de la diapositiva</a:t>
            </a:r>
            <a:r>
              <a:rPr lang="en-US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 ppt/pptx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no debe exceder los márgenes predefinidos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Las imágenes, diagramas, etc. deben ir acompañados de una descripción.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Si desea incluir preguntas de comprensión (opción múltiple, respuestas múltiples, verdadero/falso, coincidencia, etc.) para mejorar la comprensión de la teoría por parte de los usuarios, debe incluirlas en el archivo</a:t>
            </a:r>
            <a:r>
              <a:rPr lang="en-US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 ppt/pptx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Las preguntas que se utilizarán para la autoevaluación y las pruebas de evaluación final deben seguir un formato predefinido que se enviará desde SQLearn en un archivo .</a:t>
            </a:r>
            <a:r>
              <a:rPr lang="en-US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 xls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1933F7-9C1D-42A8-B27F-F697341C8CBF}" type="slidenum">
              <a:rPr lang="el-GR" smtClean="0"/>
              <a:t>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14815980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/>
          </a:bodyPr>
          <a:lstStyle/>
          <a:p>
            <a:r>
              <a:rPr lang="en-US" sz="1200" u="sng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Directrices para el </a:t>
            </a:r>
            <a:r>
              <a:rPr lang="en-US" sz="1200" u="sng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profesor</a:t>
            </a:r>
            <a:endParaRPr lang="en-US" sz="1200" u="sng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Este archivo.</a:t>
            </a:r>
            <a:r>
              <a:rPr lang="en-US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ppt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es una plantilla para ser utilizada por los</a:t>
            </a:r>
            <a:r>
              <a:rPr lang="en-US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proveedores de EFP para que preparen el material de formación. </a:t>
            </a:r>
            <a:endParaRPr lang="en-US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Sugerimos de </a:t>
            </a:r>
            <a:r>
              <a:rPr lang="en-US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30 a 40 diapositivas </a:t>
            </a:r>
            <a:r>
              <a:rPr lang="en-US" sz="1200" b="1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ppt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durante una (1) hora del programa de entrenamiento. 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n-US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Hay 3 </a:t>
            </a:r>
            <a:r>
              <a:rPr lang="en-US" sz="1200" u="sng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diapositivas predefinidas 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 rellenar por usted, tituladas "</a:t>
            </a:r>
            <a:r>
              <a:rPr lang="en-US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Objetivos del módulo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", "</a:t>
            </a:r>
            <a:r>
              <a:rPr lang="en-US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Conclusión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", "</a:t>
            </a:r>
            <a:r>
              <a:rPr lang="en-US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Fin del módulo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". 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n-US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/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El material debe ser enviado en formato editable. 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/>
            <a:endParaRPr lang="en-US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Fuente sugerida: Arial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Tamaño de letra requerido: 16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Espaciado de línea sugerido: 1,5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El archivo</a:t>
            </a:r>
            <a:r>
              <a:rPr lang="en-US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 ppt/pptx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debe tener una estructura clara, unidades definidas y títulos de diapositivas únicos.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El contenido de la diapositiva</a:t>
            </a:r>
            <a:r>
              <a:rPr lang="en-US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 ppt/pptx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no debe exceder los márgenes predefinidos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Las imágenes, diagramas, etc. deben ir acompañados de una descripción.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Si desea incluir preguntas de comprensión (opción múltiple, respuestas múltiples, verdadero/falso, coincidencia, etc.) para mejorar la comprensión de la teoría por parte de los usuarios, debe incluirlas en el archivo</a:t>
            </a:r>
            <a:r>
              <a:rPr lang="en-US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 ppt/pptx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Las preguntas que se utilizarán para la autoevaluación y las pruebas de evaluación final deben seguir un formato predefinido que se enviará desde SQLearn en un archivo .</a:t>
            </a:r>
            <a:r>
              <a:rPr lang="en-US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 xls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1933F7-9C1D-42A8-B27F-F697341C8CBF}" type="slidenum">
              <a:rPr lang="el-GR" smtClean="0"/>
              <a:t>11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72166911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de-DE" dirty="0" err="1"/>
              <a:t>Foto</a:t>
            </a:r>
            <a:r>
              <a:rPr lang="de-DE" dirty="0"/>
              <a:t>: Asociación Alemana de Bombas de Calor</a:t>
            </a:r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1933F7-9C1D-42A8-B27F-F697341C8CBF}" type="slidenum">
              <a:rPr lang="el-GR" smtClean="0"/>
              <a:t>13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7813532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1933F7-9C1D-42A8-B27F-F697341C8CBF}" type="slidenum">
              <a:rPr lang="el-GR" smtClean="0"/>
              <a:t>14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2660165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1933F7-9C1D-42A8-B27F-F697341C8CBF}" type="slidenum">
              <a:rPr lang="el-GR" smtClean="0"/>
              <a:t>15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84843066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1933F7-9C1D-42A8-B27F-F697341C8CBF}" type="slidenum">
              <a:rPr lang="el-GR" smtClean="0"/>
              <a:t>16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0368084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de-DE" dirty="0" err="1"/>
              <a:t>En la foto</a:t>
            </a:r>
            <a:r>
              <a:rPr lang="de-DE" dirty="0"/>
              <a:t>: HS BO</a:t>
            </a:r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1933F7-9C1D-42A8-B27F-F697341C8CBF}" type="slidenum">
              <a:rPr lang="el-GR" smtClean="0"/>
              <a:t>17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69895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1933F7-9C1D-42A8-B27F-F697341C8CBF}" type="slidenum">
              <a:rPr lang="el-GR" smtClean="0"/>
              <a:t>18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57195270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1933F7-9C1D-42A8-B27F-F697341C8CBF}" type="slidenum">
              <a:rPr lang="el-GR" smtClean="0"/>
              <a:t>19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74136021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de-DE" dirty="0" err="1"/>
              <a:t>imagen</a:t>
            </a:r>
            <a:r>
              <a:rPr lang="de-DE" dirty="0"/>
              <a:t>: </a:t>
            </a:r>
            <a:r>
              <a:rPr lang="de-DE" dirty="0" err="1"/>
              <a:t>Shutterstock</a:t>
            </a:r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1933F7-9C1D-42A8-B27F-F697341C8CBF}" type="slidenum">
              <a:rPr lang="el-GR" smtClean="0"/>
              <a:t>20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89945578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de-DE" dirty="0"/>
              <a:t>wWw.Subs-Team.Tv P r e s e n t a.</a:t>
            </a:r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1933F7-9C1D-42A8-B27F-F697341C8CBF}" type="slidenum">
              <a:rPr lang="el-GR" smtClean="0"/>
              <a:t>21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3713407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1933F7-9C1D-42A8-B27F-F697341C8CBF}" type="slidenum">
              <a:rPr lang="el-GR" smtClean="0"/>
              <a:t>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73487513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1933F7-9C1D-42A8-B27F-F697341C8CBF}" type="slidenum">
              <a:rPr lang="el-GR" smtClean="0"/>
              <a:t>22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145433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1933F7-9C1D-42A8-B27F-F697341C8CBF}" type="slidenum">
              <a:rPr lang="el-GR" smtClean="0"/>
              <a:t>23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50469405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de-DE" dirty="0"/>
              <a:t>Foto shutterstock</a:t>
            </a:r>
          </a:p>
          <a:p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1933F7-9C1D-42A8-B27F-F697341C8CBF}" type="slidenum">
              <a:rPr lang="el-GR" smtClean="0"/>
              <a:t>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97953547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dirty="0"/>
              <a:t>Foto shutterstock</a:t>
            </a:r>
          </a:p>
          <a:p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1933F7-9C1D-42A8-B27F-F697341C8CBF}" type="slidenum">
              <a:rPr lang="el-GR" smtClean="0"/>
              <a:t>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73042346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dirty="0"/>
              <a:t>Foto shutterstock</a:t>
            </a:r>
          </a:p>
          <a:p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1933F7-9C1D-42A8-B27F-F697341C8CBF}" type="slidenum">
              <a:rPr lang="el-GR" smtClean="0"/>
              <a:t>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88219278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de-DE" dirty="0" err="1"/>
              <a:t>Contraventana de</a:t>
            </a:r>
            <a:r>
              <a:rPr lang="de-DE" dirty="0"/>
              <a:t> imágenes</a:t>
            </a:r>
          </a:p>
          <a:p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1933F7-9C1D-42A8-B27F-F697341C8CBF}" type="slidenum">
              <a:rPr lang="el-GR" smtClean="0"/>
              <a:t>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4573816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dirty="0"/>
              <a:t>Foto shutterstock</a:t>
            </a:r>
          </a:p>
          <a:p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1933F7-9C1D-42A8-B27F-F697341C8CBF}" type="slidenum">
              <a:rPr lang="el-GR" smtClean="0"/>
              <a:t>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3474748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1933F7-9C1D-42A8-B27F-F697341C8CBF}" type="slidenum">
              <a:rPr lang="el-GR" smtClean="0"/>
              <a:t>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41437369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dirty="0"/>
              <a:t>Foto shutterstock</a:t>
            </a:r>
          </a:p>
          <a:p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1933F7-9C1D-42A8-B27F-F697341C8CBF}" type="slidenum">
              <a:rPr lang="el-GR" smtClean="0"/>
              <a:t>10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7106327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995936" y="1988840"/>
            <a:ext cx="4822304" cy="1470025"/>
          </a:xfrm>
        </p:spPr>
        <p:txBody>
          <a:bodyPr anchor="b">
            <a:normAutofit/>
          </a:bodyPr>
          <a:lstStyle>
            <a:lvl1pPr algn="r">
              <a:defRPr sz="2800"/>
            </a:lvl1pPr>
          </a:lstStyle>
          <a:p>
            <a:r>
              <a:rPr lang="en-US" dirty="0"/>
              <a:t>Click to edit Master title style</a:t>
            </a:r>
            <a:endParaRPr lang="el-GR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0" y="3573016"/>
            <a:ext cx="4248472" cy="1752600"/>
          </a:xfrm>
        </p:spPr>
        <p:txBody>
          <a:bodyPr>
            <a:normAutofit/>
          </a:bodyPr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9261388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79712" y="0"/>
            <a:ext cx="6707088" cy="1124744"/>
          </a:xfrm>
        </p:spPr>
        <p:txBody>
          <a:bodyPr>
            <a:normAutofit/>
          </a:bodyPr>
          <a:lstStyle>
            <a:lvl1pPr algn="r">
              <a:defRPr sz="2400"/>
            </a:lvl1pPr>
          </a:lstStyle>
          <a:p>
            <a:r>
              <a:rPr lang="en-US" dirty="0"/>
              <a:t>Click to edit Master title style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1711275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l-G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A77810-D08D-4F04-8111-0848C471F8E3}" type="datetimeFigureOut">
              <a:rPr lang="el-GR" smtClean="0"/>
              <a:pPr/>
              <a:t>7/8/2019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0A6221-E4EE-4882-A7E2-5D7E7229B80D}" type="slidenum">
              <a:rPr lang="el-GR" smtClean="0"/>
              <a:pPr/>
              <a:t>‹Nº›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4355909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-cqqVnzTcr0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563888" y="1988840"/>
            <a:ext cx="5254352" cy="1470025"/>
          </a:xfrm>
        </p:spPr>
        <p:txBody>
          <a:bodyPr anchor="b"/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2.4 Eléctrico</a:t>
            </a:r>
            <a:endParaRPr lang="el-G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BLOQUE 2: Instalación de sistemas geotérmicos</a:t>
            </a:r>
            <a:endParaRPr lang="el-G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682750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Cableado - Requisitos de la instalación</a:t>
            </a:r>
            <a:endParaRPr lang="el-G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La instalación eléctrica sólo puede ser realizada por personal cualificado.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Tenga en cuenta la legislación local sobre quién está autorizado a trabajar en la instalación eléctrica.</a:t>
            </a:r>
          </a:p>
          <a:p>
            <a:pPr marL="0" indent="0">
              <a:lnSpc>
                <a:spcPct val="150000"/>
              </a:lnSpc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Peligro de muerte por corriente eléctrica!</a:t>
            </a:r>
          </a:p>
          <a:p>
            <a:pPr marL="0" indent="0">
              <a:lnSpc>
                <a:spcPct val="150000"/>
              </a:lnSpc>
              <a:buNone/>
            </a:pPr>
            <a:endParaRPr lang="el-GR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218" name="Picture 2" descr="vector yellow triangle security with the sign a man who has an electric current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48370" y="3284984"/>
            <a:ext cx="2838430" cy="29645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6433272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Bomba de calor y Smart Grids</a:t>
            </a:r>
            <a:endParaRPr lang="el-G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La creciente participación de la electricidad renovable conduce a más y más fluctuaciones de carga en el suministro de energía.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El uso más inteligente de la corriente eléctrica se refiere a menudo al contexto de las "redes inteligentes".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Esto significa que la compensación de las fluctuaciones de forma inteligente - las bombas de calor eléctricas pueden ser una solución para las redes inteligentes.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Las bombas de calor inteligentes habilitadas para la red eléctrica ofrecen oportunidades de comunicación con las redes de energía eléctrica para dar oportunidades de interacción.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La energía eléctrica puede transformarse en calor mediante una bomba de calor habilitada para redes inteligentes y almacenar esta energía de forma adecuada (como calor y no como energía eléctrica).</a:t>
            </a:r>
            <a:endParaRPr lang="el-GR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2859120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Bomba de calor y Smart Grids</a:t>
            </a:r>
            <a:endParaRPr lang="el-G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-cqqVnzTcr0"/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1043608" y="2064777"/>
            <a:ext cx="7056784" cy="3969441"/>
          </a:xfrm>
          <a:prstGeom prst="rect">
            <a:avLst/>
          </a:prstGeom>
        </p:spPr>
      </p:pic>
      <p:sp>
        <p:nvSpPr>
          <p:cNvPr id="6" name="Textfeld 5"/>
          <p:cNvSpPr txBox="1"/>
          <p:nvPr/>
        </p:nvSpPr>
        <p:spPr>
          <a:xfrm>
            <a:off x="1022755" y="1726223"/>
            <a:ext cx="429944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Entrevista con Andreas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Bangheri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Heliotherm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66988891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Bomba de calor y Smart Grids</a:t>
            </a:r>
            <a:endParaRPr lang="el-G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En Alemania existe una etiqueta para bombas de calor inteligentes</a:t>
            </a:r>
          </a:p>
          <a:p>
            <a:pPr marL="0" indent="0">
              <a:lnSpc>
                <a:spcPct val="150000"/>
              </a:lnSpc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endParaRPr lang="de-DE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endParaRPr lang="de-DE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endParaRPr lang="de-DE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endParaRPr lang="de-DE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endParaRPr lang="de-DE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endParaRPr lang="de-DE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endParaRPr lang="de-DE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de-DE" sz="1600" dirty="0">
                <a:latin typeface="Arial" panose="020B0604020202020204" pitchFamily="34" charset="0"/>
                <a:cs typeface="Arial" panose="020B0604020202020204" pitchFamily="34" charset="0"/>
              </a:rPr>
              <a:t>Una </a:t>
            </a:r>
            <a:r>
              <a:rPr lang="de-DE" sz="1600" dirty="0" err="1">
                <a:latin typeface="Arial" panose="020B0604020202020204" pitchFamily="34" charset="0"/>
                <a:cs typeface="Arial" panose="020B0604020202020204" pitchFamily="34" charset="0"/>
              </a:rPr>
              <a:t>visión general de las bombas de calor</a:t>
            </a:r>
            <a:r>
              <a:rPr lang="de-DE" sz="1600" dirty="0">
                <a:latin typeface="Arial" panose="020B0604020202020204" pitchFamily="34" charset="0"/>
                <a:cs typeface="Arial" panose="020B0604020202020204" pitchFamily="34" charset="0"/>
              </a:rPr>
              <a:t> SG </a:t>
            </a:r>
            <a:r>
              <a:rPr lang="de-DE" sz="1600" dirty="0" err="1">
                <a:latin typeface="Arial" panose="020B0604020202020204" pitchFamily="34" charset="0"/>
                <a:cs typeface="Arial" panose="020B0604020202020204" pitchFamily="34" charset="0"/>
              </a:rPr>
              <a:t>Ready:</a:t>
            </a:r>
            <a:r>
              <a:rPr lang="de-DE" sz="1600" dirty="0">
                <a:latin typeface="Arial" panose="020B0604020202020204" pitchFamily="34" charset="0"/>
                <a:cs typeface="Arial" panose="020B0604020202020204" pitchFamily="34" charset="0"/>
              </a:rPr>
              <a:t> https://www.waermepumpe.de/normen-technik/sg-ready/sg-ready-datenbank/</a:t>
            </a:r>
            <a:endParaRPr lang="el-GR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8" name="Picture 4" descr="https://www.waermepumpe.de/fileadmin/_processed_/e/8/csm_smart_grid_logo_a4557c0cfb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962" y="2348880"/>
            <a:ext cx="2857500" cy="2695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643069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Bomba de calor y Smart Grids</a:t>
            </a:r>
            <a:endParaRPr lang="el-G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de-DE" sz="1600" dirty="0">
                <a:latin typeface="Arial" panose="020B0604020202020204" pitchFamily="34" charset="0"/>
                <a:cs typeface="Arial" panose="020B0604020202020204" pitchFamily="34" charset="0"/>
              </a:rPr>
              <a:t>Incluso </a:t>
            </a:r>
            <a:r>
              <a:rPr lang="de-DE" sz="1600" dirty="0" err="1">
                <a:latin typeface="Arial" panose="020B0604020202020204" pitchFamily="34" charset="0"/>
                <a:cs typeface="Arial" panose="020B0604020202020204" pitchFamily="34" charset="0"/>
              </a:rPr>
              <a:t>las bombas de calor ya están</a:t>
            </a:r>
            <a:r>
              <a:rPr lang="de-DE" sz="1600" dirty="0">
                <a:latin typeface="Arial" panose="020B0604020202020204" pitchFamily="34" charset="0"/>
                <a:cs typeface="Arial" panose="020B0604020202020204" pitchFamily="34" charset="0"/>
              </a:rPr>
              <a:t> "</a:t>
            </a:r>
            <a:r>
              <a:rPr lang="de-DE" sz="1600" dirty="0" err="1">
                <a:latin typeface="Arial" panose="020B0604020202020204" pitchFamily="34" charset="0"/>
                <a:cs typeface="Arial" panose="020B0604020202020204" pitchFamily="34" charset="0"/>
              </a:rPr>
              <a:t>listas para la red eléctrica</a:t>
            </a:r>
            <a:r>
              <a:rPr lang="de-DE" sz="1600" dirty="0">
                <a:latin typeface="Arial" panose="020B0604020202020204" pitchFamily="34" charset="0"/>
                <a:cs typeface="Arial" panose="020B0604020202020204" pitchFamily="34" charset="0"/>
              </a:rPr>
              <a:t> inteligente"</a:t>
            </a:r>
            <a:r>
              <a:rPr lang="de-DE" sz="1600" dirty="0" err="1">
                <a:latin typeface="Arial" panose="020B0604020202020204" pitchFamily="34" charset="0"/>
                <a:cs typeface="Arial" panose="020B0604020202020204" pitchFamily="34" charset="0"/>
              </a:rPr>
              <a:t>, no hay aplicaciones todavía</a:t>
            </a:r>
            <a:r>
              <a:rPr lang="de-DE" sz="1600" dirty="0">
                <a:latin typeface="Arial" panose="020B0604020202020204" pitchFamily="34" charset="0"/>
                <a:cs typeface="Arial" panose="020B0604020202020204" pitchFamily="34" charset="0"/>
              </a:rPr>
              <a:t> en </a:t>
            </a:r>
            <a:r>
              <a:rPr lang="de-DE" sz="1600" dirty="0" err="1">
                <a:latin typeface="Arial" panose="020B0604020202020204" pitchFamily="34" charset="0"/>
                <a:cs typeface="Arial" panose="020B0604020202020204" pitchFamily="34" charset="0"/>
              </a:rPr>
              <a:t>el mercado</a:t>
            </a:r>
            <a:r>
              <a:rPr lang="de-DE" sz="1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>
              <a:lnSpc>
                <a:spcPct val="150000"/>
              </a:lnSpc>
              <a:buNone/>
            </a:pPr>
            <a:endParaRPr lang="de-DE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de-DE" sz="1600" dirty="0">
                <a:latin typeface="Arial" panose="020B0604020202020204" pitchFamily="34" charset="0"/>
                <a:cs typeface="Arial" panose="020B0604020202020204" pitchFamily="34" charset="0"/>
              </a:rPr>
              <a:t>Pero para la transformación de todo el sistema energético, el acoplamiento de sectores es uno de los puntos de ajuste.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de-DE" sz="1600" dirty="0" err="1">
                <a:latin typeface="Arial" panose="020B0604020202020204" pitchFamily="34" charset="0"/>
                <a:cs typeface="Arial" panose="020B0604020202020204" pitchFamily="34" charset="0"/>
              </a:rPr>
              <a:t>Las bombas de calor son</a:t>
            </a:r>
            <a:r>
              <a:rPr lang="de-DE" sz="1600" dirty="0">
                <a:latin typeface="Arial" panose="020B0604020202020204" pitchFamily="34" charset="0"/>
                <a:cs typeface="Arial" panose="020B0604020202020204" pitchFamily="34" charset="0"/>
              </a:rPr>
              <a:t> una </a:t>
            </a:r>
            <a:r>
              <a:rPr lang="de-DE" sz="1600" dirty="0" err="1">
                <a:latin typeface="Arial" panose="020B0604020202020204" pitchFamily="34" charset="0"/>
                <a:cs typeface="Arial" panose="020B0604020202020204" pitchFamily="34" charset="0"/>
              </a:rPr>
              <a:t>opción eficaz para acoplar la red eléctrica con la opción de almacenamiento de calor</a:t>
            </a:r>
            <a:r>
              <a:rPr lang="de-DE" sz="1600" dirty="0">
                <a:latin typeface="Arial" panose="020B0604020202020204" pitchFamily="34" charset="0"/>
                <a:cs typeface="Arial" panose="020B0604020202020204" pitchFamily="34" charset="0"/>
              </a:rPr>
              <a:t> en los </a:t>
            </a:r>
            <a:r>
              <a:rPr lang="de-DE" sz="1600" dirty="0" err="1">
                <a:latin typeface="Arial" panose="020B0604020202020204" pitchFamily="34" charset="0"/>
                <a:cs typeface="Arial" panose="020B0604020202020204" pitchFamily="34" charset="0"/>
              </a:rPr>
              <a:t>hogares</a:t>
            </a:r>
            <a:r>
              <a:rPr lang="de-DE" sz="1600" dirty="0">
                <a:latin typeface="Arial" panose="020B0604020202020204" pitchFamily="34" charset="0"/>
                <a:cs typeface="Arial" panose="020B0604020202020204" pitchFamily="34" charset="0"/>
              </a:rPr>
              <a:t> (privados).</a:t>
            </a:r>
          </a:p>
          <a:p>
            <a:pPr marL="0" indent="0">
              <a:lnSpc>
                <a:spcPct val="150000"/>
              </a:lnSpc>
              <a:buNone/>
            </a:pPr>
            <a:endParaRPr lang="el-GR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9312183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Tarifa de electricidad para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bombas de calor</a:t>
            </a:r>
            <a:endParaRPr lang="el-G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de-DE" sz="1600" dirty="0">
                <a:latin typeface="Arial" panose="020B0604020202020204" pitchFamily="34" charset="0"/>
                <a:cs typeface="Arial" panose="020B0604020202020204" pitchFamily="34" charset="0"/>
              </a:rPr>
              <a:t>En Alemania existen diferentes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tarifas eléctricas para las bombas de calor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¿Qué significa esto?</a:t>
            </a:r>
          </a:p>
          <a:p>
            <a:pPr marL="0" indent="0">
              <a:lnSpc>
                <a:spcPct val="150000"/>
              </a:lnSpc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Obtendrá una tarifa especial para su bomba de calor con un menor coste por cada kWh de electricidad suministrada.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Por otro lado, se necesita un segundo contador eléctrico (para la tarifa) con una tarifa básica adicional.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Además, el proveedor de electricidad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insiste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en un </a:t>
            </a:r>
            <a:r>
              <a:rPr lang="en-US" sz="1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tiempo muerto diario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, normalmente dos o tres veces de 2 horas (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 ~ 4-6 horas por día), que debe ser considerado durante el dimensionamiento de la bomba de calor.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endParaRPr lang="el-GR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9854039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Tarifa de electricidad para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bombas de calor</a:t>
            </a:r>
            <a:endParaRPr lang="el-G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de-DE" sz="1600" dirty="0" err="1">
                <a:latin typeface="Arial" panose="020B0604020202020204" pitchFamily="34" charset="0"/>
                <a:cs typeface="Arial" panose="020B0604020202020204" pitchFamily="34" charset="0"/>
              </a:rPr>
              <a:t>Ejemplo</a:t>
            </a:r>
            <a:endParaRPr lang="de-DE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endParaRPr lang="de-DE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de-DE" sz="1600" dirty="0" err="1">
                <a:latin typeface="Arial" panose="020B0604020202020204" pitchFamily="34" charset="0"/>
                <a:cs typeface="Arial" panose="020B0604020202020204" pitchFamily="34" charset="0"/>
              </a:rPr>
              <a:t>Ha instalado</a:t>
            </a:r>
            <a:r>
              <a:rPr lang="de-DE" sz="1600" dirty="0">
                <a:latin typeface="Arial" panose="020B0604020202020204" pitchFamily="34" charset="0"/>
                <a:cs typeface="Arial" panose="020B0604020202020204" pitchFamily="34" charset="0"/>
              </a:rPr>
              <a:t> una bomba de </a:t>
            </a:r>
            <a:r>
              <a:rPr lang="de-DE" sz="1600" dirty="0" err="1">
                <a:latin typeface="Arial" panose="020B0604020202020204" pitchFamily="34" charset="0"/>
                <a:cs typeface="Arial" panose="020B0604020202020204" pitchFamily="34" charset="0"/>
              </a:rPr>
              <a:t>calor con</a:t>
            </a:r>
            <a:r>
              <a:rPr lang="de-DE" sz="1600" dirty="0">
                <a:latin typeface="Arial" panose="020B0604020202020204" pitchFamily="34" charset="0"/>
                <a:cs typeface="Arial" panose="020B0604020202020204" pitchFamily="34" charset="0"/>
              </a:rPr>
              <a:t> una </a:t>
            </a:r>
            <a:r>
              <a:rPr lang="de-DE" sz="1600" dirty="0" err="1">
                <a:latin typeface="Arial" panose="020B0604020202020204" pitchFamily="34" charset="0"/>
                <a:cs typeface="Arial" panose="020B0604020202020204" pitchFamily="34" charset="0"/>
              </a:rPr>
              <a:t>carga de</a:t>
            </a:r>
            <a:r>
              <a:rPr lang="de-DE" sz="1600" dirty="0">
                <a:latin typeface="Arial" panose="020B0604020202020204" pitchFamily="34" charset="0"/>
                <a:cs typeface="Arial" panose="020B0604020202020204" pitchFamily="34" charset="0"/>
              </a:rPr>
              <a:t> 10 kW </a:t>
            </a:r>
            <a:r>
              <a:rPr lang="de-DE" sz="1600" dirty="0" err="1">
                <a:latin typeface="Arial" panose="020B0604020202020204" pitchFamily="34" charset="0"/>
                <a:cs typeface="Arial" panose="020B0604020202020204" pitchFamily="34" charset="0"/>
              </a:rPr>
              <a:t>con</a:t>
            </a:r>
            <a:r>
              <a:rPr lang="de-DE" sz="1600" dirty="0">
                <a:latin typeface="Arial" panose="020B0604020202020204" pitchFamily="34" charset="0"/>
                <a:cs typeface="Arial" panose="020B0604020202020204" pitchFamily="34" charset="0"/>
              </a:rPr>
              <a:t> un FPS </a:t>
            </a:r>
            <a:r>
              <a:rPr lang="de-DE" sz="1600" dirty="0" err="1">
                <a:latin typeface="Arial" panose="020B0604020202020204" pitchFamily="34" charset="0"/>
                <a:cs typeface="Arial" panose="020B0604020202020204" pitchFamily="34" charset="0"/>
              </a:rPr>
              <a:t>de</a:t>
            </a:r>
            <a:r>
              <a:rPr lang="de-DE" sz="1600" dirty="0">
                <a:latin typeface="Arial" panose="020B0604020202020204" pitchFamily="34" charset="0"/>
                <a:cs typeface="Arial" panose="020B0604020202020204" pitchFamily="34" charset="0"/>
              </a:rPr>
              <a:t> 4 y 2.000 </a:t>
            </a:r>
            <a:r>
              <a:rPr lang="de-DE" sz="1600" dirty="0" err="1">
                <a:latin typeface="Arial" panose="020B0604020202020204" pitchFamily="34" charset="0"/>
                <a:cs typeface="Arial" panose="020B0604020202020204" pitchFamily="34" charset="0"/>
              </a:rPr>
              <a:t>horas a plena carga</a:t>
            </a:r>
            <a:r>
              <a:rPr lang="de-DE" sz="1600" dirty="0">
                <a:latin typeface="Arial" panose="020B0604020202020204" pitchFamily="34" charset="0"/>
                <a:cs typeface="Arial" panose="020B0604020202020204" pitchFamily="34" charset="0"/>
              </a:rPr>
              <a:t> al </a:t>
            </a:r>
            <a:r>
              <a:rPr lang="de-DE" sz="1600" dirty="0" err="1">
                <a:latin typeface="Arial" panose="020B0604020202020204" pitchFamily="34" charset="0"/>
                <a:cs typeface="Arial" panose="020B0604020202020204" pitchFamily="34" charset="0"/>
              </a:rPr>
              <a:t>año</a:t>
            </a:r>
            <a:r>
              <a:rPr lang="de-DE" sz="1600" dirty="0">
                <a:latin typeface="Arial" panose="020B0604020202020204" pitchFamily="34" charset="0"/>
                <a:cs typeface="Arial" panose="020B0604020202020204" pitchFamily="34" charset="0"/>
              </a:rPr>
              <a:t>. En </a:t>
            </a:r>
            <a:r>
              <a:rPr lang="de-DE" sz="1600" dirty="0" err="1">
                <a:latin typeface="Arial" panose="020B0604020202020204" pitchFamily="34" charset="0"/>
                <a:cs typeface="Arial" panose="020B0604020202020204" pitchFamily="34" charset="0"/>
              </a:rPr>
              <a:t>resumen</a:t>
            </a:r>
            <a:r>
              <a:rPr lang="de-DE" sz="1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1600" dirty="0" err="1">
                <a:latin typeface="Arial" panose="020B0604020202020204" pitchFamily="34" charset="0"/>
                <a:cs typeface="Arial" panose="020B0604020202020204" pitchFamily="34" charset="0"/>
              </a:rPr>
              <a:t>necesitará</a:t>
            </a:r>
            <a:r>
              <a:rPr lang="de-DE" sz="1600" dirty="0">
                <a:latin typeface="Arial" panose="020B0604020202020204" pitchFamily="34" charset="0"/>
                <a:cs typeface="Arial" panose="020B0604020202020204" pitchFamily="34" charset="0"/>
              </a:rPr>
              <a:t> 8.000 kWh de </a:t>
            </a:r>
            <a:r>
              <a:rPr lang="de-DE" sz="1600" dirty="0" err="1">
                <a:latin typeface="Arial" panose="020B0604020202020204" pitchFamily="34" charset="0"/>
                <a:cs typeface="Arial" panose="020B0604020202020204" pitchFamily="34" charset="0"/>
              </a:rPr>
              <a:t>electricidad</a:t>
            </a:r>
            <a:r>
              <a:rPr lang="de-DE" sz="1600" dirty="0">
                <a:latin typeface="Arial" panose="020B0604020202020204" pitchFamily="34" charset="0"/>
                <a:cs typeface="Arial" panose="020B0604020202020204" pitchFamily="34" charset="0"/>
              </a:rPr>
              <a:t> al </a:t>
            </a:r>
            <a:r>
              <a:rPr lang="de-DE" sz="1600" dirty="0" err="1">
                <a:latin typeface="Arial" panose="020B0604020202020204" pitchFamily="34" charset="0"/>
                <a:cs typeface="Arial" panose="020B0604020202020204" pitchFamily="34" charset="0"/>
              </a:rPr>
              <a:t>año</a:t>
            </a:r>
            <a:r>
              <a:rPr lang="de-DE" sz="1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>
              <a:lnSpc>
                <a:spcPct val="150000"/>
              </a:lnSpc>
              <a:buNone/>
            </a:pPr>
            <a:endParaRPr lang="de-DE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de-DE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Tarifa</a:t>
            </a:r>
            <a:r>
              <a:rPr lang="de-DE" sz="1600" b="1" dirty="0">
                <a:latin typeface="Arial" panose="020B0604020202020204" pitchFamily="34" charset="0"/>
                <a:cs typeface="Arial" panose="020B0604020202020204" pitchFamily="34" charset="0"/>
              </a:rPr>
              <a:t> normal: 25 Cent / </a:t>
            </a:r>
            <a:r>
              <a:rPr lang="de-DE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kWH</a:t>
            </a:r>
            <a:r>
              <a:rPr lang="de-DE" sz="1600" b="1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 2000 €/a</a:t>
            </a:r>
            <a:endParaRPr lang="de-DE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endParaRPr lang="de-DE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de-DE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Tarifa</a:t>
            </a:r>
            <a:r>
              <a:rPr lang="de-DE" sz="1600" b="1" dirty="0">
                <a:latin typeface="Arial" panose="020B0604020202020204" pitchFamily="34" charset="0"/>
                <a:cs typeface="Arial" panose="020B0604020202020204" pitchFamily="34" charset="0"/>
              </a:rPr>
              <a:t> especial bomba de </a:t>
            </a:r>
            <a:r>
              <a:rPr lang="de-DE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calor</a:t>
            </a:r>
            <a:r>
              <a:rPr lang="de-DE" sz="1600" b="1" dirty="0">
                <a:latin typeface="Arial" panose="020B0604020202020204" pitchFamily="34" charset="0"/>
                <a:cs typeface="Arial" panose="020B0604020202020204" pitchFamily="34" charset="0"/>
              </a:rPr>
              <a:t>: 20 céntimos / kWh + 120 €/a </a:t>
            </a:r>
            <a:r>
              <a:rPr lang="de-DE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cuota básica</a:t>
            </a:r>
            <a:r>
              <a:rPr lang="de-DE" sz="1600" b="1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 1720 €/a</a:t>
            </a:r>
            <a:endParaRPr 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endParaRPr lang="el-GR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4325207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Tarifa de electricidad para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bombas de calor</a:t>
            </a:r>
            <a:endParaRPr lang="el-G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5" name="Diagramm 4"/>
          <p:cNvGraphicFramePr>
            <a:graphicFrameLocks/>
          </p:cNvGraphicFramePr>
          <p:nvPr/>
        </p:nvGraphicFramePr>
        <p:xfrm>
          <a:off x="1475656" y="2276872"/>
          <a:ext cx="5695156" cy="388275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" name="Textfeld 2"/>
          <p:cNvSpPr txBox="1"/>
          <p:nvPr/>
        </p:nvSpPr>
        <p:spPr>
          <a:xfrm>
            <a:off x="475180" y="1884700"/>
            <a:ext cx="370755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600" dirty="0" err="1">
                <a:latin typeface="Arial" panose="020B0604020202020204" pitchFamily="34" charset="0"/>
                <a:cs typeface="Arial" panose="020B0604020202020204" pitchFamily="34" charset="0"/>
              </a:rPr>
              <a:t>¿Es</a:t>
            </a:r>
            <a:r>
              <a:rPr lang="de-DE" sz="1600" dirty="0">
                <a:latin typeface="Arial" panose="020B0604020202020204" pitchFamily="34" charset="0"/>
                <a:cs typeface="Arial" panose="020B0604020202020204" pitchFamily="34" charset="0"/>
              </a:rPr>
              <a:t> rentable una </a:t>
            </a:r>
            <a:r>
              <a:rPr lang="de-DE" sz="1600" dirty="0" err="1">
                <a:latin typeface="Arial" panose="020B0604020202020204" pitchFamily="34" charset="0"/>
                <a:cs typeface="Arial" panose="020B0604020202020204" pitchFamily="34" charset="0"/>
              </a:rPr>
              <a:t>tarifa especial para</a:t>
            </a:r>
            <a:r>
              <a:rPr lang="de-DE" sz="1600" dirty="0">
                <a:latin typeface="Arial" panose="020B0604020202020204" pitchFamily="34" charset="0"/>
                <a:cs typeface="Arial" panose="020B0604020202020204" pitchFamily="34" charset="0"/>
              </a:rPr>
              <a:t> bombas de </a:t>
            </a:r>
            <a:r>
              <a:rPr lang="de-DE" sz="1600" dirty="0" err="1">
                <a:latin typeface="Arial" panose="020B0604020202020204" pitchFamily="34" charset="0"/>
                <a:cs typeface="Arial" panose="020B0604020202020204" pitchFamily="34" charset="0"/>
              </a:rPr>
              <a:t>calor</a:t>
            </a:r>
            <a:r>
              <a:rPr lang="de-DE" sz="16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14065287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Tarifa de electricidad para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bombas de calor</a:t>
            </a:r>
            <a:endParaRPr lang="el-G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Tarifa de electricidad para bombas de calor</a:t>
            </a:r>
            <a:endParaRPr lang="de-DE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endParaRPr lang="de-DE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à"/>
            </a:pPr>
            <a:r>
              <a:rPr lang="de-DE" sz="1600" dirty="0" err="1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Considere la posibilidad de adaptar la carga de la</a:t>
            </a:r>
            <a:r>
              <a:rPr lang="de-DE" sz="1600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 bomba de</a:t>
            </a:r>
            <a:r>
              <a:rPr lang="de-DE" sz="1600" dirty="0" err="1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 calor</a:t>
            </a:r>
            <a:r>
              <a:rPr lang="de-DE" sz="1600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 (</a:t>
            </a:r>
            <a:r>
              <a:rPr lang="de-DE" sz="1600" dirty="0" err="1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ver cahpter </a:t>
            </a:r>
            <a:r>
              <a:rPr lang="de-DE" sz="16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xxyyy</a:t>
            </a:r>
            <a:r>
              <a:rPr lang="de-DE" sz="1600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)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à"/>
            </a:pPr>
            <a:endParaRPr lang="de-DE" sz="1600" dirty="0">
              <a:latin typeface="Arial" panose="020B0604020202020204" pitchFamily="34" charset="0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Fuera de tiempo diario para la carga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2*2h = 4h24h/(24h-4h) = 24/20 = 1,2</a:t>
            </a:r>
          </a:p>
          <a:p>
            <a:pPr marL="0" indent="0">
              <a:lnSpc>
                <a:spcPct val="150000"/>
              </a:lnSpc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3*2h = 6h24h/(24h-6h) = 24/18 = 1,34</a:t>
            </a:r>
            <a:endParaRPr lang="de-DE" sz="1600" dirty="0">
              <a:latin typeface="Arial" panose="020B0604020202020204" pitchFamily="34" charset="0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à"/>
            </a:pPr>
            <a:endParaRPr lang="de-DE" sz="1600" b="1" dirty="0">
              <a:latin typeface="Arial" panose="020B0604020202020204" pitchFamily="34" charset="0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pPr marL="0" indent="0">
              <a:lnSpc>
                <a:spcPct val="150000"/>
              </a:lnSpc>
              <a:buNone/>
            </a:pPr>
            <a:endParaRPr lang="en-US" b="1" dirty="0">
              <a:latin typeface="Bahnschrift" panose="020B0502040204020203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endParaRPr lang="el-GR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244482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Tarifa de electricidad para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bombas de calor</a:t>
            </a:r>
            <a:endParaRPr lang="el-G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de-DE" sz="1600" dirty="0" err="1">
                <a:latin typeface="Arial" panose="020B0604020202020204" pitchFamily="34" charset="0"/>
                <a:cs typeface="Arial" panose="020B0604020202020204" pitchFamily="34" charset="0"/>
              </a:rPr>
              <a:t>Ejemplo</a:t>
            </a:r>
            <a:endParaRPr lang="de-DE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endParaRPr lang="de-DE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de-DE" sz="1600" dirty="0">
                <a:latin typeface="Arial" panose="020B0604020202020204" pitchFamily="34" charset="0"/>
                <a:cs typeface="Arial" panose="020B0604020202020204" pitchFamily="34" charset="0"/>
              </a:rPr>
              <a:t>La </a:t>
            </a:r>
            <a:r>
              <a:rPr lang="de-DE" sz="1600" dirty="0" err="1">
                <a:latin typeface="Arial" panose="020B0604020202020204" pitchFamily="34" charset="0"/>
                <a:cs typeface="Arial" panose="020B0604020202020204" pitchFamily="34" charset="0"/>
              </a:rPr>
              <a:t>carga de calefacción de su edificio es de</a:t>
            </a:r>
            <a:r>
              <a:rPr lang="de-DE" sz="1600" dirty="0">
                <a:latin typeface="Arial" panose="020B0604020202020204" pitchFamily="34" charset="0"/>
                <a:cs typeface="Arial" panose="020B0604020202020204" pitchFamily="34" charset="0"/>
              </a:rPr>
              <a:t> 10 kW.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de-DE" sz="1600" dirty="0">
                <a:latin typeface="Arial" panose="020B0604020202020204" pitchFamily="34" charset="0"/>
                <a:cs typeface="Arial" panose="020B0604020202020204" pitchFamily="34" charset="0"/>
              </a:rPr>
              <a:t>Pero usted utiliza una tarifa especial de bomba de calor con un tiempo de desconexión diario de tres veces 2 horas, en total 6 horas.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de-DE" sz="1600" dirty="0" err="1">
                <a:latin typeface="Arial" panose="020B0604020202020204" pitchFamily="34" charset="0"/>
                <a:cs typeface="Arial" panose="020B0604020202020204" pitchFamily="34" charset="0"/>
              </a:rPr>
              <a:t>Para elegir la carga adecuada para su</a:t>
            </a:r>
            <a:r>
              <a:rPr lang="de-DE" sz="1600" dirty="0">
                <a:latin typeface="Arial" panose="020B0604020202020204" pitchFamily="34" charset="0"/>
                <a:cs typeface="Arial" panose="020B0604020202020204" pitchFamily="34" charset="0"/>
              </a:rPr>
              <a:t> bomba de </a:t>
            </a:r>
            <a:r>
              <a:rPr lang="de-DE" sz="1600" dirty="0" err="1">
                <a:latin typeface="Arial" panose="020B0604020202020204" pitchFamily="34" charset="0"/>
                <a:cs typeface="Arial" panose="020B0604020202020204" pitchFamily="34" charset="0"/>
              </a:rPr>
              <a:t>calor, debe multiplicar la carga de calefacción de su edificio por el factor de carga</a:t>
            </a:r>
            <a:r>
              <a:rPr lang="de-DE" sz="1600" dirty="0">
                <a:latin typeface="Arial" panose="020B0604020202020204" pitchFamily="34" charset="0"/>
                <a:cs typeface="Arial" panose="020B0604020202020204" pitchFamily="34" charset="0"/>
              </a:rPr>
              <a:t> (6 horas de descanso</a:t>
            </a:r>
            <a:r>
              <a:rPr lang="de-DE" sz="1600" dirty="0" err="1">
                <a:latin typeface="Arial" panose="020B0604020202020204" pitchFamily="34" charset="0"/>
                <a:cs typeface="Arial" panose="020B0604020202020204" pitchFamily="34" charset="0"/>
              </a:rPr>
              <a:t> diario</a:t>
            </a:r>
            <a:r>
              <a:rPr lang="de-DE" sz="1600" dirty="0">
                <a:latin typeface="Arial" panose="020B0604020202020204" pitchFamily="34" charset="0"/>
                <a:cs typeface="Arial" panose="020B0604020202020204" pitchFamily="34" charset="0"/>
              </a:rPr>
              <a:t>).</a:t>
            </a:r>
          </a:p>
          <a:p>
            <a:pPr marL="0" indent="0">
              <a:lnSpc>
                <a:spcPct val="150000"/>
              </a:lnSpc>
              <a:buNone/>
            </a:pPr>
            <a:endParaRPr lang="de-DE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de-DE" sz="1600" b="1" dirty="0">
                <a:latin typeface="Arial" panose="020B0604020202020204" pitchFamily="34" charset="0"/>
                <a:cs typeface="Arial" panose="020B0604020202020204" pitchFamily="34" charset="0"/>
              </a:rPr>
              <a:t>10 kW * 1,34 </a:t>
            </a:r>
            <a:r>
              <a:rPr lang="de-DE" sz="1600" b="1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13,4 kW - La </a:t>
            </a:r>
            <a:r>
              <a:rPr lang="de-DE" sz="1600" b="1" dirty="0" err="1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carga de su</a:t>
            </a:r>
            <a:r>
              <a:rPr lang="de-DE" sz="1600" b="1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 bomba de </a:t>
            </a:r>
            <a:r>
              <a:rPr lang="de-DE" sz="1600" b="1" dirty="0" err="1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calor debe ser de</a:t>
            </a:r>
            <a:r>
              <a:rPr lang="de-DE" sz="1600" b="1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 13,4 kW</a:t>
            </a:r>
            <a:endParaRPr 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endParaRPr lang="el-GR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949027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Objetivos del módulo</a:t>
            </a:r>
            <a:endParaRPr lang="el-G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Bienvenido al módulo : "Eléctrico"</a:t>
            </a:r>
            <a:endParaRPr lang="el-GR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Al final de este módulo podrás hacerlo:</a:t>
            </a:r>
          </a:p>
          <a:p>
            <a:pPr marL="0" indent="0">
              <a:lnSpc>
                <a:spcPct val="150000"/>
              </a:lnSpc>
              <a:buNone/>
            </a:pPr>
            <a:endParaRPr lang="el-GR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  <a:buAutoNum type="arabicPeriod"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conocer todas las partes eléctricas del sistema y cómo operarlas</a:t>
            </a:r>
          </a:p>
          <a:p>
            <a:pPr>
              <a:lnSpc>
                <a:spcPct val="150000"/>
              </a:lnSpc>
              <a:buAutoNum type="arabicPeriod"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saber qué tener en cuenta en relación con la seguridad y la eficacia</a:t>
            </a:r>
          </a:p>
          <a:p>
            <a:pPr>
              <a:lnSpc>
                <a:spcPct val="150000"/>
              </a:lnSpc>
              <a:buAutoNum type="arabicPeriod"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cablear las partes eléctricas</a:t>
            </a:r>
          </a:p>
          <a:p>
            <a:pPr>
              <a:lnSpc>
                <a:spcPct val="150000"/>
              </a:lnSpc>
              <a:buAutoNum type="arabicPeriod"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evaluar el mal funcionamiento y resolver problemas</a:t>
            </a:r>
          </a:p>
          <a:p>
            <a:pPr marL="0" indent="0">
              <a:buNone/>
            </a:pP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37691232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Bomba de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 calor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y fotovoltaica</a:t>
            </a:r>
            <a:endParaRPr lang="el-G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604664"/>
          </a:xfrm>
        </p:spPr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de-DE" sz="1600" dirty="0" err="1">
                <a:latin typeface="Arial" panose="020B0604020202020204" pitchFamily="34" charset="0"/>
                <a:cs typeface="Arial" panose="020B0604020202020204" pitchFamily="34" charset="0"/>
              </a:rPr>
              <a:t>Parece</a:t>
            </a:r>
            <a:r>
              <a:rPr lang="de-DE" sz="1600" dirty="0">
                <a:latin typeface="Arial" panose="020B0604020202020204" pitchFamily="34" charset="0"/>
                <a:cs typeface="Arial" panose="020B0604020202020204" pitchFamily="34" charset="0"/>
              </a:rPr>
              <a:t> una </a:t>
            </a:r>
            <a:r>
              <a:rPr lang="de-DE" sz="1600" dirty="0" err="1">
                <a:latin typeface="Arial" panose="020B0604020202020204" pitchFamily="34" charset="0"/>
                <a:cs typeface="Arial" panose="020B0604020202020204" pitchFamily="34" charset="0"/>
              </a:rPr>
              <a:t>buena idea combinar</a:t>
            </a:r>
            <a:r>
              <a:rPr lang="de-DE" sz="1600" dirty="0">
                <a:latin typeface="Arial" panose="020B0604020202020204" pitchFamily="34" charset="0"/>
                <a:cs typeface="Arial" panose="020B0604020202020204" pitchFamily="34" charset="0"/>
              </a:rPr>
              <a:t> una bomba de </a:t>
            </a:r>
            <a:r>
              <a:rPr lang="de-DE" sz="1600" dirty="0" err="1">
                <a:latin typeface="Arial" panose="020B0604020202020204" pitchFamily="34" charset="0"/>
                <a:cs typeface="Arial" panose="020B0604020202020204" pitchFamily="34" charset="0"/>
              </a:rPr>
              <a:t>calor con un sistema</a:t>
            </a:r>
            <a:r>
              <a:rPr lang="de-DE" sz="1600" dirty="0">
                <a:latin typeface="Arial" panose="020B0604020202020204" pitchFamily="34" charset="0"/>
                <a:cs typeface="Arial" panose="020B0604020202020204" pitchFamily="34" charset="0"/>
              </a:rPr>
              <a:t> solar fotovoltaico.</a:t>
            </a:r>
          </a:p>
          <a:p>
            <a:pPr marL="0" indent="0">
              <a:lnSpc>
                <a:spcPct val="150000"/>
              </a:lnSpc>
              <a:buNone/>
            </a:pPr>
            <a:endParaRPr lang="en-US" b="1" dirty="0">
              <a:latin typeface="Bahnschrift" panose="020B0502040204020203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endParaRPr lang="el-GR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124" name="Picture 4" descr="Photovoltaic: Roof with solar panel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6180" y="2477293"/>
            <a:ext cx="4286250" cy="27717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Content Placeholder 8"/>
          <p:cNvSpPr txBox="1">
            <a:spLocks/>
          </p:cNvSpPr>
          <p:nvPr/>
        </p:nvSpPr>
        <p:spPr>
          <a:xfrm>
            <a:off x="457200" y="2204865"/>
            <a:ext cx="3826768" cy="60466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None/>
            </a:pPr>
            <a:r>
              <a:rPr lang="de-DE" sz="1600" dirty="0">
                <a:latin typeface="Arial" panose="020B0604020202020204" pitchFamily="34" charset="0"/>
                <a:cs typeface="Arial" panose="020B0604020202020204" pitchFamily="34" charset="0"/>
              </a:rPr>
              <a:t>La bomba de </a:t>
            </a:r>
            <a:r>
              <a:rPr lang="de-DE" sz="1600" dirty="0" err="1">
                <a:latin typeface="Arial" panose="020B0604020202020204" pitchFamily="34" charset="0"/>
                <a:cs typeface="Arial" panose="020B0604020202020204" pitchFamily="34" charset="0"/>
              </a:rPr>
              <a:t>calor necesita electricidad para funcionar</a:t>
            </a:r>
            <a:r>
              <a:rPr lang="de-DE" sz="1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1600" dirty="0" err="1">
                <a:latin typeface="Arial" panose="020B0604020202020204" pitchFamily="34" charset="0"/>
                <a:cs typeface="Arial" panose="020B0604020202020204" pitchFamily="34" charset="0"/>
              </a:rPr>
              <a:t>que puede ser suministrada</a:t>
            </a:r>
            <a:r>
              <a:rPr lang="de-DE" sz="1600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de-DE" sz="1600" dirty="0" err="1">
                <a:latin typeface="Arial" panose="020B0604020202020204" pitchFamily="34" charset="0"/>
                <a:cs typeface="Arial" panose="020B0604020202020204" pitchFamily="34" charset="0"/>
              </a:rPr>
              <a:t>en parte</a:t>
            </a:r>
            <a:r>
              <a:rPr lang="de-DE" sz="1600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de-DE" sz="1600" dirty="0" err="1">
                <a:latin typeface="Arial" panose="020B0604020202020204" pitchFamily="34" charset="0"/>
                <a:cs typeface="Arial" panose="020B0604020202020204" pitchFamily="34" charset="0"/>
              </a:rPr>
              <a:t>por un sistema</a:t>
            </a:r>
            <a:r>
              <a:rPr lang="de-DE" sz="1600" dirty="0">
                <a:latin typeface="Arial" panose="020B0604020202020204" pitchFamily="34" charset="0"/>
                <a:cs typeface="Arial" panose="020B0604020202020204" pitchFamily="34" charset="0"/>
              </a:rPr>
              <a:t> solar fotovoltaico. </a:t>
            </a:r>
            <a:r>
              <a:rPr lang="de-DE" sz="1600" dirty="0" err="1">
                <a:latin typeface="Arial" panose="020B0604020202020204" pitchFamily="34" charset="0"/>
                <a:cs typeface="Arial" panose="020B0604020202020204" pitchFamily="34" charset="0"/>
              </a:rPr>
              <a:t>De</a:t>
            </a:r>
            <a:r>
              <a:rPr lang="de-DE" sz="1600" dirty="0">
                <a:latin typeface="Arial" panose="020B0604020202020204" pitchFamily="34" charset="0"/>
                <a:cs typeface="Arial" panose="020B0604020202020204" pitchFamily="34" charset="0"/>
              </a:rPr>
              <a:t> este modo, </a:t>
            </a:r>
            <a:r>
              <a:rPr lang="de-DE" sz="1600" dirty="0" err="1">
                <a:latin typeface="Arial" panose="020B0604020202020204" pitchFamily="34" charset="0"/>
                <a:cs typeface="Arial" panose="020B0604020202020204" pitchFamily="34" charset="0"/>
              </a:rPr>
              <a:t>podrá combinar la energía eléctrica renovable</a:t>
            </a:r>
            <a:r>
              <a:rPr lang="de-DE" sz="1600" dirty="0">
                <a:latin typeface="Arial" panose="020B0604020202020204" pitchFamily="34" charset="0"/>
                <a:cs typeface="Arial" panose="020B0604020202020204" pitchFamily="34" charset="0"/>
              </a:rPr>
              <a:t> (FV) </a:t>
            </a:r>
            <a:r>
              <a:rPr lang="de-DE" sz="1600" dirty="0" err="1">
                <a:latin typeface="Arial" panose="020B0604020202020204" pitchFamily="34" charset="0"/>
                <a:cs typeface="Arial" panose="020B0604020202020204" pitchFamily="34" charset="0"/>
              </a:rPr>
              <a:t>con el calor renovable</a:t>
            </a:r>
            <a:r>
              <a:rPr lang="de-DE" sz="1600" dirty="0">
                <a:latin typeface="Arial" panose="020B0604020202020204" pitchFamily="34" charset="0"/>
                <a:cs typeface="Arial" panose="020B0604020202020204" pitchFamily="34" charset="0"/>
              </a:rPr>
              <a:t> (bomba de</a:t>
            </a:r>
            <a:r>
              <a:rPr lang="de-DE" sz="1600" dirty="0" err="1">
                <a:latin typeface="Arial" panose="020B0604020202020204" pitchFamily="34" charset="0"/>
                <a:cs typeface="Arial" panose="020B0604020202020204" pitchFamily="34" charset="0"/>
              </a:rPr>
              <a:t> calor</a:t>
            </a:r>
            <a:r>
              <a:rPr lang="de-DE" sz="1600" dirty="0">
                <a:latin typeface="Arial" panose="020B0604020202020204" pitchFamily="34" charset="0"/>
                <a:cs typeface="Arial" panose="020B0604020202020204" pitchFamily="34" charset="0"/>
              </a:rPr>
              <a:t> geotérmica).</a:t>
            </a:r>
          </a:p>
          <a:p>
            <a:pPr marL="0" indent="0">
              <a:lnSpc>
                <a:spcPct val="150000"/>
              </a:lnSpc>
              <a:buFont typeface="Arial" panose="020B0604020202020204" pitchFamily="34" charset="0"/>
              <a:buNone/>
            </a:pPr>
            <a:endParaRPr lang="en-US" b="1" dirty="0">
              <a:latin typeface="Bahnschrift" panose="020B0502040204020203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Font typeface="Arial" panose="020B0604020202020204" pitchFamily="34" charset="0"/>
              <a:buNone/>
            </a:pPr>
            <a:endParaRPr lang="el-GR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5211857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Bomba de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 calor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y fotovoltaica</a:t>
            </a:r>
            <a:endParaRPr lang="el-G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604664"/>
          </a:xfrm>
        </p:spPr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de-DE" sz="1600" dirty="0" err="1">
                <a:latin typeface="Arial" panose="020B0604020202020204" pitchFamily="34" charset="0"/>
                <a:cs typeface="Arial" panose="020B0604020202020204" pitchFamily="34" charset="0"/>
              </a:rPr>
              <a:t>Durante las clases</a:t>
            </a:r>
            <a:r>
              <a:rPr lang="de-DE" sz="1600" dirty="0">
                <a:latin typeface="Arial" panose="020B0604020202020204" pitchFamily="34" charset="0"/>
                <a:cs typeface="Arial" panose="020B0604020202020204" pitchFamily="34" charset="0"/>
              </a:rPr>
              <a:t> en el </a:t>
            </a:r>
            <a:r>
              <a:rPr lang="de-DE" sz="1600" dirty="0" err="1">
                <a:latin typeface="Arial" panose="020B0604020202020204" pitchFamily="34" charset="0"/>
                <a:cs typeface="Arial" panose="020B0604020202020204" pitchFamily="34" charset="0"/>
              </a:rPr>
              <a:t>aula</a:t>
            </a:r>
            <a:r>
              <a:rPr lang="de-DE" sz="1600" dirty="0">
                <a:latin typeface="Arial" panose="020B0604020202020204" pitchFamily="34" charset="0"/>
                <a:cs typeface="Arial" panose="020B0604020202020204" pitchFamily="34" charset="0"/>
              </a:rPr>
              <a:t> vamos a</a:t>
            </a:r>
          </a:p>
          <a:p>
            <a:pPr marL="0" indent="0">
              <a:lnSpc>
                <a:spcPct val="150000"/>
              </a:lnSpc>
              <a:buNone/>
            </a:pPr>
            <a:endParaRPr lang="de-DE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  <a:buFontTx/>
              <a:buChar char="-"/>
            </a:pPr>
            <a:r>
              <a:rPr lang="de-DE" sz="1600" dirty="0">
                <a:latin typeface="Arial" panose="020B0604020202020204" pitchFamily="34" charset="0"/>
                <a:cs typeface="Arial" panose="020B0604020202020204" pitchFamily="34" charset="0"/>
              </a:rPr>
              <a:t>Describir un sistema combinado de energía solar fotovoltaica y bomba de calor</a:t>
            </a:r>
          </a:p>
          <a:p>
            <a:pPr>
              <a:lnSpc>
                <a:spcPct val="150000"/>
              </a:lnSpc>
              <a:buFontTx/>
              <a:buChar char="-"/>
            </a:pPr>
            <a:r>
              <a:rPr lang="de-DE" sz="1600" dirty="0" err="1">
                <a:latin typeface="Arial" panose="020B0604020202020204" pitchFamily="34" charset="0"/>
                <a:cs typeface="Arial" panose="020B0604020202020204" pitchFamily="34" charset="0"/>
              </a:rPr>
              <a:t>Discutir la opción de la opción de</a:t>
            </a:r>
            <a:r>
              <a:rPr lang="de-DE" sz="1600" dirty="0">
                <a:latin typeface="Arial" panose="020B0604020202020204" pitchFamily="34" charset="0"/>
                <a:cs typeface="Arial" panose="020B0604020202020204" pitchFamily="34" charset="0"/>
              </a:rPr>
              <a:t> una </a:t>
            </a:r>
            <a:r>
              <a:rPr lang="de-DE" sz="1600" dirty="0" err="1">
                <a:latin typeface="Arial" panose="020B0604020202020204" pitchFamily="34" charset="0"/>
                <a:cs typeface="Arial" panose="020B0604020202020204" pitchFamily="34" charset="0"/>
              </a:rPr>
              <a:t>batería de almacenamiento</a:t>
            </a:r>
            <a:endParaRPr lang="de-DE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  <a:buFontTx/>
              <a:buChar char="-"/>
            </a:pPr>
            <a:r>
              <a:rPr lang="de-DE" sz="1600" dirty="0" err="1">
                <a:latin typeface="Arial" panose="020B0604020202020204" pitchFamily="34" charset="0"/>
                <a:cs typeface="Arial" panose="020B0604020202020204" pitchFamily="34" charset="0"/>
              </a:rPr>
              <a:t>Calcular la demanda de espacio</a:t>
            </a:r>
            <a:r>
              <a:rPr lang="de-DE" sz="1600" dirty="0">
                <a:latin typeface="Arial" panose="020B0604020202020204" pitchFamily="34" charset="0"/>
                <a:cs typeface="Arial" panose="020B0604020202020204" pitchFamily="34" charset="0"/>
              </a:rPr>
              <a:t> (en </a:t>
            </a:r>
            <a:r>
              <a:rPr lang="de-DE" sz="1600" dirty="0" err="1">
                <a:latin typeface="Arial" panose="020B0604020202020204" pitchFamily="34" charset="0"/>
                <a:cs typeface="Arial" panose="020B0604020202020204" pitchFamily="34" charset="0"/>
              </a:rPr>
              <a:t>el tejado</a:t>
            </a:r>
            <a:r>
              <a:rPr lang="de-DE" sz="1600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de-DE" sz="1600" dirty="0" err="1">
                <a:latin typeface="Arial" panose="020B0604020202020204" pitchFamily="34" charset="0"/>
                <a:cs typeface="Arial" panose="020B0604020202020204" pitchFamily="34" charset="0"/>
              </a:rPr>
              <a:t>para los módulos</a:t>
            </a:r>
            <a:r>
              <a:rPr lang="de-DE" sz="1600" dirty="0">
                <a:latin typeface="Arial" panose="020B0604020202020204" pitchFamily="34" charset="0"/>
                <a:cs typeface="Arial" panose="020B0604020202020204" pitchFamily="34" charset="0"/>
              </a:rPr>
              <a:t> fotovoltaicos, </a:t>
            </a:r>
            <a:r>
              <a:rPr lang="de-DE" sz="1600" dirty="0" err="1">
                <a:latin typeface="Arial" panose="020B0604020202020204" pitchFamily="34" charset="0"/>
                <a:cs typeface="Arial" panose="020B0604020202020204" pitchFamily="34" charset="0"/>
              </a:rPr>
              <a:t>los aspectos financieros del sistema</a:t>
            </a:r>
            <a:r>
              <a:rPr lang="de-DE" sz="1600" dirty="0">
                <a:latin typeface="Arial" panose="020B0604020202020204" pitchFamily="34" charset="0"/>
                <a:cs typeface="Arial" panose="020B0604020202020204" pitchFamily="34" charset="0"/>
              </a:rPr>
              <a:t> y la </a:t>
            </a:r>
            <a:r>
              <a:rPr lang="de-DE" sz="1600" dirty="0" err="1">
                <a:latin typeface="Arial" panose="020B0604020202020204" pitchFamily="34" charset="0"/>
                <a:cs typeface="Arial" panose="020B0604020202020204" pitchFamily="34" charset="0"/>
              </a:rPr>
              <a:t>cantidad de cobertura del sistema</a:t>
            </a:r>
            <a:r>
              <a:rPr lang="de-DE" sz="1600" dirty="0">
                <a:latin typeface="Arial" panose="020B0604020202020204" pitchFamily="34" charset="0"/>
                <a:cs typeface="Arial" panose="020B0604020202020204" pitchFamily="34" charset="0"/>
              </a:rPr>
              <a:t> fotovoltaico.</a:t>
            </a:r>
          </a:p>
          <a:p>
            <a:pPr>
              <a:lnSpc>
                <a:spcPct val="150000"/>
              </a:lnSpc>
              <a:buFontTx/>
              <a:buChar char="-"/>
            </a:pPr>
            <a:endParaRPr lang="de-DE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de-DE" sz="1600" dirty="0" err="1">
                <a:latin typeface="Arial" panose="020B0604020202020204" pitchFamily="34" charset="0"/>
                <a:cs typeface="Arial" panose="020B0604020202020204" pitchFamily="34" charset="0"/>
              </a:rPr>
              <a:t>Para</a:t>
            </a:r>
            <a:r>
              <a:rPr lang="de-DE" sz="1600" dirty="0">
                <a:latin typeface="Arial" panose="020B0604020202020204" pitchFamily="34" charset="0"/>
                <a:cs typeface="Arial" panose="020B0604020202020204" pitchFamily="34" charset="0"/>
              </a:rPr>
              <a:t> una </a:t>
            </a:r>
            <a:r>
              <a:rPr lang="de-DE" sz="1600" dirty="0" err="1">
                <a:latin typeface="Arial" panose="020B0604020202020204" pitchFamily="34" charset="0"/>
                <a:cs typeface="Arial" panose="020B0604020202020204" pitchFamily="34" charset="0"/>
              </a:rPr>
              <a:t>primera impresión eche</a:t>
            </a:r>
            <a:r>
              <a:rPr lang="de-DE" sz="1600" dirty="0">
                <a:latin typeface="Arial" panose="020B0604020202020204" pitchFamily="34" charset="0"/>
                <a:cs typeface="Arial" panose="020B0604020202020204" pitchFamily="34" charset="0"/>
              </a:rPr>
              <a:t> un </a:t>
            </a:r>
            <a:r>
              <a:rPr lang="de-DE" sz="1600" dirty="0" err="1">
                <a:latin typeface="Arial" panose="020B0604020202020204" pitchFamily="34" charset="0"/>
                <a:cs typeface="Arial" panose="020B0604020202020204" pitchFamily="34" charset="0"/>
              </a:rPr>
              <a:t>vistazo aquí</a:t>
            </a:r>
            <a:endParaRPr lang="de-DE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de-DE" sz="1600" dirty="0">
                <a:latin typeface="Arial" panose="020B0604020202020204" pitchFamily="34" charset="0"/>
                <a:cs typeface="Arial" panose="020B0604020202020204" pitchFamily="34" charset="0"/>
              </a:rPr>
              <a:t>https://www.greensquare.co.uk/blog/2017/8/4/solar-pv-and-heat-pump-combination-does-it-work</a:t>
            </a:r>
          </a:p>
          <a:p>
            <a:pPr marL="0" indent="0">
              <a:lnSpc>
                <a:spcPct val="150000"/>
              </a:lnSpc>
              <a:buNone/>
            </a:pPr>
            <a:endParaRPr lang="en-US" b="1" dirty="0">
              <a:latin typeface="Bahnschrift" panose="020B0502040204020203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endParaRPr lang="el-GR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6998243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Conclusión</a:t>
            </a:r>
            <a:endParaRPr lang="el-G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Usted ha completado el módulo "Eléctrico" y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usted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ya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es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capaz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de ..:</a:t>
            </a:r>
            <a:endParaRPr lang="el-GR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endParaRPr lang="el-GR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  <a:buAutoNum type="arabicPeriod"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conocer todas las partes eléctricas del sistema y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cómo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operar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  <a:buAutoNum type="arabicPeriod"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saber qué tener en cuenta en relación con la seguridad y la eficacia</a:t>
            </a:r>
          </a:p>
          <a:p>
            <a:pPr>
              <a:lnSpc>
                <a:spcPct val="150000"/>
              </a:lnSpc>
              <a:buAutoNum type="arabicPeriod"/>
            </a:pP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cablear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las partes eléctricas</a:t>
            </a:r>
          </a:p>
          <a:p>
            <a:pPr>
              <a:lnSpc>
                <a:spcPct val="150000"/>
              </a:lnSpc>
              <a:buAutoNum type="arabicPeriod"/>
            </a:pP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evaluar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el mal funcionamiento y resolver problemas</a:t>
            </a:r>
          </a:p>
          <a:p>
            <a:pPr>
              <a:buFont typeface="+mj-lt"/>
              <a:buAutoNum type="arabicPeriod"/>
            </a:pPr>
            <a:endParaRPr lang="el-GR" sz="1600" dirty="0"/>
          </a:p>
        </p:txBody>
      </p:sp>
    </p:spTree>
    <p:extLst>
      <p:ext uri="{BB962C8B-B14F-4D97-AF65-F5344CB8AC3E}">
        <p14:creationId xmlns:p14="http://schemas.microsoft.com/office/powerpoint/2010/main" val="216806741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Fin de la unidad</a:t>
            </a:r>
            <a:endParaRPr lang="el-G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2.4 Eléctrico</a:t>
            </a:r>
          </a:p>
        </p:txBody>
      </p:sp>
    </p:spTree>
    <p:extLst>
      <p:ext uri="{BB962C8B-B14F-4D97-AF65-F5344CB8AC3E}">
        <p14:creationId xmlns:p14="http://schemas.microsoft.com/office/powerpoint/2010/main" val="2897837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Cableado</a:t>
            </a:r>
            <a:endParaRPr lang="el-G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La bomba de calor necesita electricidad como fuente de energía externa, por lo que la bomba de calor debe estar conectada a la red eléctrica.</a:t>
            </a:r>
          </a:p>
          <a:p>
            <a:pPr marL="0" indent="0">
              <a:lnSpc>
                <a:spcPct val="150000"/>
              </a:lnSpc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  <a:buAutoNum type="arabicPeriod"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Requisitos de la instalación</a:t>
            </a:r>
          </a:p>
          <a:p>
            <a:pPr>
              <a:lnSpc>
                <a:spcPct val="150000"/>
              </a:lnSpc>
              <a:buAutoNum type="arabicPeriod"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Cableado de la bomba de calor</a:t>
            </a:r>
            <a:endParaRPr lang="el-GR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37284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Cableado - Requisitos de la instalación</a:t>
            </a:r>
            <a:endParaRPr lang="el-G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Asegúrese de tener en cuenta la instalación eléctrica.</a:t>
            </a:r>
          </a:p>
          <a:p>
            <a:pPr marL="0" indent="0">
              <a:lnSpc>
                <a:spcPct val="150000"/>
              </a:lnSpc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Su bomba de calor necesita una conexión de alimentación propia con un fusible propio / interruptor de seguridad de la línea .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Dependiendo de su bomba de calor y su carga, necesitará al menos tres fases con el amperaje adecuado.</a:t>
            </a:r>
          </a:p>
          <a:p>
            <a:pPr marL="0" indent="0">
              <a:lnSpc>
                <a:spcPct val="150000"/>
              </a:lnSpc>
              <a:buNone/>
            </a:pPr>
            <a:endParaRPr lang="el-GR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098" name="Picture 2" descr="four core armored cooper cable on isolated background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3649824"/>
            <a:ext cx="3682752" cy="26188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200500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Cableado - Requisitos de la instalación</a:t>
            </a:r>
            <a:endParaRPr lang="el-G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Asegúrese de que haya suficiente espacio adicional para la instalación en la caja de fusibles.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à"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Interruptores de seguridad de línea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 adicionales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à"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Un posible contador eléctrico adicional</a:t>
            </a:r>
          </a:p>
          <a:p>
            <a:pPr marL="0" indent="0">
              <a:lnSpc>
                <a:spcPct val="150000"/>
              </a:lnSpc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endParaRPr lang="el-GR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194" name="Picture 2" descr="Voltage switchboard with circuit breakers. Electrical background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90839" y="3212976"/>
            <a:ext cx="4286250" cy="29813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541353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Cableado</a:t>
            </a:r>
            <a:endParaRPr lang="el-G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Asegúrese de tener en cuenta la instalación eléctrica.</a:t>
            </a:r>
          </a:p>
          <a:p>
            <a:pPr marL="0" indent="0">
              <a:lnSpc>
                <a:spcPct val="150000"/>
              </a:lnSpc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Su bomba de calor necesita una conexión de alimentación propia con un fusible propio / interruptor de seguridad de la línea .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Dependiendo de su bomba de calor y su carga, necesitará al menos tres fases con el amperaje adecuado.</a:t>
            </a:r>
          </a:p>
          <a:p>
            <a:pPr marL="0" indent="0">
              <a:lnSpc>
                <a:spcPct val="150000"/>
              </a:lnSpc>
              <a:buNone/>
            </a:pPr>
            <a:endParaRPr lang="el-GR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42" name="Picture 2" descr="Vector Electric Plug and Socket unplugged - flat line minimalistic design 404 error in white background. Concept of Electrical theme web banner, disconnection, loss of connect, loss of connection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1880" y="3676002"/>
            <a:ext cx="4268602" cy="25725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5995768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Cableado</a:t>
            </a:r>
            <a:endParaRPr lang="el-G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Asegúrese de utilizar la sección de cable correcta para la instalación eléctrica.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La dimensión correcta debe especificarse en la hoja de datos de la bomba de calor.</a:t>
            </a:r>
          </a:p>
          <a:p>
            <a:pPr marL="0" indent="0">
              <a:lnSpc>
                <a:spcPct val="150000"/>
              </a:lnSpc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Ejemplo (</a:t>
            </a:r>
            <a:r>
              <a:rPr lang="de-DE" sz="1600" dirty="0">
                <a:latin typeface="Arial" panose="020B0604020202020204" pitchFamily="34" charset="0"/>
                <a:cs typeface="Arial" panose="020B0604020202020204" pitchFamily="34" charset="0"/>
              </a:rPr>
              <a:t>bomba de</a:t>
            </a:r>
            <a:r>
              <a:rPr lang="de-DE" sz="1600" dirty="0" err="1">
                <a:latin typeface="Arial" panose="020B0604020202020204" pitchFamily="34" charset="0"/>
                <a:cs typeface="Arial" panose="020B0604020202020204" pitchFamily="34" charset="0"/>
              </a:rPr>
              <a:t> calor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 Vaillant</a:t>
            </a:r>
            <a:r>
              <a:rPr lang="de-DE" sz="1600" dirty="0" err="1">
                <a:latin typeface="Arial" panose="020B0604020202020204" pitchFamily="34" charset="0"/>
                <a:cs typeface="Arial" panose="020B0604020202020204" pitchFamily="34" charset="0"/>
              </a:rPr>
              <a:t> flexoTHERM</a:t>
            </a:r>
            <a:r>
              <a:rPr lang="de-DE" sz="160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  <a:buFontTx/>
              <a:buChar char="-"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corriente alterna trifásica (400V)</a:t>
            </a:r>
          </a:p>
          <a:p>
            <a:pPr>
              <a:lnSpc>
                <a:spcPct val="150000"/>
              </a:lnSpc>
              <a:buFontTx/>
              <a:buChar char="-"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cable a tierra</a:t>
            </a:r>
          </a:p>
          <a:p>
            <a:pPr>
              <a:lnSpc>
                <a:spcPct val="150000"/>
              </a:lnSpc>
              <a:buFontTx/>
              <a:buChar char="-"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conductor neutro</a:t>
            </a:r>
          </a:p>
          <a:p>
            <a:pPr>
              <a:lnSpc>
                <a:spcPct val="150000"/>
              </a:lnSpc>
              <a:buFontTx/>
              <a:buChar char="-"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endParaRPr lang="el-GR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Picture 2" descr="four core armored cooper cable on isolated background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97486" y="2996952"/>
            <a:ext cx="4195810" cy="2983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5948561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Cableado</a:t>
            </a:r>
            <a:endParaRPr lang="el-G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>
          <a:xfrm>
            <a:off x="457200" y="1600200"/>
            <a:ext cx="4402832" cy="4525963"/>
          </a:xfrm>
        </p:spPr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Asegúrese de que </a:t>
            </a:r>
            <a:r>
              <a:rPr lang="de-DE" sz="1600" dirty="0" err="1">
                <a:latin typeface="Arial" panose="020B0604020202020204" pitchFamily="34" charset="0"/>
                <a:cs typeface="Arial" panose="020B0604020202020204" pitchFamily="34" charset="0"/>
              </a:rPr>
              <a:t>el cableado esté en la relación de fase</a:t>
            </a:r>
            <a:r>
              <a:rPr lang="de-DE" sz="1600" dirty="0">
                <a:latin typeface="Arial" panose="020B0604020202020204" pitchFamily="34" charset="0"/>
                <a:cs typeface="Arial" panose="020B0604020202020204" pitchFamily="34" charset="0"/>
              </a:rPr>
              <a:t> adecuada.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de-DE" sz="1600" dirty="0" err="1">
                <a:latin typeface="Arial" panose="020B0604020202020204" pitchFamily="34" charset="0"/>
                <a:cs typeface="Arial" panose="020B0604020202020204" pitchFamily="34" charset="0"/>
              </a:rPr>
              <a:t>De lo contrario, el compresor de la</a:t>
            </a:r>
            <a:r>
              <a:rPr lang="de-DE" sz="1600" dirty="0">
                <a:latin typeface="Arial" panose="020B0604020202020204" pitchFamily="34" charset="0"/>
                <a:cs typeface="Arial" panose="020B0604020202020204" pitchFamily="34" charset="0"/>
              </a:rPr>
              <a:t> bomba de </a:t>
            </a:r>
            <a:r>
              <a:rPr lang="de-DE" sz="1600" dirty="0" err="1">
                <a:latin typeface="Arial" panose="020B0604020202020204" pitchFamily="34" charset="0"/>
                <a:cs typeface="Arial" panose="020B0604020202020204" pitchFamily="34" charset="0"/>
              </a:rPr>
              <a:t>calor no puede funcionar</a:t>
            </a:r>
            <a:r>
              <a:rPr lang="de-DE" sz="1600" dirty="0">
                <a:latin typeface="Arial" panose="020B0604020202020204" pitchFamily="34" charset="0"/>
                <a:cs typeface="Arial" panose="020B0604020202020204" pitchFamily="34" charset="0"/>
              </a:rPr>
              <a:t> correctamente.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de-DE" sz="1600" dirty="0" err="1">
                <a:latin typeface="Arial" panose="020B0604020202020204" pitchFamily="34" charset="0"/>
                <a:cs typeface="Arial" panose="020B0604020202020204" pitchFamily="34" charset="0"/>
              </a:rPr>
              <a:t>El peor de los casos puede ser</a:t>
            </a:r>
            <a:r>
              <a:rPr lang="de-DE" sz="1600" dirty="0">
                <a:latin typeface="Arial" panose="020B0604020202020204" pitchFamily="34" charset="0"/>
                <a:cs typeface="Arial" panose="020B0604020202020204" pitchFamily="34" charset="0"/>
              </a:rPr>
              <a:t> un </a:t>
            </a:r>
            <a:r>
              <a:rPr lang="de-DE" sz="1600" dirty="0" err="1">
                <a:latin typeface="Arial" panose="020B0604020202020204" pitchFamily="34" charset="0"/>
                <a:cs typeface="Arial" panose="020B0604020202020204" pitchFamily="34" charset="0"/>
              </a:rPr>
              <a:t>daño grave</a:t>
            </a:r>
            <a:r>
              <a:rPr lang="de-DE" sz="1600" dirty="0">
                <a:latin typeface="Arial" panose="020B0604020202020204" pitchFamily="34" charset="0"/>
                <a:cs typeface="Arial" panose="020B0604020202020204" pitchFamily="34" charset="0"/>
              </a:rPr>
              <a:t> en un tiempo relativamente </a:t>
            </a:r>
            <a:r>
              <a:rPr lang="de-DE" sz="1600" dirty="0" err="1">
                <a:latin typeface="Arial" panose="020B0604020202020204" pitchFamily="34" charset="0"/>
                <a:cs typeface="Arial" panose="020B0604020202020204" pitchFamily="34" charset="0"/>
              </a:rPr>
              <a:t>corto</a:t>
            </a:r>
            <a:r>
              <a:rPr lang="de-DE" sz="1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  <a:buFontTx/>
              <a:buChar char="-"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endParaRPr lang="el-GR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three-phase sine wave, vector illustatio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1666857"/>
            <a:ext cx="4286250" cy="4476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3499604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Cableado</a:t>
            </a:r>
            <a:endParaRPr lang="el-G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Puede haber varias características opcionales que deben ser cableadas.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La hoja de datos de la bomba de calor le proporciona toda la información relevante. Las características opcionales podrían ser:</a:t>
            </a:r>
          </a:p>
          <a:p>
            <a:pPr>
              <a:lnSpc>
                <a:spcPct val="150000"/>
              </a:lnSpc>
              <a:buFontTx/>
              <a:buChar char="-"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Conectando el interruptor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manométrico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para la </a:t>
            </a:r>
            <a:r>
              <a:rPr lang="en-US" sz="1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salmuera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, el interruptor puede apagar el ciclo del refrigerante.</a:t>
            </a:r>
          </a:p>
          <a:p>
            <a:pPr>
              <a:lnSpc>
                <a:spcPct val="150000"/>
              </a:lnSpc>
              <a:buFontTx/>
              <a:buChar char="-"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Un termostato para controlar el calor máximo en el sistema de calefacción (por ejemplo, un sistema de calefacción por suelo radiante).</a:t>
            </a:r>
          </a:p>
          <a:p>
            <a:pPr>
              <a:lnSpc>
                <a:spcPct val="150000"/>
              </a:lnSpc>
              <a:buFontTx/>
              <a:buChar char="-"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Un sensor de temperatura para el depósito de agua caliente</a:t>
            </a:r>
          </a:p>
          <a:p>
            <a:pPr>
              <a:lnSpc>
                <a:spcPct val="150000"/>
              </a:lnSpc>
              <a:buFontTx/>
              <a:buChar char="-"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….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endParaRPr lang="el-GR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06394853"/>
      </p:ext>
    </p:extLst>
  </p:cSld>
  <p:clrMapOvr>
    <a:masterClrMapping/>
  </p:clrMapOvr>
</p:sld>
</file>

<file path=ppt/theme/theme1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</TotalTime>
  <Words>1787</Words>
  <Application>Microsoft Office PowerPoint</Application>
  <PresentationFormat>Presentación en pantalla (4:3)</PresentationFormat>
  <Paragraphs>203</Paragraphs>
  <Slides>23</Slides>
  <Notes>21</Notes>
  <HiddenSlides>0</HiddenSlides>
  <MMClips>1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23</vt:i4>
      </vt:variant>
    </vt:vector>
  </HeadingPairs>
  <TitlesOfParts>
    <vt:vector size="28" baseType="lpstr">
      <vt:lpstr>Arial</vt:lpstr>
      <vt:lpstr>Bahnschrift</vt:lpstr>
      <vt:lpstr>Calibri</vt:lpstr>
      <vt:lpstr>Wingdings</vt:lpstr>
      <vt:lpstr>2_Office Theme</vt:lpstr>
      <vt:lpstr>2.4 Eléctrico</vt:lpstr>
      <vt:lpstr>Objetivos del módulo</vt:lpstr>
      <vt:lpstr>Cableado</vt:lpstr>
      <vt:lpstr>Cableado - Requisitos de la instalación</vt:lpstr>
      <vt:lpstr>Cableado - Requisitos de la instalación</vt:lpstr>
      <vt:lpstr>Cableado</vt:lpstr>
      <vt:lpstr>Cableado</vt:lpstr>
      <vt:lpstr>Cableado</vt:lpstr>
      <vt:lpstr>Cableado</vt:lpstr>
      <vt:lpstr>Cableado - Requisitos de la instalación</vt:lpstr>
      <vt:lpstr>Bomba de calor y Smart Grids</vt:lpstr>
      <vt:lpstr>Bomba de calor y Smart Grids</vt:lpstr>
      <vt:lpstr>Bomba de calor y Smart Grids</vt:lpstr>
      <vt:lpstr>Bomba de calor y Smart Grids</vt:lpstr>
      <vt:lpstr>Tarifa de electricidad para bombas de calor</vt:lpstr>
      <vt:lpstr>Tarifa de electricidad para bombas de calor</vt:lpstr>
      <vt:lpstr>Tarifa de electricidad para bombas de calor</vt:lpstr>
      <vt:lpstr>Tarifa de electricidad para bombas de calor</vt:lpstr>
      <vt:lpstr>Tarifa de electricidad para bombas de calor</vt:lpstr>
      <vt:lpstr>Bomba de calor y fotovoltaica</vt:lpstr>
      <vt:lpstr>Bomba de calor y fotovoltaica</vt:lpstr>
      <vt:lpstr>Conclusión</vt:lpstr>
      <vt:lpstr>Fin de la unidad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ptsimpoukli</dc:creator>
  <cp:lastModifiedBy>Jesus Maria Gomez</cp:lastModifiedBy>
  <cp:revision>51</cp:revision>
  <dcterms:created xsi:type="dcterms:W3CDTF">2017-12-11T10:59:29Z</dcterms:created>
  <dcterms:modified xsi:type="dcterms:W3CDTF">2019-08-07T14:50:03Z</dcterms:modified>
</cp:coreProperties>
</file>