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9"/>
  </p:notesMasterIdLst>
  <p:sldIdLst>
    <p:sldId id="451" r:id="rId2"/>
    <p:sldId id="452" r:id="rId3"/>
    <p:sldId id="453" r:id="rId4"/>
    <p:sldId id="454" r:id="rId5"/>
    <p:sldId id="455" r:id="rId6"/>
    <p:sldId id="456" r:id="rId7"/>
    <p:sldId id="457" r:id="rId8"/>
    <p:sldId id="458" r:id="rId9"/>
    <p:sldId id="459" r:id="rId10"/>
    <p:sldId id="460" r:id="rId11"/>
    <p:sldId id="461" r:id="rId12"/>
    <p:sldId id="462" r:id="rId13"/>
    <p:sldId id="463" r:id="rId14"/>
    <p:sldId id="464" r:id="rId15"/>
    <p:sldId id="465" r:id="rId16"/>
    <p:sldId id="466"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482" r:id="rId33"/>
    <p:sldId id="483" r:id="rId34"/>
    <p:sldId id="484" r:id="rId35"/>
    <p:sldId id="485" r:id="rId36"/>
    <p:sldId id="486" r:id="rId37"/>
    <p:sldId id="487" r:id="rId38"/>
    <p:sldId id="488" r:id="rId39"/>
    <p:sldId id="489" r:id="rId40"/>
    <p:sldId id="490" r:id="rId41"/>
    <p:sldId id="491"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506" r:id="rId57"/>
    <p:sldId id="507" r:id="rId58"/>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120" autoAdjust="0"/>
  </p:normalViewPr>
  <p:slideViewPr>
    <p:cSldViewPr>
      <p:cViewPr varScale="1">
        <p:scale>
          <a:sx n="67" d="100"/>
          <a:sy n="67" d="100"/>
        </p:scale>
        <p:origin x="1284" y="60"/>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15/8/2019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‹Nº›</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Directrices para el capacitador</a:t>
            </a:r>
          </a:p>
          <a:p>
            <a:endParaRPr lang="el-GR" dirty="0"/>
          </a:p>
          <a:p>
            <a:r>
              <a:rPr lang="en-US" dirty="0"/>
              <a:t>Este archivo.</a:t>
            </a:r>
            <a:r>
              <a:rPr lang="en-US" dirty="0" err="1"/>
              <a:t>ppt</a:t>
            </a:r>
            <a:r>
              <a:rPr lang="en-US" dirty="0"/>
              <a:t> es una plantilla para ser utilizada por los proveedores de EFP para que preparen el material de formación. </a:t>
            </a:r>
          </a:p>
          <a:p>
            <a:endParaRPr lang="el-GR" dirty="0"/>
          </a:p>
          <a:p>
            <a:r>
              <a:rPr lang="en-US" dirty="0"/>
              <a:t>Sugerimos de </a:t>
            </a:r>
            <a:r>
              <a:rPr lang="en-US" b="1" dirty="0"/>
              <a:t>30 a 40 diapositivas </a:t>
            </a:r>
            <a:r>
              <a:rPr lang="en-US" b="1" dirty="0" err="1"/>
              <a:t>ppt</a:t>
            </a:r>
            <a:r>
              <a:rPr lang="en-US" dirty="0"/>
              <a:t> durante una (1) hora del programa de entrenamiento.</a:t>
            </a:r>
            <a:endParaRPr lang="el-GR" dirty="0"/>
          </a:p>
          <a:p>
            <a:endParaRPr lang="en-US" dirty="0"/>
          </a:p>
          <a:p>
            <a:r>
              <a:rPr lang="en-US" dirty="0"/>
              <a:t>Hay 3 </a:t>
            </a:r>
            <a:r>
              <a:rPr lang="en-US" u="sng" dirty="0"/>
              <a:t>diapositivas predefinidas </a:t>
            </a:r>
            <a:r>
              <a:rPr lang="en-US" dirty="0"/>
              <a:t>a rellenar por usted, tituladas "</a:t>
            </a:r>
            <a:r>
              <a:rPr lang="en-US" b="1" dirty="0"/>
              <a:t>Objetivos del módulo</a:t>
            </a:r>
            <a:r>
              <a:rPr lang="en-US" dirty="0"/>
              <a:t>", "</a:t>
            </a:r>
            <a:r>
              <a:rPr lang="en-US" b="1" dirty="0"/>
              <a:t>Conclusión</a:t>
            </a:r>
            <a:r>
              <a:rPr lang="en-US" dirty="0"/>
              <a:t>", "</a:t>
            </a:r>
            <a:r>
              <a:rPr lang="en-US" b="1" dirty="0"/>
              <a:t>Fin del módulo</a:t>
            </a:r>
            <a:r>
              <a:rPr lang="en-US" dirty="0"/>
              <a:t>".</a:t>
            </a:r>
            <a:endParaRPr lang="el-GR" dirty="0"/>
          </a:p>
          <a:p>
            <a:endParaRPr lang="en-US" dirty="0"/>
          </a:p>
          <a:p>
            <a:pPr lvl="0"/>
            <a:r>
              <a:rPr lang="en-US" dirty="0"/>
              <a:t>El material debe ser enviado en formato editable.</a:t>
            </a:r>
            <a:endParaRPr lang="el-GR" dirty="0"/>
          </a:p>
          <a:p>
            <a:pPr lvl="0"/>
            <a:endParaRPr lang="en-US" dirty="0"/>
          </a:p>
          <a:p>
            <a:pPr lvl="0">
              <a:buFont typeface="Wingdings" pitchFamily="2" charset="2"/>
              <a:buChar char="§"/>
            </a:pPr>
            <a:r>
              <a:rPr lang="en-US" dirty="0"/>
              <a:t>Fuente sugerida: Arial</a:t>
            </a:r>
            <a:endParaRPr lang="el-GR" dirty="0"/>
          </a:p>
          <a:p>
            <a:pPr lvl="0">
              <a:buFont typeface="Wingdings" pitchFamily="2" charset="2"/>
              <a:buChar char="§"/>
            </a:pPr>
            <a:r>
              <a:rPr lang="en-US" dirty="0"/>
              <a:t>Tamaño de letra requerido: 16</a:t>
            </a:r>
            <a:endParaRPr lang="el-GR" dirty="0"/>
          </a:p>
          <a:p>
            <a:pPr lvl="0">
              <a:buFont typeface="Wingdings" pitchFamily="2" charset="2"/>
              <a:buChar char="§"/>
            </a:pPr>
            <a:r>
              <a:rPr lang="en-US" dirty="0"/>
              <a:t>Espaciado de línea sugerido: 1,5</a:t>
            </a:r>
            <a:endParaRPr lang="el-GR" dirty="0"/>
          </a:p>
          <a:p>
            <a:pPr lvl="0">
              <a:buFont typeface="Wingdings" pitchFamily="2" charset="2"/>
              <a:buChar char="§"/>
            </a:pPr>
            <a:r>
              <a:rPr lang="en-US" dirty="0"/>
              <a:t>El archivo</a:t>
            </a:r>
            <a:r>
              <a:rPr lang="en-US" dirty="0" err="1"/>
              <a:t> ppt/pptx</a:t>
            </a:r>
            <a:r>
              <a:rPr lang="en-US" dirty="0"/>
              <a:t> debe tener una estructura clara, unidades definidas y títulos de diapositivas únicos.</a:t>
            </a:r>
            <a:endParaRPr lang="el-GR" dirty="0"/>
          </a:p>
          <a:p>
            <a:pPr lvl="0">
              <a:buFont typeface="Wingdings" pitchFamily="2" charset="2"/>
              <a:buChar char="§"/>
            </a:pPr>
            <a:r>
              <a:rPr lang="en-US" dirty="0"/>
              <a:t>El contenido de la diapositiva</a:t>
            </a:r>
            <a:r>
              <a:rPr lang="en-US" dirty="0" err="1"/>
              <a:t> ppt/pptx</a:t>
            </a:r>
            <a:r>
              <a:rPr lang="en-US" dirty="0"/>
              <a:t> no debe exceder los márgenes predefinidos</a:t>
            </a:r>
            <a:endParaRPr lang="el-GR" dirty="0"/>
          </a:p>
          <a:p>
            <a:pPr lvl="0">
              <a:buFont typeface="Wingdings" pitchFamily="2" charset="2"/>
              <a:buChar char="§"/>
            </a:pPr>
            <a:r>
              <a:rPr lang="en-US" dirty="0"/>
              <a:t>Las imágenes, diagramas, etc. deben ir acompañados de una descripción.</a:t>
            </a:r>
            <a:endParaRPr lang="el-GR" dirty="0"/>
          </a:p>
          <a:p>
            <a:pPr lvl="0">
              <a:buFont typeface="Wingdings" pitchFamily="2" charset="2"/>
              <a:buChar char="§"/>
            </a:pPr>
            <a:r>
              <a:rPr lang="en-US" dirty="0"/>
              <a:t>Si desea incluir preguntas de comprensión (opción múltiple, respuestas múltiples, verdadero/falso, coincidencia, etc.) para mejorar la comprensión de la teoría por parte de los usuarios, debe incluirlas en el archivo</a:t>
            </a:r>
            <a:r>
              <a:rPr lang="en-US" dirty="0" err="1"/>
              <a:t> ppt/pptx</a:t>
            </a:r>
            <a:r>
              <a:rPr lang="en-US" dirty="0"/>
              <a:t>.</a:t>
            </a:r>
            <a:endParaRPr lang="el-GR" dirty="0"/>
          </a:p>
          <a:p>
            <a:pPr lvl="0">
              <a:buFont typeface="Wingdings" pitchFamily="2" charset="2"/>
              <a:buChar char="§"/>
            </a:pPr>
            <a:r>
              <a:rPr lang="en-US" dirty="0"/>
              <a:t>Las preguntas que se utilizarán para la autoevaluación y las pruebas de evaluación final deben seguir un formato predefinido que se enviará desde SQLearn en un archivo .</a:t>
            </a:r>
            <a:r>
              <a:rPr lang="en-US" dirty="0" err="1"/>
              <a:t> xls</a:t>
            </a:r>
            <a:r>
              <a:rPr lang="en-US" dirty="0"/>
              <a:t>.</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www.tagsolar.com/" TargetMode="External"/><Relationship Id="rId13" Type="http://schemas.openxmlformats.org/officeDocument/2006/relationships/hyperlink" Target="http://www.pecomark.com/" TargetMode="External"/><Relationship Id="rId18" Type="http://schemas.openxmlformats.org/officeDocument/2006/relationships/hyperlink" Target="https://www.codigotecnico.org/index.php/menu-ahorro-energia.html" TargetMode="External"/><Relationship Id="rId3" Type="http://schemas.openxmlformats.org/officeDocument/2006/relationships/hyperlink" Target="http://www.grundfos.com/inline" TargetMode="External"/><Relationship Id="rId7" Type="http://schemas.openxmlformats.org/officeDocument/2006/relationships/hyperlink" Target="http://www.termicol.es/" TargetMode="External"/><Relationship Id="rId12" Type="http://schemas.openxmlformats.org/officeDocument/2006/relationships/hyperlink" Target="http://www.distribucioningusa.com/p/tuberia-de-cobre-rigida/" TargetMode="External"/><Relationship Id="rId17" Type="http://schemas.openxmlformats.org/officeDocument/2006/relationships/hyperlink" Target="https://energia.gob.es/desarrollo/EficienciaEnergetica/RITE/Paginas/InstalacionesTermicas.aspx" TargetMode="External"/><Relationship Id="rId2" Type="http://schemas.openxmlformats.org/officeDocument/2006/relationships/hyperlink" Target="http://www.chromagen.es/" TargetMode="External"/><Relationship Id="rId16" Type="http://schemas.openxmlformats.org/officeDocument/2006/relationships/hyperlink" Target="http://www.valvestockist.com/" TargetMode="External"/><Relationship Id="rId1" Type="http://schemas.openxmlformats.org/officeDocument/2006/relationships/slideLayout" Target="../slideLayouts/slideLayout2.xml"/><Relationship Id="rId6" Type="http://schemas.openxmlformats.org/officeDocument/2006/relationships/hyperlink" Target="http://www.salvadorescoda.com/" TargetMode="External"/><Relationship Id="rId11" Type="http://schemas.openxmlformats.org/officeDocument/2006/relationships/hyperlink" Target="http://www.sedical.com/web/inicio.aspx" TargetMode="External"/><Relationship Id="rId5" Type="http://schemas.openxmlformats.org/officeDocument/2006/relationships/hyperlink" Target="http://www.viessmann.com/com/en" TargetMode="External"/><Relationship Id="rId15" Type="http://schemas.openxmlformats.org/officeDocument/2006/relationships/hyperlink" Target="http://www.swagelok.com.mx/" TargetMode="External"/><Relationship Id="rId10" Type="http://schemas.openxmlformats.org/officeDocument/2006/relationships/hyperlink" Target="http://www.waow.net/Centrifugas.htm" TargetMode="External"/><Relationship Id="rId4" Type="http://schemas.openxmlformats.org/officeDocument/2006/relationships/hyperlink" Target="http://www.suner.es/" TargetMode="External"/><Relationship Id="rId9" Type="http://schemas.openxmlformats.org/officeDocument/2006/relationships/hyperlink" Target="http://www.becoal.es/Tarifas/Isopipe%20UV.pdf" TargetMode="External"/><Relationship Id="rId14" Type="http://schemas.openxmlformats.org/officeDocument/2006/relationships/hyperlink" Target="http://www.aguamarket.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n-US" b="1" dirty="0">
                <a:effectLst>
                  <a:outerShdw blurRad="38100" dist="38100" dir="2700000" algn="tl">
                    <a:srgbClr val="000000">
                      <a:alpha val="43137"/>
                    </a:srgbClr>
                  </a:outerShdw>
                </a:effectLst>
              </a:rPr>
              <a:t>Unidad 3.2.</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TIPOS DE INSTALACIONES Y ESQUEMAS</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572000" y="3573016"/>
            <a:ext cx="4103688" cy="1752600"/>
          </a:xfrm>
        </p:spPr>
        <p:txBody>
          <a:bodyPr/>
          <a:lstStyle/>
          <a:p>
            <a:r>
              <a:rPr lang="en-US" dirty="0"/>
              <a:t>Bloque 3:</a:t>
            </a:r>
            <a:br>
              <a:rPr lang="en-US" dirty="0"/>
            </a:br>
            <a:r>
              <a:rPr lang="en-US" dirty="0"/>
              <a:t>Sistemas de energía solar térmica para edificios</a:t>
            </a:r>
          </a:p>
          <a:p>
            <a:endParaRPr lang="el-GR" dirty="0"/>
          </a:p>
        </p:txBody>
      </p:sp>
    </p:spTree>
    <p:extLst>
      <p:ext uri="{BB962C8B-B14F-4D97-AF65-F5344CB8AC3E}">
        <p14:creationId xmlns:p14="http://schemas.microsoft.com/office/powerpoint/2010/main" val="149550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E67E-2AAE-4133-96AA-E1043A99041B}"/>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0C7E1C52-7FDB-4A11-A2FA-C25BAE40C5AA}"/>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5" name="Rectangle 4">
            <a:extLst>
              <a:ext uri="{FF2B5EF4-FFF2-40B4-BE49-F238E27FC236}">
                <a16:creationId xmlns:a16="http://schemas.microsoft.com/office/drawing/2014/main" id="{1DAF6DF4-AB27-4DD5-B0E5-8F3F31D69BEC}"/>
              </a:ext>
            </a:extLst>
          </p:cNvPr>
          <p:cNvSpPr/>
          <p:nvPr/>
        </p:nvSpPr>
        <p:spPr>
          <a:xfrm>
            <a:off x="717606" y="1926332"/>
            <a:ext cx="4142394" cy="338554"/>
          </a:xfrm>
          <a:prstGeom prst="rect">
            <a:avLst/>
          </a:prstGeom>
        </p:spPr>
        <p:txBody>
          <a:bodyPr wrap="square">
            <a:spAutoFit/>
          </a:bodyPr>
          <a:lstStyle/>
          <a:p>
            <a:pPr marL="285750" indent="-285750">
              <a:buFont typeface="Wingdings" panose="05000000000000000000" pitchFamily="2" charset="2"/>
              <a:buChar char="§"/>
            </a:pPr>
            <a:r>
              <a:rPr lang="en-US" sz="1600" b="1" dirty="0"/>
              <a:t>COMPONENTES. Colectores solares.</a:t>
            </a:r>
          </a:p>
        </p:txBody>
      </p:sp>
      <p:pic>
        <p:nvPicPr>
          <p:cNvPr id="6" name="Picture 7">
            <a:extLst>
              <a:ext uri="{FF2B5EF4-FFF2-40B4-BE49-F238E27FC236}">
                <a16:creationId xmlns:a16="http://schemas.microsoft.com/office/drawing/2014/main" id="{F038E404-B423-45CC-9F21-BDD121F2A0E9}"/>
              </a:ext>
            </a:extLst>
          </p:cNvPr>
          <p:cNvPicPr>
            <a:picLocks noChangeAspect="1"/>
          </p:cNvPicPr>
          <p:nvPr/>
        </p:nvPicPr>
        <p:blipFill>
          <a:blip r:embed="rId2"/>
          <a:stretch>
            <a:fillRect/>
          </a:stretch>
        </p:blipFill>
        <p:spPr>
          <a:xfrm>
            <a:off x="900000" y="2205000"/>
            <a:ext cx="7884000" cy="4067353"/>
          </a:xfrm>
          <a:prstGeom prst="rect">
            <a:avLst/>
          </a:prstGeom>
        </p:spPr>
      </p:pic>
    </p:spTree>
    <p:extLst>
      <p:ext uri="{BB962C8B-B14F-4D97-AF65-F5344CB8AC3E}">
        <p14:creationId xmlns:p14="http://schemas.microsoft.com/office/powerpoint/2010/main" val="1693772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51FC-4A61-4E30-80D4-3144C1C93A28}"/>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83B8128E-A7CA-402E-9502-D75652B695B5}"/>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de proceso</a:t>
            </a:r>
          </a:p>
        </p:txBody>
      </p:sp>
      <p:sp>
        <p:nvSpPr>
          <p:cNvPr id="5" name="Rectangle 4">
            <a:extLst>
              <a:ext uri="{FF2B5EF4-FFF2-40B4-BE49-F238E27FC236}">
                <a16:creationId xmlns:a16="http://schemas.microsoft.com/office/drawing/2014/main" id="{5C74195F-3569-4C20-8485-8514E8F21D2E}"/>
              </a:ext>
            </a:extLst>
          </p:cNvPr>
          <p:cNvSpPr/>
          <p:nvPr/>
        </p:nvSpPr>
        <p:spPr>
          <a:xfrm>
            <a:off x="717606" y="1958906"/>
            <a:ext cx="5798394" cy="338554"/>
          </a:xfrm>
          <a:prstGeom prst="rect">
            <a:avLst/>
          </a:prstGeom>
        </p:spPr>
        <p:txBody>
          <a:bodyPr wrap="square">
            <a:spAutoFit/>
          </a:bodyPr>
          <a:lstStyle/>
          <a:p>
            <a:pPr marL="285750" indent="-285750">
              <a:buFont typeface="Wingdings" panose="05000000000000000000" pitchFamily="2" charset="2"/>
              <a:buChar char="§"/>
            </a:pPr>
            <a:r>
              <a:rPr lang="en-US" sz="1600" b="1" dirty="0"/>
              <a:t>COMPONENTES. Tanques de almacenamiento de agua caliente solar comercial.</a:t>
            </a:r>
          </a:p>
        </p:txBody>
      </p:sp>
      <p:sp>
        <p:nvSpPr>
          <p:cNvPr id="6" name="Rectangle 5">
            <a:extLst>
              <a:ext uri="{FF2B5EF4-FFF2-40B4-BE49-F238E27FC236}">
                <a16:creationId xmlns:a16="http://schemas.microsoft.com/office/drawing/2014/main" id="{D1DA4919-F2E0-48C2-91F6-DF8B18749613}"/>
              </a:ext>
            </a:extLst>
          </p:cNvPr>
          <p:cNvSpPr/>
          <p:nvPr/>
        </p:nvSpPr>
        <p:spPr>
          <a:xfrm>
            <a:off x="252000" y="2554126"/>
            <a:ext cx="5904000" cy="3754874"/>
          </a:xfrm>
          <a:prstGeom prst="rect">
            <a:avLst/>
          </a:prstGeom>
        </p:spPr>
        <p:txBody>
          <a:bodyPr wrap="square">
            <a:spAutoFit/>
          </a:bodyPr>
          <a:lstStyle/>
          <a:p>
            <a:pPr marL="541338" lvl="1" indent="-285750">
              <a:buFont typeface="Calibri" panose="020F0502020204030204" pitchFamily="34" charset="0"/>
              <a:buChar char="–"/>
            </a:pPr>
            <a:r>
              <a:rPr lang="en-US" sz="1400" dirty="0"/>
              <a:t>Los sistemas SWH de gran tamaño están diseñados para suministrar grandes volúmenes de agua caliente cuando sea necesario. A partir de aquí, los sistemas de calefacción solar comercial requerirán una capacidad de almacenamiento mucho mayor. Una forma de conseguirlo es usando </a:t>
            </a:r>
            <a:r>
              <a:rPr lang="en-US" sz="1400" b="1" dirty="0"/>
              <a:t>grandes tanques solares</a:t>
            </a:r>
            <a:r>
              <a:rPr lang="en-US" sz="1400" dirty="0"/>
              <a:t>.</a:t>
            </a:r>
          </a:p>
          <a:p>
            <a:pPr marL="541338" lvl="1" indent="-285750">
              <a:buFont typeface="Calibri" panose="020F0502020204030204" pitchFamily="34" charset="0"/>
              <a:buChar char="–"/>
            </a:pPr>
            <a:r>
              <a:rPr lang="en-US" sz="1400" dirty="0"/>
              <a:t>Algunas de las características de estos grandes tanques son:</a:t>
            </a:r>
          </a:p>
          <a:p>
            <a:pPr marL="801688" lvl="2" indent="-285750">
              <a:buFont typeface="Arial" panose="020B0604020202020204" pitchFamily="34" charset="0"/>
              <a:buChar char="."/>
            </a:pPr>
            <a:r>
              <a:rPr lang="en-US" sz="1400" dirty="0"/>
              <a:t>Grandes capacidades (ejemplo: 20000 Litros).</a:t>
            </a:r>
          </a:p>
          <a:p>
            <a:pPr marL="801688" lvl="2" indent="-285750">
              <a:buFont typeface="Arial" panose="020B0604020202020204" pitchFamily="34" charset="0"/>
              <a:buChar char="."/>
            </a:pPr>
            <a:r>
              <a:rPr lang="en-US" sz="1400" dirty="0"/>
              <a:t>Para uso en sistemas directos e indirectos.</a:t>
            </a:r>
          </a:p>
          <a:p>
            <a:pPr marL="801688" lvl="2" indent="-285750">
              <a:buFont typeface="Arial" panose="020B0604020202020204" pitchFamily="34" charset="0"/>
              <a:buChar char="."/>
            </a:pPr>
            <a:r>
              <a:rPr lang="en-US" sz="1400" dirty="0"/>
              <a:t>Aluminio u otra lámina de metal con aislamiento grueso.</a:t>
            </a:r>
          </a:p>
          <a:p>
            <a:pPr marL="801688" lvl="2" indent="-285750">
              <a:buFont typeface="Arial" panose="020B0604020202020204" pitchFamily="34" charset="0"/>
              <a:buChar char="."/>
            </a:pPr>
            <a:r>
              <a:rPr lang="en-US" sz="1400" dirty="0"/>
              <a:t>Abierto a la presión atmosférica (más barato, ya que no necesita certificaciones especiales y chapas gruesas).</a:t>
            </a:r>
          </a:p>
          <a:p>
            <a:pPr marL="801688" lvl="2" indent="-285750">
              <a:buFont typeface="Arial" panose="020B0604020202020204" pitchFamily="34" charset="0"/>
              <a:buChar char="."/>
            </a:pPr>
            <a:r>
              <a:rPr lang="en-US" sz="1400" dirty="0"/>
              <a:t>Múltiples puertos hidráulicos para flexibilidad y amortiguación, y pozos de puerto para detección térmica.</a:t>
            </a:r>
          </a:p>
          <a:p>
            <a:pPr marL="801688" lvl="2" indent="-285750">
              <a:buFont typeface="Arial" panose="020B0604020202020204" pitchFamily="34" charset="0"/>
              <a:buChar char="."/>
            </a:pPr>
            <a:r>
              <a:rPr lang="en-US" sz="1400" dirty="0"/>
              <a:t>Montaje en obra, para pasar a través de cualquier puerta y facilitar el transporte.</a:t>
            </a:r>
          </a:p>
          <a:p>
            <a:pPr marL="801688" lvl="2" indent="-285750">
              <a:buFont typeface="Arial" panose="020B0604020202020204" pitchFamily="34" charset="0"/>
              <a:buChar char="."/>
            </a:pPr>
            <a:r>
              <a:rPr lang="en-US" sz="1400" dirty="0"/>
              <a:t>Puede contener varios serpentines de intercambiadores de calor.</a:t>
            </a:r>
          </a:p>
          <a:p>
            <a:pPr marL="801688" lvl="2" indent="-285750">
              <a:buFont typeface="Arial" panose="020B0604020202020204" pitchFamily="34" charset="0"/>
              <a:buChar char="."/>
            </a:pPr>
            <a:endParaRPr lang="en-US" sz="1400" dirty="0"/>
          </a:p>
        </p:txBody>
      </p:sp>
      <p:pic>
        <p:nvPicPr>
          <p:cNvPr id="7" name="Picture 6">
            <a:extLst>
              <a:ext uri="{FF2B5EF4-FFF2-40B4-BE49-F238E27FC236}">
                <a16:creationId xmlns:a16="http://schemas.microsoft.com/office/drawing/2014/main" id="{893617E7-36A8-4BC4-8178-1A9DD5F18FC8}"/>
              </a:ext>
            </a:extLst>
          </p:cNvPr>
          <p:cNvPicPr>
            <a:picLocks noChangeAspect="1"/>
          </p:cNvPicPr>
          <p:nvPr/>
        </p:nvPicPr>
        <p:blipFill>
          <a:blip r:embed="rId2"/>
          <a:stretch>
            <a:fillRect/>
          </a:stretch>
        </p:blipFill>
        <p:spPr>
          <a:xfrm>
            <a:off x="6499881" y="2088993"/>
            <a:ext cx="2464119" cy="4242446"/>
          </a:xfrm>
          <a:prstGeom prst="rect">
            <a:avLst/>
          </a:prstGeom>
        </p:spPr>
      </p:pic>
    </p:spTree>
    <p:extLst>
      <p:ext uri="{BB962C8B-B14F-4D97-AF65-F5344CB8AC3E}">
        <p14:creationId xmlns:p14="http://schemas.microsoft.com/office/powerpoint/2010/main" val="2189915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A9AF-235D-4659-81F8-1C4B8938A802}"/>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9E0EC712-1F2D-4F31-952D-12E949A01333}"/>
              </a:ext>
            </a:extLst>
          </p:cNvPr>
          <p:cNvSpPr/>
          <p:nvPr/>
        </p:nvSpPr>
        <p:spPr>
          <a:xfrm>
            <a:off x="717606" y="1886906"/>
            <a:ext cx="4070394" cy="584775"/>
          </a:xfrm>
          <a:prstGeom prst="rect">
            <a:avLst/>
          </a:prstGeom>
        </p:spPr>
        <p:txBody>
          <a:bodyPr wrap="square">
            <a:spAutoFit/>
          </a:bodyPr>
          <a:lstStyle/>
          <a:p>
            <a:pPr marL="285750" indent="-285750">
              <a:buFont typeface="Wingdings" panose="05000000000000000000" pitchFamily="2" charset="2"/>
              <a:buChar char="§"/>
            </a:pPr>
            <a:r>
              <a:rPr lang="en-US" sz="1600" b="1" dirty="0"/>
              <a:t>COMPONENTES. Tanques de almacenamiento de agua caliente solar comercial.</a:t>
            </a:r>
          </a:p>
        </p:txBody>
      </p:sp>
      <p:sp>
        <p:nvSpPr>
          <p:cNvPr id="6" name="Rectangle 5">
            <a:extLst>
              <a:ext uri="{FF2B5EF4-FFF2-40B4-BE49-F238E27FC236}">
                <a16:creationId xmlns:a16="http://schemas.microsoft.com/office/drawing/2014/main" id="{91D682F3-188B-4E4E-B9BB-A17F47143A6B}"/>
              </a:ext>
            </a:extLst>
          </p:cNvPr>
          <p:cNvSpPr/>
          <p:nvPr/>
        </p:nvSpPr>
        <p:spPr>
          <a:xfrm>
            <a:off x="432916" y="1485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7" name="Rectangle 6">
            <a:extLst>
              <a:ext uri="{FF2B5EF4-FFF2-40B4-BE49-F238E27FC236}">
                <a16:creationId xmlns:a16="http://schemas.microsoft.com/office/drawing/2014/main" id="{CAA1E555-9665-4DCC-A730-D34FD018C63D}"/>
              </a:ext>
            </a:extLst>
          </p:cNvPr>
          <p:cNvSpPr/>
          <p:nvPr/>
        </p:nvSpPr>
        <p:spPr>
          <a:xfrm>
            <a:off x="468311" y="2621675"/>
            <a:ext cx="4967689" cy="2031325"/>
          </a:xfrm>
          <a:prstGeom prst="rect">
            <a:avLst/>
          </a:prstGeom>
        </p:spPr>
        <p:txBody>
          <a:bodyPr wrap="square">
            <a:spAutoFit/>
          </a:bodyPr>
          <a:lstStyle/>
          <a:p>
            <a:pPr marL="541338" lvl="1" indent="-285750">
              <a:buFont typeface="Calibri" panose="020F0502020204030204" pitchFamily="34" charset="0"/>
              <a:buChar char="–"/>
            </a:pPr>
            <a:r>
              <a:rPr lang="en-US" sz="1400" dirty="0"/>
              <a:t>Además, los tanques de agua caliente solar pueden ser conectados a la red eléctrica de acuerdo a múltiples configuraciones que buscan más capacidad.</a:t>
            </a:r>
          </a:p>
          <a:p>
            <a:pPr marL="541338" lvl="1" indent="-285750">
              <a:buFont typeface="Calibri" panose="020F0502020204030204" pitchFamily="34" charset="0"/>
              <a:buChar char="–"/>
            </a:pPr>
            <a:r>
              <a:rPr lang="en-US" sz="1400" dirty="0"/>
              <a:t>Las conexiones en serie son comunes porque son más asequibles (menos tuberías y juntas). Las conexiones en paralelo tienen un mejor rendimiento. </a:t>
            </a:r>
          </a:p>
          <a:p>
            <a:pPr marL="541338" lvl="1" indent="-285750">
              <a:buFont typeface="Calibri" panose="020F0502020204030204" pitchFamily="34" charset="0"/>
              <a:buChar char="–"/>
            </a:pPr>
            <a:r>
              <a:rPr lang="en-US" sz="1400" b="1" dirty="0"/>
              <a:t>El equilibrio de los caudales y la adecuación de las temperaturas </a:t>
            </a:r>
            <a:r>
              <a:rPr lang="en-US" sz="1400" dirty="0"/>
              <a:t>son objetivos clave, facilitados por la igualdad de longitud de las tuberías.</a:t>
            </a:r>
          </a:p>
        </p:txBody>
      </p:sp>
      <p:sp>
        <p:nvSpPr>
          <p:cNvPr id="14" name="Rectangle 13">
            <a:extLst>
              <a:ext uri="{FF2B5EF4-FFF2-40B4-BE49-F238E27FC236}">
                <a16:creationId xmlns:a16="http://schemas.microsoft.com/office/drawing/2014/main" id="{CEA459A2-BD61-439F-B227-C344F7B0C671}"/>
              </a:ext>
            </a:extLst>
          </p:cNvPr>
          <p:cNvSpPr/>
          <p:nvPr/>
        </p:nvSpPr>
        <p:spPr>
          <a:xfrm>
            <a:off x="468311" y="4581000"/>
            <a:ext cx="3383689" cy="1600438"/>
          </a:xfrm>
          <a:prstGeom prst="rect">
            <a:avLst/>
          </a:prstGeom>
        </p:spPr>
        <p:txBody>
          <a:bodyPr wrap="square">
            <a:spAutoFit/>
          </a:bodyPr>
          <a:lstStyle/>
          <a:p>
            <a:pPr marL="541338" lvl="1" indent="-285750">
              <a:buFont typeface="Calibri" panose="020F0502020204030204" pitchFamily="34" charset="0"/>
              <a:buChar char="–"/>
            </a:pPr>
            <a:r>
              <a:rPr lang="en-US" sz="1400" dirty="0"/>
              <a:t>Varios acumuladores solares conectados de esta forma pueden utilizarse correctamente como </a:t>
            </a:r>
            <a:r>
              <a:rPr lang="en-US" sz="1400" b="1" dirty="0"/>
              <a:t>acumuladores o depósitos de precalentamiento </a:t>
            </a:r>
            <a:r>
              <a:rPr lang="en-US" sz="1400" dirty="0"/>
              <a:t>(no hay exactamente el mismo control que en los sistemas residenciales).</a:t>
            </a:r>
          </a:p>
        </p:txBody>
      </p:sp>
      <p:grpSp>
        <p:nvGrpSpPr>
          <p:cNvPr id="8" name="Group 12">
            <a:extLst>
              <a:ext uri="{FF2B5EF4-FFF2-40B4-BE49-F238E27FC236}">
                <a16:creationId xmlns:a16="http://schemas.microsoft.com/office/drawing/2014/main" id="{3F385BDC-4943-4350-B663-A29046E25633}"/>
              </a:ext>
            </a:extLst>
          </p:cNvPr>
          <p:cNvGrpSpPr/>
          <p:nvPr/>
        </p:nvGrpSpPr>
        <p:grpSpPr>
          <a:xfrm>
            <a:off x="3833338" y="1629000"/>
            <a:ext cx="4842351" cy="4733338"/>
            <a:chOff x="3833338" y="1629000"/>
            <a:chExt cx="4842351" cy="4733338"/>
          </a:xfrm>
        </p:grpSpPr>
        <p:pic>
          <p:nvPicPr>
            <p:cNvPr id="9" name="Picture 3">
              <a:extLst>
                <a:ext uri="{FF2B5EF4-FFF2-40B4-BE49-F238E27FC236}">
                  <a16:creationId xmlns:a16="http://schemas.microsoft.com/office/drawing/2014/main" id="{5CE5C219-0FE2-44AD-BA64-CA998CB217CC}"/>
                </a:ext>
              </a:extLst>
            </p:cNvPr>
            <p:cNvPicPr>
              <a:picLocks noChangeAspect="1"/>
            </p:cNvPicPr>
            <p:nvPr/>
          </p:nvPicPr>
          <p:blipFill>
            <a:blip r:embed="rId2"/>
            <a:stretch>
              <a:fillRect/>
            </a:stretch>
          </p:blipFill>
          <p:spPr>
            <a:xfrm>
              <a:off x="5580000" y="1629000"/>
              <a:ext cx="3095689" cy="4733338"/>
            </a:xfrm>
            <a:prstGeom prst="rect">
              <a:avLst/>
            </a:prstGeom>
          </p:spPr>
        </p:pic>
        <p:pic>
          <p:nvPicPr>
            <p:cNvPr id="10" name="Picture 11" descr="A picture containing indoor, wall, ceiling, floor&#10;&#10;Description generated with very high confidence">
              <a:extLst>
                <a:ext uri="{FF2B5EF4-FFF2-40B4-BE49-F238E27FC236}">
                  <a16:creationId xmlns:a16="http://schemas.microsoft.com/office/drawing/2014/main" id="{E2A42825-99FE-4665-8568-98F76F606A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3338" y="4998125"/>
              <a:ext cx="1776496" cy="1326889"/>
            </a:xfrm>
            <a:prstGeom prst="rect">
              <a:avLst/>
            </a:prstGeom>
            <a:ln>
              <a:solidFill>
                <a:schemeClr val="tx1"/>
              </a:solidFill>
            </a:ln>
          </p:spPr>
        </p:pic>
      </p:grpSp>
    </p:spTree>
    <p:extLst>
      <p:ext uri="{BB962C8B-B14F-4D97-AF65-F5344CB8AC3E}">
        <p14:creationId xmlns:p14="http://schemas.microsoft.com/office/powerpoint/2010/main" val="19866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7">
            <a:extLst>
              <a:ext uri="{FF2B5EF4-FFF2-40B4-BE49-F238E27FC236}">
                <a16:creationId xmlns:a16="http://schemas.microsoft.com/office/drawing/2014/main" id="{CE0D4092-8544-4595-8390-BEC27220ABCA}"/>
              </a:ext>
            </a:extLst>
          </p:cNvPr>
          <p:cNvPicPr>
            <a:picLocks noChangeAspect="1"/>
          </p:cNvPicPr>
          <p:nvPr/>
        </p:nvPicPr>
        <p:blipFill>
          <a:blip r:embed="rId2"/>
          <a:stretch>
            <a:fillRect/>
          </a:stretch>
        </p:blipFill>
        <p:spPr>
          <a:xfrm>
            <a:off x="6588000" y="1647855"/>
            <a:ext cx="2087688" cy="4660870"/>
          </a:xfrm>
          <a:prstGeom prst="rect">
            <a:avLst/>
          </a:prstGeom>
          <a:ln>
            <a:solidFill>
              <a:schemeClr val="tx1"/>
            </a:solidFill>
          </a:ln>
        </p:spPr>
      </p:pic>
      <p:sp>
        <p:nvSpPr>
          <p:cNvPr id="2" name="Title 1">
            <a:extLst>
              <a:ext uri="{FF2B5EF4-FFF2-40B4-BE49-F238E27FC236}">
                <a16:creationId xmlns:a16="http://schemas.microsoft.com/office/drawing/2014/main" id="{6A54534C-8045-4CD2-9B64-3AAE8499E58E}"/>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1D6EF2A5-482F-43D3-AE7B-FD5A6DF31569}"/>
              </a:ext>
            </a:extLst>
          </p:cNvPr>
          <p:cNvSpPr/>
          <p:nvPr/>
        </p:nvSpPr>
        <p:spPr>
          <a:xfrm>
            <a:off x="717606" y="1958906"/>
            <a:ext cx="4283084" cy="338554"/>
          </a:xfrm>
          <a:prstGeom prst="rect">
            <a:avLst/>
          </a:prstGeom>
        </p:spPr>
        <p:txBody>
          <a:bodyPr wrap="square">
            <a:spAutoFit/>
          </a:bodyPr>
          <a:lstStyle/>
          <a:p>
            <a:pPr marL="285750" indent="-285750">
              <a:buFont typeface="Wingdings" panose="05000000000000000000" pitchFamily="2" charset="2"/>
              <a:buChar char="§"/>
            </a:pPr>
            <a:r>
              <a:rPr lang="en-US" sz="1600" b="1" dirty="0"/>
              <a:t>COMPONENTES. Estaciones de bombeo solar.</a:t>
            </a:r>
          </a:p>
        </p:txBody>
      </p:sp>
      <p:sp>
        <p:nvSpPr>
          <p:cNvPr id="5" name="Rectangle 4">
            <a:extLst>
              <a:ext uri="{FF2B5EF4-FFF2-40B4-BE49-F238E27FC236}">
                <a16:creationId xmlns:a16="http://schemas.microsoft.com/office/drawing/2014/main" id="{81CA4591-1174-4C2C-A391-35EB4608E7AF}"/>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7" name="Rectangle 6">
            <a:extLst>
              <a:ext uri="{FF2B5EF4-FFF2-40B4-BE49-F238E27FC236}">
                <a16:creationId xmlns:a16="http://schemas.microsoft.com/office/drawing/2014/main" id="{F5C76BC5-772C-424D-9CDE-6C331F18E1D9}"/>
              </a:ext>
            </a:extLst>
          </p:cNvPr>
          <p:cNvSpPr/>
          <p:nvPr/>
        </p:nvSpPr>
        <p:spPr>
          <a:xfrm>
            <a:off x="717606" y="2553570"/>
            <a:ext cx="5870394" cy="3539430"/>
          </a:xfrm>
          <a:prstGeom prst="rect">
            <a:avLst/>
          </a:prstGeom>
        </p:spPr>
        <p:txBody>
          <a:bodyPr wrap="square">
            <a:spAutoFit/>
          </a:bodyPr>
          <a:lstStyle/>
          <a:p>
            <a:pPr marL="541338" lvl="1" indent="-285750">
              <a:buFont typeface="Calibri" panose="020F0502020204030204" pitchFamily="34" charset="0"/>
              <a:buChar char="–"/>
            </a:pPr>
            <a:r>
              <a:rPr lang="en-US" sz="1400" dirty="0"/>
              <a:t>Para aplicaciones comerciales más grandes, es común integrar componentes clave (primario/solar y secundario/almacenamiento + consumo: </a:t>
            </a:r>
            <a:r>
              <a:rPr lang="en-US" sz="1400" b="1" dirty="0"/>
              <a:t>línea simple o doble</a:t>
            </a:r>
            <a:r>
              <a:rPr lang="en-US" sz="1400" dirty="0"/>
              <a:t>) en </a:t>
            </a:r>
            <a:r>
              <a:rPr lang="en-US" sz="1400" b="1" dirty="0"/>
              <a:t>estaciones de bombeo</a:t>
            </a:r>
            <a:r>
              <a:rPr lang="en-US" sz="1400" dirty="0"/>
              <a:t>, incluyendo: bombas, intercambiadores de calor, válvulas, manómetros y controladores, todos ellos contenidos en carcasas compactas.</a:t>
            </a:r>
          </a:p>
          <a:p>
            <a:pPr marL="541338" lvl="1" indent="-285750">
              <a:buFont typeface="Calibri" panose="020F0502020204030204" pitchFamily="34" charset="0"/>
              <a:buChar char="–"/>
            </a:pPr>
            <a:r>
              <a:rPr lang="en-US" sz="1400" dirty="0"/>
              <a:t>Como es obvio, estas unidades prediseñadas eliminan la necesidad de adquirir y ensamblar componentes (de diversas fuentes) y </a:t>
            </a:r>
            <a:r>
              <a:rPr lang="en-US" sz="1400" b="1" dirty="0"/>
              <a:t>simplifican</a:t>
            </a:r>
            <a:r>
              <a:rPr lang="en-US" sz="1400" dirty="0"/>
              <a:t> el trabajo de instalación. </a:t>
            </a:r>
          </a:p>
          <a:p>
            <a:pPr marL="541338" lvl="1" indent="-285750">
              <a:buFont typeface="Calibri" panose="020F0502020204030204" pitchFamily="34" charset="0"/>
              <a:buChar char="–"/>
            </a:pPr>
            <a:r>
              <a:rPr lang="en-US" sz="1400" dirty="0"/>
              <a:t>Por lo general, se prueban en fábrica, ya que integran </a:t>
            </a:r>
            <a:r>
              <a:rPr lang="en-US" sz="1400" b="1" dirty="0"/>
              <a:t>componentes de</a:t>
            </a:r>
            <a:r>
              <a:rPr lang="en-US" sz="1400" dirty="0"/>
              <a:t> alto </a:t>
            </a:r>
            <a:r>
              <a:rPr lang="en-US" sz="1400" b="1" dirty="0"/>
              <a:t>rendimiento</a:t>
            </a:r>
            <a:r>
              <a:rPr lang="en-US" sz="1400" dirty="0"/>
              <a:t>, tales como: bombas multivelocidad o controladores preprogramados (lo que permite la comunicación por Internet, probablemente). Como regla general, estos sistemas van a requerir algunos </a:t>
            </a:r>
            <a:r>
              <a:rPr lang="en-US" sz="1400" b="1" dirty="0"/>
              <a:t>cambios de configuración en función de las particularidades de cada </a:t>
            </a:r>
            <a:r>
              <a:rPr lang="en-US" sz="1400" dirty="0"/>
              <a:t>proyecto de</a:t>
            </a:r>
            <a:r>
              <a:rPr lang="en-US" sz="1400" b="1" dirty="0"/>
              <a:t> instalación</a:t>
            </a:r>
            <a:r>
              <a:rPr lang="en-US" sz="1400" dirty="0"/>
              <a:t>: personalización del set-point, optimización del rendimiento y garantía de un funcionamiento rentable.</a:t>
            </a:r>
          </a:p>
        </p:txBody>
      </p:sp>
      <p:sp>
        <p:nvSpPr>
          <p:cNvPr id="10" name="Rectangle 9">
            <a:extLst>
              <a:ext uri="{FF2B5EF4-FFF2-40B4-BE49-F238E27FC236}">
                <a16:creationId xmlns:a16="http://schemas.microsoft.com/office/drawing/2014/main" id="{CE28FF0A-4DBF-4087-9D15-CEE60896C0DE}"/>
              </a:ext>
            </a:extLst>
          </p:cNvPr>
          <p:cNvSpPr/>
          <p:nvPr/>
        </p:nvSpPr>
        <p:spPr>
          <a:xfrm>
            <a:off x="5580000" y="178660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120808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C99414-A9EB-42CA-96FB-E73E8367FE09}"/>
              </a:ext>
            </a:extLst>
          </p:cNvPr>
          <p:cNvPicPr>
            <a:picLocks noChangeAspect="1"/>
          </p:cNvPicPr>
          <p:nvPr/>
        </p:nvPicPr>
        <p:blipFill>
          <a:blip r:embed="rId2"/>
          <a:stretch>
            <a:fillRect/>
          </a:stretch>
        </p:blipFill>
        <p:spPr>
          <a:xfrm>
            <a:off x="2340000" y="2271466"/>
            <a:ext cx="6408000" cy="4084471"/>
          </a:xfrm>
          <a:prstGeom prst="rect">
            <a:avLst/>
          </a:prstGeom>
        </p:spPr>
      </p:pic>
      <p:sp>
        <p:nvSpPr>
          <p:cNvPr id="2" name="Title 1">
            <a:extLst>
              <a:ext uri="{FF2B5EF4-FFF2-40B4-BE49-F238E27FC236}">
                <a16:creationId xmlns:a16="http://schemas.microsoft.com/office/drawing/2014/main" id="{653CBD24-AE3F-4048-B1F2-C8A21525999A}"/>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3F448143-400E-4534-95AC-F045AFB6441B}"/>
              </a:ext>
            </a:extLst>
          </p:cNvPr>
          <p:cNvSpPr/>
          <p:nvPr/>
        </p:nvSpPr>
        <p:spPr>
          <a:xfrm>
            <a:off x="432916" y="1485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4" name="Rectangle 3">
            <a:extLst>
              <a:ext uri="{FF2B5EF4-FFF2-40B4-BE49-F238E27FC236}">
                <a16:creationId xmlns:a16="http://schemas.microsoft.com/office/drawing/2014/main" id="{B8E67E55-9AA1-43FC-967F-83F0C2517181}"/>
              </a:ext>
            </a:extLst>
          </p:cNvPr>
          <p:cNvSpPr/>
          <p:nvPr/>
        </p:nvSpPr>
        <p:spPr>
          <a:xfrm>
            <a:off x="717606" y="1886906"/>
            <a:ext cx="47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COMPONENTES. Estaciones de bombeo solar.</a:t>
            </a:r>
          </a:p>
        </p:txBody>
      </p:sp>
      <p:sp>
        <p:nvSpPr>
          <p:cNvPr id="7" name="Rectangle 6">
            <a:extLst>
              <a:ext uri="{FF2B5EF4-FFF2-40B4-BE49-F238E27FC236}">
                <a16:creationId xmlns:a16="http://schemas.microsoft.com/office/drawing/2014/main" id="{DE39C835-9E85-4CB0-B841-25EEA2EA46E4}"/>
              </a:ext>
            </a:extLst>
          </p:cNvPr>
          <p:cNvSpPr/>
          <p:nvPr/>
        </p:nvSpPr>
        <p:spPr>
          <a:xfrm>
            <a:off x="1188000" y="2903777"/>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579556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841E30E4-F891-4640-A956-49B051551CE6}"/>
              </a:ext>
            </a:extLst>
          </p:cNvPr>
          <p:cNvPicPr>
            <a:picLocks noChangeAspect="1"/>
          </p:cNvPicPr>
          <p:nvPr/>
        </p:nvPicPr>
        <p:blipFill>
          <a:blip r:embed="rId2"/>
          <a:stretch>
            <a:fillRect/>
          </a:stretch>
        </p:blipFill>
        <p:spPr>
          <a:xfrm>
            <a:off x="5083219" y="1818387"/>
            <a:ext cx="3601800" cy="4509000"/>
          </a:xfrm>
          <a:prstGeom prst="rect">
            <a:avLst/>
          </a:prstGeom>
        </p:spPr>
      </p:pic>
      <p:sp>
        <p:nvSpPr>
          <p:cNvPr id="2" name="Title 1">
            <a:extLst>
              <a:ext uri="{FF2B5EF4-FFF2-40B4-BE49-F238E27FC236}">
                <a16:creationId xmlns:a16="http://schemas.microsoft.com/office/drawing/2014/main" id="{167E6122-20F3-4C40-AC49-91EEDB82423D}"/>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618268C1-CA61-4997-B971-544C423F587A}"/>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6" name="Rectangle 5">
            <a:extLst>
              <a:ext uri="{FF2B5EF4-FFF2-40B4-BE49-F238E27FC236}">
                <a16:creationId xmlns:a16="http://schemas.microsoft.com/office/drawing/2014/main" id="{A9E76052-7235-4F60-99E2-3E8475CF4BDA}"/>
              </a:ext>
            </a:extLst>
          </p:cNvPr>
          <p:cNvSpPr/>
          <p:nvPr/>
        </p:nvSpPr>
        <p:spPr>
          <a:xfrm>
            <a:off x="717606" y="1958906"/>
            <a:ext cx="4365612" cy="338554"/>
          </a:xfrm>
          <a:prstGeom prst="rect">
            <a:avLst/>
          </a:prstGeom>
        </p:spPr>
        <p:txBody>
          <a:bodyPr wrap="square">
            <a:spAutoFit/>
          </a:bodyPr>
          <a:lstStyle/>
          <a:p>
            <a:pPr marL="285750" indent="-285750">
              <a:buFont typeface="Wingdings" panose="05000000000000000000" pitchFamily="2" charset="2"/>
              <a:buChar char="§"/>
            </a:pPr>
            <a:r>
              <a:rPr lang="en-US" sz="1600" b="1" dirty="0"/>
              <a:t>COMPONENTES. Sistemas de monitorización.</a:t>
            </a:r>
          </a:p>
        </p:txBody>
      </p:sp>
      <p:sp>
        <p:nvSpPr>
          <p:cNvPr id="7" name="Rectangle 6">
            <a:extLst>
              <a:ext uri="{FF2B5EF4-FFF2-40B4-BE49-F238E27FC236}">
                <a16:creationId xmlns:a16="http://schemas.microsoft.com/office/drawing/2014/main" id="{FEB6D8C8-FA6B-4249-8DC3-F7E6FF3FB05F}"/>
              </a:ext>
            </a:extLst>
          </p:cNvPr>
          <p:cNvSpPr/>
          <p:nvPr/>
        </p:nvSpPr>
        <p:spPr>
          <a:xfrm>
            <a:off x="7020000" y="1722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Rectangle 7">
            <a:extLst>
              <a:ext uri="{FF2B5EF4-FFF2-40B4-BE49-F238E27FC236}">
                <a16:creationId xmlns:a16="http://schemas.microsoft.com/office/drawing/2014/main" id="{DB91CAAB-D410-4EED-B1A0-62575B2171AC}"/>
              </a:ext>
            </a:extLst>
          </p:cNvPr>
          <p:cNvSpPr/>
          <p:nvPr/>
        </p:nvSpPr>
        <p:spPr>
          <a:xfrm>
            <a:off x="458982" y="2277000"/>
            <a:ext cx="4624238" cy="3970318"/>
          </a:xfrm>
          <a:prstGeom prst="rect">
            <a:avLst/>
          </a:prstGeom>
        </p:spPr>
        <p:txBody>
          <a:bodyPr wrap="square">
            <a:spAutoFit/>
          </a:bodyPr>
          <a:lstStyle/>
          <a:p>
            <a:pPr marL="541338" lvl="1" indent="-285750">
              <a:buFont typeface="Calibri" panose="020F0502020204030204" pitchFamily="34" charset="0"/>
              <a:buChar char="–"/>
            </a:pPr>
            <a:r>
              <a:rPr lang="en-US" sz="1400" dirty="0"/>
              <a:t>La monitorización del rendimiento de, en particular, grandes instalaciones de agua caliente solar es realmente importante y hoy en día es relativamente fácil.</a:t>
            </a:r>
          </a:p>
          <a:p>
            <a:pPr marL="541338" lvl="1" indent="-285750">
              <a:buFont typeface="Calibri" panose="020F0502020204030204" pitchFamily="34" charset="0"/>
              <a:buChar char="–"/>
            </a:pPr>
            <a:r>
              <a:rPr lang="en-US" sz="1400" b="1" dirty="0"/>
              <a:t>Los sistemas de </a:t>
            </a:r>
            <a:r>
              <a:rPr lang="en-US" sz="1400" b="1" dirty="0" err="1"/>
              <a:t>monitorización</a:t>
            </a:r>
            <a:r>
              <a:rPr lang="en-US" sz="1400" b="1" dirty="0"/>
              <a:t> consisten en una unidad de registro de datos celular GSM y sensores que </a:t>
            </a:r>
            <a:r>
              <a:rPr lang="en-US" sz="1400" b="1" dirty="0" err="1"/>
              <a:t>monitorizan</a:t>
            </a:r>
            <a:r>
              <a:rPr lang="en-US" sz="1400" b="1" dirty="0"/>
              <a:t> el uso de gas, la temperatura del suministro de agua fría y caliente, la temperatura del agua del colector solar y el flujo de agua caliente. </a:t>
            </a:r>
            <a:r>
              <a:rPr lang="en-US" sz="1400" dirty="0"/>
              <a:t>Los datos se recopilan a intervalos de un minuto, las 24 horas del día, los 7 días de la semana, y los propietarios pueden acceder a la información a través de Internet.</a:t>
            </a:r>
          </a:p>
          <a:p>
            <a:pPr marL="541338" lvl="1" indent="-285750">
              <a:buFont typeface="Calibri" panose="020F0502020204030204" pitchFamily="34" charset="0"/>
              <a:buChar char="–"/>
            </a:pPr>
            <a:r>
              <a:rPr lang="en-US" sz="1400" b="1" dirty="0"/>
              <a:t>Estos datos permiten ver el rendimiento de los sistemas solares de calentamiento de agua y estimar los costes energéticos de las instalaciones y el ahorro de energía</a:t>
            </a:r>
            <a:r>
              <a:rPr lang="en-US" sz="1400" dirty="0"/>
              <a:t>; además, detectar con antelación los problemas del sistema.</a:t>
            </a:r>
          </a:p>
        </p:txBody>
      </p:sp>
    </p:spTree>
    <p:extLst>
      <p:ext uri="{BB962C8B-B14F-4D97-AF65-F5344CB8AC3E}">
        <p14:creationId xmlns:p14="http://schemas.microsoft.com/office/powerpoint/2010/main" val="10230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A674-3CAC-4D05-8311-998A921691E1}"/>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C936E9F8-A92C-4D04-97D3-0972D0577D0D}"/>
              </a:ext>
            </a:extLst>
          </p:cNvPr>
          <p:cNvSpPr/>
          <p:nvPr/>
        </p:nvSpPr>
        <p:spPr>
          <a:xfrm>
            <a:off x="504363" y="1566007"/>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31" name="Rectangle 30">
            <a:extLst>
              <a:ext uri="{FF2B5EF4-FFF2-40B4-BE49-F238E27FC236}">
                <a16:creationId xmlns:a16="http://schemas.microsoft.com/office/drawing/2014/main" id="{2DD04713-8C0E-49F0-9FEC-65648F24D8B2}"/>
              </a:ext>
            </a:extLst>
          </p:cNvPr>
          <p:cNvSpPr/>
          <p:nvPr/>
        </p:nvSpPr>
        <p:spPr>
          <a:xfrm>
            <a:off x="684000" y="1989000"/>
            <a:ext cx="4201150" cy="338554"/>
          </a:xfrm>
          <a:prstGeom prst="rect">
            <a:avLst/>
          </a:prstGeom>
        </p:spPr>
        <p:txBody>
          <a:bodyPr wrap="none">
            <a:spAutoFit/>
          </a:bodyPr>
          <a:lstStyle/>
          <a:p>
            <a:pPr marL="285750" indent="-285750">
              <a:buFont typeface="Wingdings" panose="05000000000000000000" pitchFamily="2" charset="2"/>
              <a:buChar char="§"/>
            </a:pPr>
            <a:r>
              <a:rPr lang="en-US" sz="1600" b="1" dirty="0">
                <a:solidFill>
                  <a:prstClr val="black"/>
                </a:solidFill>
              </a:rPr>
              <a:t>TECNOLOGÍAS BÁSICAS Y TIPOS DE SISTEMAS.</a:t>
            </a:r>
            <a:endParaRPr lang="en-US" b="1" dirty="0"/>
          </a:p>
        </p:txBody>
      </p:sp>
      <p:grpSp>
        <p:nvGrpSpPr>
          <p:cNvPr id="5" name="Group 28">
            <a:extLst>
              <a:ext uri="{FF2B5EF4-FFF2-40B4-BE49-F238E27FC236}">
                <a16:creationId xmlns:a16="http://schemas.microsoft.com/office/drawing/2014/main" id="{99ED7EDC-3C80-458B-B929-5D5B6CF6B716}"/>
              </a:ext>
            </a:extLst>
          </p:cNvPr>
          <p:cNvGrpSpPr/>
          <p:nvPr/>
        </p:nvGrpSpPr>
        <p:grpSpPr>
          <a:xfrm>
            <a:off x="828000" y="2376603"/>
            <a:ext cx="7815855" cy="3736995"/>
            <a:chOff x="873075" y="2058674"/>
            <a:chExt cx="7815855" cy="3736995"/>
          </a:xfrm>
        </p:grpSpPr>
        <p:pic>
          <p:nvPicPr>
            <p:cNvPr id="6" name="Picture 22">
              <a:extLst>
                <a:ext uri="{FF2B5EF4-FFF2-40B4-BE49-F238E27FC236}">
                  <a16:creationId xmlns:a16="http://schemas.microsoft.com/office/drawing/2014/main" id="{01FA0578-A89B-42B9-B1C7-091844807E2C}"/>
                </a:ext>
              </a:extLst>
            </p:cNvPr>
            <p:cNvPicPr>
              <a:picLocks noChangeAspect="1"/>
            </p:cNvPicPr>
            <p:nvPr/>
          </p:nvPicPr>
          <p:blipFill>
            <a:blip r:embed="rId2"/>
            <a:stretch>
              <a:fillRect/>
            </a:stretch>
          </p:blipFill>
          <p:spPr>
            <a:xfrm>
              <a:off x="6561330" y="2060999"/>
              <a:ext cx="2127470" cy="1620000"/>
            </a:xfrm>
            <a:prstGeom prst="rect">
              <a:avLst/>
            </a:prstGeom>
            <a:ln>
              <a:solidFill>
                <a:schemeClr val="tx1"/>
              </a:solidFill>
            </a:ln>
          </p:spPr>
        </p:pic>
        <p:pic>
          <p:nvPicPr>
            <p:cNvPr id="7" name="Picture 25">
              <a:extLst>
                <a:ext uri="{FF2B5EF4-FFF2-40B4-BE49-F238E27FC236}">
                  <a16:creationId xmlns:a16="http://schemas.microsoft.com/office/drawing/2014/main" id="{766FA8D4-BEBE-41A3-93CF-1195A115D079}"/>
                </a:ext>
              </a:extLst>
            </p:cNvPr>
            <p:cNvPicPr>
              <a:picLocks noChangeAspect="1"/>
            </p:cNvPicPr>
            <p:nvPr/>
          </p:nvPicPr>
          <p:blipFill>
            <a:blip r:embed="rId3"/>
            <a:stretch>
              <a:fillRect/>
            </a:stretch>
          </p:blipFill>
          <p:spPr>
            <a:xfrm>
              <a:off x="6561330" y="3698338"/>
              <a:ext cx="2127600" cy="1399550"/>
            </a:xfrm>
            <a:prstGeom prst="rect">
              <a:avLst/>
            </a:prstGeom>
            <a:ln>
              <a:solidFill>
                <a:schemeClr val="tx1"/>
              </a:solidFill>
            </a:ln>
          </p:spPr>
        </p:pic>
        <p:pic>
          <p:nvPicPr>
            <p:cNvPr id="8" name="Picture 26">
              <a:extLst>
                <a:ext uri="{FF2B5EF4-FFF2-40B4-BE49-F238E27FC236}">
                  <a16:creationId xmlns:a16="http://schemas.microsoft.com/office/drawing/2014/main" id="{D7E010B0-ED36-4C8F-8F30-AB622BDDE464}"/>
                </a:ext>
              </a:extLst>
            </p:cNvPr>
            <p:cNvPicPr>
              <a:picLocks noChangeAspect="1"/>
            </p:cNvPicPr>
            <p:nvPr/>
          </p:nvPicPr>
          <p:blipFill>
            <a:blip r:embed="rId4"/>
            <a:stretch>
              <a:fillRect/>
            </a:stretch>
          </p:blipFill>
          <p:spPr>
            <a:xfrm>
              <a:off x="873075" y="2058674"/>
              <a:ext cx="5688255" cy="3736995"/>
            </a:xfrm>
            <a:prstGeom prst="rect">
              <a:avLst/>
            </a:prstGeom>
            <a:ln>
              <a:solidFill>
                <a:schemeClr val="tx1"/>
              </a:solidFill>
            </a:ln>
          </p:spPr>
        </p:pic>
      </p:grpSp>
    </p:spTree>
    <p:extLst>
      <p:ext uri="{BB962C8B-B14F-4D97-AF65-F5344CB8AC3E}">
        <p14:creationId xmlns:p14="http://schemas.microsoft.com/office/powerpoint/2010/main" val="2100570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2BCC-5B64-42E5-BD94-3C1DD8CA4BBF}"/>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BDDAFBA5-DEE3-4F24-B6DA-BA809320A498}"/>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10" name="Rectangle 9">
            <a:extLst>
              <a:ext uri="{FF2B5EF4-FFF2-40B4-BE49-F238E27FC236}">
                <a16:creationId xmlns:a16="http://schemas.microsoft.com/office/drawing/2014/main" id="{B2E8CC8C-8E54-439F-96DE-D2A91887802B}"/>
              </a:ext>
            </a:extLst>
          </p:cNvPr>
          <p:cNvSpPr/>
          <p:nvPr/>
        </p:nvSpPr>
        <p:spPr>
          <a:xfrm>
            <a:off x="159586" y="1993788"/>
            <a:ext cx="1820125" cy="1077218"/>
          </a:xfrm>
          <a:prstGeom prst="rect">
            <a:avLst/>
          </a:prstGeom>
        </p:spPr>
        <p:txBody>
          <a:bodyPr wrap="square">
            <a:spAutoFit/>
          </a:bodyPr>
          <a:lstStyle/>
          <a:p>
            <a:pPr marL="285750" indent="-285750" algn="ctr">
              <a:buFont typeface="Wingdings" panose="05000000000000000000" pitchFamily="2" charset="2"/>
              <a:buChar char="§"/>
            </a:pPr>
            <a:r>
              <a:rPr lang="en-US" sz="1600" b="1" dirty="0">
                <a:solidFill>
                  <a:prstClr val="black"/>
                </a:solidFill>
              </a:rPr>
              <a:t>TECNOLOGÍAS BÁSICAS Y TIPOS DE SISTEMAS.</a:t>
            </a:r>
            <a:endParaRPr lang="en-US" b="1" dirty="0"/>
          </a:p>
        </p:txBody>
      </p:sp>
      <p:grpSp>
        <p:nvGrpSpPr>
          <p:cNvPr id="5" name="Group 5">
            <a:extLst>
              <a:ext uri="{FF2B5EF4-FFF2-40B4-BE49-F238E27FC236}">
                <a16:creationId xmlns:a16="http://schemas.microsoft.com/office/drawing/2014/main" id="{D0B42091-F2A9-4FC7-ABC0-873F6BEE30D8}"/>
              </a:ext>
            </a:extLst>
          </p:cNvPr>
          <p:cNvGrpSpPr/>
          <p:nvPr/>
        </p:nvGrpSpPr>
        <p:grpSpPr>
          <a:xfrm>
            <a:off x="410791" y="1977134"/>
            <a:ext cx="8337209" cy="4320000"/>
            <a:chOff x="410791" y="1977134"/>
            <a:chExt cx="8337209" cy="4320000"/>
          </a:xfrm>
        </p:grpSpPr>
        <p:pic>
          <p:nvPicPr>
            <p:cNvPr id="6" name="Picture 10">
              <a:extLst>
                <a:ext uri="{FF2B5EF4-FFF2-40B4-BE49-F238E27FC236}">
                  <a16:creationId xmlns:a16="http://schemas.microsoft.com/office/drawing/2014/main" id="{4F4504C9-57BA-45BC-9657-7ADFE37EF4CD}"/>
                </a:ext>
              </a:extLst>
            </p:cNvPr>
            <p:cNvPicPr>
              <a:picLocks noChangeAspect="1"/>
            </p:cNvPicPr>
            <p:nvPr/>
          </p:nvPicPr>
          <p:blipFill>
            <a:blip r:embed="rId2"/>
            <a:stretch>
              <a:fillRect/>
            </a:stretch>
          </p:blipFill>
          <p:spPr>
            <a:xfrm>
              <a:off x="1909351" y="1977134"/>
              <a:ext cx="3112814" cy="4320000"/>
            </a:xfrm>
            <a:prstGeom prst="rect">
              <a:avLst/>
            </a:prstGeom>
            <a:ln>
              <a:solidFill>
                <a:schemeClr val="tx1"/>
              </a:solidFill>
            </a:ln>
          </p:spPr>
        </p:pic>
        <p:pic>
          <p:nvPicPr>
            <p:cNvPr id="7" name="Picture 2">
              <a:extLst>
                <a:ext uri="{FF2B5EF4-FFF2-40B4-BE49-F238E27FC236}">
                  <a16:creationId xmlns:a16="http://schemas.microsoft.com/office/drawing/2014/main" id="{E1503ADD-E212-4498-ADDD-34FE699C2299}"/>
                </a:ext>
              </a:extLst>
            </p:cNvPr>
            <p:cNvPicPr>
              <a:picLocks noChangeAspect="1"/>
            </p:cNvPicPr>
            <p:nvPr/>
          </p:nvPicPr>
          <p:blipFill>
            <a:blip r:embed="rId3"/>
            <a:stretch>
              <a:fillRect/>
            </a:stretch>
          </p:blipFill>
          <p:spPr>
            <a:xfrm>
              <a:off x="5022165" y="1977134"/>
              <a:ext cx="3725835" cy="4320000"/>
            </a:xfrm>
            <a:prstGeom prst="rect">
              <a:avLst/>
            </a:prstGeom>
            <a:ln>
              <a:solidFill>
                <a:schemeClr val="tx1"/>
              </a:solidFill>
            </a:ln>
          </p:spPr>
        </p:pic>
        <p:pic>
          <p:nvPicPr>
            <p:cNvPr id="8" name="Picture 4">
              <a:extLst>
                <a:ext uri="{FF2B5EF4-FFF2-40B4-BE49-F238E27FC236}">
                  <a16:creationId xmlns:a16="http://schemas.microsoft.com/office/drawing/2014/main" id="{DE34F784-4D3C-4479-9128-17EDD03607F6}"/>
                </a:ext>
              </a:extLst>
            </p:cNvPr>
            <p:cNvPicPr>
              <a:picLocks noChangeAspect="1"/>
            </p:cNvPicPr>
            <p:nvPr/>
          </p:nvPicPr>
          <p:blipFill>
            <a:blip r:embed="rId4"/>
            <a:stretch>
              <a:fillRect/>
            </a:stretch>
          </p:blipFill>
          <p:spPr>
            <a:xfrm>
              <a:off x="410791" y="4627512"/>
              <a:ext cx="1805918" cy="1669622"/>
            </a:xfrm>
            <a:prstGeom prst="rect">
              <a:avLst/>
            </a:prstGeom>
          </p:spPr>
        </p:pic>
      </p:grpSp>
    </p:spTree>
    <p:extLst>
      <p:ext uri="{BB962C8B-B14F-4D97-AF65-F5344CB8AC3E}">
        <p14:creationId xmlns:p14="http://schemas.microsoft.com/office/powerpoint/2010/main" val="689100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6F35-064D-4DEF-8337-2CF2EDF1C57C}"/>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8" name="Rectangle 7">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9" name="Rectangle 8">
            <a:extLst>
              <a:ext uri="{FF2B5EF4-FFF2-40B4-BE49-F238E27FC236}">
                <a16:creationId xmlns:a16="http://schemas.microsoft.com/office/drawing/2014/main" id="{B2C92073-6582-4EAA-A240-6A83687D3A39}"/>
              </a:ext>
            </a:extLst>
          </p:cNvPr>
          <p:cNvSpPr/>
          <p:nvPr/>
        </p:nvSpPr>
        <p:spPr>
          <a:xfrm>
            <a:off x="36000" y="1926332"/>
            <a:ext cx="5400000" cy="338554"/>
          </a:xfrm>
          <a:prstGeom prst="rect">
            <a:avLst/>
          </a:prstGeom>
        </p:spPr>
        <p:txBody>
          <a:bodyPr wrap="square">
            <a:spAutoFit/>
          </a:bodyPr>
          <a:lstStyle/>
          <a:p>
            <a:pPr marL="285750" indent="-285750" algn="ctr">
              <a:buFont typeface="Wingdings" panose="05000000000000000000" pitchFamily="2" charset="2"/>
              <a:buChar char="§"/>
            </a:pPr>
            <a:r>
              <a:rPr lang="en-US" sz="1600" b="1" dirty="0">
                <a:solidFill>
                  <a:prstClr val="black"/>
                </a:solidFill>
              </a:rPr>
              <a:t>TECNOLOGÍAS BÁSICAS Y TIPOS DE SISTEMAS.</a:t>
            </a:r>
            <a:endParaRPr lang="en-US" b="1"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624" y="4781950"/>
            <a:ext cx="1512000" cy="1512000"/>
          </a:xfrm>
          <a:prstGeom prst="rect">
            <a:avLst/>
          </a:prstGeom>
          <a:ln>
            <a:solidFill>
              <a:schemeClr val="tx1"/>
            </a:solidFill>
          </a:ln>
        </p:spPr>
      </p:pic>
      <p:grpSp>
        <p:nvGrpSpPr>
          <p:cNvPr id="6" name="Group 3">
            <a:extLst>
              <a:ext uri="{FF2B5EF4-FFF2-40B4-BE49-F238E27FC236}">
                <a16:creationId xmlns:a16="http://schemas.microsoft.com/office/drawing/2014/main" id="{385DE93A-622F-4FBA-A351-8284B9BEE0F0}"/>
              </a:ext>
            </a:extLst>
          </p:cNvPr>
          <p:cNvGrpSpPr/>
          <p:nvPr/>
        </p:nvGrpSpPr>
        <p:grpSpPr>
          <a:xfrm>
            <a:off x="1120487" y="1989000"/>
            <a:ext cx="7556788" cy="4304950"/>
            <a:chOff x="1120487" y="1989000"/>
            <a:chExt cx="7556788" cy="4304950"/>
          </a:xfrm>
        </p:grpSpPr>
        <p:pic>
          <p:nvPicPr>
            <p:cNvPr id="7" name="Picture 2">
              <a:extLst>
                <a:ext uri="{FF2B5EF4-FFF2-40B4-BE49-F238E27FC236}">
                  <a16:creationId xmlns:a16="http://schemas.microsoft.com/office/drawing/2014/main" id="{5D51B4D1-BD16-443E-ACA3-D59215751F68}"/>
                </a:ext>
              </a:extLst>
            </p:cNvPr>
            <p:cNvPicPr>
              <a:picLocks noChangeAspect="1"/>
            </p:cNvPicPr>
            <p:nvPr/>
          </p:nvPicPr>
          <p:blipFill>
            <a:blip r:embed="rId3"/>
            <a:stretch>
              <a:fillRect/>
            </a:stretch>
          </p:blipFill>
          <p:spPr>
            <a:xfrm>
              <a:off x="4903595" y="1989000"/>
              <a:ext cx="3773680" cy="4304950"/>
            </a:xfrm>
            <a:prstGeom prst="rect">
              <a:avLst/>
            </a:prstGeom>
            <a:ln>
              <a:solidFill>
                <a:schemeClr val="tx1"/>
              </a:solidFill>
            </a:ln>
          </p:spPr>
        </p:pic>
        <p:pic>
          <p:nvPicPr>
            <p:cNvPr id="11" name="Picture 5">
              <a:extLst>
                <a:ext uri="{FF2B5EF4-FFF2-40B4-BE49-F238E27FC236}">
                  <a16:creationId xmlns:a16="http://schemas.microsoft.com/office/drawing/2014/main" id="{CC97CB92-DF29-4EAD-B0FC-7BF01B546B72}"/>
                </a:ext>
              </a:extLst>
            </p:cNvPr>
            <p:cNvPicPr>
              <a:picLocks noChangeAspect="1"/>
            </p:cNvPicPr>
            <p:nvPr/>
          </p:nvPicPr>
          <p:blipFill>
            <a:blip r:embed="rId4"/>
            <a:stretch>
              <a:fillRect/>
            </a:stretch>
          </p:blipFill>
          <p:spPr>
            <a:xfrm>
              <a:off x="1120487" y="2295664"/>
              <a:ext cx="3773679" cy="3025916"/>
            </a:xfrm>
            <a:prstGeom prst="rect">
              <a:avLst/>
            </a:prstGeom>
            <a:ln>
              <a:solidFill>
                <a:schemeClr val="tx1"/>
              </a:solidFill>
            </a:ln>
          </p:spPr>
        </p:pic>
        <p:pic>
          <p:nvPicPr>
            <p:cNvPr id="12" name="Picture 4">
              <a:extLst>
                <a:ext uri="{FF2B5EF4-FFF2-40B4-BE49-F238E27FC236}">
                  <a16:creationId xmlns:a16="http://schemas.microsoft.com/office/drawing/2014/main" id="{B21335D7-9793-42B2-856A-1A875A01036A}"/>
                </a:ext>
              </a:extLst>
            </p:cNvPr>
            <p:cNvPicPr>
              <a:picLocks noChangeAspect="1"/>
            </p:cNvPicPr>
            <p:nvPr/>
          </p:nvPicPr>
          <p:blipFill>
            <a:blip r:embed="rId5"/>
            <a:stretch>
              <a:fillRect/>
            </a:stretch>
          </p:blipFill>
          <p:spPr>
            <a:xfrm>
              <a:off x="2506034" y="4781950"/>
              <a:ext cx="2383951" cy="1512000"/>
            </a:xfrm>
            <a:prstGeom prst="rect">
              <a:avLst/>
            </a:prstGeom>
            <a:ln>
              <a:solidFill>
                <a:schemeClr val="tx1"/>
              </a:solidFill>
            </a:ln>
          </p:spPr>
        </p:pic>
      </p:grpSp>
    </p:spTree>
    <p:extLst>
      <p:ext uri="{BB962C8B-B14F-4D97-AF65-F5344CB8AC3E}">
        <p14:creationId xmlns:p14="http://schemas.microsoft.com/office/powerpoint/2010/main" val="3483949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3C24B435-748D-407A-8E3C-6E0C76145B34}"/>
              </a:ext>
            </a:extLst>
          </p:cNvPr>
          <p:cNvPicPr>
            <a:picLocks noChangeAspect="1"/>
          </p:cNvPicPr>
          <p:nvPr/>
        </p:nvPicPr>
        <p:blipFill>
          <a:blip r:embed="rId2"/>
          <a:stretch>
            <a:fillRect/>
          </a:stretch>
        </p:blipFill>
        <p:spPr>
          <a:xfrm>
            <a:off x="2262755" y="1926332"/>
            <a:ext cx="6413245" cy="4419717"/>
          </a:xfrm>
          <a:prstGeom prst="rect">
            <a:avLst/>
          </a:prstGeom>
        </p:spPr>
      </p:pic>
      <p:sp>
        <p:nvSpPr>
          <p:cNvPr id="2" name="Title 1">
            <a:extLst>
              <a:ext uri="{FF2B5EF4-FFF2-40B4-BE49-F238E27FC236}">
                <a16:creationId xmlns:a16="http://schemas.microsoft.com/office/drawing/2014/main" id="{C6FABFC2-0AC3-41D8-B499-1C861BFD6970}"/>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900AE5C4-51DD-4A77-845F-CD0DA7E6C934}"/>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6" name="Rectangle 5">
            <a:extLst>
              <a:ext uri="{FF2B5EF4-FFF2-40B4-BE49-F238E27FC236}">
                <a16:creationId xmlns:a16="http://schemas.microsoft.com/office/drawing/2014/main" id="{58192B12-99A6-4973-97C5-FFC6B93C9625}"/>
              </a:ext>
            </a:extLst>
          </p:cNvPr>
          <p:cNvSpPr/>
          <p:nvPr/>
        </p:nvSpPr>
        <p:spPr>
          <a:xfrm>
            <a:off x="396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EJEMPLOS.</a:t>
            </a:r>
            <a:endParaRPr lang="en-US" b="1" dirty="0"/>
          </a:p>
        </p:txBody>
      </p:sp>
      <p:sp>
        <p:nvSpPr>
          <p:cNvPr id="7" name="TextBox 6">
            <a:extLst>
              <a:ext uri="{FF2B5EF4-FFF2-40B4-BE49-F238E27FC236}">
                <a16:creationId xmlns:a16="http://schemas.microsoft.com/office/drawing/2014/main" id="{1BC941C9-1D6C-4D5B-AE74-E4DFC6757314}"/>
              </a:ext>
            </a:extLst>
          </p:cNvPr>
          <p:cNvSpPr txBox="1"/>
          <p:nvPr/>
        </p:nvSpPr>
        <p:spPr>
          <a:xfrm>
            <a:off x="324000" y="2311052"/>
            <a:ext cx="1938755" cy="3539430"/>
          </a:xfrm>
          <a:prstGeom prst="rect">
            <a:avLst/>
          </a:prstGeom>
          <a:noFill/>
        </p:spPr>
        <p:txBody>
          <a:bodyPr wrap="square" rtlCol="0">
            <a:spAutoFit/>
          </a:bodyPr>
          <a:lstStyle/>
          <a:p>
            <a:pPr marL="285750" indent="-285750">
              <a:buFont typeface="Calibri" panose="020F0502020204030204" pitchFamily="34" charset="0"/>
              <a:buChar char="–"/>
            </a:pPr>
            <a:r>
              <a:rPr lang="en-US" sz="1400" dirty="0"/>
              <a:t>El calentador de agua individual funcionará según el principio del</a:t>
            </a:r>
            <a:r>
              <a:rPr lang="en-US" sz="1400" b="1" dirty="0"/>
              <a:t> termosifón indirecto </a:t>
            </a:r>
            <a:r>
              <a:rPr lang="en-US" sz="1400" dirty="0"/>
              <a:t>(Glicol) con un cilindro de 300L de capacidad.</a:t>
            </a:r>
          </a:p>
          <a:p>
            <a:pPr marL="285750" indent="-285750">
              <a:buFont typeface="Calibri" panose="020F0502020204030204" pitchFamily="34" charset="0"/>
              <a:buChar char="–"/>
            </a:pPr>
            <a:r>
              <a:rPr lang="en-US" sz="1400" dirty="0"/>
              <a:t>Las unidades individuales pueden conectarse como se muestra (en un banco simple o doble) para aumentar la capacidad.</a:t>
            </a:r>
            <a:endParaRPr lang="es-ES" sz="1400" dirty="0"/>
          </a:p>
        </p:txBody>
      </p:sp>
      <p:sp>
        <p:nvSpPr>
          <p:cNvPr id="8" name="Rectangle 7">
            <a:extLst>
              <a:ext uri="{FF2B5EF4-FFF2-40B4-BE49-F238E27FC236}">
                <a16:creationId xmlns:a16="http://schemas.microsoft.com/office/drawing/2014/main" id="{2F1D0746-EB64-4ED5-8FB8-65A2AF28756B}"/>
              </a:ext>
            </a:extLst>
          </p:cNvPr>
          <p:cNvSpPr/>
          <p:nvPr/>
        </p:nvSpPr>
        <p:spPr>
          <a:xfrm>
            <a:off x="6881245" y="178563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482074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a:t>Objetivos</a:t>
            </a:r>
            <a:r>
              <a:rPr lang="en-US" b="1" dirty="0"/>
              <a:t> de la </a:t>
            </a:r>
            <a:r>
              <a:rPr lang="en-US" b="1" dirty="0" err="1"/>
              <a:t>unidad</a:t>
            </a:r>
            <a:endParaRPr lang="el-GR" b="1" dirty="0"/>
          </a:p>
        </p:txBody>
      </p:sp>
      <p:sp>
        <p:nvSpPr>
          <p:cNvPr id="9" name="Content Placeholder 8"/>
          <p:cNvSpPr>
            <a:spLocks noGrp="1"/>
          </p:cNvSpPr>
          <p:nvPr>
            <p:ph idx="1"/>
          </p:nvPr>
        </p:nvSpPr>
        <p:spPr>
          <a:xfrm>
            <a:off x="261758" y="1628775"/>
            <a:ext cx="8425042" cy="3744225"/>
          </a:xfrm>
        </p:spPr>
        <p:txBody>
          <a:bodyPr>
            <a:noAutofit/>
          </a:bodyPr>
          <a:lstStyle/>
          <a:p>
            <a:pPr marL="0" indent="0" algn="just">
              <a:buNone/>
            </a:pPr>
            <a:r>
              <a:rPr lang="en-US" dirty="0">
                <a:latin typeface="+mj-lt"/>
                <a:cs typeface="Arial" pitchFamily="34" charset="0"/>
              </a:rPr>
              <a:t>Al final de esta </a:t>
            </a:r>
            <a:r>
              <a:rPr lang="en-US" dirty="0" err="1">
                <a:latin typeface="+mj-lt"/>
                <a:cs typeface="Arial" pitchFamily="34" charset="0"/>
              </a:rPr>
              <a:t>unidad</a:t>
            </a:r>
            <a:r>
              <a:rPr lang="en-US" dirty="0">
                <a:latin typeface="+mj-lt"/>
                <a:cs typeface="Arial" pitchFamily="34" charset="0"/>
              </a:rPr>
              <a:t> </a:t>
            </a:r>
            <a:r>
              <a:rPr lang="en-US" dirty="0" err="1">
                <a:latin typeface="+mj-lt"/>
                <a:cs typeface="Arial" pitchFamily="34" charset="0"/>
              </a:rPr>
              <a:t>podrás</a:t>
            </a:r>
            <a:r>
              <a:rPr lang="en-US" dirty="0">
                <a:latin typeface="+mj-lt"/>
                <a:cs typeface="Arial" pitchFamily="34" charset="0"/>
              </a:rPr>
              <a:t>:</a:t>
            </a:r>
          </a:p>
          <a:p>
            <a:pPr marL="0" indent="0" algn="just">
              <a:buNone/>
            </a:pPr>
            <a:endParaRPr lang="en-US" sz="1600" dirty="0">
              <a:latin typeface="Arial" pitchFamily="34" charset="0"/>
              <a:cs typeface="Arial" pitchFamily="34" charset="0"/>
            </a:endParaRPr>
          </a:p>
          <a:p>
            <a:pPr lvl="1">
              <a:buFont typeface="+mj-lt"/>
              <a:buAutoNum type="arabicPeriod"/>
            </a:pPr>
            <a:r>
              <a:rPr lang="en-GB" b="1" dirty="0"/>
              <a:t>Identificar los sistemas de calentamiento solar de agua a gran escala utilizados en aplicaciones residenciales, comerciales y </a:t>
            </a:r>
            <a:r>
              <a:rPr lang="en-GB" b="1" dirty="0">
                <a:solidFill>
                  <a:srgbClr val="FF0000"/>
                </a:solidFill>
              </a:rPr>
              <a:t>de proceso</a:t>
            </a:r>
            <a:r>
              <a:rPr lang="en-GB" b="1" dirty="0"/>
              <a:t>.</a:t>
            </a:r>
          </a:p>
          <a:p>
            <a:pPr lvl="1">
              <a:buFont typeface="+mj-lt"/>
              <a:buAutoNum type="arabicPeriod"/>
            </a:pPr>
            <a:r>
              <a:rPr lang="en-GB" b="1" dirty="0"/>
              <a:t>Explicar el contexto general y justificar la promoción y regulación que afecta a la instalación de sistemas SWH en el sector de la construcción.</a:t>
            </a:r>
          </a:p>
          <a:p>
            <a:pPr lvl="1">
              <a:buFont typeface="+mj-lt"/>
              <a:buAutoNum type="arabicPeriod"/>
            </a:pPr>
            <a:r>
              <a:rPr lang="en-GB" b="1" dirty="0" err="1"/>
              <a:t>Comparar</a:t>
            </a:r>
            <a:r>
              <a:rPr lang="en-GB" b="1" dirty="0"/>
              <a:t> los modelos de sistemas SWH utilizados en edificios residenciales multifamiliares y grandes.</a:t>
            </a:r>
          </a:p>
          <a:p>
            <a:pPr lvl="1">
              <a:buFont typeface="+mj-lt"/>
              <a:buAutoNum type="arabicPeriod"/>
            </a:pPr>
            <a:r>
              <a:rPr lang="en-GB" b="1" dirty="0"/>
              <a:t>Identificar el proceso de desarrollo, las tecnologías y los componentes </a:t>
            </a:r>
            <a:r>
              <a:rPr lang="en-GB" b="1" dirty="0" err="1"/>
              <a:t>utilizados</a:t>
            </a:r>
            <a:r>
              <a:rPr lang="en-GB" b="1" dirty="0"/>
              <a:t> </a:t>
            </a:r>
            <a:r>
              <a:rPr lang="en-GB" b="1" dirty="0" err="1"/>
              <a:t>en</a:t>
            </a:r>
            <a:r>
              <a:rPr lang="en-GB" b="1" dirty="0"/>
              <a:t> los sistemas SWH a gran escala.</a:t>
            </a:r>
          </a:p>
          <a:p>
            <a:pPr lvl="1">
              <a:buFont typeface="+mj-lt"/>
              <a:buAutoNum type="arabicPeriod"/>
            </a:pPr>
            <a:r>
              <a:rPr lang="en-GB" b="1" dirty="0"/>
              <a:t>Analizar sistemas SWH grandes y reales basados en esquemas y la información técnica asociada.</a:t>
            </a:r>
          </a:p>
        </p:txBody>
      </p:sp>
    </p:spTree>
    <p:extLst>
      <p:ext uri="{BB962C8B-B14F-4D97-AF65-F5344CB8AC3E}">
        <p14:creationId xmlns:p14="http://schemas.microsoft.com/office/powerpoint/2010/main" val="332420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31EA50ED-9253-4820-A97D-B42B42A675B7}"/>
              </a:ext>
            </a:extLst>
          </p:cNvPr>
          <p:cNvPicPr>
            <a:picLocks noChangeAspect="1"/>
          </p:cNvPicPr>
          <p:nvPr/>
        </p:nvPicPr>
        <p:blipFill>
          <a:blip r:embed="rId2"/>
          <a:stretch>
            <a:fillRect/>
          </a:stretch>
        </p:blipFill>
        <p:spPr>
          <a:xfrm>
            <a:off x="2124001" y="1962782"/>
            <a:ext cx="6538300" cy="4342643"/>
          </a:xfrm>
          <a:prstGeom prst="rect">
            <a:avLst/>
          </a:prstGeom>
          <a:ln>
            <a:solidFill>
              <a:schemeClr val="tx1"/>
            </a:solidFill>
          </a:ln>
        </p:spPr>
      </p:pic>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4" name="Rectangle 3">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5" name="Rectangle 4">
            <a:extLst>
              <a:ext uri="{FF2B5EF4-FFF2-40B4-BE49-F238E27FC236}">
                <a16:creationId xmlns:a16="http://schemas.microsoft.com/office/drawing/2014/main" id="{B2C92073-6582-4EAA-A240-6A83687D3A39}"/>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EJEMPLOS.</a:t>
            </a:r>
            <a:endParaRPr lang="en-US" b="1" dirty="0"/>
          </a:p>
        </p:txBody>
      </p:sp>
      <p:sp>
        <p:nvSpPr>
          <p:cNvPr id="9" name="Rectangle 8">
            <a:extLst>
              <a:ext uri="{FF2B5EF4-FFF2-40B4-BE49-F238E27FC236}">
                <a16:creationId xmlns:a16="http://schemas.microsoft.com/office/drawing/2014/main" id="{FE083B53-4F82-42ED-8D0E-ABDE9F97ED5E}"/>
              </a:ext>
            </a:extLst>
          </p:cNvPr>
          <p:cNvSpPr/>
          <p:nvPr/>
        </p:nvSpPr>
        <p:spPr>
          <a:xfrm>
            <a:off x="1044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21788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727A34-45AA-4C34-89EC-E6DD554579D2}"/>
              </a:ext>
            </a:extLst>
          </p:cNvPr>
          <p:cNvPicPr>
            <a:picLocks noChangeAspect="1"/>
          </p:cNvPicPr>
          <p:nvPr/>
        </p:nvPicPr>
        <p:blipFill>
          <a:blip r:embed="rId2"/>
          <a:stretch>
            <a:fillRect/>
          </a:stretch>
        </p:blipFill>
        <p:spPr>
          <a:xfrm>
            <a:off x="2274789" y="2061000"/>
            <a:ext cx="6400900" cy="4247725"/>
          </a:xfrm>
          <a:prstGeom prst="rect">
            <a:avLst/>
          </a:prstGeom>
          <a:ln>
            <a:solidFill>
              <a:schemeClr val="tx1"/>
            </a:solidFill>
          </a:ln>
        </p:spPr>
      </p:pic>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4" name="Rectangle 3">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5" name="Rectangle 4">
            <a:extLst>
              <a:ext uri="{FF2B5EF4-FFF2-40B4-BE49-F238E27FC236}">
                <a16:creationId xmlns:a16="http://schemas.microsoft.com/office/drawing/2014/main" id="{B2C92073-6582-4EAA-A240-6A83687D3A39}"/>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EJEMPLOS.</a:t>
            </a:r>
            <a:endParaRPr lang="en-US" b="1" dirty="0"/>
          </a:p>
        </p:txBody>
      </p:sp>
      <p:sp>
        <p:nvSpPr>
          <p:cNvPr id="6" name="Rectangle 5">
            <a:extLst>
              <a:ext uri="{FF2B5EF4-FFF2-40B4-BE49-F238E27FC236}">
                <a16:creationId xmlns:a16="http://schemas.microsoft.com/office/drawing/2014/main" id="{FE083B53-4F82-42ED-8D0E-ABDE9F97ED5E}"/>
              </a:ext>
            </a:extLst>
          </p:cNvPr>
          <p:cNvSpPr/>
          <p:nvPr/>
        </p:nvSpPr>
        <p:spPr>
          <a:xfrm>
            <a:off x="1044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194401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4" name="Rectangle 3">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5" name="Rectangle 4">
            <a:extLst>
              <a:ext uri="{FF2B5EF4-FFF2-40B4-BE49-F238E27FC236}">
                <a16:creationId xmlns:a16="http://schemas.microsoft.com/office/drawing/2014/main" id="{B2C92073-6582-4EAA-A240-6A83687D3A39}"/>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EJEMPLOS.</a:t>
            </a:r>
            <a:endParaRPr lang="en-US" b="1" dirty="0"/>
          </a:p>
        </p:txBody>
      </p:sp>
      <p:sp>
        <p:nvSpPr>
          <p:cNvPr id="8" name="Rectangle 7">
            <a:extLst>
              <a:ext uri="{FF2B5EF4-FFF2-40B4-BE49-F238E27FC236}">
                <a16:creationId xmlns:a16="http://schemas.microsoft.com/office/drawing/2014/main" id="{FE083B53-4F82-42ED-8D0E-ABDE9F97ED5E}"/>
              </a:ext>
            </a:extLst>
          </p:cNvPr>
          <p:cNvSpPr/>
          <p:nvPr/>
        </p:nvSpPr>
        <p:spPr>
          <a:xfrm>
            <a:off x="7524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9" name="TextBox 8"/>
          <p:cNvSpPr txBox="1"/>
          <p:nvPr/>
        </p:nvSpPr>
        <p:spPr>
          <a:xfrm>
            <a:off x="971855" y="2311052"/>
            <a:ext cx="2569933" cy="3323987"/>
          </a:xfrm>
          <a:prstGeom prst="rect">
            <a:avLst/>
          </a:prstGeom>
          <a:noFill/>
        </p:spPr>
        <p:txBody>
          <a:bodyPr wrap="square" rtlCol="0">
            <a:spAutoFit/>
          </a:bodyPr>
          <a:lstStyle/>
          <a:p>
            <a:pPr marL="285750" indent="-285750">
              <a:buFont typeface="Symbol" panose="05050102010706020507" pitchFamily="18" charset="2"/>
              <a:buChar char=""/>
            </a:pPr>
            <a:r>
              <a:rPr lang="en-US" sz="1400" dirty="0"/>
              <a:t>Paquete </a:t>
            </a:r>
            <a:r>
              <a:rPr lang="es-ES" sz="1400" dirty="0"/>
              <a:t>SWH </a:t>
            </a:r>
            <a:r>
              <a:rPr lang="en-US" sz="1400" dirty="0"/>
              <a:t>destinado a su uso en aplicaciones comerciales e industriales. </a:t>
            </a:r>
          </a:p>
          <a:p>
            <a:pPr marL="285750" indent="-285750">
              <a:buFont typeface="Symbol" panose="05050102010706020507" pitchFamily="18" charset="2"/>
              <a:buChar char=""/>
            </a:pPr>
            <a:r>
              <a:rPr lang="en-US" sz="1400" dirty="0"/>
              <a:t>Se utiliza en instalaciones nuevas, así como en equipos de sustitución o integración para proporcionar precalentamiento y reducir los costes de energía.</a:t>
            </a:r>
          </a:p>
          <a:p>
            <a:pPr marL="285750" indent="-285750">
              <a:buFont typeface="Symbol" panose="05050102010706020507" pitchFamily="18" charset="2"/>
              <a:buChar char=""/>
            </a:pPr>
            <a:r>
              <a:rPr lang="en-US" sz="1400" dirty="0"/>
              <a:t>Incluye protección contra las heladas y la sobretemperatura gracias a su función de</a:t>
            </a:r>
            <a:r>
              <a:rPr lang="en-US" sz="1400" b="1" dirty="0"/>
              <a:t> drenaje.</a:t>
            </a:r>
          </a:p>
          <a:p>
            <a:pPr marL="285750" indent="-285750">
              <a:buFont typeface="Symbol" panose="05050102010706020507" pitchFamily="18" charset="2"/>
              <a:buChar char=""/>
            </a:pPr>
            <a:r>
              <a:rPr lang="en-US" sz="1400" dirty="0"/>
              <a:t>Utiliza agua con inhibidor de corrosión como HTF.</a:t>
            </a:r>
            <a:endParaRPr lang="es-ES" sz="1400" dirty="0"/>
          </a:p>
        </p:txBody>
      </p:sp>
      <p:pic>
        <p:nvPicPr>
          <p:cNvPr id="7" name="Picture 10">
            <a:extLst>
              <a:ext uri="{FF2B5EF4-FFF2-40B4-BE49-F238E27FC236}">
                <a16:creationId xmlns:a16="http://schemas.microsoft.com/office/drawing/2014/main" id="{EB9362AD-4870-4B29-A3C7-8284470B44E1}"/>
              </a:ext>
            </a:extLst>
          </p:cNvPr>
          <p:cNvPicPr>
            <a:picLocks noChangeAspect="1"/>
          </p:cNvPicPr>
          <p:nvPr/>
        </p:nvPicPr>
        <p:blipFill>
          <a:blip r:embed="rId2"/>
          <a:stretch>
            <a:fillRect/>
          </a:stretch>
        </p:blipFill>
        <p:spPr>
          <a:xfrm>
            <a:off x="3541789" y="2311052"/>
            <a:ext cx="5125918" cy="3997673"/>
          </a:xfrm>
          <a:prstGeom prst="rect">
            <a:avLst/>
          </a:prstGeom>
          <a:ln>
            <a:solidFill>
              <a:schemeClr val="tx1"/>
            </a:solidFill>
          </a:ln>
        </p:spPr>
      </p:pic>
    </p:spTree>
    <p:extLst>
      <p:ext uri="{BB962C8B-B14F-4D97-AF65-F5344CB8AC3E}">
        <p14:creationId xmlns:p14="http://schemas.microsoft.com/office/powerpoint/2010/main" val="3815720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51AD38D0-6EDB-436F-B797-FC855F8622C6}"/>
              </a:ext>
            </a:extLst>
          </p:cNvPr>
          <p:cNvPicPr>
            <a:picLocks noChangeAspect="1"/>
          </p:cNvPicPr>
          <p:nvPr/>
        </p:nvPicPr>
        <p:blipFill>
          <a:blip r:embed="rId2"/>
          <a:stretch>
            <a:fillRect/>
          </a:stretch>
        </p:blipFill>
        <p:spPr>
          <a:xfrm>
            <a:off x="2258550" y="2205000"/>
            <a:ext cx="6417450" cy="4103999"/>
          </a:xfrm>
          <a:prstGeom prst="rect">
            <a:avLst/>
          </a:prstGeom>
          <a:ln>
            <a:solidFill>
              <a:schemeClr val="tx1"/>
            </a:solidFill>
          </a:ln>
        </p:spPr>
      </p:pic>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4" name="Rectangle 3">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5" name="Rectangle 4">
            <a:extLst>
              <a:ext uri="{FF2B5EF4-FFF2-40B4-BE49-F238E27FC236}">
                <a16:creationId xmlns:a16="http://schemas.microsoft.com/office/drawing/2014/main" id="{B2C92073-6582-4EAA-A240-6A83687D3A39}"/>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EJEMPLOS.</a:t>
            </a:r>
            <a:endParaRPr lang="en-US" b="1" dirty="0"/>
          </a:p>
        </p:txBody>
      </p:sp>
      <p:sp>
        <p:nvSpPr>
          <p:cNvPr id="9" name="Rectangle 8">
            <a:extLst>
              <a:ext uri="{FF2B5EF4-FFF2-40B4-BE49-F238E27FC236}">
                <a16:creationId xmlns:a16="http://schemas.microsoft.com/office/drawing/2014/main" id="{FE083B53-4F82-42ED-8D0E-ABDE9F97ED5E}"/>
              </a:ext>
            </a:extLst>
          </p:cNvPr>
          <p:cNvSpPr/>
          <p:nvPr/>
        </p:nvSpPr>
        <p:spPr>
          <a:xfrm>
            <a:off x="1044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580525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FB096F27-CAAB-416C-9595-6D745AEA2A5E}"/>
              </a:ext>
            </a:extLst>
          </p:cNvPr>
          <p:cNvPicPr>
            <a:picLocks noChangeAspect="1"/>
          </p:cNvPicPr>
          <p:nvPr/>
        </p:nvPicPr>
        <p:blipFill>
          <a:blip r:embed="rId2"/>
          <a:stretch>
            <a:fillRect/>
          </a:stretch>
        </p:blipFill>
        <p:spPr>
          <a:xfrm>
            <a:off x="2484000" y="1943305"/>
            <a:ext cx="6191688" cy="4366546"/>
          </a:xfrm>
          <a:prstGeom prst="rect">
            <a:avLst/>
          </a:prstGeom>
          <a:ln>
            <a:solidFill>
              <a:schemeClr val="tx1"/>
            </a:solidFill>
          </a:ln>
        </p:spPr>
      </p:pic>
      <p:sp>
        <p:nvSpPr>
          <p:cNvPr id="2" name="Title 1">
            <a:extLst>
              <a:ext uri="{FF2B5EF4-FFF2-40B4-BE49-F238E27FC236}">
                <a16:creationId xmlns:a16="http://schemas.microsoft.com/office/drawing/2014/main" id="{56E1B386-137F-40EB-A690-9295AA748B1C}"/>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15" name="Rectangle 14">
            <a:extLst>
              <a:ext uri="{FF2B5EF4-FFF2-40B4-BE49-F238E27FC236}">
                <a16:creationId xmlns:a16="http://schemas.microsoft.com/office/drawing/2014/main" id="{109C766D-AF52-48E1-93D7-654ABC821CB5}"/>
              </a:ext>
            </a:extLst>
          </p:cNvPr>
          <p:cNvSpPr/>
          <p:nvPr/>
        </p:nvSpPr>
        <p:spPr>
          <a:xfrm>
            <a:off x="432916" y="1557000"/>
            <a:ext cx="4427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de proceso</a:t>
            </a:r>
          </a:p>
        </p:txBody>
      </p:sp>
      <p:sp>
        <p:nvSpPr>
          <p:cNvPr id="6" name="Rectangle 5">
            <a:extLst>
              <a:ext uri="{FF2B5EF4-FFF2-40B4-BE49-F238E27FC236}">
                <a16:creationId xmlns:a16="http://schemas.microsoft.com/office/drawing/2014/main" id="{21F756DD-4826-49B8-B1B7-133C89A441C1}"/>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EJEMPLOS.</a:t>
            </a:r>
            <a:endParaRPr lang="en-US" b="1" dirty="0"/>
          </a:p>
        </p:txBody>
      </p:sp>
      <p:sp>
        <p:nvSpPr>
          <p:cNvPr id="7" name="Rectangle 6">
            <a:extLst>
              <a:ext uri="{FF2B5EF4-FFF2-40B4-BE49-F238E27FC236}">
                <a16:creationId xmlns:a16="http://schemas.microsoft.com/office/drawing/2014/main" id="{1C6009A4-97AE-44B0-90B2-01D773CBA369}"/>
              </a:ext>
            </a:extLst>
          </p:cNvPr>
          <p:cNvSpPr/>
          <p:nvPr/>
        </p:nvSpPr>
        <p:spPr>
          <a:xfrm>
            <a:off x="1656000" y="589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TextBox 7">
            <a:extLst>
              <a:ext uri="{FF2B5EF4-FFF2-40B4-BE49-F238E27FC236}">
                <a16:creationId xmlns:a16="http://schemas.microsoft.com/office/drawing/2014/main" id="{C58B3266-71B4-4B33-BA4C-FF90978936F3}"/>
              </a:ext>
            </a:extLst>
          </p:cNvPr>
          <p:cNvSpPr txBox="1"/>
          <p:nvPr/>
        </p:nvSpPr>
        <p:spPr>
          <a:xfrm>
            <a:off x="612001" y="2294951"/>
            <a:ext cx="1872000" cy="3323987"/>
          </a:xfrm>
          <a:prstGeom prst="rect">
            <a:avLst/>
          </a:prstGeom>
          <a:noFill/>
        </p:spPr>
        <p:txBody>
          <a:bodyPr wrap="square" rtlCol="0">
            <a:spAutoFit/>
          </a:bodyPr>
          <a:lstStyle/>
          <a:p>
            <a:pPr marL="285750" indent="-285750">
              <a:buFont typeface="Symbol" panose="05050102010706020507" pitchFamily="18" charset="2"/>
              <a:buChar char=""/>
            </a:pPr>
            <a:r>
              <a:rPr lang="en-US" sz="1400" dirty="0"/>
              <a:t>Paquete</a:t>
            </a:r>
            <a:r>
              <a:rPr lang="es-ES" sz="1400" dirty="0"/>
              <a:t> SWH </a:t>
            </a:r>
            <a:r>
              <a:rPr lang="en-US" sz="1400" dirty="0"/>
              <a:t>destinado a su uso en aplicaciones comerciales e industriales.</a:t>
            </a:r>
          </a:p>
          <a:p>
            <a:pPr marL="285750" indent="-285750">
              <a:buFont typeface="Symbol" panose="05050102010706020507" pitchFamily="18" charset="2"/>
              <a:buChar char=""/>
            </a:pPr>
            <a:r>
              <a:rPr lang="en-US" sz="1400" dirty="0"/>
              <a:t>Tecnología de "Glicol" Indirecta Activa.</a:t>
            </a:r>
          </a:p>
          <a:p>
            <a:pPr marL="285750" indent="-285750">
              <a:buFont typeface="Symbol" panose="05050102010706020507" pitchFamily="18" charset="2"/>
              <a:buChar char=""/>
            </a:pPr>
            <a:r>
              <a:rPr lang="en-US" sz="1400" dirty="0"/>
              <a:t>Utiliza un gran tanque de almacenamiento (3.600 litros) con intercambiadores de calor externos y atmosféricos.</a:t>
            </a:r>
          </a:p>
        </p:txBody>
      </p:sp>
    </p:spTree>
    <p:extLst>
      <p:ext uri="{BB962C8B-B14F-4D97-AF65-F5344CB8AC3E}">
        <p14:creationId xmlns:p14="http://schemas.microsoft.com/office/powerpoint/2010/main" val="940301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3EC1-7D9E-444E-A2F8-311AA156F957}"/>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508FE88B-38E4-4AAA-B148-279BB0EF6078}"/>
              </a:ext>
            </a:extLst>
          </p:cNvPr>
          <p:cNvSpPr/>
          <p:nvPr/>
        </p:nvSpPr>
        <p:spPr>
          <a:xfrm>
            <a:off x="252000" y="1557000"/>
            <a:ext cx="1944000" cy="923330"/>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de proceso</a:t>
            </a:r>
          </a:p>
        </p:txBody>
      </p:sp>
      <p:sp>
        <p:nvSpPr>
          <p:cNvPr id="5" name="Rectangle 4">
            <a:extLst>
              <a:ext uri="{FF2B5EF4-FFF2-40B4-BE49-F238E27FC236}">
                <a16:creationId xmlns:a16="http://schemas.microsoft.com/office/drawing/2014/main" id="{5C13E05E-5B6E-4099-9473-EA1E359A2875}"/>
              </a:ext>
            </a:extLst>
          </p:cNvPr>
          <p:cNvSpPr/>
          <p:nvPr/>
        </p:nvSpPr>
        <p:spPr>
          <a:xfrm>
            <a:off x="637002" y="2565000"/>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EJEMPLOS.</a:t>
            </a:r>
            <a:endParaRPr lang="en-US" b="1" dirty="0"/>
          </a:p>
        </p:txBody>
      </p:sp>
      <p:sp>
        <p:nvSpPr>
          <p:cNvPr id="6" name="Rectangle 5">
            <a:extLst>
              <a:ext uri="{FF2B5EF4-FFF2-40B4-BE49-F238E27FC236}">
                <a16:creationId xmlns:a16="http://schemas.microsoft.com/office/drawing/2014/main" id="{6953E265-F8EE-44A6-BADE-793F160972C7}"/>
              </a:ext>
            </a:extLst>
          </p:cNvPr>
          <p:cNvSpPr/>
          <p:nvPr/>
        </p:nvSpPr>
        <p:spPr>
          <a:xfrm>
            <a:off x="7668000" y="573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TextBox 7">
            <a:extLst>
              <a:ext uri="{FF2B5EF4-FFF2-40B4-BE49-F238E27FC236}">
                <a16:creationId xmlns:a16="http://schemas.microsoft.com/office/drawing/2014/main" id="{F61C1FDD-B1EF-41FC-B0B5-B3217B1DEB34}"/>
              </a:ext>
            </a:extLst>
          </p:cNvPr>
          <p:cNvSpPr txBox="1"/>
          <p:nvPr/>
        </p:nvSpPr>
        <p:spPr>
          <a:xfrm>
            <a:off x="324000" y="2925000"/>
            <a:ext cx="1800001" cy="1815882"/>
          </a:xfrm>
          <a:prstGeom prst="rect">
            <a:avLst/>
          </a:prstGeom>
          <a:noFill/>
        </p:spPr>
        <p:txBody>
          <a:bodyPr wrap="square" rtlCol="0">
            <a:spAutoFit/>
          </a:bodyPr>
          <a:lstStyle/>
          <a:p>
            <a:pPr marL="285750" indent="-285750">
              <a:buFont typeface="Symbol" panose="05050102010706020507" pitchFamily="18" charset="2"/>
              <a:buChar char=""/>
            </a:pPr>
            <a:r>
              <a:rPr lang="en-US" sz="1400" dirty="0" err="1"/>
              <a:t>Aplicación</a:t>
            </a:r>
            <a:r>
              <a:rPr lang="en-US" sz="1400" dirty="0"/>
              <a:t> industrial de la </a:t>
            </a:r>
            <a:r>
              <a:rPr lang="en-US" sz="1400" dirty="0" err="1"/>
              <a:t>tecnología</a:t>
            </a:r>
            <a:r>
              <a:rPr lang="en-US" sz="1400" dirty="0"/>
              <a:t> solar </a:t>
            </a:r>
            <a:r>
              <a:rPr lang="en-US" sz="1400" dirty="0" err="1"/>
              <a:t>térmica</a:t>
            </a:r>
            <a:r>
              <a:rPr lang="en-US" sz="1400" dirty="0"/>
              <a:t> (sistema de </a:t>
            </a:r>
            <a:r>
              <a:rPr lang="en-US" sz="1400" dirty="0" err="1"/>
              <a:t>calentamiento</a:t>
            </a:r>
            <a:r>
              <a:rPr lang="en-US" sz="1400" dirty="0"/>
              <a:t> </a:t>
            </a:r>
            <a:r>
              <a:rPr lang="en-US" sz="1400" dirty="0">
                <a:solidFill>
                  <a:srgbClr val="FF0000"/>
                </a:solidFill>
              </a:rPr>
              <a:t>de la leche</a:t>
            </a:r>
            <a:r>
              <a:rPr lang="en-US" sz="1400" dirty="0"/>
              <a:t>) con </a:t>
            </a:r>
            <a:r>
              <a:rPr lang="en-US" sz="1400" dirty="0" err="1"/>
              <a:t>monitorización</a:t>
            </a:r>
            <a:r>
              <a:rPr lang="en-US" sz="1400" dirty="0"/>
              <a:t> </a:t>
            </a:r>
            <a:r>
              <a:rPr lang="en-US" sz="1400" dirty="0" err="1"/>
              <a:t>en</a:t>
            </a:r>
            <a:r>
              <a:rPr lang="en-US" sz="1400" dirty="0"/>
              <a:t> </a:t>
            </a:r>
            <a:r>
              <a:rPr lang="en-US" sz="1400" dirty="0" err="1"/>
              <a:t>tiempo</a:t>
            </a:r>
            <a:r>
              <a:rPr lang="en-US" sz="1400" dirty="0"/>
              <a:t> real.</a:t>
            </a:r>
          </a:p>
        </p:txBody>
      </p:sp>
      <p:pic>
        <p:nvPicPr>
          <p:cNvPr id="7" name="Picture 6">
            <a:extLst>
              <a:ext uri="{FF2B5EF4-FFF2-40B4-BE49-F238E27FC236}">
                <a16:creationId xmlns:a16="http://schemas.microsoft.com/office/drawing/2014/main" id="{160A007F-7D82-4483-872F-12386F0C9A8F}"/>
              </a:ext>
            </a:extLst>
          </p:cNvPr>
          <p:cNvPicPr>
            <a:picLocks noChangeAspect="1"/>
          </p:cNvPicPr>
          <p:nvPr/>
        </p:nvPicPr>
        <p:blipFill>
          <a:blip r:embed="rId2"/>
          <a:stretch>
            <a:fillRect/>
          </a:stretch>
        </p:blipFill>
        <p:spPr>
          <a:xfrm>
            <a:off x="2149002" y="1629000"/>
            <a:ext cx="6526686" cy="4679725"/>
          </a:xfrm>
          <a:prstGeom prst="rect">
            <a:avLst/>
          </a:prstGeom>
          <a:ln>
            <a:solidFill>
              <a:schemeClr val="tx1"/>
            </a:solidFill>
          </a:ln>
        </p:spPr>
      </p:pic>
    </p:spTree>
    <p:extLst>
      <p:ext uri="{BB962C8B-B14F-4D97-AF65-F5344CB8AC3E}">
        <p14:creationId xmlns:p14="http://schemas.microsoft.com/office/powerpoint/2010/main" val="4153265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009D-CEE0-42DD-8947-67CA65E6FB95}"/>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60B985AD-C9D7-4730-9565-CF67C297E44A}"/>
              </a:ext>
            </a:extLst>
          </p:cNvPr>
          <p:cNvSpPr/>
          <p:nvPr/>
        </p:nvSpPr>
        <p:spPr>
          <a:xfrm>
            <a:off x="756000" y="1926333"/>
            <a:ext cx="8208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COMPRENDER EL CONTEXTO GENERAL. RELEVANCIA DEL SECTOR DE LA CONSTRUCCIÓN.</a:t>
            </a:r>
            <a:endParaRPr lang="en-US" b="1" dirty="0"/>
          </a:p>
        </p:txBody>
      </p:sp>
      <p:sp>
        <p:nvSpPr>
          <p:cNvPr id="6" name="TextBox 5">
            <a:extLst>
              <a:ext uri="{FF2B5EF4-FFF2-40B4-BE49-F238E27FC236}">
                <a16:creationId xmlns:a16="http://schemas.microsoft.com/office/drawing/2014/main" id="{E540D9A3-03F6-4220-985C-F2346C2F3A0E}"/>
              </a:ext>
            </a:extLst>
          </p:cNvPr>
          <p:cNvSpPr txBox="1"/>
          <p:nvPr/>
        </p:nvSpPr>
        <p:spPr>
          <a:xfrm>
            <a:off x="612000" y="2277000"/>
            <a:ext cx="8074801" cy="1384995"/>
          </a:xfrm>
          <a:prstGeom prst="rect">
            <a:avLst/>
          </a:prstGeom>
          <a:noFill/>
        </p:spPr>
        <p:txBody>
          <a:bodyPr wrap="square" rtlCol="0">
            <a:spAutoFit/>
          </a:bodyPr>
          <a:lstStyle/>
          <a:p>
            <a:pPr marL="285750" indent="-285750">
              <a:buFont typeface="Symbol" panose="05050102010706020507" pitchFamily="18" charset="2"/>
              <a:buChar char=""/>
            </a:pPr>
            <a:r>
              <a:rPr lang="en-US" sz="1400" dirty="0"/>
              <a:t>Según la AIE, los edificios representan el 40% del consumo energético del planeta. Como sugiere un estudio del WBCSD, este sector necesita reducir el consumo de energía en un 60% para el año 2050 con el fin de hacer frente al desafío del cambio climático (menos emisiones de carbono, más eficiencia).</a:t>
            </a:r>
          </a:p>
          <a:p>
            <a:pPr marL="285750" indent="-285750">
              <a:buFont typeface="Symbol" panose="05050102010706020507" pitchFamily="18" charset="2"/>
              <a:buChar char=""/>
            </a:pPr>
            <a:r>
              <a:rPr lang="en-US" sz="1400" dirty="0">
                <a:solidFill>
                  <a:srgbClr val="FF0000"/>
                </a:solidFill>
              </a:rPr>
              <a:t>UE</a:t>
            </a:r>
            <a:r>
              <a:rPr lang="en-US" sz="1400" dirty="0"/>
              <a:t>. Dado que el calor representa el 49% de la demanda total de energía final de la Unión Europea, </a:t>
            </a:r>
            <a:r>
              <a:rPr lang="en-US" sz="1400" b="1" dirty="0"/>
              <a:t>el sector de la calefacción renovable tendrá que hacer una importante contribución para</a:t>
            </a:r>
            <a:r>
              <a:rPr lang="en-US" sz="1400" dirty="0"/>
              <a:t> alcanzar un gran objetivo de energía renovable, incluido el sector de la construcción (residencial, comercial y público).</a:t>
            </a:r>
          </a:p>
        </p:txBody>
      </p:sp>
      <p:sp>
        <p:nvSpPr>
          <p:cNvPr id="11" name="Rectangle 10">
            <a:extLst>
              <a:ext uri="{FF2B5EF4-FFF2-40B4-BE49-F238E27FC236}">
                <a16:creationId xmlns:a16="http://schemas.microsoft.com/office/drawing/2014/main" id="{DD36BFEE-DBE5-42F4-A388-AA9FB4655A3A}"/>
              </a:ext>
            </a:extLst>
          </p:cNvPr>
          <p:cNvSpPr/>
          <p:nvPr/>
        </p:nvSpPr>
        <p:spPr>
          <a:xfrm>
            <a:off x="612001" y="3573000"/>
            <a:ext cx="3744000" cy="2246769"/>
          </a:xfrm>
          <a:prstGeom prst="rect">
            <a:avLst/>
          </a:prstGeom>
        </p:spPr>
        <p:txBody>
          <a:bodyPr wrap="square">
            <a:spAutoFit/>
          </a:bodyPr>
          <a:lstStyle/>
          <a:p>
            <a:pPr marL="285750" indent="-285750">
              <a:buFont typeface="Symbol" panose="05050102010706020507" pitchFamily="18" charset="2"/>
              <a:buChar char=""/>
            </a:pPr>
            <a:r>
              <a:rPr lang="en-US" sz="1400" dirty="0"/>
              <a:t>En la práctica, todos los países y áreas económicas del mundo han desarrollado políticas para </a:t>
            </a:r>
            <a:r>
              <a:rPr lang="en-US" sz="1400" b="1" dirty="0"/>
              <a:t>hacer que los consumidores sean usuarios racionales de la energía, reducir la dependencia de los combustibles tradicionales, aumentar la eficiencia energética y promover el uso de las energías renovables y las industrias relacionadas. </a:t>
            </a:r>
          </a:p>
          <a:p>
            <a:pPr marL="285750" indent="-285750">
              <a:buFont typeface="Symbol" panose="05050102010706020507" pitchFamily="18" charset="2"/>
              <a:buChar char=""/>
            </a:pPr>
            <a:r>
              <a:rPr lang="en-US" sz="1400" dirty="0"/>
              <a:t>Esta estrategia aplicada a los edificios es sin duda el caso prototípico.</a:t>
            </a:r>
          </a:p>
        </p:txBody>
      </p:sp>
      <p:sp>
        <p:nvSpPr>
          <p:cNvPr id="8" name="Rectangle 7">
            <a:extLst>
              <a:ext uri="{FF2B5EF4-FFF2-40B4-BE49-F238E27FC236}">
                <a16:creationId xmlns:a16="http://schemas.microsoft.com/office/drawing/2014/main" id="{3163C986-6F04-4B8F-893F-9CAB495F5991}"/>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pic>
        <p:nvPicPr>
          <p:cNvPr id="7" name="Picture 8">
            <a:extLst>
              <a:ext uri="{FF2B5EF4-FFF2-40B4-BE49-F238E27FC236}">
                <a16:creationId xmlns:a16="http://schemas.microsoft.com/office/drawing/2014/main" id="{78008A33-0477-450D-AFDD-33027FBDFAF9}"/>
              </a:ext>
            </a:extLst>
          </p:cNvPr>
          <p:cNvPicPr>
            <a:picLocks noChangeAspect="1"/>
          </p:cNvPicPr>
          <p:nvPr/>
        </p:nvPicPr>
        <p:blipFill>
          <a:blip r:embed="rId2"/>
          <a:stretch>
            <a:fillRect/>
          </a:stretch>
        </p:blipFill>
        <p:spPr>
          <a:xfrm>
            <a:off x="4313276" y="3858775"/>
            <a:ext cx="4362187" cy="2449950"/>
          </a:xfrm>
          <a:prstGeom prst="rect">
            <a:avLst/>
          </a:prstGeom>
          <a:ln>
            <a:solidFill>
              <a:schemeClr val="tx1"/>
            </a:solidFill>
          </a:ln>
        </p:spPr>
      </p:pic>
    </p:spTree>
    <p:extLst>
      <p:ext uri="{BB962C8B-B14F-4D97-AF65-F5344CB8AC3E}">
        <p14:creationId xmlns:p14="http://schemas.microsoft.com/office/powerpoint/2010/main" val="1865373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8884-FDA5-445E-AED0-AECB186722E0}"/>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0C38FFD4-2B14-4284-AACC-69CE4D2ADA23}"/>
              </a:ext>
            </a:extLst>
          </p:cNvPr>
          <p:cNvSpPr/>
          <p:nvPr/>
        </p:nvSpPr>
        <p:spPr>
          <a:xfrm>
            <a:off x="755999" y="1926332"/>
            <a:ext cx="7930801"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COMPRENDER EL CONTEXTO GENERAL. LA META RAZONABLE DE LA SWH</a:t>
            </a:r>
          </a:p>
        </p:txBody>
      </p:sp>
      <p:sp>
        <p:nvSpPr>
          <p:cNvPr id="6" name="TextBox 5">
            <a:extLst>
              <a:ext uri="{FF2B5EF4-FFF2-40B4-BE49-F238E27FC236}">
                <a16:creationId xmlns:a16="http://schemas.microsoft.com/office/drawing/2014/main" id="{BAF39175-276F-411B-8868-C615E2E587BA}"/>
              </a:ext>
            </a:extLst>
          </p:cNvPr>
          <p:cNvSpPr txBox="1"/>
          <p:nvPr/>
        </p:nvSpPr>
        <p:spPr>
          <a:xfrm>
            <a:off x="828001" y="2277000"/>
            <a:ext cx="7858800" cy="1384995"/>
          </a:xfrm>
          <a:prstGeom prst="rect">
            <a:avLst/>
          </a:prstGeom>
          <a:noFill/>
        </p:spPr>
        <p:txBody>
          <a:bodyPr wrap="square" rtlCol="0">
            <a:spAutoFit/>
          </a:bodyPr>
          <a:lstStyle/>
          <a:p>
            <a:pPr marL="285750" indent="-285750">
              <a:buFont typeface="Symbol" panose="05050102010706020507" pitchFamily="18" charset="2"/>
              <a:buChar char=""/>
            </a:pPr>
            <a:r>
              <a:rPr lang="en-US" sz="1400" dirty="0"/>
              <a:t>Como ya se sabe, </a:t>
            </a:r>
            <a:r>
              <a:rPr lang="en-US" sz="1400" b="1" dirty="0"/>
              <a:t>de todas las opciones de energía renovable, la tecnología del calentamiento solar del agua es la más madura</a:t>
            </a:r>
            <a:r>
              <a:rPr lang="en-US" sz="1400" dirty="0"/>
              <a:t>; estas tecnologías y aplicaciones han sido probadas durante muchos años y miles de instalaciones en países, latitudes y climas.</a:t>
            </a:r>
          </a:p>
          <a:p>
            <a:pPr marL="285750" indent="-285750">
              <a:buFont typeface="Symbol" panose="05050102010706020507" pitchFamily="18" charset="2"/>
              <a:buChar char=""/>
            </a:pPr>
            <a:r>
              <a:rPr lang="en-US" sz="1400" b="1" dirty="0"/>
              <a:t>El diseño, la instalación, el mantenimiento y la utilización de un calentador de agua solar es relativamente sencillo</a:t>
            </a:r>
            <a:r>
              <a:rPr lang="en-US" sz="1400" dirty="0"/>
              <a:t>, siempre y cuando se tengan en cuenta ciertos factores para garantizar la eficiencia y la fiabilidad del rendimiento de los sistemas. </a:t>
            </a:r>
          </a:p>
        </p:txBody>
      </p:sp>
      <p:sp>
        <p:nvSpPr>
          <p:cNvPr id="12" name="Rectangle 11">
            <a:extLst>
              <a:ext uri="{FF2B5EF4-FFF2-40B4-BE49-F238E27FC236}">
                <a16:creationId xmlns:a16="http://schemas.microsoft.com/office/drawing/2014/main" id="{51D00E00-5F8A-4670-8DB0-2F8DA6F512F2}"/>
              </a:ext>
            </a:extLst>
          </p:cNvPr>
          <p:cNvSpPr/>
          <p:nvPr/>
        </p:nvSpPr>
        <p:spPr>
          <a:xfrm>
            <a:off x="828001" y="3573000"/>
            <a:ext cx="3369153" cy="2554545"/>
          </a:xfrm>
          <a:prstGeom prst="rect">
            <a:avLst/>
          </a:prstGeom>
        </p:spPr>
        <p:txBody>
          <a:bodyPr wrap="square">
            <a:spAutoFit/>
          </a:bodyPr>
          <a:lstStyle/>
          <a:p>
            <a:pPr marL="285750" lvl="0" indent="-285750">
              <a:buFont typeface="Symbol" panose="05050102010706020507" pitchFamily="18" charset="2"/>
              <a:buChar char=""/>
            </a:pPr>
            <a:r>
              <a:rPr lang="en-US" sz="1400" dirty="0">
                <a:solidFill>
                  <a:prstClr val="black"/>
                </a:solidFill>
              </a:rPr>
              <a:t>El resultado final es: </a:t>
            </a:r>
            <a:r>
              <a:rPr lang="en-US" sz="1400" b="1" dirty="0">
                <a:solidFill>
                  <a:prstClr val="black"/>
                </a:solidFill>
              </a:rPr>
              <a:t>elegir el sistema adecuado para el clima particular, dimensionarlo para que se ajuste a la demanda e instalarlo correctamente utilizando componentes de calidad. </a:t>
            </a:r>
            <a:r>
              <a:rPr lang="en-US" sz="1400" dirty="0">
                <a:solidFill>
                  <a:prstClr val="black"/>
                </a:solidFill>
              </a:rPr>
              <a:t>En vista de ello, los propietarios y promotores pueden contar con </a:t>
            </a:r>
            <a:r>
              <a:rPr lang="en-US" sz="1400" b="1" dirty="0">
                <a:solidFill>
                  <a:prstClr val="black"/>
                </a:solidFill>
              </a:rPr>
              <a:t>sistemas de energía renovable de larga duración y con buenas inversiones realizadas</a:t>
            </a:r>
            <a:r>
              <a:rPr lang="en-US" sz="1400" dirty="0">
                <a:solidFill>
                  <a:prstClr val="black"/>
                </a:solidFill>
              </a:rPr>
              <a:t>; aún más, si existe apoyo financiero.</a:t>
            </a:r>
          </a:p>
        </p:txBody>
      </p:sp>
      <p:sp>
        <p:nvSpPr>
          <p:cNvPr id="9" name="Rectangle 8">
            <a:extLst>
              <a:ext uri="{FF2B5EF4-FFF2-40B4-BE49-F238E27FC236}">
                <a16:creationId xmlns:a16="http://schemas.microsoft.com/office/drawing/2014/main" id="{492E0C1C-D0E1-4491-A1B7-5FAF285AA12E}"/>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pic>
        <p:nvPicPr>
          <p:cNvPr id="7" name="Picture 6">
            <a:extLst>
              <a:ext uri="{FF2B5EF4-FFF2-40B4-BE49-F238E27FC236}">
                <a16:creationId xmlns:a16="http://schemas.microsoft.com/office/drawing/2014/main" id="{1B996D82-95E9-482E-9494-2F377A3D9CA2}"/>
              </a:ext>
            </a:extLst>
          </p:cNvPr>
          <p:cNvPicPr>
            <a:picLocks noChangeAspect="1"/>
          </p:cNvPicPr>
          <p:nvPr/>
        </p:nvPicPr>
        <p:blipFill>
          <a:blip r:embed="rId2">
            <a:duotone>
              <a:prstClr val="black"/>
              <a:srgbClr val="D9C3A5">
                <a:tint val="50000"/>
                <a:satMod val="180000"/>
              </a:srgbClr>
            </a:duotone>
          </a:blip>
          <a:stretch>
            <a:fillRect/>
          </a:stretch>
        </p:blipFill>
        <p:spPr>
          <a:xfrm>
            <a:off x="4197154" y="3573000"/>
            <a:ext cx="4474109" cy="2735725"/>
          </a:xfrm>
          <a:prstGeom prst="rect">
            <a:avLst/>
          </a:prstGeom>
          <a:ln>
            <a:solidFill>
              <a:schemeClr val="tx1"/>
            </a:solidFill>
          </a:ln>
        </p:spPr>
      </p:pic>
    </p:spTree>
    <p:extLst>
      <p:ext uri="{BB962C8B-B14F-4D97-AF65-F5344CB8AC3E}">
        <p14:creationId xmlns:p14="http://schemas.microsoft.com/office/powerpoint/2010/main" val="2240301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C675-A82F-4DE7-90C1-575094D14F63}"/>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AADD48EC-F9CE-4F83-AAEF-B6236300E405}"/>
              </a:ext>
            </a:extLst>
          </p:cNvPr>
          <p:cNvSpPr/>
          <p:nvPr/>
        </p:nvSpPr>
        <p:spPr>
          <a:xfrm>
            <a:off x="756000" y="1926332"/>
            <a:ext cx="8208000" cy="350668"/>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COMPRENDER EL CONTEXTO GENERAL. ACERCÁNDOSE A LA POLÍTICA PARA LOS EDIFICIOS.</a:t>
            </a:r>
            <a:endParaRPr lang="en-US" b="1" dirty="0"/>
          </a:p>
        </p:txBody>
      </p:sp>
      <p:sp>
        <p:nvSpPr>
          <p:cNvPr id="6" name="TextBox 5">
            <a:extLst>
              <a:ext uri="{FF2B5EF4-FFF2-40B4-BE49-F238E27FC236}">
                <a16:creationId xmlns:a16="http://schemas.microsoft.com/office/drawing/2014/main" id="{F9C5A9A7-7243-49BC-AA78-3D21320914F9}"/>
              </a:ext>
            </a:extLst>
          </p:cNvPr>
          <p:cNvSpPr txBox="1"/>
          <p:nvPr/>
        </p:nvSpPr>
        <p:spPr>
          <a:xfrm>
            <a:off x="828001" y="2277000"/>
            <a:ext cx="7858800" cy="830997"/>
          </a:xfrm>
          <a:prstGeom prst="rect">
            <a:avLst/>
          </a:prstGeom>
          <a:noFill/>
        </p:spPr>
        <p:txBody>
          <a:bodyPr wrap="square" rtlCol="0">
            <a:spAutoFit/>
          </a:bodyPr>
          <a:lstStyle/>
          <a:p>
            <a:pPr marL="285750" indent="-285750">
              <a:buFont typeface="Symbol" panose="05050102010706020507" pitchFamily="18" charset="2"/>
              <a:buChar char=""/>
            </a:pPr>
            <a:r>
              <a:rPr lang="en-US" sz="1600" dirty="0"/>
              <a:t>En muchos países, los gobiernos y las iniciativas privadas han promovido la instalación de </a:t>
            </a:r>
            <a:r>
              <a:rPr lang="en-US" sz="1600" b="1" dirty="0"/>
              <a:t>sistemas SWH en edificios residenciales</a:t>
            </a:r>
            <a:r>
              <a:rPr lang="en-US" sz="1600" dirty="0"/>
              <a:t>, discriminando </a:t>
            </a:r>
            <a:r>
              <a:rPr lang="en-US" sz="1600" b="1" dirty="0"/>
              <a:t>regulaciones y apoyando </a:t>
            </a:r>
            <a:r>
              <a:rPr lang="en-US" sz="1600" dirty="0"/>
              <a:t>según equidad, entre otros factores; las tecnologías aplicadas dependen de latitudes y climas.</a:t>
            </a:r>
          </a:p>
        </p:txBody>
      </p:sp>
      <p:sp>
        <p:nvSpPr>
          <p:cNvPr id="9" name="Rectangle 8">
            <a:extLst>
              <a:ext uri="{FF2B5EF4-FFF2-40B4-BE49-F238E27FC236}">
                <a16:creationId xmlns:a16="http://schemas.microsoft.com/office/drawing/2014/main" id="{94CA3AC4-EA70-4815-A2C7-81949C8DF719}"/>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pic>
        <p:nvPicPr>
          <p:cNvPr id="7" name="Picture 6">
            <a:extLst>
              <a:ext uri="{FF2B5EF4-FFF2-40B4-BE49-F238E27FC236}">
                <a16:creationId xmlns:a16="http://schemas.microsoft.com/office/drawing/2014/main" id="{1511D0C1-0CC9-4EE7-99C5-F8EDFCE2753D}"/>
              </a:ext>
            </a:extLst>
          </p:cNvPr>
          <p:cNvPicPr>
            <a:picLocks noChangeAspect="1"/>
          </p:cNvPicPr>
          <p:nvPr/>
        </p:nvPicPr>
        <p:blipFill>
          <a:blip r:embed="rId2"/>
          <a:stretch>
            <a:fillRect/>
          </a:stretch>
        </p:blipFill>
        <p:spPr>
          <a:xfrm>
            <a:off x="744672" y="3120112"/>
            <a:ext cx="7976728" cy="3214014"/>
          </a:xfrm>
          <a:prstGeom prst="rect">
            <a:avLst/>
          </a:prstGeom>
        </p:spPr>
      </p:pic>
    </p:spTree>
    <p:extLst>
      <p:ext uri="{BB962C8B-B14F-4D97-AF65-F5344CB8AC3E}">
        <p14:creationId xmlns:p14="http://schemas.microsoft.com/office/powerpoint/2010/main" val="3041211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B46A9C-E3DB-4DF7-A38A-D9EE987E085E}"/>
              </a:ext>
            </a:extLst>
          </p:cNvPr>
          <p:cNvPicPr>
            <a:picLocks noChangeAspect="1"/>
          </p:cNvPicPr>
          <p:nvPr/>
        </p:nvPicPr>
        <p:blipFill>
          <a:blip r:embed="rId2"/>
          <a:stretch>
            <a:fillRect/>
          </a:stretch>
        </p:blipFill>
        <p:spPr>
          <a:xfrm>
            <a:off x="2731919" y="1926332"/>
            <a:ext cx="6016081" cy="4411793"/>
          </a:xfrm>
          <a:prstGeom prst="rect">
            <a:avLst/>
          </a:prstGeom>
        </p:spPr>
      </p:pic>
      <p:sp>
        <p:nvSpPr>
          <p:cNvPr id="2" name="Title 1">
            <a:extLst>
              <a:ext uri="{FF2B5EF4-FFF2-40B4-BE49-F238E27FC236}">
                <a16:creationId xmlns:a16="http://schemas.microsoft.com/office/drawing/2014/main" id="{DC7D0F16-22F5-45E5-8355-AD72DC2081F0}"/>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FC645E41-7AA8-4B90-9AD0-AAD3742875E0}"/>
              </a:ext>
            </a:extLst>
          </p:cNvPr>
          <p:cNvSpPr/>
          <p:nvPr/>
        </p:nvSpPr>
        <p:spPr>
          <a:xfrm>
            <a:off x="396000" y="1926332"/>
            <a:ext cx="2335919" cy="1569660"/>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COMPRENDER EL CONTEXTO GENERAL. EXPERIENCIA ACUMULADA CON SWH MULTIFAMILIARES. </a:t>
            </a:r>
          </a:p>
        </p:txBody>
      </p:sp>
      <p:sp>
        <p:nvSpPr>
          <p:cNvPr id="8" name="Rectangle 7">
            <a:extLst>
              <a:ext uri="{FF2B5EF4-FFF2-40B4-BE49-F238E27FC236}">
                <a16:creationId xmlns:a16="http://schemas.microsoft.com/office/drawing/2014/main" id="{4E9D7EC7-60A6-43A5-9B7C-FC8CE3789921}"/>
              </a:ext>
            </a:extLst>
          </p:cNvPr>
          <p:cNvSpPr/>
          <p:nvPr/>
        </p:nvSpPr>
        <p:spPr>
          <a:xfrm>
            <a:off x="6804000" y="174166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9" name="TextBox 8">
            <a:extLst>
              <a:ext uri="{FF2B5EF4-FFF2-40B4-BE49-F238E27FC236}">
                <a16:creationId xmlns:a16="http://schemas.microsoft.com/office/drawing/2014/main" id="{698C8494-A3CF-4C3B-92E4-53788A7D9A96}"/>
              </a:ext>
            </a:extLst>
          </p:cNvPr>
          <p:cNvSpPr txBox="1"/>
          <p:nvPr/>
        </p:nvSpPr>
        <p:spPr>
          <a:xfrm>
            <a:off x="396000" y="3685869"/>
            <a:ext cx="2335918" cy="2062103"/>
          </a:xfrm>
          <a:prstGeom prst="rect">
            <a:avLst/>
          </a:prstGeom>
          <a:noFill/>
        </p:spPr>
        <p:txBody>
          <a:bodyPr wrap="square" rtlCol="0">
            <a:spAutoFit/>
          </a:bodyPr>
          <a:lstStyle/>
          <a:p>
            <a:pPr marL="285750" indent="-285750">
              <a:buFont typeface="Symbol" panose="05050102010706020507" pitchFamily="18" charset="2"/>
              <a:buChar char=""/>
            </a:pPr>
            <a:r>
              <a:rPr lang="en-US" sz="1600" dirty="0"/>
              <a:t>Ficha técnica del proyecto Global Solar Water Heating, en colaboración con ESTIF (Asociación Europea de la Industria Solar Térmica).</a:t>
            </a:r>
          </a:p>
        </p:txBody>
      </p:sp>
      <p:sp>
        <p:nvSpPr>
          <p:cNvPr id="11" name="Rectangle 10">
            <a:extLst>
              <a:ext uri="{FF2B5EF4-FFF2-40B4-BE49-F238E27FC236}">
                <a16:creationId xmlns:a16="http://schemas.microsoft.com/office/drawing/2014/main" id="{C7E8FF43-9348-4527-A155-E55F0EDDB15D}"/>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spTree>
    <p:extLst>
      <p:ext uri="{BB962C8B-B14F-4D97-AF65-F5344CB8AC3E}">
        <p14:creationId xmlns:p14="http://schemas.microsoft.com/office/powerpoint/2010/main" val="60749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a:t>Contenido</a:t>
            </a:r>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991688" cy="1815882"/>
          </a:xfrm>
          <a:prstGeom prst="rect">
            <a:avLst/>
          </a:prstGeom>
        </p:spPr>
        <p:txBody>
          <a:bodyPr wrap="square">
            <a:spAutoFit/>
          </a:bodyPr>
          <a:lstStyle/>
          <a:p>
            <a:r>
              <a:rPr lang="en-US" sz="1600" dirty="0">
                <a:latin typeface="+mj-lt"/>
                <a:cs typeface="Arial" pitchFamily="34" charset="0"/>
              </a:rPr>
              <a:t>En esta unidad usted cubrirá estos contenidos:</a:t>
            </a:r>
          </a:p>
          <a:p>
            <a:endParaRPr lang="en-US" sz="1600" b="1"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APROXIMACION A LAS APLICACIONES DE LA ENERGÍA SOLAR TÉRMICA A GRAN ESCALA.</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Sistemas SWH comerciales y </a:t>
            </a:r>
            <a:r>
              <a:rPr lang="en-US" sz="1600" dirty="0">
                <a:solidFill>
                  <a:srgbClr val="FF0000"/>
                </a:solidFill>
                <a:latin typeface="+mj-lt"/>
                <a:cs typeface="Arial" pitchFamily="34" charset="0"/>
              </a:rPr>
              <a:t>de proceso</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Sistemas SWH multifamiliares y </a:t>
            </a:r>
            <a:r>
              <a:rPr lang="en-US" sz="1600" dirty="0" err="1">
                <a:solidFill>
                  <a:prstClr val="black"/>
                </a:solidFill>
                <a:latin typeface="+mj-lt"/>
                <a:cs typeface="Arial" pitchFamily="34" charset="0"/>
              </a:rPr>
              <a:t>comerciales</a:t>
            </a:r>
            <a:r>
              <a:rPr lang="en-US" sz="1600" dirty="0">
                <a:solidFill>
                  <a:prstClr val="black"/>
                </a:solidFill>
                <a:latin typeface="+mj-lt"/>
                <a:cs typeface="Arial" pitchFamily="34" charset="0"/>
              </a:rPr>
              <a:t> </a:t>
            </a:r>
            <a:r>
              <a:rPr lang="en-US" sz="1600" dirty="0" err="1">
                <a:solidFill>
                  <a:srgbClr val="FF0000"/>
                </a:solidFill>
                <a:latin typeface="+mj-lt"/>
                <a:cs typeface="Arial" pitchFamily="34" charset="0"/>
              </a:rPr>
              <a:t>pequeños</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Edificios residenciales.</a:t>
            </a:r>
          </a:p>
          <a:p>
            <a:pPr marL="742950" lvl="1" indent="-285750">
              <a:buFont typeface="Wingdings" panose="05000000000000000000" pitchFamily="2" charset="2"/>
              <a:buChar char="Ø"/>
            </a:pPr>
            <a:endParaRPr lang="en-US" sz="1600" dirty="0">
              <a:solidFill>
                <a:prstClr val="black"/>
              </a:solidFill>
              <a:latin typeface="+mj-lt"/>
              <a:cs typeface="Arial" pitchFamily="34" charset="0"/>
            </a:endParaRPr>
          </a:p>
        </p:txBody>
      </p:sp>
    </p:spTree>
    <p:extLst>
      <p:ext uri="{BB962C8B-B14F-4D97-AF65-F5344CB8AC3E}">
        <p14:creationId xmlns:p14="http://schemas.microsoft.com/office/powerpoint/2010/main" val="2573564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A3A41D-C16A-476C-876F-60CD64336D1F}"/>
              </a:ext>
            </a:extLst>
          </p:cNvPr>
          <p:cNvSpPr txBox="1"/>
          <p:nvPr/>
        </p:nvSpPr>
        <p:spPr>
          <a:xfrm>
            <a:off x="612000" y="2268225"/>
            <a:ext cx="7858800" cy="1815882"/>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Marco general: </a:t>
            </a:r>
            <a:r>
              <a:rPr lang="en-US" sz="1400" dirty="0"/>
              <a:t>País con alta dependencia energética de las importaciones de combustibles fósiles, viviendas antiguas y diferentes climas; cumple con las actuales Directivas de la UE y los objetivos 20/20/20 (RED, EED, EPBD) aplicables al sector de la construcción, incluidos los </a:t>
            </a:r>
            <a:r>
              <a:rPr lang="en-US" sz="1400" b="1" dirty="0"/>
              <a:t>edificios residenciales.</a:t>
            </a:r>
            <a:endParaRPr lang="en-US" sz="1400" dirty="0"/>
          </a:p>
          <a:p>
            <a:pPr marL="285750" indent="-285750">
              <a:buFont typeface="Symbol" panose="05050102010706020507" pitchFamily="18" charset="2"/>
              <a:buChar char=""/>
            </a:pPr>
            <a:r>
              <a:rPr lang="en-US" sz="1400" b="1" dirty="0"/>
              <a:t>Objetivos y estrategias: </a:t>
            </a:r>
            <a:r>
              <a:rPr lang="en-US" sz="1400" dirty="0"/>
              <a:t>cumplir los objetivos nacionales y de la UE y promover las energías renovables en los edificios para la energía térmica, de forma armónica (sin dañar al sector actual de la calefacción y a los profesionales); exigir niveles mínimos de producción in situ de energía térmica limpia para el ahorro, la reducción de la huella de carbono y la mejora de la eficiencia energética de los edificios.</a:t>
            </a:r>
          </a:p>
        </p:txBody>
      </p:sp>
      <p:sp>
        <p:nvSpPr>
          <p:cNvPr id="2" name="Title 1">
            <a:extLst>
              <a:ext uri="{FF2B5EF4-FFF2-40B4-BE49-F238E27FC236}">
                <a16:creationId xmlns:a16="http://schemas.microsoft.com/office/drawing/2014/main" id="{D8C0652E-0D21-4607-AB0F-714F1CCAE26E}"/>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1A41F973-1362-475D-B921-F23172DD6122}"/>
              </a:ext>
            </a:extLst>
          </p:cNvPr>
          <p:cNvSpPr/>
          <p:nvPr/>
        </p:nvSpPr>
        <p:spPr>
          <a:xfrm>
            <a:off x="756000" y="1926332"/>
            <a:ext cx="6048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COMPRENDER EL CONTEXTO GENERAL. EL CASO DE ESPAÑA</a:t>
            </a:r>
            <a:endParaRPr lang="en-US" b="1" dirty="0"/>
          </a:p>
        </p:txBody>
      </p:sp>
      <p:sp>
        <p:nvSpPr>
          <p:cNvPr id="10" name="Rectangle 9">
            <a:extLst>
              <a:ext uri="{FF2B5EF4-FFF2-40B4-BE49-F238E27FC236}">
                <a16:creationId xmlns:a16="http://schemas.microsoft.com/office/drawing/2014/main" id="{87741543-98AB-4084-A2AC-CD3EC9AD19C0}"/>
              </a:ext>
            </a:extLst>
          </p:cNvPr>
          <p:cNvSpPr/>
          <p:nvPr/>
        </p:nvSpPr>
        <p:spPr>
          <a:xfrm>
            <a:off x="612000" y="4005000"/>
            <a:ext cx="4823999" cy="1815882"/>
          </a:xfrm>
          <a:prstGeom prst="rect">
            <a:avLst/>
          </a:prstGeom>
        </p:spPr>
        <p:txBody>
          <a:bodyPr wrap="square">
            <a:spAutoFit/>
          </a:bodyPr>
          <a:lstStyle/>
          <a:p>
            <a:pPr marL="285750" lvl="0" indent="-285750">
              <a:buFont typeface="Symbol" panose="05050102010706020507" pitchFamily="18" charset="2"/>
              <a:buChar char=""/>
            </a:pPr>
            <a:r>
              <a:rPr lang="en-US" sz="1400" b="1" dirty="0">
                <a:solidFill>
                  <a:prstClr val="black"/>
                </a:solidFill>
              </a:rPr>
              <a:t>Marco reglamentario nacional:</a:t>
            </a:r>
          </a:p>
          <a:p>
            <a:pPr marL="542925" lvl="1" indent="-285750">
              <a:buFont typeface="Arial" panose="020B0604020202020204" pitchFamily="34" charset="0"/>
              <a:buChar char="."/>
            </a:pPr>
            <a:r>
              <a:rPr lang="en-US" sz="1400" dirty="0">
                <a:solidFill>
                  <a:prstClr val="black"/>
                </a:solidFill>
              </a:rPr>
              <a:t>Código Técnico de la Edificación (</a:t>
            </a:r>
            <a:r>
              <a:rPr lang="en-US" sz="1400" b="1" dirty="0">
                <a:solidFill>
                  <a:prstClr val="black"/>
                </a:solidFill>
              </a:rPr>
              <a:t>CTE</a:t>
            </a:r>
            <a:r>
              <a:rPr lang="en-US" sz="1400" dirty="0">
                <a:solidFill>
                  <a:prstClr val="black"/>
                </a:solidFill>
              </a:rPr>
              <a:t>, 2013). Documento Básico 4, Ahorro de Energía (DB-HE4).</a:t>
            </a:r>
          </a:p>
          <a:p>
            <a:pPr marL="542925" lvl="1" indent="-285750">
              <a:buFont typeface="Arial" panose="020B0604020202020204" pitchFamily="34" charset="0"/>
              <a:buChar char="."/>
            </a:pPr>
            <a:r>
              <a:rPr lang="en-US" sz="1400" dirty="0">
                <a:solidFill>
                  <a:prstClr val="black"/>
                </a:solidFill>
              </a:rPr>
              <a:t>Reglamento de Instalaciones Térmicas en Edificios (</a:t>
            </a:r>
            <a:r>
              <a:rPr lang="en-US" sz="1400" b="1" dirty="0">
                <a:solidFill>
                  <a:prstClr val="black"/>
                </a:solidFill>
              </a:rPr>
              <a:t>RITE</a:t>
            </a:r>
            <a:r>
              <a:rPr lang="en-US" sz="1400" dirty="0">
                <a:solidFill>
                  <a:prstClr val="black"/>
                </a:solidFill>
              </a:rPr>
              <a:t>, 2013). Térmica: Calefacción, Refrigeración, Ventilación.</a:t>
            </a:r>
          </a:p>
          <a:p>
            <a:pPr marL="542925" lvl="1" indent="-285750">
              <a:buFont typeface="Arial" panose="020B0604020202020204" pitchFamily="34" charset="0"/>
              <a:buChar char="."/>
            </a:pPr>
            <a:r>
              <a:rPr lang="en-US" sz="1400" dirty="0">
                <a:solidFill>
                  <a:prstClr val="black"/>
                </a:solidFill>
              </a:rPr>
              <a:t>Otras regulaciones regionales y locales, cuando corresponda.</a:t>
            </a:r>
          </a:p>
          <a:p>
            <a:pPr marL="542925" lvl="1" indent="-285750">
              <a:buFont typeface="Arial" panose="020B0604020202020204" pitchFamily="34" charset="0"/>
              <a:buChar char="."/>
            </a:pPr>
            <a:r>
              <a:rPr lang="en-US" sz="1400" dirty="0">
                <a:solidFill>
                  <a:prstClr val="black"/>
                </a:solidFill>
              </a:rPr>
              <a:t>Normas</a:t>
            </a:r>
            <a:r>
              <a:rPr lang="en-US" sz="1400" b="1" dirty="0">
                <a:solidFill>
                  <a:prstClr val="black"/>
                </a:solidFill>
              </a:rPr>
              <a:t> EN-UNE</a:t>
            </a:r>
            <a:r>
              <a:rPr lang="en-US" sz="1400" dirty="0">
                <a:solidFill>
                  <a:prstClr val="black"/>
                </a:solidFill>
              </a:rPr>
              <a:t> (tecnología, ensayos, etc.).</a:t>
            </a:r>
          </a:p>
        </p:txBody>
      </p:sp>
      <p:sp>
        <p:nvSpPr>
          <p:cNvPr id="9" name="Rectangle 8">
            <a:extLst>
              <a:ext uri="{FF2B5EF4-FFF2-40B4-BE49-F238E27FC236}">
                <a16:creationId xmlns:a16="http://schemas.microsoft.com/office/drawing/2014/main" id="{40C4544F-14F9-4B88-A943-C8936187D8DD}"/>
              </a:ext>
            </a:extLst>
          </p:cNvPr>
          <p:cNvSpPr/>
          <p:nvPr/>
        </p:nvSpPr>
        <p:spPr>
          <a:xfrm>
            <a:off x="432916" y="1557000"/>
            <a:ext cx="6443084" cy="365993"/>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pic>
        <p:nvPicPr>
          <p:cNvPr id="7" name="Picture 13">
            <a:extLst>
              <a:ext uri="{FF2B5EF4-FFF2-40B4-BE49-F238E27FC236}">
                <a16:creationId xmlns:a16="http://schemas.microsoft.com/office/drawing/2014/main" id="{64B0DB08-3535-451F-A2CD-ABD8867C6ABA}"/>
              </a:ext>
            </a:extLst>
          </p:cNvPr>
          <p:cNvPicPr>
            <a:picLocks noChangeAspect="1"/>
          </p:cNvPicPr>
          <p:nvPr/>
        </p:nvPicPr>
        <p:blipFill>
          <a:blip r:embed="rId2"/>
          <a:stretch>
            <a:fillRect/>
          </a:stretch>
        </p:blipFill>
        <p:spPr>
          <a:xfrm>
            <a:off x="5508001" y="4043961"/>
            <a:ext cx="3133954" cy="2257063"/>
          </a:xfrm>
          <a:prstGeom prst="rect">
            <a:avLst/>
          </a:prstGeom>
          <a:ln>
            <a:solidFill>
              <a:schemeClr val="tx1"/>
            </a:solidFill>
          </a:ln>
        </p:spPr>
      </p:pic>
    </p:spTree>
    <p:extLst>
      <p:ext uri="{BB962C8B-B14F-4D97-AF65-F5344CB8AC3E}">
        <p14:creationId xmlns:p14="http://schemas.microsoft.com/office/powerpoint/2010/main" val="366998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4774-D57E-47C6-A4AC-875995DF45ED}"/>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77CB88AF-5769-4853-AFBD-0F822593812E}"/>
              </a:ext>
            </a:extLst>
          </p:cNvPr>
          <p:cNvSpPr/>
          <p:nvPr/>
        </p:nvSpPr>
        <p:spPr>
          <a:xfrm>
            <a:off x="756000" y="1926331"/>
            <a:ext cx="6480000" cy="341893"/>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COMPRENDER EL CONTEXTO GENERAL. EL CASO DE ESPAÑA</a:t>
            </a:r>
            <a:endParaRPr lang="en-US" b="1" dirty="0"/>
          </a:p>
        </p:txBody>
      </p:sp>
      <p:sp>
        <p:nvSpPr>
          <p:cNvPr id="6" name="TextBox 5">
            <a:extLst>
              <a:ext uri="{FF2B5EF4-FFF2-40B4-BE49-F238E27FC236}">
                <a16:creationId xmlns:a16="http://schemas.microsoft.com/office/drawing/2014/main" id="{154BEA29-E1B2-42DA-8346-B7DD4CECAA22}"/>
              </a:ext>
            </a:extLst>
          </p:cNvPr>
          <p:cNvSpPr txBox="1"/>
          <p:nvPr/>
        </p:nvSpPr>
        <p:spPr>
          <a:xfrm>
            <a:off x="828001" y="2268225"/>
            <a:ext cx="3886832" cy="3539430"/>
          </a:xfrm>
          <a:prstGeom prst="rect">
            <a:avLst/>
          </a:prstGeom>
          <a:noFill/>
        </p:spPr>
        <p:txBody>
          <a:bodyPr wrap="square" rtlCol="0">
            <a:spAutoFit/>
          </a:bodyPr>
          <a:lstStyle/>
          <a:p>
            <a:pPr marL="285750" indent="-285750">
              <a:buFont typeface="Symbol" panose="05050102010706020507" pitchFamily="18" charset="2"/>
              <a:buChar char=""/>
            </a:pPr>
            <a:r>
              <a:rPr lang="en-US" sz="1400" dirty="0"/>
              <a:t>Tras la entrada en vigor del CTE, es obligatorio </a:t>
            </a:r>
            <a:r>
              <a:rPr lang="en-US" sz="1400" b="1" dirty="0"/>
              <a:t>construir un mínimo de "apoyo solar" para la producción de agua caliente en edificios nuevos y "renovados" (uso residencial y no residencial), así </a:t>
            </a:r>
            <a:r>
              <a:rPr lang="en-US" sz="1400" dirty="0"/>
              <a:t>como para la calefacción de piscinas cubiertas</a:t>
            </a:r>
            <a:r>
              <a:rPr lang="en-US" sz="1400" b="1" dirty="0"/>
              <a:t>. </a:t>
            </a:r>
          </a:p>
          <a:p>
            <a:pPr marL="285750" indent="-285750">
              <a:buFont typeface="Symbol" panose="05050102010706020507" pitchFamily="18" charset="2"/>
              <a:buChar char=""/>
            </a:pPr>
            <a:r>
              <a:rPr lang="en-US" sz="1400" dirty="0"/>
              <a:t>Por"apoyo solar" se entiende la </a:t>
            </a:r>
            <a:r>
              <a:rPr lang="en-US" sz="1400" b="1" dirty="0"/>
              <a:t>satisfacción de porcentajes mínimos (del 30% al 70%) de la demanda total de agua caliente del edificio que debe cubrirse con calefacción solar</a:t>
            </a:r>
            <a:r>
              <a:rPr lang="en-US" sz="1400" dirty="0"/>
              <a:t>. </a:t>
            </a:r>
          </a:p>
          <a:p>
            <a:pPr marL="285750" indent="-285750">
              <a:buFont typeface="Symbol" panose="05050102010706020507" pitchFamily="18" charset="2"/>
              <a:buChar char=""/>
            </a:pPr>
            <a:r>
              <a:rPr lang="en-US" sz="1400" dirty="0"/>
              <a:t>El ámbito de aplicación del CTE aclara algunos tipos de remodelaciones de edificios. La fracción solar depende de las irradiancias medias disponibles en el emplazamiento del proyecto, entre otros factores (se han definido cinco </a:t>
            </a:r>
            <a:r>
              <a:rPr lang="en-US" sz="1400" b="1" dirty="0"/>
              <a:t>Zonas Climáticas </a:t>
            </a:r>
            <a:r>
              <a:rPr lang="en-US" sz="1400" dirty="0"/>
              <a:t>a nivel nacional).</a:t>
            </a:r>
          </a:p>
        </p:txBody>
      </p:sp>
      <p:sp>
        <p:nvSpPr>
          <p:cNvPr id="8" name="Rectangle 7">
            <a:extLst>
              <a:ext uri="{FF2B5EF4-FFF2-40B4-BE49-F238E27FC236}">
                <a16:creationId xmlns:a16="http://schemas.microsoft.com/office/drawing/2014/main" id="{8460051C-77D2-4B23-AA41-E8ED86525DD7}"/>
              </a:ext>
            </a:extLst>
          </p:cNvPr>
          <p:cNvSpPr/>
          <p:nvPr/>
        </p:nvSpPr>
        <p:spPr>
          <a:xfrm>
            <a:off x="432916" y="1557000"/>
            <a:ext cx="5795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pic>
        <p:nvPicPr>
          <p:cNvPr id="7" name="Picture 9">
            <a:extLst>
              <a:ext uri="{FF2B5EF4-FFF2-40B4-BE49-F238E27FC236}">
                <a16:creationId xmlns:a16="http://schemas.microsoft.com/office/drawing/2014/main" id="{912D1A6F-25BE-4F52-845C-F81343F0F428}"/>
              </a:ext>
            </a:extLst>
          </p:cNvPr>
          <p:cNvPicPr>
            <a:picLocks noChangeAspect="1"/>
          </p:cNvPicPr>
          <p:nvPr/>
        </p:nvPicPr>
        <p:blipFill>
          <a:blip r:embed="rId2"/>
          <a:stretch>
            <a:fillRect/>
          </a:stretch>
        </p:blipFill>
        <p:spPr>
          <a:xfrm>
            <a:off x="4714833" y="2421000"/>
            <a:ext cx="3960855" cy="3626782"/>
          </a:xfrm>
          <a:prstGeom prst="rect">
            <a:avLst/>
          </a:prstGeom>
          <a:ln>
            <a:solidFill>
              <a:schemeClr val="tx1"/>
            </a:solidFill>
          </a:ln>
        </p:spPr>
      </p:pic>
    </p:spTree>
    <p:extLst>
      <p:ext uri="{BB962C8B-B14F-4D97-AF65-F5344CB8AC3E}">
        <p14:creationId xmlns:p14="http://schemas.microsoft.com/office/powerpoint/2010/main" val="1752982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EE14-55B3-4931-8CF1-7122E9B7621B}"/>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TextBox 3">
            <a:extLst>
              <a:ext uri="{FF2B5EF4-FFF2-40B4-BE49-F238E27FC236}">
                <a16:creationId xmlns:a16="http://schemas.microsoft.com/office/drawing/2014/main" id="{6FCEE03F-908A-4F57-8B6F-8310117EABB9}"/>
              </a:ext>
            </a:extLst>
          </p:cNvPr>
          <p:cNvSpPr txBox="1"/>
          <p:nvPr/>
        </p:nvSpPr>
        <p:spPr>
          <a:xfrm>
            <a:off x="612001" y="2329440"/>
            <a:ext cx="5579084" cy="1569660"/>
          </a:xfrm>
          <a:prstGeom prst="rect">
            <a:avLst/>
          </a:prstGeom>
          <a:noFill/>
        </p:spPr>
        <p:txBody>
          <a:bodyPr wrap="square" rtlCol="0">
            <a:spAutoFit/>
          </a:bodyPr>
          <a:lstStyle/>
          <a:p>
            <a:pPr marL="285750" indent="-285750">
              <a:buFont typeface="Symbol" panose="05050102010706020507" pitchFamily="18" charset="2"/>
              <a:buChar char=""/>
            </a:pPr>
            <a:r>
              <a:rPr lang="en-US" sz="1600" dirty="0"/>
              <a:t>El RITE regula el </a:t>
            </a:r>
            <a:r>
              <a:rPr lang="en-US" sz="1600" b="1" dirty="0"/>
              <a:t>diseño, instalación, mantenimiento, uso e inspección de </a:t>
            </a:r>
            <a:r>
              <a:rPr lang="en-US" sz="1600" dirty="0"/>
              <a:t>las instalaciones térmicas de los edificios, incluyendo los </a:t>
            </a:r>
            <a:r>
              <a:rPr lang="en-US" sz="1600" b="1" dirty="0"/>
              <a:t>sistemas DSWH en edificios residenciales, los instalados de acuerdo con los requisitos del CTE.</a:t>
            </a:r>
            <a:endParaRPr lang="en-US" sz="1600" dirty="0"/>
          </a:p>
          <a:p>
            <a:pPr marL="285750" indent="-285750">
              <a:buFont typeface="Symbol" panose="05050102010706020507" pitchFamily="18" charset="2"/>
              <a:buChar char=""/>
            </a:pPr>
            <a:r>
              <a:rPr lang="en-US" sz="1600" b="1" dirty="0"/>
              <a:t>Enfoque en SWH y coberturas solares mínimas: </a:t>
            </a:r>
            <a:r>
              <a:rPr lang="en-US" sz="1600" dirty="0"/>
              <a:t>otros usos de la fracción solar, como la calefacción, no están regulados.</a:t>
            </a:r>
          </a:p>
        </p:txBody>
      </p:sp>
      <p:sp>
        <p:nvSpPr>
          <p:cNvPr id="6" name="Rectangle 5">
            <a:extLst>
              <a:ext uri="{FF2B5EF4-FFF2-40B4-BE49-F238E27FC236}">
                <a16:creationId xmlns:a16="http://schemas.microsoft.com/office/drawing/2014/main" id="{8F434444-89B3-4349-BC11-BCAA4F12BCDF}"/>
              </a:ext>
            </a:extLst>
          </p:cNvPr>
          <p:cNvSpPr/>
          <p:nvPr/>
        </p:nvSpPr>
        <p:spPr>
          <a:xfrm>
            <a:off x="756000" y="1782332"/>
            <a:ext cx="511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COMPRENDER EL CONTEXTO GENERAL. EL CASO DE ESPAÑA</a:t>
            </a:r>
            <a:endParaRPr lang="en-US" b="1" dirty="0"/>
          </a:p>
        </p:txBody>
      </p:sp>
      <p:sp>
        <p:nvSpPr>
          <p:cNvPr id="9" name="Rectangle 8">
            <a:extLst>
              <a:ext uri="{FF2B5EF4-FFF2-40B4-BE49-F238E27FC236}">
                <a16:creationId xmlns:a16="http://schemas.microsoft.com/office/drawing/2014/main" id="{819491B9-96B9-46E1-9C9A-41185A38CF06}"/>
              </a:ext>
            </a:extLst>
          </p:cNvPr>
          <p:cNvSpPr/>
          <p:nvPr/>
        </p:nvSpPr>
        <p:spPr>
          <a:xfrm>
            <a:off x="612000" y="3962576"/>
            <a:ext cx="8063687" cy="2308324"/>
          </a:xfrm>
          <a:prstGeom prst="rect">
            <a:avLst/>
          </a:prstGeom>
        </p:spPr>
        <p:txBody>
          <a:bodyPr wrap="square">
            <a:spAutoFit/>
          </a:bodyPr>
          <a:lstStyle/>
          <a:p>
            <a:pPr marL="285750" lvl="0" indent="-285750">
              <a:buFont typeface="Symbol" panose="05050102010706020507" pitchFamily="18" charset="2"/>
              <a:buChar char=""/>
            </a:pPr>
            <a:r>
              <a:rPr lang="en-US" sz="1600" b="1" dirty="0">
                <a:solidFill>
                  <a:prstClr val="black"/>
                </a:solidFill>
              </a:rPr>
              <a:t>El RITE se aplica a sistemas térmicos de más de 5kW de potencia nominal </a:t>
            </a:r>
            <a:r>
              <a:rPr lang="en-US" sz="1600" dirty="0">
                <a:solidFill>
                  <a:prstClr val="black"/>
                </a:solidFill>
              </a:rPr>
              <a:t>que, incluyendo los solares térmicos, deben ser realizados en base a </a:t>
            </a:r>
            <a:r>
              <a:rPr lang="en-US" sz="1600" b="1" dirty="0">
                <a:solidFill>
                  <a:prstClr val="black"/>
                </a:solidFill>
              </a:rPr>
              <a:t>documentos de proyecto formalizados </a:t>
            </a:r>
            <a:r>
              <a:rPr lang="en-US" sz="1600" dirty="0">
                <a:solidFill>
                  <a:prstClr val="black"/>
                </a:solidFill>
              </a:rPr>
              <a:t>y deben ser </a:t>
            </a:r>
            <a:r>
              <a:rPr lang="en-US" sz="1600" b="1" dirty="0">
                <a:solidFill>
                  <a:prstClr val="black"/>
                </a:solidFill>
              </a:rPr>
              <a:t>registrados para su inspección </a:t>
            </a:r>
            <a:r>
              <a:rPr lang="en-US" sz="1600" dirty="0">
                <a:solidFill>
                  <a:prstClr val="black"/>
                </a:solidFill>
              </a:rPr>
              <a:t>(papel de las autoridades). Además, el </a:t>
            </a:r>
            <a:r>
              <a:rPr lang="en-US" sz="1600" b="1" dirty="0">
                <a:solidFill>
                  <a:prstClr val="black"/>
                </a:solidFill>
              </a:rPr>
              <a:t>RITE hace cumplir la instalación de tecnologías de bombeo indirecto. </a:t>
            </a:r>
            <a:endParaRPr lang="en-US" sz="1600" dirty="0">
              <a:solidFill>
                <a:prstClr val="black"/>
              </a:solidFill>
            </a:endParaRPr>
          </a:p>
          <a:p>
            <a:pPr marL="285750" lvl="0" indent="-285750">
              <a:buFont typeface="Symbol" panose="05050102010706020507" pitchFamily="18" charset="2"/>
              <a:buChar char=""/>
            </a:pPr>
            <a:r>
              <a:rPr lang="en-US" sz="1600" dirty="0">
                <a:solidFill>
                  <a:prstClr val="black"/>
                </a:solidFill>
              </a:rPr>
              <a:t>Los sistemas térmicos pequeños de menos de 5kW, incluyendo muchos </a:t>
            </a:r>
            <a:r>
              <a:rPr lang="en-US" sz="1600" b="1" dirty="0">
                <a:solidFill>
                  <a:prstClr val="black"/>
                </a:solidFill>
              </a:rPr>
              <a:t>kits solares pequeños para casas unifamiliares, no tienen tales requisitos administrativos.</a:t>
            </a:r>
            <a:endParaRPr lang="en-US" sz="1600" dirty="0">
              <a:solidFill>
                <a:prstClr val="black"/>
              </a:solidFill>
            </a:endParaRPr>
          </a:p>
          <a:p>
            <a:pPr marL="285750" lvl="0" indent="-285750">
              <a:buFont typeface="Symbol" panose="05050102010706020507" pitchFamily="18" charset="2"/>
              <a:buChar char=""/>
            </a:pPr>
            <a:r>
              <a:rPr lang="en-US" sz="1600" dirty="0">
                <a:solidFill>
                  <a:prstClr val="black"/>
                </a:solidFill>
              </a:rPr>
              <a:t>Los sistemas térmicos (solares) deben ser construidos y mantenidos por </a:t>
            </a:r>
            <a:r>
              <a:rPr lang="en-US" sz="1600" b="1" dirty="0">
                <a:solidFill>
                  <a:prstClr val="black"/>
                </a:solidFill>
              </a:rPr>
              <a:t>empresas de instalación acreditadas e instaladores autorizados</a:t>
            </a:r>
            <a:r>
              <a:rPr lang="en-US" sz="1600" dirty="0">
                <a:solidFill>
                  <a:prstClr val="black"/>
                </a:solidFill>
              </a:rPr>
              <a:t>. Además, los propietarios y promotores tienen importantes responsabilidades en el mantenimiento y uso adecuado de los sistemas.</a:t>
            </a:r>
          </a:p>
        </p:txBody>
      </p:sp>
      <p:sp>
        <p:nvSpPr>
          <p:cNvPr id="12" name="Rectangle 11">
            <a:extLst>
              <a:ext uri="{FF2B5EF4-FFF2-40B4-BE49-F238E27FC236}">
                <a16:creationId xmlns:a16="http://schemas.microsoft.com/office/drawing/2014/main" id="{117DC1A1-E015-4EDF-B0E6-C68FFCE5CE2A}"/>
              </a:ext>
            </a:extLst>
          </p:cNvPr>
          <p:cNvSpPr/>
          <p:nvPr/>
        </p:nvSpPr>
        <p:spPr>
          <a:xfrm>
            <a:off x="432916" y="1413000"/>
            <a:ext cx="60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grpSp>
        <p:nvGrpSpPr>
          <p:cNvPr id="7" name="Group 7">
            <a:extLst>
              <a:ext uri="{FF2B5EF4-FFF2-40B4-BE49-F238E27FC236}">
                <a16:creationId xmlns:a16="http://schemas.microsoft.com/office/drawing/2014/main" id="{1E747B35-32F2-4A42-808D-EE112594EE4D}"/>
              </a:ext>
            </a:extLst>
          </p:cNvPr>
          <p:cNvGrpSpPr/>
          <p:nvPr/>
        </p:nvGrpSpPr>
        <p:grpSpPr>
          <a:xfrm>
            <a:off x="6191084" y="2061000"/>
            <a:ext cx="2484916" cy="1857487"/>
            <a:chOff x="6191084" y="2061000"/>
            <a:chExt cx="2484916" cy="1857487"/>
          </a:xfrm>
        </p:grpSpPr>
        <p:pic>
          <p:nvPicPr>
            <p:cNvPr id="8" name="Picture 6">
              <a:extLst>
                <a:ext uri="{FF2B5EF4-FFF2-40B4-BE49-F238E27FC236}">
                  <a16:creationId xmlns:a16="http://schemas.microsoft.com/office/drawing/2014/main" id="{911EB4BC-F6E3-4857-BA0E-CFDC1D3BB96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191084" y="2061000"/>
              <a:ext cx="2470316" cy="1857487"/>
            </a:xfrm>
            <a:prstGeom prst="rect">
              <a:avLst/>
            </a:prstGeom>
            <a:ln>
              <a:solidFill>
                <a:schemeClr val="tx1"/>
              </a:solidFill>
            </a:ln>
          </p:spPr>
        </p:pic>
        <p:pic>
          <p:nvPicPr>
            <p:cNvPr id="10" name="Picture 9">
              <a:extLst>
                <a:ext uri="{FF2B5EF4-FFF2-40B4-BE49-F238E27FC236}">
                  <a16:creationId xmlns:a16="http://schemas.microsoft.com/office/drawing/2014/main" id="{E88C19EC-B15C-4C4E-9237-F22D6B78BFB1}"/>
                </a:ext>
              </a:extLst>
            </p:cNvPr>
            <p:cNvPicPr>
              <a:picLocks noChangeAspect="1"/>
            </p:cNvPicPr>
            <p:nvPr/>
          </p:nvPicPr>
          <p:blipFill>
            <a:blip r:embed="rId4"/>
            <a:stretch>
              <a:fillRect/>
            </a:stretch>
          </p:blipFill>
          <p:spPr>
            <a:xfrm>
              <a:off x="7740399" y="2061000"/>
              <a:ext cx="935601" cy="1308850"/>
            </a:xfrm>
            <a:prstGeom prst="rect">
              <a:avLst/>
            </a:prstGeom>
            <a:ln>
              <a:solidFill>
                <a:schemeClr val="tx1"/>
              </a:solidFill>
            </a:ln>
          </p:spPr>
        </p:pic>
      </p:grpSp>
    </p:spTree>
    <p:extLst>
      <p:ext uri="{BB962C8B-B14F-4D97-AF65-F5344CB8AC3E}">
        <p14:creationId xmlns:p14="http://schemas.microsoft.com/office/powerpoint/2010/main" val="4196252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8A63-C5A7-4873-9588-93A3E0799E2B}"/>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99E57E79-DA26-4C9B-A7A7-E4A7E02D6A1D}"/>
              </a:ext>
            </a:extLst>
          </p:cNvPr>
          <p:cNvSpPr/>
          <p:nvPr/>
        </p:nvSpPr>
        <p:spPr>
          <a:xfrm>
            <a:off x="756000" y="1926332"/>
            <a:ext cx="6624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COMPRENDER EL CONTEXTO GENERAL. EL CASO DE ESPAÑA</a:t>
            </a:r>
            <a:endParaRPr lang="en-US" b="1" dirty="0"/>
          </a:p>
        </p:txBody>
      </p:sp>
      <p:sp>
        <p:nvSpPr>
          <p:cNvPr id="6" name="TextBox 5">
            <a:extLst>
              <a:ext uri="{FF2B5EF4-FFF2-40B4-BE49-F238E27FC236}">
                <a16:creationId xmlns:a16="http://schemas.microsoft.com/office/drawing/2014/main" id="{48A42B42-2D4D-4CCB-BFD9-1B98C8B3C78B}"/>
              </a:ext>
            </a:extLst>
          </p:cNvPr>
          <p:cNvSpPr txBox="1"/>
          <p:nvPr/>
        </p:nvSpPr>
        <p:spPr>
          <a:xfrm>
            <a:off x="252001" y="2246222"/>
            <a:ext cx="8423688"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Proceso global de un gran proyecto de energía solar térmica en cumplimiento de la normativa </a:t>
            </a:r>
          </a:p>
        </p:txBody>
      </p:sp>
      <p:sp>
        <p:nvSpPr>
          <p:cNvPr id="8" name="Rectangle 7">
            <a:extLst>
              <a:ext uri="{FF2B5EF4-FFF2-40B4-BE49-F238E27FC236}">
                <a16:creationId xmlns:a16="http://schemas.microsoft.com/office/drawing/2014/main" id="{0830F5C0-A485-47ED-9FD7-A4233F1B4806}"/>
              </a:ext>
            </a:extLst>
          </p:cNvPr>
          <p:cNvSpPr/>
          <p:nvPr/>
        </p:nvSpPr>
        <p:spPr>
          <a:xfrm>
            <a:off x="787593" y="3440025"/>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1. FASE PREVIA</a:t>
            </a:r>
          </a:p>
          <a:p>
            <a:pPr marL="171450" indent="-171450">
              <a:buFont typeface="Arial" panose="020B0604020202020204" pitchFamily="34" charset="0"/>
              <a:buChar char="•"/>
            </a:pPr>
            <a:r>
              <a:rPr lang="en-US" sz="1000" i="1" dirty="0">
                <a:solidFill>
                  <a:schemeClr val="tx1"/>
                </a:solidFill>
              </a:rPr>
              <a:t>Promoción de sistemas (propietarios, promotor del edificio, caso de instalación)</a:t>
            </a:r>
          </a:p>
        </p:txBody>
      </p:sp>
      <p:sp>
        <p:nvSpPr>
          <p:cNvPr id="9" name="Flowchart: Terminator 8">
            <a:extLst>
              <a:ext uri="{FF2B5EF4-FFF2-40B4-BE49-F238E27FC236}">
                <a16:creationId xmlns:a16="http://schemas.microsoft.com/office/drawing/2014/main" id="{A74C1519-2CC8-4C08-8A1C-3B4CB7855A35}"/>
              </a:ext>
            </a:extLst>
          </p:cNvPr>
          <p:cNvSpPr/>
          <p:nvPr/>
        </p:nvSpPr>
        <p:spPr>
          <a:xfrm>
            <a:off x="1029995" y="2695341"/>
            <a:ext cx="1315197" cy="50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a:effectLst>
                  <a:outerShdw blurRad="38100" dist="38100" dir="2700000" algn="tl">
                    <a:srgbClr val="000000">
                      <a:alpha val="43137"/>
                    </a:srgbClr>
                  </a:outerShdw>
                </a:effectLst>
              </a:rPr>
              <a:t>INICIO</a:t>
            </a:r>
          </a:p>
        </p:txBody>
      </p:sp>
      <p:sp>
        <p:nvSpPr>
          <p:cNvPr id="10" name="Rectangle 9">
            <a:extLst>
              <a:ext uri="{FF2B5EF4-FFF2-40B4-BE49-F238E27FC236}">
                <a16:creationId xmlns:a16="http://schemas.microsoft.com/office/drawing/2014/main" id="{29C06718-4B0E-4209-9A3D-5229977BE0A3}"/>
              </a:ext>
            </a:extLst>
          </p:cNvPr>
          <p:cNvSpPr/>
          <p:nvPr/>
        </p:nvSpPr>
        <p:spPr>
          <a:xfrm>
            <a:off x="3852000" y="4472709"/>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5. PRUEBAS</a:t>
            </a:r>
          </a:p>
          <a:p>
            <a:pPr marL="285750" lvl="0" indent="-285750">
              <a:buFont typeface="Arial" panose="020B0604020202020204" pitchFamily="34" charset="0"/>
              <a:buChar char="•"/>
            </a:pPr>
            <a:r>
              <a:rPr lang="en-US" sz="1000" i="1" dirty="0">
                <a:solidFill>
                  <a:prstClr val="black"/>
                </a:solidFill>
              </a:rPr>
              <a:t>Verificación del cumplimiento de los requisitos CTE y RITE</a:t>
            </a:r>
            <a:endParaRPr lang="en-US" sz="1400" b="1" dirty="0"/>
          </a:p>
        </p:txBody>
      </p:sp>
      <p:sp>
        <p:nvSpPr>
          <p:cNvPr id="11" name="Rectangle 10">
            <a:extLst>
              <a:ext uri="{FF2B5EF4-FFF2-40B4-BE49-F238E27FC236}">
                <a16:creationId xmlns:a16="http://schemas.microsoft.com/office/drawing/2014/main" id="{98399EC6-478A-4FCE-AB46-2C38BC61872B}"/>
              </a:ext>
            </a:extLst>
          </p:cNvPr>
          <p:cNvSpPr/>
          <p:nvPr/>
        </p:nvSpPr>
        <p:spPr>
          <a:xfrm>
            <a:off x="6886800" y="3138923"/>
            <a:ext cx="1800000" cy="10893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6. PUESTA EN MARCHA</a:t>
            </a:r>
          </a:p>
          <a:p>
            <a:pPr marL="285750" lvl="0" indent="-285750">
              <a:buFont typeface="Arial" panose="020B0604020202020204" pitchFamily="34" charset="0"/>
              <a:buChar char="•"/>
            </a:pPr>
            <a:r>
              <a:rPr lang="en-US" sz="1000" i="1" dirty="0">
                <a:solidFill>
                  <a:prstClr val="black"/>
                </a:solidFill>
              </a:rPr>
              <a:t>Demostración del sistema</a:t>
            </a:r>
          </a:p>
          <a:p>
            <a:pPr marL="285750" lvl="0" indent="-285750">
              <a:buFont typeface="Arial" panose="020B0604020202020204" pitchFamily="34" charset="0"/>
              <a:buChar char="•"/>
            </a:pPr>
            <a:r>
              <a:rPr lang="en-US" sz="1000" i="1" dirty="0">
                <a:solidFill>
                  <a:prstClr val="black"/>
                </a:solidFill>
              </a:rPr>
              <a:t>Documentación del sistema</a:t>
            </a:r>
          </a:p>
          <a:p>
            <a:pPr marL="285750" lvl="0" indent="-285750">
              <a:buFont typeface="Arial" panose="020B0604020202020204" pitchFamily="34" charset="0"/>
              <a:buChar char="•"/>
            </a:pPr>
            <a:r>
              <a:rPr lang="en-US" sz="1000" i="1" dirty="0">
                <a:solidFill>
                  <a:prstClr val="black"/>
                </a:solidFill>
              </a:rPr>
              <a:t>Entrenamiento</a:t>
            </a:r>
          </a:p>
        </p:txBody>
      </p:sp>
      <p:sp>
        <p:nvSpPr>
          <p:cNvPr id="12" name="Rectangle 11">
            <a:extLst>
              <a:ext uri="{FF2B5EF4-FFF2-40B4-BE49-F238E27FC236}">
                <a16:creationId xmlns:a16="http://schemas.microsoft.com/office/drawing/2014/main" id="{22B81035-00A0-451A-9860-11D04822C5E0}"/>
              </a:ext>
            </a:extLst>
          </p:cNvPr>
          <p:cNvSpPr/>
          <p:nvPr/>
        </p:nvSpPr>
        <p:spPr>
          <a:xfrm>
            <a:off x="6886800" y="4476168"/>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7. LEGALIZACIÓN</a:t>
            </a:r>
          </a:p>
          <a:p>
            <a:pPr marL="285750" lvl="0" indent="-285750">
              <a:buFont typeface="Arial" panose="020B0604020202020204" pitchFamily="34" charset="0"/>
              <a:buChar char="•"/>
            </a:pPr>
            <a:r>
              <a:rPr lang="en-US" sz="1000" i="1" dirty="0">
                <a:solidFill>
                  <a:prstClr val="black"/>
                </a:solidFill>
              </a:rPr>
              <a:t>Registro del sistema</a:t>
            </a:r>
          </a:p>
          <a:p>
            <a:pPr marL="285750" lvl="0" indent="-285750">
              <a:buFont typeface="Arial" panose="020B0604020202020204" pitchFamily="34" charset="0"/>
              <a:buChar char="•"/>
            </a:pPr>
            <a:r>
              <a:rPr lang="en-US" sz="1000" i="1" dirty="0" err="1">
                <a:solidFill>
                  <a:prstClr val="black"/>
                </a:solidFill>
              </a:rPr>
              <a:t>Procedimiento</a:t>
            </a:r>
            <a:r>
              <a:rPr lang="en-US" sz="1000" i="1" dirty="0">
                <a:solidFill>
                  <a:prstClr val="black"/>
                </a:solidFill>
              </a:rPr>
              <a:t> administrativo</a:t>
            </a:r>
            <a:endParaRPr lang="en-US" sz="1400" dirty="0"/>
          </a:p>
        </p:txBody>
      </p:sp>
      <p:sp>
        <p:nvSpPr>
          <p:cNvPr id="13" name="Rectangle 12">
            <a:extLst>
              <a:ext uri="{FF2B5EF4-FFF2-40B4-BE49-F238E27FC236}">
                <a16:creationId xmlns:a16="http://schemas.microsoft.com/office/drawing/2014/main" id="{CB643E78-2515-43EB-8BE9-9612378C45A7}"/>
              </a:ext>
            </a:extLst>
          </p:cNvPr>
          <p:cNvSpPr/>
          <p:nvPr/>
        </p:nvSpPr>
        <p:spPr>
          <a:xfrm>
            <a:off x="6886800" y="5505393"/>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V.</a:t>
            </a:r>
          </a:p>
          <a:p>
            <a:pPr algn="ctr"/>
            <a:r>
              <a:rPr lang="en-US" sz="1400" b="1" dirty="0"/>
              <a:t>8. POS PROYECTO </a:t>
            </a:r>
          </a:p>
          <a:p>
            <a:pPr marL="285750" lvl="0" indent="-285750">
              <a:buFont typeface="Arial" panose="020B0604020202020204" pitchFamily="34" charset="0"/>
              <a:buChar char="•"/>
            </a:pPr>
            <a:r>
              <a:rPr lang="en-US" sz="1000" i="1" dirty="0">
                <a:solidFill>
                  <a:prstClr val="black"/>
                </a:solidFill>
              </a:rPr>
              <a:t>Contrato de mantenimiento</a:t>
            </a:r>
          </a:p>
          <a:p>
            <a:pPr marL="285750" lvl="0" indent="-285750">
              <a:buFont typeface="Arial" panose="020B0604020202020204" pitchFamily="34" charset="0"/>
              <a:buChar char="•"/>
            </a:pPr>
            <a:r>
              <a:rPr lang="en-US" sz="1000" i="1" dirty="0">
                <a:solidFill>
                  <a:prstClr val="black"/>
                </a:solidFill>
              </a:rPr>
              <a:t>Usando</a:t>
            </a:r>
          </a:p>
          <a:p>
            <a:pPr marL="285750" lvl="0" indent="-285750">
              <a:buFont typeface="Arial" panose="020B0604020202020204" pitchFamily="34" charset="0"/>
              <a:buChar char="•"/>
            </a:pPr>
            <a:r>
              <a:rPr lang="en-US" sz="1000" i="1" dirty="0">
                <a:solidFill>
                  <a:prstClr val="black"/>
                </a:solidFill>
              </a:rPr>
              <a:t>Inspecciones</a:t>
            </a:r>
          </a:p>
          <a:p>
            <a:pPr algn="ctr"/>
            <a:endParaRPr lang="en-US" sz="1400" b="1" dirty="0"/>
          </a:p>
        </p:txBody>
      </p:sp>
      <p:sp>
        <p:nvSpPr>
          <p:cNvPr id="14" name="Flowchart: Terminator 13">
            <a:extLst>
              <a:ext uri="{FF2B5EF4-FFF2-40B4-BE49-F238E27FC236}">
                <a16:creationId xmlns:a16="http://schemas.microsoft.com/office/drawing/2014/main" id="{D79D7734-AE7C-422F-A3BA-95B87DF8BEF1}"/>
              </a:ext>
            </a:extLst>
          </p:cNvPr>
          <p:cNvSpPr/>
          <p:nvPr/>
        </p:nvSpPr>
        <p:spPr>
          <a:xfrm>
            <a:off x="5667944" y="6057000"/>
            <a:ext cx="888465" cy="32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a:effectLst>
                  <a:outerShdw blurRad="38100" dist="38100" dir="2700000" algn="tl">
                    <a:srgbClr val="000000">
                      <a:alpha val="43137"/>
                    </a:srgbClr>
                  </a:outerShdw>
                </a:effectLst>
              </a:rPr>
              <a:t>FIN</a:t>
            </a:r>
          </a:p>
        </p:txBody>
      </p:sp>
      <p:cxnSp>
        <p:nvCxnSpPr>
          <p:cNvPr id="15" name="Straight Arrow Connector 14">
            <a:extLst>
              <a:ext uri="{FF2B5EF4-FFF2-40B4-BE49-F238E27FC236}">
                <a16:creationId xmlns:a16="http://schemas.microsoft.com/office/drawing/2014/main" id="{EDA978C7-0CD7-49D4-9842-BBCFE763EB9B}"/>
              </a:ext>
            </a:extLst>
          </p:cNvPr>
          <p:cNvCxnSpPr>
            <a:stCxn id="9" idx="2"/>
            <a:endCxn id="8" idx="0"/>
          </p:cNvCxnSpPr>
          <p:nvPr/>
        </p:nvCxnSpPr>
        <p:spPr>
          <a:xfrm flipH="1">
            <a:off x="1687593" y="3199341"/>
            <a:ext cx="1"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26">
            <a:extLst>
              <a:ext uri="{FF2B5EF4-FFF2-40B4-BE49-F238E27FC236}">
                <a16:creationId xmlns:a16="http://schemas.microsoft.com/office/drawing/2014/main" id="{BBCF3EAD-D8E7-4FD0-8399-AE998AE50748}"/>
              </a:ext>
            </a:extLst>
          </p:cNvPr>
          <p:cNvSpPr/>
          <p:nvPr/>
        </p:nvSpPr>
        <p:spPr>
          <a:xfrm>
            <a:off x="787593" y="4472709"/>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2. ANÁLISIS Y SIMULACIONES. </a:t>
            </a:r>
          </a:p>
          <a:p>
            <a:pPr marL="285750" indent="-285750">
              <a:buFont typeface="Arial" panose="020B0604020202020204" pitchFamily="34" charset="0"/>
              <a:buChar char="•"/>
            </a:pPr>
            <a:r>
              <a:rPr lang="en-US" sz="1000" i="1" dirty="0">
                <a:solidFill>
                  <a:prstClr val="black"/>
                </a:solidFill>
              </a:rPr>
              <a:t>Estudios de viabilidad</a:t>
            </a:r>
          </a:p>
          <a:p>
            <a:pPr marL="285750" indent="-285750">
              <a:buFont typeface="Arial" panose="020B0604020202020204" pitchFamily="34" charset="0"/>
              <a:buChar char="•"/>
            </a:pPr>
            <a:r>
              <a:rPr lang="en-US" sz="1000" i="1" dirty="0">
                <a:solidFill>
                  <a:prstClr val="black"/>
                </a:solidFill>
              </a:rPr>
              <a:t>Consultoría/Consultoría</a:t>
            </a:r>
            <a:endParaRPr lang="en-US" sz="1400" i="1" dirty="0">
              <a:solidFill>
                <a:prstClr val="black"/>
              </a:solidFill>
            </a:endParaRPr>
          </a:p>
        </p:txBody>
      </p:sp>
      <p:sp>
        <p:nvSpPr>
          <p:cNvPr id="28" name="Rectangle 27">
            <a:extLst>
              <a:ext uri="{FF2B5EF4-FFF2-40B4-BE49-F238E27FC236}">
                <a16:creationId xmlns:a16="http://schemas.microsoft.com/office/drawing/2014/main" id="{6183400D-D882-43E7-8CC7-0B116A344594}"/>
              </a:ext>
            </a:extLst>
          </p:cNvPr>
          <p:cNvSpPr/>
          <p:nvPr/>
        </p:nvSpPr>
        <p:spPr>
          <a:xfrm>
            <a:off x="787593" y="5505394"/>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3. PROY. DEFINICIÓN</a:t>
            </a:r>
          </a:p>
          <a:p>
            <a:pPr marL="285750" lvl="0" indent="-285750">
              <a:buFont typeface="Arial" panose="020B0604020202020204" pitchFamily="34" charset="0"/>
              <a:buChar char="•"/>
            </a:pPr>
            <a:r>
              <a:rPr lang="en-US" sz="1000" i="1" dirty="0">
                <a:solidFill>
                  <a:prstClr val="black"/>
                </a:solidFill>
              </a:rPr>
              <a:t>Especificaciones (RFP)</a:t>
            </a:r>
          </a:p>
          <a:p>
            <a:pPr marL="285750" lvl="0" indent="-285750">
              <a:buFont typeface="Arial" panose="020B0604020202020204" pitchFamily="34" charset="0"/>
              <a:buChar char="•"/>
            </a:pPr>
            <a:r>
              <a:rPr lang="en-US" sz="1000" i="1" dirty="0">
                <a:solidFill>
                  <a:prstClr val="black"/>
                </a:solidFill>
              </a:rPr>
              <a:t>Diseño y proyectos</a:t>
            </a:r>
          </a:p>
          <a:p>
            <a:pPr marL="285750" lvl="0" indent="-285750">
              <a:buFont typeface="Arial" panose="020B0604020202020204" pitchFamily="34" charset="0"/>
              <a:buChar char="•"/>
            </a:pPr>
            <a:r>
              <a:rPr lang="en-US" sz="1000" i="1" dirty="0">
                <a:solidFill>
                  <a:prstClr val="black"/>
                </a:solidFill>
              </a:rPr>
              <a:t>Contratos.</a:t>
            </a:r>
          </a:p>
        </p:txBody>
      </p:sp>
      <p:sp>
        <p:nvSpPr>
          <p:cNvPr id="29" name="Rectangle 28">
            <a:extLst>
              <a:ext uri="{FF2B5EF4-FFF2-40B4-BE49-F238E27FC236}">
                <a16:creationId xmlns:a16="http://schemas.microsoft.com/office/drawing/2014/main" id="{59C8244C-E8D6-4EE9-BBC6-686F9B8365A6}"/>
              </a:ext>
            </a:extLst>
          </p:cNvPr>
          <p:cNvSpPr/>
          <p:nvPr/>
        </p:nvSpPr>
        <p:spPr>
          <a:xfrm>
            <a:off x="3852000" y="3440025"/>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4. INSTALACIÓN</a:t>
            </a:r>
          </a:p>
          <a:p>
            <a:pPr marL="285750" lvl="0" indent="-285750">
              <a:buFont typeface="Arial" panose="020B0604020202020204" pitchFamily="34" charset="0"/>
              <a:buChar char="•"/>
            </a:pPr>
            <a:r>
              <a:rPr lang="en-US" sz="1000" i="1" dirty="0">
                <a:solidFill>
                  <a:prstClr val="black"/>
                </a:solidFill>
              </a:rPr>
              <a:t>Proyecto de instalación.</a:t>
            </a:r>
          </a:p>
          <a:p>
            <a:pPr marL="285750" lvl="0" indent="-285750">
              <a:buFont typeface="Arial" panose="020B0604020202020204" pitchFamily="34" charset="0"/>
              <a:buChar char="•"/>
            </a:pPr>
            <a:r>
              <a:rPr lang="en-US" sz="1000" i="1" dirty="0">
                <a:solidFill>
                  <a:prstClr val="black"/>
                </a:solidFill>
              </a:rPr>
              <a:t>Permisos locales.</a:t>
            </a:r>
          </a:p>
          <a:p>
            <a:pPr marL="285750" lvl="0" indent="-285750">
              <a:buFont typeface="Arial" panose="020B0604020202020204" pitchFamily="34" charset="0"/>
              <a:buChar char="•"/>
            </a:pPr>
            <a:r>
              <a:rPr lang="en-US" sz="1000" i="1" dirty="0">
                <a:solidFill>
                  <a:prstClr val="black"/>
                </a:solidFill>
              </a:rPr>
              <a:t>Construcción de sistemas.</a:t>
            </a:r>
            <a:endParaRPr lang="en-US" sz="1400" i="1" dirty="0">
              <a:solidFill>
                <a:prstClr val="black"/>
              </a:solidFill>
            </a:endParaRPr>
          </a:p>
        </p:txBody>
      </p:sp>
      <p:sp>
        <p:nvSpPr>
          <p:cNvPr id="31" name="Flowchart: Decision 30">
            <a:extLst>
              <a:ext uri="{FF2B5EF4-FFF2-40B4-BE49-F238E27FC236}">
                <a16:creationId xmlns:a16="http://schemas.microsoft.com/office/drawing/2014/main" id="{3162B68B-E01E-40D6-88F7-6CBECC4A4ABF}"/>
              </a:ext>
            </a:extLst>
          </p:cNvPr>
          <p:cNvSpPr/>
          <p:nvPr/>
        </p:nvSpPr>
        <p:spPr>
          <a:xfrm>
            <a:off x="3852000" y="5584060"/>
            <a:ext cx="1800000" cy="620567"/>
          </a:xfrm>
          <a:prstGeom prst="flowChartDecisi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dk1"/>
                </a:solidFill>
              </a:rPr>
              <a:t>¿Conoce?</a:t>
            </a:r>
          </a:p>
        </p:txBody>
      </p:sp>
      <p:cxnSp>
        <p:nvCxnSpPr>
          <p:cNvPr id="38" name="Straight Arrow Connector 37">
            <a:extLst>
              <a:ext uri="{FF2B5EF4-FFF2-40B4-BE49-F238E27FC236}">
                <a16:creationId xmlns:a16="http://schemas.microsoft.com/office/drawing/2014/main" id="{D78C79EB-B26C-40F1-97B3-14B21FFDED55}"/>
              </a:ext>
            </a:extLst>
          </p:cNvPr>
          <p:cNvCxnSpPr>
            <a:stCxn id="8" idx="2"/>
            <a:endCxn id="27" idx="0"/>
          </p:cNvCxnSpPr>
          <p:nvPr/>
        </p:nvCxnSpPr>
        <p:spPr>
          <a:xfrm>
            <a:off x="1687593" y="4232025"/>
            <a:ext cx="0"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6F8DBFC2-D32C-4046-BE70-80C733FC4C0D}"/>
              </a:ext>
            </a:extLst>
          </p:cNvPr>
          <p:cNvCxnSpPr>
            <a:stCxn id="27" idx="2"/>
            <a:endCxn id="28" idx="0"/>
          </p:cNvCxnSpPr>
          <p:nvPr/>
        </p:nvCxnSpPr>
        <p:spPr>
          <a:xfrm>
            <a:off x="1687593" y="5264709"/>
            <a:ext cx="0" cy="240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Connector: Elbow 41">
            <a:extLst>
              <a:ext uri="{FF2B5EF4-FFF2-40B4-BE49-F238E27FC236}">
                <a16:creationId xmlns:a16="http://schemas.microsoft.com/office/drawing/2014/main" id="{C69706AA-BA0E-4111-B795-D1C2DFE409A5}"/>
              </a:ext>
            </a:extLst>
          </p:cNvPr>
          <p:cNvCxnSpPr>
            <a:stCxn id="28" idx="3"/>
            <a:endCxn id="29" idx="0"/>
          </p:cNvCxnSpPr>
          <p:nvPr/>
        </p:nvCxnSpPr>
        <p:spPr>
          <a:xfrm flipV="1">
            <a:off x="2587593" y="3440025"/>
            <a:ext cx="2164407" cy="2461369"/>
          </a:xfrm>
          <a:prstGeom prst="bentConnector4">
            <a:avLst>
              <a:gd name="adj1" fmla="val 29209"/>
              <a:gd name="adj2" fmla="val 109288"/>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96360F45-23A0-42AC-BCB8-4DD24CB6AA74}"/>
              </a:ext>
            </a:extLst>
          </p:cNvPr>
          <p:cNvCxnSpPr>
            <a:stCxn id="29" idx="2"/>
            <a:endCxn id="10" idx="0"/>
          </p:cNvCxnSpPr>
          <p:nvPr/>
        </p:nvCxnSpPr>
        <p:spPr>
          <a:xfrm>
            <a:off x="4752000" y="4232025"/>
            <a:ext cx="0"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D60E27F4-7C5F-451E-8691-B11D770047ED}"/>
              </a:ext>
            </a:extLst>
          </p:cNvPr>
          <p:cNvCxnSpPr>
            <a:cxnSpLocks/>
            <a:stCxn id="10" idx="2"/>
            <a:endCxn id="31" idx="0"/>
          </p:cNvCxnSpPr>
          <p:nvPr/>
        </p:nvCxnSpPr>
        <p:spPr>
          <a:xfrm>
            <a:off x="4752000" y="5264709"/>
            <a:ext cx="0" cy="3193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D2EE6FEF-50C9-4878-BA6A-D9A86ABA98E2}"/>
              </a:ext>
            </a:extLst>
          </p:cNvPr>
          <p:cNvCxnSpPr>
            <a:cxnSpLocks/>
            <a:stCxn id="31" idx="1"/>
          </p:cNvCxnSpPr>
          <p:nvPr/>
        </p:nvCxnSpPr>
        <p:spPr>
          <a:xfrm flipH="1">
            <a:off x="3271592" y="5894344"/>
            <a:ext cx="580408" cy="7049"/>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51" name="Connector: Elbow 50">
            <a:extLst>
              <a:ext uri="{FF2B5EF4-FFF2-40B4-BE49-F238E27FC236}">
                <a16:creationId xmlns:a16="http://schemas.microsoft.com/office/drawing/2014/main" id="{9A485022-7AC7-4ACA-AEE9-424CF6B7B20F}"/>
              </a:ext>
            </a:extLst>
          </p:cNvPr>
          <p:cNvCxnSpPr>
            <a:cxnSpLocks/>
            <a:stCxn id="31" idx="3"/>
            <a:endCxn id="11" idx="1"/>
          </p:cNvCxnSpPr>
          <p:nvPr/>
        </p:nvCxnSpPr>
        <p:spPr>
          <a:xfrm flipV="1">
            <a:off x="5652000" y="3683599"/>
            <a:ext cx="1234800" cy="2210745"/>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09A0E0CF-3D12-41E5-9DCE-ABE1A836F73E}"/>
              </a:ext>
            </a:extLst>
          </p:cNvPr>
          <p:cNvCxnSpPr>
            <a:cxnSpLocks/>
            <a:stCxn id="11" idx="2"/>
            <a:endCxn id="12" idx="0"/>
          </p:cNvCxnSpPr>
          <p:nvPr/>
        </p:nvCxnSpPr>
        <p:spPr>
          <a:xfrm>
            <a:off x="7786800" y="4228274"/>
            <a:ext cx="0" cy="2478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6" name="Straight Arrow Connector 55">
            <a:extLst>
              <a:ext uri="{FF2B5EF4-FFF2-40B4-BE49-F238E27FC236}">
                <a16:creationId xmlns:a16="http://schemas.microsoft.com/office/drawing/2014/main" id="{D61D47DC-5488-4107-A4BD-F4DB9293BDBB}"/>
              </a:ext>
            </a:extLst>
          </p:cNvPr>
          <p:cNvCxnSpPr>
            <a:stCxn id="12" idx="2"/>
            <a:endCxn id="13" idx="0"/>
          </p:cNvCxnSpPr>
          <p:nvPr/>
        </p:nvCxnSpPr>
        <p:spPr>
          <a:xfrm>
            <a:off x="7786800" y="5268168"/>
            <a:ext cx="0" cy="2372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1" name="Rectangle 60">
            <a:extLst>
              <a:ext uri="{FF2B5EF4-FFF2-40B4-BE49-F238E27FC236}">
                <a16:creationId xmlns:a16="http://schemas.microsoft.com/office/drawing/2014/main" id="{7297B5CD-1D13-4829-81E4-7E4E1CEFB01B}"/>
              </a:ext>
            </a:extLst>
          </p:cNvPr>
          <p:cNvSpPr/>
          <p:nvPr/>
        </p:nvSpPr>
        <p:spPr>
          <a:xfrm>
            <a:off x="5651999" y="5593616"/>
            <a:ext cx="425181" cy="307777"/>
          </a:xfrm>
          <a:prstGeom prst="rect">
            <a:avLst/>
          </a:prstGeom>
        </p:spPr>
        <p:txBody>
          <a:bodyPr wrap="none">
            <a:spAutoFit/>
          </a:bodyPr>
          <a:lstStyle/>
          <a:p>
            <a:r>
              <a:rPr lang="en-US" sz="1400" b="1" dirty="0">
                <a:solidFill>
                  <a:prstClr val="black"/>
                </a:solidFill>
              </a:rPr>
              <a:t>Sí</a:t>
            </a:r>
            <a:endParaRPr lang="en-US" dirty="0"/>
          </a:p>
        </p:txBody>
      </p:sp>
      <p:sp>
        <p:nvSpPr>
          <p:cNvPr id="62" name="Rectangle 61">
            <a:extLst>
              <a:ext uri="{FF2B5EF4-FFF2-40B4-BE49-F238E27FC236}">
                <a16:creationId xmlns:a16="http://schemas.microsoft.com/office/drawing/2014/main" id="{03B93519-6E48-485C-9576-57265FCB8C5B}"/>
              </a:ext>
            </a:extLst>
          </p:cNvPr>
          <p:cNvSpPr/>
          <p:nvPr/>
        </p:nvSpPr>
        <p:spPr>
          <a:xfrm>
            <a:off x="3271593" y="5586567"/>
            <a:ext cx="399468" cy="307777"/>
          </a:xfrm>
          <a:prstGeom prst="rect">
            <a:avLst/>
          </a:prstGeom>
        </p:spPr>
        <p:txBody>
          <a:bodyPr wrap="none">
            <a:spAutoFit/>
          </a:bodyPr>
          <a:lstStyle/>
          <a:p>
            <a:r>
              <a:rPr lang="en-US" sz="1400" b="1" dirty="0">
                <a:solidFill>
                  <a:prstClr val="black"/>
                </a:solidFill>
              </a:rPr>
              <a:t>No</a:t>
            </a:r>
            <a:endParaRPr lang="en-US" dirty="0"/>
          </a:p>
        </p:txBody>
      </p:sp>
      <p:cxnSp>
        <p:nvCxnSpPr>
          <p:cNvPr id="65" name="Straight Arrow Connector 64">
            <a:extLst>
              <a:ext uri="{FF2B5EF4-FFF2-40B4-BE49-F238E27FC236}">
                <a16:creationId xmlns:a16="http://schemas.microsoft.com/office/drawing/2014/main" id="{4D42C4D4-684A-490C-9B1C-8212D3F03CB8}"/>
              </a:ext>
            </a:extLst>
          </p:cNvPr>
          <p:cNvCxnSpPr>
            <a:cxnSpLocks/>
            <a:endCxn id="14" idx="3"/>
          </p:cNvCxnSpPr>
          <p:nvPr/>
        </p:nvCxnSpPr>
        <p:spPr>
          <a:xfrm flipH="1">
            <a:off x="6556409" y="6211677"/>
            <a:ext cx="330391" cy="73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 name="Rectangle 31">
            <a:extLst>
              <a:ext uri="{FF2B5EF4-FFF2-40B4-BE49-F238E27FC236}">
                <a16:creationId xmlns:a16="http://schemas.microsoft.com/office/drawing/2014/main" id="{950AA397-F253-4A80-B6B4-B367B3C4AB72}"/>
              </a:ext>
            </a:extLst>
          </p:cNvPr>
          <p:cNvSpPr/>
          <p:nvPr/>
        </p:nvSpPr>
        <p:spPr>
          <a:xfrm>
            <a:off x="432915" y="1556999"/>
            <a:ext cx="6123493"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spTree>
    <p:extLst>
      <p:ext uri="{BB962C8B-B14F-4D97-AF65-F5344CB8AC3E}">
        <p14:creationId xmlns:p14="http://schemas.microsoft.com/office/powerpoint/2010/main" val="750085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81B6-7337-4745-966E-4959333506BD}"/>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A222D670-8205-4D3B-B55C-53C8C1568FD7}"/>
              </a:ext>
            </a:extLst>
          </p:cNvPr>
          <p:cNvSpPr/>
          <p:nvPr/>
        </p:nvSpPr>
        <p:spPr>
          <a:xfrm>
            <a:off x="756000" y="1926332"/>
            <a:ext cx="791968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7" name="TextBox 6">
            <a:extLst>
              <a:ext uri="{FF2B5EF4-FFF2-40B4-BE49-F238E27FC236}">
                <a16:creationId xmlns:a16="http://schemas.microsoft.com/office/drawing/2014/main" id="{210A9768-6FEF-4A58-87D1-D0F47998FA83}"/>
              </a:ext>
            </a:extLst>
          </p:cNvPr>
          <p:cNvSpPr txBox="1"/>
          <p:nvPr/>
        </p:nvSpPr>
        <p:spPr>
          <a:xfrm>
            <a:off x="1080917" y="2277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El sistema general SWH.</a:t>
            </a:r>
          </a:p>
        </p:txBody>
      </p:sp>
      <p:sp>
        <p:nvSpPr>
          <p:cNvPr id="8" name="Rectangle 7">
            <a:extLst>
              <a:ext uri="{FF2B5EF4-FFF2-40B4-BE49-F238E27FC236}">
                <a16:creationId xmlns:a16="http://schemas.microsoft.com/office/drawing/2014/main" id="{705F7427-75C0-4E7A-A10F-ACCAFC364699}"/>
              </a:ext>
            </a:extLst>
          </p:cNvPr>
          <p:cNvSpPr/>
          <p:nvPr/>
        </p:nvSpPr>
        <p:spPr>
          <a:xfrm>
            <a:off x="612000" y="5517000"/>
            <a:ext cx="8063688" cy="738664"/>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cs typeface="Arial" pitchFamily="34" charset="0"/>
              </a:rPr>
              <a:t>El sistema SWH se compone de un circuito "primario" y un circuito "secundario". Más exactamente:</a:t>
            </a:r>
          </a:p>
          <a:p>
            <a:pPr marL="541338" lvl="1" indent="-285750">
              <a:buFont typeface="Arial" panose="020B0604020202020204" pitchFamily="34" charset="0"/>
              <a:buChar char="."/>
            </a:pPr>
            <a:r>
              <a:rPr lang="en-US" sz="1400" b="1" dirty="0">
                <a:solidFill>
                  <a:prstClr val="black"/>
                </a:solidFill>
                <a:cs typeface="Arial" pitchFamily="34" charset="0"/>
              </a:rPr>
              <a:t> 7 sistemas básicos</a:t>
            </a:r>
            <a:r>
              <a:rPr lang="en-US" sz="1400" dirty="0">
                <a:solidFill>
                  <a:prstClr val="black"/>
                </a:solidFill>
                <a:cs typeface="Arial" pitchFamily="34" charset="0"/>
              </a:rPr>
              <a:t>: 1 Recogida, 4 Almacenamiento e intercambio, 1 copia de seguridad y 1 Consumo.</a:t>
            </a:r>
          </a:p>
          <a:p>
            <a:pPr marL="541338" lvl="1" indent="-285750">
              <a:buFont typeface="Arial" panose="020B0604020202020204" pitchFamily="34" charset="0"/>
              <a:buChar char="."/>
            </a:pPr>
            <a:r>
              <a:rPr lang="en-US" sz="1400" b="1" dirty="0">
                <a:solidFill>
                  <a:prstClr val="black"/>
                </a:solidFill>
                <a:cs typeface="Arial" pitchFamily="34" charset="0"/>
              </a:rPr>
              <a:t> 2 sistemas de interconexión</a:t>
            </a:r>
            <a:r>
              <a:rPr lang="en-US" sz="1400" dirty="0">
                <a:solidFill>
                  <a:prstClr val="black"/>
                </a:solidFill>
                <a:cs typeface="Arial" pitchFamily="34" charset="0"/>
              </a:rPr>
              <a:t>: circuitos hidráulicos y cableado de control.</a:t>
            </a:r>
          </a:p>
        </p:txBody>
      </p:sp>
      <p:sp>
        <p:nvSpPr>
          <p:cNvPr id="11" name="Rectangle 10">
            <a:extLst>
              <a:ext uri="{FF2B5EF4-FFF2-40B4-BE49-F238E27FC236}">
                <a16:creationId xmlns:a16="http://schemas.microsoft.com/office/drawing/2014/main" id="{F0B01FF3-7D32-4FE1-9322-F7A9E51E95CD}"/>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grpSp>
        <p:nvGrpSpPr>
          <p:cNvPr id="9" name="Group 2">
            <a:extLst>
              <a:ext uri="{FF2B5EF4-FFF2-40B4-BE49-F238E27FC236}">
                <a16:creationId xmlns:a16="http://schemas.microsoft.com/office/drawing/2014/main" id="{52CF35B0-E146-4CCA-B9F5-5418DF893146}"/>
              </a:ext>
            </a:extLst>
          </p:cNvPr>
          <p:cNvGrpSpPr/>
          <p:nvPr/>
        </p:nvGrpSpPr>
        <p:grpSpPr>
          <a:xfrm>
            <a:off x="612000" y="2685476"/>
            <a:ext cx="8063688" cy="2831524"/>
            <a:chOff x="612000" y="2685476"/>
            <a:chExt cx="8063688" cy="2831524"/>
          </a:xfrm>
        </p:grpSpPr>
        <p:pic>
          <p:nvPicPr>
            <p:cNvPr id="10" name="Picture 5" descr="A close up of a piece of paper&#10;&#10;Description generated with high confidence">
              <a:extLst>
                <a:ext uri="{FF2B5EF4-FFF2-40B4-BE49-F238E27FC236}">
                  <a16:creationId xmlns:a16="http://schemas.microsoft.com/office/drawing/2014/main" id="{2133ED56-CDCB-49DB-8BB2-BBB13EB4D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2685476"/>
              <a:ext cx="8063688" cy="2831524"/>
            </a:xfrm>
            <a:prstGeom prst="rect">
              <a:avLst/>
            </a:prstGeom>
            <a:solidFill>
              <a:schemeClr val="bg1"/>
            </a:solidFill>
            <a:ln w="9525" cap="flat" cmpd="sng" algn="ctr">
              <a:solidFill>
                <a:srgbClr val="9BBB59">
                  <a:lumMod val="50000"/>
                </a:srgbClr>
              </a:solidFill>
              <a:prstDash val="solid"/>
              <a:round/>
              <a:headEnd type="none" w="med" len="med"/>
              <a:tailEnd type="none" w="med" len="med"/>
            </a:ln>
          </p:spPr>
        </p:pic>
        <p:sp>
          <p:nvSpPr>
            <p:cNvPr id="12" name="Rectangle 8">
              <a:extLst>
                <a:ext uri="{FF2B5EF4-FFF2-40B4-BE49-F238E27FC236}">
                  <a16:creationId xmlns:a16="http://schemas.microsoft.com/office/drawing/2014/main" id="{19876FD7-1B9A-4836-BE9B-001E207F9CE4}"/>
                </a:ext>
              </a:extLst>
            </p:cNvPr>
            <p:cNvSpPr/>
            <p:nvPr/>
          </p:nvSpPr>
          <p:spPr>
            <a:xfrm>
              <a:off x="629228" y="2690621"/>
              <a:ext cx="5271680" cy="584775"/>
            </a:xfrm>
            <a:prstGeom prst="rect">
              <a:avLst/>
            </a:prstGeom>
          </p:spPr>
          <p:txBody>
            <a:bodyPr wrap="square">
              <a:spAutoFit/>
            </a:bodyPr>
            <a:lstStyle/>
            <a:p>
              <a:pPr algn="ctr"/>
              <a:r>
                <a:rPr lang="en-US" sz="1600" b="1" dirty="0">
                  <a:solidFill>
                    <a:schemeClr val="accent3">
                      <a:lumMod val="50000"/>
                    </a:schemeClr>
                  </a:solidFill>
                  <a:latin typeface="+mj-lt"/>
                  <a:cs typeface="Arial" pitchFamily="34" charset="0"/>
                </a:rPr>
                <a:t>Applicable to both, small and large-scale SWH installations (mainly active and indirect, as regulation suggests)</a:t>
              </a:r>
              <a:endParaRPr lang="en-US" b="1" dirty="0">
                <a:solidFill>
                  <a:schemeClr val="accent3">
                    <a:lumMod val="50000"/>
                  </a:schemeClr>
                </a:solidFill>
                <a:latin typeface="+mj-lt"/>
              </a:endParaRPr>
            </a:p>
          </p:txBody>
        </p:sp>
      </p:grpSp>
    </p:spTree>
    <p:extLst>
      <p:ext uri="{BB962C8B-B14F-4D97-AF65-F5344CB8AC3E}">
        <p14:creationId xmlns:p14="http://schemas.microsoft.com/office/powerpoint/2010/main" val="4167711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BBB1-8873-4398-8162-7D440EAF1E46}"/>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A00F38DB-BDCA-47AF-922B-13146B09E8D5}"/>
              </a:ext>
            </a:extLst>
          </p:cNvPr>
          <p:cNvSpPr/>
          <p:nvPr/>
        </p:nvSpPr>
        <p:spPr>
          <a:xfrm>
            <a:off x="756000" y="1926332"/>
            <a:ext cx="791968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6" name="Rectangle 5">
            <a:extLst>
              <a:ext uri="{FF2B5EF4-FFF2-40B4-BE49-F238E27FC236}">
                <a16:creationId xmlns:a16="http://schemas.microsoft.com/office/drawing/2014/main" id="{0C50CBCA-04C0-4262-9D04-746C06BFBA5C}"/>
              </a:ext>
            </a:extLst>
          </p:cNvPr>
          <p:cNvSpPr/>
          <p:nvPr/>
        </p:nvSpPr>
        <p:spPr>
          <a:xfrm>
            <a:off x="1080917" y="2634218"/>
            <a:ext cx="7919688" cy="3539430"/>
          </a:xfrm>
          <a:prstGeom prst="rect">
            <a:avLst/>
          </a:prstGeom>
        </p:spPr>
        <p:txBody>
          <a:bodyPr wrap="square">
            <a:spAutoFit/>
          </a:bodyPr>
          <a:lstStyle/>
          <a:p>
            <a:pPr marL="285750" indent="-285750">
              <a:buFont typeface="Arial" panose="020B0604020202020204" pitchFamily="34" charset="0"/>
              <a:buChar char="."/>
            </a:pPr>
            <a:r>
              <a:rPr lang="en-US" sz="1400" b="1" dirty="0">
                <a:solidFill>
                  <a:prstClr val="black"/>
                </a:solidFill>
                <a:latin typeface="+mj-lt"/>
                <a:cs typeface="Arial" pitchFamily="34" charset="0"/>
              </a:rPr>
              <a:t>Sistema de recogida</a:t>
            </a:r>
            <a:r>
              <a:rPr lang="en-US" sz="1400" dirty="0">
                <a:solidFill>
                  <a:prstClr val="black"/>
                </a:solidFill>
                <a:latin typeface="+mj-lt"/>
                <a:cs typeface="Arial" pitchFamily="34" charset="0"/>
              </a:rPr>
              <a:t>. Colectores en bancos o matrices. Para calentar el HTF (glicol).</a:t>
            </a:r>
          </a:p>
          <a:p>
            <a:pPr marL="285750" indent="-285750">
              <a:buFont typeface="Arial" panose="020B0604020202020204" pitchFamily="34" charset="0"/>
              <a:buChar char="."/>
            </a:pPr>
            <a:r>
              <a:rPr lang="en-US" sz="1400" b="1" dirty="0">
                <a:solidFill>
                  <a:prstClr val="black"/>
                </a:solidFill>
                <a:latin typeface="+mj-lt"/>
                <a:cs typeface="Arial" pitchFamily="34" charset="0"/>
              </a:rPr>
              <a:t>Sistemas de intercambio de calor. </a:t>
            </a:r>
            <a:r>
              <a:rPr lang="en-US" sz="1400" dirty="0">
                <a:solidFill>
                  <a:prstClr val="black"/>
                </a:solidFill>
                <a:latin typeface="+mj-lt"/>
                <a:cs typeface="Arial" pitchFamily="34" charset="0"/>
              </a:rPr>
              <a:t>Para transferir calor entre los líquidos que circulan en el sistema:</a:t>
            </a:r>
          </a:p>
          <a:p>
            <a:pPr lvl="1"/>
            <a:r>
              <a:rPr lang="en-US" sz="1400" dirty="0">
                <a:solidFill>
                  <a:prstClr val="black"/>
                </a:solidFill>
                <a:latin typeface="+mj-lt"/>
                <a:cs typeface="Arial" pitchFamily="34" charset="0"/>
              </a:rPr>
              <a:t>Intercambio de cargas (solar). De HTF a agua en el tanque solar (o sistema de almacenamiento).</a:t>
            </a:r>
          </a:p>
          <a:p>
            <a:pPr lvl="1"/>
            <a:r>
              <a:rPr lang="en-US" sz="1400" dirty="0">
                <a:solidFill>
                  <a:prstClr val="black"/>
                </a:solidFill>
                <a:latin typeface="+mj-lt"/>
                <a:cs typeface="Arial" pitchFamily="34" charset="0"/>
              </a:rPr>
              <a:t>Intercambio de carga/descarga. Cuando exista almacenamiento auxiliar o complementario.</a:t>
            </a:r>
          </a:p>
          <a:p>
            <a:pPr lvl="1"/>
            <a:r>
              <a:rPr lang="en-US" sz="1400" dirty="0">
                <a:solidFill>
                  <a:prstClr val="black"/>
                </a:solidFill>
                <a:latin typeface="+mj-lt"/>
                <a:cs typeface="Arial" pitchFamily="34" charset="0"/>
              </a:rPr>
              <a:t>Intercambio de consumos. Desde el agua precalentada por energía solar directamente hasta el consumo.</a:t>
            </a:r>
          </a:p>
          <a:p>
            <a:pPr marL="285750" indent="-285750">
              <a:buFont typeface="Arial" panose="020B0604020202020204" pitchFamily="34" charset="0"/>
              <a:buChar char="."/>
            </a:pPr>
            <a:r>
              <a:rPr lang="en-US" sz="1400" b="1" dirty="0">
                <a:solidFill>
                  <a:prstClr val="black"/>
                </a:solidFill>
                <a:latin typeface="+mj-lt"/>
                <a:cs typeface="Arial" pitchFamily="34" charset="0"/>
              </a:rPr>
              <a:t>Sistemas de almacenamiento. </a:t>
            </a:r>
            <a:r>
              <a:rPr lang="en-US" sz="1400" dirty="0">
                <a:solidFill>
                  <a:prstClr val="black"/>
                </a:solidFill>
                <a:latin typeface="+mj-lt"/>
                <a:cs typeface="Arial" pitchFamily="34" charset="0"/>
              </a:rPr>
              <a:t>Almacenar energía térmica o agua caliente hasta que sea demandada:</a:t>
            </a:r>
          </a:p>
          <a:p>
            <a:pPr lvl="1"/>
            <a:r>
              <a:rPr lang="en-US" sz="1400" dirty="0">
                <a:solidFill>
                  <a:prstClr val="black"/>
                </a:solidFill>
                <a:cs typeface="Arial" pitchFamily="34" charset="0"/>
              </a:rPr>
              <a:t>Tanque solar o sistema de almacenamiento. También conocido como almacenamiento inercial/tamperometría.</a:t>
            </a:r>
          </a:p>
          <a:p>
            <a:pPr lvl="1"/>
            <a:r>
              <a:rPr lang="en-US" sz="1400" dirty="0">
                <a:solidFill>
                  <a:prstClr val="black"/>
                </a:solidFill>
                <a:cs typeface="Arial" pitchFamily="34" charset="0"/>
              </a:rPr>
              <a:t>Almacenamiento de consumo. Cuando existe almacenamiento auxiliar de agua precalentada.</a:t>
            </a:r>
          </a:p>
          <a:p>
            <a:pPr marL="285750" indent="-285750">
              <a:buFont typeface="Arial" panose="020B0604020202020204" pitchFamily="34" charset="0"/>
              <a:buChar char="."/>
            </a:pPr>
            <a:r>
              <a:rPr lang="en-US" sz="1400" b="1" dirty="0">
                <a:solidFill>
                  <a:prstClr val="black"/>
                </a:solidFill>
                <a:latin typeface="+mj-lt"/>
                <a:cs typeface="Arial" pitchFamily="34" charset="0"/>
              </a:rPr>
              <a:t>Sistema de apoyo</a:t>
            </a:r>
            <a:r>
              <a:rPr lang="en-US" sz="1400" dirty="0">
                <a:solidFill>
                  <a:prstClr val="black"/>
                </a:solidFill>
                <a:latin typeface="+mj-lt"/>
                <a:cs typeface="Arial" pitchFamily="34" charset="0"/>
              </a:rPr>
              <a:t>. Cualquiera compatible para calefacción de apoyo: gas, eléctrica, biomasa....</a:t>
            </a:r>
          </a:p>
          <a:p>
            <a:pPr marL="285750" indent="-285750">
              <a:buFont typeface="Arial" panose="020B0604020202020204" pitchFamily="34" charset="0"/>
              <a:buChar char="."/>
            </a:pPr>
            <a:r>
              <a:rPr lang="en-US" sz="1400" b="1" dirty="0">
                <a:solidFill>
                  <a:prstClr val="black"/>
                </a:solidFill>
                <a:latin typeface="+mj-lt"/>
                <a:cs typeface="Arial" pitchFamily="34" charset="0"/>
              </a:rPr>
              <a:t>Sistema de consumo</a:t>
            </a:r>
            <a:r>
              <a:rPr lang="en-US" sz="1400" dirty="0">
                <a:solidFill>
                  <a:prstClr val="black"/>
                </a:solidFill>
                <a:latin typeface="+mj-lt"/>
                <a:cs typeface="Arial" pitchFamily="34" charset="0"/>
              </a:rPr>
              <a:t>. Sanitarios, grifos, etc. para el suministro de agua caliente.</a:t>
            </a:r>
          </a:p>
          <a:p>
            <a:pPr marL="285750" indent="-285750">
              <a:buFont typeface="Arial" panose="020B0604020202020204" pitchFamily="34" charset="0"/>
              <a:buChar char="."/>
            </a:pPr>
            <a:r>
              <a:rPr lang="en-US" sz="1400" b="1" dirty="0">
                <a:solidFill>
                  <a:prstClr val="black"/>
                </a:solidFill>
                <a:latin typeface="+mj-lt"/>
                <a:cs typeface="Arial" pitchFamily="34" charset="0"/>
              </a:rPr>
              <a:t>Circuitos hidráulicos. </a:t>
            </a:r>
            <a:r>
              <a:rPr lang="en-US" sz="1400" dirty="0">
                <a:solidFill>
                  <a:prstClr val="black"/>
                </a:solidFill>
                <a:latin typeface="+mj-lt"/>
                <a:cs typeface="Arial" pitchFamily="34" charset="0"/>
              </a:rPr>
              <a:t>Solar, Intercambio de circuitos de carga/descarga, consumo, distribución y recirculación. Incluyendo tuberías, accesorios, válvulas y otros equipos.</a:t>
            </a:r>
          </a:p>
          <a:p>
            <a:pPr marL="285750" indent="-285750">
              <a:buFont typeface="Arial" panose="020B0604020202020204" pitchFamily="34" charset="0"/>
              <a:buChar char="."/>
            </a:pPr>
            <a:r>
              <a:rPr lang="en-US" sz="1400" b="1" dirty="0">
                <a:solidFill>
                  <a:prstClr val="black"/>
                </a:solidFill>
                <a:latin typeface="+mj-lt"/>
                <a:cs typeface="Arial" pitchFamily="34" charset="0"/>
              </a:rPr>
              <a:t>Circuito de control</a:t>
            </a:r>
            <a:r>
              <a:rPr lang="en-US" sz="1400" dirty="0">
                <a:solidFill>
                  <a:prstClr val="black"/>
                </a:solidFill>
                <a:latin typeface="+mj-lt"/>
                <a:cs typeface="Arial" pitchFamily="34" charset="0"/>
              </a:rPr>
              <a:t>. Aplicación de estrategias de operación y protección. Integración y control de SWH con otros servicios (calefacción, calefacción de piscinas...), etc.</a:t>
            </a:r>
          </a:p>
        </p:txBody>
      </p:sp>
      <p:sp>
        <p:nvSpPr>
          <p:cNvPr id="8" name="TextBox 7">
            <a:extLst>
              <a:ext uri="{FF2B5EF4-FFF2-40B4-BE49-F238E27FC236}">
                <a16:creationId xmlns:a16="http://schemas.microsoft.com/office/drawing/2014/main" id="{4CB4D5DA-0318-42FE-BC13-B07A9C0E541D}"/>
              </a:ext>
            </a:extLst>
          </p:cNvPr>
          <p:cNvSpPr txBox="1"/>
          <p:nvPr/>
        </p:nvSpPr>
        <p:spPr>
          <a:xfrm>
            <a:off x="1080917" y="2277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El sistema general SWH. Estructura.</a:t>
            </a:r>
          </a:p>
        </p:txBody>
      </p:sp>
      <p:sp>
        <p:nvSpPr>
          <p:cNvPr id="10" name="Rectangle 9">
            <a:extLst>
              <a:ext uri="{FF2B5EF4-FFF2-40B4-BE49-F238E27FC236}">
                <a16:creationId xmlns:a16="http://schemas.microsoft.com/office/drawing/2014/main" id="{57377E23-B8C6-46A7-91CE-BDB771BD66C8}"/>
              </a:ext>
            </a:extLst>
          </p:cNvPr>
          <p:cNvSpPr/>
          <p:nvPr/>
        </p:nvSpPr>
        <p:spPr>
          <a:xfrm>
            <a:off x="432916" y="1557000"/>
            <a:ext cx="60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pic>
        <p:nvPicPr>
          <p:cNvPr id="7" name="Picture 11" descr="A close up of a piece of paper&#10;&#10;Description generated with high confidence">
            <a:extLst>
              <a:ext uri="{FF2B5EF4-FFF2-40B4-BE49-F238E27FC236}">
                <a16:creationId xmlns:a16="http://schemas.microsoft.com/office/drawing/2014/main" id="{799E8A31-9FA2-48E8-84D7-457AD50FF4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35689" y="3681956"/>
            <a:ext cx="3192359" cy="1120981"/>
          </a:xfrm>
          <a:prstGeom prst="rect">
            <a:avLst/>
          </a:prstGeom>
          <a:solidFill>
            <a:schemeClr val="bg1"/>
          </a:solidFill>
          <a:ln w="9525" cap="flat" cmpd="sng" algn="ctr">
            <a:solidFill>
              <a:schemeClr val="bg1"/>
            </a:solidFill>
            <a:prstDash val="solid"/>
            <a:round/>
            <a:headEnd type="none" w="med" len="med"/>
            <a:tailEnd type="none" w="med" len="med"/>
          </a:ln>
        </p:spPr>
      </p:pic>
    </p:spTree>
    <p:extLst>
      <p:ext uri="{BB962C8B-B14F-4D97-AF65-F5344CB8AC3E}">
        <p14:creationId xmlns:p14="http://schemas.microsoft.com/office/powerpoint/2010/main" val="643803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7395-FA1B-4B70-B798-1058AD937A34}"/>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4F24D017-02A1-4339-B049-D84D6BD29E01}"/>
              </a:ext>
            </a:extLst>
          </p:cNvPr>
          <p:cNvSpPr/>
          <p:nvPr/>
        </p:nvSpPr>
        <p:spPr>
          <a:xfrm>
            <a:off x="756000" y="1926332"/>
            <a:ext cx="791968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6" name="TextBox 5">
            <a:extLst>
              <a:ext uri="{FF2B5EF4-FFF2-40B4-BE49-F238E27FC236}">
                <a16:creationId xmlns:a16="http://schemas.microsoft.com/office/drawing/2014/main" id="{524D70BD-EBC3-444C-AD08-D15B6EDC1874}"/>
              </a:ext>
            </a:extLst>
          </p:cNvPr>
          <p:cNvSpPr txBox="1"/>
          <p:nvPr/>
        </p:nvSpPr>
        <p:spPr>
          <a:xfrm>
            <a:off x="1080917" y="2277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El sistema general SWH. Configuraciones básicas permitidas</a:t>
            </a:r>
          </a:p>
        </p:txBody>
      </p:sp>
      <p:sp>
        <p:nvSpPr>
          <p:cNvPr id="7" name="Rectangle 6">
            <a:extLst>
              <a:ext uri="{FF2B5EF4-FFF2-40B4-BE49-F238E27FC236}">
                <a16:creationId xmlns:a16="http://schemas.microsoft.com/office/drawing/2014/main" id="{58A85582-4454-49E0-B12C-8827E6FFB1EE}"/>
              </a:ext>
            </a:extLst>
          </p:cNvPr>
          <p:cNvSpPr/>
          <p:nvPr/>
        </p:nvSpPr>
        <p:spPr>
          <a:xfrm>
            <a:off x="756000" y="2853000"/>
            <a:ext cx="3315835" cy="3108543"/>
          </a:xfrm>
          <a:prstGeom prst="rect">
            <a:avLst/>
          </a:prstGeom>
        </p:spPr>
        <p:txBody>
          <a:bodyPr wrap="square">
            <a:spAutoFit/>
          </a:bodyPr>
          <a:lstStyle/>
          <a:p>
            <a:pPr marL="285750" indent="-285750">
              <a:buFont typeface="Arial" panose="020B0604020202020204" pitchFamily="34" charset="0"/>
              <a:buChar char="."/>
            </a:pPr>
            <a:r>
              <a:rPr lang="en-US" sz="1400" b="1" dirty="0">
                <a:solidFill>
                  <a:prstClr val="black"/>
                </a:solidFill>
                <a:latin typeface="+mj-lt"/>
                <a:cs typeface="Arial" pitchFamily="34" charset="0"/>
              </a:rPr>
              <a:t>Las configuraciones SWH más prácticas y sencillas, como las utilizadas en casas unifamiliares o comerciales </a:t>
            </a:r>
            <a:r>
              <a:rPr lang="en-US" sz="1400" b="1" dirty="0">
                <a:solidFill>
                  <a:srgbClr val="FF0000"/>
                </a:solidFill>
                <a:latin typeface="+mj-lt"/>
                <a:cs typeface="Arial" pitchFamily="34" charset="0"/>
              </a:rPr>
              <a:t>ligeras</a:t>
            </a:r>
            <a:r>
              <a:rPr lang="en-US" sz="1400" b="1" dirty="0">
                <a:solidFill>
                  <a:prstClr val="black"/>
                </a:solidFill>
                <a:latin typeface="+mj-lt"/>
                <a:cs typeface="Arial" pitchFamily="34" charset="0"/>
              </a:rPr>
              <a:t>, derivan de alternativas (permitidas) que combinan tanques de almacenamiento e intercambios de calor. </a:t>
            </a:r>
            <a:r>
              <a:rPr lang="en-US" sz="1400" dirty="0">
                <a:solidFill>
                  <a:prstClr val="black"/>
                </a:solidFill>
                <a:latin typeface="+mj-lt"/>
                <a:cs typeface="Arial" pitchFamily="34" charset="0"/>
              </a:rPr>
              <a:t>Por ejemplo, en España no se fomentan los sistemas directos.</a:t>
            </a:r>
          </a:p>
          <a:p>
            <a:pPr marL="285750" indent="-285750">
              <a:buFont typeface="Arial" panose="020B0604020202020204" pitchFamily="34" charset="0"/>
              <a:buChar char="."/>
            </a:pPr>
            <a:r>
              <a:rPr lang="en-US" sz="1400" b="1" dirty="0">
                <a:solidFill>
                  <a:prstClr val="black"/>
                </a:solidFill>
                <a:latin typeface="+mj-lt"/>
                <a:cs typeface="Arial" pitchFamily="34" charset="0"/>
              </a:rPr>
              <a:t>Las instalaciones más sencillas de DSWH sólo tienen un único suministro de agua fría</a:t>
            </a:r>
            <a:r>
              <a:rPr lang="en-US" sz="1400" dirty="0">
                <a:solidFill>
                  <a:prstClr val="black"/>
                </a:solidFill>
                <a:latin typeface="+mj-lt"/>
                <a:cs typeface="Arial" pitchFamily="34" charset="0"/>
              </a:rPr>
              <a:t>. Como es sabido, esta agua es precalentada en el </a:t>
            </a:r>
            <a:r>
              <a:rPr lang="en-US" sz="1400" dirty="0">
                <a:solidFill>
                  <a:srgbClr val="FF0000"/>
                </a:solidFill>
                <a:latin typeface="+mj-lt"/>
                <a:cs typeface="Arial" pitchFamily="34" charset="0"/>
              </a:rPr>
              <a:t>lazo</a:t>
            </a:r>
            <a:r>
              <a:rPr lang="en-US" sz="1400" dirty="0">
                <a:solidFill>
                  <a:prstClr val="black"/>
                </a:solidFill>
                <a:latin typeface="+mj-lt"/>
                <a:cs typeface="Arial" pitchFamily="34" charset="0"/>
              </a:rPr>
              <a:t> solar y luego llega a la calefacción de reserva.</a:t>
            </a:r>
          </a:p>
        </p:txBody>
      </p:sp>
      <p:sp>
        <p:nvSpPr>
          <p:cNvPr id="10" name="Rectangle 9">
            <a:extLst>
              <a:ext uri="{FF2B5EF4-FFF2-40B4-BE49-F238E27FC236}">
                <a16:creationId xmlns:a16="http://schemas.microsoft.com/office/drawing/2014/main" id="{7547A954-3F1F-41B4-A3F4-571B718C6E0A}"/>
              </a:ext>
            </a:extLst>
          </p:cNvPr>
          <p:cNvSpPr/>
          <p:nvPr/>
        </p:nvSpPr>
        <p:spPr>
          <a:xfrm>
            <a:off x="432916" y="1557000"/>
            <a:ext cx="5939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a:t>
            </a:r>
            <a:r>
              <a:rPr lang="en-US" b="1" dirty="0">
                <a:solidFill>
                  <a:srgbClr val="FF0000"/>
                </a:solidFill>
              </a:rPr>
              <a:t>ligeros</a:t>
            </a:r>
          </a:p>
        </p:txBody>
      </p:sp>
      <p:pic>
        <p:nvPicPr>
          <p:cNvPr id="8" name="Picture 8">
            <a:extLst>
              <a:ext uri="{FF2B5EF4-FFF2-40B4-BE49-F238E27FC236}">
                <a16:creationId xmlns:a16="http://schemas.microsoft.com/office/drawing/2014/main" id="{01A8C0B8-B075-46F4-8834-E7D002C5F8C3}"/>
              </a:ext>
            </a:extLst>
          </p:cNvPr>
          <p:cNvPicPr>
            <a:picLocks noChangeAspect="1"/>
          </p:cNvPicPr>
          <p:nvPr/>
        </p:nvPicPr>
        <p:blipFill>
          <a:blip r:embed="rId2"/>
          <a:stretch>
            <a:fillRect/>
          </a:stretch>
        </p:blipFill>
        <p:spPr>
          <a:xfrm>
            <a:off x="4284000" y="2634218"/>
            <a:ext cx="4391688" cy="3674507"/>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3016959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7801-61FC-4F66-A409-AB291856FB79}"/>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CD0A22EC-E9AA-4BFE-8A6A-95CAFD422A80}"/>
              </a:ext>
            </a:extLst>
          </p:cNvPr>
          <p:cNvSpPr/>
          <p:nvPr/>
        </p:nvSpPr>
        <p:spPr>
          <a:xfrm>
            <a:off x="756000" y="1926332"/>
            <a:ext cx="791968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7" name="Rectangle 6">
            <a:extLst>
              <a:ext uri="{FF2B5EF4-FFF2-40B4-BE49-F238E27FC236}">
                <a16:creationId xmlns:a16="http://schemas.microsoft.com/office/drawing/2014/main" id="{D91F1408-F86A-4CF0-A104-3D2CF7816EEC}"/>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a:t>
            </a:r>
            <a:r>
              <a:rPr lang="en-US" b="1" dirty="0">
                <a:solidFill>
                  <a:srgbClr val="FF0000"/>
                </a:solidFill>
              </a:rPr>
              <a:t>ligeros</a:t>
            </a:r>
          </a:p>
        </p:txBody>
      </p:sp>
      <p:pic>
        <p:nvPicPr>
          <p:cNvPr id="5" name="Picture 4">
            <a:extLst>
              <a:ext uri="{FF2B5EF4-FFF2-40B4-BE49-F238E27FC236}">
                <a16:creationId xmlns:a16="http://schemas.microsoft.com/office/drawing/2014/main" id="{5F1EA956-3F2E-407C-9C16-C1D8AC470C23}"/>
              </a:ext>
            </a:extLst>
          </p:cNvPr>
          <p:cNvPicPr>
            <a:picLocks noChangeAspect="1"/>
          </p:cNvPicPr>
          <p:nvPr/>
        </p:nvPicPr>
        <p:blipFill>
          <a:blip r:embed="rId2"/>
          <a:stretch>
            <a:fillRect/>
          </a:stretch>
        </p:blipFill>
        <p:spPr>
          <a:xfrm>
            <a:off x="1188000" y="2358589"/>
            <a:ext cx="6667308" cy="3950136"/>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3072049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2572-1011-4589-9433-8D0DE8BD25E6}"/>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C86ABD5A-A38C-49BC-9D3B-8E9B4F421F9A}"/>
              </a:ext>
            </a:extLst>
          </p:cNvPr>
          <p:cNvSpPr/>
          <p:nvPr/>
        </p:nvSpPr>
        <p:spPr>
          <a:xfrm>
            <a:off x="756000" y="1926332"/>
            <a:ext cx="791968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7" name="Rectangle 6">
            <a:extLst>
              <a:ext uri="{FF2B5EF4-FFF2-40B4-BE49-F238E27FC236}">
                <a16:creationId xmlns:a16="http://schemas.microsoft.com/office/drawing/2014/main" id="{C6D4AB4E-1DBB-43AC-94B3-FE6CEADB9A74}"/>
              </a:ext>
            </a:extLst>
          </p:cNvPr>
          <p:cNvSpPr/>
          <p:nvPr/>
        </p:nvSpPr>
        <p:spPr>
          <a:xfrm>
            <a:off x="612000" y="5003540"/>
            <a:ext cx="8063688" cy="1323439"/>
          </a:xfrm>
          <a:prstGeom prst="rect">
            <a:avLst/>
          </a:prstGeom>
        </p:spPr>
        <p:txBody>
          <a:bodyPr wrap="square">
            <a:spAutoFit/>
          </a:bodyPr>
          <a:lstStyle/>
          <a:p>
            <a:pPr marL="285750" indent="-285750">
              <a:buFont typeface="Calibri" panose="020F0502020204030204" pitchFamily="34" charset="0"/>
              <a:buChar char="–"/>
            </a:pPr>
            <a:r>
              <a:rPr lang="en-US" sz="1600" dirty="0">
                <a:solidFill>
                  <a:prstClr val="black"/>
                </a:solidFill>
                <a:latin typeface="+mj-lt"/>
                <a:cs typeface="Arial" pitchFamily="34" charset="0"/>
              </a:rPr>
              <a:t>En sistemas SWH más grandes es más común combinar intercambiadores de calor externos e internos. De todos modos, esta práctica incrementa mucho el número de sistemas viables.</a:t>
            </a:r>
          </a:p>
          <a:p>
            <a:pPr marL="285750" indent="-285750">
              <a:buFont typeface="Calibri" panose="020F0502020204030204" pitchFamily="34" charset="0"/>
              <a:buChar char="–"/>
            </a:pPr>
            <a:r>
              <a:rPr lang="en-US" sz="1600" b="1" dirty="0">
                <a:solidFill>
                  <a:prstClr val="black"/>
                </a:solidFill>
                <a:latin typeface="+mj-lt"/>
                <a:cs typeface="Arial" pitchFamily="34" charset="0"/>
              </a:rPr>
              <a:t>Todos estos modelos, representan sistemas SWH prácticos, lo que significa en general que se dirigen a </a:t>
            </a:r>
            <a:r>
              <a:rPr lang="en-US" sz="1600" b="1" dirty="0">
                <a:solidFill>
                  <a:srgbClr val="FF0000"/>
                </a:solidFill>
                <a:latin typeface="+mj-lt"/>
                <a:cs typeface="Arial" pitchFamily="34" charset="0"/>
              </a:rPr>
              <a:t>sistemas de sonido </a:t>
            </a:r>
            <a:r>
              <a:rPr lang="en-US" sz="1600" b="1" dirty="0">
                <a:solidFill>
                  <a:prstClr val="black"/>
                </a:solidFill>
                <a:latin typeface="+mj-lt"/>
                <a:cs typeface="Arial" pitchFamily="34" charset="0"/>
              </a:rPr>
              <a:t>con componentes y soporte que se pueden encontrar en el mercado local</a:t>
            </a:r>
            <a:r>
              <a:rPr lang="en-US" sz="1600" dirty="0">
                <a:solidFill>
                  <a:prstClr val="black"/>
                </a:solidFill>
                <a:latin typeface="+mj-lt"/>
                <a:cs typeface="Arial" pitchFamily="34" charset="0"/>
              </a:rPr>
              <a:t>.</a:t>
            </a:r>
          </a:p>
        </p:txBody>
      </p:sp>
      <p:sp>
        <p:nvSpPr>
          <p:cNvPr id="9" name="Rectangle 8">
            <a:extLst>
              <a:ext uri="{FF2B5EF4-FFF2-40B4-BE49-F238E27FC236}">
                <a16:creationId xmlns:a16="http://schemas.microsoft.com/office/drawing/2014/main" id="{7E728616-F73C-45F1-8052-331E07376EF7}"/>
              </a:ext>
            </a:extLst>
          </p:cNvPr>
          <p:cNvSpPr/>
          <p:nvPr/>
        </p:nvSpPr>
        <p:spPr>
          <a:xfrm>
            <a:off x="432916" y="1557000"/>
            <a:ext cx="5867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a:t>
            </a:r>
            <a:r>
              <a:rPr lang="en-US" b="1" dirty="0">
                <a:solidFill>
                  <a:srgbClr val="FF0000"/>
                </a:solidFill>
              </a:rPr>
              <a:t>ligeros</a:t>
            </a:r>
          </a:p>
        </p:txBody>
      </p:sp>
      <p:pic>
        <p:nvPicPr>
          <p:cNvPr id="6" name="Picture 5">
            <a:extLst>
              <a:ext uri="{FF2B5EF4-FFF2-40B4-BE49-F238E27FC236}">
                <a16:creationId xmlns:a16="http://schemas.microsoft.com/office/drawing/2014/main" id="{668F17C4-48E6-430E-9660-06FA38638839}"/>
              </a:ext>
            </a:extLst>
          </p:cNvPr>
          <p:cNvPicPr>
            <a:picLocks noChangeAspect="1"/>
          </p:cNvPicPr>
          <p:nvPr/>
        </p:nvPicPr>
        <p:blipFill>
          <a:blip r:embed="rId2"/>
          <a:stretch>
            <a:fillRect/>
          </a:stretch>
        </p:blipFill>
        <p:spPr>
          <a:xfrm>
            <a:off x="750122" y="2281234"/>
            <a:ext cx="7919688" cy="2659792"/>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549557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7B6B-B302-4874-BD44-B1AD26DB74F2}"/>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8194C55C-2AF1-4A76-A888-70B5C885A813}"/>
              </a:ext>
            </a:extLst>
          </p:cNvPr>
          <p:cNvSpPr/>
          <p:nvPr/>
        </p:nvSpPr>
        <p:spPr>
          <a:xfrm>
            <a:off x="756000" y="1926332"/>
            <a:ext cx="791968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7" name="Rectangle 6">
            <a:extLst>
              <a:ext uri="{FF2B5EF4-FFF2-40B4-BE49-F238E27FC236}">
                <a16:creationId xmlns:a16="http://schemas.microsoft.com/office/drawing/2014/main" id="{FEB7BDB2-95A8-436E-BA35-B411DEE8200D}"/>
              </a:ext>
            </a:extLst>
          </p:cNvPr>
          <p:cNvSpPr/>
          <p:nvPr/>
        </p:nvSpPr>
        <p:spPr>
          <a:xfrm>
            <a:off x="1027469" y="2304993"/>
            <a:ext cx="1960531" cy="3754874"/>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latin typeface="+mj-lt"/>
                <a:cs typeface="Arial" pitchFamily="34" charset="0"/>
              </a:rPr>
              <a:t>Estas son las instalaciones SWH recomendadas para pequeñas aplicaciones residenciales y comerciales.</a:t>
            </a:r>
          </a:p>
          <a:p>
            <a:pPr marL="285750" indent="-285750">
              <a:buFont typeface="Calibri" panose="020F0502020204030204" pitchFamily="34" charset="0"/>
              <a:buChar char="–"/>
            </a:pPr>
            <a:r>
              <a:rPr lang="en-US" sz="1400" dirty="0">
                <a:solidFill>
                  <a:prstClr val="black"/>
                </a:solidFill>
                <a:latin typeface="+mj-lt"/>
                <a:cs typeface="Arial" pitchFamily="34" charset="0"/>
              </a:rPr>
              <a:t>Criterios de selección: General: coste de la energía térmica generada. Específico: uso, tamaño, rendimiento, ahorro, tamaño y tipo de energía de respaldo.</a:t>
            </a:r>
          </a:p>
        </p:txBody>
      </p:sp>
      <p:sp>
        <p:nvSpPr>
          <p:cNvPr id="9" name="Rectangle 8">
            <a:extLst>
              <a:ext uri="{FF2B5EF4-FFF2-40B4-BE49-F238E27FC236}">
                <a16:creationId xmlns:a16="http://schemas.microsoft.com/office/drawing/2014/main" id="{3D4338BA-E4C1-4F95-9655-F0D3BD9EF45F}"/>
              </a:ext>
            </a:extLst>
          </p:cNvPr>
          <p:cNvSpPr/>
          <p:nvPr/>
        </p:nvSpPr>
        <p:spPr>
          <a:xfrm>
            <a:off x="432916" y="1557000"/>
            <a:ext cx="5867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a:t>
            </a:r>
            <a:r>
              <a:rPr lang="en-US" b="1" dirty="0">
                <a:solidFill>
                  <a:srgbClr val="FF0000"/>
                </a:solidFill>
              </a:rPr>
              <a:t>ligeros</a:t>
            </a:r>
          </a:p>
        </p:txBody>
      </p:sp>
      <p:pic>
        <p:nvPicPr>
          <p:cNvPr id="6" name="Picture 5">
            <a:extLst>
              <a:ext uri="{FF2B5EF4-FFF2-40B4-BE49-F238E27FC236}">
                <a16:creationId xmlns:a16="http://schemas.microsoft.com/office/drawing/2014/main" id="{2F145A4B-F767-4E8C-824C-1CD630FA7727}"/>
              </a:ext>
            </a:extLst>
          </p:cNvPr>
          <p:cNvPicPr>
            <a:picLocks noChangeAspect="1"/>
          </p:cNvPicPr>
          <p:nvPr/>
        </p:nvPicPr>
        <p:blipFill>
          <a:blip r:embed="rId2"/>
          <a:stretch>
            <a:fillRect/>
          </a:stretch>
        </p:blipFill>
        <p:spPr>
          <a:xfrm>
            <a:off x="2988000" y="2332032"/>
            <a:ext cx="5671157" cy="3976694"/>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343887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0D8E-D009-4A1F-98E9-9662EA71A8C2}"/>
              </a:ext>
            </a:extLst>
          </p:cNvPr>
          <p:cNvSpPr>
            <a:spLocks noGrp="1"/>
          </p:cNvSpPr>
          <p:nvPr>
            <p:ph type="title"/>
          </p:nvPr>
        </p:nvSpPr>
        <p:spPr/>
        <p:txBody>
          <a:bodyPr/>
          <a:lstStyle/>
          <a:p>
            <a:r>
              <a:rPr lang="en-US" b="1" dirty="0"/>
              <a:t>1. Aproximación a las aplicaciones de energía solar térmica a gran escala</a:t>
            </a:r>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de proceso</a:t>
            </a:r>
          </a:p>
        </p:txBody>
      </p:sp>
      <p:sp>
        <p:nvSpPr>
          <p:cNvPr id="5" name="Rectangle 4">
            <a:extLst>
              <a:ext uri="{FF2B5EF4-FFF2-40B4-BE49-F238E27FC236}">
                <a16:creationId xmlns:a16="http://schemas.microsoft.com/office/drawing/2014/main" id="{5BA950B9-E51C-4452-AF6F-E31417431158}"/>
              </a:ext>
            </a:extLst>
          </p:cNvPr>
          <p:cNvSpPr/>
          <p:nvPr/>
        </p:nvSpPr>
        <p:spPr>
          <a:xfrm>
            <a:off x="717606" y="1958906"/>
            <a:ext cx="5438394" cy="4185761"/>
          </a:xfrm>
          <a:prstGeom prst="rect">
            <a:avLst/>
          </a:prstGeom>
        </p:spPr>
        <p:txBody>
          <a:bodyPr wrap="square">
            <a:spAutoFit/>
          </a:bodyPr>
          <a:lstStyle/>
          <a:p>
            <a:pPr marL="285750" indent="-285750">
              <a:buFont typeface="Wingdings" panose="05000000000000000000" pitchFamily="2" charset="2"/>
              <a:buChar char="§"/>
            </a:pPr>
            <a:r>
              <a:rPr lang="en-US" sz="1400" dirty="0"/>
              <a:t>Para muchos, la inversión en energía solar térmica para aplicaciones comerciales en general está bastante bien justificada. </a:t>
            </a:r>
          </a:p>
          <a:p>
            <a:pPr marL="285750" indent="-285750">
              <a:buFont typeface="Wingdings" panose="05000000000000000000" pitchFamily="2" charset="2"/>
              <a:buChar char="§"/>
            </a:pPr>
            <a:r>
              <a:rPr lang="en-US" sz="1400" dirty="0"/>
              <a:t>A diferencia de las aplicaciones residenciales, las comerciales tienden a tener una </a:t>
            </a:r>
            <a:r>
              <a:rPr lang="en-US" sz="1400" b="1" dirty="0"/>
              <a:t>demanda mucho mayor que es constante en sus requerimientos y la demanda es generalmente de 365 días al año</a:t>
            </a:r>
            <a:r>
              <a:rPr lang="en-US" sz="1400" dirty="0"/>
              <a:t>.</a:t>
            </a:r>
          </a:p>
          <a:p>
            <a:pPr marL="285750" indent="-285750">
              <a:buFont typeface="Wingdings" panose="05000000000000000000" pitchFamily="2" charset="2"/>
              <a:buChar char="§"/>
            </a:pPr>
            <a:r>
              <a:rPr lang="en-US" sz="1400" dirty="0"/>
              <a:t>Los </a:t>
            </a:r>
            <a:r>
              <a:rPr lang="en-US" sz="1400" b="1" dirty="0"/>
              <a:t>principios</a:t>
            </a:r>
            <a:r>
              <a:rPr lang="en-US" sz="1400" dirty="0"/>
              <a:t> de la calefacción solar térmica son los mismos en una aplicación industrial/comercial que en una aplicación residencial, aunque es comprensible que los sistemas sean mucho más grandes. Las </a:t>
            </a:r>
            <a:r>
              <a:rPr lang="en-US" sz="1400" b="1" dirty="0"/>
              <a:t>principales diferencias son los paneles solares más grandes, las bombas y los sistemas de almacenamiento</a:t>
            </a:r>
            <a:r>
              <a:rPr lang="en-US" sz="1400" dirty="0"/>
              <a:t>. Además de esto, el </a:t>
            </a:r>
            <a:r>
              <a:rPr lang="en-US" sz="1400" b="1" dirty="0"/>
              <a:t>diseño adecuado </a:t>
            </a:r>
            <a:r>
              <a:rPr lang="en-US" sz="1400" dirty="0"/>
              <a:t>es de suma importancia. Cuando se construyen sistemas de calefacción solar comercial, y en aras de la eficiencia, es imprescindible consultar con profesionales de la energía solar.</a:t>
            </a:r>
          </a:p>
          <a:p>
            <a:pPr marL="285750" indent="-285750">
              <a:buFont typeface="Wingdings" panose="05000000000000000000" pitchFamily="2" charset="2"/>
              <a:buChar char="§"/>
            </a:pPr>
            <a:r>
              <a:rPr lang="en-US" sz="1400" b="1" dirty="0">
                <a:solidFill>
                  <a:srgbClr val="FF0000"/>
                </a:solidFill>
              </a:rPr>
              <a:t>El </a:t>
            </a:r>
            <a:r>
              <a:rPr lang="en-US" sz="1400" b="1" dirty="0" err="1">
                <a:solidFill>
                  <a:srgbClr val="FF0000"/>
                </a:solidFill>
              </a:rPr>
              <a:t>proceso</a:t>
            </a:r>
            <a:r>
              <a:rPr lang="en-US" sz="1400" b="1" dirty="0">
                <a:solidFill>
                  <a:srgbClr val="FF0000"/>
                </a:solidFill>
              </a:rPr>
              <a:t> de </a:t>
            </a:r>
            <a:r>
              <a:rPr lang="en-US" sz="1400" b="1" dirty="0" err="1">
                <a:solidFill>
                  <a:srgbClr val="FF0000"/>
                </a:solidFill>
              </a:rPr>
              <a:t>calentamiento</a:t>
            </a:r>
            <a:r>
              <a:rPr lang="en-US" sz="1400" b="1" dirty="0">
                <a:solidFill>
                  <a:srgbClr val="FF0000"/>
                </a:solidFill>
              </a:rPr>
              <a:t> del </a:t>
            </a:r>
            <a:r>
              <a:rPr lang="en-US" sz="1400" b="1" dirty="0" err="1">
                <a:solidFill>
                  <a:srgbClr val="FF0000"/>
                </a:solidFill>
              </a:rPr>
              <a:t>agua</a:t>
            </a:r>
            <a:r>
              <a:rPr lang="en-US" sz="1400" dirty="0">
                <a:solidFill>
                  <a:srgbClr val="FF0000"/>
                </a:solidFill>
              </a:rPr>
              <a:t> es el término utilizado para cualquier aplicación de calentamiento solar industrial; hoy en día hay cientos de ellas en uso.</a:t>
            </a:r>
          </a:p>
          <a:p>
            <a:pPr marL="285750" indent="-285750">
              <a:buFont typeface="Wingdings" panose="05000000000000000000" pitchFamily="2" charset="2"/>
              <a:buChar char="§"/>
            </a:pPr>
            <a:r>
              <a:rPr lang="en-US" sz="1400" dirty="0"/>
              <a:t>Los sistemas solares térmicos comerciales </a:t>
            </a:r>
            <a:r>
              <a:rPr lang="en-US" sz="1400" dirty="0" err="1"/>
              <a:t>también</a:t>
            </a:r>
            <a:r>
              <a:rPr lang="en-US" sz="1400" dirty="0"/>
              <a:t> </a:t>
            </a:r>
            <a:r>
              <a:rPr lang="en-US" sz="1400" dirty="0" err="1"/>
              <a:t>obtienen</a:t>
            </a:r>
            <a:r>
              <a:rPr lang="en-US" sz="1400" dirty="0"/>
              <a:t> las </a:t>
            </a:r>
            <a:r>
              <a:rPr lang="en-US" sz="1400" b="1" dirty="0" err="1"/>
              <a:t>subvenciones</a:t>
            </a:r>
            <a:r>
              <a:rPr lang="en-US" sz="1400" b="1" dirty="0"/>
              <a:t> disponibles</a:t>
            </a:r>
            <a:r>
              <a:rPr lang="en-US" sz="1400" dirty="0"/>
              <a:t> de las autoridades públicas de energía.</a:t>
            </a:r>
          </a:p>
        </p:txBody>
      </p:sp>
      <p:grpSp>
        <p:nvGrpSpPr>
          <p:cNvPr id="9" name="Group 8">
            <a:extLst>
              <a:ext uri="{FF2B5EF4-FFF2-40B4-BE49-F238E27FC236}">
                <a16:creationId xmlns:a16="http://schemas.microsoft.com/office/drawing/2014/main" id="{94FEC133-6F9B-41C5-B46F-B10A867927F4}"/>
              </a:ext>
            </a:extLst>
          </p:cNvPr>
          <p:cNvGrpSpPr/>
          <p:nvPr/>
        </p:nvGrpSpPr>
        <p:grpSpPr>
          <a:xfrm>
            <a:off x="6156000" y="1269000"/>
            <a:ext cx="2952000" cy="4597427"/>
            <a:chOff x="6156000" y="1263324"/>
            <a:chExt cx="2952000" cy="4695504"/>
          </a:xfrm>
        </p:grpSpPr>
        <p:sp>
          <p:nvSpPr>
            <p:cNvPr id="3" name="TextBox 2">
              <a:extLst>
                <a:ext uri="{FF2B5EF4-FFF2-40B4-BE49-F238E27FC236}">
                  <a16:creationId xmlns:a16="http://schemas.microsoft.com/office/drawing/2014/main" id="{33624BAE-6E09-4EEA-B41C-246A55B9E7C3}"/>
                </a:ext>
              </a:extLst>
            </p:cNvPr>
            <p:cNvSpPr txBox="1"/>
            <p:nvPr/>
          </p:nvSpPr>
          <p:spPr>
            <a:xfrm>
              <a:off x="6156000" y="1778075"/>
              <a:ext cx="2519688" cy="4180753"/>
            </a:xfrm>
            <a:prstGeom prst="rect">
              <a:avLst/>
            </a:prstGeom>
            <a:solidFill>
              <a:schemeClr val="bg1">
                <a:lumMod val="85000"/>
              </a:schemeClr>
            </a:solidFill>
            <a:ln>
              <a:solidFill>
                <a:schemeClr val="tx1"/>
              </a:solidFill>
            </a:ln>
          </p:spPr>
          <p:txBody>
            <a:bodyPr wrap="square" rtlCol="0">
              <a:spAutoFit/>
            </a:bodyPr>
            <a:lstStyle/>
            <a:p>
              <a:r>
                <a:rPr lang="en-US" sz="1000" b="1" dirty="0">
                  <a:solidFill>
                    <a:srgbClr val="FF0000"/>
                  </a:solidFill>
                </a:rPr>
                <a:t>MUESTRA DE COMERCIAL/</a:t>
              </a:r>
            </a:p>
            <a:p>
              <a:r>
                <a:rPr lang="en-US" sz="1000" b="1" dirty="0">
                  <a:solidFill>
                    <a:srgbClr val="FF0000"/>
                  </a:solidFill>
                </a:rPr>
                <a:t>APLICACIONES DE PROCESO:</a:t>
              </a:r>
            </a:p>
            <a:p>
              <a:pPr marL="171450" indent="-171450">
                <a:buFont typeface="Arial" panose="020B0604020202020204" pitchFamily="34" charset="0"/>
                <a:buChar char="•"/>
              </a:pPr>
              <a:r>
                <a:rPr lang="en-US" sz="1000" b="1" dirty="0"/>
                <a:t>En la industria, el comercio y el sector público.</a:t>
              </a:r>
            </a:p>
            <a:p>
              <a:pPr marL="171450" indent="-171450">
                <a:buFont typeface="Arial" panose="020B0604020202020204" pitchFamily="34" charset="0"/>
                <a:buChar char="•"/>
              </a:pPr>
              <a:r>
                <a:rPr lang="en-US" sz="1000" b="1" dirty="0"/>
                <a:t>Agricultura: </a:t>
              </a:r>
              <a:r>
                <a:rPr lang="en-US" sz="1000" dirty="0"/>
                <a:t>Las industrias lácteas y ganaderas tienen una gran demanda de agua caliente utilizada para</a:t>
              </a:r>
              <a:r>
                <a:rPr lang="en-US" sz="1000" dirty="0">
                  <a:solidFill>
                    <a:srgbClr val="FF0000"/>
                  </a:solidFill>
                </a:rPr>
                <a:t> esterilizar las operaciones</a:t>
              </a:r>
              <a:r>
                <a:rPr lang="en-US" sz="1000" dirty="0"/>
                <a:t> diariamente. </a:t>
              </a:r>
            </a:p>
            <a:p>
              <a:pPr marL="171450" indent="-171450">
                <a:buFont typeface="Arial" panose="020B0604020202020204" pitchFamily="34" charset="0"/>
                <a:buChar char="•"/>
              </a:pPr>
              <a:r>
                <a:rPr lang="en-US" sz="1000" b="1" dirty="0"/>
                <a:t>Lavado de coches con energía solar: </a:t>
              </a:r>
              <a:r>
                <a:rPr lang="en-US" sz="1000" dirty="0"/>
                <a:t>Agua caliente. </a:t>
              </a:r>
            </a:p>
            <a:p>
              <a:pPr marL="171450" indent="-171450">
                <a:buFont typeface="Arial" panose="020B0604020202020204" pitchFamily="34" charset="0"/>
                <a:buChar char="•"/>
              </a:pPr>
              <a:r>
                <a:rPr lang="en-US" sz="1000" b="1" dirty="0"/>
                <a:t>Lavanderías solares: </a:t>
              </a:r>
              <a:r>
                <a:rPr lang="en-US" sz="1000" dirty="0"/>
                <a:t>Agua caliente. </a:t>
              </a:r>
            </a:p>
            <a:p>
              <a:pPr marL="171450" indent="-171450">
                <a:buFont typeface="Arial" panose="020B0604020202020204" pitchFamily="34" charset="0"/>
                <a:buChar char="•"/>
              </a:pPr>
              <a:r>
                <a:rPr lang="en-US" sz="1000" b="1" dirty="0"/>
                <a:t>Hoteles: </a:t>
              </a:r>
              <a:r>
                <a:rPr lang="en-US" sz="1000" dirty="0"/>
                <a:t>Limpieza de la lavandería, vajilla y agua caliente para los huéspedes. </a:t>
              </a:r>
            </a:p>
            <a:p>
              <a:pPr marL="171450" indent="-171450">
                <a:buFont typeface="Arial" panose="020B0604020202020204" pitchFamily="34" charset="0"/>
                <a:buChar char="•"/>
              </a:pPr>
              <a:r>
                <a:rPr lang="en-US" sz="1000" b="1" dirty="0"/>
                <a:t>Restaurantes: </a:t>
              </a:r>
              <a:r>
                <a:rPr lang="en-US" sz="1000" dirty="0"/>
                <a:t>Platos. </a:t>
              </a:r>
            </a:p>
            <a:p>
              <a:pPr marL="171450" indent="-171450">
                <a:buFont typeface="Arial" panose="020B0604020202020204" pitchFamily="34" charset="0"/>
                <a:buChar char="•"/>
              </a:pPr>
              <a:r>
                <a:rPr lang="en-US" sz="1000" b="1" dirty="0"/>
                <a:t>Cervecerías: </a:t>
              </a:r>
              <a:r>
                <a:rPr lang="en-US" sz="1000" dirty="0"/>
                <a:t>Calentamiento </a:t>
              </a:r>
              <a:r>
                <a:rPr lang="en-US" sz="1000" dirty="0">
                  <a:solidFill>
                    <a:srgbClr val="FF0000"/>
                  </a:solidFill>
                </a:rPr>
                <a:t>de procesos</a:t>
              </a:r>
              <a:r>
                <a:rPr lang="en-US" sz="1000" dirty="0"/>
                <a:t>. </a:t>
              </a:r>
            </a:p>
            <a:p>
              <a:pPr marL="171450" indent="-171450">
                <a:buFont typeface="Arial" panose="020B0604020202020204" pitchFamily="34" charset="0"/>
                <a:buChar char="•"/>
              </a:pPr>
              <a:r>
                <a:rPr lang="en-US" sz="1000" b="1" dirty="0"/>
                <a:t>Procesamiento de alimentos: </a:t>
              </a:r>
              <a:r>
                <a:rPr lang="en-US" sz="1000" dirty="0"/>
                <a:t>Esterilizando. </a:t>
              </a:r>
            </a:p>
            <a:p>
              <a:pPr marL="171450" indent="-171450">
                <a:buFont typeface="Arial" panose="020B0604020202020204" pitchFamily="34" charset="0"/>
                <a:buChar char="•"/>
              </a:pPr>
              <a:r>
                <a:rPr lang="en-US" sz="1000" b="1" dirty="0"/>
                <a:t>Complejo de apartamentos:</a:t>
              </a:r>
              <a:r>
                <a:rPr lang="en-US" sz="1000" dirty="0"/>
                <a:t> Agua caliente para duchas y vajilla. </a:t>
              </a:r>
            </a:p>
            <a:p>
              <a:pPr marL="171450" indent="-171450">
                <a:buFont typeface="Arial" panose="020B0604020202020204" pitchFamily="34" charset="0"/>
                <a:buChar char="•"/>
              </a:pPr>
              <a:r>
                <a:rPr lang="en-US" sz="1000" b="1" dirty="0"/>
                <a:t>Piscina cubierta: </a:t>
              </a:r>
              <a:r>
                <a:rPr lang="en-US" sz="1000" dirty="0"/>
                <a:t>Calentamiento de agua. </a:t>
              </a:r>
            </a:p>
            <a:p>
              <a:pPr marL="171450" indent="-171450">
                <a:buFont typeface="Arial" panose="020B0604020202020204" pitchFamily="34" charset="0"/>
                <a:buChar char="•"/>
              </a:pPr>
              <a:r>
                <a:rPr lang="en-US" sz="1000" b="1" dirty="0"/>
                <a:t>Aire acondicionado solar: </a:t>
              </a:r>
              <a:r>
                <a:rPr lang="en-US" sz="1000" dirty="0" err="1"/>
                <a:t>Usan</a:t>
              </a:r>
              <a:r>
                <a:rPr lang="en-US" sz="1000" dirty="0"/>
                <a:t> enfriadores de absorción, la energía solar es capaz de proporcionar el calor para proyectos de enfriamiento a gran escala. </a:t>
              </a:r>
            </a:p>
            <a:p>
              <a:pPr marL="171450" indent="-171450">
                <a:buFont typeface="Arial" panose="020B0604020202020204" pitchFamily="34" charset="0"/>
                <a:buChar char="•"/>
              </a:pPr>
              <a:r>
                <a:rPr lang="en-US" sz="1000" b="1" dirty="0"/>
                <a:t>Más: </a:t>
              </a:r>
              <a:r>
                <a:rPr lang="en-US" sz="1000" dirty="0"/>
                <a:t>hospitales y clínicas, clubes deportivos, escuelas, prisiones, etc.</a:t>
              </a:r>
            </a:p>
          </p:txBody>
        </p:sp>
        <p:pic>
          <p:nvPicPr>
            <p:cNvPr id="8" name="Picture 7" descr="A close up of a sign&#10;&#10;Description generated with very high confidence">
              <a:extLst>
                <a:ext uri="{FF2B5EF4-FFF2-40B4-BE49-F238E27FC236}">
                  <a16:creationId xmlns:a16="http://schemas.microsoft.com/office/drawing/2014/main" id="{8CD0CC1C-88F8-44D3-A79E-9396CCB5A6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0312" y="1263324"/>
              <a:ext cx="647688" cy="925269"/>
            </a:xfrm>
            <a:prstGeom prst="rect">
              <a:avLst/>
            </a:prstGeom>
            <a:ln>
              <a:solidFill>
                <a:schemeClr val="tx1"/>
              </a:solidFill>
            </a:ln>
          </p:spPr>
        </p:pic>
      </p:grpSp>
    </p:spTree>
    <p:extLst>
      <p:ext uri="{BB962C8B-B14F-4D97-AF65-F5344CB8AC3E}">
        <p14:creationId xmlns:p14="http://schemas.microsoft.com/office/powerpoint/2010/main" val="1428634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932A2A77-5DCD-4FB7-8B5C-C92BFE24836F}"/>
              </a:ext>
            </a:extLst>
          </p:cNvPr>
          <p:cNvPicPr>
            <a:picLocks noChangeAspect="1"/>
          </p:cNvPicPr>
          <p:nvPr/>
        </p:nvPicPr>
        <p:blipFill>
          <a:blip r:embed="rId2"/>
          <a:stretch>
            <a:fillRect/>
          </a:stretch>
        </p:blipFill>
        <p:spPr>
          <a:xfrm>
            <a:off x="828000" y="2296075"/>
            <a:ext cx="4948075" cy="4012925"/>
          </a:xfrm>
          <a:prstGeom prst="rect">
            <a:avLst/>
          </a:prstGeom>
          <a:solidFill>
            <a:schemeClr val="bg1"/>
          </a:solidFill>
          <a:ln w="9525" cap="flat" cmpd="sng" algn="ctr">
            <a:solidFill>
              <a:schemeClr val="tx1"/>
            </a:solidFill>
            <a:prstDash val="solid"/>
            <a:round/>
            <a:headEnd type="none" w="med" len="med"/>
            <a:tailEnd type="none" w="med" len="med"/>
          </a:ln>
        </p:spPr>
      </p:pic>
      <p:sp>
        <p:nvSpPr>
          <p:cNvPr id="2" name="Title 1">
            <a:extLst>
              <a:ext uri="{FF2B5EF4-FFF2-40B4-BE49-F238E27FC236}">
                <a16:creationId xmlns:a16="http://schemas.microsoft.com/office/drawing/2014/main" id="{85BB9BA0-44D0-4356-B58F-0C3BC8C5A98C}"/>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5" name="Rectangle 4">
            <a:extLst>
              <a:ext uri="{FF2B5EF4-FFF2-40B4-BE49-F238E27FC236}">
                <a16:creationId xmlns:a16="http://schemas.microsoft.com/office/drawing/2014/main" id="{7739DE0A-BF60-4284-B0A6-3BCC57425774}"/>
              </a:ext>
            </a:extLst>
          </p:cNvPr>
          <p:cNvSpPr/>
          <p:nvPr/>
        </p:nvSpPr>
        <p:spPr>
          <a:xfrm>
            <a:off x="756000" y="1926332"/>
            <a:ext cx="791968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10" name="Rectangle 9">
            <a:extLst>
              <a:ext uri="{FF2B5EF4-FFF2-40B4-BE49-F238E27FC236}">
                <a16:creationId xmlns:a16="http://schemas.microsoft.com/office/drawing/2014/main" id="{F71E569F-887B-406D-9344-85E580EE97DC}"/>
              </a:ext>
            </a:extLst>
          </p:cNvPr>
          <p:cNvSpPr/>
          <p:nvPr/>
        </p:nvSpPr>
        <p:spPr>
          <a:xfrm>
            <a:off x="5822478" y="3069000"/>
            <a:ext cx="3069522" cy="3293209"/>
          </a:xfrm>
          <a:prstGeom prst="rect">
            <a:avLst/>
          </a:prstGeom>
        </p:spPr>
        <p:txBody>
          <a:bodyPr wrap="square">
            <a:spAutoFit/>
          </a:bodyPr>
          <a:lstStyle/>
          <a:p>
            <a:pPr marL="285750" indent="-285750">
              <a:buFont typeface="Calibri" panose="020F0502020204030204" pitchFamily="34" charset="0"/>
              <a:buChar char="–"/>
            </a:pPr>
            <a:r>
              <a:rPr lang="en-US" sz="1600" dirty="0">
                <a:solidFill>
                  <a:prstClr val="black"/>
                </a:solidFill>
                <a:latin typeface="+mj-lt"/>
                <a:cs typeface="Arial" pitchFamily="34" charset="0"/>
              </a:rPr>
              <a:t>Este sistema es útil para aplicaciones residenciales (casas unifamiliares, etc.) y comerciales </a:t>
            </a:r>
            <a:r>
              <a:rPr lang="en-US" sz="1600" dirty="0">
                <a:solidFill>
                  <a:srgbClr val="FF0000"/>
                </a:solidFill>
                <a:latin typeface="+mj-lt"/>
                <a:cs typeface="Arial" pitchFamily="34" charset="0"/>
              </a:rPr>
              <a:t>ligeras</a:t>
            </a:r>
            <a:r>
              <a:rPr lang="en-US" sz="1600" dirty="0">
                <a:solidFill>
                  <a:prstClr val="black"/>
                </a:solidFill>
                <a:latin typeface="+mj-lt"/>
                <a:cs typeface="Arial" pitchFamily="34" charset="0"/>
              </a:rPr>
              <a:t>.</a:t>
            </a:r>
          </a:p>
          <a:p>
            <a:pPr marL="285750" indent="-285750">
              <a:buFont typeface="Calibri" panose="020F0502020204030204" pitchFamily="34" charset="0"/>
              <a:buChar char="–"/>
            </a:pPr>
            <a:r>
              <a:rPr lang="en-US" sz="1600" dirty="0">
                <a:solidFill>
                  <a:prstClr val="black"/>
                </a:solidFill>
                <a:latin typeface="+mj-lt"/>
                <a:cs typeface="Arial" pitchFamily="34" charset="0"/>
              </a:rPr>
              <a:t>Observe la función de desinfección térmica. Por ley (RITE), estas instalaciones comerciales deben estar equipadas con tales medidas, lo que significa que periódicamente se calienta el agua por encima de los 60ºC para matar las bacterias.</a:t>
            </a:r>
          </a:p>
        </p:txBody>
      </p:sp>
      <p:sp>
        <p:nvSpPr>
          <p:cNvPr id="11" name="Rectangle 10">
            <a:extLst>
              <a:ext uri="{FF2B5EF4-FFF2-40B4-BE49-F238E27FC236}">
                <a16:creationId xmlns:a16="http://schemas.microsoft.com/office/drawing/2014/main" id="{8EB6ACDA-A30B-4F2F-AE68-B682FA6AF606}"/>
              </a:ext>
            </a:extLst>
          </p:cNvPr>
          <p:cNvSpPr/>
          <p:nvPr/>
        </p:nvSpPr>
        <p:spPr>
          <a:xfrm>
            <a:off x="324000" y="246494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13" name="Rectangle 12">
            <a:extLst>
              <a:ext uri="{FF2B5EF4-FFF2-40B4-BE49-F238E27FC236}">
                <a16:creationId xmlns:a16="http://schemas.microsoft.com/office/drawing/2014/main" id="{473FED19-7CEC-4822-BA86-B3778C99D2B6}"/>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a:t>
            </a:r>
            <a:r>
              <a:rPr lang="en-US" b="1" dirty="0">
                <a:solidFill>
                  <a:srgbClr val="FF0000"/>
                </a:solidFill>
              </a:rPr>
              <a:t>ligeros</a:t>
            </a:r>
          </a:p>
        </p:txBody>
      </p:sp>
      <p:pic>
        <p:nvPicPr>
          <p:cNvPr id="8" name="Picture 8">
            <a:extLst>
              <a:ext uri="{FF2B5EF4-FFF2-40B4-BE49-F238E27FC236}">
                <a16:creationId xmlns:a16="http://schemas.microsoft.com/office/drawing/2014/main" id="{48DF03C9-1B58-4AD4-8B7A-374C38DDD182}"/>
              </a:ext>
            </a:extLst>
          </p:cNvPr>
          <p:cNvPicPr>
            <a:picLocks noChangeAspect="1"/>
          </p:cNvPicPr>
          <p:nvPr/>
        </p:nvPicPr>
        <p:blipFill>
          <a:blip r:embed="rId3"/>
          <a:stretch>
            <a:fillRect/>
          </a:stretch>
        </p:blipFill>
        <p:spPr>
          <a:xfrm>
            <a:off x="5169257" y="2349000"/>
            <a:ext cx="3506431" cy="792000"/>
          </a:xfrm>
          <a:prstGeom prst="rect">
            <a:avLst/>
          </a:prstGeom>
        </p:spPr>
      </p:pic>
    </p:spTree>
    <p:extLst>
      <p:ext uri="{BB962C8B-B14F-4D97-AF65-F5344CB8AC3E}">
        <p14:creationId xmlns:p14="http://schemas.microsoft.com/office/powerpoint/2010/main" val="3119076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CD36-FCFC-44DB-9ED9-2392C32104A2}"/>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7" name="Rectangle 6">
            <a:extLst>
              <a:ext uri="{FF2B5EF4-FFF2-40B4-BE49-F238E27FC236}">
                <a16:creationId xmlns:a16="http://schemas.microsoft.com/office/drawing/2014/main" id="{21F756DD-4826-49B8-B1B7-133C89A441C1}"/>
              </a:ext>
            </a:extLst>
          </p:cNvPr>
          <p:cNvSpPr/>
          <p:nvPr/>
        </p:nvSpPr>
        <p:spPr>
          <a:xfrm>
            <a:off x="324000" y="1926331"/>
            <a:ext cx="8387084"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8" name="TextBox 7">
            <a:extLst>
              <a:ext uri="{FF2B5EF4-FFF2-40B4-BE49-F238E27FC236}">
                <a16:creationId xmlns:a16="http://schemas.microsoft.com/office/drawing/2014/main" id="{C58B3266-71B4-4B33-BA4C-FF90978936F3}"/>
              </a:ext>
            </a:extLst>
          </p:cNvPr>
          <p:cNvSpPr txBox="1"/>
          <p:nvPr/>
        </p:nvSpPr>
        <p:spPr>
          <a:xfrm>
            <a:off x="684000" y="2294951"/>
            <a:ext cx="7991688" cy="1169551"/>
          </a:xfrm>
          <a:prstGeom prst="rect">
            <a:avLst/>
          </a:prstGeom>
          <a:noFill/>
        </p:spPr>
        <p:txBody>
          <a:bodyPr wrap="square" rtlCol="0">
            <a:spAutoFit/>
          </a:bodyPr>
          <a:lstStyle/>
          <a:p>
            <a:pPr marL="285750" indent="-285750">
              <a:buFont typeface="Symbol" panose="05050102010706020507" pitchFamily="18" charset="2"/>
              <a:buChar char=""/>
            </a:pPr>
            <a:r>
              <a:rPr lang="en-US" sz="1400" dirty="0"/>
              <a:t>Las instalaciones múltiples (Consumo/Soporte) son adecuadas para casas y también para edificios residenciales/comerciales. Tenga en cuenta que </a:t>
            </a:r>
            <a:r>
              <a:rPr lang="en-US" sz="1400" b="1" dirty="0"/>
              <a:t>el suministro de agua fría sigue siendo único</a:t>
            </a:r>
            <a:r>
              <a:rPr lang="en-US" sz="1400" dirty="0"/>
              <a:t>.</a:t>
            </a:r>
          </a:p>
          <a:p>
            <a:pPr marL="285750" indent="-285750">
              <a:buFont typeface="Symbol" panose="05050102010706020507" pitchFamily="18" charset="2"/>
              <a:buChar char=""/>
            </a:pPr>
            <a:r>
              <a:rPr lang="en-US" sz="1400" dirty="0"/>
              <a:t>La idea es que el sistema de consumo pueda ser </a:t>
            </a:r>
            <a:r>
              <a:rPr lang="en-US" sz="1400" b="1" dirty="0"/>
              <a:t>distribuido</a:t>
            </a:r>
            <a:r>
              <a:rPr lang="en-US" sz="1400" dirty="0"/>
              <a:t> en varios "centros de consumo", ya sean simples (habitaciones, mismo propietario) o complejos (chalets, pisos en un edificio residencial, oficinas, etc.).</a:t>
            </a:r>
          </a:p>
        </p:txBody>
      </p:sp>
      <p:sp>
        <p:nvSpPr>
          <p:cNvPr id="10" name="Rectangle 9">
            <a:extLst>
              <a:ext uri="{FF2B5EF4-FFF2-40B4-BE49-F238E27FC236}">
                <a16:creationId xmlns:a16="http://schemas.microsoft.com/office/drawing/2014/main" id="{29A0A5E2-E6E3-47DD-9AD1-14ED9F28DAF1}"/>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a:t>
            </a:r>
            <a:r>
              <a:rPr lang="en-US" b="1" dirty="0">
                <a:solidFill>
                  <a:srgbClr val="FF0000"/>
                </a:solidFill>
              </a:rPr>
              <a:t>ligeros</a:t>
            </a:r>
          </a:p>
        </p:txBody>
      </p:sp>
      <p:pic>
        <p:nvPicPr>
          <p:cNvPr id="6" name="Picture 8">
            <a:extLst>
              <a:ext uri="{FF2B5EF4-FFF2-40B4-BE49-F238E27FC236}">
                <a16:creationId xmlns:a16="http://schemas.microsoft.com/office/drawing/2014/main" id="{B44E8357-DCF5-409B-8D03-9DC8F1D56DD2}"/>
              </a:ext>
            </a:extLst>
          </p:cNvPr>
          <p:cNvPicPr>
            <a:picLocks noChangeAspect="1"/>
          </p:cNvPicPr>
          <p:nvPr/>
        </p:nvPicPr>
        <p:blipFill>
          <a:blip r:embed="rId2"/>
          <a:stretch>
            <a:fillRect/>
          </a:stretch>
        </p:blipFill>
        <p:spPr>
          <a:xfrm>
            <a:off x="978873" y="3648455"/>
            <a:ext cx="7696815" cy="2653694"/>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898857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5" name="Rectangle 4">
            <a:extLst>
              <a:ext uri="{FF2B5EF4-FFF2-40B4-BE49-F238E27FC236}">
                <a16:creationId xmlns:a16="http://schemas.microsoft.com/office/drawing/2014/main" id="{21F756DD-4826-49B8-B1B7-133C89A441C1}"/>
              </a:ext>
            </a:extLst>
          </p:cNvPr>
          <p:cNvSpPr/>
          <p:nvPr/>
        </p:nvSpPr>
        <p:spPr>
          <a:xfrm>
            <a:off x="612000" y="1926332"/>
            <a:ext cx="835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6" name="TextBox 5">
            <a:extLst>
              <a:ext uri="{FF2B5EF4-FFF2-40B4-BE49-F238E27FC236}">
                <a16:creationId xmlns:a16="http://schemas.microsoft.com/office/drawing/2014/main" id="{C58B3266-71B4-4B33-BA4C-FF90978936F3}"/>
              </a:ext>
            </a:extLst>
          </p:cNvPr>
          <p:cNvSpPr txBox="1"/>
          <p:nvPr/>
        </p:nvSpPr>
        <p:spPr>
          <a:xfrm>
            <a:off x="612000" y="2205000"/>
            <a:ext cx="8063688" cy="584775"/>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Las instalaciones múltiples (almacenamiento/intercambio) están especialmente indicadas para edificios residenciales/comerciales. </a:t>
            </a:r>
          </a:p>
        </p:txBody>
      </p:sp>
      <p:sp>
        <p:nvSpPr>
          <p:cNvPr id="8" name="TextBox 7">
            <a:extLst>
              <a:ext uri="{FF2B5EF4-FFF2-40B4-BE49-F238E27FC236}">
                <a16:creationId xmlns:a16="http://schemas.microsoft.com/office/drawing/2014/main" id="{C58B3266-71B4-4B33-BA4C-FF90978936F3}"/>
              </a:ext>
            </a:extLst>
          </p:cNvPr>
          <p:cNvSpPr txBox="1"/>
          <p:nvPr/>
        </p:nvSpPr>
        <p:spPr>
          <a:xfrm>
            <a:off x="612000" y="2769570"/>
            <a:ext cx="2736000" cy="3293209"/>
          </a:xfrm>
          <a:prstGeom prst="rect">
            <a:avLst/>
          </a:prstGeom>
          <a:noFill/>
        </p:spPr>
        <p:txBody>
          <a:bodyPr wrap="square" rtlCol="0">
            <a:spAutoFit/>
          </a:bodyPr>
          <a:lstStyle/>
          <a:p>
            <a:pPr marL="285750" indent="-285750">
              <a:buFont typeface="Symbol" panose="05050102010706020507" pitchFamily="18" charset="2"/>
              <a:buChar char=""/>
            </a:pPr>
            <a:r>
              <a:rPr lang="en-US" sz="1600" dirty="0"/>
              <a:t>Ahora, </a:t>
            </a:r>
            <a:r>
              <a:rPr lang="en-US" sz="1600" b="1" dirty="0"/>
              <a:t>el suministro de agua fría es múltiple</a:t>
            </a:r>
            <a:r>
              <a:rPr lang="en-US" sz="1600" dirty="0"/>
              <a:t>.</a:t>
            </a:r>
          </a:p>
          <a:p>
            <a:pPr marL="285750" indent="-285750">
              <a:buFont typeface="Symbol" panose="05050102010706020507" pitchFamily="18" charset="2"/>
              <a:buChar char=""/>
            </a:pPr>
            <a:r>
              <a:rPr lang="en-US" sz="1600" dirty="0"/>
              <a:t>La idea es un </a:t>
            </a:r>
            <a:r>
              <a:rPr lang="en-US" sz="1600" b="1" dirty="0"/>
              <a:t>consumo individualizado de agua caliente</a:t>
            </a:r>
            <a:r>
              <a:rPr lang="en-US" sz="1600" dirty="0"/>
              <a:t>. </a:t>
            </a:r>
          </a:p>
          <a:p>
            <a:pPr marL="285750" indent="-285750">
              <a:buFont typeface="Symbol" panose="05050102010706020507" pitchFamily="18" charset="2"/>
              <a:buChar char=""/>
            </a:pPr>
            <a:r>
              <a:rPr lang="en-US" sz="1600" dirty="0"/>
              <a:t>El resto de los componentes pueden ser centralizados o individualizados. </a:t>
            </a:r>
          </a:p>
          <a:p>
            <a:pPr marL="285750" indent="-285750">
              <a:buFont typeface="Symbol" panose="05050102010706020507" pitchFamily="18" charset="2"/>
              <a:buChar char=""/>
            </a:pPr>
            <a:r>
              <a:rPr lang="en-US" sz="1600" dirty="0"/>
              <a:t>Las configuraciones resultantes son muchas, pero algunas de ellas no son prácticas.</a:t>
            </a:r>
          </a:p>
        </p:txBody>
      </p:sp>
      <p:sp>
        <p:nvSpPr>
          <p:cNvPr id="11" name="Rectangle 10">
            <a:extLst>
              <a:ext uri="{FF2B5EF4-FFF2-40B4-BE49-F238E27FC236}">
                <a16:creationId xmlns:a16="http://schemas.microsoft.com/office/drawing/2014/main" id="{B7AED0B6-45AC-4F80-8D1A-EB303036D3BF}"/>
              </a:ext>
            </a:extLst>
          </p:cNvPr>
          <p:cNvSpPr/>
          <p:nvPr/>
        </p:nvSpPr>
        <p:spPr>
          <a:xfrm>
            <a:off x="432916" y="1557000"/>
            <a:ext cx="6707088"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ligeros</a:t>
            </a:r>
          </a:p>
        </p:txBody>
      </p:sp>
      <p:pic>
        <p:nvPicPr>
          <p:cNvPr id="7" name="Picture 2">
            <a:extLst>
              <a:ext uri="{FF2B5EF4-FFF2-40B4-BE49-F238E27FC236}">
                <a16:creationId xmlns:a16="http://schemas.microsoft.com/office/drawing/2014/main" id="{D6FC90F7-E6A5-464A-BAA3-5C646194D670}"/>
              </a:ext>
            </a:extLst>
          </p:cNvPr>
          <p:cNvPicPr>
            <a:picLocks noChangeAspect="1"/>
          </p:cNvPicPr>
          <p:nvPr/>
        </p:nvPicPr>
        <p:blipFill>
          <a:blip r:embed="rId2"/>
          <a:stretch>
            <a:fillRect/>
          </a:stretch>
        </p:blipFill>
        <p:spPr>
          <a:xfrm>
            <a:off x="3348000" y="2741182"/>
            <a:ext cx="5327688" cy="3495818"/>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809861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5" name="Rectangle 4">
            <a:extLst>
              <a:ext uri="{FF2B5EF4-FFF2-40B4-BE49-F238E27FC236}">
                <a16:creationId xmlns:a16="http://schemas.microsoft.com/office/drawing/2014/main" id="{21F756DD-4826-49B8-B1B7-133C89A441C1}"/>
              </a:ext>
            </a:extLst>
          </p:cNvPr>
          <p:cNvSpPr/>
          <p:nvPr/>
        </p:nvSpPr>
        <p:spPr>
          <a:xfrm>
            <a:off x="612000" y="1926332"/>
            <a:ext cx="80748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EDIFICIOS</a:t>
            </a:r>
            <a:endParaRPr lang="en-US" b="1" dirty="0"/>
          </a:p>
        </p:txBody>
      </p:sp>
      <p:sp>
        <p:nvSpPr>
          <p:cNvPr id="8" name="Rectangle 7">
            <a:extLst>
              <a:ext uri="{FF2B5EF4-FFF2-40B4-BE49-F238E27FC236}">
                <a16:creationId xmlns:a16="http://schemas.microsoft.com/office/drawing/2014/main" id="{404A5932-B6DA-42FF-9714-C251B2821BA1}"/>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multifamiliares y comerciales </a:t>
            </a:r>
            <a:r>
              <a:rPr lang="en-US" b="1" dirty="0">
                <a:solidFill>
                  <a:srgbClr val="FF0000"/>
                </a:solidFill>
              </a:rPr>
              <a:t>ligeros</a:t>
            </a:r>
          </a:p>
        </p:txBody>
      </p:sp>
      <p:pic>
        <p:nvPicPr>
          <p:cNvPr id="6" name="Picture 2">
            <a:extLst>
              <a:ext uri="{FF2B5EF4-FFF2-40B4-BE49-F238E27FC236}">
                <a16:creationId xmlns:a16="http://schemas.microsoft.com/office/drawing/2014/main" id="{C1C3AAC7-D622-45F5-8B9F-A153AE2FF2B2}"/>
              </a:ext>
            </a:extLst>
          </p:cNvPr>
          <p:cNvPicPr>
            <a:picLocks noChangeAspect="1"/>
          </p:cNvPicPr>
          <p:nvPr/>
        </p:nvPicPr>
        <p:blipFill>
          <a:blip r:embed="rId2"/>
          <a:stretch>
            <a:fillRect/>
          </a:stretch>
        </p:blipFill>
        <p:spPr>
          <a:xfrm>
            <a:off x="1476000" y="2312850"/>
            <a:ext cx="6122201" cy="3995692"/>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2790429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E34C-C4E3-43A9-A95C-CD4D4C74B42D}"/>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846A80B5-7A05-4856-A42E-9693A9139028}"/>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B05CC79A-A352-4BAC-981A-B4436EF3B53E}"/>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23010A39-6187-4A4D-B90B-37486804E41B}"/>
              </a:ext>
            </a:extLst>
          </p:cNvPr>
          <p:cNvSpPr txBox="1"/>
          <p:nvPr/>
        </p:nvSpPr>
        <p:spPr>
          <a:xfrm>
            <a:off x="972000" y="2493000"/>
            <a:ext cx="7703688" cy="1169551"/>
          </a:xfrm>
          <a:prstGeom prst="rect">
            <a:avLst/>
          </a:prstGeom>
          <a:noFill/>
        </p:spPr>
        <p:txBody>
          <a:bodyPr wrap="square" rtlCol="0">
            <a:spAutoFit/>
          </a:bodyPr>
          <a:lstStyle/>
          <a:p>
            <a:pPr marL="285750" indent="-285750">
              <a:buFont typeface="Symbol" panose="05050102010706020507" pitchFamily="18" charset="2"/>
              <a:buChar char=""/>
            </a:pPr>
            <a:r>
              <a:rPr lang="en-US" sz="1400" dirty="0"/>
              <a:t>Las instalaciones SWH en grandes edificios residenciales (y comerciales/públicos) son, de hecho, el caso extendido de las instalaciones anteriormente vistas, tipificadas como "Múltiples" (múltiples sistemas de suministro de agua fría y/o múltiples sistemas de consumo/soporte): M1 a M7).</a:t>
            </a:r>
          </a:p>
          <a:p>
            <a:pPr marL="285750" indent="-285750">
              <a:buFont typeface="Symbol" panose="05050102010706020507" pitchFamily="18" charset="2"/>
              <a:buChar char=""/>
            </a:pPr>
            <a:r>
              <a:rPr lang="en-US" sz="1400" dirty="0"/>
              <a:t>En España, la regulación (instrumentos RITE) sugiere elegir entre estos tipos de SWH cuando se enfrentan a proyectos solares térmicos particulares:</a:t>
            </a:r>
          </a:p>
        </p:txBody>
      </p:sp>
      <p:sp>
        <p:nvSpPr>
          <p:cNvPr id="9" name="TextBox 8">
            <a:extLst>
              <a:ext uri="{FF2B5EF4-FFF2-40B4-BE49-F238E27FC236}">
                <a16:creationId xmlns:a16="http://schemas.microsoft.com/office/drawing/2014/main" id="{7464843C-B874-4897-9174-88B42E67199B}"/>
              </a:ext>
            </a:extLst>
          </p:cNvPr>
          <p:cNvSpPr txBox="1"/>
          <p:nvPr/>
        </p:nvSpPr>
        <p:spPr>
          <a:xfrm>
            <a:off x="972000" y="3754455"/>
            <a:ext cx="2520000" cy="2554545"/>
          </a:xfrm>
          <a:prstGeom prst="rect">
            <a:avLst/>
          </a:prstGeom>
          <a:noFill/>
        </p:spPr>
        <p:txBody>
          <a:bodyPr wrap="square" rtlCol="0">
            <a:spAutoFit/>
          </a:bodyPr>
          <a:lstStyle/>
          <a:p>
            <a:pPr marL="255588"/>
            <a:r>
              <a:rPr lang="en-US" sz="1400" b="1" dirty="0"/>
              <a:t>Instalaciones SWH:</a:t>
            </a:r>
          </a:p>
          <a:p>
            <a:pPr marL="541338" indent="-285750">
              <a:buFont typeface="Arial" panose="020B0604020202020204" pitchFamily="34" charset="0"/>
              <a:buChar char="."/>
            </a:pPr>
            <a:r>
              <a:rPr lang="en-US" sz="1400" b="1" dirty="0"/>
              <a:t>Todos centralizados.</a:t>
            </a:r>
          </a:p>
          <a:p>
            <a:pPr marL="541338" indent="-285750">
              <a:buFont typeface="Arial" panose="020B0604020202020204" pitchFamily="34" charset="0"/>
              <a:buChar char="."/>
            </a:pPr>
            <a:r>
              <a:rPr lang="en-US" sz="1400" b="1" dirty="0"/>
              <a:t>Todos los individuos.</a:t>
            </a:r>
          </a:p>
          <a:p>
            <a:pPr marL="541338" indent="-285750">
              <a:buFont typeface="Arial" panose="020B0604020202020204" pitchFamily="34" charset="0"/>
              <a:buChar char="."/>
            </a:pPr>
            <a:r>
              <a:rPr lang="en-US" sz="1400" b="1" dirty="0"/>
              <a:t>Centralizado con Soporte Distribuido.</a:t>
            </a:r>
          </a:p>
          <a:p>
            <a:pPr marL="541338" indent="-285750">
              <a:buFont typeface="Arial" panose="020B0604020202020204" pitchFamily="34" charset="0"/>
              <a:buChar char="."/>
            </a:pPr>
            <a:r>
              <a:rPr lang="en-US" sz="1400" b="1" dirty="0"/>
              <a:t>Con Almacenamiento de Agua Caliente Distribuido.</a:t>
            </a:r>
          </a:p>
          <a:p>
            <a:pPr marL="541338" indent="-285750">
              <a:buFont typeface="Arial" panose="020B0604020202020204" pitchFamily="34" charset="0"/>
              <a:buChar char="."/>
            </a:pPr>
            <a:r>
              <a:rPr lang="en-US" sz="1400" b="1" dirty="0"/>
              <a:t>Con Intercambiador de Calor de Consumo Distribuido.</a:t>
            </a:r>
          </a:p>
        </p:txBody>
      </p:sp>
      <p:pic>
        <p:nvPicPr>
          <p:cNvPr id="7" name="Picture 7">
            <a:extLst>
              <a:ext uri="{FF2B5EF4-FFF2-40B4-BE49-F238E27FC236}">
                <a16:creationId xmlns:a16="http://schemas.microsoft.com/office/drawing/2014/main" id="{D39106D0-F69F-468A-8862-B63E4B489BC9}"/>
              </a:ext>
            </a:extLst>
          </p:cNvPr>
          <p:cNvPicPr>
            <a:picLocks noChangeAspect="1"/>
          </p:cNvPicPr>
          <p:nvPr/>
        </p:nvPicPr>
        <p:blipFill>
          <a:blip r:embed="rId2"/>
          <a:stretch>
            <a:fillRect/>
          </a:stretch>
        </p:blipFill>
        <p:spPr>
          <a:xfrm>
            <a:off x="3492000" y="3879364"/>
            <a:ext cx="5181484" cy="2417056"/>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632566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E3D11-E20E-4C0B-B1C4-008353C31B05}"/>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5D07EF35-B726-479A-B8CA-372F8B92362F}"/>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583EF56C-33E7-4F1A-907F-66607B41E77F}"/>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4F4FE80B-7EBE-40E2-8D39-45976859065C}"/>
              </a:ext>
            </a:extLst>
          </p:cNvPr>
          <p:cNvSpPr txBox="1"/>
          <p:nvPr/>
        </p:nvSpPr>
        <p:spPr>
          <a:xfrm>
            <a:off x="972000" y="2493000"/>
            <a:ext cx="5548794" cy="2031325"/>
          </a:xfrm>
          <a:prstGeom prst="rect">
            <a:avLst/>
          </a:prstGeom>
          <a:noFill/>
        </p:spPr>
        <p:txBody>
          <a:bodyPr wrap="square" rtlCol="0">
            <a:spAutoFit/>
          </a:bodyPr>
          <a:lstStyle/>
          <a:p>
            <a:pPr marL="285750" indent="-285750">
              <a:buFont typeface="Symbol" panose="05050102010706020507" pitchFamily="18" charset="2"/>
              <a:buChar char=""/>
            </a:pPr>
            <a:r>
              <a:rPr lang="en-US" sz="1400" dirty="0"/>
              <a:t>A la hora de seleccionar las configuraciones, se trata de criterios comparativos importantes:</a:t>
            </a:r>
          </a:p>
          <a:p>
            <a:pPr marL="742950" lvl="1" indent="-285750">
              <a:buFont typeface="Arial" panose="020B0604020202020204" pitchFamily="34" charset="0"/>
              <a:buChar char="."/>
            </a:pPr>
            <a:r>
              <a:rPr lang="en-US" sz="1400" b="1" dirty="0"/>
              <a:t>Tecnología. </a:t>
            </a:r>
            <a:r>
              <a:rPr lang="en-US" sz="1400" dirty="0"/>
              <a:t>Los subsistemas y los circuitos no son lo mismo.</a:t>
            </a:r>
          </a:p>
          <a:p>
            <a:pPr marL="742950" lvl="1" indent="-285750">
              <a:buFont typeface="Arial" panose="020B0604020202020204" pitchFamily="34" charset="0"/>
              <a:buChar char="."/>
            </a:pPr>
            <a:r>
              <a:rPr lang="en-US" sz="1400" b="1" dirty="0"/>
              <a:t>Consumos de agua</a:t>
            </a:r>
            <a:r>
              <a:rPr lang="en-US" sz="1400" dirty="0"/>
              <a:t>. Varía según las configuraciones.</a:t>
            </a:r>
          </a:p>
          <a:p>
            <a:pPr marL="742950" lvl="1" indent="-285750">
              <a:buFont typeface="Arial" panose="020B0604020202020204" pitchFamily="34" charset="0"/>
              <a:buChar char="."/>
            </a:pPr>
            <a:r>
              <a:rPr lang="en-US" sz="1400" b="1" dirty="0"/>
              <a:t>Requerimientos de espacio</a:t>
            </a:r>
            <a:r>
              <a:rPr lang="en-US" sz="1400" dirty="0"/>
              <a:t>. Comunitario e individual.</a:t>
            </a:r>
          </a:p>
          <a:p>
            <a:pPr marL="742950" lvl="1" indent="-285750">
              <a:buFont typeface="Arial" panose="020B0604020202020204" pitchFamily="34" charset="0"/>
              <a:buChar char="."/>
            </a:pPr>
            <a:r>
              <a:rPr lang="en-US" sz="1400" b="1" dirty="0"/>
              <a:t>Centralización</a:t>
            </a:r>
            <a:r>
              <a:rPr lang="en-US" sz="1400" dirty="0"/>
              <a:t> (aspectos económicos). Cuanto más centralizados estén los sistemas, menores serán los costes de inversión. Asociado, está la estructura de costes operativos (más simple en sistemas descentralizados).</a:t>
            </a:r>
          </a:p>
        </p:txBody>
      </p:sp>
      <p:sp>
        <p:nvSpPr>
          <p:cNvPr id="9" name="Rectangle 8">
            <a:extLst>
              <a:ext uri="{FF2B5EF4-FFF2-40B4-BE49-F238E27FC236}">
                <a16:creationId xmlns:a16="http://schemas.microsoft.com/office/drawing/2014/main" id="{03BF93AE-F0FF-4F7B-98B6-68D20B1AB94E}"/>
              </a:ext>
            </a:extLst>
          </p:cNvPr>
          <p:cNvSpPr/>
          <p:nvPr/>
        </p:nvSpPr>
        <p:spPr>
          <a:xfrm>
            <a:off x="972000" y="4437000"/>
            <a:ext cx="7703688" cy="1384995"/>
          </a:xfrm>
          <a:prstGeom prst="rect">
            <a:avLst/>
          </a:prstGeom>
        </p:spPr>
        <p:txBody>
          <a:bodyPr wrap="square">
            <a:spAutoFit/>
          </a:bodyPr>
          <a:lstStyle/>
          <a:p>
            <a:pPr marL="742950" lvl="1" indent="-285750">
              <a:buFont typeface="Arial" panose="020B0604020202020204" pitchFamily="34" charset="0"/>
              <a:buChar char="."/>
            </a:pPr>
            <a:r>
              <a:rPr lang="en-US" sz="1400" b="1" dirty="0">
                <a:solidFill>
                  <a:prstClr val="black"/>
                </a:solidFill>
              </a:rPr>
              <a:t>Gastos de funcionamiento</a:t>
            </a:r>
            <a:r>
              <a:rPr lang="en-US" sz="1400" dirty="0">
                <a:solidFill>
                  <a:prstClr val="black"/>
                </a:solidFill>
              </a:rPr>
              <a:t>:</a:t>
            </a:r>
          </a:p>
          <a:p>
            <a:pPr lvl="2"/>
            <a:r>
              <a:rPr lang="en-US" sz="1400" dirty="0">
                <a:solidFill>
                  <a:prstClr val="black"/>
                </a:solidFill>
              </a:rPr>
              <a:t>Energía tradicional de respaldo (gas, electricidad, etc.).</a:t>
            </a:r>
          </a:p>
          <a:p>
            <a:pPr lvl="2"/>
            <a:r>
              <a:rPr lang="en-US" sz="1400" dirty="0">
                <a:solidFill>
                  <a:prstClr val="black"/>
                </a:solidFill>
              </a:rPr>
              <a:t>Mantenimiento y reparación</a:t>
            </a:r>
          </a:p>
          <a:p>
            <a:pPr lvl="2"/>
            <a:r>
              <a:rPr lang="en-US" sz="1400" dirty="0">
                <a:solidFill>
                  <a:prstClr val="black"/>
                </a:solidFill>
              </a:rPr>
              <a:t>Costes administrativos (medición, pagos por consumo de agua caliente, etc.).</a:t>
            </a:r>
          </a:p>
          <a:p>
            <a:pPr marL="742950" lvl="1" indent="-285750">
              <a:buFont typeface="Arial" panose="020B0604020202020204" pitchFamily="34" charset="0"/>
              <a:buChar char="."/>
            </a:pPr>
            <a:r>
              <a:rPr lang="en-US" sz="1400" b="1" dirty="0">
                <a:solidFill>
                  <a:prstClr val="black"/>
                </a:solidFill>
              </a:rPr>
              <a:t>Desagregación vs. centralización de subsistemas</a:t>
            </a:r>
            <a:r>
              <a:rPr lang="en-US" sz="1400" dirty="0">
                <a:solidFill>
                  <a:prstClr val="black"/>
                </a:solidFill>
              </a:rPr>
              <a:t>: almacenamiento, soporte</a:t>
            </a:r>
          </a:p>
          <a:p>
            <a:pPr marL="742950" lvl="1" indent="-285750">
              <a:buFont typeface="Arial" panose="020B0604020202020204" pitchFamily="34" charset="0"/>
              <a:buChar char="."/>
            </a:pPr>
            <a:r>
              <a:rPr lang="en-US" sz="1400" b="1" dirty="0">
                <a:solidFill>
                  <a:prstClr val="black"/>
                </a:solidFill>
              </a:rPr>
              <a:t>Control. </a:t>
            </a:r>
            <a:r>
              <a:rPr lang="en-US" sz="1400" dirty="0">
                <a:solidFill>
                  <a:prstClr val="black"/>
                </a:solidFill>
              </a:rPr>
              <a:t>El control de grandes cantidades de ACS puede ser realmente sofisticado.</a:t>
            </a:r>
          </a:p>
        </p:txBody>
      </p:sp>
      <p:pic>
        <p:nvPicPr>
          <p:cNvPr id="7" name="Picture 6">
            <a:extLst>
              <a:ext uri="{FF2B5EF4-FFF2-40B4-BE49-F238E27FC236}">
                <a16:creationId xmlns:a16="http://schemas.microsoft.com/office/drawing/2014/main" id="{E77829FE-E777-4BDA-9F12-DD6A2A122E3B}"/>
              </a:ext>
            </a:extLst>
          </p:cNvPr>
          <p:cNvPicPr>
            <a:picLocks noChangeAspect="1"/>
          </p:cNvPicPr>
          <p:nvPr/>
        </p:nvPicPr>
        <p:blipFill rotWithShape="1">
          <a:blip r:embed="rId2"/>
          <a:srcRect t="3815" r="721" b="3340"/>
          <a:stretch/>
        </p:blipFill>
        <p:spPr>
          <a:xfrm>
            <a:off x="6520794" y="2592694"/>
            <a:ext cx="2134838" cy="2492306"/>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1383713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1EF2-BB43-439D-B3A8-E68B774D1F02}"/>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9810CB87-9C3B-4343-B286-3F4053936141}"/>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AE634DBB-38FC-4119-94E0-C6C3DF727B0C}"/>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7" name="TextBox 6">
            <a:extLst>
              <a:ext uri="{FF2B5EF4-FFF2-40B4-BE49-F238E27FC236}">
                <a16:creationId xmlns:a16="http://schemas.microsoft.com/office/drawing/2014/main" id="{17A8A9CC-8BDF-44FF-B7E9-33C29888AD42}"/>
              </a:ext>
            </a:extLst>
          </p:cNvPr>
          <p:cNvSpPr txBox="1"/>
          <p:nvPr/>
        </p:nvSpPr>
        <p:spPr>
          <a:xfrm>
            <a:off x="972000" y="2493000"/>
            <a:ext cx="7703688" cy="523220"/>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"TODOS CENTRALIZADOS". </a:t>
            </a:r>
            <a:r>
              <a:rPr lang="en-US" sz="1400" dirty="0"/>
              <a:t>En este sistema se centraliza toda la producción de ACS hasta el circuito de distribución de agua caliente a cada vivienda. Nota:</a:t>
            </a:r>
          </a:p>
        </p:txBody>
      </p:sp>
      <p:sp>
        <p:nvSpPr>
          <p:cNvPr id="9" name="TextBox 8">
            <a:extLst>
              <a:ext uri="{FF2B5EF4-FFF2-40B4-BE49-F238E27FC236}">
                <a16:creationId xmlns:a16="http://schemas.microsoft.com/office/drawing/2014/main" id="{8E88C586-1C47-4D05-8833-1006CAA42261}"/>
              </a:ext>
            </a:extLst>
          </p:cNvPr>
          <p:cNvSpPr txBox="1"/>
          <p:nvPr/>
        </p:nvSpPr>
        <p:spPr>
          <a:xfrm>
            <a:off x="684000" y="3057570"/>
            <a:ext cx="4032000" cy="3108543"/>
          </a:xfrm>
          <a:prstGeom prst="rect">
            <a:avLst/>
          </a:prstGeom>
          <a:noFill/>
        </p:spPr>
        <p:txBody>
          <a:bodyPr wrap="square" rtlCol="0">
            <a:spAutoFit/>
          </a:bodyPr>
          <a:lstStyle/>
          <a:p>
            <a:pPr marL="541338" indent="-285750">
              <a:buFont typeface="Arial" panose="020B0604020202020204" pitchFamily="34" charset="0"/>
              <a:buChar char="."/>
            </a:pPr>
            <a:r>
              <a:rPr lang="en-US" sz="1400" b="1" dirty="0"/>
              <a:t>Un único suministro de agua fría </a:t>
            </a:r>
            <a:r>
              <a:rPr lang="en-US" sz="1400" dirty="0"/>
              <a:t>con un </a:t>
            </a:r>
            <a:r>
              <a:rPr lang="en-US" sz="1400" b="1" dirty="0"/>
              <a:t>contador colectivo de agua fría</a:t>
            </a:r>
            <a:r>
              <a:rPr lang="en-US" sz="1400" dirty="0"/>
              <a:t>.</a:t>
            </a:r>
          </a:p>
          <a:p>
            <a:pPr marL="541338" indent="-285750">
              <a:buFont typeface="Arial" panose="020B0604020202020204" pitchFamily="34" charset="0"/>
              <a:buChar char="."/>
            </a:pPr>
            <a:r>
              <a:rPr lang="en-US" sz="1400" dirty="0"/>
              <a:t>Múltiples configuraciones (solares) válidas. </a:t>
            </a:r>
          </a:p>
          <a:p>
            <a:pPr marL="541338" indent="-285750">
              <a:buFont typeface="Arial" panose="020B0604020202020204" pitchFamily="34" charset="0"/>
              <a:buChar char="."/>
            </a:pPr>
            <a:r>
              <a:rPr lang="en-US" sz="1400" dirty="0"/>
              <a:t>Incluye un </a:t>
            </a:r>
            <a:r>
              <a:rPr lang="en-US" sz="1400" b="1" dirty="0"/>
              <a:t>sistema de backup centralizado</a:t>
            </a:r>
            <a:r>
              <a:rPr lang="en-US" sz="1400" dirty="0"/>
              <a:t>.</a:t>
            </a:r>
          </a:p>
          <a:p>
            <a:pPr marL="541338" indent="-285750">
              <a:buFont typeface="Arial" panose="020B0604020202020204" pitchFamily="34" charset="0"/>
              <a:buChar char="."/>
            </a:pPr>
            <a:r>
              <a:rPr lang="en-US" sz="1400" b="1" dirty="0"/>
              <a:t>El agua caliente se entrega lista para su uso </a:t>
            </a:r>
            <a:r>
              <a:rPr lang="en-US" sz="1400" dirty="0"/>
              <a:t>en cada propiedad, equipada con </a:t>
            </a:r>
            <a:r>
              <a:rPr lang="en-US" sz="1400" b="1" dirty="0"/>
              <a:t>contadores de agua caliente individuales</a:t>
            </a:r>
            <a:r>
              <a:rPr lang="en-US" sz="1400" dirty="0"/>
              <a:t>.</a:t>
            </a:r>
          </a:p>
          <a:p>
            <a:pPr marL="541338" indent="-285750">
              <a:buFont typeface="Arial" panose="020B0604020202020204" pitchFamily="34" charset="0"/>
              <a:buChar char="."/>
            </a:pPr>
            <a:r>
              <a:rPr lang="en-US" sz="1400" dirty="0"/>
              <a:t>El sistema requiere mucho espacio común. Los propietarios ahorran inversiones.</a:t>
            </a:r>
          </a:p>
          <a:p>
            <a:pPr marL="541338" indent="-285750">
              <a:buFont typeface="Arial" panose="020B0604020202020204" pitchFamily="34" charset="0"/>
              <a:buChar char="."/>
            </a:pPr>
            <a:r>
              <a:rPr lang="en-US" sz="1400" dirty="0"/>
              <a:t>La comunidad de propietarios </a:t>
            </a:r>
            <a:r>
              <a:rPr lang="en-US" sz="1400" b="1" dirty="0"/>
              <a:t>asume todos los gastos </a:t>
            </a:r>
            <a:r>
              <a:rPr lang="en-US" sz="1400" dirty="0"/>
              <a:t>(instalación, energías, mantenimiento, etc.). </a:t>
            </a:r>
            <a:r>
              <a:rPr lang="en-US" sz="1400" b="1" dirty="0"/>
              <a:t>Estos costos se incorporan al premio de agua caliente </a:t>
            </a:r>
            <a:r>
              <a:rPr lang="en-US" sz="1400" dirty="0"/>
              <a:t>que pagan los usuarios.</a:t>
            </a:r>
          </a:p>
        </p:txBody>
      </p:sp>
      <p:pic>
        <p:nvPicPr>
          <p:cNvPr id="8" name="Picture 5">
            <a:extLst>
              <a:ext uri="{FF2B5EF4-FFF2-40B4-BE49-F238E27FC236}">
                <a16:creationId xmlns:a16="http://schemas.microsoft.com/office/drawing/2014/main" id="{1CF6A80B-A417-42D6-9927-4405A90C120D}"/>
              </a:ext>
            </a:extLst>
          </p:cNvPr>
          <p:cNvPicPr>
            <a:picLocks noChangeAspect="1"/>
          </p:cNvPicPr>
          <p:nvPr/>
        </p:nvPicPr>
        <p:blipFill>
          <a:blip r:embed="rId2"/>
          <a:stretch>
            <a:fillRect/>
          </a:stretch>
        </p:blipFill>
        <p:spPr>
          <a:xfrm>
            <a:off x="4716000" y="3099207"/>
            <a:ext cx="3959687" cy="3209519"/>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3268265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94D-2FF6-4D08-9A45-7FC877A717AC}"/>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E9997709-9870-40EA-8B14-46B3C11DFBA7}"/>
              </a:ext>
            </a:extLst>
          </p:cNvPr>
          <p:cNvSpPr/>
          <p:nvPr/>
        </p:nvSpPr>
        <p:spPr>
          <a:xfrm>
            <a:off x="612000" y="1926332"/>
            <a:ext cx="3744001" cy="1077218"/>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35BB2FDD-F016-4133-87D7-7761F2ABDFA9}"/>
              </a:ext>
            </a:extLst>
          </p:cNvPr>
          <p:cNvSpPr/>
          <p:nvPr/>
        </p:nvSpPr>
        <p:spPr>
          <a:xfrm>
            <a:off x="432916" y="1557000"/>
            <a:ext cx="5219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2C094634-7518-4261-8234-AFD277BEE955}"/>
              </a:ext>
            </a:extLst>
          </p:cNvPr>
          <p:cNvSpPr txBox="1"/>
          <p:nvPr/>
        </p:nvSpPr>
        <p:spPr>
          <a:xfrm>
            <a:off x="972000" y="3069000"/>
            <a:ext cx="3024000"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"TODOS CENTRALIZADOS".</a:t>
            </a:r>
            <a:endParaRPr lang="en-US" sz="1600" dirty="0"/>
          </a:p>
        </p:txBody>
      </p:sp>
      <p:pic>
        <p:nvPicPr>
          <p:cNvPr id="7" name="Picture 6">
            <a:extLst>
              <a:ext uri="{FF2B5EF4-FFF2-40B4-BE49-F238E27FC236}">
                <a16:creationId xmlns:a16="http://schemas.microsoft.com/office/drawing/2014/main" id="{A5C4B34D-186B-43CA-A14A-3CDE4932A548}"/>
              </a:ext>
            </a:extLst>
          </p:cNvPr>
          <p:cNvPicPr>
            <a:picLocks noChangeAspect="1"/>
          </p:cNvPicPr>
          <p:nvPr/>
        </p:nvPicPr>
        <p:blipFill>
          <a:blip r:embed="rId2"/>
          <a:stretch>
            <a:fillRect/>
          </a:stretch>
        </p:blipFill>
        <p:spPr>
          <a:xfrm>
            <a:off x="4356001" y="1938017"/>
            <a:ext cx="4319688" cy="4371920"/>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8">
            <a:extLst>
              <a:ext uri="{FF2B5EF4-FFF2-40B4-BE49-F238E27FC236}">
                <a16:creationId xmlns:a16="http://schemas.microsoft.com/office/drawing/2014/main" id="{9AC46FC0-C6B6-4951-B6CF-8160EC948E92}"/>
              </a:ext>
            </a:extLst>
          </p:cNvPr>
          <p:cNvPicPr>
            <a:picLocks noChangeAspect="1"/>
          </p:cNvPicPr>
          <p:nvPr/>
        </p:nvPicPr>
        <p:blipFill>
          <a:blip r:embed="rId3"/>
          <a:stretch>
            <a:fillRect/>
          </a:stretch>
        </p:blipFill>
        <p:spPr>
          <a:xfrm>
            <a:off x="1188000" y="4131434"/>
            <a:ext cx="2043067"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a16="http://schemas.microsoft.com/office/drawing/2014/main" id="{26A1012C-72D5-4668-8746-05C17489A4FF}"/>
              </a:ext>
            </a:extLst>
          </p:cNvPr>
          <p:cNvSpPr/>
          <p:nvPr/>
        </p:nvSpPr>
        <p:spPr>
          <a:xfrm>
            <a:off x="3129990" y="455061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548030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859C-AE0F-4B85-8120-FCD4EE1DC40C}"/>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AE338BE7-9E2A-43EE-97C4-5569BE539350}"/>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A9462A61-9471-4132-BB8E-DF4228FB1416}"/>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0DB1D2AB-A7DF-4ECE-B9E6-621D34F72262}"/>
              </a:ext>
            </a:extLst>
          </p:cNvPr>
          <p:cNvSpPr txBox="1"/>
          <p:nvPr/>
        </p:nvSpPr>
        <p:spPr>
          <a:xfrm>
            <a:off x="972000" y="2493000"/>
            <a:ext cx="7703688" cy="738664"/>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a:t>
            </a:r>
            <a:r>
              <a:rPr lang="en-US" sz="1400" b="1" dirty="0">
                <a:solidFill>
                  <a:srgbClr val="FF0000"/>
                </a:solidFill>
              </a:rPr>
              <a:t>TODO INDIVIDUO</a:t>
            </a:r>
            <a:r>
              <a:rPr lang="en-US" sz="1400" b="1" dirty="0"/>
              <a:t>". </a:t>
            </a:r>
            <a:r>
              <a:rPr lang="en-US" sz="1400" dirty="0"/>
              <a:t>En este sistema prácticamente todos los sistemas son individuales. Puede ser una solución adecuada, pero no para grandes edificios residenciales (menos de 10 viviendas). </a:t>
            </a:r>
          </a:p>
        </p:txBody>
      </p:sp>
      <p:sp>
        <p:nvSpPr>
          <p:cNvPr id="8" name="TextBox 7">
            <a:extLst>
              <a:ext uri="{FF2B5EF4-FFF2-40B4-BE49-F238E27FC236}">
                <a16:creationId xmlns:a16="http://schemas.microsoft.com/office/drawing/2014/main" id="{F61839C7-75E9-4584-9B03-6FEC2A5E0659}"/>
              </a:ext>
            </a:extLst>
          </p:cNvPr>
          <p:cNvSpPr txBox="1"/>
          <p:nvPr/>
        </p:nvSpPr>
        <p:spPr>
          <a:xfrm>
            <a:off x="1044000" y="3201013"/>
            <a:ext cx="3473634" cy="3323987"/>
          </a:xfrm>
          <a:prstGeom prst="rect">
            <a:avLst/>
          </a:prstGeom>
          <a:noFill/>
        </p:spPr>
        <p:txBody>
          <a:bodyPr wrap="square" rtlCol="0">
            <a:spAutoFit/>
          </a:bodyPr>
          <a:lstStyle/>
          <a:p>
            <a:pPr marL="541338" indent="-285750">
              <a:buFont typeface="Arial" panose="020B0604020202020204" pitchFamily="34" charset="0"/>
              <a:buChar char="."/>
            </a:pPr>
            <a:r>
              <a:rPr lang="en-US" sz="1400" b="1" dirty="0"/>
              <a:t>La </a:t>
            </a:r>
            <a:r>
              <a:rPr lang="en-US" sz="1400" b="1" dirty="0">
                <a:solidFill>
                  <a:srgbClr val="FF0000"/>
                </a:solidFill>
              </a:rPr>
              <a:t>recolección</a:t>
            </a:r>
            <a:r>
              <a:rPr lang="en-US" sz="1400" b="1" dirty="0"/>
              <a:t>, el almacenamiento de agua caliente y el apoyo son individuales</a:t>
            </a:r>
            <a:r>
              <a:rPr lang="en-US" sz="1400" dirty="0"/>
              <a:t>. </a:t>
            </a:r>
          </a:p>
          <a:p>
            <a:pPr marL="541338" indent="-285750">
              <a:buFont typeface="Arial" panose="020B0604020202020204" pitchFamily="34" charset="0"/>
              <a:buChar char="."/>
            </a:pPr>
            <a:r>
              <a:rPr lang="en-US" sz="1400" dirty="0"/>
              <a:t>El único sistema común (parcialmente) es el sistema solar, pero los circuitos hidráulicos son individuales. </a:t>
            </a:r>
          </a:p>
          <a:p>
            <a:pPr marL="541338" indent="-285750">
              <a:buFont typeface="Arial" panose="020B0604020202020204" pitchFamily="34" charset="0"/>
              <a:buChar char="."/>
            </a:pPr>
            <a:r>
              <a:rPr lang="en-US" sz="1400" dirty="0"/>
              <a:t>Además, el sistema utiliza elementos estructurales comunes.</a:t>
            </a:r>
          </a:p>
          <a:p>
            <a:pPr marL="541338" indent="-285750">
              <a:buFont typeface="Arial" panose="020B0604020202020204" pitchFamily="34" charset="0"/>
              <a:buChar char="."/>
            </a:pPr>
            <a:r>
              <a:rPr lang="en-US" sz="1400" dirty="0"/>
              <a:t>Aún así, los consumos son individualizados. La comunidad de propietarios debe decidir qué partes del sistema son comunes para incorporar los costos restantes.</a:t>
            </a:r>
          </a:p>
          <a:p>
            <a:pPr marL="541338" indent="-285750">
              <a:buFont typeface="Arial" panose="020B0604020202020204" pitchFamily="34" charset="0"/>
              <a:buChar char="."/>
            </a:pPr>
            <a:endParaRPr lang="en-US" sz="1400" dirty="0"/>
          </a:p>
        </p:txBody>
      </p:sp>
      <p:pic>
        <p:nvPicPr>
          <p:cNvPr id="7" name="Picture 6">
            <a:extLst>
              <a:ext uri="{FF2B5EF4-FFF2-40B4-BE49-F238E27FC236}">
                <a16:creationId xmlns:a16="http://schemas.microsoft.com/office/drawing/2014/main" id="{49EB92C8-2FAA-424D-AC27-07196F6CF86A}"/>
              </a:ext>
            </a:extLst>
          </p:cNvPr>
          <p:cNvPicPr>
            <a:picLocks noChangeAspect="1"/>
          </p:cNvPicPr>
          <p:nvPr/>
        </p:nvPicPr>
        <p:blipFill>
          <a:blip r:embed="rId2"/>
          <a:stretch>
            <a:fillRect/>
          </a:stretch>
        </p:blipFill>
        <p:spPr>
          <a:xfrm>
            <a:off x="4654360" y="3077775"/>
            <a:ext cx="4011700" cy="3204000"/>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341004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1200-4F65-472C-8C84-1E435BDDF6D8}"/>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E22D2FDD-0502-4664-AAAA-8F918A446DA3}"/>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E2EC1E17-C711-40B5-9EA5-D08D246767C6}"/>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F943990D-F13D-4D05-A042-E12FA21E6DEF}"/>
              </a:ext>
            </a:extLst>
          </p:cNvPr>
          <p:cNvSpPr txBox="1"/>
          <p:nvPr/>
        </p:nvSpPr>
        <p:spPr>
          <a:xfrm>
            <a:off x="972000" y="2493000"/>
            <a:ext cx="7703688" cy="523220"/>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"CENTRALIZADO CON SOPORTE DISTRIBUIDO". </a:t>
            </a:r>
            <a:r>
              <a:rPr lang="en-US" sz="1400" dirty="0"/>
              <a:t>En este sistema </a:t>
            </a:r>
            <a:r>
              <a:rPr lang="en-US" sz="1400" b="1" dirty="0"/>
              <a:t>el precalentamiento solar del agua fría es comunal</a:t>
            </a:r>
            <a:r>
              <a:rPr lang="en-US" sz="1400" dirty="0"/>
              <a:t>, mientras que la calefacción de apoyo es individual.</a:t>
            </a:r>
          </a:p>
        </p:txBody>
      </p:sp>
      <p:sp>
        <p:nvSpPr>
          <p:cNvPr id="9" name="TextBox 8">
            <a:extLst>
              <a:ext uri="{FF2B5EF4-FFF2-40B4-BE49-F238E27FC236}">
                <a16:creationId xmlns:a16="http://schemas.microsoft.com/office/drawing/2014/main" id="{733551B3-89FF-4698-8C03-F917679542B5}"/>
              </a:ext>
            </a:extLst>
          </p:cNvPr>
          <p:cNvSpPr txBox="1"/>
          <p:nvPr/>
        </p:nvSpPr>
        <p:spPr>
          <a:xfrm>
            <a:off x="972000" y="2997000"/>
            <a:ext cx="3765618" cy="3108543"/>
          </a:xfrm>
          <a:prstGeom prst="rect">
            <a:avLst/>
          </a:prstGeom>
          <a:noFill/>
        </p:spPr>
        <p:txBody>
          <a:bodyPr wrap="square" rtlCol="0">
            <a:spAutoFit/>
          </a:bodyPr>
          <a:lstStyle/>
          <a:p>
            <a:pPr marL="541338" indent="-285750">
              <a:buFont typeface="Arial" panose="020B0604020202020204" pitchFamily="34" charset="0"/>
              <a:buChar char="."/>
            </a:pPr>
            <a:r>
              <a:rPr lang="en-US" sz="1400" b="1" dirty="0"/>
              <a:t>Un único suministro de agua fría con un contador colectivo de agua fría</a:t>
            </a:r>
            <a:r>
              <a:rPr lang="en-US" sz="1400" dirty="0"/>
              <a:t>.</a:t>
            </a:r>
          </a:p>
          <a:p>
            <a:pPr marL="541338" indent="-285750">
              <a:buFont typeface="Arial" panose="020B0604020202020204" pitchFamily="34" charset="0"/>
              <a:buChar char="."/>
            </a:pPr>
            <a:r>
              <a:rPr lang="en-US" sz="1400" dirty="0"/>
              <a:t>El agua precalentada llega a cada vivienda a través del circuito de consumo (no se distribuye correctamente), estando equipada con un </a:t>
            </a:r>
            <a:r>
              <a:rPr lang="en-US" sz="1400" b="1" dirty="0"/>
              <a:t>contador de agua precalentada (caudal)</a:t>
            </a:r>
            <a:r>
              <a:rPr lang="en-US" sz="1400" dirty="0"/>
              <a:t>. Y, cada casa tiene su propio sistema de apoyo para preparar el agua caliente.</a:t>
            </a:r>
          </a:p>
          <a:p>
            <a:pPr marL="541338" indent="-285750">
              <a:buFont typeface="Arial" panose="020B0604020202020204" pitchFamily="34" charset="0"/>
              <a:buChar char="."/>
            </a:pPr>
            <a:r>
              <a:rPr lang="en-US" sz="1400" b="1" dirty="0"/>
              <a:t>La comunidad soporta menos gastos y la instalación requiere menos espacios comunes. </a:t>
            </a:r>
            <a:r>
              <a:rPr lang="en-US" sz="1400" dirty="0"/>
              <a:t>El sistema solar puede experimentar un uso desigual.</a:t>
            </a:r>
          </a:p>
          <a:p>
            <a:pPr marL="541338" indent="-285750">
              <a:buFont typeface="Arial" panose="020B0604020202020204" pitchFamily="34" charset="0"/>
              <a:buChar char="."/>
            </a:pPr>
            <a:endParaRPr lang="en-US" sz="1400" dirty="0"/>
          </a:p>
        </p:txBody>
      </p:sp>
      <p:pic>
        <p:nvPicPr>
          <p:cNvPr id="7" name="Picture 7">
            <a:extLst>
              <a:ext uri="{FF2B5EF4-FFF2-40B4-BE49-F238E27FC236}">
                <a16:creationId xmlns:a16="http://schemas.microsoft.com/office/drawing/2014/main" id="{058262D2-AD96-4307-B94C-FBB27485F9F3}"/>
              </a:ext>
            </a:extLst>
          </p:cNvPr>
          <p:cNvPicPr>
            <a:picLocks noChangeAspect="1"/>
          </p:cNvPicPr>
          <p:nvPr/>
        </p:nvPicPr>
        <p:blipFill>
          <a:blip r:embed="rId2"/>
          <a:stretch>
            <a:fillRect/>
          </a:stretch>
        </p:blipFill>
        <p:spPr>
          <a:xfrm>
            <a:off x="4749759" y="3077775"/>
            <a:ext cx="3938070" cy="3204000"/>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130396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350D-45B3-465D-81BE-8DDBC59818F5}"/>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7350C763-60B7-45DC-A5C1-24E04608B037}"/>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de proceso</a:t>
            </a:r>
          </a:p>
        </p:txBody>
      </p:sp>
      <p:sp>
        <p:nvSpPr>
          <p:cNvPr id="5" name="Rectangle 4">
            <a:extLst>
              <a:ext uri="{FF2B5EF4-FFF2-40B4-BE49-F238E27FC236}">
                <a16:creationId xmlns:a16="http://schemas.microsoft.com/office/drawing/2014/main" id="{0B653E8D-55A9-46E8-B7FC-A99C3B33CB2D}"/>
              </a:ext>
            </a:extLst>
          </p:cNvPr>
          <p:cNvSpPr/>
          <p:nvPr/>
        </p:nvSpPr>
        <p:spPr>
          <a:xfrm>
            <a:off x="828000" y="1958906"/>
            <a:ext cx="6047688" cy="4185761"/>
          </a:xfrm>
          <a:prstGeom prst="rect">
            <a:avLst/>
          </a:prstGeom>
        </p:spPr>
        <p:txBody>
          <a:bodyPr wrap="square">
            <a:spAutoFit/>
          </a:bodyPr>
          <a:lstStyle/>
          <a:p>
            <a:pPr marL="285750" indent="-285750">
              <a:buFont typeface="Wingdings" panose="05000000000000000000" pitchFamily="2" charset="2"/>
              <a:buChar char="§"/>
            </a:pPr>
            <a:r>
              <a:rPr lang="en-US" sz="1400" b="1" dirty="0"/>
              <a:t>PROYECTANDO GRANDES SISTEMAS DE SWH.</a:t>
            </a:r>
          </a:p>
          <a:p>
            <a:pPr marL="541338" lvl="1" indent="-285750">
              <a:buFont typeface="Calibri" panose="020F0502020204030204" pitchFamily="34" charset="0"/>
              <a:buChar char="–"/>
            </a:pPr>
            <a:r>
              <a:rPr lang="en-US" sz="1400" dirty="0">
                <a:solidFill>
                  <a:srgbClr val="FF0000"/>
                </a:solidFill>
              </a:rPr>
              <a:t>Existen </a:t>
            </a:r>
            <a:r>
              <a:rPr lang="en-US" sz="1400" b="1" dirty="0">
                <a:solidFill>
                  <a:srgbClr val="FF0000"/>
                </a:solidFill>
              </a:rPr>
              <a:t>kits preempaquetados </a:t>
            </a:r>
            <a:r>
              <a:rPr lang="en-US" sz="1400" dirty="0">
                <a:solidFill>
                  <a:srgbClr val="FF0000"/>
                </a:solidFill>
              </a:rPr>
              <a:t>destinados a </a:t>
            </a:r>
            <a:r>
              <a:rPr lang="en-US" sz="1400" dirty="0" err="1">
                <a:solidFill>
                  <a:srgbClr val="FF0000"/>
                </a:solidFill>
              </a:rPr>
              <a:t>iluminar</a:t>
            </a:r>
            <a:r>
              <a:rPr lang="en-US" sz="1400" dirty="0">
                <a:solidFill>
                  <a:srgbClr val="FF0000"/>
                </a:solidFill>
              </a:rPr>
              <a:t> </a:t>
            </a:r>
            <a:r>
              <a:rPr lang="en-US" sz="1400" dirty="0" err="1">
                <a:solidFill>
                  <a:srgbClr val="FF0000"/>
                </a:solidFill>
              </a:rPr>
              <a:t>espacios</a:t>
            </a:r>
            <a:r>
              <a:rPr lang="en-US" sz="1400" dirty="0">
                <a:solidFill>
                  <a:srgbClr val="FF0000"/>
                </a:solidFill>
              </a:rPr>
              <a:t> comerciales, comerciales y de proceso o de aplicación pública. </a:t>
            </a:r>
            <a:r>
              <a:rPr lang="en-US" sz="1400" dirty="0" err="1">
                <a:solidFill>
                  <a:srgbClr val="FF0000"/>
                </a:solidFill>
              </a:rPr>
              <a:t>Estos</a:t>
            </a:r>
            <a:r>
              <a:rPr lang="en-US" sz="1400" dirty="0">
                <a:solidFill>
                  <a:srgbClr val="FF0000"/>
                </a:solidFill>
              </a:rPr>
              <a:t> sistemas y </a:t>
            </a:r>
            <a:r>
              <a:rPr lang="en-US" sz="1400" dirty="0" err="1">
                <a:solidFill>
                  <a:srgbClr val="FF0000"/>
                </a:solidFill>
              </a:rPr>
              <a:t>tecnologías</a:t>
            </a:r>
            <a:r>
              <a:rPr lang="en-US" sz="1400" dirty="0">
                <a:solidFill>
                  <a:srgbClr val="FF0000"/>
                </a:solidFill>
              </a:rPr>
              <a:t> son </a:t>
            </a:r>
            <a:r>
              <a:rPr lang="en-US" sz="1400" dirty="0" err="1">
                <a:solidFill>
                  <a:srgbClr val="FF0000"/>
                </a:solidFill>
              </a:rPr>
              <a:t>pruebas</a:t>
            </a:r>
            <a:r>
              <a:rPr lang="en-US" sz="1400" dirty="0">
                <a:solidFill>
                  <a:srgbClr val="FF0000"/>
                </a:solidFill>
              </a:rPr>
              <a:t> que </a:t>
            </a:r>
            <a:r>
              <a:rPr lang="en-US" sz="1400" dirty="0" err="1">
                <a:solidFill>
                  <a:srgbClr val="FF0000"/>
                </a:solidFill>
              </a:rPr>
              <a:t>sirven</a:t>
            </a:r>
            <a:r>
              <a:rPr lang="en-US" sz="1400" dirty="0">
                <a:solidFill>
                  <a:srgbClr val="FF0000"/>
                </a:solidFill>
              </a:rPr>
              <a:t> a los fabricantes como base para </a:t>
            </a:r>
            <a:r>
              <a:rPr lang="en-US" sz="1400" dirty="0" err="1">
                <a:solidFill>
                  <a:srgbClr val="FF0000"/>
                </a:solidFill>
              </a:rPr>
              <a:t>avanzar</a:t>
            </a:r>
            <a:r>
              <a:rPr lang="en-US" sz="1400" dirty="0">
                <a:solidFill>
                  <a:srgbClr val="FF0000"/>
                </a:solidFill>
              </a:rPr>
              <a:t> </a:t>
            </a:r>
            <a:r>
              <a:rPr lang="en-US" sz="1400" dirty="0" err="1">
                <a:solidFill>
                  <a:srgbClr val="FF0000"/>
                </a:solidFill>
              </a:rPr>
              <a:t>más</a:t>
            </a:r>
            <a:r>
              <a:rPr lang="en-US" sz="1400" dirty="0">
                <a:solidFill>
                  <a:srgbClr val="FF0000"/>
                </a:solidFill>
              </a:rPr>
              <a:t> </a:t>
            </a:r>
            <a:r>
              <a:rPr lang="en-US" sz="1400" dirty="0" err="1">
                <a:solidFill>
                  <a:srgbClr val="FF0000"/>
                </a:solidFill>
              </a:rPr>
              <a:t>rápido</a:t>
            </a:r>
            <a:r>
              <a:rPr lang="en-US" sz="1400" dirty="0">
                <a:solidFill>
                  <a:srgbClr val="FF0000"/>
                </a:solidFill>
              </a:rPr>
              <a:t> </a:t>
            </a:r>
            <a:r>
              <a:rPr lang="en-US" sz="1400" dirty="0" err="1">
                <a:solidFill>
                  <a:srgbClr val="FF0000"/>
                </a:solidFill>
              </a:rPr>
              <a:t>probados</a:t>
            </a:r>
            <a:r>
              <a:rPr lang="en-US" sz="1400" dirty="0">
                <a:solidFill>
                  <a:srgbClr val="FF0000"/>
                </a:solidFill>
              </a:rPr>
              <a:t> a </a:t>
            </a:r>
            <a:r>
              <a:rPr lang="en-US" sz="1400" dirty="0" err="1">
                <a:solidFill>
                  <a:srgbClr val="FF0000"/>
                </a:solidFill>
              </a:rPr>
              <a:t>veces</a:t>
            </a:r>
            <a:r>
              <a:rPr lang="en-US" sz="1400" dirty="0">
                <a:solidFill>
                  <a:srgbClr val="FF0000"/>
                </a:solidFill>
              </a:rPr>
              <a:t> o y </a:t>
            </a:r>
            <a:r>
              <a:rPr lang="en-US" sz="1400" dirty="0" err="1">
                <a:solidFill>
                  <a:srgbClr val="FF0000"/>
                </a:solidFill>
              </a:rPr>
              <a:t>reducir</a:t>
            </a:r>
            <a:r>
              <a:rPr lang="en-US" sz="1400" dirty="0">
                <a:solidFill>
                  <a:srgbClr val="FF0000"/>
                </a:solidFill>
              </a:rPr>
              <a:t> los costes de diseño con</a:t>
            </a:r>
            <a:r>
              <a:rPr lang="en-US" sz="1400" b="1" dirty="0">
                <a:solidFill>
                  <a:srgbClr val="FF0000"/>
                </a:solidFill>
              </a:rPr>
              <a:t> </a:t>
            </a:r>
            <a:r>
              <a:rPr lang="en-US" sz="1400" b="1" dirty="0" err="1">
                <a:solidFill>
                  <a:srgbClr val="FF0000"/>
                </a:solidFill>
              </a:rPr>
              <a:t>trabajos</a:t>
            </a:r>
            <a:r>
              <a:rPr lang="en-US" sz="1400" b="1" dirty="0">
                <a:solidFill>
                  <a:srgbClr val="FF0000"/>
                </a:solidFill>
              </a:rPr>
              <a:t> de ingeniería</a:t>
            </a:r>
            <a:r>
              <a:rPr lang="en-US" sz="1400" dirty="0">
                <a:solidFill>
                  <a:srgbClr val="FF0000"/>
                </a:solidFill>
              </a:rPr>
              <a:t> imprescindibles</a:t>
            </a:r>
            <a:r>
              <a:rPr lang="en-US" sz="1400" b="1" dirty="0">
                <a:solidFill>
                  <a:srgbClr val="FF0000"/>
                </a:solidFill>
              </a:rPr>
              <a:t> o en proyectos llave en mano.</a:t>
            </a:r>
          </a:p>
          <a:p>
            <a:pPr marL="541338" lvl="1" indent="-285750">
              <a:buFont typeface="Calibri" panose="020F0502020204030204" pitchFamily="34" charset="0"/>
              <a:buChar char="–"/>
            </a:pPr>
            <a:r>
              <a:rPr lang="en-US" sz="1400" dirty="0"/>
              <a:t>Al </a:t>
            </a:r>
            <a:r>
              <a:rPr lang="en-US" sz="1400" dirty="0" err="1"/>
              <a:t>hacer</a:t>
            </a:r>
            <a:r>
              <a:rPr lang="en-US" sz="1400" dirty="0"/>
              <a:t> el </a:t>
            </a:r>
            <a:r>
              <a:rPr lang="en-US" sz="1400" dirty="0" err="1"/>
              <a:t>proyecto</a:t>
            </a:r>
            <a:r>
              <a:rPr lang="en-US" sz="1400" dirty="0"/>
              <a:t>, stan </a:t>
            </a:r>
            <a:r>
              <a:rPr lang="en-US" sz="1400" dirty="0" err="1"/>
              <a:t>preseabitualmente</a:t>
            </a:r>
            <a:r>
              <a:rPr lang="en-US" sz="1400" dirty="0"/>
              <a:t> </a:t>
            </a:r>
            <a:r>
              <a:rPr lang="en-US" sz="1400" dirty="0" err="1"/>
              <a:t>estas</a:t>
            </a:r>
            <a:r>
              <a:rPr lang="en-US" sz="1400" dirty="0"/>
              <a:t> </a:t>
            </a:r>
            <a:r>
              <a:rPr lang="en-US" sz="1400" dirty="0" err="1"/>
              <a:t>cuatro</a:t>
            </a:r>
            <a:r>
              <a:rPr lang="en-US" sz="1400" dirty="0"/>
              <a:t> </a:t>
            </a:r>
            <a:r>
              <a:rPr lang="en-US" sz="1400" dirty="0" err="1"/>
              <a:t>preguntas</a:t>
            </a:r>
            <a:r>
              <a:rPr lang="en-US" sz="1400" dirty="0"/>
              <a:t>:</a:t>
            </a:r>
          </a:p>
          <a:p>
            <a:pPr marL="801688" lvl="2" indent="-285750">
              <a:buFont typeface="Arial" panose="020B0604020202020204" pitchFamily="34" charset="0"/>
              <a:buChar char="."/>
            </a:pPr>
            <a:r>
              <a:rPr lang="en-US" sz="1400" b="1" dirty="0"/>
              <a:t>¿Cuál es la carga y la frecuencia? </a:t>
            </a:r>
          </a:p>
          <a:p>
            <a:pPr marL="801688" lvl="3"/>
            <a:r>
              <a:rPr lang="en-US" sz="1400" dirty="0"/>
              <a:t>Dibujar perfiles de negocios, etc. Lo mejor es un alto consumo de agua. Cuanto más regular y más durante el día, mejor.</a:t>
            </a:r>
          </a:p>
          <a:p>
            <a:pPr marL="801688" lvl="2" indent="-285750">
              <a:buFont typeface="Arial" panose="020B0604020202020204" pitchFamily="34" charset="0"/>
              <a:buChar char="."/>
            </a:pPr>
            <a:r>
              <a:rPr lang="en-US" sz="1400" b="1" dirty="0"/>
              <a:t>¿Cuánto espacio hay disponible para los </a:t>
            </a:r>
            <a:r>
              <a:rPr lang="en-US" sz="1400" b="1" dirty="0" err="1"/>
              <a:t>coleccitores</a:t>
            </a:r>
            <a:r>
              <a:rPr lang="en-US" sz="1400" b="1" dirty="0"/>
              <a:t>? </a:t>
            </a:r>
          </a:p>
          <a:p>
            <a:pPr marL="801688" lvl="3"/>
            <a:r>
              <a:rPr lang="en-US" sz="1400" dirty="0"/>
              <a:t>Lo mejor: suficiente superficie de techo plano y acceso solar claro.</a:t>
            </a:r>
          </a:p>
          <a:p>
            <a:pPr marL="801688" lvl="2" indent="-285750">
              <a:buFont typeface="Arial" panose="020B0604020202020204" pitchFamily="34" charset="0"/>
              <a:buChar char="."/>
            </a:pPr>
            <a:r>
              <a:rPr lang="en-US" sz="1400" b="1" dirty="0"/>
              <a:t>¿Cuánto espacio hay disponible para el almacenamiento? </a:t>
            </a:r>
          </a:p>
          <a:p>
            <a:pPr marL="801688" lvl="3"/>
            <a:r>
              <a:rPr lang="en-US" sz="1400" dirty="0"/>
              <a:t>Buena ubicación y espacio para grandes tanques de almacenamiento y sistemas.</a:t>
            </a:r>
          </a:p>
          <a:p>
            <a:pPr marL="801688" lvl="2" indent="-285750">
              <a:buFont typeface="Arial" panose="020B0604020202020204" pitchFamily="34" charset="0"/>
              <a:buChar char="."/>
            </a:pPr>
            <a:r>
              <a:rPr lang="en-US" sz="1400" b="1" dirty="0"/>
              <a:t>¿Cuánto "</a:t>
            </a:r>
            <a:r>
              <a:rPr lang="en-US" sz="1400" b="1" dirty="0">
                <a:solidFill>
                  <a:srgbClr val="FF0000"/>
                </a:solidFill>
              </a:rPr>
              <a:t>espacio</a:t>
            </a:r>
            <a:r>
              <a:rPr lang="en-US" sz="1400" b="1" dirty="0"/>
              <a:t>" hay en el presupuesto?</a:t>
            </a:r>
          </a:p>
          <a:p>
            <a:pPr marL="801688" lvl="3"/>
            <a:r>
              <a:rPr lang="en-US" sz="1400" dirty="0"/>
              <a:t>Lo mejor: empresas estables, clientela o promotores "verdes" (sector público, etc.), apoyo financiero público.</a:t>
            </a:r>
          </a:p>
        </p:txBody>
      </p:sp>
      <p:pic>
        <p:nvPicPr>
          <p:cNvPr id="6" name="Picture 10">
            <a:extLst>
              <a:ext uri="{FF2B5EF4-FFF2-40B4-BE49-F238E27FC236}">
                <a16:creationId xmlns:a16="http://schemas.microsoft.com/office/drawing/2014/main" id="{78BBA6FE-8190-4D09-9D1C-950BB8383052}"/>
              </a:ext>
            </a:extLst>
          </p:cNvPr>
          <p:cNvPicPr>
            <a:picLocks noChangeAspect="1"/>
          </p:cNvPicPr>
          <p:nvPr/>
        </p:nvPicPr>
        <p:blipFill>
          <a:blip r:embed="rId2"/>
          <a:stretch>
            <a:fillRect/>
          </a:stretch>
        </p:blipFill>
        <p:spPr>
          <a:xfrm>
            <a:off x="6886800" y="2277000"/>
            <a:ext cx="1800000" cy="3507095"/>
          </a:xfrm>
          <a:prstGeom prst="rect">
            <a:avLst/>
          </a:prstGeom>
        </p:spPr>
      </p:pic>
    </p:spTree>
    <p:extLst>
      <p:ext uri="{BB962C8B-B14F-4D97-AF65-F5344CB8AC3E}">
        <p14:creationId xmlns:p14="http://schemas.microsoft.com/office/powerpoint/2010/main" val="2488636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BB9E0526-A503-4ACA-9C2D-E0B9D9436D69}"/>
              </a:ext>
            </a:extLst>
          </p:cNvPr>
          <p:cNvPicPr>
            <a:picLocks noChangeAspect="1"/>
          </p:cNvPicPr>
          <p:nvPr/>
        </p:nvPicPr>
        <p:blipFill>
          <a:blip r:embed="rId2"/>
          <a:stretch>
            <a:fillRect/>
          </a:stretch>
        </p:blipFill>
        <p:spPr>
          <a:xfrm>
            <a:off x="1260000" y="4043700"/>
            <a:ext cx="2035407" cy="1656000"/>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10">
            <a:extLst>
              <a:ext uri="{FF2B5EF4-FFF2-40B4-BE49-F238E27FC236}">
                <a16:creationId xmlns:a16="http://schemas.microsoft.com/office/drawing/2014/main" id="{5DC25AF1-38B4-4C57-9A96-17B1C844368D}"/>
              </a:ext>
            </a:extLst>
          </p:cNvPr>
          <p:cNvPicPr>
            <a:picLocks noChangeAspect="1"/>
          </p:cNvPicPr>
          <p:nvPr/>
        </p:nvPicPr>
        <p:blipFill>
          <a:blip r:embed="rId3"/>
          <a:stretch>
            <a:fillRect/>
          </a:stretch>
        </p:blipFill>
        <p:spPr>
          <a:xfrm>
            <a:off x="4070661" y="1926332"/>
            <a:ext cx="4605027" cy="439744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2" name="Title 1">
            <a:extLst>
              <a:ext uri="{FF2B5EF4-FFF2-40B4-BE49-F238E27FC236}">
                <a16:creationId xmlns:a16="http://schemas.microsoft.com/office/drawing/2014/main" id="{D39FCF3F-69CC-4AA0-A866-E3FD94474D23}"/>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B6AEF2B8-9DBE-4618-AD86-3A92AB4ECC85}"/>
              </a:ext>
            </a:extLst>
          </p:cNvPr>
          <p:cNvSpPr/>
          <p:nvPr/>
        </p:nvSpPr>
        <p:spPr>
          <a:xfrm>
            <a:off x="612000" y="1926332"/>
            <a:ext cx="3458662" cy="1077218"/>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6B202981-8DBF-425B-B3E5-5385A200C5C6}"/>
              </a:ext>
            </a:extLst>
          </p:cNvPr>
          <p:cNvSpPr/>
          <p:nvPr/>
        </p:nvSpPr>
        <p:spPr>
          <a:xfrm>
            <a:off x="432916" y="1557000"/>
            <a:ext cx="5507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765089CE-15C1-45EE-8ABA-3C594F262F88}"/>
              </a:ext>
            </a:extLst>
          </p:cNvPr>
          <p:cNvSpPr txBox="1"/>
          <p:nvPr/>
        </p:nvSpPr>
        <p:spPr>
          <a:xfrm>
            <a:off x="972000" y="3030003"/>
            <a:ext cx="3024000" cy="584775"/>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"CENTRALIZADO CON SOPORTE DISTRIBUIDO.</a:t>
            </a:r>
            <a:endParaRPr lang="en-US" sz="1600" dirty="0"/>
          </a:p>
        </p:txBody>
      </p:sp>
      <p:sp>
        <p:nvSpPr>
          <p:cNvPr id="8" name="Rectangle 7">
            <a:extLst>
              <a:ext uri="{FF2B5EF4-FFF2-40B4-BE49-F238E27FC236}">
                <a16:creationId xmlns:a16="http://schemas.microsoft.com/office/drawing/2014/main" id="{22BF984D-88A9-4E47-968E-8B361E95F7CB}"/>
              </a:ext>
            </a:extLst>
          </p:cNvPr>
          <p:cNvSpPr/>
          <p:nvPr/>
        </p:nvSpPr>
        <p:spPr>
          <a:xfrm>
            <a:off x="3129990" y="455061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932031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E3D12-940F-432A-AD0A-EFD4B084108F}"/>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ED588DF7-FFAE-4223-AC14-D9839E31B66A}"/>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B6578C7D-EB63-4B72-9B0A-274D37466838}"/>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7666456C-5094-4B47-9861-9EFE249D65C7}"/>
              </a:ext>
            </a:extLst>
          </p:cNvPr>
          <p:cNvSpPr txBox="1"/>
          <p:nvPr/>
        </p:nvSpPr>
        <p:spPr>
          <a:xfrm>
            <a:off x="972000" y="2493000"/>
            <a:ext cx="7703688" cy="738664"/>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"CON ACUMULACIÓN DE AGUA CALIENTE DISTRIBUIDA". </a:t>
            </a:r>
            <a:r>
              <a:rPr lang="en-US" sz="1400" dirty="0"/>
              <a:t>En este sistema el sistema de captación solar es comunal, pero cada vivienda dispone de </a:t>
            </a:r>
            <a:r>
              <a:rPr lang="en-US" sz="1400" b="1" dirty="0"/>
              <a:t>un depósito solar individual y un sistema de apoyo</a:t>
            </a:r>
            <a:r>
              <a:rPr lang="en-US" sz="1400" dirty="0"/>
              <a:t>.</a:t>
            </a:r>
          </a:p>
        </p:txBody>
      </p:sp>
      <p:sp>
        <p:nvSpPr>
          <p:cNvPr id="8" name="TextBox 7">
            <a:extLst>
              <a:ext uri="{FF2B5EF4-FFF2-40B4-BE49-F238E27FC236}">
                <a16:creationId xmlns:a16="http://schemas.microsoft.com/office/drawing/2014/main" id="{2B7DD962-4921-4574-A342-D8C765FA8BC2}"/>
              </a:ext>
            </a:extLst>
          </p:cNvPr>
          <p:cNvSpPr txBox="1"/>
          <p:nvPr/>
        </p:nvSpPr>
        <p:spPr>
          <a:xfrm>
            <a:off x="972000" y="3201013"/>
            <a:ext cx="3765618" cy="3323987"/>
          </a:xfrm>
          <a:prstGeom prst="rect">
            <a:avLst/>
          </a:prstGeom>
          <a:noFill/>
        </p:spPr>
        <p:txBody>
          <a:bodyPr wrap="square" rtlCol="0">
            <a:spAutoFit/>
          </a:bodyPr>
          <a:lstStyle/>
          <a:p>
            <a:pPr marL="541338" indent="-285750">
              <a:buFont typeface="Arial" panose="020B0604020202020204" pitchFamily="34" charset="0"/>
              <a:buChar char="."/>
            </a:pPr>
            <a:r>
              <a:rPr lang="en-US" sz="1400" b="1" dirty="0"/>
              <a:t>Cada vivienda dispone de un suministro de agua fría </a:t>
            </a:r>
            <a:r>
              <a:rPr lang="en-US" sz="1400" dirty="0"/>
              <a:t>que se utiliza especialmente para el calentamiento solar del agua.</a:t>
            </a:r>
          </a:p>
          <a:p>
            <a:pPr marL="541338" indent="-285750">
              <a:buFont typeface="Arial" panose="020B0604020202020204" pitchFamily="34" charset="0"/>
              <a:buChar char="."/>
            </a:pPr>
            <a:r>
              <a:rPr lang="en-US" sz="1400" dirty="0"/>
              <a:t>El circuito solar es un </a:t>
            </a:r>
            <a:r>
              <a:rPr lang="en-US" sz="1400" b="1" dirty="0"/>
              <a:t>gran circuito de circulación de agua precalentada</a:t>
            </a:r>
            <a:r>
              <a:rPr lang="en-US" sz="1400" dirty="0"/>
              <a:t> con cada depósito individual conectado.</a:t>
            </a:r>
          </a:p>
          <a:p>
            <a:pPr marL="541338" indent="-285750">
              <a:buFont typeface="Arial" panose="020B0604020202020204" pitchFamily="34" charset="0"/>
              <a:buChar char="."/>
            </a:pPr>
            <a:r>
              <a:rPr lang="en-US" sz="1400" b="1" dirty="0"/>
              <a:t>El almacenamiento de agua caliente puede ser de diferente volumen </a:t>
            </a:r>
            <a:r>
              <a:rPr lang="en-US" sz="1400" dirty="0"/>
              <a:t>en cada vivienda para adaptar la demanda y con control de temperatura individualizado.</a:t>
            </a:r>
          </a:p>
          <a:p>
            <a:pPr marL="541338" indent="-285750">
              <a:buFont typeface="Arial" panose="020B0604020202020204" pitchFamily="34" charset="0"/>
              <a:buChar char="."/>
            </a:pPr>
            <a:r>
              <a:rPr lang="en-US" sz="1400" dirty="0"/>
              <a:t>La comunidad soporta menos gastos, pero </a:t>
            </a:r>
            <a:r>
              <a:rPr lang="en-US" sz="1400" b="1" dirty="0"/>
              <a:t>los usuarios necesitan mucho espacio para almacenar agua caliente y hacer copias de seguridad</a:t>
            </a:r>
            <a:r>
              <a:rPr lang="en-US" sz="1400" dirty="0"/>
              <a:t>.</a:t>
            </a:r>
          </a:p>
          <a:p>
            <a:pPr marL="541338" indent="-285750">
              <a:buFont typeface="Arial" panose="020B0604020202020204" pitchFamily="34" charset="0"/>
              <a:buChar char="."/>
            </a:pPr>
            <a:endParaRPr lang="en-US" sz="1400" dirty="0"/>
          </a:p>
        </p:txBody>
      </p:sp>
      <p:pic>
        <p:nvPicPr>
          <p:cNvPr id="7" name="Picture 6">
            <a:extLst>
              <a:ext uri="{FF2B5EF4-FFF2-40B4-BE49-F238E27FC236}">
                <a16:creationId xmlns:a16="http://schemas.microsoft.com/office/drawing/2014/main" id="{58B24EFE-A65C-4E21-8A55-FC2EE6C447AD}"/>
              </a:ext>
            </a:extLst>
          </p:cNvPr>
          <p:cNvPicPr>
            <a:picLocks noChangeAspect="1"/>
          </p:cNvPicPr>
          <p:nvPr/>
        </p:nvPicPr>
        <p:blipFill>
          <a:blip r:embed="rId2"/>
          <a:stretch>
            <a:fillRect/>
          </a:stretch>
        </p:blipFill>
        <p:spPr>
          <a:xfrm>
            <a:off x="4698263" y="3105768"/>
            <a:ext cx="3968094" cy="3204000"/>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440511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BAFF4C-308B-423A-9C46-449CA6A7D901}"/>
              </a:ext>
            </a:extLst>
          </p:cNvPr>
          <p:cNvPicPr>
            <a:picLocks noChangeAspect="1"/>
          </p:cNvPicPr>
          <p:nvPr/>
        </p:nvPicPr>
        <p:blipFill>
          <a:blip r:embed="rId2"/>
          <a:stretch>
            <a:fillRect/>
          </a:stretch>
        </p:blipFill>
        <p:spPr>
          <a:xfrm>
            <a:off x="3629455" y="1926332"/>
            <a:ext cx="5046234" cy="4382393"/>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8">
            <a:extLst>
              <a:ext uri="{FF2B5EF4-FFF2-40B4-BE49-F238E27FC236}">
                <a16:creationId xmlns:a16="http://schemas.microsoft.com/office/drawing/2014/main" id="{CEBEF424-9139-426C-ACD8-870B2051A18B}"/>
              </a:ext>
            </a:extLst>
          </p:cNvPr>
          <p:cNvPicPr>
            <a:picLocks noChangeAspect="1"/>
          </p:cNvPicPr>
          <p:nvPr/>
        </p:nvPicPr>
        <p:blipFill>
          <a:blip r:embed="rId3"/>
          <a:stretch>
            <a:fillRect/>
          </a:stretch>
        </p:blipFill>
        <p:spPr>
          <a:xfrm>
            <a:off x="1873075" y="4438214"/>
            <a:ext cx="2050925"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2" name="Title 1">
            <a:extLst>
              <a:ext uri="{FF2B5EF4-FFF2-40B4-BE49-F238E27FC236}">
                <a16:creationId xmlns:a16="http://schemas.microsoft.com/office/drawing/2014/main" id="{87EC5A8C-BB42-4653-9DF6-B6903351C1B9}"/>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C87D0EFD-C00B-471B-A594-7CAE0792EB32}"/>
              </a:ext>
            </a:extLst>
          </p:cNvPr>
          <p:cNvSpPr/>
          <p:nvPr/>
        </p:nvSpPr>
        <p:spPr>
          <a:xfrm>
            <a:off x="612000" y="1926332"/>
            <a:ext cx="3017455" cy="1323439"/>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F7016382-D206-4FDB-B3AD-164D5A2609DE}"/>
              </a:ext>
            </a:extLst>
          </p:cNvPr>
          <p:cNvSpPr/>
          <p:nvPr/>
        </p:nvSpPr>
        <p:spPr>
          <a:xfrm>
            <a:off x="432916" y="1557000"/>
            <a:ext cx="4211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53359E9A-A556-44ED-A88D-EA4D44248BF0}"/>
              </a:ext>
            </a:extLst>
          </p:cNvPr>
          <p:cNvSpPr txBox="1"/>
          <p:nvPr/>
        </p:nvSpPr>
        <p:spPr>
          <a:xfrm>
            <a:off x="972000" y="3246003"/>
            <a:ext cx="2592000" cy="830997"/>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"CON ACUMULACIÓN DE AGUA CALIENTE DISTRIBUIDA".</a:t>
            </a:r>
            <a:endParaRPr lang="en-US" sz="1600" dirty="0"/>
          </a:p>
        </p:txBody>
      </p:sp>
      <p:sp>
        <p:nvSpPr>
          <p:cNvPr id="8" name="Rectangle 7">
            <a:extLst>
              <a:ext uri="{FF2B5EF4-FFF2-40B4-BE49-F238E27FC236}">
                <a16:creationId xmlns:a16="http://schemas.microsoft.com/office/drawing/2014/main" id="{E511B1A2-9E97-49AD-BBA4-AE21AAA3CE8A}"/>
              </a:ext>
            </a:extLst>
          </p:cNvPr>
          <p:cNvSpPr/>
          <p:nvPr/>
        </p:nvSpPr>
        <p:spPr>
          <a:xfrm>
            <a:off x="3132000" y="412513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989962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584-DA3C-4FC2-A89F-2022E0F374EF}"/>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1BEF6390-C958-4D6A-8220-A3E02F1958A6}"/>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5" name="Rectangle 4">
            <a:extLst>
              <a:ext uri="{FF2B5EF4-FFF2-40B4-BE49-F238E27FC236}">
                <a16:creationId xmlns:a16="http://schemas.microsoft.com/office/drawing/2014/main" id="{610471D6-03A9-445C-B100-38BEEACAA72A}"/>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6" name="TextBox 5">
            <a:extLst>
              <a:ext uri="{FF2B5EF4-FFF2-40B4-BE49-F238E27FC236}">
                <a16:creationId xmlns:a16="http://schemas.microsoft.com/office/drawing/2014/main" id="{5F0D3D24-1DF5-48F9-9F86-E309732C069D}"/>
              </a:ext>
            </a:extLst>
          </p:cNvPr>
          <p:cNvSpPr txBox="1"/>
          <p:nvPr/>
        </p:nvSpPr>
        <p:spPr>
          <a:xfrm>
            <a:off x="972000" y="2493000"/>
            <a:ext cx="7703688" cy="738664"/>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"CON INTERCAMBIADOR DE CALOR DE CONSUMO DISTRIBUIDO". </a:t>
            </a:r>
            <a:r>
              <a:rPr lang="en-US" sz="1400" dirty="0"/>
              <a:t>En este sistema se realiza el precalentamiento del agua, pero cada vivienda tiene su propio intercambiador de calor y sistema de apoyo.</a:t>
            </a:r>
          </a:p>
        </p:txBody>
      </p:sp>
      <p:sp>
        <p:nvSpPr>
          <p:cNvPr id="8" name="TextBox 7">
            <a:extLst>
              <a:ext uri="{FF2B5EF4-FFF2-40B4-BE49-F238E27FC236}">
                <a16:creationId xmlns:a16="http://schemas.microsoft.com/office/drawing/2014/main" id="{9803EA3B-219D-40CB-805A-6FBE315F349E}"/>
              </a:ext>
            </a:extLst>
          </p:cNvPr>
          <p:cNvSpPr txBox="1"/>
          <p:nvPr/>
        </p:nvSpPr>
        <p:spPr>
          <a:xfrm>
            <a:off x="972000" y="3269118"/>
            <a:ext cx="3765618" cy="3754874"/>
          </a:xfrm>
          <a:prstGeom prst="rect">
            <a:avLst/>
          </a:prstGeom>
          <a:noFill/>
        </p:spPr>
        <p:txBody>
          <a:bodyPr wrap="square" rtlCol="0">
            <a:spAutoFit/>
          </a:bodyPr>
          <a:lstStyle/>
          <a:p>
            <a:pPr marL="541338" indent="-285750">
              <a:buFont typeface="Arial" panose="020B0604020202020204" pitchFamily="34" charset="0"/>
              <a:buChar char="."/>
            </a:pPr>
            <a:r>
              <a:rPr lang="en-US" sz="1400" b="1" dirty="0"/>
              <a:t>Cada vivienda dispone de un suministro de agua fría que se utiliza especialmente para el calentamiento solar del agua.</a:t>
            </a:r>
          </a:p>
          <a:p>
            <a:pPr marL="541338" indent="-285750">
              <a:buFont typeface="Arial" panose="020B0604020202020204" pitchFamily="34" charset="0"/>
              <a:buChar char="."/>
            </a:pPr>
            <a:r>
              <a:rPr lang="en-US" sz="1400" b="1" dirty="0"/>
              <a:t>El agua precalentada solar es forzada a circular en un circuito cerrado con intercambiadores de calor individuales conectados. </a:t>
            </a:r>
            <a:r>
              <a:rPr lang="en-US" sz="1400" dirty="0"/>
              <a:t>El agua fría es templada de esta manera antes de entrar en el sistema auxiliar.</a:t>
            </a:r>
          </a:p>
          <a:p>
            <a:pPr marL="541338" indent="-285750">
              <a:buFont typeface="Arial" panose="020B0604020202020204" pitchFamily="34" charset="0"/>
              <a:buChar char="."/>
            </a:pPr>
            <a:r>
              <a:rPr lang="en-US" sz="1400" b="1" dirty="0"/>
              <a:t>La comunidad soporta menos gastos y también los usuarios necesitan menos espacio para los equipos térmicos</a:t>
            </a:r>
            <a:r>
              <a:rPr lang="en-US" sz="1400" dirty="0"/>
              <a:t>.</a:t>
            </a:r>
          </a:p>
          <a:p>
            <a:pPr marL="541338" indent="-285750">
              <a:buFont typeface="Arial" panose="020B0604020202020204" pitchFamily="34" charset="0"/>
              <a:buChar char="."/>
            </a:pPr>
            <a:endParaRPr lang="en-US" sz="1400" dirty="0"/>
          </a:p>
          <a:p>
            <a:pPr marL="541338" indent="-285750">
              <a:buFont typeface="Arial" panose="020B0604020202020204" pitchFamily="34" charset="0"/>
              <a:buChar char="."/>
            </a:pPr>
            <a:endParaRPr lang="en-US" sz="1400" dirty="0"/>
          </a:p>
          <a:p>
            <a:pPr marL="541338" indent="-285750">
              <a:buFont typeface="Arial" panose="020B0604020202020204" pitchFamily="34" charset="0"/>
              <a:buChar char="."/>
            </a:pPr>
            <a:endParaRPr lang="en-US" sz="1400" dirty="0"/>
          </a:p>
          <a:p>
            <a:pPr marL="541338" indent="-285750">
              <a:buFont typeface="Arial" panose="020B0604020202020204" pitchFamily="34" charset="0"/>
              <a:buChar char="."/>
            </a:pPr>
            <a:endParaRPr lang="en-US" sz="1400" dirty="0"/>
          </a:p>
          <a:p>
            <a:pPr marL="541338" indent="-285750">
              <a:buFont typeface="Arial" panose="020B0604020202020204" pitchFamily="34" charset="0"/>
              <a:buChar char="."/>
            </a:pPr>
            <a:endParaRPr lang="en-US" sz="1400" dirty="0"/>
          </a:p>
        </p:txBody>
      </p:sp>
      <p:pic>
        <p:nvPicPr>
          <p:cNvPr id="7" name="Picture 6">
            <a:extLst>
              <a:ext uri="{FF2B5EF4-FFF2-40B4-BE49-F238E27FC236}">
                <a16:creationId xmlns:a16="http://schemas.microsoft.com/office/drawing/2014/main" id="{34587126-393A-4405-977F-916BED50A1A4}"/>
              </a:ext>
            </a:extLst>
          </p:cNvPr>
          <p:cNvPicPr>
            <a:picLocks noChangeAspect="1"/>
          </p:cNvPicPr>
          <p:nvPr/>
        </p:nvPicPr>
        <p:blipFill>
          <a:blip r:embed="rId2"/>
          <a:stretch>
            <a:fillRect/>
          </a:stretch>
        </p:blipFill>
        <p:spPr>
          <a:xfrm>
            <a:off x="4711250" y="3104725"/>
            <a:ext cx="3949303" cy="3204000"/>
          </a:xfrm>
          <a:prstGeom prst="rect">
            <a:avLst/>
          </a:prstGeom>
          <a:solidFill>
            <a:schemeClr val="bg1"/>
          </a:solidFill>
          <a:ln w="9525"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3837547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a:extLst>
              <a:ext uri="{FF2B5EF4-FFF2-40B4-BE49-F238E27FC236}">
                <a16:creationId xmlns:a16="http://schemas.microsoft.com/office/drawing/2014/main" id="{9042C483-F876-4442-A774-EF57EEC11725}"/>
              </a:ext>
            </a:extLst>
          </p:cNvPr>
          <p:cNvPicPr>
            <a:picLocks noChangeAspect="1"/>
          </p:cNvPicPr>
          <p:nvPr/>
        </p:nvPicPr>
        <p:blipFill>
          <a:blip r:embed="rId2"/>
          <a:stretch>
            <a:fillRect/>
          </a:stretch>
        </p:blipFill>
        <p:spPr>
          <a:xfrm>
            <a:off x="3369629" y="1926332"/>
            <a:ext cx="5299516" cy="4382393"/>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11" name="Picture 10">
            <a:extLst>
              <a:ext uri="{FF2B5EF4-FFF2-40B4-BE49-F238E27FC236}">
                <a16:creationId xmlns:a16="http://schemas.microsoft.com/office/drawing/2014/main" id="{C9C60841-F890-4C23-BF05-E1BFA3E9CFD0}"/>
              </a:ext>
            </a:extLst>
          </p:cNvPr>
          <p:cNvPicPr>
            <a:picLocks noChangeAspect="1"/>
          </p:cNvPicPr>
          <p:nvPr/>
        </p:nvPicPr>
        <p:blipFill>
          <a:blip r:embed="rId3"/>
          <a:stretch>
            <a:fillRect/>
          </a:stretch>
        </p:blipFill>
        <p:spPr>
          <a:xfrm>
            <a:off x="1666787" y="4507865"/>
            <a:ext cx="2041213"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2" name="Title 1">
            <a:extLst>
              <a:ext uri="{FF2B5EF4-FFF2-40B4-BE49-F238E27FC236}">
                <a16:creationId xmlns:a16="http://schemas.microsoft.com/office/drawing/2014/main" id="{6339F7E1-EB33-450E-9DA4-A8593652E0BF}"/>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6" name="Rectangle 5">
            <a:extLst>
              <a:ext uri="{FF2B5EF4-FFF2-40B4-BE49-F238E27FC236}">
                <a16:creationId xmlns:a16="http://schemas.microsoft.com/office/drawing/2014/main" id="{D10E5232-8601-4E84-B220-E5FDBB8BFC40}"/>
              </a:ext>
            </a:extLst>
          </p:cNvPr>
          <p:cNvSpPr/>
          <p:nvPr/>
        </p:nvSpPr>
        <p:spPr>
          <a:xfrm>
            <a:off x="612000" y="1926332"/>
            <a:ext cx="2925275" cy="1323439"/>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EL CASO DE ESPAÑA. TECNOLOGÍA Y CONFIGURACIONES SWH UTILIZADAS EN GRANDES EDIFICIOS RESIDENCIALES</a:t>
            </a:r>
            <a:endParaRPr lang="en-US" b="1" dirty="0"/>
          </a:p>
        </p:txBody>
      </p:sp>
      <p:sp>
        <p:nvSpPr>
          <p:cNvPr id="7" name="Rectangle 6">
            <a:extLst>
              <a:ext uri="{FF2B5EF4-FFF2-40B4-BE49-F238E27FC236}">
                <a16:creationId xmlns:a16="http://schemas.microsoft.com/office/drawing/2014/main" id="{7BE23E57-9F73-49E0-881D-FE5683BD46C2}"/>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en edificios de viviendas</a:t>
            </a:r>
          </a:p>
        </p:txBody>
      </p:sp>
      <p:sp>
        <p:nvSpPr>
          <p:cNvPr id="8" name="TextBox 7">
            <a:extLst>
              <a:ext uri="{FF2B5EF4-FFF2-40B4-BE49-F238E27FC236}">
                <a16:creationId xmlns:a16="http://schemas.microsoft.com/office/drawing/2014/main" id="{06C8102D-460D-4EED-9E24-40D01D4C43CD}"/>
              </a:ext>
            </a:extLst>
          </p:cNvPr>
          <p:cNvSpPr txBox="1"/>
          <p:nvPr/>
        </p:nvSpPr>
        <p:spPr>
          <a:xfrm>
            <a:off x="972000" y="3287782"/>
            <a:ext cx="2565275" cy="1077218"/>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"CON INTERCAMBIADOR DE CALOR DE CONSUMO DISTRIBUIDO".</a:t>
            </a:r>
            <a:endParaRPr lang="en-US" sz="1600" dirty="0"/>
          </a:p>
        </p:txBody>
      </p:sp>
      <p:sp>
        <p:nvSpPr>
          <p:cNvPr id="10" name="Rectangle 9">
            <a:extLst>
              <a:ext uri="{FF2B5EF4-FFF2-40B4-BE49-F238E27FC236}">
                <a16:creationId xmlns:a16="http://schemas.microsoft.com/office/drawing/2014/main" id="{AE4F9B59-46DD-444B-9398-39736ADFA11D}"/>
              </a:ext>
            </a:extLst>
          </p:cNvPr>
          <p:cNvSpPr/>
          <p:nvPr/>
        </p:nvSpPr>
        <p:spPr>
          <a:xfrm>
            <a:off x="3276000" y="433858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418078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025C-D8B7-4D29-B88A-2FF15FD79DD6}"/>
              </a:ext>
            </a:extLst>
          </p:cNvPr>
          <p:cNvSpPr>
            <a:spLocks noGrp="1"/>
          </p:cNvSpPr>
          <p:nvPr>
            <p:ph type="title"/>
          </p:nvPr>
        </p:nvSpPr>
        <p:spPr/>
        <p:txBody>
          <a:bodyPr/>
          <a:lstStyle/>
          <a:p>
            <a:r>
              <a:rPr lang="en-US" b="1" dirty="0"/>
              <a:t>Resumen</a:t>
            </a:r>
          </a:p>
        </p:txBody>
      </p:sp>
      <p:sp>
        <p:nvSpPr>
          <p:cNvPr id="4" name="Rectangle 3">
            <a:extLst>
              <a:ext uri="{FF2B5EF4-FFF2-40B4-BE49-F238E27FC236}">
                <a16:creationId xmlns:a16="http://schemas.microsoft.com/office/drawing/2014/main" id="{669B4E4C-EC23-4551-900A-CAB935C2DADF}"/>
              </a:ext>
            </a:extLst>
          </p:cNvPr>
          <p:cNvSpPr/>
          <p:nvPr/>
        </p:nvSpPr>
        <p:spPr>
          <a:xfrm>
            <a:off x="684000" y="1898700"/>
            <a:ext cx="8002800" cy="4185761"/>
          </a:xfrm>
          <a:prstGeom prst="rect">
            <a:avLst/>
          </a:prstGeom>
        </p:spPr>
        <p:txBody>
          <a:bodyPr wrap="square">
            <a:spAutoFit/>
          </a:bodyPr>
          <a:lstStyle/>
          <a:p>
            <a:pPr marL="285750" lvl="0" indent="-285750">
              <a:buFont typeface="Wingdings" panose="05000000000000000000" pitchFamily="2" charset="2"/>
              <a:buChar char="§"/>
            </a:pPr>
            <a:r>
              <a:rPr lang="en-US" sz="1400" b="1" dirty="0"/>
              <a:t>Los sistemas SWH utilizados en aplicaciones comerciales e industriales se basan en los mismos principios, tecnologías y variantes que los estudiados para pequeñas aplicaciones residenciales. Es comprensible que tengan un tamaño mayor, que tengan que ser diseñados y que utilicen paneles solares más grandes, sistemas de almacenamiento, potentes estaciones de bombeo y control ampliado (monitorización, etc.).</a:t>
            </a:r>
          </a:p>
          <a:p>
            <a:pPr marL="285750" lvl="0" indent="-285750">
              <a:buFont typeface="Wingdings" panose="05000000000000000000" pitchFamily="2" charset="2"/>
              <a:buChar char="§"/>
            </a:pPr>
            <a:r>
              <a:rPr lang="en-US" sz="1400" b="1" dirty="0"/>
              <a:t>Los sistemas de ACS representan una tecnología madura y, por lo tanto, una valiosa contribución a las políticas de energías renovables, eficiencia energética y descarbonización en todo el mundo centradas en el sector de la construcción, que consume grandes cantidades de energía térmica.</a:t>
            </a:r>
          </a:p>
          <a:p>
            <a:pPr marL="285750" lvl="0" indent="-285750">
              <a:buFont typeface="Wingdings" panose="05000000000000000000" pitchFamily="2" charset="2"/>
              <a:buChar char="§"/>
            </a:pPr>
            <a:r>
              <a:rPr lang="en-US" sz="1400" b="1" dirty="0"/>
              <a:t>Es comprensible que los sistemas SWH tengan un impacto importante (ahorros, emisiones, impacto social, etc.) cuando se aplican a gran escala. Por ejemplo, en edificios multifamiliares y grandes residenciales/comerciales. La tecnología de estos grandes sistemas depende esencialmente de latitudes y climas. </a:t>
            </a:r>
          </a:p>
          <a:p>
            <a:pPr marL="285750" lvl="0" indent="-285750">
              <a:buFont typeface="Wingdings" panose="05000000000000000000" pitchFamily="2" charset="2"/>
              <a:buChar char="§"/>
            </a:pPr>
            <a:r>
              <a:rPr lang="en-US" sz="1400" b="1" dirty="0"/>
              <a:t>Las regulaciones a nivel nacional/regional reflejan esto. Por ejemplo, en España, el uso de la tecnología activa indirecta SWH y sus variaciones se hacen cumplir en edificios nuevos y reformados. La misma normativa, basada en la experiencia y la investigación, recomienda estas configuraciones SWH para edificios multifamiliares: "Todos centralizados", "Todos individuales", "Centralizados con soporte distribuido", "Con almacenamiento distribuido de agua caliente" y "Con intercambiadores de calor de consumo distribuido". Todos juntos dan solución a la mayoría de los ajustes de SWH y a cada uno de ellos como sus fortalezas y limitaciones.</a:t>
            </a:r>
          </a:p>
        </p:txBody>
      </p:sp>
      <p:sp>
        <p:nvSpPr>
          <p:cNvPr id="5" name="Rectangle 4">
            <a:extLst>
              <a:ext uri="{FF2B5EF4-FFF2-40B4-BE49-F238E27FC236}">
                <a16:creationId xmlns:a16="http://schemas.microsoft.com/office/drawing/2014/main" id="{822A7E49-82FA-4A45-B3BD-BABC0C1BD7D0}"/>
              </a:ext>
            </a:extLst>
          </p:cNvPr>
          <p:cNvSpPr/>
          <p:nvPr/>
        </p:nvSpPr>
        <p:spPr>
          <a:xfrm>
            <a:off x="638116" y="1557000"/>
            <a:ext cx="8048684" cy="369332"/>
          </a:xfrm>
          <a:prstGeom prst="rect">
            <a:avLst/>
          </a:prstGeom>
        </p:spPr>
        <p:txBody>
          <a:bodyPr wrap="square">
            <a:spAutoFit/>
          </a:bodyPr>
          <a:lstStyle/>
          <a:p>
            <a:r>
              <a:rPr lang="en-US" dirty="0"/>
              <a:t>Se trata de ideas importantes que se abordan en esta Unidad:</a:t>
            </a:r>
          </a:p>
        </p:txBody>
      </p:sp>
    </p:spTree>
    <p:extLst>
      <p:ext uri="{BB962C8B-B14F-4D97-AF65-F5344CB8AC3E}">
        <p14:creationId xmlns:p14="http://schemas.microsoft.com/office/powerpoint/2010/main" val="2458031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Bibliografía</a:t>
            </a:r>
          </a:p>
        </p:txBody>
      </p:sp>
      <p:sp>
        <p:nvSpPr>
          <p:cNvPr id="4" name="Rectangle 3">
            <a:extLst>
              <a:ext uri="{FF2B5EF4-FFF2-40B4-BE49-F238E27FC236}">
                <a16:creationId xmlns:a16="http://schemas.microsoft.com/office/drawing/2014/main" id="{76916603-A31C-4125-B814-8BD241D2EAB5}"/>
              </a:ext>
            </a:extLst>
          </p:cNvPr>
          <p:cNvSpPr/>
          <p:nvPr/>
        </p:nvSpPr>
        <p:spPr>
          <a:xfrm>
            <a:off x="323288" y="1557000"/>
            <a:ext cx="6707088" cy="4524315"/>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Información y recursos adicionales:</a:t>
            </a:r>
          </a:p>
          <a:p>
            <a:pPr marL="285750" indent="-285750">
              <a:buFont typeface="Arial" panose="020B0604020202020204" pitchFamily="34" charset="0"/>
              <a:buChar char="•"/>
            </a:pPr>
            <a:endParaRPr lang="en-US" sz="1600" dirty="0">
              <a:solidFill>
                <a:prstClr val="black"/>
              </a:solidFill>
              <a:cs typeface="Arial" pitchFamily="34" charset="0"/>
            </a:endParaRPr>
          </a:p>
          <a:p>
            <a:pPr marL="542925" lvl="1" indent="-285750">
              <a:buFont typeface="Calibri" panose="020F0502020204030204" pitchFamily="34" charset="0"/>
              <a:buChar char="–"/>
            </a:pPr>
            <a:r>
              <a:rPr lang="en-US" sz="1600" b="1" dirty="0">
                <a:solidFill>
                  <a:prstClr val="black"/>
                </a:solidFill>
              </a:rPr>
              <a:t>Fabricantes:</a:t>
            </a:r>
          </a:p>
          <a:p>
            <a:r>
              <a:rPr lang="en-US" sz="1600" dirty="0">
                <a:hlinkClick r:id="rId2"/>
              </a:rPr>
              <a:t>http://www.chromagen.es/</a:t>
            </a:r>
            <a:endParaRPr lang="en-US" sz="1600" dirty="0"/>
          </a:p>
          <a:p>
            <a:r>
              <a:rPr lang="en-US" sz="1600" dirty="0">
                <a:hlinkClick r:id="rId3"/>
              </a:rPr>
              <a:t>http://www.grundfos.com/inline </a:t>
            </a:r>
            <a:endParaRPr lang="en-US" sz="1600" dirty="0"/>
          </a:p>
          <a:p>
            <a:r>
              <a:rPr lang="en-US" sz="1600" dirty="0">
                <a:hlinkClick r:id="rId4"/>
              </a:rPr>
              <a:t>http://www.suner.es/ </a:t>
            </a:r>
            <a:endParaRPr lang="en-US" sz="1600" dirty="0"/>
          </a:p>
          <a:p>
            <a:r>
              <a:rPr lang="en-US" sz="1600" dirty="0">
                <a:hlinkClick r:id="rId5"/>
              </a:rPr>
              <a:t>http://www.viessmann.com/com/en </a:t>
            </a:r>
            <a:endParaRPr lang="en-US" sz="1600" dirty="0"/>
          </a:p>
          <a:p>
            <a:r>
              <a:rPr lang="en-US" sz="1600" dirty="0">
                <a:hlinkClick r:id="rId6"/>
              </a:rPr>
              <a:t>http://www.salvadorescoda.com/</a:t>
            </a:r>
            <a:endParaRPr lang="en-US" sz="1600" dirty="0"/>
          </a:p>
          <a:p>
            <a:r>
              <a:rPr lang="en-US" sz="1600" dirty="0">
                <a:hlinkClick r:id="rId7"/>
              </a:rPr>
              <a:t>http://www.termicol.es/</a:t>
            </a:r>
            <a:endParaRPr lang="en-US" sz="1600" dirty="0"/>
          </a:p>
          <a:p>
            <a:r>
              <a:rPr lang="en-US" sz="1600" dirty="0">
                <a:hlinkClick r:id="rId8"/>
              </a:rPr>
              <a:t>http://www.tagsolar.com</a:t>
            </a:r>
            <a:endParaRPr lang="en-US" sz="1600" dirty="0"/>
          </a:p>
          <a:p>
            <a:pPr marL="542925" lvl="1"/>
            <a:r>
              <a:rPr lang="en-US" sz="1600" dirty="0">
                <a:hlinkClick r:id="rId9"/>
              </a:rPr>
              <a:t>http://www.becoal.es/Tarifas/Isopipe%20UV.pdf</a:t>
            </a:r>
            <a:r>
              <a:rPr lang="en-US" sz="1600" dirty="0"/>
              <a:t>                                      </a:t>
            </a:r>
          </a:p>
          <a:p>
            <a:r>
              <a:rPr lang="en-US" sz="1600" dirty="0">
                <a:hlinkClick r:id="rId10"/>
              </a:rPr>
              <a:t>http://www.waow.net/Centrifugas.htm</a:t>
            </a:r>
            <a:endParaRPr lang="en-US" sz="1600" dirty="0"/>
          </a:p>
          <a:p>
            <a:r>
              <a:rPr lang="en-US" sz="1600" dirty="0">
                <a:hlinkClick r:id="rId11"/>
              </a:rPr>
              <a:t>http://www.sedical.com/web/inicio.aspx</a:t>
            </a:r>
            <a:endParaRPr lang="en-US" sz="1600" dirty="0"/>
          </a:p>
          <a:p>
            <a:r>
              <a:rPr lang="en-US" sz="1600" dirty="0">
                <a:hlinkClick r:id="rId12"/>
              </a:rPr>
              <a:t>http://www.distribucioningusa.com/p/tuberia-de-cobre-rigida/</a:t>
            </a:r>
            <a:endParaRPr lang="en-US" sz="1600" dirty="0"/>
          </a:p>
          <a:p>
            <a:r>
              <a:rPr lang="en-US" sz="1600" dirty="0">
                <a:hlinkClick r:id="rId13"/>
              </a:rPr>
              <a:t>http://www.pecomark.com</a:t>
            </a:r>
            <a:endParaRPr lang="en-US" sz="1600" dirty="0"/>
          </a:p>
          <a:p>
            <a:r>
              <a:rPr lang="en-US" sz="1600" dirty="0">
                <a:hlinkClick r:id="rId14"/>
              </a:rPr>
              <a:t>http://www.aguamarket.com</a:t>
            </a:r>
            <a:endParaRPr lang="en-US" sz="1600" dirty="0"/>
          </a:p>
          <a:p>
            <a:r>
              <a:rPr lang="en-US" sz="1600" dirty="0">
                <a:hlinkClick r:id="rId15"/>
              </a:rPr>
              <a:t>http://www.swagelok.com.mx</a:t>
            </a:r>
            <a:endParaRPr lang="en-US" sz="1600" dirty="0"/>
          </a:p>
          <a:p>
            <a:r>
              <a:rPr lang="en-US" sz="1600" dirty="0">
                <a:hlinkClick r:id="rId16"/>
              </a:rPr>
              <a:t>http://www.valvestockist.com</a:t>
            </a:r>
            <a:endParaRPr lang="en-US" sz="1600" dirty="0">
              <a:solidFill>
                <a:prstClr val="black"/>
              </a:solidFill>
            </a:endParaRPr>
          </a:p>
        </p:txBody>
      </p:sp>
      <p:sp>
        <p:nvSpPr>
          <p:cNvPr id="5" name="Rectangle 4">
            <a:extLst>
              <a:ext uri="{FF2B5EF4-FFF2-40B4-BE49-F238E27FC236}">
                <a16:creationId xmlns:a16="http://schemas.microsoft.com/office/drawing/2014/main" id="{91F7F677-5B5C-4173-9F67-360ED29BC3C7}"/>
              </a:ext>
            </a:extLst>
          </p:cNvPr>
          <p:cNvSpPr/>
          <p:nvPr/>
        </p:nvSpPr>
        <p:spPr>
          <a:xfrm>
            <a:off x="6444000" y="2061000"/>
            <a:ext cx="2242800" cy="3046988"/>
          </a:xfrm>
          <a:prstGeom prst="rect">
            <a:avLst/>
          </a:prstGeom>
        </p:spPr>
        <p:txBody>
          <a:bodyPr wrap="square">
            <a:spAutoFit/>
          </a:bodyPr>
          <a:lstStyle/>
          <a:p>
            <a:pPr marL="285750" indent="-285750">
              <a:buFont typeface="Calibri" panose="020F0502020204030204" pitchFamily="34" charset="0"/>
              <a:buChar char="–"/>
            </a:pPr>
            <a:r>
              <a:rPr lang="en-US" sz="1600" dirty="0">
                <a:solidFill>
                  <a:prstClr val="black"/>
                </a:solidFill>
              </a:rPr>
              <a:t>Normativa española:</a:t>
            </a:r>
          </a:p>
          <a:p>
            <a:pPr marL="285750" indent="-285750">
              <a:buFont typeface="Calibri" panose="020F0502020204030204" pitchFamily="34" charset="0"/>
              <a:buChar char="–"/>
            </a:pPr>
            <a:endParaRPr lang="en-US" sz="1600" dirty="0">
              <a:solidFill>
                <a:prstClr val="black"/>
              </a:solidFill>
            </a:endParaRPr>
          </a:p>
          <a:p>
            <a:r>
              <a:rPr lang="en-US" sz="1600" b="1" dirty="0">
                <a:solidFill>
                  <a:prstClr val="black"/>
                </a:solidFill>
              </a:rPr>
              <a:t>RITE:</a:t>
            </a:r>
          </a:p>
          <a:p>
            <a:r>
              <a:rPr lang="en-US" sz="1600" dirty="0">
                <a:solidFill>
                  <a:prstClr val="black"/>
                </a:solidFill>
                <a:hlinkClick r:id="rId17"/>
              </a:rPr>
              <a:t>https://energia.gob.es/desarrollo/EficienciaEnergetica/RITE/Paginas/InstalacionesTermicas.aspx</a:t>
            </a:r>
            <a:endParaRPr lang="en-US" sz="1600" dirty="0">
              <a:solidFill>
                <a:prstClr val="black"/>
              </a:solidFill>
            </a:endParaRPr>
          </a:p>
          <a:p>
            <a:endParaRPr lang="en-US" sz="1600" dirty="0">
              <a:solidFill>
                <a:prstClr val="black"/>
              </a:solidFill>
            </a:endParaRPr>
          </a:p>
          <a:p>
            <a:r>
              <a:rPr lang="en-US" sz="1600" b="1" dirty="0">
                <a:solidFill>
                  <a:prstClr val="black"/>
                </a:solidFill>
              </a:rPr>
              <a:t>CTE-HE:</a:t>
            </a:r>
          </a:p>
          <a:p>
            <a:r>
              <a:rPr lang="en-US" sz="1600" dirty="0">
                <a:solidFill>
                  <a:prstClr val="black"/>
                </a:solidFill>
                <a:hlinkClick r:id="rId18"/>
              </a:rPr>
              <a:t>https://www.codigotecnico.org/index.php/menu-ahorro-energia.html</a:t>
            </a:r>
            <a:endParaRPr lang="en-US" sz="1600" dirty="0">
              <a:solidFill>
                <a:prstClr val="black"/>
              </a:solidFill>
            </a:endParaRPr>
          </a:p>
        </p:txBody>
      </p:sp>
    </p:spTree>
    <p:extLst>
      <p:ext uri="{BB962C8B-B14F-4D97-AF65-F5344CB8AC3E}">
        <p14:creationId xmlns:p14="http://schemas.microsoft.com/office/powerpoint/2010/main" val="3068253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 de la unidad</a:t>
            </a:r>
            <a:endParaRPr lang="el-GR" dirty="0"/>
          </a:p>
        </p:txBody>
      </p:sp>
      <p:sp>
        <p:nvSpPr>
          <p:cNvPr id="5" name="Subtitle 4"/>
          <p:cNvSpPr>
            <a:spLocks noGrp="1"/>
          </p:cNvSpPr>
          <p:nvPr>
            <p:ph type="subTitle" idx="1"/>
          </p:nvPr>
        </p:nvSpPr>
        <p:spPr/>
        <p:txBody>
          <a:bodyPr/>
          <a:lstStyle/>
          <a:p>
            <a:r>
              <a:rPr lang="en-US" dirty="0"/>
              <a:t>Unidad 3.2. Tipos de instalaciones y esquemas</a:t>
            </a:r>
          </a:p>
        </p:txBody>
      </p:sp>
    </p:spTree>
    <p:extLst>
      <p:ext uri="{BB962C8B-B14F-4D97-AF65-F5344CB8AC3E}">
        <p14:creationId xmlns:p14="http://schemas.microsoft.com/office/powerpoint/2010/main" val="169212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55B62C8C-ACEB-4D26-AEA2-F9C050E37901}"/>
              </a:ext>
            </a:extLst>
          </p:cNvPr>
          <p:cNvPicPr>
            <a:picLocks noChangeAspect="1"/>
          </p:cNvPicPr>
          <p:nvPr/>
        </p:nvPicPr>
        <p:blipFill>
          <a:blip r:embed="rId2">
            <a:duotone>
              <a:prstClr val="black"/>
              <a:srgbClr val="D9C3A5">
                <a:tint val="50000"/>
                <a:satMod val="180000"/>
              </a:srgbClr>
            </a:duotone>
          </a:blip>
          <a:stretch>
            <a:fillRect/>
          </a:stretch>
        </p:blipFill>
        <p:spPr>
          <a:xfrm>
            <a:off x="835306" y="2623868"/>
            <a:ext cx="3664694" cy="3358723"/>
          </a:xfrm>
          <a:prstGeom prst="rect">
            <a:avLst/>
          </a:prstGeom>
          <a:ln>
            <a:solidFill>
              <a:schemeClr val="tx1"/>
            </a:solidFill>
          </a:ln>
        </p:spPr>
      </p:pic>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4" name="Rectangle 3">
            <a:extLst>
              <a:ext uri="{FF2B5EF4-FFF2-40B4-BE49-F238E27FC236}">
                <a16:creationId xmlns:a16="http://schemas.microsoft.com/office/drawing/2014/main" id="{7350C763-60B7-45DC-A5C1-24E04608B037}"/>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a:t>
            </a:r>
            <a:r>
              <a:rPr lang="en-US" b="1" dirty="0">
                <a:solidFill>
                  <a:srgbClr val="FF0000"/>
                </a:solidFill>
              </a:rPr>
              <a:t>y de proceso</a:t>
            </a:r>
          </a:p>
        </p:txBody>
      </p:sp>
      <p:sp>
        <p:nvSpPr>
          <p:cNvPr id="5" name="Rectangle 4">
            <a:extLst>
              <a:ext uri="{FF2B5EF4-FFF2-40B4-BE49-F238E27FC236}">
                <a16:creationId xmlns:a16="http://schemas.microsoft.com/office/drawing/2014/main" id="{0B653E8D-55A9-46E8-B7FC-A99C3B33CB2D}"/>
              </a:ext>
            </a:extLst>
          </p:cNvPr>
          <p:cNvSpPr/>
          <p:nvPr/>
        </p:nvSpPr>
        <p:spPr>
          <a:xfrm>
            <a:off x="717606" y="1958906"/>
            <a:ext cx="3998394" cy="338554"/>
          </a:xfrm>
          <a:prstGeom prst="rect">
            <a:avLst/>
          </a:prstGeom>
        </p:spPr>
        <p:txBody>
          <a:bodyPr wrap="square">
            <a:spAutoFit/>
          </a:bodyPr>
          <a:lstStyle/>
          <a:p>
            <a:pPr marL="285750" indent="-285750">
              <a:buFont typeface="Wingdings" panose="05000000000000000000" pitchFamily="2" charset="2"/>
              <a:buChar char="§"/>
            </a:pPr>
            <a:r>
              <a:rPr lang="en-US" sz="1600" b="1" dirty="0"/>
              <a:t>PROYECTANDO GRANDES SISTEMAS DE SWH.</a:t>
            </a:r>
          </a:p>
        </p:txBody>
      </p:sp>
      <p:sp>
        <p:nvSpPr>
          <p:cNvPr id="7" name="TextBox 6"/>
          <p:cNvSpPr txBox="1"/>
          <p:nvPr/>
        </p:nvSpPr>
        <p:spPr>
          <a:xfrm>
            <a:off x="4572000" y="2277127"/>
            <a:ext cx="4176000" cy="3970318"/>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Ejemplo de kits SWH para aplicaciones comerciales.</a:t>
            </a:r>
          </a:p>
          <a:p>
            <a:pPr marL="269875" lvl="1"/>
            <a:r>
              <a:rPr lang="en-US" sz="1400" dirty="0"/>
              <a:t>Los componentes pueden incluir:</a:t>
            </a:r>
          </a:p>
          <a:p>
            <a:pPr marL="625475" lvl="1" indent="-285750">
              <a:buFont typeface="Arial" panose="020B0604020202020204" pitchFamily="34" charset="0"/>
              <a:buChar char="."/>
            </a:pPr>
            <a:r>
              <a:rPr lang="en-US" sz="1400" b="1" dirty="0"/>
              <a:t>COLECCITORES. </a:t>
            </a:r>
            <a:r>
              <a:rPr lang="en-US" sz="1400" dirty="0"/>
              <a:t>Modelos FTP y ETC para la configuración de bancos y matrices solares.</a:t>
            </a:r>
          </a:p>
          <a:p>
            <a:pPr marL="625475" lvl="1" indent="-285750">
              <a:buFont typeface="Arial" panose="020B0604020202020204" pitchFamily="34" charset="0"/>
              <a:buChar char="."/>
            </a:pPr>
            <a:r>
              <a:rPr lang="en-US" sz="1400" dirty="0"/>
              <a:t>Soportes de montaje para colectores.</a:t>
            </a:r>
          </a:p>
          <a:p>
            <a:pPr marL="625475" lvl="1" indent="-285750">
              <a:buFont typeface="Arial" panose="020B0604020202020204" pitchFamily="34" charset="0"/>
              <a:buChar char="."/>
            </a:pPr>
            <a:r>
              <a:rPr lang="en-US" sz="1400" dirty="0"/>
              <a:t>Tubos y accesorios de acero inoxidable.</a:t>
            </a:r>
          </a:p>
          <a:p>
            <a:pPr marL="625475" lvl="1" indent="-285750">
              <a:buFont typeface="Arial" panose="020B0604020202020204" pitchFamily="34" charset="0"/>
              <a:buChar char="."/>
            </a:pPr>
            <a:r>
              <a:rPr lang="en-US" sz="1400" b="1" dirty="0"/>
              <a:t>TANQUES DE ALMACENAMIENTO SOLAR</a:t>
            </a:r>
            <a:r>
              <a:rPr lang="en-US" sz="1400" dirty="0"/>
              <a:t> certificados.</a:t>
            </a:r>
          </a:p>
          <a:p>
            <a:pPr marL="625475" lvl="1" indent="-285750">
              <a:buFont typeface="Arial" panose="020B0604020202020204" pitchFamily="34" charset="0"/>
              <a:buChar char="."/>
            </a:pPr>
            <a:r>
              <a:rPr lang="en-US" sz="1400" dirty="0"/>
              <a:t>Racores de alta temperatura de conexión rápida.</a:t>
            </a:r>
          </a:p>
          <a:p>
            <a:pPr marL="625475" lvl="1" indent="-285750">
              <a:buFont typeface="Arial" panose="020B0604020202020204" pitchFamily="34" charset="0"/>
              <a:buChar char="."/>
            </a:pPr>
            <a:r>
              <a:rPr lang="en-US" sz="1400" dirty="0">
                <a:solidFill>
                  <a:srgbClr val="FF0000"/>
                </a:solidFill>
              </a:rPr>
              <a:t>Venteo de aire solar automático</a:t>
            </a:r>
            <a:r>
              <a:rPr lang="en-US" sz="1400" dirty="0"/>
              <a:t>.</a:t>
            </a:r>
          </a:p>
          <a:p>
            <a:pPr marL="625475" lvl="1" indent="-285750">
              <a:buFont typeface="Arial" panose="020B0604020202020204" pitchFamily="34" charset="0"/>
              <a:buChar char="."/>
            </a:pPr>
            <a:r>
              <a:rPr lang="en-US" sz="1400" b="1" dirty="0"/>
              <a:t>ESTACIÓN DE BOMBEO SOLAR. </a:t>
            </a:r>
            <a:r>
              <a:rPr lang="en-US" sz="1400" dirty="0"/>
              <a:t>Con intercambiador de calor integrado.</a:t>
            </a:r>
          </a:p>
          <a:p>
            <a:pPr marL="625475" lvl="1" indent="-285750">
              <a:buFont typeface="Arial" panose="020B0604020202020204" pitchFamily="34" charset="0"/>
              <a:buChar char="."/>
            </a:pPr>
            <a:r>
              <a:rPr lang="en-US" sz="1400" dirty="0"/>
              <a:t>Regulador diferencial solar.</a:t>
            </a:r>
          </a:p>
          <a:p>
            <a:pPr marL="625475" lvl="1" indent="-285750">
              <a:buFont typeface="Arial" panose="020B0604020202020204" pitchFamily="34" charset="0"/>
              <a:buChar char="."/>
            </a:pPr>
            <a:r>
              <a:rPr lang="en-US" sz="1400" dirty="0">
                <a:solidFill>
                  <a:srgbClr val="FF0000"/>
                </a:solidFill>
              </a:rPr>
              <a:t>Hola</a:t>
            </a:r>
            <a:r>
              <a:rPr lang="en-US" sz="1400" dirty="0"/>
              <a:t> Temp Solar Glycol.</a:t>
            </a:r>
          </a:p>
          <a:p>
            <a:pPr marL="625475" lvl="1" indent="-285750">
              <a:buFont typeface="Arial" panose="020B0604020202020204" pitchFamily="34" charset="0"/>
              <a:buChar char="."/>
            </a:pPr>
            <a:r>
              <a:rPr lang="en-US" sz="1400" dirty="0"/>
              <a:t>(</a:t>
            </a:r>
            <a:r>
              <a:rPr lang="en-US" sz="1400" dirty="0" err="1"/>
              <a:t>Opcional</a:t>
            </a:r>
            <a:r>
              <a:rPr lang="en-US" sz="1400" dirty="0"/>
              <a:t>) </a:t>
            </a:r>
            <a:r>
              <a:rPr lang="en-US" sz="1400" b="1" dirty="0"/>
              <a:t>SERVICIO DE MONITORIZACIÓN REMOTO</a:t>
            </a:r>
            <a:r>
              <a:rPr lang="en-US" sz="1400" dirty="0"/>
              <a:t>.</a:t>
            </a:r>
          </a:p>
        </p:txBody>
      </p:sp>
      <p:sp>
        <p:nvSpPr>
          <p:cNvPr id="8" name="Rectangle 7">
            <a:extLst>
              <a:ext uri="{FF2B5EF4-FFF2-40B4-BE49-F238E27FC236}">
                <a16:creationId xmlns:a16="http://schemas.microsoft.com/office/drawing/2014/main" id="{2F1D0746-EB64-4ED5-8FB8-65A2AF28756B}"/>
              </a:ext>
            </a:extLst>
          </p:cNvPr>
          <p:cNvSpPr/>
          <p:nvPr/>
        </p:nvSpPr>
        <p:spPr>
          <a:xfrm>
            <a:off x="3132000" y="2332497"/>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59194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3C5C-8B02-4341-B6EF-C813B729638B}"/>
              </a:ext>
            </a:extLst>
          </p:cNvPr>
          <p:cNvSpPr>
            <a:spLocks noGrp="1"/>
          </p:cNvSpPr>
          <p:nvPr>
            <p:ph type="title"/>
          </p:nvPr>
        </p:nvSpPr>
        <p:spPr/>
        <p:txBody>
          <a:bodyPr/>
          <a:lstStyle/>
          <a:p>
            <a:r>
              <a:rPr lang="en-US" b="1" dirty="0"/>
              <a:t>1. Aproximación a las aplicaciones de energía solar térmica a gran escala</a:t>
            </a:r>
            <a:endParaRPr lang="en-US" dirty="0"/>
          </a:p>
        </p:txBody>
      </p:sp>
      <p:sp>
        <p:nvSpPr>
          <p:cNvPr id="4" name="Rectangle 3">
            <a:extLst>
              <a:ext uri="{FF2B5EF4-FFF2-40B4-BE49-F238E27FC236}">
                <a16:creationId xmlns:a16="http://schemas.microsoft.com/office/drawing/2014/main" id="{386B427E-DAE9-44D2-AAA7-4D1B461A3A43}"/>
              </a:ext>
            </a:extLst>
          </p:cNvPr>
          <p:cNvSpPr/>
          <p:nvPr/>
        </p:nvSpPr>
        <p:spPr>
          <a:xfrm>
            <a:off x="432916" y="1514424"/>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5" name="Rectangle 4">
            <a:extLst>
              <a:ext uri="{FF2B5EF4-FFF2-40B4-BE49-F238E27FC236}">
                <a16:creationId xmlns:a16="http://schemas.microsoft.com/office/drawing/2014/main" id="{0530B59E-6BB8-47AB-8D56-7DD5E6E7D73C}"/>
              </a:ext>
            </a:extLst>
          </p:cNvPr>
          <p:cNvSpPr/>
          <p:nvPr/>
        </p:nvSpPr>
        <p:spPr>
          <a:xfrm>
            <a:off x="432916" y="1850203"/>
            <a:ext cx="4651499" cy="338554"/>
          </a:xfrm>
          <a:prstGeom prst="rect">
            <a:avLst/>
          </a:prstGeom>
        </p:spPr>
        <p:txBody>
          <a:bodyPr wrap="square">
            <a:spAutoFit/>
          </a:bodyPr>
          <a:lstStyle/>
          <a:p>
            <a:pPr marL="285750" indent="-285750">
              <a:buFont typeface="Wingdings" panose="05000000000000000000" pitchFamily="2" charset="2"/>
              <a:buChar char="§"/>
            </a:pPr>
            <a:r>
              <a:rPr lang="en-US" sz="1600" b="1" dirty="0"/>
              <a:t>PROYECTANDO GRANDES SISTEMAS DE SWH.</a:t>
            </a:r>
          </a:p>
        </p:txBody>
      </p:sp>
      <p:grpSp>
        <p:nvGrpSpPr>
          <p:cNvPr id="30" name="Group 29">
            <a:extLst>
              <a:ext uri="{FF2B5EF4-FFF2-40B4-BE49-F238E27FC236}">
                <a16:creationId xmlns:a16="http://schemas.microsoft.com/office/drawing/2014/main" id="{75EDABF7-2C5B-461F-A01C-D633A17E56F9}"/>
              </a:ext>
            </a:extLst>
          </p:cNvPr>
          <p:cNvGrpSpPr/>
          <p:nvPr/>
        </p:nvGrpSpPr>
        <p:grpSpPr>
          <a:xfrm>
            <a:off x="540000" y="2205000"/>
            <a:ext cx="8226660" cy="3995399"/>
            <a:chOff x="540000" y="2358588"/>
            <a:chExt cx="8226660" cy="3995399"/>
          </a:xfrm>
        </p:grpSpPr>
        <p:sp>
          <p:nvSpPr>
            <p:cNvPr id="6" name="Rectangle 5">
              <a:extLst>
                <a:ext uri="{FF2B5EF4-FFF2-40B4-BE49-F238E27FC236}">
                  <a16:creationId xmlns:a16="http://schemas.microsoft.com/office/drawing/2014/main" id="{8AD6EDA7-310C-4EA8-808B-2C32678576A5}"/>
                </a:ext>
              </a:extLst>
            </p:cNvPr>
            <p:cNvSpPr/>
            <p:nvPr/>
          </p:nvSpPr>
          <p:spPr>
            <a:xfrm>
              <a:off x="540000" y="3214021"/>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a:t>
              </a:r>
            </a:p>
            <a:p>
              <a:pPr algn="ctr"/>
              <a:r>
                <a:rPr lang="en-US" sz="1400" b="1" dirty="0"/>
                <a:t>ANÁLISIS DE VIABILIDAD</a:t>
              </a:r>
            </a:p>
          </p:txBody>
        </p:sp>
        <p:sp>
          <p:nvSpPr>
            <p:cNvPr id="7" name="Flowchart: Terminator 6">
              <a:extLst>
                <a:ext uri="{FF2B5EF4-FFF2-40B4-BE49-F238E27FC236}">
                  <a16:creationId xmlns:a16="http://schemas.microsoft.com/office/drawing/2014/main" id="{DBF45FE9-E7E4-4625-A00A-E1FA63838B5B}"/>
                </a:ext>
              </a:extLst>
            </p:cNvPr>
            <p:cNvSpPr/>
            <p:nvPr/>
          </p:nvSpPr>
          <p:spPr>
            <a:xfrm>
              <a:off x="782402" y="2358588"/>
              <a:ext cx="1315197" cy="50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a:effectLst>
                    <a:outerShdw blurRad="38100" dist="38100" dir="2700000" algn="tl">
                      <a:srgbClr val="000000">
                        <a:alpha val="43137"/>
                      </a:srgbClr>
                    </a:outerShdw>
                  </a:effectLst>
                </a:rPr>
                <a:t>EL PROYECTO TÍPICO</a:t>
              </a:r>
            </a:p>
          </p:txBody>
        </p:sp>
        <p:sp>
          <p:nvSpPr>
            <p:cNvPr id="8" name="Rectangle 7">
              <a:extLst>
                <a:ext uri="{FF2B5EF4-FFF2-40B4-BE49-F238E27FC236}">
                  <a16:creationId xmlns:a16="http://schemas.microsoft.com/office/drawing/2014/main" id="{ECAFBE87-426D-4DF3-A4F1-7AAAD2DCE3EE}"/>
                </a:ext>
              </a:extLst>
            </p:cNvPr>
            <p:cNvSpPr/>
            <p:nvPr/>
          </p:nvSpPr>
          <p:spPr>
            <a:xfrm>
              <a:off x="540000" y="4357454"/>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II.</a:t>
              </a:r>
            </a:p>
            <a:p>
              <a:pPr algn="ctr"/>
              <a:r>
                <a:rPr lang="en-US" sz="1400" b="1" dirty="0"/>
                <a:t>DEFINICIÓN DEL PROYECTO</a:t>
              </a:r>
            </a:p>
          </p:txBody>
        </p:sp>
        <p:sp>
          <p:nvSpPr>
            <p:cNvPr id="9" name="Rectangle 8">
              <a:extLst>
                <a:ext uri="{FF2B5EF4-FFF2-40B4-BE49-F238E27FC236}">
                  <a16:creationId xmlns:a16="http://schemas.microsoft.com/office/drawing/2014/main" id="{C68DC0E8-7EAA-4F5E-9C7C-3CA9B205F3A6}"/>
                </a:ext>
              </a:extLst>
            </p:cNvPr>
            <p:cNvSpPr/>
            <p:nvPr/>
          </p:nvSpPr>
          <p:spPr>
            <a:xfrm>
              <a:off x="540000" y="5500887"/>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III.</a:t>
              </a:r>
            </a:p>
            <a:p>
              <a:pPr algn="ctr"/>
              <a:r>
                <a:rPr lang="en-US" sz="1400" b="1" dirty="0"/>
                <a:t>REALIZACIÓN DEL PROYECTO</a:t>
              </a:r>
            </a:p>
          </p:txBody>
        </p:sp>
        <p:sp>
          <p:nvSpPr>
            <p:cNvPr id="10" name="Rectangle 9">
              <a:extLst>
                <a:ext uri="{FF2B5EF4-FFF2-40B4-BE49-F238E27FC236}">
                  <a16:creationId xmlns:a16="http://schemas.microsoft.com/office/drawing/2014/main" id="{AE450A23-0A8B-446B-9E1F-9C337AD850F2}"/>
                </a:ext>
              </a:extLst>
            </p:cNvPr>
            <p:cNvSpPr/>
            <p:nvPr/>
          </p:nvSpPr>
          <p:spPr>
            <a:xfrm>
              <a:off x="4913338" y="3214021"/>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IV.</a:t>
              </a:r>
            </a:p>
            <a:p>
              <a:pPr algn="ctr"/>
              <a:r>
                <a:rPr lang="en-US" sz="1400" b="1" dirty="0"/>
                <a:t>PUESTA EN MARCHA DE PROYECTOS</a:t>
              </a:r>
            </a:p>
          </p:txBody>
        </p:sp>
        <p:sp>
          <p:nvSpPr>
            <p:cNvPr id="11" name="Rectangle 10">
              <a:extLst>
                <a:ext uri="{FF2B5EF4-FFF2-40B4-BE49-F238E27FC236}">
                  <a16:creationId xmlns:a16="http://schemas.microsoft.com/office/drawing/2014/main" id="{A101DA65-C90F-4115-82BC-ACC953554127}"/>
                </a:ext>
              </a:extLst>
            </p:cNvPr>
            <p:cNvSpPr/>
            <p:nvPr/>
          </p:nvSpPr>
          <p:spPr>
            <a:xfrm>
              <a:off x="4913338" y="4697567"/>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V.</a:t>
              </a:r>
            </a:p>
            <a:p>
              <a:pPr algn="ctr"/>
              <a:r>
                <a:rPr lang="en-US" sz="1400" b="1" dirty="0"/>
                <a:t>POS PROYECTO</a:t>
              </a:r>
            </a:p>
          </p:txBody>
        </p:sp>
        <p:sp>
          <p:nvSpPr>
            <p:cNvPr id="12" name="Flowchart: Terminator 11">
              <a:extLst>
                <a:ext uri="{FF2B5EF4-FFF2-40B4-BE49-F238E27FC236}">
                  <a16:creationId xmlns:a16="http://schemas.microsoft.com/office/drawing/2014/main" id="{1A710A11-4077-46AB-8B60-CEE85C736412}"/>
                </a:ext>
              </a:extLst>
            </p:cNvPr>
            <p:cNvSpPr/>
            <p:nvPr/>
          </p:nvSpPr>
          <p:spPr>
            <a:xfrm>
              <a:off x="5369105" y="5841000"/>
              <a:ext cx="888465" cy="32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a:effectLst>
                    <a:outerShdw blurRad="38100" dist="38100" dir="2700000" algn="tl">
                      <a:srgbClr val="000000">
                        <a:alpha val="43137"/>
                      </a:srgbClr>
                    </a:outerShdw>
                  </a:effectLst>
                </a:rPr>
                <a:t>FIN</a:t>
              </a:r>
            </a:p>
          </p:txBody>
        </p:sp>
        <p:cxnSp>
          <p:nvCxnSpPr>
            <p:cNvPr id="14" name="Straight Arrow Connector 13">
              <a:extLst>
                <a:ext uri="{FF2B5EF4-FFF2-40B4-BE49-F238E27FC236}">
                  <a16:creationId xmlns:a16="http://schemas.microsoft.com/office/drawing/2014/main" id="{97DF4985-14F0-4541-844E-1F10A90A8C53}"/>
                </a:ext>
              </a:extLst>
            </p:cNvPr>
            <p:cNvCxnSpPr>
              <a:stCxn id="7" idx="2"/>
              <a:endCxn id="6" idx="0"/>
            </p:cNvCxnSpPr>
            <p:nvPr/>
          </p:nvCxnSpPr>
          <p:spPr>
            <a:xfrm flipH="1">
              <a:off x="1440000" y="2862588"/>
              <a:ext cx="1"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8032175F-B378-457F-A973-71794A10CBD0}"/>
                </a:ext>
              </a:extLst>
            </p:cNvPr>
            <p:cNvCxnSpPr>
              <a:stCxn id="6" idx="2"/>
              <a:endCxn id="8" idx="0"/>
            </p:cNvCxnSpPr>
            <p:nvPr/>
          </p:nvCxnSpPr>
          <p:spPr>
            <a:xfrm>
              <a:off x="1440000" y="4006021"/>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A55A8DA9-7D86-4B8F-9E13-3EEA4220ABC2}"/>
                </a:ext>
              </a:extLst>
            </p:cNvPr>
            <p:cNvCxnSpPr>
              <a:stCxn id="8" idx="2"/>
              <a:endCxn id="9" idx="0"/>
            </p:cNvCxnSpPr>
            <p:nvPr/>
          </p:nvCxnSpPr>
          <p:spPr>
            <a:xfrm>
              <a:off x="1440000" y="5149454"/>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288C80A-2F4E-49AE-8DAC-2F5DD80E7EC7}"/>
                </a:ext>
              </a:extLst>
            </p:cNvPr>
            <p:cNvCxnSpPr>
              <a:stCxn id="10" idx="2"/>
              <a:endCxn id="11" idx="0"/>
            </p:cNvCxnSpPr>
            <p:nvPr/>
          </p:nvCxnSpPr>
          <p:spPr>
            <a:xfrm>
              <a:off x="5813338" y="4006021"/>
              <a:ext cx="0" cy="6915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5867427B-CB79-4421-B7B0-DE4B4877ABAB}"/>
                </a:ext>
              </a:extLst>
            </p:cNvPr>
            <p:cNvCxnSpPr>
              <a:stCxn id="11" idx="2"/>
              <a:endCxn id="12" idx="0"/>
            </p:cNvCxnSpPr>
            <p:nvPr/>
          </p:nvCxnSpPr>
          <p:spPr>
            <a:xfrm>
              <a:off x="5813338" y="5489567"/>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Connector: Elbow 23">
              <a:extLst>
                <a:ext uri="{FF2B5EF4-FFF2-40B4-BE49-F238E27FC236}">
                  <a16:creationId xmlns:a16="http://schemas.microsoft.com/office/drawing/2014/main" id="{B21D70B9-A80D-4ECF-8E78-7A3831DB9BB2}"/>
                </a:ext>
              </a:extLst>
            </p:cNvPr>
            <p:cNvCxnSpPr>
              <a:stCxn id="9" idx="3"/>
              <a:endCxn id="10" idx="0"/>
            </p:cNvCxnSpPr>
            <p:nvPr/>
          </p:nvCxnSpPr>
          <p:spPr>
            <a:xfrm flipV="1">
              <a:off x="2340000" y="3214021"/>
              <a:ext cx="3473338" cy="2682866"/>
            </a:xfrm>
            <a:prstGeom prst="bentConnector4">
              <a:avLst>
                <a:gd name="adj1" fmla="val 37044"/>
                <a:gd name="adj2" fmla="val 108521"/>
              </a:avLst>
            </a:prstGeom>
            <a:ln>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5B499C5B-72AF-4A6E-8D04-1C185AD3CC68}"/>
                </a:ext>
              </a:extLst>
            </p:cNvPr>
            <p:cNvSpPr txBox="1"/>
            <p:nvPr/>
          </p:nvSpPr>
          <p:spPr>
            <a:xfrm>
              <a:off x="2469072" y="3162336"/>
              <a:ext cx="2390928" cy="1015663"/>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00" i="1" dirty="0"/>
                <a:t>Las regulaciones locales pueden ser de aplicación para la energía solar.</a:t>
              </a:r>
            </a:p>
            <a:p>
              <a:pPr marL="171450" indent="-171450">
                <a:buFont typeface="Arial" panose="020B0604020202020204" pitchFamily="34" charset="0"/>
                <a:buChar char="•"/>
              </a:pPr>
              <a:r>
                <a:rPr lang="en-US" sz="1000" i="1" dirty="0"/>
                <a:t>En el caso general, se identifica un proyecto potencial (propietario, promotor, etc.).</a:t>
              </a:r>
            </a:p>
            <a:p>
              <a:pPr marL="171450" indent="-171450">
                <a:buFont typeface="Arial" panose="020B0604020202020204" pitchFamily="34" charset="0"/>
                <a:buChar char="•"/>
              </a:pPr>
              <a:r>
                <a:rPr lang="en-US" sz="1000" i="1" dirty="0"/>
                <a:t>Se investiga la viabilidad económica y financiera para tomar una decisión informada (proceda o no).</a:t>
              </a:r>
            </a:p>
          </p:txBody>
        </p:sp>
        <p:sp>
          <p:nvSpPr>
            <p:cNvPr id="26" name="TextBox 25">
              <a:extLst>
                <a:ext uri="{FF2B5EF4-FFF2-40B4-BE49-F238E27FC236}">
                  <a16:creationId xmlns:a16="http://schemas.microsoft.com/office/drawing/2014/main" id="{0A2A3FE7-2EF2-4B0C-A95E-65DC82FFDF81}"/>
                </a:ext>
              </a:extLst>
            </p:cNvPr>
            <p:cNvSpPr txBox="1"/>
            <p:nvPr/>
          </p:nvSpPr>
          <p:spPr>
            <a:xfrm>
              <a:off x="2469072" y="4250330"/>
              <a:ext cx="2390928" cy="1015663"/>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00" i="1" dirty="0"/>
                <a:t>Sitio técnico e investigación de casos.</a:t>
              </a:r>
            </a:p>
            <a:p>
              <a:pPr marL="171450" indent="-171450">
                <a:buFont typeface="Arial" panose="020B0604020202020204" pitchFamily="34" charset="0"/>
                <a:buChar char="•"/>
              </a:pPr>
              <a:r>
                <a:rPr lang="en-US" sz="1000" i="1" dirty="0"/>
                <a:t>Simulación del rendimiento por ordenador. Técnico y económico.</a:t>
              </a:r>
            </a:p>
            <a:p>
              <a:pPr marL="171450" indent="-171450">
                <a:buFont typeface="Arial" panose="020B0604020202020204" pitchFamily="34" charset="0"/>
                <a:buChar char="•"/>
              </a:pPr>
              <a:r>
                <a:rPr lang="en-US" sz="1000" i="1" dirty="0"/>
                <a:t>Firma del contrato.</a:t>
              </a:r>
            </a:p>
            <a:p>
              <a:pPr marL="171450" indent="-171450">
                <a:buFont typeface="Arial" panose="020B0604020202020204" pitchFamily="34" charset="0"/>
                <a:buChar char="•"/>
              </a:pPr>
              <a:r>
                <a:rPr lang="en-US" sz="1000" i="1" dirty="0"/>
                <a:t>Diseño de sistemas. Selección de equipos</a:t>
              </a:r>
            </a:p>
            <a:p>
              <a:pPr marL="171450" indent="-171450">
                <a:buFont typeface="Arial" panose="020B0604020202020204" pitchFamily="34" charset="0"/>
                <a:buChar char="•"/>
              </a:pPr>
              <a:r>
                <a:rPr lang="en-US" sz="1000" i="1" dirty="0"/>
                <a:t>Diseño de proyectos. Materiales, planos, presupuestos</a:t>
              </a:r>
            </a:p>
          </p:txBody>
        </p:sp>
        <p:sp>
          <p:nvSpPr>
            <p:cNvPr id="27" name="TextBox 26">
              <a:extLst>
                <a:ext uri="{FF2B5EF4-FFF2-40B4-BE49-F238E27FC236}">
                  <a16:creationId xmlns:a16="http://schemas.microsoft.com/office/drawing/2014/main" id="{7387D4AB-DD7D-4264-9F67-6B5EF74D87EA}"/>
                </a:ext>
              </a:extLst>
            </p:cNvPr>
            <p:cNvSpPr txBox="1"/>
            <p:nvPr/>
          </p:nvSpPr>
          <p:spPr>
            <a:xfrm>
              <a:off x="2469072" y="5338324"/>
              <a:ext cx="2390928" cy="1015663"/>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00" i="1" dirty="0"/>
                <a:t>Compras y suministros.</a:t>
              </a:r>
            </a:p>
            <a:p>
              <a:pPr marL="171450" indent="-171450">
                <a:buFont typeface="Arial" panose="020B0604020202020204" pitchFamily="34" charset="0"/>
                <a:buChar char="•"/>
              </a:pPr>
              <a:r>
                <a:rPr lang="en-US" sz="1000" i="1" dirty="0"/>
                <a:t>Permisos administrativos.</a:t>
              </a:r>
            </a:p>
            <a:p>
              <a:pPr marL="171450" indent="-171450">
                <a:buFont typeface="Arial" panose="020B0604020202020204" pitchFamily="34" charset="0"/>
                <a:buChar char="•"/>
              </a:pPr>
              <a:r>
                <a:rPr lang="en-US" sz="1000" i="1" dirty="0"/>
                <a:t>Construcción de sistemas.</a:t>
              </a:r>
            </a:p>
            <a:p>
              <a:pPr marL="171450" indent="-171450">
                <a:buFont typeface="Arial" panose="020B0604020202020204" pitchFamily="34" charset="0"/>
                <a:buChar char="•"/>
              </a:pPr>
              <a:r>
                <a:rPr lang="en-US" sz="1000" i="1" dirty="0"/>
                <a:t>Coordinación de personal de oficios (fontaneros, techadores, montadores, electricistas, etc.).</a:t>
              </a:r>
            </a:p>
            <a:p>
              <a:pPr marL="171450" indent="-171450">
                <a:buFont typeface="Arial" panose="020B0604020202020204" pitchFamily="34" charset="0"/>
                <a:buChar char="•"/>
              </a:pPr>
              <a:r>
                <a:rPr lang="en-US" sz="1000" i="1" dirty="0"/>
                <a:t>Otras tareas de gestión de proyectos.</a:t>
              </a:r>
            </a:p>
          </p:txBody>
        </p:sp>
        <p:sp>
          <p:nvSpPr>
            <p:cNvPr id="28" name="TextBox 27">
              <a:extLst>
                <a:ext uri="{FF2B5EF4-FFF2-40B4-BE49-F238E27FC236}">
                  <a16:creationId xmlns:a16="http://schemas.microsoft.com/office/drawing/2014/main" id="{19C9381B-6032-46BC-BC4E-40F1BCAA2ABE}"/>
                </a:ext>
              </a:extLst>
            </p:cNvPr>
            <p:cNvSpPr txBox="1"/>
            <p:nvPr/>
          </p:nvSpPr>
          <p:spPr>
            <a:xfrm>
              <a:off x="6735734" y="3069000"/>
              <a:ext cx="2030926" cy="1938992"/>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00" i="1" dirty="0"/>
                <a:t>Revisión del sistema ("pipe walk").</a:t>
              </a:r>
            </a:p>
            <a:p>
              <a:pPr marL="171450" indent="-171450">
                <a:buFont typeface="Arial" panose="020B0604020202020204" pitchFamily="34" charset="0"/>
                <a:buChar char="•"/>
              </a:pPr>
              <a:r>
                <a:rPr lang="en-US" sz="1000" i="1" dirty="0"/>
                <a:t>Limpieza de tuberías.</a:t>
              </a:r>
            </a:p>
            <a:p>
              <a:pPr marL="171450" indent="-171450">
                <a:buFont typeface="Arial" panose="020B0604020202020204" pitchFamily="34" charset="0"/>
                <a:buChar char="•"/>
              </a:pPr>
              <a:r>
                <a:rPr lang="en-US" sz="1000" i="1" dirty="0"/>
                <a:t>Ensayos: eléctricos, de fugas/presión.</a:t>
              </a:r>
            </a:p>
            <a:p>
              <a:pPr marL="171450" indent="-171450">
                <a:buFont typeface="Arial" panose="020B0604020202020204" pitchFamily="34" charset="0"/>
                <a:buChar char="•"/>
              </a:pPr>
              <a:r>
                <a:rPr lang="en-US" sz="1000" i="1" dirty="0" err="1"/>
                <a:t>Carga</a:t>
              </a:r>
              <a:r>
                <a:rPr lang="en-US" sz="1000" i="1" dirty="0"/>
                <a:t> de fluidos.</a:t>
              </a:r>
            </a:p>
            <a:p>
              <a:pPr marL="171450" indent="-171450">
                <a:buFont typeface="Arial" panose="020B0604020202020204" pitchFamily="34" charset="0"/>
                <a:buChar char="•"/>
              </a:pPr>
              <a:r>
                <a:rPr lang="en-US" sz="1000" i="1" dirty="0"/>
                <a:t>Procedimientos de puesta en marcha.</a:t>
              </a:r>
            </a:p>
            <a:p>
              <a:pPr marL="171450" indent="-171450">
                <a:buFont typeface="Arial" panose="020B0604020202020204" pitchFamily="34" charset="0"/>
                <a:buChar char="•"/>
              </a:pPr>
              <a:r>
                <a:rPr lang="en-US" sz="1000" i="1" dirty="0"/>
                <a:t>Formación de operarios y personal de mantenimiento.</a:t>
              </a:r>
            </a:p>
            <a:p>
              <a:pPr marL="171450" indent="-171450">
                <a:buFont typeface="Arial" panose="020B0604020202020204" pitchFamily="34" charset="0"/>
                <a:buChar char="•"/>
              </a:pPr>
              <a:r>
                <a:rPr lang="en-US" sz="1000" i="1" dirty="0"/>
                <a:t>Inspecciones externas, si procede.</a:t>
              </a:r>
            </a:p>
          </p:txBody>
        </p:sp>
        <p:sp>
          <p:nvSpPr>
            <p:cNvPr id="29" name="TextBox 28">
              <a:extLst>
                <a:ext uri="{FF2B5EF4-FFF2-40B4-BE49-F238E27FC236}">
                  <a16:creationId xmlns:a16="http://schemas.microsoft.com/office/drawing/2014/main" id="{75472158-BF72-430B-B3B0-FC450A550B8D}"/>
                </a:ext>
              </a:extLst>
            </p:cNvPr>
            <p:cNvSpPr txBox="1"/>
            <p:nvPr/>
          </p:nvSpPr>
          <p:spPr>
            <a:xfrm>
              <a:off x="6735734" y="4653000"/>
              <a:ext cx="2030926" cy="1015663"/>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00" i="1" dirty="0"/>
                <a:t>Contrato de mantenimiento.</a:t>
              </a:r>
            </a:p>
            <a:p>
              <a:pPr marL="171450" indent="-171450">
                <a:buFont typeface="Arial" panose="020B0604020202020204" pitchFamily="34" charset="0"/>
                <a:buChar char="•"/>
              </a:pPr>
              <a:r>
                <a:rPr lang="en-US" sz="1000" i="1" dirty="0"/>
                <a:t>Tareas de mantenimiento.</a:t>
              </a:r>
            </a:p>
            <a:p>
              <a:pPr marL="171450" indent="-171450">
                <a:buFont typeface="Arial" panose="020B0604020202020204" pitchFamily="34" charset="0"/>
                <a:buChar char="•"/>
              </a:pPr>
              <a:r>
                <a:rPr lang="en-US" sz="1000" i="1" dirty="0"/>
                <a:t>Localización de averías y reparación.</a:t>
              </a:r>
            </a:p>
            <a:p>
              <a:pPr marL="171450" indent="-171450">
                <a:buFont typeface="Arial" panose="020B0604020202020204" pitchFamily="34" charset="0"/>
                <a:buChar char="•"/>
              </a:pPr>
              <a:r>
                <a:rPr lang="en-US" sz="1000" i="1" dirty="0" err="1"/>
                <a:t>Monitorización</a:t>
              </a:r>
              <a:r>
                <a:rPr lang="en-US" sz="1000" i="1" dirty="0"/>
                <a:t> del desempeño.</a:t>
              </a:r>
            </a:p>
            <a:p>
              <a:pPr marL="171450" indent="-171450">
                <a:buFont typeface="Arial" panose="020B0604020202020204" pitchFamily="34" charset="0"/>
                <a:buChar char="•"/>
              </a:pPr>
              <a:r>
                <a:rPr lang="en-US" sz="1000" i="1" dirty="0"/>
                <a:t>Actualizaciones o mejoras.</a:t>
              </a:r>
            </a:p>
          </p:txBody>
        </p:sp>
      </p:grpSp>
    </p:spTree>
    <p:extLst>
      <p:ext uri="{BB962C8B-B14F-4D97-AF65-F5344CB8AC3E}">
        <p14:creationId xmlns:p14="http://schemas.microsoft.com/office/powerpoint/2010/main" val="254109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4" name="Rectangle 3">
            <a:extLst>
              <a:ext uri="{FF2B5EF4-FFF2-40B4-BE49-F238E27FC236}">
                <a16:creationId xmlns:a16="http://schemas.microsoft.com/office/drawing/2014/main" id="{386B427E-DAE9-44D2-AAA7-4D1B461A3A43}"/>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y </a:t>
            </a:r>
            <a:r>
              <a:rPr lang="en-US" b="1" dirty="0">
                <a:solidFill>
                  <a:srgbClr val="FF0000"/>
                </a:solidFill>
              </a:rPr>
              <a:t>de proceso</a:t>
            </a:r>
          </a:p>
        </p:txBody>
      </p:sp>
      <p:sp>
        <p:nvSpPr>
          <p:cNvPr id="5" name="Rectangle 4">
            <a:extLst>
              <a:ext uri="{FF2B5EF4-FFF2-40B4-BE49-F238E27FC236}">
                <a16:creationId xmlns:a16="http://schemas.microsoft.com/office/drawing/2014/main" id="{0530B59E-6BB8-47AB-8D56-7DD5E6E7D73C}"/>
              </a:ext>
            </a:extLst>
          </p:cNvPr>
          <p:cNvSpPr/>
          <p:nvPr/>
        </p:nvSpPr>
        <p:spPr>
          <a:xfrm>
            <a:off x="717606" y="1958906"/>
            <a:ext cx="3998394" cy="338554"/>
          </a:xfrm>
          <a:prstGeom prst="rect">
            <a:avLst/>
          </a:prstGeom>
        </p:spPr>
        <p:txBody>
          <a:bodyPr wrap="square">
            <a:spAutoFit/>
          </a:bodyPr>
          <a:lstStyle/>
          <a:p>
            <a:pPr marL="285750" indent="-285750">
              <a:buFont typeface="Wingdings" panose="05000000000000000000" pitchFamily="2" charset="2"/>
              <a:buChar char="§"/>
            </a:pPr>
            <a:r>
              <a:rPr lang="en-US" sz="1600" b="1" dirty="0"/>
              <a:t>COMPONENTES. Colectores solares.</a:t>
            </a:r>
          </a:p>
        </p:txBody>
      </p:sp>
      <p:sp>
        <p:nvSpPr>
          <p:cNvPr id="7" name="Rectangle 6">
            <a:extLst>
              <a:ext uri="{FF2B5EF4-FFF2-40B4-BE49-F238E27FC236}">
                <a16:creationId xmlns:a16="http://schemas.microsoft.com/office/drawing/2014/main" id="{0B653E8D-55A9-46E8-B7FC-A99C3B33CB2D}"/>
              </a:ext>
            </a:extLst>
          </p:cNvPr>
          <p:cNvSpPr/>
          <p:nvPr/>
        </p:nvSpPr>
        <p:spPr>
          <a:xfrm>
            <a:off x="706494" y="2279782"/>
            <a:ext cx="7969194" cy="1169551"/>
          </a:xfrm>
          <a:prstGeom prst="rect">
            <a:avLst/>
          </a:prstGeom>
        </p:spPr>
        <p:txBody>
          <a:bodyPr wrap="square">
            <a:spAutoFit/>
          </a:bodyPr>
          <a:lstStyle/>
          <a:p>
            <a:pPr marL="541338" lvl="1" indent="-285750">
              <a:buFont typeface="Calibri" panose="020F0502020204030204" pitchFamily="34" charset="0"/>
              <a:buChar char="–"/>
            </a:pPr>
            <a:r>
              <a:rPr lang="en-US" sz="1400" dirty="0"/>
              <a:t>En aplicaciones comerciales/</a:t>
            </a:r>
            <a:r>
              <a:rPr lang="en-US" sz="1400" dirty="0">
                <a:solidFill>
                  <a:srgbClr val="FF0000"/>
                </a:solidFill>
              </a:rPr>
              <a:t>procesos</a:t>
            </a:r>
            <a:r>
              <a:rPr lang="en-US" sz="1400" dirty="0"/>
              <a:t> </a:t>
            </a:r>
            <a:r>
              <a:rPr lang="en-US" sz="1400" b="1" dirty="0"/>
              <a:t>se utilizan colectores de placa plana y de tubos de vacío, </a:t>
            </a:r>
            <a:r>
              <a:rPr lang="en-US" sz="1400" dirty="0"/>
              <a:t>como en pequeños entornos residenciales. </a:t>
            </a:r>
          </a:p>
          <a:p>
            <a:pPr marL="541338" lvl="1" indent="-285750">
              <a:buFont typeface="Calibri" panose="020F0502020204030204" pitchFamily="34" charset="0"/>
              <a:buChar char="–"/>
            </a:pPr>
            <a:r>
              <a:rPr lang="en-US" sz="1400" dirty="0"/>
              <a:t>El CPE está muy extendido. Son el recurso tradicional, flexible y asequible, mostrando buenos rendimientos en condiciones favorables (climas templados, gradientes de baja temperatura). Los </a:t>
            </a:r>
            <a:r>
              <a:rPr lang="en-US" sz="1400" b="1" dirty="0"/>
              <a:t>FPC entregan temperaturas de salida de bajas a medias, que son suficientes con frecuencia</a:t>
            </a:r>
            <a:r>
              <a:rPr lang="en-US" sz="1400" dirty="0"/>
              <a:t>.</a:t>
            </a:r>
          </a:p>
        </p:txBody>
      </p:sp>
      <p:sp>
        <p:nvSpPr>
          <p:cNvPr id="8" name="Rectangle 7">
            <a:extLst>
              <a:ext uri="{FF2B5EF4-FFF2-40B4-BE49-F238E27FC236}">
                <a16:creationId xmlns:a16="http://schemas.microsoft.com/office/drawing/2014/main" id="{0B653E8D-55A9-46E8-B7FC-A99C3B33CB2D}"/>
              </a:ext>
            </a:extLst>
          </p:cNvPr>
          <p:cNvSpPr/>
          <p:nvPr/>
        </p:nvSpPr>
        <p:spPr>
          <a:xfrm>
            <a:off x="706493" y="3519791"/>
            <a:ext cx="5161507" cy="2462213"/>
          </a:xfrm>
          <a:prstGeom prst="rect">
            <a:avLst/>
          </a:prstGeom>
        </p:spPr>
        <p:txBody>
          <a:bodyPr wrap="square">
            <a:spAutoFit/>
          </a:bodyPr>
          <a:lstStyle/>
          <a:p>
            <a:pPr marL="541338" lvl="1" indent="-285750">
              <a:buFont typeface="Calibri" panose="020F0502020204030204" pitchFamily="34" charset="0"/>
              <a:buChar char="–"/>
            </a:pPr>
            <a:r>
              <a:rPr lang="en-US" sz="1400" b="1" dirty="0"/>
              <a:t>Las tecnologías de tubos de vacío en general pueden alcanzar más fácilmente las temperaturas más altas que se necesitan en algunos procesos y aplicaciones comerciales; simplemente producen más calor</a:t>
            </a:r>
            <a:r>
              <a:rPr lang="en-US" sz="1400" dirty="0"/>
              <a:t>, pudiendo recoger y retener el calor incluso cuando hace mucho frío en el exterior, y más uniformemente a lo largo del día.</a:t>
            </a:r>
          </a:p>
          <a:p>
            <a:pPr marL="541338" lvl="1" indent="-285750">
              <a:buFont typeface="Calibri" panose="020F0502020204030204" pitchFamily="34" charset="0"/>
              <a:buChar char="–"/>
            </a:pPr>
            <a:r>
              <a:rPr lang="en-US" sz="1400" dirty="0"/>
              <a:t>Esto tiene consecuencias importantes, entre las que destaca una menor necesidad de almacenamiento </a:t>
            </a:r>
            <a:r>
              <a:rPr lang="en-US" sz="1400" dirty="0">
                <a:solidFill>
                  <a:srgbClr val="FF0000"/>
                </a:solidFill>
              </a:rPr>
              <a:t>tampón</a:t>
            </a:r>
            <a:r>
              <a:rPr lang="en-US" sz="1400" dirty="0"/>
              <a:t> o térmico (reducción de costes).</a:t>
            </a:r>
          </a:p>
          <a:p>
            <a:pPr marL="541338" lvl="1" indent="-285750">
              <a:buFont typeface="Calibri" panose="020F0502020204030204" pitchFamily="34" charset="0"/>
              <a:buChar char="–"/>
            </a:pPr>
            <a:r>
              <a:rPr lang="en-US" sz="1400" dirty="0"/>
              <a:t>Los ETC son comparativamente caros, frágiles y tienen más requisitos de instalación (ETC Heat-pipe).</a:t>
            </a:r>
          </a:p>
        </p:txBody>
      </p:sp>
      <p:pic>
        <p:nvPicPr>
          <p:cNvPr id="9" name="Picture 8">
            <a:extLst>
              <a:ext uri="{FF2B5EF4-FFF2-40B4-BE49-F238E27FC236}">
                <a16:creationId xmlns:a16="http://schemas.microsoft.com/office/drawing/2014/main" id="{167EB911-E0E0-464B-B397-1340FAEBFEA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868312" y="3452142"/>
            <a:ext cx="2951688" cy="2712858"/>
          </a:xfrm>
          <a:prstGeom prst="rect">
            <a:avLst/>
          </a:prstGeom>
          <a:ln>
            <a:solidFill>
              <a:schemeClr val="tx1"/>
            </a:solidFill>
          </a:ln>
        </p:spPr>
      </p:pic>
    </p:spTree>
    <p:extLst>
      <p:ext uri="{BB962C8B-B14F-4D97-AF65-F5344CB8AC3E}">
        <p14:creationId xmlns:p14="http://schemas.microsoft.com/office/powerpoint/2010/main" val="57518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Aproximación a las aplicaciones de energía solar térmica a gran escala</a:t>
            </a:r>
            <a:endParaRPr lang="es-ES" dirty="0"/>
          </a:p>
        </p:txBody>
      </p:sp>
      <p:sp>
        <p:nvSpPr>
          <p:cNvPr id="4" name="Rectangle 3">
            <a:extLst>
              <a:ext uri="{FF2B5EF4-FFF2-40B4-BE49-F238E27FC236}">
                <a16:creationId xmlns:a16="http://schemas.microsoft.com/office/drawing/2014/main" id="{386B427E-DAE9-44D2-AAA7-4D1B461A3A43}"/>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Sistemas SWH comerciales </a:t>
            </a:r>
            <a:r>
              <a:rPr lang="en-US" b="1" dirty="0">
                <a:solidFill>
                  <a:srgbClr val="FF0000"/>
                </a:solidFill>
              </a:rPr>
              <a:t>y de proceso</a:t>
            </a:r>
          </a:p>
        </p:txBody>
      </p:sp>
      <p:sp>
        <p:nvSpPr>
          <p:cNvPr id="5" name="Rectangle 4">
            <a:extLst>
              <a:ext uri="{FF2B5EF4-FFF2-40B4-BE49-F238E27FC236}">
                <a16:creationId xmlns:a16="http://schemas.microsoft.com/office/drawing/2014/main" id="{0530B59E-6BB8-47AB-8D56-7DD5E6E7D73C}"/>
              </a:ext>
            </a:extLst>
          </p:cNvPr>
          <p:cNvSpPr/>
          <p:nvPr/>
        </p:nvSpPr>
        <p:spPr>
          <a:xfrm>
            <a:off x="717606" y="1958906"/>
            <a:ext cx="4646394" cy="338554"/>
          </a:xfrm>
          <a:prstGeom prst="rect">
            <a:avLst/>
          </a:prstGeom>
        </p:spPr>
        <p:txBody>
          <a:bodyPr wrap="square">
            <a:spAutoFit/>
          </a:bodyPr>
          <a:lstStyle/>
          <a:p>
            <a:pPr marL="285750" indent="-285750">
              <a:buFont typeface="Wingdings" panose="05000000000000000000" pitchFamily="2" charset="2"/>
              <a:buChar char="§"/>
            </a:pPr>
            <a:r>
              <a:rPr lang="en-US" sz="1600" b="1" dirty="0"/>
              <a:t>COMPONENTES. Colectores solares.</a:t>
            </a:r>
          </a:p>
        </p:txBody>
      </p:sp>
      <p:sp>
        <p:nvSpPr>
          <p:cNvPr id="6" name="Rectangle 5">
            <a:extLst>
              <a:ext uri="{FF2B5EF4-FFF2-40B4-BE49-F238E27FC236}">
                <a16:creationId xmlns:a16="http://schemas.microsoft.com/office/drawing/2014/main" id="{3B512133-4A14-4A36-A8BB-5F11A1392274}"/>
              </a:ext>
            </a:extLst>
          </p:cNvPr>
          <p:cNvSpPr/>
          <p:nvPr/>
        </p:nvSpPr>
        <p:spPr>
          <a:xfrm>
            <a:off x="706494" y="2279782"/>
            <a:ext cx="7969194" cy="2554545"/>
          </a:xfrm>
          <a:prstGeom prst="rect">
            <a:avLst/>
          </a:prstGeom>
        </p:spPr>
        <p:txBody>
          <a:bodyPr wrap="square">
            <a:spAutoFit/>
          </a:bodyPr>
          <a:lstStyle/>
          <a:p>
            <a:pPr marL="541338" lvl="1" indent="-285750">
              <a:buFont typeface="Calibri" panose="020F0502020204030204" pitchFamily="34" charset="0"/>
              <a:buChar char="–"/>
            </a:pPr>
            <a:r>
              <a:rPr lang="en-US" sz="1600" dirty="0"/>
              <a:t>Los grandes sistemas SWH necesitan mucha más superficie de </a:t>
            </a:r>
            <a:r>
              <a:rPr lang="en-US" sz="1600" dirty="0">
                <a:solidFill>
                  <a:srgbClr val="FF0000"/>
                </a:solidFill>
              </a:rPr>
              <a:t>recolección</a:t>
            </a:r>
            <a:r>
              <a:rPr lang="en-US" sz="1600" dirty="0"/>
              <a:t> para satisfacer los enormes volúmenes de agua caliente demandados. Esto implica la formación de </a:t>
            </a:r>
            <a:r>
              <a:rPr lang="en-US" sz="1600" b="1" dirty="0"/>
              <a:t>bancos de</a:t>
            </a:r>
            <a:r>
              <a:rPr lang="en-US" sz="1600" dirty="0"/>
              <a:t> colectores solares y la conexión de bancos en </a:t>
            </a:r>
            <a:r>
              <a:rPr lang="en-US" sz="1600" b="1" dirty="0"/>
              <a:t>paneles</a:t>
            </a:r>
            <a:r>
              <a:rPr lang="en-US" sz="1600" dirty="0"/>
              <a:t> solares, </a:t>
            </a:r>
            <a:r>
              <a:rPr lang="en-US" sz="1600" dirty="0" err="1"/>
              <a:t>en</a:t>
            </a:r>
            <a:r>
              <a:rPr lang="en-US" sz="1600" dirty="0"/>
              <a:t> </a:t>
            </a:r>
            <a:r>
              <a:rPr lang="en-US" sz="1600" dirty="0" err="1"/>
              <a:t>ocasiones</a:t>
            </a:r>
            <a:r>
              <a:rPr lang="en-US" sz="1600" dirty="0"/>
              <a:t> con docenas de FPC/ETC individuales. Toda la eficiencia de estos sistemas de captación solar depende directamente de sus estructuras hidráulicas.</a:t>
            </a:r>
          </a:p>
          <a:p>
            <a:pPr marL="541338" lvl="1" indent="-285750">
              <a:buFont typeface="Calibri" panose="020F0502020204030204" pitchFamily="34" charset="0"/>
              <a:buChar char="–"/>
            </a:pPr>
            <a:r>
              <a:rPr lang="en-US" sz="1600" b="1" dirty="0"/>
              <a:t>Los paneles solares de colectores determinan las temperaturas de salida, los caudales de operación y el tamaño de las tuberías, </a:t>
            </a:r>
            <a:r>
              <a:rPr lang="en-US" sz="1600" dirty="0"/>
              <a:t>los equipos y los accesorios.</a:t>
            </a:r>
          </a:p>
          <a:p>
            <a:pPr marL="541338" lvl="1" indent="-285750">
              <a:buFont typeface="Calibri" panose="020F0502020204030204" pitchFamily="34" charset="0"/>
              <a:buChar char="–"/>
            </a:pPr>
            <a:r>
              <a:rPr lang="en-US" sz="1600" dirty="0"/>
              <a:t>Los colectores FPC se conectan en paralelo para formar bancos solares. Estos, a su vez, son conectados en serie, en paralelo o en serie-paralelo. Los </a:t>
            </a:r>
            <a:r>
              <a:rPr lang="en-US" sz="1600" b="1" dirty="0"/>
              <a:t>paneles solares de gran tamaño son </a:t>
            </a:r>
            <a:r>
              <a:rPr lang="en-US" sz="1600" b="1" dirty="0" err="1"/>
              <a:t>habitualmente</a:t>
            </a:r>
            <a:r>
              <a:rPr lang="en-US" sz="1600" b="1" dirty="0"/>
              <a:t> circuitos hidráulicos equilibrados en serie-paralelo</a:t>
            </a:r>
            <a:r>
              <a:rPr lang="en-US" sz="1600" dirty="0"/>
              <a:t>.</a:t>
            </a:r>
          </a:p>
        </p:txBody>
      </p:sp>
      <p:pic>
        <p:nvPicPr>
          <p:cNvPr id="7" name="Picture 6">
            <a:extLst>
              <a:ext uri="{FF2B5EF4-FFF2-40B4-BE49-F238E27FC236}">
                <a16:creationId xmlns:a16="http://schemas.microsoft.com/office/drawing/2014/main" id="{8C434370-9EBF-4EBE-9EDB-62908DF53DE3}"/>
              </a:ext>
            </a:extLst>
          </p:cNvPr>
          <p:cNvPicPr>
            <a:picLocks noChangeAspect="1"/>
          </p:cNvPicPr>
          <p:nvPr/>
        </p:nvPicPr>
        <p:blipFill>
          <a:blip r:embed="rId2"/>
          <a:stretch>
            <a:fillRect/>
          </a:stretch>
        </p:blipFill>
        <p:spPr>
          <a:xfrm>
            <a:off x="2628000" y="4770408"/>
            <a:ext cx="4924995" cy="1532402"/>
          </a:xfrm>
          <a:prstGeom prst="rect">
            <a:avLst/>
          </a:prstGeom>
          <a:ln>
            <a:solidFill>
              <a:schemeClr val="tx1"/>
            </a:solidFill>
          </a:ln>
        </p:spPr>
      </p:pic>
    </p:spTree>
    <p:extLst>
      <p:ext uri="{BB962C8B-B14F-4D97-AF65-F5344CB8AC3E}">
        <p14:creationId xmlns:p14="http://schemas.microsoft.com/office/powerpoint/2010/main" val="264592956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9872</TotalTime>
  <Words>6674</Words>
  <Application>Microsoft Office PowerPoint</Application>
  <PresentationFormat>Presentación en pantalla (4:3)</PresentationFormat>
  <Paragraphs>497</Paragraphs>
  <Slides>57</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57</vt:i4>
      </vt:variant>
    </vt:vector>
  </HeadingPairs>
  <TitlesOfParts>
    <vt:vector size="62" baseType="lpstr">
      <vt:lpstr>Arial</vt:lpstr>
      <vt:lpstr>Calibri</vt:lpstr>
      <vt:lpstr>Symbol</vt:lpstr>
      <vt:lpstr>Wingdings</vt:lpstr>
      <vt:lpstr>2_Office Theme</vt:lpstr>
      <vt:lpstr>Unidad 3.2. TIPOS DE INSTALACIONES Y ESQUEMAS</vt:lpstr>
      <vt:lpstr>Objetivos de la unidad</vt:lpstr>
      <vt:lpstr>Contenido</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1. Aproximación a las aplicaciones de energía solar térmica a gran escala</vt:lpstr>
      <vt:lpstr>Resumen</vt:lpstr>
      <vt:lpstr>Bibliografía</vt:lpstr>
      <vt:lpstr>Fin de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Jesus Mari Gómez</cp:lastModifiedBy>
  <cp:revision>341</cp:revision>
  <cp:lastPrinted>2019-06-18T17:49:56Z</cp:lastPrinted>
  <dcterms:created xsi:type="dcterms:W3CDTF">2019-04-19T09:31:08Z</dcterms:created>
  <dcterms:modified xsi:type="dcterms:W3CDTF">2019-08-15T12:04:23Z</dcterms:modified>
</cp:coreProperties>
</file>