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7" r:id="rId3"/>
    <p:sldId id="261" r:id="rId4"/>
    <p:sldId id="258" r:id="rId5"/>
    <p:sldId id="268" r:id="rId6"/>
    <p:sldId id="269" r:id="rId7"/>
    <p:sldId id="263" r:id="rId8"/>
    <p:sldId id="262" r:id="rId9"/>
    <p:sldId id="270" r:id="rId10"/>
    <p:sldId id="271" r:id="rId11"/>
    <p:sldId id="265" r:id="rId12"/>
    <p:sldId id="266" r:id="rId13"/>
    <p:sldId id="272" r:id="rId14"/>
    <p:sldId id="273" r:id="rId15"/>
    <p:sldId id="274" r:id="rId16"/>
    <p:sldId id="264" r:id="rId17"/>
    <p:sldId id="275" r:id="rId18"/>
    <p:sldId id="276" r:id="rId19"/>
    <p:sldId id="277" r:id="rId20"/>
    <p:sldId id="278" r:id="rId21"/>
    <p:sldId id="279" r:id="rId22"/>
    <p:sldId id="280" r:id="rId23"/>
    <p:sldId id="281" r:id="rId24"/>
    <p:sldId id="282" r:id="rId25"/>
    <p:sldId id="292" r:id="rId26"/>
    <p:sldId id="294" r:id="rId27"/>
    <p:sldId id="293" r:id="rId28"/>
    <p:sldId id="295" r:id="rId29"/>
    <p:sldId id="296" r:id="rId30"/>
    <p:sldId id="297" r:id="rId31"/>
    <p:sldId id="299" r:id="rId32"/>
    <p:sldId id="298" r:id="rId33"/>
    <p:sldId id="267" r:id="rId34"/>
    <p:sldId id="283" r:id="rId35"/>
    <p:sldId id="285" r:id="rId36"/>
    <p:sldId id="284" r:id="rId37"/>
    <p:sldId id="286" r:id="rId38"/>
    <p:sldId id="288" r:id="rId39"/>
    <p:sldId id="287" r:id="rId40"/>
    <p:sldId id="289" r:id="rId41"/>
    <p:sldId id="290" r:id="rId42"/>
    <p:sldId id="291" r:id="rId43"/>
    <p:sldId id="259" r:id="rId44"/>
    <p:sldId id="26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486" autoAdjust="0"/>
  </p:normalViewPr>
  <p:slideViewPr>
    <p:cSldViewPr>
      <p:cViewPr varScale="1">
        <p:scale>
          <a:sx n="102" d="100"/>
          <a:sy n="102" d="100"/>
        </p:scale>
        <p:origin x="756" y="72"/>
      </p:cViewPr>
      <p:guideLst>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15/1/2020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285885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soll,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des </a:t>
            </a:r>
            <a:r>
              <a:rPr lang="en-US" sz="1200" kern="1200" dirty="0">
                <a:solidFill>
                  <a:schemeClr val="tx1"/>
                </a:solidFill>
                <a:latin typeface="+mn-lt"/>
                <a:ea typeface="+mn-ea"/>
                <a:cs typeface="+mn-cs"/>
              </a:rPr>
              <a:t>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Modulende"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425574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89277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t>Solarthermische Anlagen zur Warmwasserbereitung und Raumheizung im Einfamilienhaus</a:t>
            </a:r>
            <a:endParaRPr lang="el-GR" dirty="0"/>
          </a:p>
        </p:txBody>
      </p:sp>
      <p:sp>
        <p:nvSpPr>
          <p:cNvPr id="3" name="Subtitle 2"/>
          <p:cNvSpPr>
            <a:spLocks noGrp="1"/>
          </p:cNvSpPr>
          <p:nvPr>
            <p:ph type="subTitle" idx="1"/>
          </p:nvPr>
        </p:nvSpPr>
        <p:spPr/>
        <p:txBody>
          <a:bodyPr/>
          <a:lstStyle/>
          <a:p>
            <a:r>
              <a:rPr lang="en-US" dirty="0"/>
              <a:t>Inbetriebnahme von solarthermischen Anlagen</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Befüllung mit Solarflüssigkeit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Eine alternative Methode zur Entlüftung des Systems kann verwendet werden, wenn keine obere Entlüftung erforderlich ist. Die hohe Strömungsgeschwindigkeit nimmt die Luftblasen wieder mit nach unten. Die Entlüftung des Systems erfolgt in diesem Fall über eine Entlüftungsflasche, die in die Zuleitung der Solarstation integriert ist. In dieser Flasche wird der relativ hohe Durchfluss von 60 l/m2h durch die Querschnittsvergrößerung stark reduziert. Die sich im oberen Bereich der Entlüftungsflasche ansammelnde Luft kann durch eine manuelle Entlüftung abgeführt werden. </a:t>
            </a:r>
          </a:p>
          <a:p>
            <a:pPr marL="0" indent="0">
              <a:buNone/>
            </a:pPr>
            <a:r>
              <a:rPr lang="en-US" sz="1600" dirty="0">
                <a:latin typeface="Arial" panose="020B0604020202020204" pitchFamily="34" charset="0"/>
                <a:cs typeface="Arial" panose="020B0604020202020204" pitchFamily="34" charset="0"/>
              </a:rPr>
              <a:t>Fällt der Druck durch Entlüftung unter den Systemdruck, sollte entsprechend Solarflüssigkeit zugegeben werden. Nach einigen Tagen wird dann der Absperrhahn unter den Entlüftungen geschlossen.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9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2.2. Einstellung der Pumpe und des Reglers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Der Volumenstrom beträgt bei kleinen Anlagen in der Regel ca. 40 l/m2h (High-Flow-Betrieb), bei Anlagen mit Schichtspeichern 15 l/m2h (Low-Flow-Betrieb). Die Pumpe sollte in der Lage sein, den erforderlichen Druck in ihrem mittleren Leistungsbereich zu erzeugen. Dies führt bei voller Bestrahlung zu einer Temperaturdifferenz zwischen Vor- und Rücklaufleitung von ca. 10-15 °C im High-Flow-Betrieb und 30-50 °C im Low-Flow-Betrieb. Der tatsächliche Volumenstrom kann mit Hilfe eines Taco-Setters oder eines </a:t>
            </a:r>
            <a:r>
              <a:rPr lang="en-US" sz="1600" dirty="0" err="1">
                <a:latin typeface="Arial" panose="020B0604020202020204" pitchFamily="34" charset="0"/>
                <a:cs typeface="Arial" panose="020B0604020202020204" pitchFamily="34" charset="0"/>
              </a:rPr>
              <a:t>Durchflussmessers</a:t>
            </a:r>
            <a:r>
              <a:rPr lang="en-US" sz="1600" dirty="0">
                <a:latin typeface="Arial" panose="020B0604020202020204" pitchFamily="34" charset="0"/>
                <a:cs typeface="Arial" panose="020B0604020202020204" pitchFamily="34" charset="0"/>
              </a:rPr>
              <a:t> kontrolliert werden.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 Regler sollte die Einschalttemperaturdifferenz von 5-10 °C und die Ausschaltdifferenz (Hysterese) von ca. 2 °C eingestellt werden. Auf diese Weise wird einerseits die im Kollektor erzeugte Wärme auf einem nutzbaren Temperaturniveau an den Speicher übertragen, andererseits wird keine unnötige Pumpenenergie verbraucht.</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7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Wartung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Solarthermische Anlagen sind sehr wartungsarm, eine regelmäßige Überprüfung ist jedoch empfehlenswert.</a:t>
            </a:r>
          </a:p>
          <a:p>
            <a:pPr marL="0" indent="0">
              <a:buNone/>
            </a:pPr>
            <a:r>
              <a:rPr lang="en-US" sz="1600" dirty="0">
                <a:latin typeface="Arial" panose="020B0604020202020204" pitchFamily="34" charset="0"/>
                <a:cs typeface="Arial" panose="020B0604020202020204" pitchFamily="34" charset="0"/>
              </a:rPr>
              <a:t>Im Zuge der Wartung sollten die Nutzer nach ihrer Zufriedenheit befragt werden. Die Wartungsarbeiten werden in einem Wartungsbericht beschrieben und sollten im Einzelnen Folgendes beinhalten: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Sichtprüfung</a:t>
            </a:r>
          </a:p>
          <a:p>
            <a:pPr marL="0" indent="0">
              <a:buNone/>
            </a:pPr>
            <a:r>
              <a:rPr lang="en-US" sz="1600" dirty="0">
                <a:latin typeface="Arial" panose="020B0604020202020204" pitchFamily="34" charset="0"/>
                <a:cs typeface="Arial" panose="020B0604020202020204" pitchFamily="34" charset="0"/>
              </a:rPr>
              <a:t>Bei der Sichtprüfung werden die Kollektoren und der Solarkreislauf auf optische Veränderungen überprüft:</a:t>
            </a:r>
          </a:p>
          <a:p>
            <a:pPr marL="0" indent="0">
              <a:buNone/>
            </a:pP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Kollektoren</a:t>
            </a:r>
            <a:r>
              <a:rPr lang="en-US" sz="1600" dirty="0">
                <a:latin typeface="Arial" panose="020B0604020202020204" pitchFamily="34" charset="0"/>
                <a:cs typeface="Arial" panose="020B0604020202020204" pitchFamily="34" charset="0"/>
              </a:rPr>
              <a:t>: Verschmutzung, Befestigungen, Anschlüsse, Undichtigkeiten, Glasbruch, Anlaufen der Scheiben/Rohre</a:t>
            </a:r>
          </a:p>
          <a:p>
            <a:pPr marL="0" indent="0">
              <a:buNone/>
            </a:pP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Solarkreis und Speicher</a:t>
            </a:r>
            <a:r>
              <a:rPr lang="en-US" sz="1600" dirty="0">
                <a:latin typeface="Arial" panose="020B0604020202020204" pitchFamily="34" charset="0"/>
                <a:cs typeface="Arial" panose="020B0604020202020204" pitchFamily="34" charset="0"/>
              </a:rPr>
              <a:t>: Dichtheit der Wärmedämmung, Undichtigkeiten, Schmutzfänger, Druck, Füllstand prüfen/reinigen.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3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Wartung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Kontrolle des Frostschutzes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Der Frostschutz von Frostschutzmitteln wird mit einem Aräometer oder </a:t>
            </a:r>
            <a:r>
              <a:rPr lang="en-US" sz="1600" dirty="0" err="1">
                <a:latin typeface="Arial" panose="020B0604020202020204" pitchFamily="34" charset="0"/>
                <a:cs typeface="Arial" panose="020B0604020202020204" pitchFamily="34" charset="0"/>
              </a:rPr>
              <a:t>Refraktometer</a:t>
            </a:r>
            <a:r>
              <a:rPr lang="en-US" sz="1600" dirty="0">
                <a:latin typeface="Arial" panose="020B0604020202020204" pitchFamily="34" charset="0"/>
                <a:cs typeface="Arial" panose="020B0604020202020204" pitchFamily="34" charset="0"/>
              </a:rPr>
              <a:t> überprüft. Zu diesem Zweck wird eine bestimmte Menge an Solarflüssigkeit entnommen. Entweder wird die Temperatur, auf die das System geschützt ist, direkt angezeigt, oder es wird eine bestimmte Dichte abgelesen. Damit kann aus einem Dichte-Konzentrations-Diagramm der tatsächliche Gehalt an Frostschutzmittelgemisch und damit der Gefrierpunkt ermittelt werden.</a:t>
            </a:r>
          </a:p>
          <a:p>
            <a:pPr marL="0" indent="0">
              <a:buNone/>
            </a:pPr>
            <a:r>
              <a:rPr lang="en-US" sz="1600" dirty="0">
                <a:latin typeface="Arial" panose="020B0604020202020204" pitchFamily="34" charset="0"/>
                <a:cs typeface="Arial" panose="020B0604020202020204" pitchFamily="34" charset="0"/>
              </a:rPr>
              <a:t>Bei Rücklaufsystemen ist der Füllstand der Sammelflüssigkeit zu überprüfen: gegebenenfalls ist der Kreislauf bis zum richtigen Niveau aufzufüllen.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33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Füllen mit Solarflüssigkeit und Einstellung der Pumpe und des Reglers</a:t>
            </a:r>
          </a:p>
        </p:txBody>
      </p:sp>
      <p:sp>
        <p:nvSpPr>
          <p:cNvPr id="5" name="Content Placeholder 2"/>
          <p:cNvSpPr>
            <a:spLocks noGrp="1"/>
          </p:cNvSpPr>
          <p:nvPr>
            <p:ph idx="1"/>
          </p:nvPr>
        </p:nvSpPr>
        <p:spPr>
          <a:xfrm>
            <a:off x="457200" y="1484784"/>
            <a:ext cx="8229600" cy="4392488"/>
          </a:xfrm>
        </p:spPr>
        <p:txBody>
          <a:bodyPr>
            <a:noAutofit/>
          </a:bodyPr>
          <a:lstStyle/>
          <a:p>
            <a:pPr marL="0" indent="0">
              <a:buNone/>
            </a:pPr>
            <a:r>
              <a:rPr lang="en-US" sz="1600" dirty="0">
                <a:latin typeface="Arial" panose="020B0604020202020204" pitchFamily="34" charset="0"/>
                <a:cs typeface="Arial" panose="020B0604020202020204" pitchFamily="34" charset="0"/>
              </a:rPr>
              <a:t>2.3. Wartung</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Überprüfung des Korrosionsschutzes</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SOLARER SCHALTKREIS</a:t>
            </a:r>
          </a:p>
          <a:p>
            <a:pPr marL="0" indent="0">
              <a:buNone/>
            </a:pPr>
            <a:r>
              <a:rPr lang="en-US" sz="1600" dirty="0">
                <a:latin typeface="Arial" panose="020B0604020202020204" pitchFamily="34" charset="0"/>
                <a:cs typeface="Arial" panose="020B0604020202020204" pitchFamily="34" charset="0"/>
              </a:rPr>
              <a:t>Die Überprüfung des Korrosionsschutzes der Solarflüssigkeit (falls diese Frostschutzmittel enthält) erfolgt indirekt durch die Bestimmung des pH-Wertes. Hierfür eignen sich Teststreifen, mit denen der pH-Wert an einer Farbskala abgelesen werden kann. Fällt der pH-Wert unter den ursprünglichen Wert (wie im Inbetriebnahmeprotokoll der Anlage zu erwähnen ist) oder unter 7, sollte die Frostschutzmischung ausgetauscht werden.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LAGERTANK (NUR BEI TANKS MIT ANODEN)</a:t>
            </a:r>
          </a:p>
          <a:p>
            <a:pPr marL="0" indent="0">
              <a:buNone/>
            </a:pPr>
            <a:r>
              <a:rPr lang="en-US" sz="1600" dirty="0">
                <a:latin typeface="Arial" panose="020B0604020202020204" pitchFamily="34" charset="0"/>
                <a:cs typeface="Arial" panose="020B0604020202020204" pitchFamily="34" charset="0"/>
              </a:rPr>
              <a:t>Die Magnesium-Opferanode kann geprüft werden, indem der Strom zwischen dem abgetrennten Kabel und der Anode mit einem Amperemeter gemessen wird. Wenn der Strom über 0,5 A liegt, muss die Anode nicht erneuert werden. Im Falle einer gespeisten Anode muss nur die LED, die die ordnungsgemäße Funktion anzeigt, überprüft werden.</a:t>
            </a:r>
          </a:p>
        </p:txBody>
      </p:sp>
    </p:spTree>
    <p:extLst>
      <p:ext uri="{BB962C8B-B14F-4D97-AF65-F5344CB8AC3E}">
        <p14:creationId xmlns:p14="http://schemas.microsoft.com/office/powerpoint/2010/main" val="280411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363272" cy="4464496"/>
          </a:xfrm>
        </p:spPr>
        <p:txBody>
          <a:bodyPr>
            <a:noAutofit/>
          </a:bodyPr>
          <a:lstStyle/>
          <a:p>
            <a:pPr marL="0" indent="0">
              <a:buNone/>
            </a:pPr>
            <a:r>
              <a:rPr lang="en-US" sz="1600" dirty="0">
                <a:latin typeface="Arial" panose="020B0604020202020204" pitchFamily="34" charset="0"/>
                <a:cs typeface="Arial" panose="020B0604020202020204" pitchFamily="34" charset="0"/>
              </a:rPr>
              <a:t>2.3. Wartung</a:t>
            </a:r>
          </a:p>
          <a:p>
            <a:pPr marL="0" indent="0">
              <a:buNone/>
            </a:pPr>
            <a:r>
              <a:rPr lang="en-US" sz="1600" b="1" dirty="0">
                <a:latin typeface="Arial" panose="020B0604020202020204" pitchFamily="34" charset="0"/>
                <a:cs typeface="Arial" panose="020B0604020202020204" pitchFamily="34" charset="0"/>
              </a:rPr>
              <a:t>Überwachung der Systemparameter</a:t>
            </a:r>
          </a:p>
          <a:p>
            <a:pPr marL="0" indent="0">
              <a:buNone/>
            </a:pPr>
            <a:r>
              <a:rPr lang="en-US" sz="1600" dirty="0">
                <a:latin typeface="Arial" panose="020B0604020202020204" pitchFamily="34" charset="0"/>
                <a:cs typeface="Arial" panose="020B0604020202020204" pitchFamily="34" charset="0"/>
              </a:rPr>
              <a:t>Der Druck und die Temperatur sowie die Reglereinstellungen müssen überprüft werden. Während des Betriebs variiert der Systemdruck in Abhängigkeit von der Temperatur. Nach vollständiger Entlüftung darf sie nicht mehr als 0,3 bar vom eingestellten Wert abweichen. Er darf niemals unter den Vordruck des MEV-Behälters fallen. Die Temperaturdifferenz zwischen Vor- und Rücklauf sollte bei voller Einstrahlung nicht mehr als 20 °C betragen (sonst kann es zu Lufteinschlüssen im Solarkreislauf oder zu Verstopfungen durch Verschmutzung kommen - bei Low-Flow-Systemen kann die Temperaturdifferenz jedoch höher sein) und bei High-Flow-Systemen nicht unter 5 °C fallen (sonst bildet sich eine Zeitskala im Wärmetauscher). Die Einstellungen und Funktionen des Reglers müssen getestet werden. Falls vorgesehen, können im Rahmen der Wartung auch die Daten zur Anlagenfunktion und Ertragsüberwachung erfasst werden. Darunter sind:</a:t>
            </a:r>
          </a:p>
          <a:p>
            <a:pPr marL="0" indent="0">
              <a:buNone/>
            </a:pPr>
            <a:r>
              <a:rPr lang="en-US" sz="1600" dirty="0">
                <a:latin typeface="Arial" panose="020B0604020202020204" pitchFamily="34" charset="0"/>
                <a:cs typeface="Arial" panose="020B0604020202020204" pitchFamily="34" charset="0"/>
              </a:rPr>
              <a:t>■ Betriebsstunden der Pumpe der Solaranlage</a:t>
            </a:r>
          </a:p>
          <a:p>
            <a:pPr marL="0" indent="0">
              <a:buNone/>
            </a:pPr>
            <a:r>
              <a:rPr lang="en-US" sz="1600" dirty="0">
                <a:latin typeface="Arial" panose="020B0604020202020204" pitchFamily="34" charset="0"/>
                <a:cs typeface="Arial" panose="020B0604020202020204" pitchFamily="34" charset="0"/>
              </a:rPr>
              <a:t>■ Mengenertrag.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Solarkreispumpe sollte eine ungefähre Jahreslaufzeit entsprechend der Sonnenstunden am jeweiligen Standort haben (Beispiel: London 1700 Stunden).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1224136"/>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dirty="0">
                <a:latin typeface="Arial" panose="020B0604020202020204" pitchFamily="34" charset="0"/>
                <a:cs typeface="Arial" panose="020B0604020202020204" pitchFamily="34" charset="0"/>
              </a:rPr>
              <a:t>Nachfolgend sind die aus Sicht eines Experten die auffälligsten und häufigsten Mängel bei der Montage aufgeführt. Neben der Planung treten die Fehlerquellen und Fehlerursachen überwiegend (39%) bei der Installation auf.</a:t>
            </a:r>
          </a:p>
        </p:txBody>
      </p:sp>
      <p:sp>
        <p:nvSpPr>
          <p:cNvPr id="3" name="Rectangle 2"/>
          <p:cNvSpPr/>
          <p:nvPr/>
        </p:nvSpPr>
        <p:spPr>
          <a:xfrm>
            <a:off x="593812" y="5689758"/>
            <a:ext cx="4572000" cy="338554"/>
          </a:xfrm>
          <a:prstGeom prst="rect">
            <a:avLst/>
          </a:prstGeom>
        </p:spPr>
        <p:txBody>
          <a:bodyPr>
            <a:spAutoFit/>
          </a:bodyPr>
          <a:lstStyle/>
          <a:p>
            <a:r>
              <a:rPr lang="en-US" sz="1600" dirty="0">
                <a:latin typeface="Arial" panose="020B0604020202020204" pitchFamily="34" charset="0"/>
                <a:cs typeface="Arial" panose="020B0604020202020204" pitchFamily="34" charset="0"/>
              </a:rPr>
              <a:t>Bereich Produktion, Planung und Montage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95736"/>
            <a:ext cx="3102604" cy="279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60032" y="5686912"/>
            <a:ext cx="3888432"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Bereich Systemkomponenten und Bedienung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812" y="2999362"/>
            <a:ext cx="3312368" cy="24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2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77152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Betrachtet man die Komponenten oder den Betrieb von Solarthermieanlagen, so dominieren die Bereiche Hydraulik und MC (Mess- und Regeltechnik) die Fehlerstatistik.</a:t>
            </a: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Die Ursache für Defekte ist häufig mangelndes Bewusstsein für die wenigen, aber wesentlichen Unterschiede zwischen der konventionellen Thermodynamik und der Solartechnik.</a:t>
            </a: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Diese Unterschiede werden gerade in der Planung und in der handwerklichen Praxis deutlich unterschätzt:</a:t>
            </a:r>
          </a:p>
          <a:p>
            <a:pPr marL="0" indent="0">
              <a:buNone/>
            </a:pPr>
            <a:r>
              <a:rPr lang="en-US" sz="1600" dirty="0">
                <a:latin typeface="Arial" panose="020B0604020202020204" pitchFamily="34" charset="0"/>
                <a:cs typeface="Arial" panose="020B0604020202020204" pitchFamily="34" charset="0"/>
              </a:rPr>
              <a:t>■ Betriebstemperatur von ca. -30°C bis 250°C</a:t>
            </a:r>
          </a:p>
          <a:p>
            <a:pPr marL="0" indent="0">
              <a:buNone/>
            </a:pPr>
            <a:r>
              <a:rPr lang="en-US" sz="1600" dirty="0">
                <a:latin typeface="Arial" panose="020B0604020202020204" pitchFamily="34" charset="0"/>
                <a:cs typeface="Arial" panose="020B0604020202020204" pitchFamily="34" charset="0"/>
              </a:rPr>
              <a:t>■ Anlagenerträge sind abhängig von einer genauen Hydraulik und MC-Instrumentierung</a:t>
            </a:r>
          </a:p>
          <a:p>
            <a:pPr marL="0" indent="0">
              <a:buNone/>
            </a:pPr>
            <a:r>
              <a:rPr lang="en-US" sz="1600" dirty="0">
                <a:latin typeface="Arial" panose="020B0604020202020204" pitchFamily="34" charset="0"/>
                <a:cs typeface="Arial" panose="020B0604020202020204" pitchFamily="34" charset="0"/>
              </a:rPr>
              <a:t>■ Ungeregelter Kessel, kann weder in der Zeit noch in der Höhe beeinflusst werden.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4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157448" y="4077072"/>
            <a:ext cx="3240360" cy="206210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Bruch durch Eisbildung</a:t>
            </a:r>
          </a:p>
          <a:p>
            <a:r>
              <a:rPr lang="en-US" sz="1600" dirty="0">
                <a:latin typeface="Arial" panose="020B0604020202020204" pitchFamily="34" charset="0"/>
                <a:cs typeface="Arial" panose="020B0604020202020204" pitchFamily="34" charset="0"/>
              </a:rPr>
              <a:t>Ursache: Spülung und Druckprüfung des Systems im Winter mit Wasser. In der folgenden frostigen Nacht bildete sich Eis im Absorberrohr. Konsequenz: Rohrbrüche und Kollektorschäden.</a:t>
            </a:r>
          </a:p>
          <a:p>
            <a:endParaRPr lang="en-US"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584" y="1844824"/>
            <a:ext cx="5256584" cy="400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17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92088"/>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179512" y="5119737"/>
            <a:ext cx="8155191" cy="107721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Beschädigte Wärmedämmung</a:t>
            </a:r>
          </a:p>
          <a:p>
            <a:r>
              <a:rPr lang="en-US" sz="1600" dirty="0">
                <a:latin typeface="Arial" panose="020B0604020202020204" pitchFamily="34" charset="0"/>
                <a:cs typeface="Arial" panose="020B0604020202020204" pitchFamily="34" charset="0"/>
              </a:rPr>
              <a:t>Ursache: Anwendung weder temperatur- noch witterungsbeständiger Wärmedämmung mit maximal zulässiger Temperatur von 120°C. Konsequenz: Zerstörung des Dämmstoffes und hohe Wärmeverluste.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491483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lstStyle/>
          <a:p>
            <a:pPr marL="0" indent="0">
              <a:buNone/>
            </a:pPr>
            <a:r>
              <a:rPr lang="en-US" sz="1600" dirty="0"/>
              <a:t>Willkommen im Modul </a:t>
            </a:r>
            <a:r>
              <a:rPr lang="el-GR" sz="1600" dirty="0"/>
              <a:t>: </a:t>
            </a:r>
            <a:r>
              <a:rPr lang="el-GR" sz="1600" i="1" dirty="0"/>
              <a:t>"</a:t>
            </a:r>
            <a:r>
              <a:rPr lang="en-US" sz="1600" i="1" dirty="0"/>
              <a:t>Inbetriebnahme von Solarthermieanlagen</a:t>
            </a:r>
            <a:r>
              <a:rPr lang="el-GR" sz="1600" i="1" dirty="0"/>
              <a:t>"</a:t>
            </a:r>
            <a:r>
              <a:rPr lang="el-GR" sz="1600" dirty="0"/>
              <a:t>.</a:t>
            </a:r>
          </a:p>
          <a:p>
            <a:pPr marL="0" indent="0">
              <a:buNone/>
            </a:pPr>
            <a:endParaRPr lang="el-GR" sz="1600" dirty="0"/>
          </a:p>
          <a:p>
            <a:pPr marL="0" indent="0">
              <a:buNone/>
            </a:pPr>
            <a:r>
              <a:rPr lang="en-US" sz="1600" dirty="0"/>
              <a:t>Am Ende dieses Moduls werden Sie dazu in der Lage sein:</a:t>
            </a:r>
          </a:p>
          <a:p>
            <a:pPr marL="0" indent="0">
              <a:buNone/>
            </a:pPr>
            <a:endParaRPr lang="el-GR" sz="1600" dirty="0"/>
          </a:p>
          <a:p>
            <a:pPr>
              <a:buFont typeface="+mj-lt"/>
              <a:buAutoNum type="arabicPeriod"/>
            </a:pPr>
            <a:r>
              <a:rPr lang="en-US" sz="1600" dirty="0"/>
              <a:t>Den </a:t>
            </a:r>
            <a:r>
              <a:rPr lang="en-US" sz="1600" dirty="0" err="1"/>
              <a:t>Solarkreislauf</a:t>
            </a:r>
            <a:r>
              <a:rPr lang="en-US" sz="1600" dirty="0"/>
              <a:t> </a:t>
            </a:r>
            <a:r>
              <a:rPr lang="en-US" sz="1600" dirty="0" err="1"/>
              <a:t>auszuspülen</a:t>
            </a:r>
            <a:r>
              <a:rPr lang="en-US" sz="1600" dirty="0"/>
              <a:t>...</a:t>
            </a:r>
          </a:p>
          <a:p>
            <a:pPr>
              <a:buFont typeface="+mj-lt"/>
              <a:buAutoNum type="arabicPeriod"/>
            </a:pPr>
            <a:r>
              <a:rPr lang="en-US" sz="1600" dirty="0"/>
              <a:t>Auf </a:t>
            </a:r>
            <a:r>
              <a:rPr lang="en-US" sz="1600" dirty="0" err="1"/>
              <a:t>Undichtigkeiten</a:t>
            </a:r>
            <a:r>
              <a:rPr lang="en-US" sz="1600" dirty="0"/>
              <a:t> </a:t>
            </a:r>
            <a:r>
              <a:rPr lang="en-US" sz="1600" dirty="0" err="1"/>
              <a:t>zu</a:t>
            </a:r>
            <a:r>
              <a:rPr lang="en-US" sz="1600" dirty="0"/>
              <a:t> </a:t>
            </a:r>
            <a:r>
              <a:rPr lang="en-US" sz="1600" dirty="0" err="1"/>
              <a:t>prüfen</a:t>
            </a:r>
            <a:r>
              <a:rPr lang="en-US" sz="1600" dirty="0"/>
              <a:t>.</a:t>
            </a:r>
          </a:p>
          <a:p>
            <a:pPr>
              <a:buFont typeface="+mj-lt"/>
              <a:buAutoNum type="arabicPeriod"/>
            </a:pPr>
            <a:r>
              <a:rPr lang="en-US" sz="1600" dirty="0" err="1"/>
              <a:t>Füllen</a:t>
            </a:r>
            <a:r>
              <a:rPr lang="en-US" sz="1600" dirty="0"/>
              <a:t> von </a:t>
            </a:r>
            <a:r>
              <a:rPr lang="en-US" sz="1600" dirty="0" err="1"/>
              <a:t>Solarflüssigkeit</a:t>
            </a:r>
            <a:r>
              <a:rPr lang="en-US" sz="1600" dirty="0"/>
              <a:t>.</a:t>
            </a:r>
          </a:p>
          <a:p>
            <a:pPr>
              <a:buFont typeface="+mj-lt"/>
              <a:buAutoNum type="arabicPeriod"/>
            </a:pPr>
            <a:r>
              <a:rPr lang="en-US" sz="1600" dirty="0"/>
              <a:t>Pumpen und Regler einstellen.</a:t>
            </a:r>
          </a:p>
          <a:p>
            <a:pPr>
              <a:buFont typeface="+mj-lt"/>
              <a:buAutoNum type="arabicPeriod"/>
            </a:pPr>
            <a:r>
              <a:rPr lang="en-US" sz="1600" dirty="0"/>
              <a:t>Erkennung und Beseitigung von Fehlern</a:t>
            </a:r>
            <a:r>
              <a:rPr lang="el-GR" sz="1600" dirty="0"/>
              <a:t>.</a:t>
            </a:r>
            <a:endParaRPr lang="en-US" sz="1600" dirty="0"/>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395536" y="5373216"/>
            <a:ext cx="8082644" cy="830997"/>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Falsches PE-Rohr als Abgasleitung</a:t>
            </a:r>
          </a:p>
          <a:p>
            <a:r>
              <a:rPr lang="en-US" sz="1600" dirty="0">
                <a:latin typeface="Arial" panose="020B0604020202020204" pitchFamily="34" charset="0"/>
                <a:cs typeface="Arial" panose="020B0604020202020204" pitchFamily="34" charset="0"/>
              </a:rPr>
              <a:t>Konsequenz: Der Abblasevorgang der Anlage über das Sicherheitsventil schmilzt die</a:t>
            </a:r>
          </a:p>
          <a:p>
            <a:r>
              <a:rPr lang="en-US" sz="1600" dirty="0">
                <a:latin typeface="Arial" panose="020B0604020202020204" pitchFamily="34" charset="0"/>
                <a:cs typeface="Arial" panose="020B0604020202020204" pitchFamily="34" charset="0"/>
              </a:rPr>
              <a:t>Rohr und die heiße Solarflüssigkeit können zu Verletzungen führen.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56792"/>
            <a:ext cx="5544616" cy="37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33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179512" y="3212976"/>
            <a:ext cx="3996444" cy="206210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Beschädigtes Propylenglykol</a:t>
            </a:r>
          </a:p>
          <a:p>
            <a:r>
              <a:rPr lang="en-US" sz="1600" dirty="0">
                <a:latin typeface="Arial" panose="020B0604020202020204" pitchFamily="34" charset="0"/>
                <a:cs typeface="Arial" panose="020B0604020202020204" pitchFamily="34" charset="0"/>
              </a:rPr>
              <a:t>Ursache: Eine zu hohe thermische Belastung durch zu häufigen Anlagenstillstand im Hochsommer in Verbindung mit einem dauerhaften Wartungsmangel führte zu einer vorzeitigen Alterung des Wärmeträgers. Konsequenzen: Chemische Veränderungen des Wärmeträgers und Verlust des Frost- und Korrosionsschutzes.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91839"/>
            <a:ext cx="4680520" cy="430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3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0" y="2924944"/>
            <a:ext cx="4085407" cy="329320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Ungeeignete automatische Entlüftung und unklare Sensorpositionierung</a:t>
            </a:r>
          </a:p>
          <a:p>
            <a:r>
              <a:rPr lang="en-US" sz="1600" dirty="0">
                <a:latin typeface="Arial" panose="020B0604020202020204" pitchFamily="34" charset="0"/>
                <a:cs typeface="Arial" panose="020B0604020202020204" pitchFamily="34" charset="0"/>
              </a:rPr>
              <a:t>Der zugeordnete Entlüfter des Heizgerätes ist für Temperaturen bis 110°C zugelassen. Es ist jedoch klar, dass im Kollektor höhere Temperaturen auftreten können. Die Positionierung des Temperatursensors befindet sich außerhalb des Absorbers. Konsequenzen: Wärmeverluste über Absaugung, Zerstörung des Schwimmers und Flüssigkeitsverlust. Durch die ungünstige Positionierung des Sensors schaltet die Solarkreispumpe zu spät ein.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407" y="1556791"/>
            <a:ext cx="4807073" cy="44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4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p:txBody>
      </p:sp>
      <p:sp>
        <p:nvSpPr>
          <p:cNvPr id="4" name="Rectangle 3"/>
          <p:cNvSpPr/>
          <p:nvPr/>
        </p:nvSpPr>
        <p:spPr>
          <a:xfrm>
            <a:off x="197392" y="3356992"/>
            <a:ext cx="4816200" cy="206210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Falscher Ausdehnungsgefäßanschluss von unten</a:t>
            </a:r>
          </a:p>
          <a:p>
            <a:r>
              <a:rPr lang="en-US" sz="1600" dirty="0">
                <a:latin typeface="Arial" panose="020B0604020202020204" pitchFamily="34" charset="0"/>
                <a:cs typeface="Arial" panose="020B0604020202020204" pitchFamily="34" charset="0"/>
              </a:rPr>
              <a:t>Konsequenz: Durch den hydraulischen Anschluss des Ausdehnungsgefäßes von unten bildet sich unter der Membrane Luft, die nicht entweichen kann und zu deutlichen Druckschwankungen im Solarkreislauf führt. Die im Rücklauf auftretenden höheren Temperaturen in Verbindung mit einer Einrohrzirkulation führen zu einer zusätzlichen thermischen Belastung der </a:t>
            </a:r>
            <a:r>
              <a:rPr lang="en-US" sz="1600" dirty="0" err="1">
                <a:latin typeface="Arial" panose="020B0604020202020204" pitchFamily="34" charset="0"/>
                <a:cs typeface="Arial" panose="020B0604020202020204" pitchFamily="34" charset="0"/>
              </a:rPr>
              <a:t>Umhüllung / Trennwand</a:t>
            </a:r>
            <a:r>
              <a:rPr lang="en-US" sz="1600" dirty="0">
                <a:latin typeface="Arial" panose="020B0604020202020204" pitchFamily="34" charset="0"/>
                <a:cs typeface="Arial" panose="020B0604020202020204" pitchFamily="34"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2679"/>
            <a:ext cx="3862164" cy="44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3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84175105"/>
              </p:ext>
            </p:extLst>
          </p:nvPr>
        </p:nvGraphicFramePr>
        <p:xfrm>
          <a:off x="467544" y="2204864"/>
          <a:ext cx="8229598" cy="4017640"/>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828998">
                  <a:extLst>
                    <a:ext uri="{9D8B030D-6E8A-4147-A177-3AD203B41FA5}">
                      <a16:colId xmlns:a16="http://schemas.microsoft.com/office/drawing/2014/main" val="20003"/>
                    </a:ext>
                  </a:extLst>
                </a:gridCol>
              </a:tblGrid>
              <a:tr h="36004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Fehler</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Folgen/Schäden</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66289" marR="66289"/>
                </a:tc>
                <a:extLst>
                  <a:ext uri="{0D108BD9-81ED-4DB2-BD59-A6C34878D82A}">
                    <a16:rowId xmlns:a16="http://schemas.microsoft.com/office/drawing/2014/main" val="10000"/>
                  </a:ext>
                </a:extLst>
              </a:tr>
              <a:tr h="589231">
                <a:tc>
                  <a:txBody>
                    <a:bodyPr/>
                    <a:lstStyle/>
                    <a:p>
                      <a:pPr marL="0" marR="0" algn="r">
                        <a:spcBef>
                          <a:spcPts val="0"/>
                        </a:spcBef>
                        <a:spcAft>
                          <a:spcPts val="0"/>
                        </a:spcAft>
                      </a:pPr>
                      <a:r>
                        <a:rPr lang="en-US" sz="1400">
                          <a:effectLst/>
                        </a:rPr>
                        <a:t>Allgemein</a:t>
                      </a:r>
                      <a:endParaRPr lang="en-US" sz="14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Einstellung des Technikers, dass die Einhaltung der Montageanleitung immer Schutz im Schadensfall bietet</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Mögliche Schäden</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Kenntnis und Einhaltung der allgemein anerkannten Regeln der Technik</a:t>
                      </a:r>
                      <a:endParaRPr lang="en-US" sz="1200" dirty="0">
                        <a:effectLst/>
                        <a:latin typeface="Times New Roman"/>
                        <a:ea typeface="Calibri"/>
                      </a:endParaRPr>
                    </a:p>
                  </a:txBody>
                  <a:tcPr marL="66289" marR="66289"/>
                </a:tc>
                <a:extLst>
                  <a:ext uri="{0D108BD9-81ED-4DB2-BD59-A6C34878D82A}">
                    <a16:rowId xmlns:a16="http://schemas.microsoft.com/office/drawing/2014/main" val="10001"/>
                  </a:ext>
                </a:extLst>
              </a:tr>
              <a:tr h="441924">
                <a:tc rowSpan="5">
                  <a:txBody>
                    <a:bodyPr/>
                    <a:lstStyle/>
                    <a:p>
                      <a:pPr marL="0" marR="0" algn="r">
                        <a:spcBef>
                          <a:spcPts val="0"/>
                        </a:spcBef>
                        <a:spcAft>
                          <a:spcPts val="0"/>
                        </a:spcAft>
                      </a:pPr>
                      <a:r>
                        <a:rPr lang="en-US" sz="1400" dirty="0">
                          <a:effectLst/>
                        </a:rPr>
                        <a:t>Sammler</a:t>
                      </a:r>
                      <a:endParaRPr lang="en-US" sz="14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Schattierter Kollektor</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Kleinerer Kollektorertrag</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Wenn möglich, </a:t>
                      </a:r>
                      <a:r>
                        <a:rPr lang="en-US" sz="1200" dirty="0" err="1">
                          <a:effectLst/>
                        </a:rPr>
                        <a:t>unverschattete</a:t>
                      </a:r>
                      <a:r>
                        <a:rPr lang="en-US" sz="1200" dirty="0">
                          <a:effectLst/>
                        </a:rPr>
                        <a:t> Dachaufstellung, ansonsten Kollektorfläche vergrößern</a:t>
                      </a:r>
                      <a:endParaRPr lang="en-US" sz="1200" dirty="0">
                        <a:effectLst/>
                        <a:latin typeface="Times New Roman"/>
                        <a:ea typeface="Calibri"/>
                      </a:endParaRPr>
                    </a:p>
                  </a:txBody>
                  <a:tcPr marL="66289" marR="66289"/>
                </a:tc>
                <a:extLst>
                  <a:ext uri="{0D108BD9-81ED-4DB2-BD59-A6C34878D82A}">
                    <a16:rowId xmlns:a16="http://schemas.microsoft.com/office/drawing/2014/main" val="10002"/>
                  </a:ext>
                </a:extLst>
              </a:tr>
              <a:tr h="294616">
                <a:tc vMerge="1">
                  <a:txBody>
                    <a:bodyPr/>
                    <a:lstStyle/>
                    <a:p>
                      <a:endParaRPr lang="en-US"/>
                    </a:p>
                  </a:txBody>
                  <a:tcPr/>
                </a:tc>
                <a:tc>
                  <a:txBody>
                    <a:bodyPr/>
                    <a:lstStyle/>
                    <a:p>
                      <a:pPr marL="0" marR="0">
                        <a:spcBef>
                          <a:spcPts val="0"/>
                        </a:spcBef>
                        <a:spcAft>
                          <a:spcPts val="0"/>
                        </a:spcAft>
                      </a:pPr>
                      <a:r>
                        <a:rPr lang="en-US" sz="1200">
                          <a:effectLst/>
                        </a:rPr>
                        <a:t>Verschattete Kollektorfühler</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Regler reagiert zu spät</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Letzte Kollektorplatte im schattenfreien Bereich in Strömungsrichtung installieren</a:t>
                      </a:r>
                      <a:endParaRPr lang="en-US" sz="1200" dirty="0">
                        <a:effectLst/>
                        <a:latin typeface="Times New Roman"/>
                        <a:ea typeface="Calibri"/>
                      </a:endParaRPr>
                    </a:p>
                  </a:txBody>
                  <a:tcPr marL="66289" marR="66289"/>
                </a:tc>
                <a:extLst>
                  <a:ext uri="{0D108BD9-81ED-4DB2-BD59-A6C34878D82A}">
                    <a16:rowId xmlns:a16="http://schemas.microsoft.com/office/drawing/2014/main" val="10003"/>
                  </a:ext>
                </a:extLst>
              </a:tr>
              <a:tr h="441924">
                <a:tc vMerge="1">
                  <a:txBody>
                    <a:bodyPr/>
                    <a:lstStyle/>
                    <a:p>
                      <a:endParaRPr lang="en-US"/>
                    </a:p>
                  </a:txBody>
                  <a:tcPr/>
                </a:tc>
                <a:tc>
                  <a:txBody>
                    <a:bodyPr/>
                    <a:lstStyle/>
                    <a:p>
                      <a:pPr marL="0" marR="0">
                        <a:spcBef>
                          <a:spcPts val="0"/>
                        </a:spcBef>
                        <a:spcAft>
                          <a:spcPts val="0"/>
                        </a:spcAft>
                      </a:pPr>
                      <a:r>
                        <a:rPr lang="en-US" sz="1200">
                          <a:effectLst/>
                        </a:rPr>
                        <a:t>Verwendung verschiedener Materialien auf dem Dach (Kupfer über Alumunium-Abdeckplatten)</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Korrosionsgefahr</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n-US" sz="1200" dirty="0">
                          <a:effectLst/>
                        </a:rPr>
                        <a:t>Elektrochemisches Potential berücksichtigen</a:t>
                      </a:r>
                      <a:endParaRPr lang="en-US" sz="1200" dirty="0">
                        <a:effectLst/>
                        <a:latin typeface="Times New Roman"/>
                        <a:ea typeface="Calibri"/>
                      </a:endParaRPr>
                    </a:p>
                  </a:txBody>
                  <a:tcPr marL="66289" marR="66289"/>
                </a:tc>
                <a:extLst>
                  <a:ext uri="{0D108BD9-81ED-4DB2-BD59-A6C34878D82A}">
                    <a16:rowId xmlns:a16="http://schemas.microsoft.com/office/drawing/2014/main" val="10004"/>
                  </a:ext>
                </a:extLst>
              </a:tr>
              <a:tr h="294616">
                <a:tc vMerge="1">
                  <a:txBody>
                    <a:bodyPr/>
                    <a:lstStyle/>
                    <a:p>
                      <a:endParaRPr lang="en-US"/>
                    </a:p>
                  </a:txBody>
                  <a:tcPr/>
                </a:tc>
                <a:tc>
                  <a:txBody>
                    <a:bodyPr/>
                    <a:lstStyle/>
                    <a:p>
                      <a:pPr marL="0" marR="0">
                        <a:spcBef>
                          <a:spcPts val="0"/>
                        </a:spcBef>
                        <a:spcAft>
                          <a:spcPts val="0"/>
                        </a:spcAft>
                      </a:pPr>
                      <a:r>
                        <a:rPr lang="en-US" sz="1200">
                          <a:effectLst/>
                        </a:rPr>
                        <a:t>Mindestüberdeckung der Pfannenziegel/Dachbahnen nicht berücksichtigt (8 cm)</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a:effectLst/>
                        </a:rPr>
                        <a:t>Leckage auf dem Dach</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Montageanleitung und Mindestüberdeckung beachten</a:t>
                      </a:r>
                      <a:endParaRPr lang="en-US" sz="1200" dirty="0">
                        <a:effectLst/>
                        <a:latin typeface="Times New Roman"/>
                        <a:ea typeface="Calibri"/>
                      </a:endParaRPr>
                    </a:p>
                  </a:txBody>
                  <a:tcPr marL="66289" marR="66289"/>
                </a:tc>
                <a:extLst>
                  <a:ext uri="{0D108BD9-81ED-4DB2-BD59-A6C34878D82A}">
                    <a16:rowId xmlns:a16="http://schemas.microsoft.com/office/drawing/2014/main" val="10005"/>
                  </a:ext>
                </a:extLst>
              </a:tr>
              <a:tr h="294616">
                <a:tc vMerge="1">
                  <a:txBody>
                    <a:bodyPr/>
                    <a:lstStyle/>
                    <a:p>
                      <a:endParaRPr lang="en-US"/>
                    </a:p>
                  </a:txBody>
                  <a:tcPr/>
                </a:tc>
                <a:tc>
                  <a:txBody>
                    <a:bodyPr/>
                    <a:lstStyle/>
                    <a:p>
                      <a:pPr marL="0" marR="0">
                        <a:spcBef>
                          <a:spcPts val="0"/>
                        </a:spcBef>
                        <a:spcAft>
                          <a:spcPts val="0"/>
                        </a:spcAft>
                      </a:pPr>
                      <a:r>
                        <a:rPr lang="en-US" sz="1200">
                          <a:effectLst/>
                        </a:rPr>
                        <a:t>Zukünftige Zugänglichkeit des Daches kompliziert </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a:effectLst/>
                        </a:rPr>
                        <a:t>Wartung nur mit übermäßigem Aufwand möglich</a:t>
                      </a:r>
                      <a:endParaRPr lang="en-US" sz="1200">
                        <a:effectLst/>
                        <a:latin typeface="Times New Roman"/>
                        <a:ea typeface="Calibri"/>
                      </a:endParaRPr>
                    </a:p>
                  </a:txBody>
                  <a:tcPr marL="66289" marR="66289"/>
                </a:tc>
                <a:tc>
                  <a:txBody>
                    <a:bodyPr/>
                    <a:lstStyle/>
                    <a:p>
                      <a:pPr marL="0" marR="0">
                        <a:spcBef>
                          <a:spcPts val="0"/>
                        </a:spcBef>
                        <a:spcAft>
                          <a:spcPts val="0"/>
                        </a:spcAft>
                      </a:pPr>
                      <a:r>
                        <a:rPr lang="en-US" sz="1200" dirty="0">
                          <a:effectLst/>
                        </a:rPr>
                        <a:t>Zugänglichkeit garantieren</a:t>
                      </a:r>
                      <a:endParaRPr lang="en-US" sz="1200" dirty="0">
                        <a:effectLst/>
                        <a:latin typeface="Times New Roman"/>
                        <a:ea typeface="Calibri"/>
                      </a:endParaRPr>
                    </a:p>
                  </a:txBody>
                  <a:tcPr marL="66289" marR="6628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255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272703"/>
              </p:ext>
            </p:extLst>
          </p:nvPr>
        </p:nvGraphicFramePr>
        <p:xfrm>
          <a:off x="395536" y="2348880"/>
          <a:ext cx="8208911" cy="3541776"/>
        </p:xfrm>
        <a:graphic>
          <a:graphicData uri="http://schemas.openxmlformats.org/drawingml/2006/table">
            <a:tbl>
              <a:tblPr firstRow="1" firstCol="1" bandRow="1">
                <a:tableStyleId>{5C22544A-7EE6-4342-B048-85BDC9FD1C3A}</a:tableStyleId>
              </a:tblPr>
              <a:tblGrid>
                <a:gridCol w="758807">
                  <a:extLst>
                    <a:ext uri="{9D8B030D-6E8A-4147-A177-3AD203B41FA5}">
                      <a16:colId xmlns:a16="http://schemas.microsoft.com/office/drawing/2014/main" val="20000"/>
                    </a:ext>
                  </a:extLst>
                </a:gridCol>
                <a:gridCol w="2069473">
                  <a:extLst>
                    <a:ext uri="{9D8B030D-6E8A-4147-A177-3AD203B41FA5}">
                      <a16:colId xmlns:a16="http://schemas.microsoft.com/office/drawing/2014/main" val="20001"/>
                    </a:ext>
                  </a:extLst>
                </a:gridCol>
                <a:gridCol w="2483368">
                  <a:extLst>
                    <a:ext uri="{9D8B030D-6E8A-4147-A177-3AD203B41FA5}">
                      <a16:colId xmlns:a16="http://schemas.microsoft.com/office/drawing/2014/main" val="20002"/>
                    </a:ext>
                  </a:extLst>
                </a:gridCol>
                <a:gridCol w="2897263">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Fehler</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66289" marR="66289" marT="64008" marB="64008"/>
                </a:tc>
                <a:extLst>
                  <a:ext uri="{0D108BD9-81ED-4DB2-BD59-A6C34878D82A}">
                    <a16:rowId xmlns:a16="http://schemas.microsoft.com/office/drawing/2014/main" val="10000"/>
                  </a:ext>
                </a:extLst>
              </a:tr>
              <a:tr h="441924">
                <a:tc rowSpan="5">
                  <a:txBody>
                    <a:bodyPr/>
                    <a:lstStyle/>
                    <a:p>
                      <a:pPr marL="0" marR="0" algn="r">
                        <a:spcBef>
                          <a:spcPts val="0"/>
                        </a:spcBef>
                        <a:spcAft>
                          <a:spcPts val="0"/>
                        </a:spcAft>
                      </a:pPr>
                      <a:r>
                        <a:rPr lang="en-US" sz="1400" dirty="0">
                          <a:effectLst/>
                        </a:rPr>
                        <a:t>Solarkreislauf</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Verwechslung von Vor- und Rücklaufleitung </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Anlagenzyklen, unzureichende Erträge, mögliche Zerstörung der Pumpe durch Überhitzung</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Korrekter Anschluss der Vor- und Rücklaufleitungen an die Solarstation</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1"/>
                  </a:ext>
                </a:extLst>
              </a:tr>
              <a:tr h="294616">
                <a:tc vMerge="1">
                  <a:txBody>
                    <a:bodyPr/>
                    <a:lstStyle/>
                    <a:p>
                      <a:endParaRPr lang="en-US"/>
                    </a:p>
                  </a:txBody>
                  <a:tcPr/>
                </a:tc>
                <a:tc>
                  <a:txBody>
                    <a:bodyPr/>
                    <a:lstStyle/>
                    <a:p>
                      <a:pPr marL="0" marR="0">
                        <a:spcBef>
                          <a:spcPts val="0"/>
                        </a:spcBef>
                        <a:spcAft>
                          <a:spcPts val="0"/>
                        </a:spcAft>
                      </a:pPr>
                      <a:r>
                        <a:rPr lang="en-US" sz="1200" dirty="0">
                          <a:effectLst/>
                        </a:rPr>
                        <a:t>Installation einer unsachgemäßen Erweiterung</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Membranbruch, </a:t>
                      </a:r>
                      <a:r>
                        <a:rPr lang="en-US" sz="1200" dirty="0" err="1">
                          <a:effectLst/>
                        </a:rPr>
                        <a:t>Leckage</a:t>
                      </a:r>
                      <a:r>
                        <a:rPr lang="en-US" sz="1200" dirty="0">
                          <a:effectLst/>
                        </a:rPr>
                        <a:t>, Berstgefahr, Abblasen über Sicherheitsventil</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Einbringen von temperatur-, druck- und glykolbeständigen Ausdehnungsgefäßen</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2"/>
                  </a:ext>
                </a:extLst>
              </a:tr>
              <a:tr h="441924">
                <a:tc vMerge="1">
                  <a:txBody>
                    <a:bodyPr/>
                    <a:lstStyle/>
                    <a:p>
                      <a:endParaRPr lang="en-US"/>
                    </a:p>
                  </a:txBody>
                  <a:tcPr/>
                </a:tc>
                <a:tc>
                  <a:txBody>
                    <a:bodyPr/>
                    <a:lstStyle/>
                    <a:p>
                      <a:pPr marL="0" marR="0">
                        <a:spcBef>
                          <a:spcPts val="0"/>
                        </a:spcBef>
                        <a:spcAft>
                          <a:spcPts val="0"/>
                        </a:spcAft>
                      </a:pPr>
                      <a:r>
                        <a:rPr lang="en-US" sz="1200" dirty="0">
                          <a:effectLst/>
                        </a:rPr>
                        <a:t>Erweiterung des Behälteranschlusses von unten</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Luft und Dampf sammeln sich im Ausdehnungsgefäß, Druckschwankungen, Membranbruch</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Ausdehnungsgefäßanschluss von oben</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3"/>
                  </a:ext>
                </a:extLst>
              </a:tr>
              <a:tr h="294616">
                <a:tc vMerge="1">
                  <a:txBody>
                    <a:bodyPr/>
                    <a:lstStyle/>
                    <a:p>
                      <a:endParaRPr lang="en-US"/>
                    </a:p>
                  </a:txBody>
                  <a:tcPr/>
                </a:tc>
                <a:tc>
                  <a:txBody>
                    <a:bodyPr/>
                    <a:lstStyle/>
                    <a:p>
                      <a:pPr marL="0" marR="0">
                        <a:spcBef>
                          <a:spcPts val="0"/>
                        </a:spcBef>
                        <a:spcAft>
                          <a:spcPts val="0"/>
                        </a:spcAft>
                      </a:pPr>
                      <a:r>
                        <a:rPr lang="en-US" sz="1200" dirty="0">
                          <a:effectLst/>
                        </a:rPr>
                        <a:t>Ungeeigneter Entlüfter, fehlende Temperaturstabilität</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Zerstörung durch Überhitzung auch bei verschlossenem Kugelhahn (Heatpipe)</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Verwendung von Entlüftern, die bis 150°C zugelassen sind</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4"/>
                  </a:ext>
                </a:extLst>
              </a:tr>
              <a:tr h="589232">
                <a:tc vMerge="1">
                  <a:txBody>
                    <a:bodyPr/>
                    <a:lstStyle/>
                    <a:p>
                      <a:endParaRPr lang="en-US"/>
                    </a:p>
                  </a:txBody>
                  <a:tcPr/>
                </a:tc>
                <a:tc>
                  <a:txBody>
                    <a:bodyPr/>
                    <a:lstStyle/>
                    <a:p>
                      <a:pPr marL="0" marR="0">
                        <a:spcBef>
                          <a:spcPts val="0"/>
                        </a:spcBef>
                        <a:spcAft>
                          <a:spcPts val="0"/>
                        </a:spcAft>
                      </a:pPr>
                      <a:r>
                        <a:rPr lang="en-US" sz="1200" dirty="0">
                          <a:effectLst/>
                        </a:rPr>
                        <a:t>Nichteinhaltung der Temperatur-, Druck- und Glykolbeständigkeit der Rohre </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Lecks, Glykol-Lecks</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Verwendung von temperatur-, druck- und glykolbeständigem Rohrmaterial</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872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29594653"/>
              </p:ext>
            </p:extLst>
          </p:nvPr>
        </p:nvGraphicFramePr>
        <p:xfrm>
          <a:off x="683568" y="2636912"/>
          <a:ext cx="7848872" cy="2682240"/>
        </p:xfrm>
        <a:graphic>
          <a:graphicData uri="http://schemas.openxmlformats.org/drawingml/2006/table">
            <a:tbl>
              <a:tblPr firstRow="1" firstCol="1" bandRow="1">
                <a:tableStyleId>{5C22544A-7EE6-4342-B048-85BDC9FD1C3A}</a:tableStyleId>
              </a:tblPr>
              <a:tblGrid>
                <a:gridCol w="725526">
                  <a:extLst>
                    <a:ext uri="{9D8B030D-6E8A-4147-A177-3AD203B41FA5}">
                      <a16:colId xmlns:a16="http://schemas.microsoft.com/office/drawing/2014/main" val="20000"/>
                    </a:ext>
                  </a:extLst>
                </a:gridCol>
                <a:gridCol w="1978707">
                  <a:extLst>
                    <a:ext uri="{9D8B030D-6E8A-4147-A177-3AD203B41FA5}">
                      <a16:colId xmlns:a16="http://schemas.microsoft.com/office/drawing/2014/main" val="20001"/>
                    </a:ext>
                  </a:extLst>
                </a:gridCol>
                <a:gridCol w="2374449">
                  <a:extLst>
                    <a:ext uri="{9D8B030D-6E8A-4147-A177-3AD203B41FA5}">
                      <a16:colId xmlns:a16="http://schemas.microsoft.com/office/drawing/2014/main" val="20002"/>
                    </a:ext>
                  </a:extLst>
                </a:gridCol>
                <a:gridCol w="2770190">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Fehler</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66289" marR="66289" marT="64008" marB="64008"/>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66289" marR="66289" marT="64008" marB="64008"/>
                </a:tc>
                <a:extLst>
                  <a:ext uri="{0D108BD9-81ED-4DB2-BD59-A6C34878D82A}">
                    <a16:rowId xmlns:a16="http://schemas.microsoft.com/office/drawing/2014/main" val="10000"/>
                  </a:ext>
                </a:extLst>
              </a:tr>
              <a:tr h="294616">
                <a:tc rowSpan="4">
                  <a:txBody>
                    <a:bodyPr/>
                    <a:lstStyle/>
                    <a:p>
                      <a:pPr marL="0" marR="0" algn="r">
                        <a:spcBef>
                          <a:spcPts val="0"/>
                        </a:spcBef>
                        <a:spcAft>
                          <a:spcPts val="0"/>
                        </a:spcAft>
                      </a:pPr>
                      <a:r>
                        <a:rPr lang="en-US" sz="1400" dirty="0">
                          <a:effectLst/>
                        </a:rPr>
                        <a:t>Solarkreislauf</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Fehlendes Rückflussventil in der Solarvorlaufleitung</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Wärmeverlust durch Einrohr-Zirkulation</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Einbau eines temperaturstabilen Rücklaufventils in die Solarvorlaufleitung</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1"/>
                  </a:ext>
                </a:extLst>
              </a:tr>
              <a:tr h="294616">
                <a:tc vMerge="1">
                  <a:txBody>
                    <a:bodyPr/>
                    <a:lstStyle/>
                    <a:p>
                      <a:endParaRPr lang="en-US"/>
                    </a:p>
                  </a:txBody>
                  <a:tcPr/>
                </a:tc>
                <a:tc>
                  <a:txBody>
                    <a:bodyPr/>
                    <a:lstStyle/>
                    <a:p>
                      <a:pPr marL="0" marR="0">
                        <a:spcBef>
                          <a:spcPts val="0"/>
                        </a:spcBef>
                        <a:spcAft>
                          <a:spcPts val="0"/>
                        </a:spcAft>
                      </a:pPr>
                      <a:r>
                        <a:rPr lang="en-US" sz="1200">
                          <a:effectLst/>
                        </a:rPr>
                        <a:t>Fehlendes Auspuffrohr</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Verbrühungsgefahr</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Installation der Kupferabgasleitung und Verbindung mit dem Auffangbehälter</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2"/>
                  </a:ext>
                </a:extLst>
              </a:tr>
              <a:tr h="294616">
                <a:tc vMerge="1">
                  <a:txBody>
                    <a:bodyPr/>
                    <a:lstStyle/>
                    <a:p>
                      <a:endParaRPr lang="en-US"/>
                    </a:p>
                  </a:txBody>
                  <a:tcPr/>
                </a:tc>
                <a:tc>
                  <a:txBody>
                    <a:bodyPr/>
                    <a:lstStyle/>
                    <a:p>
                      <a:pPr marL="0" marR="0">
                        <a:spcBef>
                          <a:spcPts val="0"/>
                        </a:spcBef>
                        <a:spcAft>
                          <a:spcPts val="0"/>
                        </a:spcAft>
                      </a:pPr>
                      <a:r>
                        <a:rPr lang="en-US" sz="1200">
                          <a:effectLst/>
                        </a:rPr>
                        <a:t>Luftabscheider nicht eingesetzt</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Luft kann sich nicht trennen, im Extremfall wird der gesamte Zyklus unterbrochen</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a:effectLst/>
                        </a:rPr>
                        <a:t>Luftzerleger einbauen</a:t>
                      </a:r>
                      <a:endParaRPr lang="en-US" sz="1200">
                        <a:effectLst/>
                        <a:latin typeface="Times New Roman"/>
                        <a:ea typeface="Calibri"/>
                      </a:endParaRPr>
                    </a:p>
                  </a:txBody>
                  <a:tcPr marL="66289" marR="66289" marT="64008" marB="64008"/>
                </a:tc>
                <a:extLst>
                  <a:ext uri="{0D108BD9-81ED-4DB2-BD59-A6C34878D82A}">
                    <a16:rowId xmlns:a16="http://schemas.microsoft.com/office/drawing/2014/main" val="10003"/>
                  </a:ext>
                </a:extLst>
              </a:tr>
              <a:tr h="441924">
                <a:tc vMerge="1">
                  <a:txBody>
                    <a:bodyPr/>
                    <a:lstStyle/>
                    <a:p>
                      <a:endParaRPr lang="en-US"/>
                    </a:p>
                  </a:txBody>
                  <a:tcPr/>
                </a:tc>
                <a:tc>
                  <a:txBody>
                    <a:bodyPr/>
                    <a:lstStyle/>
                    <a:p>
                      <a:pPr marL="0" marR="0">
                        <a:spcBef>
                          <a:spcPts val="0"/>
                        </a:spcBef>
                        <a:spcAft>
                          <a:spcPts val="0"/>
                        </a:spcAft>
                      </a:pPr>
                      <a:r>
                        <a:rPr lang="en-US" sz="1200">
                          <a:effectLst/>
                        </a:rPr>
                        <a:t>Einsatz von Plattenwärmetauschern für den Schwimmbadanschluss</a:t>
                      </a:r>
                      <a:endParaRPr lang="en-US" sz="120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Verschmutzung, </a:t>
                      </a:r>
                      <a:r>
                        <a:rPr lang="en-US" sz="1200" dirty="0" err="1">
                          <a:effectLst/>
                        </a:rPr>
                        <a:t>Entlöten</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Montage eines Rohrbündelwärmetauschers</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512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5970101"/>
              </p:ext>
            </p:extLst>
          </p:nvPr>
        </p:nvGraphicFramePr>
        <p:xfrm>
          <a:off x="395536" y="2420888"/>
          <a:ext cx="8064896" cy="359664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2357188">
                  <a:extLst>
                    <a:ext uri="{9D8B030D-6E8A-4147-A177-3AD203B41FA5}">
                      <a16:colId xmlns:a16="http://schemas.microsoft.com/office/drawing/2014/main" val="20001"/>
                    </a:ext>
                  </a:extLst>
                </a:gridCol>
                <a:gridCol w="2241786">
                  <a:extLst>
                    <a:ext uri="{9D8B030D-6E8A-4147-A177-3AD203B41FA5}">
                      <a16:colId xmlns:a16="http://schemas.microsoft.com/office/drawing/2014/main" val="20002"/>
                    </a:ext>
                  </a:extLst>
                </a:gridCol>
                <a:gridCol w="2241786">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Fehler</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4">
                  <a:txBody>
                    <a:bodyPr/>
                    <a:lstStyle/>
                    <a:p>
                      <a:pPr marL="0" marR="0" algn="r">
                        <a:spcBef>
                          <a:spcPts val="0"/>
                        </a:spcBef>
                        <a:spcAft>
                          <a:spcPts val="0"/>
                        </a:spcAft>
                      </a:pPr>
                      <a:r>
                        <a:rPr lang="en-US" sz="1400">
                          <a:effectLst/>
                        </a:rPr>
                        <a:t>Lagerung</a:t>
                      </a:r>
                      <a:endParaRPr lang="en-US" sz="1400">
                        <a:effectLst/>
                        <a:latin typeface="Times New Roman"/>
                        <a:ea typeface="Calibri"/>
                      </a:endParaRPr>
                    </a:p>
                  </a:txBody>
                  <a:tcPr marL="25459" marR="25459"/>
                </a:tc>
                <a:tc>
                  <a:txBody>
                    <a:bodyPr/>
                    <a:lstStyle/>
                    <a:p>
                      <a:pPr marL="0" marR="0">
                        <a:spcBef>
                          <a:spcPts val="0"/>
                        </a:spcBef>
                        <a:spcAft>
                          <a:spcPts val="0"/>
                        </a:spcAft>
                      </a:pPr>
                      <a:r>
                        <a:rPr lang="en-US" sz="1200">
                          <a:effectLst/>
                        </a:rPr>
                        <a:t>Verwechslung von Vor- und Rücklaufanschluss am Solarkreis-Wärmetauscher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Schlechte Wärmeübertragung auf das Speicherwasser, geringerer Kollektorertrag durch zu hohe Rücklauftemperatur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Installieren Sie den Zulaufanschluss am Speicher oberhalb des Rücklaufanschlusses</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282873">
                <a:tc vMerge="1">
                  <a:txBody>
                    <a:bodyPr/>
                    <a:lstStyle/>
                    <a:p>
                      <a:endParaRPr lang="en-US"/>
                    </a:p>
                  </a:txBody>
                  <a:tcPr/>
                </a:tc>
                <a:tc>
                  <a:txBody>
                    <a:bodyPr/>
                    <a:lstStyle/>
                    <a:p>
                      <a:pPr marL="0" marR="0">
                        <a:spcBef>
                          <a:spcPts val="0"/>
                        </a:spcBef>
                        <a:spcAft>
                          <a:spcPts val="0"/>
                        </a:spcAft>
                      </a:pPr>
                      <a:r>
                        <a:rPr lang="en-US" sz="1200" dirty="0">
                          <a:effectLst/>
                        </a:rPr>
                        <a:t>Zu hohe/niedrige Befestigung oder fehlende Temperaturfühler oder kein Kontakt zur Tauchhülsenwand</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Schlechte Regelung der Anlage, z.B. wenn der Stützheizungsfühler zu niedrig ist, kommt es trotz ausreichender Speichertemperatur nicht zum Schalten der Speicherlast (die Raumheizung bleibt kalt)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Speicherfühler in der Mitte der Höhe des Solarkreislauf-Wärmetauschers / der Stützheizung anbringen. Auf guten thermischen Kontakt achten (Wärmeleitpaste/Wärmeleitpaste)</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dirty="0">
                          <a:effectLst/>
                        </a:rPr>
                        <a:t>Falsche hydraulische Einbindung der Zirkulationsleitung</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Zerstörung der Schicht/Mischung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Korrekte Integration der Zirkulationsleitung (Montage auf halber Lagerhöhe)</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a:effectLst/>
                        </a:rPr>
                        <a:t>Fehlender Leitungswassermischer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Verbrühungsgefahr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Einbau eines Leitungswassermischers</a:t>
                      </a:r>
                      <a:endParaRPr lang="en-US" sz="1200" dirty="0">
                        <a:effectLst/>
                        <a:latin typeface="Times New Roman"/>
                        <a:ea typeface="Calibri"/>
                      </a:endParaRPr>
                    </a:p>
                  </a:txBody>
                  <a:tcPr marL="25459" marR="2545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57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68738085"/>
              </p:ext>
            </p:extLst>
          </p:nvPr>
        </p:nvGraphicFramePr>
        <p:xfrm>
          <a:off x="539552" y="2276872"/>
          <a:ext cx="8064896" cy="368808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2357188">
                  <a:extLst>
                    <a:ext uri="{9D8B030D-6E8A-4147-A177-3AD203B41FA5}">
                      <a16:colId xmlns:a16="http://schemas.microsoft.com/office/drawing/2014/main" val="20001"/>
                    </a:ext>
                  </a:extLst>
                </a:gridCol>
                <a:gridCol w="2241786">
                  <a:extLst>
                    <a:ext uri="{9D8B030D-6E8A-4147-A177-3AD203B41FA5}">
                      <a16:colId xmlns:a16="http://schemas.microsoft.com/office/drawing/2014/main" val="20002"/>
                    </a:ext>
                  </a:extLst>
                </a:gridCol>
                <a:gridCol w="2241786">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Fehler</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5">
                  <a:txBody>
                    <a:bodyPr/>
                    <a:lstStyle/>
                    <a:p>
                      <a:pPr marL="0" marR="0" algn="r">
                        <a:spcBef>
                          <a:spcPts val="0"/>
                        </a:spcBef>
                        <a:spcAft>
                          <a:spcPts val="0"/>
                        </a:spcAft>
                      </a:pPr>
                      <a:r>
                        <a:rPr lang="en-US" sz="1400" dirty="0">
                          <a:effectLst/>
                        </a:rPr>
                        <a:t>Anschlusstechnik</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Verwendung von Crimpverbindungen mit nicht temperaturbeständigen Teilen in der Nähe des Steckers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Leckagen (auch nach längeren Zeiträumen)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Verwendung von temperaturbeständigen Teilen, Hartlöten/Lötschweißen oder Klemmringverbindungen</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169724">
                <a:tc vMerge="1">
                  <a:txBody>
                    <a:bodyPr/>
                    <a:lstStyle/>
                    <a:p>
                      <a:endParaRPr lang="en-US"/>
                    </a:p>
                  </a:txBody>
                  <a:tcPr/>
                </a:tc>
                <a:tc>
                  <a:txBody>
                    <a:bodyPr/>
                    <a:lstStyle/>
                    <a:p>
                      <a:pPr marL="0" marR="0">
                        <a:spcBef>
                          <a:spcPts val="0"/>
                        </a:spcBef>
                        <a:spcAft>
                          <a:spcPts val="0"/>
                        </a:spcAft>
                      </a:pPr>
                      <a:r>
                        <a:rPr lang="en-US" sz="1200">
                          <a:effectLst/>
                        </a:rPr>
                        <a:t>Abdichtung nicht sorgfältig genug durchgeführt (geringere Viskosität von Glykol im Vergleich zu Wasser)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Leckagen (auch nach längeren Zeiträumen)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Sorgfältige Verbindungstechnik. Nach der Befüllung durchgeführte Dichtheitsprüfungen</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169724">
                <a:tc vMerge="1">
                  <a:txBody>
                    <a:bodyPr/>
                    <a:lstStyle/>
                    <a:p>
                      <a:endParaRPr lang="en-US"/>
                    </a:p>
                  </a:txBody>
                  <a:tcPr/>
                </a:tc>
                <a:tc>
                  <a:txBody>
                    <a:bodyPr/>
                    <a:lstStyle/>
                    <a:p>
                      <a:pPr marL="0" marR="0">
                        <a:spcBef>
                          <a:spcPts val="0"/>
                        </a:spcBef>
                        <a:spcAft>
                          <a:spcPts val="0"/>
                        </a:spcAft>
                      </a:pPr>
                      <a:r>
                        <a:rPr lang="en-US" sz="1200" dirty="0">
                          <a:effectLst/>
                        </a:rPr>
                        <a:t>Weichlöten mit evakuierten Röhrenkollektorsystemen</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Lötmittel erweicht bei hohen Temperaturen und führt zu Leckagen, Erosion (Materialabtrag)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Hartlöt/Lötschweiß- oder Klemmringverbindungen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a:effectLst/>
                        </a:rPr>
                        <a:t>Verwendung von verzinkten Rohren und Kunststoffrohren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Entzinkung, Schlammanfall, Leckagen, Funktionsverlust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Kupfer-, Stahl- oder Edelstahlleitungen</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226298">
                <a:tc vMerge="1">
                  <a:txBody>
                    <a:bodyPr/>
                    <a:lstStyle/>
                    <a:p>
                      <a:endParaRPr lang="en-US"/>
                    </a:p>
                  </a:txBody>
                  <a:tcPr/>
                </a:tc>
                <a:tc>
                  <a:txBody>
                    <a:bodyPr/>
                    <a:lstStyle/>
                    <a:p>
                      <a:pPr marL="0" marR="0">
                        <a:spcBef>
                          <a:spcPts val="0"/>
                        </a:spcBef>
                        <a:spcAft>
                          <a:spcPts val="0"/>
                        </a:spcAft>
                      </a:pPr>
                      <a:r>
                        <a:rPr lang="en-US" sz="1200">
                          <a:effectLst/>
                        </a:rPr>
                        <a:t>Fehlender temperaturbeständiger Übergang vom Schwimmbadwärmetauscher zum Kunststoffrohr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Änderungsrisiko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Thermische Entkopplung</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220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65743818"/>
              </p:ext>
            </p:extLst>
          </p:nvPr>
        </p:nvGraphicFramePr>
        <p:xfrm>
          <a:off x="539552" y="2276872"/>
          <a:ext cx="8064896" cy="414528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000"/>
                    </a:ext>
                  </a:extLst>
                </a:gridCol>
                <a:gridCol w="2357188">
                  <a:extLst>
                    <a:ext uri="{9D8B030D-6E8A-4147-A177-3AD203B41FA5}">
                      <a16:colId xmlns:a16="http://schemas.microsoft.com/office/drawing/2014/main" val="20001"/>
                    </a:ext>
                  </a:extLst>
                </a:gridCol>
                <a:gridCol w="2241786">
                  <a:extLst>
                    <a:ext uri="{9D8B030D-6E8A-4147-A177-3AD203B41FA5}">
                      <a16:colId xmlns:a16="http://schemas.microsoft.com/office/drawing/2014/main" val="20002"/>
                    </a:ext>
                  </a:extLst>
                </a:gridCol>
                <a:gridCol w="2241786">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Fehler</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0">
                <a:tc rowSpan="3">
                  <a:txBody>
                    <a:bodyPr/>
                    <a:lstStyle/>
                    <a:p>
                      <a:pPr marL="0" marR="0" algn="r">
                        <a:spcBef>
                          <a:spcPts val="0"/>
                        </a:spcBef>
                        <a:spcAft>
                          <a:spcPts val="0"/>
                        </a:spcAft>
                      </a:pPr>
                      <a:r>
                        <a:rPr lang="en-US" sz="1400" dirty="0">
                          <a:effectLst/>
                        </a:rPr>
                        <a:t>Die Wärmedämmung</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Zu wenig/unvollständige Rohrisolierung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Höhere thermische Verluste</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Durchgehende Wärmedämmung, Dämmstoffdicke nach Energieeinsparverordnung</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226298">
                <a:tc vMerge="1">
                  <a:txBody>
                    <a:bodyPr/>
                    <a:lstStyle/>
                    <a:p>
                      <a:endParaRPr lang="en-US"/>
                    </a:p>
                  </a:txBody>
                  <a:tcPr/>
                </a:tc>
                <a:tc>
                  <a:txBody>
                    <a:bodyPr/>
                    <a:lstStyle/>
                    <a:p>
                      <a:pPr marL="0" marR="0">
                        <a:spcBef>
                          <a:spcPts val="0"/>
                        </a:spcBef>
                        <a:spcAft>
                          <a:spcPts val="0"/>
                        </a:spcAft>
                      </a:pPr>
                      <a:r>
                        <a:rPr lang="en-US" sz="1200" dirty="0">
                          <a:effectLst/>
                        </a:rPr>
                        <a:t>Einsatz von Mineralwolle im Außenbereich</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Taupunktverschiebung, Feuchtigkeitseintritt, Eisbildung, erhöhte Wärmeleitung, Zerstörung der Wärmedämmung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Verwendung einer beschichteten, geschlossenzelligen und temperaturbeständigen Wärmedämmung (definitiv keine Mineralwolle im Außenbereich)</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a:effectLst/>
                        </a:rPr>
                        <a:t>Fehlende Stahlbeschichtung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Vogelschäden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Aluminiumbeschichtung</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rowSpan="3">
                  <a:txBody>
                    <a:bodyPr/>
                    <a:lstStyle/>
                    <a:p>
                      <a:pPr marL="0" marR="0" algn="r">
                        <a:spcBef>
                          <a:spcPts val="0"/>
                        </a:spcBef>
                        <a:spcAft>
                          <a:spcPts val="0"/>
                        </a:spcAft>
                      </a:pPr>
                      <a:r>
                        <a:rPr lang="en-US" sz="1400">
                          <a:effectLst/>
                        </a:rPr>
                        <a:t>Steuerung</a:t>
                      </a:r>
                      <a:endParaRPr lang="en-US" sz="1400">
                        <a:effectLst/>
                        <a:latin typeface="Times New Roman"/>
                        <a:ea typeface="Calibri"/>
                      </a:endParaRPr>
                    </a:p>
                  </a:txBody>
                  <a:tcPr marL="25459" marR="25459"/>
                </a:tc>
                <a:tc>
                  <a:txBody>
                    <a:bodyPr/>
                    <a:lstStyle/>
                    <a:p>
                      <a:pPr marL="0" marR="0">
                        <a:spcBef>
                          <a:spcPts val="0"/>
                        </a:spcBef>
                        <a:spcAft>
                          <a:spcPts val="0"/>
                        </a:spcAft>
                      </a:pPr>
                      <a:r>
                        <a:rPr lang="en-US" sz="1200">
                          <a:effectLst/>
                        </a:rPr>
                        <a:t>Temperaturdifferenz zu hoch eingestellt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Kleinere Wärmeproduktion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Einstellung der Temperaturdifferenz nach Herstellerangaben</a:t>
                      </a:r>
                      <a:endParaRPr lang="en-US" sz="1200" dirty="0">
                        <a:effectLst/>
                        <a:latin typeface="Times New Roman"/>
                        <a:ea typeface="Calibri"/>
                      </a:endParaRPr>
                    </a:p>
                  </a:txBody>
                  <a:tcPr marL="25459" marR="25459"/>
                </a:tc>
                <a:extLst>
                  <a:ext uri="{0D108BD9-81ED-4DB2-BD59-A6C34878D82A}">
                    <a16:rowId xmlns:a16="http://schemas.microsoft.com/office/drawing/2014/main" val="10004"/>
                  </a:ext>
                </a:extLst>
              </a:tr>
              <a:tr h="169724">
                <a:tc vMerge="1">
                  <a:txBody>
                    <a:bodyPr/>
                    <a:lstStyle/>
                    <a:p>
                      <a:endParaRPr lang="en-US"/>
                    </a:p>
                  </a:txBody>
                  <a:tcPr/>
                </a:tc>
                <a:tc>
                  <a:txBody>
                    <a:bodyPr/>
                    <a:lstStyle/>
                    <a:p>
                      <a:pPr marL="0" marR="0">
                        <a:spcBef>
                          <a:spcPts val="0"/>
                        </a:spcBef>
                        <a:spcAft>
                          <a:spcPts val="0"/>
                        </a:spcAft>
                      </a:pPr>
                      <a:r>
                        <a:rPr lang="en-US" sz="1200">
                          <a:effectLst/>
                        </a:rPr>
                        <a:t>Sollwert der maximalen Speichertemperatur bei Brauchwasserspeichern &gt; 60°C</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Verkalkung von Wärmetauschern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Maximale Speichertemperatur auf 60°C einstellen</a:t>
                      </a:r>
                      <a:endParaRPr lang="en-US" sz="1200">
                        <a:effectLst/>
                        <a:latin typeface="Times New Roman"/>
                        <a:ea typeface="Calibri"/>
                      </a:endParaRPr>
                    </a:p>
                  </a:txBody>
                  <a:tcPr marL="25459" marR="25459"/>
                </a:tc>
                <a:extLst>
                  <a:ext uri="{0D108BD9-81ED-4DB2-BD59-A6C34878D82A}">
                    <a16:rowId xmlns:a16="http://schemas.microsoft.com/office/drawing/2014/main" val="10005"/>
                  </a:ext>
                </a:extLst>
              </a:tr>
              <a:tr h="169724">
                <a:tc vMerge="1">
                  <a:txBody>
                    <a:bodyPr/>
                    <a:lstStyle/>
                    <a:p>
                      <a:endParaRPr lang="en-US"/>
                    </a:p>
                  </a:txBody>
                  <a:tcPr/>
                </a:tc>
                <a:tc>
                  <a:txBody>
                    <a:bodyPr/>
                    <a:lstStyle/>
                    <a:p>
                      <a:pPr marL="0" marR="0">
                        <a:spcBef>
                          <a:spcPts val="0"/>
                        </a:spcBef>
                        <a:spcAft>
                          <a:spcPts val="0"/>
                        </a:spcAft>
                      </a:pPr>
                      <a:r>
                        <a:rPr lang="en-US" sz="1200">
                          <a:effectLst/>
                        </a:rPr>
                        <a:t>Verwechslung der Fühleranschlüsse von Kollektor- und Speicherfühlern am Regler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Anlage schaltet nur ein, wenn die Speichertemperatur über der Kollektortemperatur liegt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Sensorkabel gemäß Montageanleitung korrekt anschließen</a:t>
                      </a:r>
                      <a:endParaRPr lang="en-US" sz="1200" dirty="0">
                        <a:effectLst/>
                        <a:latin typeface="Times New Roman"/>
                        <a:ea typeface="Calibri"/>
                      </a:endParaRPr>
                    </a:p>
                  </a:txBody>
                  <a:tcPr marL="25459" marR="2545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72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Inhalt</a:t>
            </a:r>
            <a:endParaRPr lang="el-GR" dirty="0"/>
          </a:p>
        </p:txBody>
      </p:sp>
      <p:sp>
        <p:nvSpPr>
          <p:cNvPr id="3" name="Content Placeholder 2"/>
          <p:cNvSpPr>
            <a:spLocks noGrp="1"/>
          </p:cNvSpPr>
          <p:nvPr>
            <p:ph idx="1"/>
          </p:nvPr>
        </p:nvSpPr>
        <p:spPr>
          <a:xfrm>
            <a:off x="457200" y="1484784"/>
            <a:ext cx="8229600" cy="4176464"/>
          </a:xfrm>
        </p:spPr>
        <p:txBody>
          <a:bodyPr>
            <a:no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1. Spülung des Solarkreislaufs und Dichtheitsprüfung</a:t>
            </a:r>
          </a:p>
          <a:p>
            <a:pPr marL="0" indent="0">
              <a:buNone/>
            </a:pPr>
            <a:r>
              <a:rPr lang="en-US" sz="1600" dirty="0">
                <a:latin typeface="Arial" panose="020B0604020202020204" pitchFamily="34" charset="0"/>
                <a:cs typeface="Arial" panose="020B0604020202020204" pitchFamily="34" charset="0"/>
              </a:rPr>
              <a:t>1.1. Spülung des Solarkreislaufs</a:t>
            </a:r>
          </a:p>
          <a:p>
            <a:pPr marL="0" indent="0">
              <a:buNone/>
            </a:pPr>
            <a:r>
              <a:rPr lang="en-US" sz="1600" dirty="0">
                <a:latin typeface="Arial" panose="020B0604020202020204" pitchFamily="34" charset="0"/>
                <a:cs typeface="Arial" panose="020B0604020202020204" pitchFamily="34" charset="0"/>
              </a:rPr>
              <a:t>1.2. Dichtheitsprüfung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Befüllen mit Solarflüssigkeit und Einstellung der Pumpe und des Reglers</a:t>
            </a:r>
          </a:p>
          <a:p>
            <a:pPr marL="0" indent="0">
              <a:buNone/>
            </a:pPr>
            <a:r>
              <a:rPr lang="en-US" sz="1600" dirty="0">
                <a:latin typeface="Arial" panose="020B0604020202020204" pitchFamily="34" charset="0"/>
                <a:cs typeface="Arial" panose="020B0604020202020204" pitchFamily="34" charset="0"/>
              </a:rPr>
              <a:t>2.1. Befüllung mit Solarflüssigkeit</a:t>
            </a:r>
          </a:p>
          <a:p>
            <a:pPr marL="0" indent="0">
              <a:buNone/>
            </a:pPr>
            <a:r>
              <a:rPr lang="en-US" sz="1600" dirty="0">
                <a:latin typeface="Arial" panose="020B0604020202020204" pitchFamily="34" charset="0"/>
                <a:cs typeface="Arial" panose="020B0604020202020204" pitchFamily="34" charset="0"/>
              </a:rPr>
              <a:t>2.2. Einstellung der Pumpe und des Reglers</a:t>
            </a:r>
          </a:p>
          <a:p>
            <a:pPr marL="0" indent="0">
              <a:buNone/>
            </a:pPr>
            <a:r>
              <a:rPr lang="en-US" sz="1600" dirty="0">
                <a:latin typeface="Arial" panose="020B0604020202020204" pitchFamily="34" charset="0"/>
                <a:cs typeface="Arial" panose="020B0604020202020204" pitchFamily="34" charset="0"/>
              </a:rPr>
              <a:t>2.3. Wartung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Erkennung und Beseitigung von Fehlern</a:t>
            </a:r>
          </a:p>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dirty="0">
                <a:latin typeface="Arial" panose="020B0604020202020204" pitchFamily="34" charset="0"/>
                <a:cs typeface="Arial" panose="020B0604020202020204" pitchFamily="34" charset="0"/>
              </a:rPr>
              <a:t>3.2. Beispiele für Fehlererkennung und -behebung</a:t>
            </a:r>
          </a:p>
        </p:txBody>
      </p:sp>
    </p:spTree>
    <p:extLst>
      <p:ext uri="{BB962C8B-B14F-4D97-AF65-F5344CB8AC3E}">
        <p14:creationId xmlns:p14="http://schemas.microsoft.com/office/powerpoint/2010/main" val="316537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8242834"/>
              </p:ext>
            </p:extLst>
          </p:nvPr>
        </p:nvGraphicFramePr>
        <p:xfrm>
          <a:off x="251520" y="2276872"/>
          <a:ext cx="8568953" cy="3505200"/>
        </p:xfrm>
        <a:graphic>
          <a:graphicData uri="http://schemas.openxmlformats.org/drawingml/2006/table">
            <a:tbl>
              <a:tblPr firstRow="1" firstCol="1" bandRow="1">
                <a:tableStyleId>{5C22544A-7EE6-4342-B048-85BDC9FD1C3A}</a:tableStyleId>
              </a:tblPr>
              <a:tblGrid>
                <a:gridCol w="1300645">
                  <a:extLst>
                    <a:ext uri="{9D8B030D-6E8A-4147-A177-3AD203B41FA5}">
                      <a16:colId xmlns:a16="http://schemas.microsoft.com/office/drawing/2014/main" val="20000"/>
                    </a:ext>
                  </a:extLst>
                </a:gridCol>
                <a:gridCol w="2504512">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Fehler</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169724">
                <a:tc rowSpan="5">
                  <a:txBody>
                    <a:bodyPr/>
                    <a:lstStyle/>
                    <a:p>
                      <a:pPr marL="0" marR="0" algn="r">
                        <a:spcBef>
                          <a:spcPts val="0"/>
                        </a:spcBef>
                        <a:spcAft>
                          <a:spcPts val="0"/>
                        </a:spcAft>
                      </a:pPr>
                      <a:r>
                        <a:rPr lang="en-US" sz="1400" dirty="0">
                          <a:effectLst/>
                        </a:rPr>
                        <a:t>Inbetriebnahme</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dirty="0">
                          <a:effectLst/>
                        </a:rPr>
                        <a:t>Wasserreste im Absorber und/oder in den Verbindungsleitungen (Eisbildung bei 4°C Lufttemperatur)</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Rohrbrüche in Absorbern und externen Rohrleitungen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Druckprüfung bei Frostgefahr mit Wärmeträgerflüssigkeit oder Druckluft</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169724">
                <a:tc vMerge="1">
                  <a:txBody>
                    <a:bodyPr/>
                    <a:lstStyle/>
                    <a:p>
                      <a:endParaRPr lang="en-US"/>
                    </a:p>
                  </a:txBody>
                  <a:tcPr/>
                </a:tc>
                <a:tc>
                  <a:txBody>
                    <a:bodyPr/>
                    <a:lstStyle/>
                    <a:p>
                      <a:pPr marL="0" marR="0">
                        <a:spcBef>
                          <a:spcPts val="0"/>
                        </a:spcBef>
                        <a:spcAft>
                          <a:spcPts val="0"/>
                        </a:spcAft>
                      </a:pPr>
                      <a:r>
                        <a:rPr lang="en-US" sz="1200" dirty="0">
                          <a:effectLst/>
                        </a:rPr>
                        <a:t>Zu hoher Anteil an Frostschutzmittel im Wasser/Propylenglykol-Gemisch (&gt; 50 %)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Schlechter Wärmetransport, höhere Leistungsaufnahme der Pumpen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Verwendung von zubereiteten Mischungen oder Verwendung von maximal 40 % Propylenglykol</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169724">
                <a:tc vMerge="1">
                  <a:txBody>
                    <a:bodyPr/>
                    <a:lstStyle/>
                    <a:p>
                      <a:endParaRPr lang="en-US"/>
                    </a:p>
                  </a:txBody>
                  <a:tcPr/>
                </a:tc>
                <a:tc>
                  <a:txBody>
                    <a:bodyPr/>
                    <a:lstStyle/>
                    <a:p>
                      <a:pPr marL="0" marR="0">
                        <a:spcBef>
                          <a:spcPts val="0"/>
                        </a:spcBef>
                        <a:spcAft>
                          <a:spcPts val="0"/>
                        </a:spcAft>
                      </a:pPr>
                      <a:r>
                        <a:rPr lang="en-US" sz="1200" dirty="0">
                          <a:effectLst/>
                        </a:rPr>
                        <a:t>Kein spezielles Wärmeträgermedium für Vakuumröhrenkollektoren</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Stark beschleunigte Alterung des Wärmeträgermediums, evtl. Flockung, erhöhte Wartungskosten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Einsatz von speziellen Wärmeträgern für Vakuumröhrenkollektoren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a:spcBef>
                          <a:spcPts val="0"/>
                        </a:spcBef>
                        <a:spcAft>
                          <a:spcPts val="0"/>
                        </a:spcAft>
                      </a:pPr>
                      <a:r>
                        <a:rPr lang="en-US" sz="1200" dirty="0">
                          <a:effectLst/>
                        </a:rPr>
                        <a:t>Sonnenschein einfüllen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Dampfbildung, vollständige Befüllung nicht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Nicht bei starker Sonneneinstrahlung auffüllen</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226298">
                <a:tc vMerge="1">
                  <a:txBody>
                    <a:bodyPr/>
                    <a:lstStyle/>
                    <a:p>
                      <a:endParaRPr lang="en-US"/>
                    </a:p>
                  </a:txBody>
                  <a:tcPr/>
                </a:tc>
                <a:tc>
                  <a:txBody>
                    <a:bodyPr/>
                    <a:lstStyle/>
                    <a:p>
                      <a:pPr marL="0" marR="0">
                        <a:spcBef>
                          <a:spcPts val="0"/>
                        </a:spcBef>
                        <a:spcAft>
                          <a:spcPts val="0"/>
                        </a:spcAft>
                      </a:pPr>
                      <a:r>
                        <a:rPr lang="en-US" sz="1200" dirty="0">
                          <a:effectLst/>
                        </a:rPr>
                        <a:t>Schlechte Entlüftung des Solarkreises, z.B. Spül- und Füllvorgang zu kurz (&lt;15 min) oder Entlüftung nicht am höchsten Punkt</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Luft im Solarkreislauf (Druck bläst, kein Wärmetransport durch blockierende Luftblase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Professionelle Entlüftungs- und Entlüftungsmöglichkeiten auf allen lokalen Höhepunkten</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0212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54558802"/>
              </p:ext>
            </p:extLst>
          </p:nvPr>
        </p:nvGraphicFramePr>
        <p:xfrm>
          <a:off x="251520" y="2276872"/>
          <a:ext cx="8568953" cy="3593844"/>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gridCol w="2364997">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340258">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Fehler</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510386">
                <a:tc rowSpan="5">
                  <a:txBody>
                    <a:bodyPr/>
                    <a:lstStyle/>
                    <a:p>
                      <a:pPr marL="0" marR="0" algn="ctr">
                        <a:spcBef>
                          <a:spcPts val="0"/>
                        </a:spcBef>
                        <a:spcAft>
                          <a:spcPts val="0"/>
                        </a:spcAft>
                      </a:pPr>
                      <a:r>
                        <a:rPr lang="en-US" sz="1400" dirty="0">
                          <a:effectLst/>
                        </a:rPr>
                        <a:t>Inbetriebnahme</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Ungenügende Leistung der Zapfsäulen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Luft im Solarkreislauf (siehe Folgen oben), hohe Inbetriebnahmekosten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Einsatz von Kreiselpumpen und Abfüllstationen mit ausreichender Leistung</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510386">
                <a:tc vMerge="1">
                  <a:txBody>
                    <a:bodyPr/>
                    <a:lstStyle/>
                    <a:p>
                      <a:endParaRPr lang="en-US"/>
                    </a:p>
                  </a:txBody>
                  <a:tcPr/>
                </a:tc>
                <a:tc>
                  <a:txBody>
                    <a:bodyPr/>
                    <a:lstStyle/>
                    <a:p>
                      <a:pPr marL="0" marR="0">
                        <a:spcBef>
                          <a:spcPts val="0"/>
                        </a:spcBef>
                        <a:spcAft>
                          <a:spcPts val="0"/>
                        </a:spcAft>
                      </a:pPr>
                      <a:r>
                        <a:rPr lang="en-US" sz="1200">
                          <a:effectLst/>
                        </a:rPr>
                        <a:t>Systemdruck zu niedrig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Schlechter Wärmetransport, bis hin zur Unterbrechung des Solarkreislaufs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Systemdruck = statische Höhe + 0,5 bar</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510386">
                <a:tc vMerge="1">
                  <a:txBody>
                    <a:bodyPr/>
                    <a:lstStyle/>
                    <a:p>
                      <a:endParaRPr lang="en-US"/>
                    </a:p>
                  </a:txBody>
                  <a:tcPr/>
                </a:tc>
                <a:tc>
                  <a:txBody>
                    <a:bodyPr/>
                    <a:lstStyle/>
                    <a:p>
                      <a:pPr marL="0" marR="0">
                        <a:spcBef>
                          <a:spcPts val="0"/>
                        </a:spcBef>
                        <a:spcAft>
                          <a:spcPts val="0"/>
                        </a:spcAft>
                      </a:pPr>
                      <a:r>
                        <a:rPr lang="en-US" sz="1200">
                          <a:effectLst/>
                        </a:rPr>
                        <a:t>Absaugung in Kollektornähe nach dem Anfahren nicht verriegelt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Stagnation und Abblasen der Solarflüssigkeit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Entlüfter verschließen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714541">
                <a:tc vMerge="1">
                  <a:txBody>
                    <a:bodyPr/>
                    <a:lstStyle/>
                    <a:p>
                      <a:endParaRPr lang="en-US"/>
                    </a:p>
                  </a:txBody>
                  <a:tcPr/>
                </a:tc>
                <a:tc>
                  <a:txBody>
                    <a:bodyPr/>
                    <a:lstStyle/>
                    <a:p>
                      <a:pPr marL="0" marR="0">
                        <a:spcBef>
                          <a:spcPts val="0"/>
                        </a:spcBef>
                        <a:spcAft>
                          <a:spcPts val="0"/>
                        </a:spcAft>
                      </a:pPr>
                      <a:r>
                        <a:rPr lang="en-US" sz="1200">
                          <a:effectLst/>
                        </a:rPr>
                        <a:t>Prüfbericht mit Unterschriften von Hersteller/Installateur und Betreiber/Anwender fehlt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Nachweis der Druckprüfung und Funktionsfähigkeit fehlt, keine Standardübertragung, Garantiezeit ist unklar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Prüfbericht erstellen</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510386">
                <a:tc vMerge="1">
                  <a:txBody>
                    <a:bodyPr/>
                    <a:lstStyle/>
                    <a:p>
                      <a:endParaRPr lang="en-US"/>
                    </a:p>
                  </a:txBody>
                  <a:tcPr/>
                </a:tc>
                <a:tc>
                  <a:txBody>
                    <a:bodyPr/>
                    <a:lstStyle/>
                    <a:p>
                      <a:pPr marL="0" marR="0">
                        <a:spcBef>
                          <a:spcPts val="0"/>
                        </a:spcBef>
                        <a:spcAft>
                          <a:spcPts val="0"/>
                        </a:spcAft>
                      </a:pPr>
                      <a:r>
                        <a:rPr lang="en-US" sz="1200" dirty="0">
                          <a:effectLst/>
                        </a:rPr>
                        <a:t>Fehlende Systemanordnung im Ofenraum</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Kein schneller Überblick für den Bediener und die Wartungsperson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Anlagenlayout im Ofenraum anbringen </a:t>
                      </a:r>
                      <a:endParaRPr lang="en-US" sz="1200" dirty="0">
                        <a:effectLst/>
                        <a:latin typeface="Times New Roman"/>
                        <a:ea typeface="Calibri"/>
                      </a:endParaRPr>
                    </a:p>
                  </a:txBody>
                  <a:tcPr marL="25459" marR="2545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84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Montagefehler</a:t>
            </a:r>
          </a:p>
          <a:p>
            <a:pPr marL="0" indent="0">
              <a:buNone/>
            </a:pPr>
            <a:r>
              <a:rPr lang="en-US" sz="1600" b="1" dirty="0">
                <a:latin typeface="Arial" panose="020B0604020202020204" pitchFamily="34" charset="0"/>
                <a:cs typeface="Arial" panose="020B0604020202020204" pitchFamily="34" charset="0"/>
              </a:rPr>
              <a:t>Montagefehler, Konsequenzen und deren Behebung</a:t>
            </a: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21951396"/>
              </p:ext>
            </p:extLst>
          </p:nvPr>
        </p:nvGraphicFramePr>
        <p:xfrm>
          <a:off x="251520" y="2276872"/>
          <a:ext cx="8568953" cy="3230880"/>
        </p:xfrm>
        <a:graphic>
          <a:graphicData uri="http://schemas.openxmlformats.org/drawingml/2006/table">
            <a:tbl>
              <a:tblPr firstRow="1" firstCol="1" bandRow="1">
                <a:tableStyleId>{5C22544A-7EE6-4342-B048-85BDC9FD1C3A}</a:tableStyleId>
              </a:tblPr>
              <a:tblGrid>
                <a:gridCol w="1300645">
                  <a:extLst>
                    <a:ext uri="{9D8B030D-6E8A-4147-A177-3AD203B41FA5}">
                      <a16:colId xmlns:a16="http://schemas.microsoft.com/office/drawing/2014/main" val="20000"/>
                    </a:ext>
                  </a:extLst>
                </a:gridCol>
                <a:gridCol w="2504512">
                  <a:extLst>
                    <a:ext uri="{9D8B030D-6E8A-4147-A177-3AD203B41FA5}">
                      <a16:colId xmlns:a16="http://schemas.microsoft.com/office/drawing/2014/main" val="20001"/>
                    </a:ext>
                  </a:extLst>
                </a:gridCol>
                <a:gridCol w="2381898">
                  <a:extLst>
                    <a:ext uri="{9D8B030D-6E8A-4147-A177-3AD203B41FA5}">
                      <a16:colId xmlns:a16="http://schemas.microsoft.com/office/drawing/2014/main" val="20002"/>
                    </a:ext>
                  </a:extLst>
                </a:gridCol>
                <a:gridCol w="2381898">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Fehler</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a:effectLst/>
                        </a:rPr>
                        <a:t>Folgen/Schäden</a:t>
                      </a:r>
                      <a:endParaRPr lang="en-US" sz="1400">
                        <a:effectLst/>
                        <a:latin typeface="Times New Roman"/>
                        <a:ea typeface="Calibri"/>
                      </a:endParaRPr>
                    </a:p>
                  </a:txBody>
                  <a:tcPr marL="25459" marR="25459"/>
                </a:tc>
                <a:tc>
                  <a:txBody>
                    <a:bodyPr/>
                    <a:lstStyle/>
                    <a:p>
                      <a:pPr marL="0" marR="0" algn="ctr">
                        <a:spcBef>
                          <a:spcPts val="0"/>
                        </a:spcBef>
                        <a:spcAft>
                          <a:spcPts val="0"/>
                        </a:spcAft>
                      </a:pPr>
                      <a:r>
                        <a:rPr lang="en-US" sz="1400" dirty="0">
                          <a:effectLst/>
                        </a:rPr>
                        <a:t>Korrektur/Vermeidung</a:t>
                      </a:r>
                      <a:endParaRPr lang="en-US" sz="1400" dirty="0">
                        <a:effectLst/>
                        <a:latin typeface="Times New Roman"/>
                        <a:ea typeface="Calibri"/>
                      </a:endParaRPr>
                    </a:p>
                  </a:txBody>
                  <a:tcPr marL="25459" marR="25459"/>
                </a:tc>
                <a:extLst>
                  <a:ext uri="{0D108BD9-81ED-4DB2-BD59-A6C34878D82A}">
                    <a16:rowId xmlns:a16="http://schemas.microsoft.com/office/drawing/2014/main" val="10000"/>
                  </a:ext>
                </a:extLst>
              </a:tr>
              <a:tr h="0">
                <a:tc rowSpan="3">
                  <a:txBody>
                    <a:bodyPr/>
                    <a:lstStyle/>
                    <a:p>
                      <a:pPr marL="0" marR="0" algn="r">
                        <a:spcBef>
                          <a:spcPts val="0"/>
                        </a:spcBef>
                        <a:spcAft>
                          <a:spcPts val="0"/>
                        </a:spcAft>
                      </a:pPr>
                      <a:r>
                        <a:rPr lang="en-US" sz="1400" dirty="0">
                          <a:effectLst/>
                        </a:rPr>
                        <a:t>Wartung</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Fehlende Wärmeträgerprüfung zum Schutz gegen Einfrieren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Rohrbrüche in Absorbern und Außenrohren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Frostschutzprüfung mit geeignetem Messgerät (z.B. Aerometer)</a:t>
                      </a:r>
                      <a:endParaRPr lang="en-US" sz="1200">
                        <a:effectLst/>
                        <a:latin typeface="Times New Roman"/>
                        <a:ea typeface="Calibri"/>
                      </a:endParaRPr>
                    </a:p>
                  </a:txBody>
                  <a:tcPr marL="25459" marR="25459"/>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a:spcBef>
                          <a:spcPts val="0"/>
                        </a:spcBef>
                        <a:spcAft>
                          <a:spcPts val="0"/>
                        </a:spcAft>
                      </a:pPr>
                      <a:r>
                        <a:rPr lang="en-US" sz="1200">
                          <a:effectLst/>
                        </a:rPr>
                        <a:t>Fehlende Kontrolle des pH-Wertes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Korrosion und Erosion der Rohre möglich</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pH-Wert-Kontrolle mit Messstreifen</a:t>
                      </a:r>
                      <a:endParaRPr lang="en-US" sz="1200">
                        <a:effectLst/>
                        <a:latin typeface="Times New Roman"/>
                        <a:ea typeface="Calibri"/>
                      </a:endParaRPr>
                    </a:p>
                  </a:txBody>
                  <a:tcPr marL="25459" marR="25459"/>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1200">
                          <a:effectLst/>
                        </a:rPr>
                        <a:t>Nachfüllen mit unbekannten Wärmeträgern</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Unsichere chemische Eigenschaften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Wärmeträger austauschen (spülen und evtl. mit Druckluft entleeren)</a:t>
                      </a:r>
                      <a:endParaRPr lang="en-US" sz="1200">
                        <a:effectLst/>
                        <a:latin typeface="Times New Roman"/>
                        <a:ea typeface="Calibri"/>
                      </a:endParaRPr>
                    </a:p>
                  </a:txBody>
                  <a:tcPr marL="25459" marR="25459"/>
                </a:tc>
                <a:extLst>
                  <a:ext uri="{0D108BD9-81ED-4DB2-BD59-A6C34878D82A}">
                    <a16:rowId xmlns:a16="http://schemas.microsoft.com/office/drawing/2014/main" val="10003"/>
                  </a:ext>
                </a:extLst>
              </a:tr>
              <a:tr h="0">
                <a:tc rowSpan="3">
                  <a:txBody>
                    <a:bodyPr/>
                    <a:lstStyle/>
                    <a:p>
                      <a:pPr marL="0" marR="0" algn="r">
                        <a:spcBef>
                          <a:spcPts val="0"/>
                        </a:spcBef>
                        <a:spcAft>
                          <a:spcPts val="0"/>
                        </a:spcAft>
                      </a:pPr>
                      <a:r>
                        <a:rPr lang="en-US" sz="1400" dirty="0">
                          <a:effectLst/>
                        </a:rPr>
                        <a:t>Organisation</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Antrag auf Subventionen nach Auftragserteilung</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Verfall von Subventionen </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Antrag vor der Bestellung ausfüllen</a:t>
                      </a:r>
                      <a:endParaRPr lang="en-US" sz="1200">
                        <a:effectLst/>
                        <a:latin typeface="Times New Roman"/>
                        <a:ea typeface="Calibri"/>
                      </a:endParaRPr>
                    </a:p>
                  </a:txBody>
                  <a:tcPr marL="25459" marR="25459"/>
                </a:tc>
                <a:extLst>
                  <a:ext uri="{0D108BD9-81ED-4DB2-BD59-A6C34878D82A}">
                    <a16:rowId xmlns:a16="http://schemas.microsoft.com/office/drawing/2014/main" val="10004"/>
                  </a:ext>
                </a:extLst>
              </a:tr>
              <a:tr h="0">
                <a:tc vMerge="1">
                  <a:txBody>
                    <a:bodyPr/>
                    <a:lstStyle/>
                    <a:p>
                      <a:endParaRPr lang="en-US"/>
                    </a:p>
                  </a:txBody>
                  <a:tcPr/>
                </a:tc>
                <a:tc>
                  <a:txBody>
                    <a:bodyPr/>
                    <a:lstStyle/>
                    <a:p>
                      <a:pPr marL="0" marR="0">
                        <a:spcBef>
                          <a:spcPts val="0"/>
                        </a:spcBef>
                        <a:spcAft>
                          <a:spcPts val="0"/>
                        </a:spcAft>
                      </a:pPr>
                      <a:r>
                        <a:rPr lang="en-US" sz="1200">
                          <a:effectLst/>
                        </a:rPr>
                        <a:t>Kommunikationsproblem zwischen Kunde und Installateur</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Die Installation verläuft anders als der Kunde es sich vorgestellt hat</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Bestmögliche Übereinstimmung von Kundenbedarf und gelieferter Anlage</a:t>
                      </a:r>
                      <a:endParaRPr lang="en-US" sz="1200">
                        <a:effectLst/>
                        <a:latin typeface="Times New Roman"/>
                        <a:ea typeface="Calibri"/>
                      </a:endParaRPr>
                    </a:p>
                  </a:txBody>
                  <a:tcPr marL="25459" marR="25459"/>
                </a:tc>
                <a:extLst>
                  <a:ext uri="{0D108BD9-81ED-4DB2-BD59-A6C34878D82A}">
                    <a16:rowId xmlns:a16="http://schemas.microsoft.com/office/drawing/2014/main" val="10005"/>
                  </a:ext>
                </a:extLst>
              </a:tr>
              <a:tr h="169724">
                <a:tc vMerge="1">
                  <a:txBody>
                    <a:bodyPr/>
                    <a:lstStyle/>
                    <a:p>
                      <a:endParaRPr lang="en-US"/>
                    </a:p>
                  </a:txBody>
                  <a:tcPr/>
                </a:tc>
                <a:tc>
                  <a:txBody>
                    <a:bodyPr/>
                    <a:lstStyle/>
                    <a:p>
                      <a:pPr marL="0" marR="0">
                        <a:spcBef>
                          <a:spcPts val="0"/>
                        </a:spcBef>
                        <a:spcAft>
                          <a:spcPts val="0"/>
                        </a:spcAft>
                      </a:pPr>
                      <a:r>
                        <a:rPr lang="en-US" sz="1200">
                          <a:effectLst/>
                        </a:rPr>
                        <a:t>Fehlende Abstimmung mit dem Kunden bezüglich anderer Montageabschnitte</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a:effectLst/>
                        </a:rPr>
                        <a:t>Unterbrechung des Bauprozesses</a:t>
                      </a:r>
                      <a:endParaRPr lang="en-US" sz="1200">
                        <a:effectLst/>
                        <a:latin typeface="Times New Roman"/>
                        <a:ea typeface="Calibri"/>
                      </a:endParaRPr>
                    </a:p>
                  </a:txBody>
                  <a:tcPr marL="25459" marR="25459"/>
                </a:tc>
                <a:tc>
                  <a:txBody>
                    <a:bodyPr/>
                    <a:lstStyle/>
                    <a:p>
                      <a:pPr marL="0" marR="0">
                        <a:spcBef>
                          <a:spcPts val="0"/>
                        </a:spcBef>
                        <a:spcAft>
                          <a:spcPts val="0"/>
                        </a:spcAft>
                      </a:pPr>
                      <a:r>
                        <a:rPr lang="en-US" sz="1200" dirty="0">
                          <a:effectLst/>
                        </a:rPr>
                        <a:t>Rechtzeitige und genaue Absprachen zwischen Dachdecker, Klempner und Elektriker und dem Kunden</a:t>
                      </a:r>
                      <a:endParaRPr lang="en-US" sz="1200" dirty="0">
                        <a:effectLst/>
                        <a:latin typeface="Times New Roman"/>
                        <a:ea typeface="Calibri"/>
                      </a:endParaRPr>
                    </a:p>
                  </a:txBody>
                  <a:tcPr marL="25459" marR="2545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832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Druckabfälle im System</a:t>
            </a:r>
          </a:p>
          <a:p>
            <a:pPr mar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496" y="2204864"/>
            <a:ext cx="345638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Entlüftung nach dem Befüllen und Entlüften des Systems geschlossen?</a:t>
            </a:r>
          </a:p>
        </p:txBody>
      </p:sp>
      <p:sp>
        <p:nvSpPr>
          <p:cNvPr id="7" name="Rectangle 6"/>
          <p:cNvSpPr/>
          <p:nvPr/>
        </p:nvSpPr>
        <p:spPr>
          <a:xfrm>
            <a:off x="4534200" y="2228330"/>
            <a:ext cx="325578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Entlüftung schließen und Druck erhöhen</a:t>
            </a:r>
          </a:p>
        </p:txBody>
      </p:sp>
      <p:cxnSp>
        <p:nvCxnSpPr>
          <p:cNvPr id="4" name="Straight Arrow Connector 3"/>
          <p:cNvCxnSpPr/>
          <p:nvPr/>
        </p:nvCxnSpPr>
        <p:spPr>
          <a:xfrm flipV="1">
            <a:off x="3491880" y="23973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872" y="2687420"/>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12" name="Rectangle 11"/>
          <p:cNvSpPr/>
          <p:nvPr/>
        </p:nvSpPr>
        <p:spPr>
          <a:xfrm>
            <a:off x="3637636" y="2035587"/>
            <a:ext cx="71834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3" name="Straight Arrow Connector 12"/>
          <p:cNvCxnSpPr/>
          <p:nvPr/>
        </p:nvCxnSpPr>
        <p:spPr>
          <a:xfrm>
            <a:off x="1852496" y="2625267"/>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496" y="3133427"/>
            <a:ext cx="360040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Solarflüssigkeit, die aus dem Sicherheitsventil austritt? (Füllstand des Überlaufbehälters prüfen)</a:t>
            </a:r>
          </a:p>
        </p:txBody>
      </p:sp>
      <p:cxnSp>
        <p:nvCxnSpPr>
          <p:cNvPr id="17" name="Straight Arrow Connector 16"/>
          <p:cNvCxnSpPr/>
          <p:nvPr/>
        </p:nvCxnSpPr>
        <p:spPr>
          <a:xfrm flipV="1">
            <a:off x="3485556" y="335699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3090486"/>
            <a:ext cx="4723160" cy="2862322"/>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MEV defekt? (Klopftest) ggf. austauschen</a:t>
            </a:r>
          </a:p>
          <a:p>
            <a:r>
              <a:rPr lang="en-US" sz="1500" dirty="0">
                <a:latin typeface="Arial" panose="020B0604020202020204" pitchFamily="34" charset="0"/>
                <a:cs typeface="Arial" panose="020B0604020202020204" pitchFamily="34" charset="0"/>
              </a:rPr>
              <a:t>MEV abgeschaltet? (nicht zulässig) ggf. öffnen</a:t>
            </a:r>
          </a:p>
          <a:p>
            <a:r>
              <a:rPr lang="en-US" sz="1500" dirty="0">
                <a:latin typeface="Arial" panose="020B0604020202020204" pitchFamily="34" charset="0"/>
                <a:cs typeface="Arial" panose="020B0604020202020204" pitchFamily="34" charset="0"/>
              </a:rPr>
              <a:t>Ist das MEV zu klein? Neu berechnen, ggf. Zusatzgerät installieren</a:t>
            </a:r>
          </a:p>
          <a:p>
            <a:r>
              <a:rPr lang="en-US" sz="1500" dirty="0">
                <a:latin typeface="Arial" panose="020B0604020202020204" pitchFamily="34" charset="0"/>
                <a:cs typeface="Arial" panose="020B0604020202020204" pitchFamily="34" charset="0"/>
              </a:rPr>
              <a:t>MEV-Vordruck zu hoch? Systemfülldruck zu hoch? Nach Bedarf reduzieren</a:t>
            </a:r>
          </a:p>
          <a:p>
            <a:r>
              <a:rPr lang="en-US" sz="1500" dirty="0">
                <a:latin typeface="Arial" panose="020B0604020202020204" pitchFamily="34" charset="0"/>
                <a:cs typeface="Arial" panose="020B0604020202020204" pitchFamily="34" charset="0"/>
              </a:rPr>
              <a:t>Falsch dimensioniertes Sicherheitsventil? (Ansprechdruck zu niedrig?) Gegebenenfalls austauschen</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System entleeren, Leck(e) beheben, System befüllen und entlüften</a:t>
            </a:r>
          </a:p>
        </p:txBody>
      </p:sp>
      <p:sp>
        <p:nvSpPr>
          <p:cNvPr id="19" name="Rectangle 18"/>
          <p:cNvSpPr/>
          <p:nvPr/>
        </p:nvSpPr>
        <p:spPr>
          <a:xfrm>
            <a:off x="3442924" y="2877343"/>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21" name="Rectangle 20"/>
          <p:cNvSpPr/>
          <p:nvPr/>
        </p:nvSpPr>
        <p:spPr>
          <a:xfrm>
            <a:off x="107504" y="5406315"/>
            <a:ext cx="3384376"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Solarkreislauf </a:t>
            </a:r>
            <a:r>
              <a:rPr lang="en-US" sz="1400" dirty="0" err="1">
                <a:latin typeface="Arial" panose="020B0604020202020204" pitchFamily="34" charset="0"/>
                <a:cs typeface="Arial" panose="020B0604020202020204" pitchFamily="34" charset="0"/>
              </a:rPr>
              <a:t>dicht</a:t>
            </a:r>
            <a:r>
              <a:rPr lang="en-US" sz="1400" dirty="0">
                <a:latin typeface="Arial" panose="020B0604020202020204" pitchFamily="34" charset="0"/>
                <a:cs typeface="Arial" panose="020B0604020202020204" pitchFamily="34" charset="0"/>
              </a:rPr>
              <a:t>? Fühlen" Sie jede Lötstelle und Verschraubung mit den Fingern</a:t>
            </a:r>
          </a:p>
        </p:txBody>
      </p:sp>
      <p:cxnSp>
        <p:nvCxnSpPr>
          <p:cNvPr id="22" name="Straight Arrow Connector 21"/>
          <p:cNvCxnSpPr/>
          <p:nvPr/>
        </p:nvCxnSpPr>
        <p:spPr>
          <a:xfrm>
            <a:off x="1766400" y="3964424"/>
            <a:ext cx="0" cy="115190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99597" y="4278223"/>
            <a:ext cx="711911"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27" name="Straight Arrow Connector 26"/>
          <p:cNvCxnSpPr/>
          <p:nvPr/>
        </p:nvCxnSpPr>
        <p:spPr>
          <a:xfrm flipV="1">
            <a:off x="3379308" y="584505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25064" y="5483259"/>
            <a:ext cx="68370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Tree>
    <p:extLst>
      <p:ext uri="{BB962C8B-B14F-4D97-AF65-F5344CB8AC3E}">
        <p14:creationId xmlns:p14="http://schemas.microsoft.com/office/powerpoint/2010/main" val="349711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4752528"/>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Druckabfälle im System</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Je besser das System im gefüllten Zustand entlüftet wird (indem die Solarflüssigkeit durch das System und durch einen mit derselben Flüssigkeit gefüllten Tank gepumpt wird, bis keine Blasen mehr herauskommen), desto geringer ist die Anzahl der durch Luft im System verursachten Störungen - und möglicherweise gar keine Störungen.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Druckschwankungen von 1-2 bar aufgrund von Temperaturschwankungen während des Anlagenbetriebs sind normal. Druckvergleiche sind nur zu Testzwecken bei identischen Systemtemperaturen sinnvoll und nützlich.</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Der Systemdruck sollte nicht unter den Wert des statischen Drucks + 0,5 bar absinken, da sonst im oberen Bereich der Solaranlage ein Unterdruck entstehen und Luft angesaugt werden könnte.</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19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99934" y="1457760"/>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Die Sonne scheint, aber die Pumpe läuft nicht</a:t>
            </a:r>
          </a:p>
          <a:p>
            <a:pPr mar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0" y="2125758"/>
            <a:ext cx="375454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Ist die Anzeige am Regler sichtbar oder leuchtet die LED?</a:t>
            </a:r>
          </a:p>
        </p:txBody>
      </p:sp>
      <p:sp>
        <p:nvSpPr>
          <p:cNvPr id="7" name="Rectangle 6"/>
          <p:cNvSpPr/>
          <p:nvPr/>
        </p:nvSpPr>
        <p:spPr>
          <a:xfrm>
            <a:off x="4364040" y="2167062"/>
            <a:ext cx="428627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Controller hat keine Spannungsversorgung </a:t>
            </a:r>
          </a:p>
          <a:p>
            <a:r>
              <a:rPr lang="en-US" sz="1600" dirty="0">
                <a:latin typeface="Arial" panose="020B0604020202020204" pitchFamily="34" charset="0"/>
                <a:cs typeface="Arial" panose="020B0604020202020204" pitchFamily="34" charset="0"/>
              </a:rPr>
              <a:t>Kabel (Stromversorgung) und Sicherungen prüfen</a:t>
            </a:r>
          </a:p>
        </p:txBody>
      </p:sp>
      <p:cxnSp>
        <p:nvCxnSpPr>
          <p:cNvPr id="4" name="Straight Arrow Connector 3"/>
          <p:cNvCxnSpPr/>
          <p:nvPr/>
        </p:nvCxnSpPr>
        <p:spPr>
          <a:xfrm flipV="1">
            <a:off x="3525064" y="241814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77270" y="2546160"/>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12" name="Rectangle 11"/>
          <p:cNvSpPr/>
          <p:nvPr/>
        </p:nvSpPr>
        <p:spPr>
          <a:xfrm>
            <a:off x="3714660" y="1988840"/>
            <a:ext cx="64938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3" name="Straight Arrow Connector 12"/>
          <p:cNvCxnSpPr/>
          <p:nvPr/>
        </p:nvCxnSpPr>
        <p:spPr>
          <a:xfrm>
            <a:off x="2555776" y="2546160"/>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830" y="3011380"/>
            <a:ext cx="371904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Maximale Lagertemperatur erreicht?</a:t>
            </a:r>
          </a:p>
        </p:txBody>
      </p:sp>
      <p:cxnSp>
        <p:nvCxnSpPr>
          <p:cNvPr id="17" name="Straight Arrow Connector 16"/>
          <p:cNvCxnSpPr/>
          <p:nvPr/>
        </p:nvCxnSpPr>
        <p:spPr>
          <a:xfrm flipV="1">
            <a:off x="3594780" y="3184849"/>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2895670"/>
            <a:ext cx="4723160"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Maximale Temperatur überprüfen: Trinkwassertank 60°C; Pufferspeicher 90°C</a:t>
            </a:r>
          </a:p>
          <a:p>
            <a:r>
              <a:rPr lang="en-US" sz="1600" dirty="0">
                <a:latin typeface="Arial" panose="020B0604020202020204" pitchFamily="34" charset="0"/>
                <a:cs typeface="Arial" panose="020B0604020202020204" pitchFamily="34" charset="0"/>
              </a:rPr>
              <a:t>Gegebenenfalls ändern</a:t>
            </a:r>
          </a:p>
        </p:txBody>
      </p:sp>
      <p:sp>
        <p:nvSpPr>
          <p:cNvPr id="19" name="Rectangle 18"/>
          <p:cNvSpPr/>
          <p:nvPr/>
        </p:nvSpPr>
        <p:spPr>
          <a:xfrm>
            <a:off x="3602044" y="2798237"/>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21" name="Rectangle 20"/>
          <p:cNvSpPr/>
          <p:nvPr/>
        </p:nvSpPr>
        <p:spPr>
          <a:xfrm>
            <a:off x="54171" y="3961720"/>
            <a:ext cx="349104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Läuft die Pumpe nach dem Einschalten des Handschalters?</a:t>
            </a:r>
          </a:p>
        </p:txBody>
      </p:sp>
      <p:cxnSp>
        <p:nvCxnSpPr>
          <p:cNvPr id="22" name="Straight Arrow Connector 21"/>
          <p:cNvCxnSpPr/>
          <p:nvPr/>
        </p:nvCxnSpPr>
        <p:spPr>
          <a:xfrm>
            <a:off x="2555776" y="3385769"/>
            <a:ext cx="0" cy="57595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77270" y="3408506"/>
            <a:ext cx="647892"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27" name="Straight Arrow Connector 26"/>
          <p:cNvCxnSpPr/>
          <p:nvPr/>
        </p:nvCxnSpPr>
        <p:spPr>
          <a:xfrm>
            <a:off x="2232954" y="4271341"/>
            <a:ext cx="0" cy="5923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477209" y="4373163"/>
            <a:ext cx="665033"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23" name="Straight Arrow Connector 22"/>
          <p:cNvCxnSpPr/>
          <p:nvPr/>
        </p:nvCxnSpPr>
        <p:spPr>
          <a:xfrm flipV="1">
            <a:off x="3445296" y="413367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52560" y="3747060"/>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26" name="Rectangle 25"/>
          <p:cNvSpPr/>
          <p:nvPr/>
        </p:nvSpPr>
        <p:spPr>
          <a:xfrm>
            <a:off x="4229648" y="3786510"/>
            <a:ext cx="4876348"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Einschaltdifferenz zu hoch? (5–8 90°C)</a:t>
            </a:r>
          </a:p>
          <a:p>
            <a:r>
              <a:rPr lang="en-US" sz="1600" dirty="0">
                <a:latin typeface="Arial" panose="020B0604020202020204" pitchFamily="34" charset="0"/>
                <a:cs typeface="Arial" panose="020B0604020202020204" pitchFamily="34" charset="0"/>
              </a:rPr>
              <a:t>Siehe</a:t>
            </a:r>
          </a:p>
          <a:p>
            <a:r>
              <a:rPr lang="en-US" sz="1600" dirty="0">
                <a:latin typeface="Arial" panose="020B0604020202020204" pitchFamily="34" charset="0"/>
                <a:cs typeface="Arial" panose="020B0604020202020204" pitchFamily="34" charset="0"/>
              </a:rPr>
              <a:t>Temperaturanzeige plausibel? Temperatursensor kann defekt sein oder keinen guten Kontakt haben</a:t>
            </a:r>
          </a:p>
        </p:txBody>
      </p:sp>
      <p:sp>
        <p:nvSpPr>
          <p:cNvPr id="29" name="Rectangle 28"/>
          <p:cNvSpPr/>
          <p:nvPr/>
        </p:nvSpPr>
        <p:spPr>
          <a:xfrm>
            <a:off x="54170" y="4937869"/>
            <a:ext cx="293365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Schaltet der Regler die Pumpe?</a:t>
            </a:r>
          </a:p>
        </p:txBody>
      </p:sp>
      <p:cxnSp>
        <p:nvCxnSpPr>
          <p:cNvPr id="30" name="Straight Arrow Connector 29"/>
          <p:cNvCxnSpPr/>
          <p:nvPr/>
        </p:nvCxnSpPr>
        <p:spPr>
          <a:xfrm flipV="1">
            <a:off x="3072516" y="5163478"/>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988700" y="4768592"/>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32" name="Rectangle 31"/>
          <p:cNvSpPr/>
          <p:nvPr/>
        </p:nvSpPr>
        <p:spPr>
          <a:xfrm>
            <a:off x="3786308" y="4917747"/>
            <a:ext cx="5299880"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Pumpe blockiert</a:t>
            </a:r>
          </a:p>
          <a:p>
            <a:r>
              <a:rPr lang="en-US" sz="1600" dirty="0">
                <a:latin typeface="Arial" panose="020B0604020202020204" pitchFamily="34" charset="0"/>
                <a:cs typeface="Arial" panose="020B0604020202020204" pitchFamily="34" charset="0"/>
              </a:rPr>
              <a:t>1. Pumpenwelle verstopft? Welle mit Schraubendreher bewegen (spannungsfrei!)</a:t>
            </a:r>
          </a:p>
          <a:p>
            <a:r>
              <a:rPr lang="en-US" sz="1600" dirty="0">
                <a:latin typeface="Arial" panose="020B0604020202020204" pitchFamily="34" charset="0"/>
                <a:cs typeface="Arial" panose="020B0604020202020204" pitchFamily="34" charset="0"/>
              </a:rPr>
              <a:t>2. Pumpe verunreinigt? Pumpe reinigen</a:t>
            </a:r>
          </a:p>
          <a:p>
            <a:r>
              <a:rPr lang="en-US" sz="1600" dirty="0">
                <a:latin typeface="Arial" panose="020B0604020202020204" pitchFamily="34" charset="0"/>
                <a:cs typeface="Arial" panose="020B0604020202020204" pitchFamily="34" charset="0"/>
              </a:rPr>
              <a:t>3. Wenn keine Wirkung, Pumpe austauschen</a:t>
            </a:r>
          </a:p>
        </p:txBody>
      </p:sp>
      <p:sp>
        <p:nvSpPr>
          <p:cNvPr id="33" name="Rectangle 32"/>
          <p:cNvSpPr/>
          <p:nvPr/>
        </p:nvSpPr>
        <p:spPr>
          <a:xfrm>
            <a:off x="145471" y="5656411"/>
            <a:ext cx="3130385"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Regler defekt. An den Hersteller senden</a:t>
            </a:r>
          </a:p>
        </p:txBody>
      </p:sp>
      <p:cxnSp>
        <p:nvCxnSpPr>
          <p:cNvPr id="34" name="Straight Arrow Connector 33"/>
          <p:cNvCxnSpPr/>
          <p:nvPr/>
        </p:nvCxnSpPr>
        <p:spPr>
          <a:xfrm>
            <a:off x="1173160" y="5255095"/>
            <a:ext cx="0" cy="45061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7545" y="5311128"/>
            <a:ext cx="673959"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Tree>
    <p:extLst>
      <p:ext uri="{BB962C8B-B14F-4D97-AF65-F5344CB8AC3E}">
        <p14:creationId xmlns:p14="http://schemas.microsoft.com/office/powerpoint/2010/main" val="190305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2880320"/>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Die Sonne scheint, aber die Pumpe läuft nicht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Andere Gründe:</a:t>
            </a:r>
          </a:p>
          <a:p>
            <a:pPr marL="0" indent="0">
              <a:buNone/>
            </a:pPr>
            <a:r>
              <a:rPr lang="en-US" sz="1600" dirty="0">
                <a:latin typeface="Arial" panose="020B0604020202020204" pitchFamily="34" charset="0"/>
                <a:cs typeface="Arial" panose="020B0604020202020204" pitchFamily="34" charset="0"/>
              </a:rPr>
              <a:t>■ Der Laden ist heiß, aber unter der maximalen Temperatur. Die Sonneneinstrahlung reicht nicht aus, um die Einschalttemperaturdifferenz auf hohem Niveau zu erreichen. Das </a:t>
            </a:r>
            <a:r>
              <a:rPr lang="en-US" sz="1600" dirty="0" err="1">
                <a:latin typeface="Arial" panose="020B0604020202020204" pitchFamily="34" charset="0"/>
                <a:cs typeface="Arial" panose="020B0604020202020204" pitchFamily="34" charset="0"/>
              </a:rPr>
              <a:t>Verhalten des</a:t>
            </a:r>
            <a:r>
              <a:rPr lang="en-US" sz="1600" dirty="0">
                <a:latin typeface="Arial" panose="020B0604020202020204" pitchFamily="34" charset="0"/>
                <a:cs typeface="Arial" panose="020B0604020202020204" pitchFamily="34" charset="0"/>
              </a:rPr>
              <a:t> Systems ist in diesem Fall zufriedenstellend.</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Doppelspeichersystem: Der Regler schaltet auf den wärmeren Speicher um, die Einschalttemperaturdifferenz ist noch nicht erreicht. Warten Sie.</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569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107504" y="1412776"/>
            <a:ext cx="8229600" cy="1190878"/>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Sehr hohe Temperaturdifferenz zwischen Kollektor und Speicher</a:t>
            </a:r>
          </a:p>
          <a:p>
            <a:pPr marL="0" indent="0">
              <a:buNone/>
            </a:pPr>
            <a:r>
              <a:rPr lang="en-US" sz="1600" dirty="0">
                <a:latin typeface="Arial" panose="020B0604020202020204" pitchFamily="34" charset="0"/>
                <a:cs typeface="Arial" panose="020B0604020202020204" pitchFamily="34" charset="0"/>
              </a:rPr>
              <a:t>Die Differenz zwischen Vor- und Rücklauftemperatur sollte etwa 10 °C (hoch</a:t>
            </a:r>
          </a:p>
          <a:p>
            <a:pPr marL="0" indent="0">
              <a:buNone/>
            </a:pPr>
            <a:r>
              <a:rPr lang="en-US" sz="1600" dirty="0">
                <a:latin typeface="Arial" panose="020B0604020202020204" pitchFamily="34" charset="0"/>
                <a:cs typeface="Arial" panose="020B0604020202020204" pitchFamily="34" charset="0"/>
              </a:rPr>
              <a:t>Durchfluss) und 30 °C (Low-Flow)</a:t>
            </a:r>
          </a:p>
        </p:txBody>
      </p:sp>
      <p:sp>
        <p:nvSpPr>
          <p:cNvPr id="4" name="Rectangle 3"/>
          <p:cNvSpPr/>
          <p:nvPr/>
        </p:nvSpPr>
        <p:spPr>
          <a:xfrm>
            <a:off x="6144" y="3226328"/>
            <a:ext cx="375454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Läuft die Solarkreispumpe?</a:t>
            </a:r>
          </a:p>
        </p:txBody>
      </p:sp>
      <p:sp>
        <p:nvSpPr>
          <p:cNvPr id="6" name="Rectangle 5"/>
          <p:cNvSpPr/>
          <p:nvPr/>
        </p:nvSpPr>
        <p:spPr>
          <a:xfrm>
            <a:off x="3760684" y="3007693"/>
            <a:ext cx="5203804" cy="156966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Hat der Tank seine maximale Temperatur erreicht? (Trinkwassertank 60°C; Pufferspeicher 90°C)</a:t>
            </a:r>
          </a:p>
          <a:p>
            <a:r>
              <a:rPr lang="en-US" sz="1600" dirty="0">
                <a:latin typeface="Arial" panose="020B0604020202020204" pitchFamily="34" charset="0"/>
                <a:cs typeface="Arial" panose="020B0604020202020204" pitchFamily="34" charset="0"/>
              </a:rPr>
              <a:t>Wenn </a:t>
            </a:r>
            <a:r>
              <a:rPr lang="en-US" sz="1600" b="1" dirty="0">
                <a:solidFill>
                  <a:srgbClr val="0070C0"/>
                </a:solidFill>
                <a:latin typeface="Arial" panose="020B0604020202020204" pitchFamily="34" charset="0"/>
                <a:cs typeface="Arial" panose="020B0604020202020204" pitchFamily="34" charset="0"/>
              </a:rPr>
              <a:t>ja,</a:t>
            </a:r>
            <a:r>
              <a:rPr lang="en-US" sz="1600" dirty="0">
                <a:latin typeface="Arial" panose="020B0604020202020204" pitchFamily="34" charset="0"/>
                <a:cs typeface="Arial" panose="020B0604020202020204" pitchFamily="34" charset="0"/>
              </a:rPr>
              <a:t> ist</a:t>
            </a:r>
            <a:r>
              <a:rPr lang="en-US" sz="1600" dirty="0" err="1">
                <a:latin typeface="Arial" panose="020B0604020202020204" pitchFamily="34" charset="0"/>
                <a:cs typeface="Arial" panose="020B0604020202020204" pitchFamily="34" charset="0"/>
              </a:rPr>
              <a:t> das Verhalten</a:t>
            </a:r>
            <a:r>
              <a:rPr lang="en-US" sz="1600" dirty="0">
                <a:latin typeface="Arial" panose="020B0604020202020204" pitchFamily="34" charset="0"/>
                <a:cs typeface="Arial" panose="020B0604020202020204" pitchFamily="34" charset="0"/>
              </a:rPr>
              <a:t> normal</a:t>
            </a:r>
          </a:p>
          <a:p>
            <a:r>
              <a:rPr lang="en-US" sz="1600" b="1" dirty="0">
                <a:solidFill>
                  <a:srgbClr val="C00000"/>
                </a:solidFill>
                <a:latin typeface="Arial" panose="020B0604020202020204" pitchFamily="34" charset="0"/>
                <a:cs typeface="Arial" panose="020B0604020202020204" pitchFamily="34" charset="0"/>
              </a:rPr>
              <a:t>Nein</a:t>
            </a:r>
            <a:r>
              <a:rPr lang="en-US" sz="1600" dirty="0">
                <a:latin typeface="Arial" panose="020B0604020202020204" pitchFamily="34" charset="0"/>
                <a:cs typeface="Arial" panose="020B0604020202020204" pitchFamily="34" charset="0"/>
              </a:rPr>
              <a:t> Reglereinstellung prüfen und ggf. korrigieren</a:t>
            </a:r>
          </a:p>
          <a:p>
            <a:r>
              <a:rPr lang="en-US" sz="1600" dirty="0">
                <a:latin typeface="Arial" panose="020B0604020202020204" pitchFamily="34" charset="0"/>
                <a:cs typeface="Arial" panose="020B0604020202020204" pitchFamily="34" charset="0"/>
              </a:rPr>
              <a:t>Läuft die Solarkreispumpe? </a:t>
            </a:r>
          </a:p>
          <a:p>
            <a:r>
              <a:rPr lang="en-US" sz="1600" b="1" dirty="0">
                <a:solidFill>
                  <a:srgbClr val="C00000"/>
                </a:solidFill>
                <a:latin typeface="Arial" panose="020B0604020202020204" pitchFamily="34" charset="0"/>
                <a:cs typeface="Arial" panose="020B0604020202020204" pitchFamily="34" charset="0"/>
              </a:rPr>
              <a:t>Nein </a:t>
            </a:r>
            <a:r>
              <a:rPr lang="en-US" sz="1600" dirty="0">
                <a:latin typeface="Arial" panose="020B0604020202020204" pitchFamily="34" charset="0"/>
                <a:cs typeface="Arial" panose="020B0604020202020204" pitchFamily="34" charset="0"/>
              </a:rPr>
              <a:t>Pumpe und Regler prüfen.</a:t>
            </a:r>
          </a:p>
        </p:txBody>
      </p:sp>
      <p:cxnSp>
        <p:nvCxnSpPr>
          <p:cNvPr id="7" name="Straight Arrow Connector 6"/>
          <p:cNvCxnSpPr/>
          <p:nvPr/>
        </p:nvCxnSpPr>
        <p:spPr>
          <a:xfrm flipV="1">
            <a:off x="2893204" y="339560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560" y="4027126"/>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9" name="Rectangle 8"/>
          <p:cNvSpPr/>
          <p:nvPr/>
        </p:nvSpPr>
        <p:spPr>
          <a:xfrm>
            <a:off x="2893204" y="2975245"/>
            <a:ext cx="67570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0" name="Straight Arrow Connector 9"/>
          <p:cNvCxnSpPr/>
          <p:nvPr/>
        </p:nvCxnSpPr>
        <p:spPr>
          <a:xfrm flipH="1">
            <a:off x="1521416" y="3595654"/>
            <a:ext cx="7648" cy="12014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880" y="4906246"/>
            <a:ext cx="375454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Zeigt Taco-Setter einen Fluss?</a:t>
            </a:r>
          </a:p>
        </p:txBody>
      </p:sp>
      <p:sp>
        <p:nvSpPr>
          <p:cNvPr id="12" name="Rectangle 11"/>
          <p:cNvSpPr/>
          <p:nvPr/>
        </p:nvSpPr>
        <p:spPr>
          <a:xfrm>
            <a:off x="3772876" y="4895174"/>
            <a:ext cx="520380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Luft im System. Lassen Sie es bluten. </a:t>
            </a:r>
          </a:p>
        </p:txBody>
      </p:sp>
      <p:cxnSp>
        <p:nvCxnSpPr>
          <p:cNvPr id="14" name="Straight Arrow Connector 13"/>
          <p:cNvCxnSpPr/>
          <p:nvPr/>
        </p:nvCxnSpPr>
        <p:spPr>
          <a:xfrm flipV="1">
            <a:off x="2951420" y="508011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51420" y="4659755"/>
            <a:ext cx="67570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6" name="Straight Arrow Connector 15"/>
          <p:cNvCxnSpPr/>
          <p:nvPr/>
        </p:nvCxnSpPr>
        <p:spPr>
          <a:xfrm flipH="1">
            <a:off x="1550552" y="5272950"/>
            <a:ext cx="27896" cy="6007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1560" y="5404047"/>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Tree>
    <p:extLst>
      <p:ext uri="{BB962C8B-B14F-4D97-AF65-F5344CB8AC3E}">
        <p14:creationId xmlns:p14="http://schemas.microsoft.com/office/powerpoint/2010/main" val="99393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107504" y="1412776"/>
            <a:ext cx="8229600" cy="1190878"/>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Sehr hohe Temperaturdifferenz zwischen Kollektor und Speicher</a:t>
            </a:r>
          </a:p>
        </p:txBody>
      </p:sp>
      <p:sp>
        <p:nvSpPr>
          <p:cNvPr id="4" name="Rectangle 3"/>
          <p:cNvSpPr/>
          <p:nvPr/>
        </p:nvSpPr>
        <p:spPr>
          <a:xfrm>
            <a:off x="-16608" y="2887774"/>
            <a:ext cx="3754540"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Ist der Volumenstrom entsprechend hoch?</a:t>
            </a:r>
          </a:p>
          <a:p>
            <a:r>
              <a:rPr lang="en-US" sz="1600" dirty="0">
                <a:latin typeface="Arial" panose="020B0604020202020204" pitchFamily="34" charset="0"/>
                <a:cs typeface="Arial" panose="020B0604020202020204" pitchFamily="34" charset="0"/>
              </a:rPr>
              <a:t>Hoher Durchfluss: 40 l/m2h</a:t>
            </a:r>
          </a:p>
          <a:p>
            <a:r>
              <a:rPr lang="en-US" sz="1600" dirty="0">
                <a:latin typeface="Arial" panose="020B0604020202020204" pitchFamily="34" charset="0"/>
                <a:cs typeface="Arial" panose="020B0604020202020204" pitchFamily="34" charset="0"/>
              </a:rPr>
              <a:t>Niedriger Durchfluss: 10-15 l/m2h</a:t>
            </a:r>
          </a:p>
        </p:txBody>
      </p:sp>
      <p:sp>
        <p:nvSpPr>
          <p:cNvPr id="6" name="Rectangle 5"/>
          <p:cNvSpPr/>
          <p:nvPr/>
        </p:nvSpPr>
        <p:spPr>
          <a:xfrm>
            <a:off x="4121288" y="3144522"/>
            <a:ext cx="489654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Volumenstrom erhöhen</a:t>
            </a:r>
          </a:p>
        </p:txBody>
      </p:sp>
      <p:cxnSp>
        <p:nvCxnSpPr>
          <p:cNvPr id="7" name="Straight Arrow Connector 6"/>
          <p:cNvCxnSpPr/>
          <p:nvPr/>
        </p:nvCxnSpPr>
        <p:spPr>
          <a:xfrm flipV="1">
            <a:off x="3038960" y="331379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22832" y="3919753"/>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9" name="Rectangle 8"/>
          <p:cNvSpPr/>
          <p:nvPr/>
        </p:nvSpPr>
        <p:spPr>
          <a:xfrm>
            <a:off x="3207987" y="2887774"/>
            <a:ext cx="652417"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0" name="Straight Arrow Connector 9"/>
          <p:cNvCxnSpPr/>
          <p:nvPr/>
        </p:nvCxnSpPr>
        <p:spPr>
          <a:xfrm>
            <a:off x="1510856" y="3830350"/>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848" y="4536644"/>
            <a:ext cx="318014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Rücklauftemperatur fast gleich der Vorlauftemperatur? </a:t>
            </a:r>
          </a:p>
        </p:txBody>
      </p:sp>
      <p:sp>
        <p:nvSpPr>
          <p:cNvPr id="12" name="Rectangle 11"/>
          <p:cNvSpPr/>
          <p:nvPr/>
        </p:nvSpPr>
        <p:spPr>
          <a:xfrm>
            <a:off x="4283968" y="4251177"/>
            <a:ext cx="4733864" cy="181588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Wärmetauscher durch </a:t>
            </a:r>
            <a:r>
              <a:rPr lang="en-US" sz="1600" dirty="0" err="1">
                <a:latin typeface="Arial" panose="020B0604020202020204" pitchFamily="34" charset="0"/>
                <a:cs typeface="Arial" panose="020B0604020202020204" pitchFamily="34" charset="0"/>
              </a:rPr>
              <a:t>Kalkablagerungen</a:t>
            </a:r>
            <a:r>
              <a:rPr lang="en-US" sz="1600" dirty="0">
                <a:latin typeface="Arial" panose="020B0604020202020204" pitchFamily="34" charset="0"/>
                <a:cs typeface="Arial" panose="020B0604020202020204" pitchFamily="34" charset="0"/>
              </a:rPr>
              <a:t> beeinträchtigt, verstopft oder zu klein?</a:t>
            </a:r>
          </a:p>
          <a:p>
            <a:r>
              <a:rPr lang="en-US" sz="1600" dirty="0">
                <a:latin typeface="Arial" panose="020B0604020202020204" pitchFamily="34" charset="0"/>
                <a:cs typeface="Arial" panose="020B0604020202020204" pitchFamily="34" charset="0"/>
              </a:rPr>
              <a:t>Wärmetauscher entkalken, spülen oder nachrechnen/austauschen</a:t>
            </a:r>
          </a:p>
          <a:p>
            <a:r>
              <a:rPr lang="en-US" sz="1600" dirty="0">
                <a:latin typeface="Arial" panose="020B0604020202020204" pitchFamily="34" charset="0"/>
                <a:cs typeface="Arial" panose="020B0604020202020204" pitchFamily="34" charset="0"/>
              </a:rPr>
              <a:t>Oder sind die Anschlüsse am Solarkreislauf-Wärmetauscher vertauscht?</a:t>
            </a:r>
          </a:p>
          <a:p>
            <a:r>
              <a:rPr lang="en-US" sz="1600" dirty="0">
                <a:latin typeface="Arial" panose="020B0604020202020204" pitchFamily="34" charset="0"/>
                <a:cs typeface="Arial" panose="020B0604020202020204" pitchFamily="34" charset="0"/>
              </a:rPr>
              <a:t>Vorschub oben anschließen, zurück nach unten</a:t>
            </a:r>
          </a:p>
        </p:txBody>
      </p:sp>
      <p:cxnSp>
        <p:nvCxnSpPr>
          <p:cNvPr id="14" name="Straight Arrow Connector 13"/>
          <p:cNvCxnSpPr/>
          <p:nvPr/>
        </p:nvCxnSpPr>
        <p:spPr>
          <a:xfrm flipV="1">
            <a:off x="3327204" y="481907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12319" y="4347709"/>
            <a:ext cx="652409"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6" name="Straight Arrow Connector 15"/>
          <p:cNvCxnSpPr/>
          <p:nvPr/>
        </p:nvCxnSpPr>
        <p:spPr>
          <a:xfrm>
            <a:off x="1529064" y="2287025"/>
            <a:ext cx="0" cy="6007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1094" y="2418122"/>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Tree>
    <p:extLst>
      <p:ext uri="{BB962C8B-B14F-4D97-AF65-F5344CB8AC3E}">
        <p14:creationId xmlns:p14="http://schemas.microsoft.com/office/powerpoint/2010/main" val="67910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711979"/>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Pumpe läuft, aber Taco-Setter oder Durchflussmesser zeigt keinen Durchfluss an</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83088" y="2366266"/>
            <a:ext cx="375454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Sind alle Absperrorgane geöffnet? </a:t>
            </a:r>
          </a:p>
        </p:txBody>
      </p:sp>
      <p:sp>
        <p:nvSpPr>
          <p:cNvPr id="6" name="Rectangle 5"/>
          <p:cNvSpPr/>
          <p:nvPr/>
        </p:nvSpPr>
        <p:spPr>
          <a:xfrm>
            <a:off x="4104128" y="2243155"/>
            <a:ext cx="4896544"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Beschläge öffnen und gegen Schließen sichern </a:t>
            </a:r>
          </a:p>
          <a:p>
            <a:r>
              <a:rPr lang="en-US" sz="1600" dirty="0">
                <a:latin typeface="Arial" panose="020B0604020202020204" pitchFamily="34" charset="0"/>
                <a:cs typeface="Arial" panose="020B0604020202020204" pitchFamily="34" charset="0"/>
              </a:rPr>
              <a:t>ungewollt</a:t>
            </a:r>
          </a:p>
        </p:txBody>
      </p:sp>
      <p:cxnSp>
        <p:nvCxnSpPr>
          <p:cNvPr id="7" name="Straight Arrow Connector 6"/>
          <p:cNvCxnSpPr/>
          <p:nvPr/>
        </p:nvCxnSpPr>
        <p:spPr>
          <a:xfrm flipV="1">
            <a:off x="3207988" y="2535317"/>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7848" y="2721926"/>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9" name="Rectangle 8"/>
          <p:cNvSpPr/>
          <p:nvPr/>
        </p:nvSpPr>
        <p:spPr>
          <a:xfrm>
            <a:off x="3321975" y="2196763"/>
            <a:ext cx="707463"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0" name="Straight Arrow Connector 9"/>
          <p:cNvCxnSpPr/>
          <p:nvPr/>
        </p:nvCxnSpPr>
        <p:spPr>
          <a:xfrm>
            <a:off x="1549984" y="2710302"/>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5596" y="3850651"/>
            <a:ext cx="652068"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2" name="Straight Arrow Connector 11"/>
          <p:cNvCxnSpPr/>
          <p:nvPr/>
        </p:nvCxnSpPr>
        <p:spPr>
          <a:xfrm>
            <a:off x="3563888" y="3514566"/>
            <a:ext cx="6343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46720" y="5213455"/>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14" name="Rectangle 13"/>
          <p:cNvSpPr/>
          <p:nvPr/>
        </p:nvSpPr>
        <p:spPr>
          <a:xfrm>
            <a:off x="103884" y="3222179"/>
            <a:ext cx="375454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Luft wahrscheinlich im Solarkreislauf. Lassen Sie es </a:t>
            </a:r>
            <a:r>
              <a:rPr lang="en-US" sz="1400" dirty="0" err="1">
                <a:latin typeface="Arial" panose="020B0604020202020204" pitchFamily="34" charset="0"/>
                <a:cs typeface="Arial" panose="020B0604020202020204" pitchFamily="34" charset="0"/>
              </a:rPr>
              <a:t>bluten.Wird</a:t>
            </a:r>
            <a:r>
              <a:rPr lang="en-US" sz="1400" dirty="0">
                <a:latin typeface="Arial" panose="020B0604020202020204" pitchFamily="34" charset="0"/>
                <a:cs typeface="Arial" panose="020B0604020202020204" pitchFamily="34" charset="0"/>
              </a:rPr>
              <a:t> ein Durchfluss angezeigt?</a:t>
            </a:r>
          </a:p>
        </p:txBody>
      </p:sp>
      <p:sp>
        <p:nvSpPr>
          <p:cNvPr id="17" name="Rectangle 16"/>
          <p:cNvSpPr/>
          <p:nvPr/>
        </p:nvSpPr>
        <p:spPr>
          <a:xfrm>
            <a:off x="4230282" y="3227661"/>
            <a:ext cx="4896544"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Druck prüfen, ggf. Solarflüssigkeit nachfüllen, bis Betriebsdruck erreicht ist</a:t>
            </a:r>
          </a:p>
        </p:txBody>
      </p:sp>
      <p:cxnSp>
        <p:nvCxnSpPr>
          <p:cNvPr id="18" name="Straight Arrow Connector 17"/>
          <p:cNvCxnSpPr/>
          <p:nvPr/>
        </p:nvCxnSpPr>
        <p:spPr>
          <a:xfrm>
            <a:off x="1547664" y="381243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33" y="4365104"/>
            <a:ext cx="1971295"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Schmutzfänger blockiert?</a:t>
            </a:r>
          </a:p>
        </p:txBody>
      </p:sp>
      <p:sp>
        <p:nvSpPr>
          <p:cNvPr id="21" name="Rectangle 20"/>
          <p:cNvSpPr/>
          <p:nvPr/>
        </p:nvSpPr>
        <p:spPr>
          <a:xfrm>
            <a:off x="283234" y="5448023"/>
            <a:ext cx="277659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Schwerkraftbremse blockiert?</a:t>
            </a:r>
          </a:p>
        </p:txBody>
      </p:sp>
      <p:sp>
        <p:nvSpPr>
          <p:cNvPr id="22" name="Rectangle 21"/>
          <p:cNvSpPr/>
          <p:nvPr/>
        </p:nvSpPr>
        <p:spPr>
          <a:xfrm>
            <a:off x="611560" y="4941168"/>
            <a:ext cx="81398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23" name="Straight Arrow Connector 22"/>
          <p:cNvCxnSpPr/>
          <p:nvPr/>
        </p:nvCxnSpPr>
        <p:spPr>
          <a:xfrm>
            <a:off x="1981154" y="4534381"/>
            <a:ext cx="221712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49984" y="482252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42209" y="3144117"/>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27" name="Rectangle 26"/>
          <p:cNvSpPr/>
          <p:nvPr/>
        </p:nvSpPr>
        <p:spPr>
          <a:xfrm>
            <a:off x="2563800" y="4180283"/>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28" name="Rectangle 27"/>
          <p:cNvSpPr/>
          <p:nvPr/>
        </p:nvSpPr>
        <p:spPr>
          <a:xfrm>
            <a:off x="4308049" y="4358482"/>
            <a:ext cx="3432303"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Schmutzfänger reinigen</a:t>
            </a:r>
          </a:p>
        </p:txBody>
      </p:sp>
      <p:sp>
        <p:nvSpPr>
          <p:cNvPr id="29" name="Rectangle 28"/>
          <p:cNvSpPr/>
          <p:nvPr/>
        </p:nvSpPr>
        <p:spPr>
          <a:xfrm>
            <a:off x="4164032" y="5448023"/>
            <a:ext cx="3720335"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Austausch Schwerkraftbremse</a:t>
            </a:r>
          </a:p>
        </p:txBody>
      </p:sp>
      <p:cxnSp>
        <p:nvCxnSpPr>
          <p:cNvPr id="30" name="Straight Arrow Connector 29"/>
          <p:cNvCxnSpPr/>
          <p:nvPr/>
        </p:nvCxnSpPr>
        <p:spPr>
          <a:xfrm>
            <a:off x="2596155" y="5617300"/>
            <a:ext cx="14332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Spülung des Solarkreislaufs und Dichtheitsprüfung</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notwendigen Schritte zur Inbetriebnahme einer thermischen Solaranlage sind:</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Spülen Sie den Solarkreislauf aus.</a:t>
            </a:r>
          </a:p>
          <a:p>
            <a:pPr marL="0" indent="0">
              <a:buNone/>
            </a:pPr>
            <a:r>
              <a:rPr lang="en-US" sz="1600" dirty="0">
                <a:latin typeface="Arial" panose="020B0604020202020204" pitchFamily="34" charset="0"/>
                <a:cs typeface="Arial" panose="020B0604020202020204" pitchFamily="34" charset="0"/>
              </a:rPr>
              <a:t>2. Prüfen Sie auf Undichtigkeiten.</a:t>
            </a:r>
          </a:p>
          <a:p>
            <a:pPr marL="0" indent="0">
              <a:buNone/>
            </a:pPr>
            <a:r>
              <a:rPr lang="en-US" sz="1600" dirty="0">
                <a:latin typeface="Arial" panose="020B0604020202020204" pitchFamily="34" charset="0"/>
                <a:cs typeface="Arial" panose="020B0604020202020204" pitchFamily="34" charset="0"/>
              </a:rPr>
              <a:t>3. Füllen Sie mit Solarflüssigkeit.</a:t>
            </a:r>
          </a:p>
          <a:p>
            <a:pPr marL="0" indent="0">
              <a:buNone/>
            </a:pPr>
            <a:r>
              <a:rPr lang="en-US" sz="1600" dirty="0">
                <a:latin typeface="Arial" panose="020B0604020202020204" pitchFamily="34" charset="0"/>
                <a:cs typeface="Arial" panose="020B0604020202020204" pitchFamily="34" charset="0"/>
              </a:rPr>
              <a:t>4. Pumpen und Regler einstellen.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Pumpe läuft, aber Taco-Setter oder Durchflussmesser zeigt keinen Durchfluss an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Vorgehensweise zum Entlüften des Solarkreislaufs ist wie folgt (wegen der Gefahr der Dampfbildung bei hoher Sonneneinstrahlung sollte dies möglichst am frühen Morgen oder am späten Nachmittag erfolgen):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Alle Lüftungsöffnungen öffnen.</a:t>
            </a:r>
          </a:p>
          <a:p>
            <a:pPr marL="0" indent="0">
              <a:buNone/>
            </a:pPr>
            <a:r>
              <a:rPr lang="en-US" sz="1600" dirty="0">
                <a:latin typeface="Arial" panose="020B0604020202020204" pitchFamily="34" charset="0"/>
                <a:cs typeface="Arial" panose="020B0604020202020204" pitchFamily="34" charset="0"/>
              </a:rPr>
              <a:t>2. Erhöhen Sie den Systemdruck mit Hilfe einer Füllpumpe.</a:t>
            </a:r>
          </a:p>
          <a:p>
            <a:pPr marL="0" indent="0">
              <a:buNone/>
            </a:pPr>
            <a:r>
              <a:rPr lang="en-US" sz="1600" dirty="0">
                <a:latin typeface="Arial" panose="020B0604020202020204" pitchFamily="34" charset="0"/>
                <a:cs typeface="Arial" panose="020B0604020202020204" pitchFamily="34" charset="0"/>
              </a:rPr>
              <a:t>3. Solarkreispumpe mit kurzzeitig pulsierenden Bewegungen bei maximaler Leistung betreiben.</a:t>
            </a:r>
          </a:p>
          <a:p>
            <a:pPr marL="0" indent="0">
              <a:buNone/>
            </a:pPr>
            <a:r>
              <a:rPr lang="en-US" sz="1600" dirty="0">
                <a:latin typeface="Arial" panose="020B0604020202020204" pitchFamily="34" charset="0"/>
                <a:cs typeface="Arial" panose="020B0604020202020204" pitchFamily="34" charset="0"/>
              </a:rPr>
              <a:t>4. Gegebenenfalls Schraube an der Umwälzpumpe lösen, entlüften und wieder verschließen.</a:t>
            </a:r>
          </a:p>
          <a:p>
            <a:pPr marL="0" indent="0">
              <a:buNone/>
            </a:pPr>
            <a:r>
              <a:rPr lang="en-US" sz="1600" dirty="0">
                <a:latin typeface="Arial" panose="020B0604020202020204" pitchFamily="34" charset="0"/>
                <a:cs typeface="Arial" panose="020B0604020202020204" pitchFamily="34" charset="0"/>
              </a:rPr>
              <a:t>5. Nach erfolgreicher Entlüftung alle Entlüftungsöffnungen schließen.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457200" y="1484784"/>
            <a:ext cx="8229600" cy="648072"/>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Speicher kühlt über Nacht ohne Warmwasserverbrauch zu stark ab</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07504" y="2214760"/>
            <a:ext cx="375454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Solarkreispumpe läuft nachts? </a:t>
            </a:r>
          </a:p>
        </p:txBody>
      </p:sp>
      <p:sp>
        <p:nvSpPr>
          <p:cNvPr id="6" name="Rectangle 5"/>
          <p:cNvSpPr/>
          <p:nvPr/>
        </p:nvSpPr>
        <p:spPr>
          <a:xfrm>
            <a:off x="5076056" y="2320582"/>
            <a:ext cx="3769507"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Reglerfunktion und Sensor überprüfen</a:t>
            </a:r>
          </a:p>
        </p:txBody>
      </p:sp>
      <p:cxnSp>
        <p:nvCxnSpPr>
          <p:cNvPr id="7" name="Straight Arrow Connector 6"/>
          <p:cNvCxnSpPr/>
          <p:nvPr/>
        </p:nvCxnSpPr>
        <p:spPr>
          <a:xfrm flipV="1">
            <a:off x="4106024" y="446042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50176" y="2132856"/>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9" name="Rectangle 8"/>
          <p:cNvSpPr/>
          <p:nvPr/>
        </p:nvSpPr>
        <p:spPr>
          <a:xfrm>
            <a:off x="395538" y="2560764"/>
            <a:ext cx="729655"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0" name="Straight Arrow Connector 9"/>
          <p:cNvCxnSpPr/>
          <p:nvPr/>
        </p:nvCxnSpPr>
        <p:spPr>
          <a:xfrm>
            <a:off x="1093519" y="4752817"/>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07904" y="2464183"/>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15616" y="2553314"/>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3086887"/>
            <a:ext cx="36004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Ist die Kollektortemperatur nachts höher als die Außentemperatur?</a:t>
            </a:r>
          </a:p>
        </p:txBody>
      </p:sp>
      <p:sp>
        <p:nvSpPr>
          <p:cNvPr id="17" name="Rectangle 16"/>
          <p:cNvSpPr/>
          <p:nvPr/>
        </p:nvSpPr>
        <p:spPr>
          <a:xfrm>
            <a:off x="5076056" y="3160438"/>
            <a:ext cx="4032448"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Rückflussverhinderer in Zu- und Rücklaufleitungen auf einwandfreie Funktion prüfen</a:t>
            </a:r>
          </a:p>
          <a:p>
            <a:r>
              <a:rPr lang="en-US" sz="1600" dirty="0">
                <a:latin typeface="Arial" panose="020B0604020202020204" pitchFamily="34" charset="0"/>
                <a:cs typeface="Arial" panose="020B0604020202020204" pitchFamily="34" charset="0"/>
              </a:rPr>
              <a:t>Sensor defekt?</a:t>
            </a:r>
          </a:p>
        </p:txBody>
      </p:sp>
      <p:sp>
        <p:nvSpPr>
          <p:cNvPr id="18" name="Rectangle 17"/>
          <p:cNvSpPr/>
          <p:nvPr/>
        </p:nvSpPr>
        <p:spPr>
          <a:xfrm>
            <a:off x="3829040" y="3160438"/>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cxnSp>
        <p:nvCxnSpPr>
          <p:cNvPr id="19" name="Straight Arrow Connector 18"/>
          <p:cNvCxnSpPr/>
          <p:nvPr/>
        </p:nvCxnSpPr>
        <p:spPr>
          <a:xfrm>
            <a:off x="3635896" y="3491765"/>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5538" y="3671662"/>
            <a:ext cx="707558"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21" name="Straight Arrow Connector 20"/>
          <p:cNvCxnSpPr/>
          <p:nvPr/>
        </p:nvCxnSpPr>
        <p:spPr>
          <a:xfrm flipH="1">
            <a:off x="1093519" y="3664212"/>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7504" y="4168042"/>
            <a:ext cx="422559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Wärmedämmung des Tanks ausreichend? (min. 100 mm Weichschaum, 70 mm Hartschaum)</a:t>
            </a:r>
          </a:p>
        </p:txBody>
      </p:sp>
      <p:sp>
        <p:nvSpPr>
          <p:cNvPr id="23" name="Rectangle 22"/>
          <p:cNvSpPr/>
          <p:nvPr/>
        </p:nvSpPr>
        <p:spPr>
          <a:xfrm>
            <a:off x="4036556" y="4033821"/>
            <a:ext cx="67570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
        <p:nvSpPr>
          <p:cNvPr id="24" name="Rectangle 23"/>
          <p:cNvSpPr/>
          <p:nvPr/>
        </p:nvSpPr>
        <p:spPr>
          <a:xfrm>
            <a:off x="5076056" y="4291152"/>
            <a:ext cx="3769507"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Verstärken der Wärmedämmung</a:t>
            </a:r>
          </a:p>
        </p:txBody>
      </p:sp>
      <p:sp>
        <p:nvSpPr>
          <p:cNvPr id="25" name="Rectangle 24"/>
          <p:cNvSpPr/>
          <p:nvPr/>
        </p:nvSpPr>
        <p:spPr>
          <a:xfrm>
            <a:off x="565800" y="4746630"/>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cxnSp>
        <p:nvCxnSpPr>
          <p:cNvPr id="28" name="Straight Arrow Connector 27"/>
          <p:cNvCxnSpPr/>
          <p:nvPr/>
        </p:nvCxnSpPr>
        <p:spPr>
          <a:xfrm>
            <a:off x="1863120" y="5547205"/>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35401" y="5541018"/>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30" name="Rectangle 29"/>
          <p:cNvSpPr/>
          <p:nvPr/>
        </p:nvSpPr>
        <p:spPr>
          <a:xfrm>
            <a:off x="22277" y="5171112"/>
            <a:ext cx="4225592"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Passt die Wärmedämmung eng an den Tank?</a:t>
            </a:r>
          </a:p>
        </p:txBody>
      </p:sp>
      <p:cxnSp>
        <p:nvCxnSpPr>
          <p:cNvPr id="31" name="Straight Arrow Connector 30"/>
          <p:cNvCxnSpPr/>
          <p:nvPr/>
        </p:nvCxnSpPr>
        <p:spPr>
          <a:xfrm flipV="1">
            <a:off x="4036556" y="53821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862044" y="4955573"/>
            <a:ext cx="780744"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
        <p:nvSpPr>
          <p:cNvPr id="33" name="Rectangle 32"/>
          <p:cNvSpPr/>
          <p:nvPr/>
        </p:nvSpPr>
        <p:spPr>
          <a:xfrm>
            <a:off x="5006588" y="5212904"/>
            <a:ext cx="3769507"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Richtig montieren</a:t>
            </a:r>
          </a:p>
        </p:txBody>
      </p:sp>
    </p:spTree>
    <p:extLst>
      <p:ext uri="{BB962C8B-B14F-4D97-AF65-F5344CB8AC3E}">
        <p14:creationId xmlns:p14="http://schemas.microsoft.com/office/powerpoint/2010/main" val="235986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Erkennung und Beseitigung von Fehlern</a:t>
            </a:r>
          </a:p>
        </p:txBody>
      </p:sp>
      <p:sp>
        <p:nvSpPr>
          <p:cNvPr id="5" name="Content Placeholder 2"/>
          <p:cNvSpPr>
            <a:spLocks noGrp="1"/>
          </p:cNvSpPr>
          <p:nvPr>
            <p:ph idx="1"/>
          </p:nvPr>
        </p:nvSpPr>
        <p:spPr>
          <a:xfrm>
            <a:off x="107504" y="1478597"/>
            <a:ext cx="8229600" cy="648072"/>
          </a:xfrm>
        </p:spPr>
        <p:txBody>
          <a:bodyPr>
            <a:noAutofit/>
          </a:bodyPr>
          <a:lstStyle/>
          <a:p>
            <a:pPr marL="0" indent="0">
              <a:buNone/>
            </a:pPr>
            <a:r>
              <a:rPr lang="en-US" sz="1600" dirty="0">
                <a:latin typeface="Arial" panose="020B0604020202020204" pitchFamily="34" charset="0"/>
                <a:cs typeface="Arial" panose="020B0604020202020204" pitchFamily="34" charset="0"/>
              </a:rPr>
              <a:t>3.2. Beispiele für Fehlererkennung und -behebung</a:t>
            </a:r>
          </a:p>
          <a:p>
            <a:pPr marL="0" indent="0">
              <a:buNone/>
            </a:pPr>
            <a:r>
              <a:rPr lang="en-US" sz="1600" b="1" dirty="0">
                <a:latin typeface="Arial" panose="020B0604020202020204" pitchFamily="34" charset="0"/>
                <a:cs typeface="Arial" panose="020B0604020202020204" pitchFamily="34" charset="0"/>
              </a:rPr>
              <a:t>Speicher kühlt über Nacht ohne Warmwasserverbrauch zu stark ab</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3967088" y="274710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00844" y="2903458"/>
            <a:ext cx="644066"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13" name="Straight Arrow Connector 12"/>
          <p:cNvCxnSpPr/>
          <p:nvPr/>
        </p:nvCxnSpPr>
        <p:spPr>
          <a:xfrm flipH="1">
            <a:off x="1831693" y="2863973"/>
            <a:ext cx="13219" cy="37803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2564904"/>
            <a:ext cx="410445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Sind alle Anschlüsse thermisch isoliert? </a:t>
            </a:r>
          </a:p>
        </p:txBody>
      </p:sp>
      <p:sp>
        <p:nvSpPr>
          <p:cNvPr id="17" name="Rectangle 16"/>
          <p:cNvSpPr/>
          <p:nvPr/>
        </p:nvSpPr>
        <p:spPr>
          <a:xfrm>
            <a:off x="4954512" y="2564904"/>
            <a:ext cx="403244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Verbindungen isolieren</a:t>
            </a:r>
          </a:p>
        </p:txBody>
      </p:sp>
      <p:sp>
        <p:nvSpPr>
          <p:cNvPr id="18" name="Rectangle 17"/>
          <p:cNvSpPr/>
          <p:nvPr/>
        </p:nvSpPr>
        <p:spPr>
          <a:xfrm>
            <a:off x="3829040" y="2996952"/>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cxnSp>
        <p:nvCxnSpPr>
          <p:cNvPr id="19" name="Straight Arrow Connector 18"/>
          <p:cNvCxnSpPr/>
          <p:nvPr/>
        </p:nvCxnSpPr>
        <p:spPr>
          <a:xfrm>
            <a:off x="3439172" y="3393229"/>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1694" y="3518276"/>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276" y="3204317"/>
            <a:ext cx="3935872"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Läuft die Umwälzpumpe zu lange? </a:t>
            </a:r>
          </a:p>
        </p:txBody>
      </p:sp>
      <p:sp>
        <p:nvSpPr>
          <p:cNvPr id="23" name="Rectangle 22"/>
          <p:cNvSpPr/>
          <p:nvPr/>
        </p:nvSpPr>
        <p:spPr>
          <a:xfrm>
            <a:off x="4043375" y="2320495"/>
            <a:ext cx="672631"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
        <p:nvSpPr>
          <p:cNvPr id="24" name="Rectangle 23"/>
          <p:cNvSpPr/>
          <p:nvPr/>
        </p:nvSpPr>
        <p:spPr>
          <a:xfrm>
            <a:off x="4601980" y="3118973"/>
            <a:ext cx="438498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Timer-Einstellung ändern und mit Thermostat ergänzen</a:t>
            </a:r>
          </a:p>
        </p:txBody>
      </p:sp>
      <p:cxnSp>
        <p:nvCxnSpPr>
          <p:cNvPr id="28" name="Straight Arrow Connector 27"/>
          <p:cNvCxnSpPr/>
          <p:nvPr/>
        </p:nvCxnSpPr>
        <p:spPr>
          <a:xfrm>
            <a:off x="1844911" y="2132856"/>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17192" y="2126669"/>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sp>
        <p:nvSpPr>
          <p:cNvPr id="30" name="Rectangle 29"/>
          <p:cNvSpPr/>
          <p:nvPr/>
        </p:nvSpPr>
        <p:spPr>
          <a:xfrm>
            <a:off x="22277" y="4029303"/>
            <a:ext cx="4225592"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Umwälzpumpe ausschalten und Absperrventil für eine Nacht schließen. Sind die Verluste im Tank geringer?</a:t>
            </a:r>
          </a:p>
        </p:txBody>
      </p:sp>
      <p:sp>
        <p:nvSpPr>
          <p:cNvPr id="32" name="Rectangle 31"/>
          <p:cNvSpPr/>
          <p:nvPr/>
        </p:nvSpPr>
        <p:spPr>
          <a:xfrm>
            <a:off x="1200844" y="4653136"/>
            <a:ext cx="661803"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sp>
        <p:nvSpPr>
          <p:cNvPr id="33" name="Rectangle 32"/>
          <p:cNvSpPr/>
          <p:nvPr/>
        </p:nvSpPr>
        <p:spPr>
          <a:xfrm>
            <a:off x="4852024" y="4142968"/>
            <a:ext cx="407724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Rückflussverhinderer reinigen oder austauschen</a:t>
            </a:r>
          </a:p>
        </p:txBody>
      </p:sp>
      <p:sp>
        <p:nvSpPr>
          <p:cNvPr id="35" name="Rectangle 34"/>
          <p:cNvSpPr/>
          <p:nvPr/>
        </p:nvSpPr>
        <p:spPr>
          <a:xfrm>
            <a:off x="4094192" y="3913346"/>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Ja </a:t>
            </a:r>
          </a:p>
        </p:txBody>
      </p:sp>
      <p:cxnSp>
        <p:nvCxnSpPr>
          <p:cNvPr id="36" name="Straight Arrow Connector 35"/>
          <p:cNvCxnSpPr/>
          <p:nvPr/>
        </p:nvCxnSpPr>
        <p:spPr>
          <a:xfrm flipH="1">
            <a:off x="1831693" y="4581354"/>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200844" y="3565633"/>
            <a:ext cx="630850"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Nein</a:t>
            </a:r>
          </a:p>
        </p:txBody>
      </p:sp>
      <p:cxnSp>
        <p:nvCxnSpPr>
          <p:cNvPr id="38" name="Straight Arrow Connector 37"/>
          <p:cNvCxnSpPr/>
          <p:nvPr/>
        </p:nvCxnSpPr>
        <p:spPr>
          <a:xfrm>
            <a:off x="4169164" y="4312245"/>
            <a:ext cx="57683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7504" y="5129092"/>
            <a:ext cx="8712968"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Die Schwerkraftzirkulation in der Zirkulationsleitung ist zu stark. Stärkeren Rückflussverhinderer oder elektrisches Zweiwegeventil nach der Umwälzpumpe installieren.</a:t>
            </a:r>
          </a:p>
          <a:p>
            <a:r>
              <a:rPr lang="en-US" sz="1600" dirty="0">
                <a:latin typeface="Arial" panose="020B0604020202020204" pitchFamily="34" charset="0"/>
                <a:cs typeface="Arial" panose="020B0604020202020204" pitchFamily="34" charset="0"/>
              </a:rPr>
              <a:t>Zweiwegeventil während des Pumpenbetriebs offen, sonst geschlossen.</a:t>
            </a:r>
          </a:p>
          <a:p>
            <a:r>
              <a:rPr lang="en-US" sz="1600" dirty="0">
                <a:latin typeface="Arial" panose="020B0604020202020204" pitchFamily="34" charset="0"/>
                <a:cs typeface="Arial" panose="020B0604020202020204" pitchFamily="34" charset="0"/>
              </a:rPr>
              <a:t>Pumpe und Zweiwegeventil elektrisch parallel schalten. Kreislauf wieder starten.</a:t>
            </a:r>
          </a:p>
        </p:txBody>
      </p:sp>
    </p:spTree>
    <p:extLst>
      <p:ext uri="{BB962C8B-B14F-4D97-AF65-F5344CB8AC3E}">
        <p14:creationId xmlns:p14="http://schemas.microsoft.com/office/powerpoint/2010/main" val="2519419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Fazit</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t>Sie haben nun das Modul "Inbetriebnahme von Solarthermieanlagen" abgeschlossen und sind in der Lage:</a:t>
            </a:r>
            <a:endParaRPr lang="el-GR" sz="1600" dirty="0"/>
          </a:p>
          <a:p>
            <a:pPr>
              <a:buFont typeface="+mj-lt"/>
              <a:buAutoNum type="arabicPeriod"/>
            </a:pPr>
            <a:r>
              <a:rPr lang="en-US" sz="1600" dirty="0"/>
              <a:t>Den </a:t>
            </a:r>
            <a:r>
              <a:rPr lang="en-US" sz="1600" dirty="0" err="1"/>
              <a:t>Solarkreislauf</a:t>
            </a:r>
            <a:r>
              <a:rPr lang="en-US" sz="1600" dirty="0"/>
              <a:t> </a:t>
            </a:r>
            <a:r>
              <a:rPr lang="en-US" sz="1600" dirty="0" err="1"/>
              <a:t>auszuspülen</a:t>
            </a:r>
            <a:r>
              <a:rPr lang="en-US" sz="1600" dirty="0"/>
              <a:t>...</a:t>
            </a:r>
          </a:p>
          <a:p>
            <a:pPr>
              <a:buFont typeface="+mj-lt"/>
              <a:buAutoNum type="arabicPeriod"/>
            </a:pPr>
            <a:r>
              <a:rPr lang="en-US" sz="1600" dirty="0"/>
              <a:t>Auf </a:t>
            </a:r>
            <a:r>
              <a:rPr lang="en-US" sz="1600" dirty="0" err="1"/>
              <a:t>Undichtigkeiten</a:t>
            </a:r>
            <a:r>
              <a:rPr lang="en-US" sz="1600" dirty="0"/>
              <a:t> </a:t>
            </a:r>
            <a:r>
              <a:rPr lang="en-US" sz="1600" dirty="0" err="1"/>
              <a:t>zu</a:t>
            </a:r>
            <a:r>
              <a:rPr lang="en-US" sz="1600" dirty="0"/>
              <a:t> </a:t>
            </a:r>
            <a:r>
              <a:rPr lang="en-US" sz="1600" dirty="0" err="1"/>
              <a:t>prüfen</a:t>
            </a:r>
            <a:r>
              <a:rPr lang="en-US" sz="1600" dirty="0"/>
              <a:t>.</a:t>
            </a:r>
          </a:p>
          <a:p>
            <a:pPr>
              <a:buFont typeface="+mj-lt"/>
              <a:buAutoNum type="arabicPeriod"/>
            </a:pPr>
            <a:r>
              <a:rPr lang="en-US" sz="1600" dirty="0" err="1"/>
              <a:t>Mit</a:t>
            </a:r>
            <a:r>
              <a:rPr lang="en-US" sz="1600" dirty="0"/>
              <a:t> </a:t>
            </a:r>
            <a:r>
              <a:rPr lang="en-US" sz="1600" dirty="0" err="1"/>
              <a:t>Solarflüssigkeit</a:t>
            </a:r>
            <a:r>
              <a:rPr lang="en-US" sz="1600" dirty="0"/>
              <a:t> </a:t>
            </a:r>
            <a:r>
              <a:rPr lang="en-US" sz="1600" dirty="0" err="1"/>
              <a:t>zu</a:t>
            </a:r>
            <a:r>
              <a:rPr lang="en-US" sz="1600" dirty="0"/>
              <a:t> </a:t>
            </a:r>
            <a:r>
              <a:rPr lang="en-US" sz="1600" dirty="0" err="1"/>
              <a:t>füllen</a:t>
            </a:r>
            <a:r>
              <a:rPr lang="en-US" sz="1600" dirty="0"/>
              <a:t>.</a:t>
            </a:r>
          </a:p>
          <a:p>
            <a:pPr>
              <a:buFont typeface="+mj-lt"/>
              <a:buAutoNum type="arabicPeriod"/>
            </a:pPr>
            <a:r>
              <a:rPr lang="en-US" sz="1600" dirty="0"/>
              <a:t>Pumpen und </a:t>
            </a:r>
            <a:r>
              <a:rPr lang="en-US" sz="1600" dirty="0" err="1"/>
              <a:t>Regler</a:t>
            </a:r>
            <a:r>
              <a:rPr lang="en-US" sz="1600" dirty="0"/>
              <a:t> </a:t>
            </a:r>
            <a:r>
              <a:rPr lang="en-US" sz="1600" dirty="0" err="1"/>
              <a:t>einzustellen</a:t>
            </a:r>
            <a:r>
              <a:rPr lang="en-US" sz="1600" dirty="0"/>
              <a:t>.</a:t>
            </a:r>
          </a:p>
          <a:p>
            <a:pPr>
              <a:buFont typeface="+mj-lt"/>
              <a:buAutoNum type="arabicPeriod"/>
            </a:pPr>
            <a:r>
              <a:rPr lang="en-US" sz="1600" dirty="0" err="1"/>
              <a:t>Fehler</a:t>
            </a:r>
            <a:r>
              <a:rPr lang="en-US" sz="1600" dirty="0"/>
              <a:t> </a:t>
            </a:r>
            <a:r>
              <a:rPr lang="en-US" sz="1600" dirty="0" err="1"/>
              <a:t>zu</a:t>
            </a:r>
            <a:r>
              <a:rPr lang="en-US" sz="1600" dirty="0"/>
              <a:t> </a:t>
            </a:r>
            <a:r>
              <a:rPr lang="en-US" sz="1600" dirty="0" err="1"/>
              <a:t>erkennen</a:t>
            </a:r>
            <a:r>
              <a:rPr lang="en-US" sz="1600" dirty="0"/>
              <a:t> und </a:t>
            </a:r>
            <a:r>
              <a:rPr lang="en-US" sz="1600" dirty="0" err="1"/>
              <a:t>zu</a:t>
            </a:r>
            <a:r>
              <a:rPr lang="en-US" sz="1600" dirty="0"/>
              <a:t> </a:t>
            </a:r>
            <a:r>
              <a:rPr lang="en-US" sz="1600"/>
              <a:t>beseitigen</a:t>
            </a:r>
            <a:r>
              <a:rPr lang="el-GR" sz="1600"/>
              <a:t>.</a:t>
            </a:r>
            <a:endParaRPr lang="en-US" sz="1600" dirty="0"/>
          </a:p>
        </p:txBody>
      </p:sp>
    </p:spTree>
    <p:extLst>
      <p:ext uri="{BB962C8B-B14F-4D97-AF65-F5344CB8AC3E}">
        <p14:creationId xmlns:p14="http://schemas.microsoft.com/office/powerpoint/2010/main" val="370923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des Moduls</a:t>
            </a:r>
            <a:endParaRPr lang="el-GR" dirty="0"/>
          </a:p>
        </p:txBody>
      </p:sp>
      <p:sp>
        <p:nvSpPr>
          <p:cNvPr id="5" name="Subtitle 4"/>
          <p:cNvSpPr>
            <a:spLocks noGrp="1"/>
          </p:cNvSpPr>
          <p:nvPr>
            <p:ph type="subTitle" idx="1"/>
          </p:nvPr>
        </p:nvSpPr>
        <p:spPr/>
        <p:txBody>
          <a:bodyPr/>
          <a:lstStyle/>
          <a:p>
            <a:r>
              <a:rPr lang="en-US" dirty="0"/>
              <a:t>Inbetriebnahme von solarthermischen Anlagen</a:t>
            </a: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Spülung des Solarkreislaufs und Dichtheitsprüfung</a:t>
            </a:r>
          </a:p>
        </p:txBody>
      </p:sp>
      <p:sp>
        <p:nvSpPr>
          <p:cNvPr id="5" name="Content Placeholder 2"/>
          <p:cNvSpPr>
            <a:spLocks noGrp="1"/>
          </p:cNvSpPr>
          <p:nvPr>
            <p:ph idx="1"/>
          </p:nvPr>
        </p:nvSpPr>
        <p:spPr>
          <a:xfrm>
            <a:off x="395536" y="1477935"/>
            <a:ext cx="8229600" cy="504056"/>
          </a:xfrm>
        </p:spPr>
        <p:txBody>
          <a:bodyPr>
            <a:noAutofit/>
          </a:bodyPr>
          <a:lstStyle/>
          <a:p>
            <a:pPr marL="0" indent="0">
              <a:buNone/>
            </a:pPr>
            <a:r>
              <a:rPr lang="en-US" sz="1600" dirty="0">
                <a:latin typeface="Arial" panose="020B0604020202020204" pitchFamily="34" charset="0"/>
                <a:cs typeface="Arial" panose="020B0604020202020204" pitchFamily="34" charset="0"/>
              </a:rPr>
              <a:t>1.1. Spülung des Solarkreislaufs</a:t>
            </a:r>
          </a:p>
        </p:txBody>
      </p:sp>
      <p:sp>
        <p:nvSpPr>
          <p:cNvPr id="3" name="Rectangle 2"/>
          <p:cNvSpPr/>
          <p:nvPr/>
        </p:nvSpPr>
        <p:spPr>
          <a:xfrm>
            <a:off x="179512" y="5517232"/>
            <a:ext cx="3384376" cy="584775"/>
          </a:xfrm>
          <a:prstGeom prst="rect">
            <a:avLst/>
          </a:prstGeom>
        </p:spPr>
        <p:txBody>
          <a:bodyPr wrap="square">
            <a:spAutoFit/>
          </a:bodyPr>
          <a:lstStyle/>
          <a:p>
            <a:pPr algn="r"/>
            <a:r>
              <a:rPr lang="en-US" sz="1600" dirty="0">
                <a:latin typeface="Arial" panose="020B0604020202020204" pitchFamily="34" charset="0"/>
                <a:cs typeface="Arial" panose="020B0604020202020204" pitchFamily="34" charset="0"/>
              </a:rPr>
              <a:t>Solarkreislauf mit Armaturen für den Spül- und Füllspülvorgang.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52007"/>
            <a:ext cx="5112568" cy="48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26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Spülung des Solarkreislaufs und Dichtheitsprüfung</a:t>
            </a:r>
          </a:p>
        </p:txBody>
      </p:sp>
      <p:sp>
        <p:nvSpPr>
          <p:cNvPr id="5" name="Content Placeholder 2"/>
          <p:cNvSpPr>
            <a:spLocks noGrp="1"/>
          </p:cNvSpPr>
          <p:nvPr>
            <p:ph idx="1"/>
          </p:nvPr>
        </p:nvSpPr>
        <p:spPr>
          <a:xfrm>
            <a:off x="457200" y="1484784"/>
            <a:ext cx="807524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1.1. Spülung des Solarkreislaufs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Durch einen gründlichen Spülvorgang werden Schmutz und Flussreste aus dem Solarkreislauf entfernt. Das Spülen sollte nicht bei voller Sonneneinstrahlung oder bei Frost erfolgen, da die Gefahr der Verdunstung oder des Einfrierens besteht. Der Spülvorgang erfolgt zunächst über die Ventile 1 und 2. Das Ventil 1 wird mit einem Schlauch an die Kaltwasserleitung angeschlossen; ein weiterer Schlauch am Ventil 2 wird zum Abfluss verlegt. Alle Armaturen im Solarkreislauf sollten auf Durchfluss gestellt werden (Schwerkraftbremse, Absperrhähne). Zum Ausspülen des Wärmetauschers wird schließlich das Ventil 2 geschlossen, nach Anschluss eines Schlauches daran wird das Ventil 4 geöffnet und das Ventil 3 geschlossen.</a:t>
            </a:r>
          </a:p>
          <a:p>
            <a:pPr marL="0" indent="0">
              <a:buNone/>
            </a:pPr>
            <a:r>
              <a:rPr lang="en-US" sz="1600" dirty="0">
                <a:latin typeface="Arial" panose="020B0604020202020204" pitchFamily="34" charset="0"/>
                <a:cs typeface="Arial" panose="020B0604020202020204" pitchFamily="34" charset="0"/>
              </a:rPr>
              <a:t>Der Spülvorgang sollte etwa 10 Minuten dauern.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39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Spülung des Solarkreislaufs und Dichtheitsprüfung</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1.2. Dichtheitsprüfung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 Druckprüfung erfolgt nach dem Spülen. Dazu wird das Ventil 4 geschlossen und das System über das Ventil 1 mit Wasser gefüllt. Der Systemdruck wird dann auf einen Wert knapp unter dem Ansprechdruck des Sicherheitsventils - maximal 6 bar - angehoben. Dann wird das Ventil 1 geschlossen, die Pumpe manuell gestartet und der Solarkreislauf über die Entlüftungsöffnungen oder die Pumpe (Entlüftungsschraube) entlüftet. Fällt der Druck durch Entlüftung deutlich ab, muss er durch Nachfüllen wieder erhöht werden. Das System ist nun bereit für die Dichtheitsprüfung (visuell und von Hand). Eine Dichtheitsprüfung mit dem Manometer ist aufgrund der bestrahlungsbedingten Druckschwankungen im Laufe eines Tages nicht möglich. Am Ende der Dichtheitsprüfung kann die Funktion des Sicherheitsventils durch weitere Druckerhöhung geprüft werden. Der Solarkreislauf sollte schließlich durch Öffnen der Hähne 1 und 2 wieder vollständig entleert werden. Durch die Messung der auslaufenden Wassermenge kann die Menge an Frostschutzmittel ermittelt werden, die benötigt wird, um ein Wasser-Frostschutzmittel-Gemisch von z.B. 60:40 herzustellen. Da immer ein Teil des Wassers im Solarkreislauf (z.B. in den Kollektoren oder im Wärmetauscher) verbleibt, sollte die gemessene Wassermenge entsprechend erhöht werden.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19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Befüllen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Befüllung mit Solarflüssigkeit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Nach dem Mischen des Frostschutzkonzentrats mit Wasser zur Erreichung des gewünschten Frostschutzes (oder mit vorgemischtem Frostschutzmittel) wird die Solarflüssigkeit über das Ventil 1 in den Solarkreislauf gepumpt. Da die Solarflüssigkeit - im Vergleich zu Wasser - viel eher zum Kriechen neigt, ist es notwendig, das System erneut auf Undichtigkeiten zu überprüfen. Ein allgemeines Verfahren zum Ablassen der Luft aus der Solarflüssigkeit ist wie folgt - aber überprüfen Sie immer die Installationsanweisungen für das spezifische Produkt, da Unterschiede auftreten können.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8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Füllen mit Solarflüssigkeit und Einstellung der Pumpe und des Reglers</a:t>
            </a: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Befüllung mit Solarflüssigkeit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 Beim Einpumpen der Solarflüssigkeit in die Anlage und den Mischbehälter wird bereits ein großer Teil der Luft entfernt. Um wirksam zu sein, müssen die Enden der Schläuche vollständig in die Flüssigkeit eingetaucht sein. Wenn keine Luftblasen mehr austreten, kann das Ventil 4 geschlossen werden.</a:t>
            </a:r>
          </a:p>
          <a:p>
            <a:pPr marL="0" indent="0">
              <a:buNone/>
            </a:pPr>
            <a:r>
              <a:rPr lang="en-US" sz="1600" dirty="0">
                <a:latin typeface="Arial" panose="020B0604020202020204" pitchFamily="34" charset="0"/>
                <a:cs typeface="Arial" panose="020B0604020202020204" pitchFamily="34" charset="0"/>
              </a:rPr>
              <a:t>2. Reduzieren Sie den Druck auf den Systemdruck (= statischer Druck + 0,5 bar) zuzüglich eines Zuschlags für den Druckverlust durch weitere Entlüftung.</a:t>
            </a:r>
          </a:p>
          <a:p>
            <a:pPr marL="0" indent="0">
              <a:buNone/>
            </a:pPr>
            <a:r>
              <a:rPr lang="en-US" sz="1600" dirty="0">
                <a:latin typeface="Arial" panose="020B0604020202020204" pitchFamily="34" charset="0"/>
                <a:cs typeface="Arial" panose="020B0604020202020204" pitchFamily="34" charset="0"/>
              </a:rPr>
              <a:t>3. Schalten Sie die Umwälzpumpe ein. Schalten Sie ihn mehrmals im Abstand von 10 Minuten ein und aus.</a:t>
            </a:r>
          </a:p>
          <a:p>
            <a:pPr marL="0" indent="0">
              <a:buNone/>
            </a:pPr>
            <a:r>
              <a:rPr lang="en-US" sz="1600" dirty="0">
                <a:latin typeface="Arial" panose="020B0604020202020204" pitchFamily="34" charset="0"/>
                <a:cs typeface="Arial" panose="020B0604020202020204" pitchFamily="34" charset="0"/>
              </a:rPr>
              <a:t>4. Um die Umwälzpumpe zu entlüften, die Messingschraube an der Stirnseite herausdrehen.</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1870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4592</Words>
  <Application>Microsoft Office PowerPoint</Application>
  <PresentationFormat>Bildschirmpräsentation (4:3)</PresentationFormat>
  <Paragraphs>551</Paragraphs>
  <Slides>44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44</vt:i4>
      </vt:variant>
    </vt:vector>
  </HeadingPairs>
  <TitlesOfParts>
    <vt:vector size="49" baseType="lpstr">
      <vt:lpstr>Arial</vt:lpstr>
      <vt:lpstr>Calibri</vt:lpstr>
      <vt:lpstr>Times New Roman</vt:lpstr>
      <vt:lpstr>Wingdings</vt:lpstr>
      <vt:lpstr>2_Office Theme</vt:lpstr>
      <vt:lpstr>Solarthermische Anlagen zur Warmwasserbereitung und Raumheizung im Einfamilienhaus</vt:lpstr>
      <vt:lpstr>Modul Ziele</vt:lpstr>
      <vt:lpstr>Inhalt</vt:lpstr>
      <vt:lpstr>1. Spülung des Solarkreislaufs und Dichtheitsprüfung</vt:lpstr>
      <vt:lpstr>1. Spülung des Solarkreislaufs und Dichtheitsprüfung</vt:lpstr>
      <vt:lpstr>1. Spülung des Solarkreislaufs und Dichtheitsprüfung</vt:lpstr>
      <vt:lpstr>1. Spülung des Solarkreislaufs und Dichtheitsprüfung</vt:lpstr>
      <vt:lpstr>2. Befüllen mit Solarflüssigkeit und Einstellung der Pumpe und des Reglers</vt:lpstr>
      <vt:lpstr>2. Füllen mit Solarflüssigkeit und Einstellung der Pumpe und des Reglers</vt:lpstr>
      <vt:lpstr>2. Befüllen mit Solarflüssigkeit und Einstellung der Pumpe und des Reglers</vt:lpstr>
      <vt:lpstr>2. Befüllen mit Solarflüssigkeit und Einstellung der Pumpe und des Reglers</vt:lpstr>
      <vt:lpstr>2. Befüllen mit Solarflüssigkeit und Einstellung der Pumpe und des Reglers</vt:lpstr>
      <vt:lpstr>2. Befüllen mit Solarflüssigkeit und Einstellung der Pumpe und des Reglers</vt:lpstr>
      <vt:lpstr>2. Füllen mit Solarflüssigkeit und Einstellung der Pumpe und des Reglers</vt:lpstr>
      <vt:lpstr>2. Befüllen mit Solarflüssigkeit und Einstellung der Pumpe und des Reglers</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3. Erkennung und Beseitigung von Fehlern</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66</cp:revision>
  <dcterms:created xsi:type="dcterms:W3CDTF">2017-12-11T10:59:29Z</dcterms:created>
  <dcterms:modified xsi:type="dcterms:W3CDTF">2020-01-15T19:41:19Z</dcterms:modified>
</cp:coreProperties>
</file>