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6"/>
  </p:notesMasterIdLst>
  <p:sldIdLst>
    <p:sldId id="256" r:id="rId2"/>
    <p:sldId id="257" r:id="rId3"/>
    <p:sldId id="261" r:id="rId4"/>
    <p:sldId id="271" r:id="rId5"/>
    <p:sldId id="318" r:id="rId6"/>
    <p:sldId id="319" r:id="rId7"/>
    <p:sldId id="320" r:id="rId8"/>
    <p:sldId id="274" r:id="rId9"/>
    <p:sldId id="270" r:id="rId10"/>
    <p:sldId id="273" r:id="rId11"/>
    <p:sldId id="264" r:id="rId12"/>
    <p:sldId id="293" r:id="rId13"/>
    <p:sldId id="294" r:id="rId14"/>
    <p:sldId id="296" r:id="rId15"/>
    <p:sldId id="286" r:id="rId16"/>
    <p:sldId id="288" r:id="rId17"/>
    <p:sldId id="290" r:id="rId18"/>
    <p:sldId id="291" r:id="rId19"/>
    <p:sldId id="302" r:id="rId20"/>
    <p:sldId id="305" r:id="rId21"/>
    <p:sldId id="304" r:id="rId22"/>
    <p:sldId id="307" r:id="rId23"/>
    <p:sldId id="313" r:id="rId24"/>
    <p:sldId id="316" r:id="rId25"/>
    <p:sldId id="312" r:id="rId26"/>
    <p:sldId id="299" r:id="rId27"/>
    <p:sldId id="268" r:id="rId28"/>
    <p:sldId id="266" r:id="rId29"/>
    <p:sldId id="322" r:id="rId30"/>
    <p:sldId id="321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269" r:id="rId39"/>
    <p:sldId id="333" r:id="rId40"/>
    <p:sldId id="330" r:id="rId41"/>
    <p:sldId id="334" r:id="rId42"/>
    <p:sldId id="331" r:id="rId43"/>
    <p:sldId id="259" r:id="rId44"/>
    <p:sldId id="260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319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8" autoAdjust="0"/>
    <p:restoredTop sz="96437" autoAdjust="0"/>
  </p:normalViewPr>
  <p:slideViewPr>
    <p:cSldViewPr>
      <p:cViewPr>
        <p:scale>
          <a:sx n="78" d="100"/>
          <a:sy n="78" d="100"/>
        </p:scale>
        <p:origin x="-1350" y="192"/>
      </p:cViewPr>
      <p:guideLst>
        <p:guide orient="horz" pos="2160"/>
        <p:guide orient="horz" pos="4319"/>
        <p:guide pos="2880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176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43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>
            <a:norm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</a:t>
            </a:r>
            <a:b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Системи за регулиране 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</a:t>
            </a:r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ение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1960" y="3573016"/>
            <a:ext cx="4932040" cy="1752600"/>
          </a:xfrm>
        </p:spPr>
        <p:txBody>
          <a:bodyPr/>
          <a:lstStyle/>
          <a:p>
            <a:pPr algn="l"/>
            <a:r>
              <a:rPr lang="bg-BG" b="1" dirty="0"/>
              <a:t>Блок</a:t>
            </a:r>
            <a:r>
              <a:rPr lang="en-US" b="1" dirty="0"/>
              <a:t> </a:t>
            </a:r>
            <a:r>
              <a:rPr lang="en-US" b="1" dirty="0" smtClean="0"/>
              <a:t>2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Соларни енергийни системи за еднофамилни къщи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азови условия и технически данни на соларните контролери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 на система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 автоматично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Delta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BII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3738" y="5539254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 с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132856"/>
            <a:ext cx="5712531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78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 и принципи за контрол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разлика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Необходими са два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температурни датчици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 на стандартната температурна разлика.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Единият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измерва температурата в най-горещата част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слънчевата верига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колектора, другият измерва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температурата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бойлера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височината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топлообменника. Температурните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сигнали от датчиците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сравняват в блок за управление. Помпата е включен чрез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реле и сработва,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когато се достигне температурата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вкклюване.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2944" y="3450952"/>
            <a:ext cx="5579284" cy="249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10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Анализ на производителността, контрол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 на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рандемана/производителността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Добивът може 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отчетен чрез един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повече отделни топломери или топломер, който вече е интегриран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контролера.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Един топломер се състои от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процентен разходомер- турбината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ротора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водомер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 вкарани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обратния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поток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близо до резервоара,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по-рядко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използва магнитно индуктивен разходомер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 един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температурен датчик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във входния и изходния поток 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■ електронно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изчисляване на топлинния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добив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896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Анализ на производителността, контрол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 на рандемана/производителността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9592" y="4896309"/>
            <a:ext cx="2520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Процентен разходомер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3075" y="2348880"/>
            <a:ext cx="5160875" cy="12477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4591" y="3902322"/>
            <a:ext cx="3970784" cy="21571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1664" y="3212976"/>
            <a:ext cx="3256095" cy="16833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84168" y="3306470"/>
            <a:ext cx="24498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Температурен сензор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31444" y="5890237"/>
            <a:ext cx="12241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Топломер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632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Анализ на производителността, контрол и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 на рандемана/производителността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Компоненти на топломер в колекторната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верига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2276872"/>
            <a:ext cx="4267354" cy="308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05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Анализ на производителността, контрол и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Входно-изходен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контролер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IOC)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Схема на свързване на компонентите на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IOC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RESOL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7724" y="2492896"/>
            <a:ext cx="4968552" cy="296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95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производителността, контрол и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Входно-изходен контролер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(IOC)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IO-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система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мониторинг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2430408"/>
            <a:ext cx="5832648" cy="317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94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41202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Анализ на производителността, контрол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Входно/изходен контролер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(IOC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2222079"/>
            <a:ext cx="5089312" cy="40417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2378828"/>
            <a:ext cx="28534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Като щракнете върху добива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деня,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долната част на дисплея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отваря диаграма,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която са представени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измерените данни за времето.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128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913" y="155679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Анализ на производителността, контрол и грешки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Входно/изходен контролер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IOC)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204864"/>
            <a:ext cx="5904656" cy="397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22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cs typeface="Arial" panose="020B0604020202020204" pitchFamily="34" charset="0"/>
              </a:rPr>
              <a:t>Датчици за температура и дебит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Основна теория на температурите и вида на температурните датчици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Устойчивост на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температурните детектори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RTD) 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3125"/>
            <a:ext cx="464264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pt1000 RTD Sensor Solar Water Heater Collector Temperature Sensing Controller Syste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51721"/>
            <a:ext cx="3511396" cy="181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536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Цели на модула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Добре дошли в модула: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«Системи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р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егулиране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и контрол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 края на този модул вие ще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вида и параметрите на различни контролери за слънчева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енергия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Разберете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функционирането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техническите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данни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сензорите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принципа на контрол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регулиране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cs typeface="Arial" panose="020B0604020202020204" pitchFamily="34" charset="0"/>
              </a:rPr>
              <a:t>Датчици за температура и дебит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теория на температурите и вида на температурните датчици</a:t>
            </a: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Отрицателен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температурен коефициент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NTC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Термистор)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https://www.picclickimg.com/d/w1600/pict/181779523834_/Solar-Temperature-Sensor-Sas-10-Sb-10-Goldline-Heliotrop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960" y="2564904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5193636"/>
            <a:ext cx="35283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температурен датчик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Sas-10 Sb-10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Goldline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Heliotrope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055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cs typeface="Arial" panose="020B0604020202020204" pitchFamily="34" charset="0"/>
              </a:rPr>
              <a:t>Датчици за температура и дебит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теория на температурите и вида на температурните датчици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Термодвойка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Този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тип температурен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сензор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състои от два проводника от различни метали, свързани в две точки.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Различните напрежения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между тези две точки отразява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пропорционално промените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температурата.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05064"/>
            <a:ext cx="3643280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670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cs typeface="Arial" panose="020B0604020202020204" pitchFamily="34" charset="0"/>
              </a:rPr>
              <a:t>Датчици за температура и дебит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41487"/>
            <a:ext cx="454684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Датчици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за дебита(балансиращ дебитомер)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Датчик (балансиращ дебитомер)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Балансиращ вентил с разходомер за слънчева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термична система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258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</a:p>
          <a:p>
            <a:pPr marL="0" indent="0">
              <a:buNone/>
            </a:pP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Принцип </a:t>
            </a:r>
            <a:r>
              <a:rPr lang="bg-BG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</a:t>
            </a:r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Балансиращият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вентил е хидравлично устройство, което позволява да се регулира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средния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дебит 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преминаващия потк. Регулирането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се извършва от топка запушалка (1), управлявана от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контролни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клетки (2). Скоростта на потока се контролира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от дебитомер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(3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намиращи се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паралелно на основната верига 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който може да бъде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изключван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 време на нормалното функциониране.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Стойността на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поток се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показва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 метална сфера (4),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плъзгаща се в рамките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прозрачно тяло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(5),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градуирано със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скала (6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4"/>
            <a:ext cx="4000748" cy="415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380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cs typeface="Arial" panose="020B0604020202020204" pitchFamily="34" charset="0"/>
              </a:rPr>
              <a:t>Датчици за температура и дебит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43528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Датчици  за дебита(балансиращ дебитомер)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Балансиращ вентил с разходомер за слънчева термична система 258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Настройка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посоката на потока</a:t>
            </a:r>
            <a:endParaRPr lang="en-US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Дебитът се регулира чрез извършване на следните операции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А.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помощта на индикатор (1),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маркираме дебита,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 който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клапанът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установи.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Използвайте пръстен (2)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отваряме запушалката,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която изключва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потока, движещ се в средната част на разходомера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(3) при нормални работни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581128"/>
            <a:ext cx="1728192" cy="1542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581128"/>
            <a:ext cx="1728192" cy="153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204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cs typeface="Arial" panose="020B0604020202020204" pitchFamily="34" charset="0"/>
              </a:rPr>
              <a:t>Датчици за температура и дебит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43528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Датчици  за дебита(балансиращ дебитомер)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Балансиращ вентил с разходомер за слънчева термична система 258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</a:p>
          <a:p>
            <a:pPr marL="0" indent="0">
              <a:buNone/>
            </a:pP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Процентна корекция на потока</a:t>
            </a:r>
            <a:endParaRPr lang="en-US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Поддържайки отворена запушалката, с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гаечен ключ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чрез стеблото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вентила (4)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регулираме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дебита. Той е обозначен с метална топка (5), която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вътре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прозрачната тръба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(6)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градуирана скала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л/мин.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 завършване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балансирането, освобождаваме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пръстена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разходомера и запушалката и благодарение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вътрешно устройство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автоматично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връща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затворено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положение.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221088"/>
            <a:ext cx="1584176" cy="191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157065"/>
            <a:ext cx="1296144" cy="1916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0376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 smtClean="0">
                <a:cs typeface="Arial" panose="020B0604020202020204" pitchFamily="34" charset="0"/>
              </a:rPr>
              <a:t>Датчици </a:t>
            </a:r>
            <a:r>
              <a:rPr lang="ru-RU" dirty="0">
                <a:cs typeface="Arial" panose="020B0604020202020204" pitchFamily="34" charset="0"/>
              </a:rPr>
              <a:t>за температура и дебит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1925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Датчици  за дебита(балансиращ дебитомер)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Балансиращ вентил с разходомер за слънчева термична система 258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</a:p>
          <a:p>
            <a:pPr marL="0" indent="0">
              <a:buNone/>
            </a:pPr>
            <a:r>
              <a:rPr lang="bg-BG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Примерна схема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– корекция скоростта на потока в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една слънчева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</a:t>
            </a:r>
            <a:r>
              <a:rPr lang="en-US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64904"/>
            <a:ext cx="7416824" cy="361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09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cs typeface="Arial" panose="020B0604020202020204" pitchFamily="34" charset="0"/>
              </a:rPr>
              <a:t>Датчици за температура и дебит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Измерване на слънчевата радиация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RESOL CS10 Solar Cel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934" y="2480008"/>
            <a:ext cx="3316213" cy="331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2064510"/>
            <a:ext cx="5184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контролери, чиито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програми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 зависими от измерване на слънчевата радиация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обикновено се използват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капсулирани PV клетки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044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cs typeface="Arial" panose="020B0604020202020204" pitchFamily="34" charset="0"/>
              </a:rPr>
              <a:t>Датчици за температура и дебит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880" y="1628800"/>
            <a:ext cx="828092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Датчици за температура и дебит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2.4.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Свързването на датчика в жилището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Жилищният сензорен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елемент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трябва да бъде предпазен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повреда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атмосферно влияние,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бъде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температуратурно и устойчив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корозия.  Свързващите кабели към датчика обикновено са обвити от силиций 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използват PVC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кабели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Използват се също кабели PTFE, устойчиви на висока температура.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предотврати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повреда на кабелите на датчика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към колектора, се използват защитни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тръби, изработени от неръждаема стомана или друг подобен материал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328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</a:t>
            </a:r>
            <a:r>
              <a:rPr lang="ru-RU" dirty="0" smtClean="0">
                <a:cs typeface="Arial" panose="020B0604020202020204" pitchFamily="34" charset="0"/>
              </a:rPr>
              <a:t>контрол</a:t>
            </a:r>
            <a:r>
              <a:rPr lang="bg-BG" dirty="0" smtClean="0">
                <a:cs typeface="Arial" panose="020B0604020202020204" pitchFamily="34" charset="0"/>
              </a:rPr>
              <a:t>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925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cs typeface="Arial" panose="020B0604020202020204" pitchFamily="34" charset="0"/>
              </a:rPr>
              <a:t>Методи за регулиране на температурата и </a:t>
            </a:r>
            <a:r>
              <a:rPr lang="ru-RU" sz="1600" b="1" dirty="0" smtClean="0">
                <a:cs typeface="Arial" panose="020B0604020202020204" pitchFamily="34" charset="0"/>
              </a:rPr>
              <a:t>контрол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Блок-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схема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системата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829532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</a:t>
            </a:r>
            <a:r>
              <a:rPr lang="ru-RU" dirty="0" smtClean="0">
                <a:cs typeface="Arial" panose="020B0604020202020204" pitchFamily="34" charset="0"/>
              </a:rPr>
              <a:t>контрола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3576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cs typeface="Arial" panose="020B0604020202020204" pitchFamily="34" charset="0"/>
              </a:rPr>
              <a:t>Методи за регулиране на температурата и </a:t>
            </a:r>
            <a:r>
              <a:rPr lang="ru-RU" sz="1600" b="1" dirty="0" smtClean="0">
                <a:cs typeface="Arial" panose="020B0604020202020204" pitchFamily="34" charset="0"/>
              </a:rPr>
              <a:t>контрол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Различни типове на обратна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връзка за контрол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On-Off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/вход-изход контрол/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най-простата форма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3688" y="2924944"/>
            <a:ext cx="5216624" cy="2973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преглед на соларни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контролери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.1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азови условия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технически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данни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соларните контролери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Контрол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принципи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контрол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разлика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1.3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Анализ на производителността,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Датчици за температура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дебит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2.1.Основна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теория на температурите и вида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температурните датчици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Датчици за дебита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Измерване на слънчевата радиация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2.4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Свързването на датчика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жилището</a:t>
            </a: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Методи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регулиране на температурата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.1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PID контрол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FUZZY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84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</a:t>
            </a:r>
            <a:r>
              <a:rPr lang="ru-RU" dirty="0" smtClean="0">
                <a:cs typeface="Arial" panose="020B0604020202020204" pitchFamily="34" charset="0"/>
              </a:rPr>
              <a:t>контрола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3826768" cy="31578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PID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PID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Пропорционално интегрално – производно контролер (PID контролер) е механизъм за обратна връзка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контрола.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подсказва името, PID алгоритъм се състои от три основни коефициенти: пропорционално,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интеграл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производни, които са разнообразни, за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получи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оптимален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резултат.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132856"/>
            <a:ext cx="4596338" cy="30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</a:t>
            </a:r>
            <a:r>
              <a:rPr lang="ru-RU" dirty="0" smtClean="0">
                <a:cs typeface="Arial" panose="020B0604020202020204" pitchFamily="34" charset="0"/>
              </a:rPr>
              <a:t>контрола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363272" cy="33018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PID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Цялата идея на този алгоритъм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състои около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манипулиране на грешката. Грешка, както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видно,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разликата между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променливата в процеса (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PV)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зададената точка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SP)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= PV - SP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Тези 3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пропорционалното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(P),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интегралното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(I)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(D) се използват в различни комбинации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P – понякога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използва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PI - най-често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използваните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PID-понякога използва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малко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● PD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много рядко,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контролиране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сервомотори.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</a:t>
            </a:r>
            <a:r>
              <a:rPr lang="ru-RU" dirty="0" smtClean="0">
                <a:cs typeface="Arial" panose="020B0604020202020204" pitchFamily="34" charset="0"/>
              </a:rPr>
              <a:t>контрола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3538736" cy="3877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3.1.1 P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 в пропорционални режими контролерът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просто умножава грешката от пропорционално усилване (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Кр) до получаване зададената от  контролера стойност.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Пропорционалното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усилване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такава настройка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която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ние  настройваме, 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получим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желаната производителност от "P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only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контролер. Константата на пропорционалност, използвани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P- контрол, е Kp.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78038"/>
            <a:ext cx="3549774" cy="2211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789040"/>
            <a:ext cx="4197719" cy="24879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7931224" cy="3877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3.1.1 P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котрол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Недостатъците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P-контрол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твърде висока стойност на Kp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ще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доведе до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вибрации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PV.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● също така,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P-контролерът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има тенденция да генерира стойност на отместването.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Пропорционалните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регулатори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увеличават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максимално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натоварването на системата.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114800" cy="3877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3.1.2 PI-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Когато грешката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расте 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намалява,  величината/стойността на изхода на  контролера расте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намалява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веднага и пропорционално.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Предишната и текущата траектория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грешката на контролера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нямат влияние върху изчисляване на пропорционалния термин.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Неделимата част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елиминира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отместването.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12776"/>
            <a:ext cx="4104456" cy="26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429000"/>
            <a:ext cx="30289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91264" cy="4381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3.1.3 PID-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PID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Най-добрия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всички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Пропорционал-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коригира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броя на грешките, Интеграл-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коригира натрупване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грешки,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Производна-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коригира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присъствието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грешка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 последния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път,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когато тя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била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проверена.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028156"/>
            <a:ext cx="60579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91264" cy="4381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3.1.3 PID-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Ефектът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да се противодейства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превишаванията,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причинени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P.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Когато грешката е голям, P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ще предизвика увеличение на изхода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контролера.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Реакцията на контролера е да се промени бързо грешката,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което от своя страна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принуждава Производната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по-агресивно противодействие на P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029" descr="PID control graph (4kB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212976"/>
            <a:ext cx="4996408" cy="2922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91264" cy="4381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3.1.4 </a:t>
            </a:r>
            <a:r>
              <a:rPr lang="ru-RU" sz="1600" dirty="0">
                <a:cs typeface="Arial" panose="020B0604020202020204" pitchFamily="34" charset="0"/>
              </a:rPr>
              <a:t> </a:t>
            </a:r>
            <a:r>
              <a:rPr lang="ru-RU" sz="1600" dirty="0" smtClean="0">
                <a:cs typeface="Arial" panose="020B0604020202020204" pitchFamily="34" charset="0"/>
              </a:rPr>
              <a:t>Настройка на </a:t>
            </a:r>
            <a:r>
              <a:rPr lang="en-US" sz="1600" dirty="0" smtClean="0">
                <a:cs typeface="Arial" panose="020B0604020202020204" pitchFamily="34" charset="0"/>
              </a:rPr>
              <a:t>PID </a:t>
            </a:r>
            <a:r>
              <a:rPr lang="ru-RU" sz="1600" dirty="0" smtClean="0">
                <a:cs typeface="Arial" panose="020B0604020202020204" pitchFamily="34" charset="0"/>
              </a:rPr>
              <a:t>контролера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Настройката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контролния контур е коригиране на параметрите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контрол (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печалба/пропорционална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група, неразделна печалба/reset,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деривативна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печалба/курс) до оптимални стойности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Бум тест и моделиране (ръчно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управление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Тунинг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Симулация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исоко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ще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доведе до трептенията в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ще са склонни да генерира офсет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ще противодейства на отместването. По-висока стойност на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предполага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че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Setpoint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ще достигне PV прекалено бързо, ако това действие е много бързо, в процеса на променлива е склонна да бъде нестабилна.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държи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Fuzzy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Видове вероятности и моделиране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стохастична вероятност.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Стохастична вероятност : Възможността да се достигне цел 0.8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Лексическа вероятност: «Висок мъж», "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Горещите дни" или "Стабилни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валути«.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вероятно ще има успешна година за бизнеса.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Опитът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експерти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 показва, че B е вероятно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възникне.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Въпреки това експерт C е убеден,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че това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вярно.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Повечето думи и оценки, които използваме в нашите ежедневни разсъждения не са ясно дефинирани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математически начин. Това позволява на хората да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мислят на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абстрактно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ниво!</a:t>
            </a:r>
            <a:endParaRPr lang="en-US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Fuzzy logic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Предимства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Fuzzy logic control </a:t>
            </a:r>
            <a:endParaRPr lang="bg-BG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много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стабилен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лесно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бъде модифициран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използват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множество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входове и изходи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източниците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много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по-прост,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отколкото неговите предшественици (линейни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алгебрични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уравнения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• много бързо и евтино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изпълнение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38" y="1556792"/>
            <a:ext cx="8229600" cy="853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азови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условия и технически данни на соларните контролери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Продуктова листа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контролери за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инсталации за слънчева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топла вода 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07255"/>
              </p:ext>
            </p:extLst>
          </p:nvPr>
        </p:nvGraphicFramePr>
        <p:xfrm>
          <a:off x="395536" y="2204864"/>
          <a:ext cx="8363273" cy="3273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2382">
                  <a:extLst>
                    <a:ext uri="{9D8B030D-6E8A-4147-A177-3AD203B41FA5}">
                      <a16:colId xmlns="" xmlns:a16="http://schemas.microsoft.com/office/drawing/2014/main" val="251707360"/>
                    </a:ext>
                  </a:extLst>
                </a:gridCol>
                <a:gridCol w="1013064">
                  <a:extLst>
                    <a:ext uri="{9D8B030D-6E8A-4147-A177-3AD203B41FA5}">
                      <a16:colId xmlns="" xmlns:a16="http://schemas.microsoft.com/office/drawing/2014/main" val="1425527912"/>
                    </a:ext>
                  </a:extLst>
                </a:gridCol>
                <a:gridCol w="397187">
                  <a:extLst>
                    <a:ext uri="{9D8B030D-6E8A-4147-A177-3AD203B41FA5}">
                      <a16:colId xmlns="" xmlns:a16="http://schemas.microsoft.com/office/drawing/2014/main" val="3937807970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479496150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3472804486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3666385221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1178863967"/>
                    </a:ext>
                  </a:extLst>
                </a:gridCol>
                <a:gridCol w="533965">
                  <a:extLst>
                    <a:ext uri="{9D8B030D-6E8A-4147-A177-3AD203B41FA5}">
                      <a16:colId xmlns="" xmlns:a16="http://schemas.microsoft.com/office/drawing/2014/main" val="4228859498"/>
                    </a:ext>
                  </a:extLst>
                </a:gridCol>
                <a:gridCol w="618163">
                  <a:extLst>
                    <a:ext uri="{9D8B030D-6E8A-4147-A177-3AD203B41FA5}">
                      <a16:colId xmlns="" xmlns:a16="http://schemas.microsoft.com/office/drawing/2014/main" val="2897115957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4290293385"/>
                    </a:ext>
                  </a:extLst>
                </a:gridCol>
              </a:tblGrid>
              <a:tr h="227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Производство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Тип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Вътре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Вън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Дисплей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Консумация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(W)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Хидравлични системи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Топломер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Данни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Интерфейси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9139898"/>
                  </a:ext>
                </a:extLst>
              </a:tr>
              <a:tr h="2712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Всички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T80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LCD</a:t>
                      </a:r>
                      <a:r>
                        <a:rPr lang="en-US" sz="1000" baseline="30000" dirty="0">
                          <a:effectLst/>
                        </a:rPr>
                        <a:t>1)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 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заявка на клиента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 избор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203998264"/>
                  </a:ext>
                </a:extLst>
              </a:tr>
              <a:tr h="1824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Bosch (</a:t>
                      </a:r>
                      <a:r>
                        <a:rPr lang="en-US" sz="1000" dirty="0" err="1">
                          <a:effectLst/>
                        </a:rPr>
                        <a:t>Buderus</a:t>
                      </a:r>
                      <a:r>
                        <a:rPr lang="en-US" sz="1000" dirty="0">
                          <a:effectLst/>
                        </a:rPr>
                        <a:t>)</a:t>
                      </a:r>
                      <a:r>
                        <a:rPr lang="en-US" sz="1000" baseline="30000" dirty="0">
                          <a:effectLst/>
                        </a:rPr>
                        <a:t>2)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Logamatic SC20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 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58426143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Consolar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Control 300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 + LED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bus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3696215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Dolder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Sora-WL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93290713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IMC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Basis-Mini 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&lt; 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RS232 </a:t>
                      </a:r>
                      <a:r>
                        <a:rPr lang="bg-BG" sz="1000" dirty="0" smtClean="0">
                          <a:effectLst/>
                        </a:rPr>
                        <a:t>преносим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38447793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Prozeda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Basic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86024683"/>
                  </a:ext>
                </a:extLst>
              </a:tr>
              <a:tr h="2544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Deltasol</a:t>
                      </a:r>
                      <a:r>
                        <a:rPr lang="en-US" sz="1000" dirty="0">
                          <a:effectLst/>
                        </a:rPr>
                        <a:t> BS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aseline="30000" dirty="0" smtClean="0">
                          <a:effectLst/>
                        </a:rPr>
                        <a:t>4</a:t>
                      </a:r>
                      <a:r>
                        <a:rPr lang="en-US" sz="1000" baseline="30000" dirty="0">
                          <a:effectLst/>
                        </a:rPr>
                        <a:t>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 V 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54136215"/>
                  </a:ext>
                </a:extLst>
              </a:tr>
              <a:tr h="195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Sorel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TDC2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USB, </a:t>
                      </a:r>
                      <a:r>
                        <a:rPr lang="bg-BG" sz="1000" dirty="0" smtClean="0">
                          <a:effectLst/>
                        </a:rPr>
                        <a:t>по избор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121088356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Steca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TR 0301sc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521811008"/>
                  </a:ext>
                </a:extLst>
              </a:tr>
              <a:tr h="297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Technische Alternative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ESR 21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r>
                        <a:rPr lang="en-US" sz="1000" baseline="30000">
                          <a:effectLst/>
                        </a:rPr>
                        <a:t>5)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6997853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Tem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ES 5910S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96573749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Wagner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Sungo 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≤ 0.5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69388340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Watts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Advanced Solar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по избор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по избор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68375618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Vaillant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Auromatic 560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vrDialog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75105462"/>
                  </a:ext>
                </a:extLst>
              </a:tr>
              <a:tr h="754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Varmeco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Vario fresch-pur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r>
                        <a:rPr lang="en-US" sz="1000" baseline="30000">
                          <a:effectLst/>
                        </a:rPr>
                        <a:t>6)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12206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39552" y="5527504"/>
            <a:ext cx="74168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1)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</a:t>
            </a:r>
            <a:r>
              <a:rPr lang="bg-BG" sz="1000" dirty="0">
                <a:latin typeface="+mj-lt"/>
                <a:ea typeface="Calibri" panose="020F0502020204030204" pitchFamily="34" charset="0"/>
              </a:rPr>
              <a:t>графичен </a:t>
            </a:r>
            <a:r>
              <a:rPr lang="bg-BG" sz="1000" dirty="0" smtClean="0">
                <a:latin typeface="+mj-lt"/>
                <a:ea typeface="Calibri" panose="020F0502020204030204" pitchFamily="34" charset="0"/>
              </a:rPr>
              <a:t>дисплей</a:t>
            </a:r>
            <a:r>
              <a:rPr lang="en-US" sz="1000" dirty="0" smtClean="0">
                <a:latin typeface="+mj-lt"/>
                <a:ea typeface="Calibri" panose="020F0502020204030204" pitchFamily="34" charset="0"/>
              </a:rPr>
              <a:t>	</a:t>
            </a:r>
            <a:r>
              <a:rPr lang="en-US" sz="1000" baseline="30000" dirty="0" smtClean="0">
                <a:latin typeface="+mj-lt"/>
                <a:ea typeface="Calibri" panose="020F0502020204030204" pitchFamily="34" charset="0"/>
              </a:rPr>
              <a:t>2</a:t>
            </a:r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</a:t>
            </a:r>
            <a:r>
              <a:rPr lang="bg-BG" sz="1000" dirty="0" smtClean="0">
                <a:latin typeface="+mj-lt"/>
                <a:ea typeface="Calibri" panose="020F0502020204030204" pitchFamily="34" charset="0"/>
              </a:rPr>
              <a:t>подобни</a:t>
            </a:r>
            <a:r>
              <a:rPr lang="ru-RU" sz="1000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ru-RU" sz="1000" dirty="0">
                <a:latin typeface="+mj-lt"/>
                <a:ea typeface="Calibri" panose="020F0502020204030204" pitchFamily="34" charset="0"/>
              </a:rPr>
              <a:t>модели също с Бош марка </a:t>
            </a:r>
            <a:r>
              <a:rPr lang="ru-RU" sz="1000" dirty="0" smtClean="0">
                <a:latin typeface="+mj-lt"/>
                <a:ea typeface="Calibri" panose="020F0502020204030204" pitchFamily="34" charset="0"/>
              </a:rPr>
              <a:t>Юнкерс</a:t>
            </a:r>
            <a:endParaRPr lang="bg-BG" sz="1000" dirty="0">
              <a:latin typeface="+mj-lt"/>
              <a:ea typeface="Calibri" panose="020F0502020204030204" pitchFamily="34" charset="0"/>
            </a:endParaRPr>
          </a:p>
          <a:p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3)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</a:t>
            </a:r>
            <a:r>
              <a:rPr lang="bg-BG" sz="1000" dirty="0" smtClean="0">
                <a:latin typeface="+mj-lt"/>
                <a:ea typeface="Calibri" panose="020F0502020204030204" pitchFamily="34" charset="0"/>
              </a:rPr>
              <a:t>осветен матричен</a:t>
            </a:r>
            <a:r>
              <a:rPr lang="en-US" sz="1000" dirty="0" smtClean="0">
                <a:latin typeface="+mj-lt"/>
                <a:ea typeface="Calibri" panose="020F0502020204030204" pitchFamily="34" charset="0"/>
              </a:rPr>
              <a:t>	</a:t>
            </a:r>
            <a:r>
              <a:rPr lang="en-US" sz="1000" baseline="30000" dirty="0" smtClean="0">
                <a:latin typeface="+mj-lt"/>
                <a:ea typeface="Calibri" panose="020F0502020204030204" pitchFamily="34" charset="0"/>
              </a:rPr>
              <a:t>4</a:t>
            </a:r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</a:t>
            </a:r>
            <a:r>
              <a:rPr lang="bg-BG" sz="1000" dirty="0">
                <a:latin typeface="+mj-lt"/>
                <a:ea typeface="Calibri" panose="020F0502020204030204" pitchFamily="34" charset="0"/>
              </a:rPr>
              <a:t>външно свързване над </a:t>
            </a:r>
            <a:r>
              <a:rPr lang="bg-BG" sz="1000" dirty="0" smtClean="0">
                <a:latin typeface="+mj-lt"/>
                <a:ea typeface="Calibri" panose="020F0502020204030204" pitchFamily="34" charset="0"/>
              </a:rPr>
              <a:t>пресичане</a:t>
            </a:r>
            <a:endParaRPr lang="bg-BG" sz="1000" dirty="0">
              <a:latin typeface="+mj-lt"/>
              <a:ea typeface="Calibri" panose="020F0502020204030204" pitchFamily="34" charset="0"/>
            </a:endParaRPr>
          </a:p>
          <a:p>
            <a:r>
              <a:rPr lang="en-US" sz="1000" baseline="30000" dirty="0" smtClean="0">
                <a:latin typeface="+mj-lt"/>
                <a:ea typeface="Calibri" panose="020F0502020204030204" pitchFamily="34" charset="0"/>
              </a:rPr>
              <a:t>5)</a:t>
            </a:r>
            <a:r>
              <a:rPr lang="en-US" sz="1000" dirty="0" smtClean="0">
                <a:latin typeface="+mj-lt"/>
                <a:ea typeface="Calibri" panose="020F0502020204030204" pitchFamily="34" charset="0"/>
              </a:rPr>
              <a:t>i</a:t>
            </a:r>
            <a:r>
              <a:rPr lang="bg-BG" sz="1000" dirty="0">
                <a:latin typeface="+mj-lt"/>
                <a:ea typeface="Calibri" panose="020F0502020204030204" pitchFamily="34" charset="0"/>
              </a:rPr>
              <a:t>с 10 различни </a:t>
            </a:r>
            <a:r>
              <a:rPr lang="bg-BG" sz="1000" dirty="0" smtClean="0">
                <a:latin typeface="+mj-lt"/>
                <a:ea typeface="Calibri" panose="020F0502020204030204" pitchFamily="34" charset="0"/>
              </a:rPr>
              <a:t>програми</a:t>
            </a:r>
            <a:r>
              <a:rPr lang="en-US" sz="1000" dirty="0" smtClean="0">
                <a:latin typeface="+mj-lt"/>
                <a:ea typeface="Calibri" panose="020F0502020204030204" pitchFamily="34" charset="0"/>
              </a:rPr>
              <a:t>	</a:t>
            </a:r>
            <a:r>
              <a:rPr lang="en-US" sz="1000" baseline="30000" dirty="0" smtClean="0">
                <a:latin typeface="+mj-lt"/>
                <a:ea typeface="Calibri" panose="020F0502020204030204" pitchFamily="34" charset="0"/>
              </a:rPr>
              <a:t>6</a:t>
            </a:r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</a:t>
            </a:r>
            <a:r>
              <a:rPr lang="bg-BG" sz="1000" dirty="0" smtClean="0">
                <a:latin typeface="+mj-lt"/>
                <a:ea typeface="Calibri" panose="020F0502020204030204" pitchFamily="34" charset="0"/>
              </a:rPr>
              <a:t>Разширяема</a:t>
            </a:r>
            <a:endParaRPr lang="bg-BG" sz="1000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68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0695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Fuzzy logic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"Повече-или по-малко", вместо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„Или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"!</a:t>
            </a:r>
          </a:p>
          <a:p>
            <a:pPr marL="0" indent="0">
              <a:buNone/>
            </a:pP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04800" y="2708920"/>
            <a:ext cx="4267200" cy="2514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387350" y="3020070"/>
            <a:ext cx="4025900" cy="2073275"/>
            <a:chOff x="196" y="1684"/>
            <a:chExt cx="2536" cy="1306"/>
          </a:xfrm>
        </p:grpSpPr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196" y="1684"/>
              <a:ext cx="2536" cy="1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624" y="2593"/>
              <a:ext cx="1632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marL="288925" indent="-288925" algn="ctr" defTabSz="762000" eaLnBrk="0" hangingPunct="0">
                <a:spcBef>
                  <a:spcPct val="20000"/>
                </a:spcBef>
              </a:pPr>
              <a:r>
                <a:rPr lang="en-US" sz="1600" b="1" dirty="0">
                  <a:solidFill>
                    <a:srgbClr val="99FFFF"/>
                  </a:solidFill>
                  <a:effectLst/>
                  <a:latin typeface="Arial" charset="0"/>
                </a:rPr>
                <a:t>“Strong Fever”</a:t>
              </a:r>
            </a:p>
            <a:p>
              <a:pPr marL="288925" indent="-288925" algn="ctr" defTabSz="762000" eaLnBrk="0" hangingPunct="0">
                <a:spcBef>
                  <a:spcPct val="20000"/>
                </a:spcBef>
              </a:pPr>
              <a:endParaRPr lang="en-US" sz="1600" b="1" dirty="0">
                <a:solidFill>
                  <a:srgbClr val="99FFFF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447800" y="339472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40.1°C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828800" y="400432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42°C</a:t>
            </a: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2819400" y="347092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41.4°C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533400" y="415672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39.3°C</a:t>
            </a: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3276600" y="286132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38.7°C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381000" y="476632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37.2°C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304800" y="301372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38°C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7584" y="5445224"/>
            <a:ext cx="4704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8925" indent="-288925" defTabSz="762000" eaLnBrk="0" hangingPunct="0">
              <a:spcBef>
                <a:spcPct val="20000"/>
              </a:spcBef>
            </a:pPr>
            <a:r>
              <a:rPr lang="ru-RU" sz="1400" b="1" dirty="0">
                <a:latin typeface="Arial" charset="0"/>
              </a:rPr>
              <a:t>Конвенционални (Boolean) теория на </a:t>
            </a:r>
            <a:r>
              <a:rPr lang="ru-RU" sz="1400" b="1" dirty="0" smtClean="0">
                <a:latin typeface="Arial" charset="0"/>
              </a:rPr>
              <a:t>множествата</a:t>
            </a:r>
            <a:endParaRPr lang="en-US" sz="1400" b="1" dirty="0">
              <a:latin typeface="Arial" charset="0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4724400" y="2657872"/>
            <a:ext cx="4267200" cy="2514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3"/>
          <p:cNvSpPr>
            <a:spLocks noChangeArrowheads="1"/>
          </p:cNvSpPr>
          <p:nvPr/>
        </p:nvSpPr>
        <p:spPr bwMode="auto">
          <a:xfrm>
            <a:off x="4876800" y="2962672"/>
            <a:ext cx="4025900" cy="1816100"/>
          </a:xfrm>
          <a:prstGeom prst="ellipse">
            <a:avLst/>
          </a:prstGeom>
          <a:gradFill rotWithShape="0">
            <a:gsLst>
              <a:gs pos="0">
                <a:schemeClr val="tx2"/>
              </a:gs>
              <a:gs pos="100000">
                <a:schemeClr val="tx2">
                  <a:gamma/>
                  <a:tint val="0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6096000" y="341987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40.1°C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477000" y="4029472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42°C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7467600" y="349607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41.4°C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181600" y="418187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39.3°C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7924800" y="288647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/>
                <a:latin typeface="Arial" charset="0"/>
              </a:rPr>
              <a:t>38.7°C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5029200" y="4791472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/>
                <a:latin typeface="Arial" charset="0"/>
              </a:rPr>
              <a:t>37.2°C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4953000" y="3038872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/>
                <a:latin typeface="Arial" charset="0"/>
              </a:rPr>
              <a:t>38°C</a:t>
            </a: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5556250" y="4405710"/>
            <a:ext cx="259080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288925" indent="-288925" algn="ctr" defTabSz="762000" eaLnBrk="0" hangingPunct="0">
              <a:spcBef>
                <a:spcPct val="20000"/>
              </a:spcBef>
            </a:pPr>
            <a:r>
              <a:rPr lang="en-US" sz="1600" b="1">
                <a:solidFill>
                  <a:srgbClr val="003399"/>
                </a:solidFill>
                <a:effectLst/>
                <a:latin typeface="Arial" charset="0"/>
              </a:rPr>
              <a:t>“Strong Fever”</a:t>
            </a:r>
          </a:p>
          <a:p>
            <a:pPr marL="288925" indent="-288925" algn="ctr" defTabSz="762000" eaLnBrk="0" hangingPunct="0">
              <a:spcBef>
                <a:spcPct val="20000"/>
              </a:spcBef>
            </a:pPr>
            <a:endParaRPr lang="en-US" sz="1600" b="1">
              <a:solidFill>
                <a:srgbClr val="003399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40152" y="5445224"/>
            <a:ext cx="19466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8925" indent="-288925" defTabSz="762000" eaLnBrk="0" hangingPunct="0">
              <a:spcBef>
                <a:spcPct val="20000"/>
              </a:spcBef>
            </a:pPr>
            <a:r>
              <a:rPr lang="bg-BG" sz="1400" b="1" dirty="0">
                <a:latin typeface="Arial" charset="0"/>
              </a:rPr>
              <a:t>Размити </a:t>
            </a:r>
            <a:r>
              <a:rPr lang="bg-BG" sz="1400" b="1" dirty="0" smtClean="0">
                <a:latin typeface="Arial" charset="0"/>
              </a:rPr>
              <a:t>множества</a:t>
            </a:r>
            <a:endParaRPr lang="en-US" sz="14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  <p:bldP spid="20" grpId="0" animBg="1"/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  <p:bldP spid="27" grpId="0" autoUpdateAnimBg="0"/>
      <p:bldP spid="28" grpId="0" autoUpdateAnimBg="0"/>
      <p:bldP spid="2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7095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Fuzzy logic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pic>
        <p:nvPicPr>
          <p:cNvPr id="45058" name="Picture 2" descr="Резултат с изображение за Fuzzy controller block dia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2276872"/>
            <a:ext cx="8136904" cy="32243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ru-RU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21496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1600" b="1" dirty="0">
                <a:cs typeface="Arial" panose="020B0604020202020204" pitchFamily="34" charset="0"/>
              </a:rPr>
              <a:t>Методи за регулиране на температурата и контрола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Fuzzy logic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pPr marL="0" indent="0">
              <a:buNone/>
            </a:pPr>
            <a:r>
              <a:rPr lang="bg-BG" sz="1600" b="1" dirty="0">
                <a:latin typeface="Arial" charset="0"/>
              </a:rPr>
              <a:t>Изграждане </a:t>
            </a:r>
            <a:r>
              <a:rPr lang="bg-BG" sz="1600" b="1" dirty="0" smtClean="0">
                <a:latin typeface="Arial" charset="0"/>
              </a:rPr>
              <a:t>на</a:t>
            </a:r>
            <a:r>
              <a:rPr lang="en-US" sz="1600" b="1" dirty="0" smtClean="0">
                <a:latin typeface="Arial" charset="0"/>
              </a:rPr>
              <a:t> Fuzzy </a:t>
            </a:r>
            <a:r>
              <a:rPr lang="bg-BG" sz="1600" b="1" dirty="0" smtClean="0">
                <a:latin typeface="Arial" charset="0"/>
              </a:rPr>
              <a:t>Контрол </a:t>
            </a:r>
            <a:endParaRPr lang="en-US" sz="1600" b="1" dirty="0" smtClean="0">
              <a:latin typeface="Arial" charset="0"/>
            </a:endParaRPr>
          </a:p>
          <a:p>
            <a:pPr lvl="1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създаване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множество стойности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(fuzzify).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показване правилото в таблица. </a:t>
            </a:r>
          </a:p>
          <a:p>
            <a:pPr lvl="1" indent="-342900"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определяне подходяща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процедура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де-fuzzиране на резултата.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Заключение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Сега сте завършили модула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"Регулиране и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 на системата"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Знаете 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вида и параметрите на различни контролери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слънчевите енергийни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Разбирате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функционирането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техническите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данни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сензорите </a:t>
            </a:r>
          </a:p>
          <a:p>
            <a:pPr>
              <a:buFont typeface="+mj-lt"/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принципа на контрол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регулиране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Край на </a:t>
            </a:r>
            <a:r>
              <a:rPr lang="bg-BG" dirty="0" smtClean="0"/>
              <a:t>модула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Системаи </a:t>
            </a:r>
            <a:r>
              <a:rPr lang="ru-RU" dirty="0"/>
              <a:t>за регулиране и </a:t>
            </a:r>
            <a:r>
              <a:rPr lang="ru-RU" dirty="0" smtClean="0"/>
              <a:t>управление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38" y="1556793"/>
            <a:ext cx="8229600" cy="6480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азови условия и технически данни на соларните контролери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Продуктова листа на контролери за инсталации за слънчева топла вода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266248"/>
              </p:ext>
            </p:extLst>
          </p:nvPr>
        </p:nvGraphicFramePr>
        <p:xfrm>
          <a:off x="540694" y="2348880"/>
          <a:ext cx="7992888" cy="2253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4962">
                  <a:extLst>
                    <a:ext uri="{9D8B030D-6E8A-4147-A177-3AD203B41FA5}">
                      <a16:colId xmlns="" xmlns:a16="http://schemas.microsoft.com/office/drawing/2014/main" val="703902689"/>
                    </a:ext>
                  </a:extLst>
                </a:gridCol>
                <a:gridCol w="1094313">
                  <a:extLst>
                    <a:ext uri="{9D8B030D-6E8A-4147-A177-3AD203B41FA5}">
                      <a16:colId xmlns="" xmlns:a16="http://schemas.microsoft.com/office/drawing/2014/main" val="748985853"/>
                    </a:ext>
                  </a:extLst>
                </a:gridCol>
                <a:gridCol w="398073">
                  <a:extLst>
                    <a:ext uri="{9D8B030D-6E8A-4147-A177-3AD203B41FA5}">
                      <a16:colId xmlns="" xmlns:a16="http://schemas.microsoft.com/office/drawing/2014/main" val="531720618"/>
                    </a:ext>
                  </a:extLst>
                </a:gridCol>
                <a:gridCol w="380964">
                  <a:extLst>
                    <a:ext uri="{9D8B030D-6E8A-4147-A177-3AD203B41FA5}">
                      <a16:colId xmlns="" xmlns:a16="http://schemas.microsoft.com/office/drawing/2014/main" val="3222786261"/>
                    </a:ext>
                  </a:extLst>
                </a:gridCol>
                <a:gridCol w="718938">
                  <a:extLst>
                    <a:ext uri="{9D8B030D-6E8A-4147-A177-3AD203B41FA5}">
                      <a16:colId xmlns="" xmlns:a16="http://schemas.microsoft.com/office/drawing/2014/main" val="421217655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3146572953"/>
                    </a:ext>
                  </a:extLst>
                </a:gridCol>
                <a:gridCol w="936104">
                  <a:extLst>
                    <a:ext uri="{9D8B030D-6E8A-4147-A177-3AD203B41FA5}">
                      <a16:colId xmlns="" xmlns:a16="http://schemas.microsoft.com/office/drawing/2014/main" val="2501252410"/>
                    </a:ext>
                  </a:extLst>
                </a:gridCol>
                <a:gridCol w="649214">
                  <a:extLst>
                    <a:ext uri="{9D8B030D-6E8A-4147-A177-3AD203B41FA5}">
                      <a16:colId xmlns="" xmlns:a16="http://schemas.microsoft.com/office/drawing/2014/main" val="708433729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908543818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18609485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000" dirty="0" smtClean="0">
                          <a:effectLst/>
                        </a:rPr>
                        <a:t>Производство</a:t>
                      </a:r>
                      <a:endParaRPr lang="bg-BG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Тип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Вътре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Вън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Дисплей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Консумация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(W)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Хидравлична система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Топломер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Данни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Интерфейс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17330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Allsun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T100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&lt; 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freely programmable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RS232, Ethernet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346533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Consolar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Control 601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 + LED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Bus, RS232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99646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Dolder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Sora-WX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2)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3.8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aseline="30000" dirty="0" smtClean="0">
                          <a:effectLst/>
                        </a:rPr>
                        <a:t>3</a:t>
                      </a:r>
                      <a:r>
                        <a:rPr lang="en-US" sz="1000" baseline="30000" dirty="0">
                          <a:effectLst/>
                        </a:rPr>
                        <a:t>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RS232, RS485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14284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IMC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Basis-10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&lt; 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RS232 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67652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Paradigma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Systa Solar/Systa Solar Aqua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4)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76150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Prozeda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Vision plus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≥ 25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SPI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35290434"/>
                  </a:ext>
                </a:extLst>
              </a:tr>
              <a:tr h="173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Deltasol BS Plus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2)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 V 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175872936"/>
                  </a:ext>
                </a:extLst>
              </a:tr>
              <a:tr h="1653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Sorel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TDC 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7)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USB, </a:t>
                      </a:r>
                      <a:r>
                        <a:rPr lang="bg-BG" sz="1000" dirty="0" smtClean="0">
                          <a:effectLst/>
                        </a:rPr>
                        <a:t>по избор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48737670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835968" y="4988693"/>
            <a:ext cx="74168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 smtClean="0">
                <a:ea typeface="Calibri" panose="020F0502020204030204" pitchFamily="34" charset="0"/>
              </a:rPr>
              <a:t>1</a:t>
            </a:r>
            <a:r>
              <a:rPr lang="en-US" sz="1000" baseline="30000" dirty="0">
                <a:ea typeface="Calibri" panose="020F0502020204030204" pitchFamily="34" charset="0"/>
              </a:rPr>
              <a:t>) </a:t>
            </a:r>
            <a:r>
              <a:rPr lang="bg-BG" sz="1400" baseline="30000" dirty="0" smtClean="0">
                <a:ea typeface="Calibri" panose="020F0502020204030204" pitchFamily="34" charset="0"/>
              </a:rPr>
              <a:t>Разширяема</a:t>
            </a:r>
            <a:r>
              <a:rPr lang="en-US" sz="1000" dirty="0" smtClean="0">
                <a:ea typeface="Calibri" panose="020F0502020204030204" pitchFamily="34" charset="0"/>
              </a:rPr>
              <a:t>		</a:t>
            </a:r>
            <a:r>
              <a:rPr lang="en-US" sz="1000" baseline="30000" dirty="0" smtClean="0">
                <a:ea typeface="Calibri" panose="020F0502020204030204" pitchFamily="34" charset="0"/>
              </a:rPr>
              <a:t>2</a:t>
            </a:r>
            <a:r>
              <a:rPr lang="en-US" sz="1000" baseline="30000" dirty="0">
                <a:ea typeface="Calibri" panose="020F0502020204030204" pitchFamily="34" charset="0"/>
              </a:rPr>
              <a:t>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bg-BG" sz="1000" dirty="0" smtClean="0">
                <a:ea typeface="Calibri" panose="020F0502020204030204" pitchFamily="34" charset="0"/>
              </a:rPr>
              <a:t>осветен матричен</a:t>
            </a:r>
            <a:endParaRPr lang="bg-BG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3)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ru-RU" sz="1000" dirty="0">
                <a:ea typeface="Calibri" panose="020F0502020204030204" pitchFamily="34" charset="0"/>
              </a:rPr>
              <a:t>до 2 метра на </a:t>
            </a:r>
            <a:r>
              <a:rPr lang="ru-RU" sz="1000" dirty="0" smtClean="0">
                <a:ea typeface="Calibri" panose="020F0502020204030204" pitchFamily="34" charset="0"/>
              </a:rPr>
              <a:t>енергия</a:t>
            </a:r>
            <a:r>
              <a:rPr lang="en-US" sz="1000" dirty="0" smtClean="0">
                <a:ea typeface="Calibri" panose="020F0502020204030204" pitchFamily="34" charset="0"/>
              </a:rPr>
              <a:t>	</a:t>
            </a:r>
            <a:r>
              <a:rPr lang="en-US" sz="1000" baseline="30000" dirty="0" smtClean="0">
                <a:ea typeface="Calibri" panose="020F0502020204030204" pitchFamily="34" charset="0"/>
              </a:rPr>
              <a:t>4</a:t>
            </a:r>
            <a:r>
              <a:rPr lang="en-US" sz="1000" baseline="30000" dirty="0">
                <a:ea typeface="Calibri" panose="020F0502020204030204" pitchFamily="34" charset="0"/>
              </a:rPr>
              <a:t>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ru-RU" sz="1000" dirty="0">
                <a:ea typeface="Calibri" panose="020F0502020204030204" pitchFamily="34" charset="0"/>
              </a:rPr>
              <a:t>отказ сигнал като дисплей и акустично чрез звуков </a:t>
            </a:r>
            <a:r>
              <a:rPr lang="ru-RU" sz="1000" dirty="0" smtClean="0">
                <a:ea typeface="Calibri" panose="020F0502020204030204" pitchFamily="34" charset="0"/>
              </a:rPr>
              <a:t>сигнал</a:t>
            </a:r>
            <a:endParaRPr lang="bg-BG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5)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bg-BG" sz="1000" dirty="0">
                <a:ea typeface="Calibri" panose="020F0502020204030204" pitchFamily="34" charset="0"/>
              </a:rPr>
              <a:t>вграден грешка </a:t>
            </a:r>
            <a:r>
              <a:rPr lang="bg-BG" sz="1000" dirty="0" smtClean="0">
                <a:ea typeface="Calibri" panose="020F0502020204030204" pitchFamily="34" charset="0"/>
              </a:rPr>
              <a:t>памет</a:t>
            </a:r>
            <a:r>
              <a:rPr lang="en-US" sz="1000" dirty="0" smtClean="0">
                <a:ea typeface="Calibri" panose="020F0502020204030204" pitchFamily="34" charset="0"/>
              </a:rPr>
              <a:t>	</a:t>
            </a:r>
            <a:r>
              <a:rPr lang="en-US" sz="1000" baseline="30000" dirty="0" smtClean="0">
                <a:ea typeface="Calibri" panose="020F0502020204030204" pitchFamily="34" charset="0"/>
              </a:rPr>
              <a:t>6</a:t>
            </a:r>
            <a:r>
              <a:rPr lang="en-US" sz="1000" baseline="30000" dirty="0">
                <a:ea typeface="Calibri" panose="020F0502020204030204" pitchFamily="34" charset="0"/>
              </a:rPr>
              <a:t>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bg-BG" sz="1000" dirty="0">
                <a:ea typeface="Calibri" panose="020F0502020204030204" pitchFamily="34" charset="0"/>
              </a:rPr>
              <a:t>външно свързване над </a:t>
            </a:r>
            <a:r>
              <a:rPr lang="bg-BG" sz="1000" dirty="0" smtClean="0">
                <a:ea typeface="Calibri" panose="020F0502020204030204" pitchFamily="34" charset="0"/>
              </a:rPr>
              <a:t>пресичане</a:t>
            </a:r>
            <a:endParaRPr lang="bg-BG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7)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bg-BG" sz="1000" dirty="0" smtClean="0">
                <a:ea typeface="Calibri" panose="020F0502020204030204" pitchFamily="34" charset="0"/>
              </a:rPr>
              <a:t>Графичен дисплей</a:t>
            </a:r>
            <a:endParaRPr lang="bg-BG" sz="1000" dirty="0">
              <a:ea typeface="Calibri" panose="020F0502020204030204" pitchFamily="34" charset="0"/>
            </a:endParaRPr>
          </a:p>
          <a:p>
            <a:endParaRPr lang="bg-BG" sz="10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165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38" y="1556792"/>
            <a:ext cx="8229600" cy="853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азови условия и технически данни на соларните контролери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Продуктова листа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контролери за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подпомагане на отоплението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продължение)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536" y="4653136"/>
            <a:ext cx="8208912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baseline="30000" dirty="0" smtClean="0">
                <a:ea typeface="Calibri" panose="020F0502020204030204" pitchFamily="34" charset="0"/>
              </a:rPr>
              <a:t>1</a:t>
            </a:r>
            <a:r>
              <a:rPr lang="en-US" sz="1050" baseline="30000" dirty="0">
                <a:ea typeface="Calibri" panose="020F0502020204030204" pitchFamily="34" charset="0"/>
              </a:rPr>
              <a:t>)</a:t>
            </a:r>
            <a:r>
              <a:rPr lang="en-US" sz="1050" dirty="0">
                <a:ea typeface="Calibri" panose="020F0502020204030204" pitchFamily="34" charset="0"/>
              </a:rPr>
              <a:t> </a:t>
            </a:r>
            <a:r>
              <a:rPr lang="bg-BG" sz="1050" dirty="0">
                <a:ea typeface="Calibri" panose="020F0502020204030204" pitchFamily="34" charset="0"/>
              </a:rPr>
              <a:t>осветени </a:t>
            </a:r>
            <a:r>
              <a:rPr lang="bg-BG" sz="1050" dirty="0" smtClean="0">
                <a:ea typeface="Calibri" panose="020F0502020204030204" pitchFamily="34" charset="0"/>
              </a:rPr>
              <a:t>матричен</a:t>
            </a:r>
            <a:endParaRPr lang="en-US" sz="1050" dirty="0">
              <a:ea typeface="Calibri" panose="020F0502020204030204" pitchFamily="34" charset="0"/>
            </a:endParaRPr>
          </a:p>
          <a:p>
            <a:r>
              <a:rPr lang="en-US" sz="1050" baseline="30000" dirty="0">
                <a:ea typeface="Calibri" panose="020F0502020204030204" pitchFamily="34" charset="0"/>
              </a:rPr>
              <a:t>2)</a:t>
            </a:r>
            <a:r>
              <a:rPr lang="en-US" sz="1050" dirty="0">
                <a:ea typeface="Calibri" panose="020F0502020204030204" pitchFamily="34" charset="0"/>
              </a:rPr>
              <a:t> </a:t>
            </a:r>
            <a:r>
              <a:rPr lang="bg-BG" sz="1050" dirty="0">
                <a:ea typeface="Calibri" panose="020F0502020204030204" pitchFamily="34" charset="0"/>
              </a:rPr>
              <a:t>с приблизително 520 </a:t>
            </a:r>
            <a:r>
              <a:rPr lang="bg-BG" sz="1050" dirty="0" smtClean="0">
                <a:ea typeface="Calibri" panose="020F0502020204030204" pitchFamily="34" charset="0"/>
              </a:rPr>
              <a:t>програми</a:t>
            </a:r>
            <a:endParaRPr lang="en-US" sz="1050" dirty="0">
              <a:ea typeface="Calibri" panose="020F0502020204030204" pitchFamily="34" charset="0"/>
            </a:endParaRPr>
          </a:p>
          <a:p>
            <a:r>
              <a:rPr lang="en-US" sz="1050" baseline="30000" dirty="0">
                <a:ea typeface="Calibri" panose="020F0502020204030204" pitchFamily="34" charset="0"/>
              </a:rPr>
              <a:t>3)</a:t>
            </a:r>
            <a:r>
              <a:rPr lang="en-US" sz="1050" dirty="0">
                <a:ea typeface="Calibri" panose="020F0502020204030204" pitchFamily="34" charset="0"/>
              </a:rPr>
              <a:t> </a:t>
            </a:r>
            <a:r>
              <a:rPr lang="ru-RU" sz="1050" dirty="0">
                <a:ea typeface="Calibri" panose="020F0502020204030204" pitchFamily="34" charset="0"/>
              </a:rPr>
              <a:t>LCD дисплей с оперативни modul </a:t>
            </a:r>
            <a:r>
              <a:rPr lang="ru-RU" sz="1050" dirty="0" smtClean="0">
                <a:ea typeface="Calibri" panose="020F0502020204030204" pitchFamily="34" charset="0"/>
              </a:rPr>
              <a:t>BM-слънчева</a:t>
            </a:r>
            <a:endParaRPr lang="en-US" sz="1050" dirty="0">
              <a:ea typeface="Calibri" panose="020F0502020204030204" pitchFamily="34" charset="0"/>
            </a:endParaRPr>
          </a:p>
          <a:p>
            <a:r>
              <a:rPr lang="en-US" sz="1050" baseline="30000" dirty="0">
                <a:ea typeface="Calibri" panose="020F0502020204030204" pitchFamily="34" charset="0"/>
              </a:rPr>
              <a:t>4) </a:t>
            </a:r>
            <a:r>
              <a:rPr lang="bg-BG" sz="1400" baseline="30000" dirty="0">
                <a:ea typeface="Calibri" panose="020F0502020204030204" pitchFamily="34" charset="0"/>
              </a:rPr>
              <a:t>външно свързване над </a:t>
            </a:r>
            <a:r>
              <a:rPr lang="bg-BG" sz="1400" baseline="30000" dirty="0" smtClean="0">
                <a:ea typeface="Calibri" panose="020F0502020204030204" pitchFamily="34" charset="0"/>
              </a:rPr>
              <a:t>пресичане</a:t>
            </a:r>
            <a:endParaRPr lang="en-US" sz="1400" dirty="0">
              <a:ea typeface="Calibri" panose="020F0502020204030204" pitchFamily="34" charset="0"/>
            </a:endParaRPr>
          </a:p>
          <a:p>
            <a:r>
              <a:rPr lang="en-US" sz="1400" baseline="30000" dirty="0">
                <a:ea typeface="Calibri" panose="020F0502020204030204" pitchFamily="34" charset="0"/>
              </a:rPr>
              <a:t>5</a:t>
            </a:r>
            <a:r>
              <a:rPr lang="en-US" sz="1400" baseline="30000" dirty="0" smtClean="0">
                <a:ea typeface="Calibri" panose="020F0502020204030204" pitchFamily="34" charset="0"/>
              </a:rPr>
              <a:t>)</a:t>
            </a:r>
            <a:r>
              <a:rPr lang="bg-BG" sz="1400" baseline="30000" dirty="0">
                <a:ea typeface="Calibri" panose="020F0502020204030204" pitchFamily="34" charset="0"/>
              </a:rPr>
              <a:t> графичен </a:t>
            </a:r>
            <a:r>
              <a:rPr lang="bg-BG" sz="1400" baseline="30000" dirty="0" smtClean="0">
                <a:ea typeface="Calibri" panose="020F0502020204030204" pitchFamily="34" charset="0"/>
              </a:rPr>
              <a:t>дисплей</a:t>
            </a:r>
            <a:endParaRPr lang="en-US" sz="1400" dirty="0">
              <a:ea typeface="Calibri" panose="020F0502020204030204" pitchFamily="34" charset="0"/>
            </a:endParaRPr>
          </a:p>
          <a:p>
            <a:r>
              <a:rPr lang="en-US" sz="1050" baseline="30000" dirty="0">
                <a:ea typeface="Calibri" panose="020F0502020204030204" pitchFamily="34" charset="0"/>
              </a:rPr>
              <a:t>6)</a:t>
            </a:r>
            <a:r>
              <a:rPr lang="en-US" sz="1050" dirty="0">
                <a:ea typeface="Calibri" panose="020F0502020204030204" pitchFamily="34" charset="0"/>
              </a:rPr>
              <a:t> </a:t>
            </a:r>
            <a:r>
              <a:rPr lang="ru-RU" sz="1100" dirty="0">
                <a:ea typeface="Calibri" panose="020F0502020204030204" pitchFamily="34" charset="0"/>
              </a:rPr>
              <a:t>плюс 2 входа температурни датчици за </a:t>
            </a:r>
            <a:r>
              <a:rPr lang="ru-RU" sz="1100" dirty="0" smtClean="0">
                <a:ea typeface="Calibri" panose="020F0502020204030204" pitchFamily="34" charset="0"/>
              </a:rPr>
              <a:t>Solaroption</a:t>
            </a:r>
            <a:endParaRPr lang="en-US" sz="1100" dirty="0">
              <a:ea typeface="Calibri" panose="020F0502020204030204" pitchFamily="34" charset="0"/>
            </a:endParaRPr>
          </a:p>
          <a:p>
            <a:r>
              <a:rPr lang="en-US" sz="1100" baseline="30000" dirty="0">
                <a:ea typeface="Calibri" panose="020F0502020204030204" pitchFamily="34" charset="0"/>
              </a:rPr>
              <a:t>7) </a:t>
            </a:r>
            <a:r>
              <a:rPr lang="ru-RU" sz="1600" baseline="30000" dirty="0">
                <a:ea typeface="Calibri" panose="020F0502020204030204" pitchFamily="34" charset="0"/>
              </a:rPr>
              <a:t>плюс една за rev скорост контролер за соларни </a:t>
            </a:r>
            <a:r>
              <a:rPr lang="ru-RU" sz="1600" baseline="30000" dirty="0" smtClean="0">
                <a:ea typeface="Calibri" panose="020F0502020204030204" pitchFamily="34" charset="0"/>
              </a:rPr>
              <a:t>опция</a:t>
            </a:r>
            <a:endParaRPr lang="bg-BG" sz="1600" dirty="0">
              <a:ea typeface="Calibri" panose="020F0502020204030204" pitchFamily="34" charset="0"/>
            </a:endParaRPr>
          </a:p>
          <a:p>
            <a:endParaRPr lang="bg-BG" sz="1000" dirty="0">
              <a:effectLst/>
              <a:ea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472537"/>
              </p:ext>
            </p:extLst>
          </p:nvPr>
        </p:nvGraphicFramePr>
        <p:xfrm>
          <a:off x="395536" y="2564904"/>
          <a:ext cx="8424936" cy="1981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="" xmlns:a16="http://schemas.microsoft.com/office/drawing/2014/main" val="1679331285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3354214697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3983702802"/>
                    </a:ext>
                  </a:extLst>
                </a:gridCol>
                <a:gridCol w="432048">
                  <a:extLst>
                    <a:ext uri="{9D8B030D-6E8A-4147-A177-3AD203B41FA5}">
                      <a16:colId xmlns="" xmlns:a16="http://schemas.microsoft.com/office/drawing/2014/main" val="3084873984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3677883401"/>
                    </a:ext>
                  </a:extLst>
                </a:gridCol>
                <a:gridCol w="648072">
                  <a:extLst>
                    <a:ext uri="{9D8B030D-6E8A-4147-A177-3AD203B41FA5}">
                      <a16:colId xmlns="" xmlns:a16="http://schemas.microsoft.com/office/drawing/2014/main" val="4240279127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419805051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743075167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3913005452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16095997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Производство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Тип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Вътре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Вън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Дисплей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Консумация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(W)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Хидравлична система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Топломер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Данни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Интерфейс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73045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Steca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TR 0603 mc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≤ 3.0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RS232, SD-Karte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680222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Technische</a:t>
                      </a:r>
                      <a:r>
                        <a:rPr lang="en-US" sz="1000" dirty="0">
                          <a:effectLst/>
                        </a:rPr>
                        <a:t> </a:t>
                      </a:r>
                      <a:r>
                        <a:rPr lang="en-US" sz="1000" dirty="0" smtClean="0">
                          <a:effectLst/>
                        </a:rPr>
                        <a:t>Alternative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UVR 61-3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42</a:t>
                      </a:r>
                      <a:r>
                        <a:rPr lang="en-US" sz="1000" baseline="30000">
                          <a:effectLst/>
                        </a:rPr>
                        <a:t>2)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36206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Tem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PS 5512 SZ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491756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Wagner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Sungo</a:t>
                      </a:r>
                      <a:r>
                        <a:rPr lang="en-US" sz="1000" dirty="0">
                          <a:effectLst/>
                        </a:rPr>
                        <a:t> SL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≤ 1.5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4883738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Wolf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SM1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LED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eBus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8962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Vaillant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Auromatic 620/2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eBUS</a:t>
                      </a:r>
                      <a:r>
                        <a:rPr lang="en-US" sz="1000" dirty="0">
                          <a:effectLst/>
                        </a:rPr>
                        <a:t>, </a:t>
                      </a:r>
                      <a:r>
                        <a:rPr lang="en-US" sz="1000" dirty="0" err="1">
                          <a:effectLst/>
                        </a:rPr>
                        <a:t>vrDIALOG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37704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Prozeda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Genius FWR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SPI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213178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Friwa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r>
                        <a:rPr lang="en-US" sz="1000" baseline="30000" dirty="0" smtClean="0">
                          <a:effectLst/>
                        </a:rPr>
                        <a:t>4</a:t>
                      </a:r>
                      <a:r>
                        <a:rPr lang="en-US" sz="1000" baseline="30000" dirty="0">
                          <a:effectLst/>
                        </a:rPr>
                        <a:t>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 V 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35130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Sorel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FWC 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5)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USB, Ethernet 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239884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Steca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FW 0603 mc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≤ 3.0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да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S232, SD-Karte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7386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Varmeco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Varcon 201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r>
                        <a:rPr lang="en-US" sz="1000" baseline="30000">
                          <a:effectLst/>
                        </a:rPr>
                        <a:t>6)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r>
                        <a:rPr lang="en-US" sz="1000" baseline="30000">
                          <a:effectLst/>
                        </a:rPr>
                        <a:t>7)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не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1000" dirty="0" smtClean="0">
                          <a:effectLst/>
                        </a:rPr>
                        <a:t>По избор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178415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630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Видове и преглед на соларни контролери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853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азови условия и технически данни на соларните контролери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Продуктова листа на многофункционални контролери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608" y="5085184"/>
            <a:ext cx="66079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>
                <a:ea typeface="Calibri" panose="020F0502020204030204" pitchFamily="34" charset="0"/>
              </a:rPr>
              <a:t>1)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bg-BG" sz="1000" dirty="0" smtClean="0">
                <a:ea typeface="Calibri" panose="020F0502020204030204" pitchFamily="34" charset="0"/>
              </a:rPr>
              <a:t>графичен дисплей</a:t>
            </a:r>
            <a:r>
              <a:rPr lang="en-US" sz="1000" dirty="0" smtClean="0">
                <a:ea typeface="Calibri" panose="020F0502020204030204" pitchFamily="34" charset="0"/>
              </a:rPr>
              <a:t>		</a:t>
            </a:r>
            <a:r>
              <a:rPr lang="en-US" sz="1000" baseline="30000" dirty="0" smtClean="0">
                <a:ea typeface="Calibri" panose="020F0502020204030204" pitchFamily="34" charset="0"/>
              </a:rPr>
              <a:t>2</a:t>
            </a:r>
            <a:r>
              <a:rPr lang="en-US" sz="1000" baseline="30000" dirty="0">
                <a:ea typeface="Calibri" panose="020F0502020204030204" pitchFamily="34" charset="0"/>
              </a:rPr>
              <a:t>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bg-BG" sz="1000" dirty="0" smtClean="0">
                <a:ea typeface="Calibri" panose="020F0502020204030204" pitchFamily="34" charset="0"/>
              </a:rPr>
              <a:t>свободно </a:t>
            </a:r>
            <a:r>
              <a:rPr lang="bg-BG" sz="1000" dirty="0">
                <a:ea typeface="Calibri" panose="020F0502020204030204" pitchFamily="34" charset="0"/>
              </a:rPr>
              <a:t>конфигурируеми</a:t>
            </a:r>
            <a:endParaRPr lang="en-US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3)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bg-BG" sz="1000" dirty="0">
                <a:ea typeface="Calibri" panose="020F0502020204030204" pitchFamily="34" charset="0"/>
              </a:rPr>
              <a:t>осветени </a:t>
            </a:r>
            <a:r>
              <a:rPr lang="bg-BG" sz="1000" dirty="0" smtClean="0">
                <a:ea typeface="Calibri" panose="020F0502020204030204" pitchFamily="34" charset="0"/>
              </a:rPr>
              <a:t>матричен</a:t>
            </a:r>
            <a:r>
              <a:rPr lang="en-US" sz="1000" dirty="0" smtClean="0">
                <a:ea typeface="Calibri" panose="020F0502020204030204" pitchFamily="34" charset="0"/>
              </a:rPr>
              <a:t>		</a:t>
            </a:r>
            <a:r>
              <a:rPr lang="en-US" sz="1000" baseline="30000" dirty="0" smtClean="0">
                <a:ea typeface="Calibri" panose="020F0502020204030204" pitchFamily="34" charset="0"/>
              </a:rPr>
              <a:t>4</a:t>
            </a:r>
            <a:r>
              <a:rPr lang="en-US" sz="1000" baseline="30000" dirty="0">
                <a:ea typeface="Calibri" panose="020F0502020204030204" pitchFamily="34" charset="0"/>
              </a:rPr>
              <a:t>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ru-RU" sz="1000" dirty="0">
                <a:ea typeface="Calibri" panose="020F0502020204030204" pitchFamily="34" charset="0"/>
              </a:rPr>
              <a:t>подобни модели също с Бош марка </a:t>
            </a:r>
            <a:r>
              <a:rPr lang="ru-RU" sz="1000" dirty="0" smtClean="0">
                <a:ea typeface="Calibri" panose="020F0502020204030204" pitchFamily="34" charset="0"/>
              </a:rPr>
              <a:t>Юнкерс</a:t>
            </a:r>
          </a:p>
          <a:p>
            <a:r>
              <a:rPr lang="en-US" sz="1000" baseline="30000" dirty="0" smtClean="0">
                <a:ea typeface="Calibri" panose="020F0502020204030204" pitchFamily="34" charset="0"/>
              </a:rPr>
              <a:t>5)</a:t>
            </a:r>
            <a:r>
              <a:rPr lang="bg-BG" sz="1000" baseline="30000" dirty="0">
                <a:ea typeface="Calibri" panose="020F0502020204030204" pitchFamily="34" charset="0"/>
              </a:rPr>
              <a:t> </a:t>
            </a:r>
            <a:r>
              <a:rPr lang="bg-BG" sz="1400" baseline="30000" dirty="0" smtClean="0">
                <a:ea typeface="Calibri" panose="020F0502020204030204" pitchFamily="34" charset="0"/>
              </a:rPr>
              <a:t>Разширяема</a:t>
            </a:r>
            <a:r>
              <a:rPr lang="en-US" sz="1000" dirty="0" smtClean="0">
                <a:ea typeface="Calibri" panose="020F0502020204030204" pitchFamily="34" charset="0"/>
              </a:rPr>
              <a:t>			</a:t>
            </a:r>
            <a:r>
              <a:rPr lang="en-US" sz="1000" baseline="30000" dirty="0" smtClean="0">
                <a:ea typeface="Calibri" panose="020F0502020204030204" pitchFamily="34" charset="0"/>
              </a:rPr>
              <a:t>6</a:t>
            </a:r>
            <a:r>
              <a:rPr lang="en-US" sz="1000" baseline="30000" dirty="0">
                <a:ea typeface="Calibri" panose="020F0502020204030204" pitchFamily="34" charset="0"/>
              </a:rPr>
              <a:t>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ru-RU" sz="1000" dirty="0" smtClean="0">
                <a:ea typeface="Calibri" panose="020F0502020204030204" pitchFamily="34" charset="0"/>
              </a:rPr>
              <a:t>до </a:t>
            </a:r>
            <a:r>
              <a:rPr lang="ru-RU" sz="1000" dirty="0">
                <a:ea typeface="Calibri" panose="020F0502020204030204" pitchFamily="34" charset="0"/>
              </a:rPr>
              <a:t>2 метра на </a:t>
            </a:r>
            <a:r>
              <a:rPr lang="ru-RU" sz="1000" dirty="0" smtClean="0">
                <a:ea typeface="Calibri" panose="020F0502020204030204" pitchFamily="34" charset="0"/>
              </a:rPr>
              <a:t>енергия</a:t>
            </a:r>
            <a:endParaRPr lang="en-US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7</a:t>
            </a:r>
            <a:r>
              <a:rPr lang="en-US" sz="1400" baseline="30000" dirty="0">
                <a:ea typeface="Calibri" panose="020F0502020204030204" pitchFamily="34" charset="0"/>
              </a:rPr>
              <a:t>) </a:t>
            </a:r>
            <a:r>
              <a:rPr lang="bg-BG" sz="1400" baseline="30000" dirty="0">
                <a:ea typeface="Calibri" panose="020F0502020204030204" pitchFamily="34" charset="0"/>
              </a:rPr>
              <a:t>външно свързване над </a:t>
            </a:r>
            <a:r>
              <a:rPr lang="bg-BG" sz="1400" baseline="30000" dirty="0" smtClean="0">
                <a:ea typeface="Calibri" panose="020F0502020204030204" pitchFamily="34" charset="0"/>
              </a:rPr>
              <a:t>пресичане </a:t>
            </a:r>
            <a:r>
              <a:rPr lang="en-US" sz="1000" dirty="0" smtClean="0">
                <a:ea typeface="Calibri" panose="020F0502020204030204" pitchFamily="34" charset="0"/>
              </a:rPr>
              <a:t>	</a:t>
            </a:r>
            <a:r>
              <a:rPr lang="bg-BG" sz="1000" dirty="0" smtClean="0">
                <a:ea typeface="Calibri" panose="020F0502020204030204" pitchFamily="34" charset="0"/>
              </a:rPr>
              <a:t> </a:t>
            </a:r>
            <a:r>
              <a:rPr lang="en-US" sz="1000" baseline="30000" dirty="0" smtClean="0">
                <a:ea typeface="Calibri" panose="020F0502020204030204" pitchFamily="34" charset="0"/>
              </a:rPr>
              <a:t>8</a:t>
            </a:r>
            <a:r>
              <a:rPr lang="en-US" sz="1000" baseline="30000" dirty="0">
                <a:ea typeface="Calibri" panose="020F0502020204030204" pitchFamily="34" charset="0"/>
              </a:rPr>
              <a:t>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bg-BG" sz="1000" dirty="0" smtClean="0">
                <a:ea typeface="Calibri" panose="020F0502020204030204" pitchFamily="34" charset="0"/>
              </a:rPr>
              <a:t>докосване </a:t>
            </a:r>
            <a:r>
              <a:rPr lang="bg-BG" sz="1000" dirty="0">
                <a:ea typeface="Calibri" panose="020F0502020204030204" pitchFamily="34" charset="0"/>
              </a:rPr>
              <a:t>на </a:t>
            </a:r>
            <a:r>
              <a:rPr lang="bg-BG" sz="1000" dirty="0" smtClean="0">
                <a:ea typeface="Calibri" panose="020F0502020204030204" pitchFamily="34" charset="0"/>
              </a:rPr>
              <a:t>екрана</a:t>
            </a:r>
            <a:endParaRPr lang="en-US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9) </a:t>
            </a:r>
            <a:r>
              <a:rPr lang="en-US" sz="1000" dirty="0" smtClean="0">
                <a:ea typeface="Calibri" panose="020F0502020204030204" pitchFamily="34" charset="0"/>
              </a:rPr>
              <a:t>e</a:t>
            </a:r>
            <a:r>
              <a:rPr lang="bg-BG" sz="1000" dirty="0">
                <a:ea typeface="Calibri" panose="020F0502020204030204" pitchFamily="34" charset="0"/>
              </a:rPr>
              <a:t>продължен до </a:t>
            </a:r>
            <a:r>
              <a:rPr lang="bg-BG" sz="1000" dirty="0" smtClean="0">
                <a:ea typeface="Calibri" panose="020F0502020204030204" pitchFamily="34" charset="0"/>
              </a:rPr>
              <a:t>23</a:t>
            </a:r>
            <a:r>
              <a:rPr lang="en-US" sz="1000" dirty="0" smtClean="0">
                <a:ea typeface="Calibri" panose="020F0502020204030204" pitchFamily="34" charset="0"/>
              </a:rPr>
              <a:t>		</a:t>
            </a:r>
            <a:r>
              <a:rPr lang="en-US" sz="1000" baseline="30000" dirty="0" smtClean="0">
                <a:ea typeface="Calibri" panose="020F0502020204030204" pitchFamily="34" charset="0"/>
              </a:rPr>
              <a:t>10</a:t>
            </a:r>
            <a:r>
              <a:rPr lang="en-US" sz="1000" baseline="30000" dirty="0">
                <a:ea typeface="Calibri" panose="020F0502020204030204" pitchFamily="34" charset="0"/>
              </a:rPr>
              <a:t>) </a:t>
            </a:r>
            <a:r>
              <a:rPr lang="bg-BG" sz="1400" baseline="30000" dirty="0">
                <a:ea typeface="Calibri" panose="020F0502020204030204" pitchFamily="34" charset="0"/>
              </a:rPr>
              <a:t>продължен до </a:t>
            </a:r>
            <a:r>
              <a:rPr lang="bg-BG" sz="1400" baseline="30000" dirty="0" smtClean="0">
                <a:ea typeface="Calibri" panose="020F0502020204030204" pitchFamily="34" charset="0"/>
              </a:rPr>
              <a:t>16</a:t>
            </a:r>
            <a:endParaRPr lang="en-US" sz="1400" dirty="0">
              <a:ea typeface="Calibri" panose="020F0502020204030204" pitchFamily="34" charset="0"/>
            </a:endParaRPr>
          </a:p>
          <a:p>
            <a:r>
              <a:rPr lang="en-US" sz="1000" baseline="30000" dirty="0" smtClean="0">
                <a:ea typeface="Calibri" panose="020F0502020204030204" pitchFamily="34" charset="0"/>
              </a:rPr>
              <a:t>11) </a:t>
            </a:r>
            <a:r>
              <a:rPr lang="ru-RU" sz="1000" dirty="0" smtClean="0">
                <a:ea typeface="Calibri" panose="020F0502020204030204" pitchFamily="34" charset="0"/>
              </a:rPr>
              <a:t>LCD </a:t>
            </a:r>
            <a:r>
              <a:rPr lang="ru-RU" sz="1000" dirty="0">
                <a:ea typeface="Calibri" panose="020F0502020204030204" pitchFamily="34" charset="0"/>
              </a:rPr>
              <a:t>дисплей с оперативни modul </a:t>
            </a:r>
            <a:r>
              <a:rPr lang="ru-RU" sz="1000" dirty="0" smtClean="0">
                <a:ea typeface="Calibri" panose="020F0502020204030204" pitchFamily="34" charset="0"/>
              </a:rPr>
              <a:t>BM-слънчева</a:t>
            </a:r>
            <a:r>
              <a:rPr lang="en-US" sz="1000" dirty="0" smtClean="0">
                <a:ea typeface="Calibri" panose="020F0502020204030204" pitchFamily="34" charset="0"/>
              </a:rPr>
              <a:t>	</a:t>
            </a:r>
            <a:r>
              <a:rPr lang="en-US" sz="1000" baseline="30000" dirty="0" smtClean="0">
                <a:ea typeface="Calibri" panose="020F0502020204030204" pitchFamily="34" charset="0"/>
              </a:rPr>
              <a:t>12</a:t>
            </a:r>
            <a:r>
              <a:rPr lang="en-US" sz="1000" baseline="30000" dirty="0">
                <a:ea typeface="Calibri" panose="020F0502020204030204" pitchFamily="34" charset="0"/>
              </a:rPr>
              <a:t>)</a:t>
            </a:r>
            <a:r>
              <a:rPr lang="en-US" sz="1000" dirty="0">
                <a:ea typeface="Calibri" panose="020F0502020204030204" pitchFamily="34" charset="0"/>
              </a:rPr>
              <a:t> </a:t>
            </a:r>
            <a:r>
              <a:rPr lang="ru-RU" sz="1000" dirty="0">
                <a:ea typeface="Calibri" panose="020F0502020204030204" pitchFamily="34" charset="0"/>
              </a:rPr>
              <a:t>консумацията на слънчевия панел </a:t>
            </a:r>
            <a:r>
              <a:rPr lang="ru-RU" sz="1000" dirty="0" smtClean="0">
                <a:ea typeface="Calibri" panose="020F0502020204030204" pitchFamily="34" charset="0"/>
              </a:rPr>
              <a:t>VR68</a:t>
            </a:r>
            <a:endParaRPr lang="bg-BG" sz="1000" dirty="0">
              <a:effectLst/>
              <a:ea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836875"/>
              </p:ext>
            </p:extLst>
          </p:nvPr>
        </p:nvGraphicFramePr>
        <p:xfrm>
          <a:off x="467544" y="1856854"/>
          <a:ext cx="8136903" cy="3228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5">
                  <a:extLst>
                    <a:ext uri="{9D8B030D-6E8A-4147-A177-3AD203B41FA5}">
                      <a16:colId xmlns="" xmlns:a16="http://schemas.microsoft.com/office/drawing/2014/main" val="3239286561"/>
                    </a:ext>
                  </a:extLst>
                </a:gridCol>
                <a:gridCol w="1008112">
                  <a:extLst>
                    <a:ext uri="{9D8B030D-6E8A-4147-A177-3AD203B41FA5}">
                      <a16:colId xmlns="" xmlns:a16="http://schemas.microsoft.com/office/drawing/2014/main" val="1289686008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2371296718"/>
                    </a:ext>
                  </a:extLst>
                </a:gridCol>
                <a:gridCol w="360040">
                  <a:extLst>
                    <a:ext uri="{9D8B030D-6E8A-4147-A177-3AD203B41FA5}">
                      <a16:colId xmlns="" xmlns:a16="http://schemas.microsoft.com/office/drawing/2014/main" val="1360614304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233290693"/>
                    </a:ext>
                  </a:extLst>
                </a:gridCol>
                <a:gridCol w="576065">
                  <a:extLst>
                    <a:ext uri="{9D8B030D-6E8A-4147-A177-3AD203B41FA5}">
                      <a16:colId xmlns="" xmlns:a16="http://schemas.microsoft.com/office/drawing/2014/main" val="3210233915"/>
                    </a:ext>
                  </a:extLst>
                </a:gridCol>
                <a:gridCol w="1296143">
                  <a:extLst>
                    <a:ext uri="{9D8B030D-6E8A-4147-A177-3AD203B41FA5}">
                      <a16:colId xmlns="" xmlns:a16="http://schemas.microsoft.com/office/drawing/2014/main" val="4106254567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186950983"/>
                    </a:ext>
                  </a:extLst>
                </a:gridCol>
                <a:gridCol w="504056">
                  <a:extLst>
                    <a:ext uri="{9D8B030D-6E8A-4147-A177-3AD203B41FA5}">
                      <a16:colId xmlns="" xmlns:a16="http://schemas.microsoft.com/office/drawing/2014/main" val="244613645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214141110"/>
                    </a:ext>
                  </a:extLst>
                </a:gridCol>
              </a:tblGrid>
              <a:tr h="282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Производство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Тип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Вътре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Вън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Дисплей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Консумация</a:t>
                      </a:r>
                      <a:r>
                        <a:rPr lang="en-US" sz="900" dirty="0" smtClean="0">
                          <a:effectLst/>
                        </a:rPr>
                        <a:t> </a:t>
                      </a:r>
                      <a:r>
                        <a:rPr lang="en-US" sz="900" dirty="0">
                          <a:effectLst/>
                        </a:rPr>
                        <a:t>(W)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smtClean="0">
                          <a:effectLst/>
                        </a:rPr>
                        <a:t>Хидравлична система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Топломер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Данни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Интерфейс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2621230281"/>
                  </a:ext>
                </a:extLst>
              </a:tr>
              <a:tr h="17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Allsun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T300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18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&lt; 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smtClean="0">
                          <a:effectLst/>
                        </a:rPr>
                        <a:t>Свободно програмируеми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RS232, Ethernet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2219522717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Brötje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ISR-SSR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r>
                        <a:rPr lang="en-US" sz="900" baseline="30000">
                          <a:effectLst/>
                        </a:rPr>
                        <a:t>2)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r>
                        <a:rPr lang="en-US" sz="900" baseline="30000">
                          <a:effectLst/>
                        </a:rPr>
                        <a:t>2)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3)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smtClean="0">
                          <a:effectLst/>
                        </a:rPr>
                        <a:t>Индивидуално конфигуриране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LPB-Bus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3165683280"/>
                  </a:ext>
                </a:extLst>
              </a:tr>
              <a:tr h="131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Bosch (Buderus)</a:t>
                      </a:r>
                      <a:r>
                        <a:rPr lang="en-US" sz="900" baseline="30000">
                          <a:effectLst/>
                        </a:rPr>
                        <a:t>4)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Logamatic SC40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n.a.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27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S232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20767187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Consolar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Control 701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 + LED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3</a:t>
                      </a:r>
                      <a:r>
                        <a:rPr lang="en-US" sz="900" baseline="30000" smtClean="0">
                          <a:effectLst/>
                        </a:rPr>
                        <a:t>5)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Bus, RS232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4197984012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Dolder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Sora-W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3)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19</a:t>
                      </a:r>
                      <a:r>
                        <a:rPr lang="en-US" sz="900" baseline="30000" smtClean="0">
                          <a:effectLst/>
                        </a:rPr>
                        <a:t>5)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r>
                        <a:rPr lang="en-US" sz="900" baseline="30000" dirty="0" smtClean="0">
                          <a:effectLst/>
                        </a:rPr>
                        <a:t>6</a:t>
                      </a:r>
                      <a:r>
                        <a:rPr lang="en-US" sz="900" baseline="30000" dirty="0">
                          <a:effectLst/>
                        </a:rPr>
                        <a:t>)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RS232, RS485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1583440193"/>
                  </a:ext>
                </a:extLst>
              </a:tr>
              <a:tr h="141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Prozeda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Genuis plus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≥ 100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SPI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668480053"/>
                  </a:ext>
                </a:extLst>
              </a:tr>
              <a:tr h="141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Resol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Deltasol E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3)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30</a:t>
                      </a:r>
                      <a:r>
                        <a:rPr lang="en-US" sz="900" baseline="30000" smtClean="0">
                          <a:effectLst/>
                        </a:rPr>
                        <a:t>5)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r>
                        <a:rPr lang="en-US" sz="900" baseline="30000" dirty="0" smtClean="0">
                          <a:effectLst/>
                        </a:rPr>
                        <a:t>7</a:t>
                      </a:r>
                      <a:r>
                        <a:rPr lang="en-US" sz="900" baseline="30000" dirty="0">
                          <a:effectLst/>
                        </a:rPr>
                        <a:t>)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Resol V 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1554794828"/>
                  </a:ext>
                </a:extLst>
              </a:tr>
              <a:tr h="149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Solvis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Solvis</a:t>
                      </a:r>
                      <a:r>
                        <a:rPr lang="en-US" sz="900" dirty="0">
                          <a:effectLst/>
                        </a:rPr>
                        <a:t> </a:t>
                      </a:r>
                      <a:r>
                        <a:rPr lang="en-US" sz="900" dirty="0" smtClean="0">
                          <a:effectLst/>
                        </a:rPr>
                        <a:t>Control 2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8)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16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в процес на подготовка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1794171325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Sorel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TDC5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n.a.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USB, Ethernet </a:t>
                      </a:r>
                      <a:r>
                        <a:rPr lang="bg-BG" sz="900" dirty="0" smtClean="0">
                          <a:effectLst/>
                        </a:rPr>
                        <a:t>по избор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1333617375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Steca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TR 0704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r>
                        <a:rPr lang="en-US" sz="900" baseline="30000">
                          <a:effectLst/>
                        </a:rPr>
                        <a:t>9)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r>
                        <a:rPr lang="en-US" sz="900" baseline="30000">
                          <a:effectLst/>
                        </a:rPr>
                        <a:t>10)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≤ 3.0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74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three times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RS232, IS-Bus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1207932161"/>
                  </a:ext>
                </a:extLst>
              </a:tr>
              <a:tr h="1774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Technische</a:t>
                      </a:r>
                      <a:r>
                        <a:rPr lang="en-US" sz="900" dirty="0">
                          <a:effectLst/>
                        </a:rPr>
                        <a:t> Alternative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UVR 1611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smtClean="0">
                          <a:effectLst/>
                        </a:rPr>
                        <a:t>Свободно програмируеми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257265701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Tem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PM 2975 OGZ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n.a.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smtClean="0">
                          <a:effectLst/>
                        </a:rPr>
                        <a:t>Индивидуално конфигуриране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2323886052"/>
                  </a:ext>
                </a:extLst>
              </a:tr>
              <a:tr h="141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Wagner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Sungo SXL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3)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≤ 1.5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10</a:t>
                      </a:r>
                      <a:r>
                        <a:rPr lang="en-US" sz="900" baseline="30000" smtClean="0">
                          <a:effectLst/>
                        </a:rPr>
                        <a:t>5)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3381760671"/>
                  </a:ext>
                </a:extLst>
              </a:tr>
              <a:tr h="141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Wolf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SM2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LED</a:t>
                      </a:r>
                      <a:r>
                        <a:rPr lang="en-US" sz="900" baseline="30000">
                          <a:effectLst/>
                        </a:rPr>
                        <a:t>11)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11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1978578324"/>
                  </a:ext>
                </a:extLst>
              </a:tr>
              <a:tr h="282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Vaillant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calorMATIC 430 mit VR 68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r>
                        <a:rPr lang="en-US" sz="900" baseline="30000">
                          <a:effectLst/>
                        </a:rPr>
                        <a:t>12)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smtClean="0">
                          <a:effectLst/>
                        </a:rPr>
                        <a:t>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eBus, vrDIALOG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36768156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Varmeco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System 014-2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19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LCD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1</a:t>
                      </a:r>
                      <a:r>
                        <a:rPr lang="en-US" sz="900" baseline="30000" dirty="0" smtClean="0">
                          <a:effectLst/>
                        </a:rPr>
                        <a:t>5)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не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bg-BG" sz="900" dirty="0" smtClean="0">
                          <a:effectLst/>
                        </a:rPr>
                        <a:t>да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="" xmlns:a16="http://schemas.microsoft.com/office/drawing/2014/main" val="1797236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572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1" y="0"/>
            <a:ext cx="7087187" cy="1124744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преглед на соларни контролери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7419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азови условия и технически данни на соларните контролери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автоматичен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контролер DeltaSol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BII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производител: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Resol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81152" y="3068956"/>
            <a:ext cx="1963857" cy="28387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996949"/>
            <a:ext cx="2982731" cy="298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98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Видове и преглед на соларни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контролери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438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азови условия и технически данни на соларните контролери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Пример на система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автоматичен контролер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Delta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Sol BII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91880" y="5944800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Стандартна система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1700" y="2319559"/>
            <a:ext cx="6048672" cy="326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1197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2052</TotalTime>
  <Words>3219</Words>
  <Application>Microsoft Office PowerPoint</Application>
  <PresentationFormat>On-screen Show (4:3)</PresentationFormat>
  <Paragraphs>887</Paragraphs>
  <Slides>44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2_Office Theme</vt:lpstr>
      <vt:lpstr>Част 2.7.  Системи за регулиране и управление</vt:lpstr>
      <vt:lpstr>Цели на модула</vt:lpstr>
      <vt:lpstr>Съдържание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 </vt:lpstr>
      <vt:lpstr>1. Видове и преглед на соларни контролери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</vt:lpstr>
      <vt:lpstr>1. Видове и преглед на соларни контролери </vt:lpstr>
      <vt:lpstr>2. Датчици за температура и дебит </vt:lpstr>
      <vt:lpstr>2. Датчици за температура и дебит </vt:lpstr>
      <vt:lpstr>2. Датчици за температура и дебит  </vt:lpstr>
      <vt:lpstr>2. Датчици за температура и дебит  </vt:lpstr>
      <vt:lpstr>2. Датчици за температура и дебит </vt:lpstr>
      <vt:lpstr>2. Датчици за температура и дебит </vt:lpstr>
      <vt:lpstr>2. Датчици за температура и дебит </vt:lpstr>
      <vt:lpstr>2. Датчици за температура и дебит </vt:lpstr>
      <vt:lpstr>2. Датчици за температура и дебит </vt:lpstr>
      <vt:lpstr>3. Методи за регулиране на температурата и контрола</vt:lpstr>
      <vt:lpstr>3. Методи за регулиране на температурата и контрола</vt:lpstr>
      <vt:lpstr>3. Методи за регулиране на температурата и контрола</vt:lpstr>
      <vt:lpstr>3. Методи за регулиране на температурата и контрола</vt:lpstr>
      <vt:lpstr>3. Методи за регулиране на температурата и контрола</vt:lpstr>
      <vt:lpstr>3. Методи за регулиране на температурата и контрола </vt:lpstr>
      <vt:lpstr>3. Методи за регулиране на температурата и контрола </vt:lpstr>
      <vt:lpstr>3. Методи за регулиране на температурата и контрола </vt:lpstr>
      <vt:lpstr>3. Методи за регулиране на температурата и контрола </vt:lpstr>
      <vt:lpstr>3. Методи за регулиране на температурата и контрола </vt:lpstr>
      <vt:lpstr>3. Методи за регулиране на температурата и контрола </vt:lpstr>
      <vt:lpstr>3. Методи за регулиране на температурата и контрола </vt:lpstr>
      <vt:lpstr>3. Методи за регулиране на температурата и контрола </vt:lpstr>
      <vt:lpstr>3. Методи за регулиране на температурата и контрола </vt:lpstr>
      <vt:lpstr>3. Методи за регулиране на температурата и контрола </vt:lpstr>
      <vt:lpstr>Заключение</vt:lpstr>
      <vt:lpstr>Край на модула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237</cp:revision>
  <dcterms:created xsi:type="dcterms:W3CDTF">2017-12-11T10:59:29Z</dcterms:created>
  <dcterms:modified xsi:type="dcterms:W3CDTF">2019-10-02T13:47:53Z</dcterms:modified>
</cp:coreProperties>
</file>