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85" r:id="rId2"/>
    <p:sldId id="286" r:id="rId3"/>
    <p:sldId id="258" r:id="rId4"/>
    <p:sldId id="287" r:id="rId5"/>
    <p:sldId id="288" r:id="rId6"/>
    <p:sldId id="281" r:id="rId7"/>
    <p:sldId id="289" r:id="rId8"/>
    <p:sldId id="290" r:id="rId9"/>
    <p:sldId id="291" r:id="rId10"/>
    <p:sldId id="294" r:id="rId11"/>
    <p:sldId id="295" r:id="rId12"/>
    <p:sldId id="282" r:id="rId13"/>
    <p:sldId id="297" r:id="rId14"/>
    <p:sldId id="296" r:id="rId15"/>
    <p:sldId id="299" r:id="rId16"/>
    <p:sldId id="300" r:id="rId17"/>
    <p:sldId id="293" r:id="rId18"/>
    <p:sldId id="283" r:id="rId19"/>
    <p:sldId id="284" r:id="rId20"/>
    <p:sldId id="302" r:id="rId21"/>
    <p:sldId id="303" r:id="rId22"/>
    <p:sldId id="304" r:id="rId23"/>
    <p:sldId id="305" r:id="rId24"/>
    <p:sldId id="306" r:id="rId25"/>
    <p:sldId id="307" r:id="rId26"/>
    <p:sldId id="312" r:id="rId27"/>
    <p:sldId id="308" r:id="rId28"/>
    <p:sldId id="309" r:id="rId29"/>
    <p:sldId id="310" r:id="rId30"/>
    <p:sldId id="311" r:id="rId31"/>
    <p:sldId id="314" r:id="rId32"/>
    <p:sldId id="313" r:id="rId33"/>
    <p:sldId id="317" r:id="rId34"/>
    <p:sldId id="316" r:id="rId35"/>
    <p:sldId id="260"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gdem Tolali" initials="CT" lastIdx="14" clrIdx="0">
    <p:extLst>
      <p:ext uri="{19B8F6BF-5375-455C-9EA6-DF929625EA0E}">
        <p15:presenceInfo xmlns:p15="http://schemas.microsoft.com/office/powerpoint/2012/main" userId="S-1-5-21-3068316050-3618709877-3284160049-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86" autoAdjust="0"/>
  </p:normalViewPr>
  <p:slideViewPr>
    <p:cSldViewPr>
      <p:cViewPr>
        <p:scale>
          <a:sx n="43" d="100"/>
          <a:sy n="43" d="100"/>
        </p:scale>
        <p:origin x="196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3/8/2019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‹Nº›</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u="sng" kern="1200" dirty="0" err="1">
                <a:solidFill>
                  <a:schemeClr val="tx1"/>
                </a:solidFill>
                <a:latin typeface="+mn-lt"/>
                <a:ea typeface="+mn-ea"/>
                <a:cs typeface="+mn-cs"/>
              </a:rPr>
              <a:t>Pautas</a:t>
            </a:r>
            <a:r>
              <a:rPr lang="en-US" sz="1200" u="sng" kern="1200" dirty="0">
                <a:solidFill>
                  <a:schemeClr val="tx1"/>
                </a:solidFill>
                <a:latin typeface="+mn-lt"/>
                <a:ea typeface="+mn-ea"/>
                <a:cs typeface="+mn-cs"/>
              </a:rPr>
              <a:t> para el instructor</a:t>
            </a:r>
          </a:p>
          <a:p>
            <a:endParaRPr lang="el-GR" sz="1200" kern="1200" dirty="0">
              <a:solidFill>
                <a:schemeClr val="tx1"/>
              </a:solidFill>
              <a:latin typeface="+mn-lt"/>
              <a:ea typeface="+mn-ea"/>
              <a:cs typeface="+mn-cs"/>
            </a:endParaRPr>
          </a:p>
          <a:p>
            <a:r>
              <a:rPr lang="es-ES" sz="1200" kern="1200" dirty="0">
                <a:solidFill>
                  <a:schemeClr val="tx1"/>
                </a:solidFill>
                <a:latin typeface="+mn-lt"/>
                <a:ea typeface="+mn-ea"/>
                <a:cs typeface="+mn-cs"/>
              </a:rPr>
              <a:t>Este archivo.ppt es una plantilla que deben utilizar los proveedores de FP para preparar el material de formación. </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Se </a:t>
            </a:r>
            <a:r>
              <a:rPr lang="en-US" sz="1200" kern="1200" dirty="0" err="1">
                <a:solidFill>
                  <a:schemeClr val="tx1"/>
                </a:solidFill>
                <a:latin typeface="+mn-lt"/>
                <a:ea typeface="+mn-ea"/>
                <a:cs typeface="+mn-cs"/>
              </a:rPr>
              <a:t>sugieren</a:t>
            </a:r>
            <a:r>
              <a:rPr lang="en-US" sz="1200" kern="1200" dirty="0">
                <a:solidFill>
                  <a:schemeClr val="tx1"/>
                </a:solidFill>
                <a:latin typeface="+mn-lt"/>
                <a:ea typeface="+mn-ea"/>
                <a:cs typeface="+mn-cs"/>
              </a:rPr>
              <a:t> de 30 a 40 </a:t>
            </a:r>
            <a:r>
              <a:rPr lang="en-US" sz="1200" kern="1200" dirty="0" err="1">
                <a:solidFill>
                  <a:schemeClr val="tx1"/>
                </a:solidFill>
                <a:latin typeface="+mn-lt"/>
                <a:ea typeface="+mn-ea"/>
                <a:cs typeface="+mn-cs"/>
              </a:rPr>
              <a:t>diapositivas</a:t>
            </a:r>
            <a:r>
              <a:rPr lang="en-US" sz="1200" kern="1200" dirty="0">
                <a:solidFill>
                  <a:schemeClr val="tx1"/>
                </a:solidFill>
                <a:latin typeface="+mn-lt"/>
                <a:ea typeface="+mn-ea"/>
                <a:cs typeface="+mn-cs"/>
              </a:rPr>
              <a:t> de Power Point para una (1) hora de </a:t>
            </a:r>
            <a:r>
              <a:rPr lang="en-US" sz="1200" kern="1200" dirty="0" err="1">
                <a:solidFill>
                  <a:schemeClr val="tx1"/>
                </a:solidFill>
                <a:latin typeface="+mn-lt"/>
                <a:ea typeface="+mn-ea"/>
                <a:cs typeface="+mn-cs"/>
              </a:rPr>
              <a:t>programa</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entrenamiento</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kern="1200" dirty="0" err="1">
                <a:solidFill>
                  <a:schemeClr val="tx1"/>
                </a:solidFill>
                <a:latin typeface="+mn-lt"/>
                <a:ea typeface="+mn-ea"/>
                <a:cs typeface="+mn-cs"/>
              </a:rPr>
              <a:t>diapositivas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predefinidas</a:t>
            </a:r>
            <a:r>
              <a:rPr lang="en-US" sz="1200" kern="1200" dirty="0">
                <a:solidFill>
                  <a:schemeClr val="tx1"/>
                </a:solidFill>
                <a:latin typeface="+mn-lt"/>
                <a:ea typeface="+mn-ea"/>
                <a:cs typeface="+mn-cs"/>
              </a:rPr>
              <a:t> para ser </a:t>
            </a:r>
            <a:r>
              <a:rPr lang="en-US" sz="1200" kern="1200" dirty="0" err="1">
                <a:solidFill>
                  <a:schemeClr val="tx1"/>
                </a:solidFill>
                <a:latin typeface="+mn-lt"/>
                <a:ea typeface="+mn-ea"/>
                <a:cs typeface="+mn-cs"/>
              </a:rPr>
              <a:t>rellenadas</a:t>
            </a:r>
            <a:r>
              <a:rPr lang="en-US" sz="1200" kern="1200" dirty="0">
                <a:solidFill>
                  <a:schemeClr val="tx1"/>
                </a:solidFill>
                <a:latin typeface="+mn-lt"/>
                <a:ea typeface="+mn-ea"/>
                <a:cs typeface="+mn-cs"/>
              </a:rPr>
              <a:t> por </a:t>
            </a:r>
            <a:r>
              <a:rPr lang="en-US" sz="1200" kern="1200" dirty="0" err="1">
                <a:solidFill>
                  <a:schemeClr val="tx1"/>
                </a:solidFill>
                <a:latin typeface="+mn-lt"/>
                <a:ea typeface="+mn-ea"/>
                <a:cs typeface="+mn-cs"/>
              </a:rPr>
              <a:t>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tituladas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Objetivos</a:t>
            </a:r>
            <a:r>
              <a:rPr lang="en-US" sz="1200" kern="1200" dirty="0">
                <a:solidFill>
                  <a:schemeClr val="tx1"/>
                </a:solidFill>
                <a:latin typeface="+mn-lt"/>
                <a:ea typeface="+mn-ea"/>
                <a:cs typeface="+mn-cs"/>
              </a:rPr>
              <a:t> del </a:t>
            </a:r>
            <a:r>
              <a:rPr lang="en-US" sz="1200" kern="1200" dirty="0" err="1">
                <a:solidFill>
                  <a:schemeClr val="tx1"/>
                </a:solidFill>
                <a:latin typeface="+mn-lt"/>
                <a:ea typeface="+mn-ea"/>
                <a:cs typeface="+mn-cs"/>
              </a:rPr>
              <a:t>módulo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Conclusión</a:t>
            </a:r>
            <a:r>
              <a:rPr lang="en-US" sz="1200" kern="1200" dirty="0">
                <a:solidFill>
                  <a:schemeClr val="tx1"/>
                </a:solidFill>
                <a:latin typeface="+mn-lt"/>
                <a:ea typeface="+mn-ea"/>
                <a:cs typeface="+mn-cs"/>
              </a:rPr>
              <a:t>”, “Fin del </a:t>
            </a:r>
            <a:r>
              <a:rPr lang="en-US" sz="1200" kern="1200" dirty="0" err="1">
                <a:solidFill>
                  <a:schemeClr val="tx1"/>
                </a:solidFill>
                <a:latin typeface="+mn-lt"/>
                <a:ea typeface="+mn-ea"/>
                <a:cs typeface="+mn-cs"/>
              </a:rPr>
              <a:t>módulo</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El material </a:t>
            </a:r>
            <a:r>
              <a:rPr lang="en-US" sz="1200" kern="1200" dirty="0" err="1">
                <a:solidFill>
                  <a:schemeClr val="tx1"/>
                </a:solidFill>
                <a:latin typeface="+mn-lt"/>
                <a:ea typeface="+mn-ea"/>
                <a:cs typeface="+mn-cs"/>
              </a:rPr>
              <a:t>deberá</a:t>
            </a:r>
            <a:r>
              <a:rPr lang="en-US" sz="1200" kern="1200" dirty="0">
                <a:solidFill>
                  <a:schemeClr val="tx1"/>
                </a:solidFill>
                <a:latin typeface="+mn-lt"/>
                <a:ea typeface="+mn-ea"/>
                <a:cs typeface="+mn-cs"/>
              </a:rPr>
              <a:t> ser </a:t>
            </a:r>
            <a:r>
              <a:rPr lang="en-US" sz="1200" kern="1200" dirty="0" err="1">
                <a:solidFill>
                  <a:schemeClr val="tx1"/>
                </a:solidFill>
                <a:latin typeface="+mn-lt"/>
                <a:ea typeface="+mn-ea"/>
                <a:cs typeface="+mn-cs"/>
              </a:rPr>
              <a:t>enviado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formato</a:t>
            </a:r>
            <a:r>
              <a:rPr lang="en-US" sz="1200" kern="1200" dirty="0">
                <a:solidFill>
                  <a:schemeClr val="tx1"/>
                </a:solidFill>
                <a:latin typeface="+mn-lt"/>
                <a:ea typeface="+mn-ea"/>
                <a:cs typeface="+mn-cs"/>
              </a:rPr>
              <a:t> editable.</a:t>
            </a:r>
          </a:p>
          <a:p>
            <a:pPr lvl="0"/>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a:solidFill>
                  <a:schemeClr val="tx1"/>
                </a:solidFill>
                <a:latin typeface="+mn-lt"/>
                <a:ea typeface="+mn-ea"/>
                <a:cs typeface="+mn-cs"/>
              </a:rPr>
              <a:t>Fuente </a:t>
            </a:r>
            <a:r>
              <a:rPr lang="en-US" sz="1200" kern="1200" dirty="0" err="1">
                <a:solidFill>
                  <a:schemeClr val="tx1"/>
                </a:solidFill>
                <a:latin typeface="+mn-lt"/>
                <a:ea typeface="+mn-ea"/>
                <a:cs typeface="+mn-cs"/>
              </a:rPr>
              <a:t>sugerida</a:t>
            </a:r>
            <a:r>
              <a:rPr lang="en-US" sz="1200" kern="1200" dirty="0">
                <a:solidFill>
                  <a:schemeClr val="tx1"/>
                </a:solidFill>
                <a:latin typeface="+mn-lt"/>
                <a:ea typeface="+mn-ea"/>
                <a:cs typeface="+mn-cs"/>
              </a:rPr>
              <a:t>: Arial</a:t>
            </a:r>
          </a:p>
          <a:p>
            <a:pPr marL="171450" lvl="0" indent="-171450">
              <a:buFont typeface="Arial" panose="020B0604020202020204" pitchFamily="34" charset="0"/>
              <a:buChar char="•"/>
            </a:pPr>
            <a:r>
              <a:rPr lang="en-US" sz="1200" kern="1200" dirty="0" err="1">
                <a:solidFill>
                  <a:schemeClr val="tx1"/>
                </a:solidFill>
                <a:latin typeface="+mn-lt"/>
                <a:ea typeface="+mn-ea"/>
                <a:cs typeface="+mn-cs"/>
              </a:rPr>
              <a:t>Tamaño</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fuente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sugerida</a:t>
            </a:r>
            <a:r>
              <a:rPr lang="en-US" sz="1200" kern="1200" dirty="0">
                <a:solidFill>
                  <a:schemeClr val="tx1"/>
                </a:solidFill>
                <a:latin typeface="+mn-lt"/>
                <a:ea typeface="+mn-ea"/>
                <a:cs typeface="+mn-cs"/>
              </a:rPr>
              <a:t>: 16</a:t>
            </a:r>
          </a:p>
          <a:p>
            <a:pPr marL="171450" lvl="0" indent="-171450">
              <a:buFont typeface="Arial" panose="020B0604020202020204" pitchFamily="34" charset="0"/>
              <a:buChar char="•"/>
            </a:pPr>
            <a:r>
              <a:rPr lang="en-US" sz="1200" kern="1200" dirty="0" err="1">
                <a:solidFill>
                  <a:schemeClr val="tx1"/>
                </a:solidFill>
                <a:latin typeface="+mn-lt"/>
                <a:ea typeface="+mn-ea"/>
                <a:cs typeface="+mn-cs"/>
              </a:rPr>
              <a:t>Espaciado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sugerido</a:t>
            </a:r>
            <a:r>
              <a:rPr lang="en-US" sz="1200" kern="1200" dirty="0">
                <a:solidFill>
                  <a:schemeClr val="tx1"/>
                </a:solidFill>
                <a:latin typeface="+mn-lt"/>
                <a:ea typeface="+mn-ea"/>
                <a:cs typeface="+mn-cs"/>
              </a:rPr>
              <a:t>: 1,5</a:t>
            </a:r>
          </a:p>
          <a:p>
            <a:pPr marL="171450" lvl="0" indent="-171450">
              <a:buFont typeface="Arial" panose="020B0604020202020204" pitchFamily="34" charset="0"/>
              <a:buChar char="•"/>
            </a:pPr>
            <a:r>
              <a:rPr lang="en-US" sz="1200" kern="1200" dirty="0">
                <a:solidFill>
                  <a:schemeClr val="tx1"/>
                </a:solidFill>
                <a:latin typeface="+mn-lt"/>
                <a:ea typeface="+mn-ea"/>
                <a:cs typeface="+mn-cs"/>
              </a:rPr>
              <a:t>Los </a:t>
            </a:r>
            <a:r>
              <a:rPr lang="en-US" sz="1200" kern="1200" dirty="0" err="1">
                <a:solidFill>
                  <a:schemeClr val="tx1"/>
                </a:solidFill>
                <a:latin typeface="+mn-lt"/>
                <a:ea typeface="+mn-ea"/>
                <a:cs typeface="+mn-cs"/>
              </a:rPr>
              <a:t>archivos</a:t>
            </a:r>
            <a:r>
              <a:rPr lang="en-US" sz="1200" kern="1200" dirty="0">
                <a:solidFill>
                  <a:schemeClr val="tx1"/>
                </a:solidFill>
                <a:latin typeface="+mn-lt"/>
                <a:ea typeface="+mn-ea"/>
                <a:cs typeface="+mn-cs"/>
              </a:rPr>
              <a:t> ppt/pptx </a:t>
            </a:r>
            <a:r>
              <a:rPr lang="en-US" sz="1200" kern="1200" dirty="0" err="1">
                <a:solidFill>
                  <a:schemeClr val="tx1"/>
                </a:solidFill>
                <a:latin typeface="+mn-lt"/>
                <a:ea typeface="+mn-ea"/>
                <a:cs typeface="+mn-cs"/>
              </a:rPr>
              <a:t>deberán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tener</a:t>
            </a:r>
            <a:r>
              <a:rPr lang="en-US" sz="1200" kern="1200" dirty="0">
                <a:solidFill>
                  <a:schemeClr val="tx1"/>
                </a:solidFill>
                <a:latin typeface="+mn-lt"/>
                <a:ea typeface="+mn-ea"/>
                <a:cs typeface="+mn-cs"/>
              </a:rPr>
              <a:t> una </a:t>
            </a:r>
            <a:r>
              <a:rPr lang="en-US" sz="1200" kern="1200" dirty="0" err="1">
                <a:solidFill>
                  <a:schemeClr val="tx1"/>
                </a:solidFill>
                <a:latin typeface="+mn-lt"/>
                <a:ea typeface="+mn-ea"/>
                <a:cs typeface="+mn-cs"/>
              </a:rPr>
              <a:t>estructura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clara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unidades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definidas</a:t>
            </a:r>
            <a:r>
              <a:rPr lang="en-US" sz="1200" kern="1200" dirty="0">
                <a:solidFill>
                  <a:schemeClr val="tx1"/>
                </a:solidFill>
                <a:latin typeface="+mn-lt"/>
                <a:ea typeface="+mn-ea"/>
                <a:cs typeface="+mn-cs"/>
              </a:rPr>
              <a:t> y </a:t>
            </a:r>
            <a:r>
              <a:rPr lang="en-US" sz="1200" kern="1200" dirty="0" err="1">
                <a:solidFill>
                  <a:schemeClr val="tx1"/>
                </a:solidFill>
                <a:latin typeface="+mn-lt"/>
                <a:ea typeface="+mn-ea"/>
                <a:cs typeface="+mn-cs"/>
              </a:rPr>
              <a:t>títulos</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diapositva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únicas</a:t>
            </a:r>
            <a:r>
              <a:rPr lang="en-US" sz="1200" kern="1200" dirty="0">
                <a:solidFill>
                  <a:schemeClr val="tx1"/>
                </a:solidFill>
                <a:latin typeface="+mn-lt"/>
                <a:ea typeface="+mn-ea"/>
                <a:cs typeface="+mn-cs"/>
              </a:rPr>
              <a:t>.</a:t>
            </a:r>
          </a:p>
          <a:p>
            <a:pPr marL="171450" lvl="0" indent="-171450">
              <a:buFont typeface="Arial" panose="020B0604020202020204" pitchFamily="34" charset="0"/>
              <a:buChar char="•"/>
            </a:pPr>
            <a:r>
              <a:rPr lang="en-US" sz="1200" kern="1200" dirty="0">
                <a:solidFill>
                  <a:schemeClr val="tx1"/>
                </a:solidFill>
                <a:latin typeface="+mn-lt"/>
                <a:ea typeface="+mn-ea"/>
                <a:cs typeface="+mn-cs"/>
              </a:rPr>
              <a:t>Los </a:t>
            </a:r>
            <a:r>
              <a:rPr lang="en-US" sz="1200" kern="1200" dirty="0" err="1">
                <a:solidFill>
                  <a:schemeClr val="tx1"/>
                </a:solidFill>
                <a:latin typeface="+mn-lt"/>
                <a:ea typeface="+mn-ea"/>
                <a:cs typeface="+mn-cs"/>
              </a:rPr>
              <a:t>contenidos</a:t>
            </a:r>
            <a:r>
              <a:rPr lang="en-US" sz="1200" kern="1200" dirty="0">
                <a:solidFill>
                  <a:schemeClr val="tx1"/>
                </a:solidFill>
                <a:latin typeface="+mn-lt"/>
                <a:ea typeface="+mn-ea"/>
                <a:cs typeface="+mn-cs"/>
              </a:rPr>
              <a:t> de las </a:t>
            </a:r>
            <a:r>
              <a:rPr lang="en-US" sz="1200" kern="1200" dirty="0" err="1">
                <a:solidFill>
                  <a:schemeClr val="tx1"/>
                </a:solidFill>
                <a:latin typeface="+mn-lt"/>
                <a:ea typeface="+mn-ea"/>
                <a:cs typeface="+mn-cs"/>
              </a:rPr>
              <a:t>diapositvas</a:t>
            </a:r>
            <a:r>
              <a:rPr lang="en-US" sz="1200" kern="1200" dirty="0">
                <a:solidFill>
                  <a:schemeClr val="tx1"/>
                </a:solidFill>
                <a:latin typeface="+mn-lt"/>
                <a:ea typeface="+mn-ea"/>
                <a:cs typeface="+mn-cs"/>
              </a:rPr>
              <a:t> del ppt/pptx no </a:t>
            </a:r>
            <a:r>
              <a:rPr lang="en-US" sz="1200" kern="1200" dirty="0" err="1">
                <a:solidFill>
                  <a:schemeClr val="tx1"/>
                </a:solidFill>
                <a:latin typeface="+mn-lt"/>
                <a:ea typeface="+mn-ea"/>
                <a:cs typeface="+mn-cs"/>
              </a:rPr>
              <a:t>deberán</a:t>
            </a:r>
            <a:r>
              <a:rPr lang="en-US" sz="1200" kern="1200" dirty="0">
                <a:solidFill>
                  <a:schemeClr val="tx1"/>
                </a:solidFill>
                <a:latin typeface="+mn-lt"/>
                <a:ea typeface="+mn-ea"/>
                <a:cs typeface="+mn-cs"/>
              </a:rPr>
              <a:t> exceeder los </a:t>
            </a:r>
            <a:r>
              <a:rPr lang="en-US" sz="1200" kern="1200" dirty="0" err="1">
                <a:solidFill>
                  <a:schemeClr val="tx1"/>
                </a:solidFill>
                <a:latin typeface="+mn-lt"/>
                <a:ea typeface="+mn-ea"/>
                <a:cs typeface="+mn-cs"/>
              </a:rPr>
              <a:t>márgenes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predefinidos</a:t>
            </a:r>
            <a:r>
              <a:rPr lang="en-US" sz="1200" kern="1200" dirty="0">
                <a:solidFill>
                  <a:schemeClr val="tx1"/>
                </a:solidFill>
                <a:latin typeface="+mn-lt"/>
                <a:ea typeface="+mn-ea"/>
                <a:cs typeface="+mn-cs"/>
              </a:rPr>
              <a:t>.</a:t>
            </a:r>
          </a:p>
          <a:p>
            <a:pPr marL="171450" lvl="0" indent="-171450">
              <a:buFont typeface="Arial" panose="020B0604020202020204" pitchFamily="34" charset="0"/>
              <a:buChar char="•"/>
            </a:pPr>
            <a:r>
              <a:rPr lang="en-US" sz="1200" kern="1200" dirty="0">
                <a:solidFill>
                  <a:schemeClr val="tx1"/>
                </a:solidFill>
                <a:latin typeface="+mn-lt"/>
                <a:ea typeface="+mn-ea"/>
                <a:cs typeface="+mn-cs"/>
              </a:rPr>
              <a:t>Las </a:t>
            </a:r>
            <a:r>
              <a:rPr lang="en-US" sz="1200" kern="1200" dirty="0" err="1">
                <a:solidFill>
                  <a:schemeClr val="tx1"/>
                </a:solidFill>
                <a:latin typeface="+mn-lt"/>
                <a:ea typeface="+mn-ea"/>
                <a:cs typeface="+mn-cs"/>
              </a:rPr>
              <a:t>imágenes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diagramas</a:t>
            </a:r>
            <a:r>
              <a:rPr lang="en-US" sz="1200" kern="1200" dirty="0">
                <a:solidFill>
                  <a:schemeClr val="tx1"/>
                </a:solidFill>
                <a:latin typeface="+mn-lt"/>
                <a:ea typeface="+mn-ea"/>
                <a:cs typeface="+mn-cs"/>
              </a:rPr>
              <a:t>, etc. </a:t>
            </a:r>
            <a:r>
              <a:rPr lang="en-US" sz="1200" kern="1200" dirty="0" err="1">
                <a:solidFill>
                  <a:schemeClr val="tx1"/>
                </a:solidFill>
                <a:latin typeface="+mn-lt"/>
                <a:ea typeface="+mn-ea"/>
                <a:cs typeface="+mn-cs"/>
              </a:rPr>
              <a:t>deberán</a:t>
            </a:r>
            <a:r>
              <a:rPr lang="en-US" sz="1200" kern="1200" dirty="0">
                <a:solidFill>
                  <a:schemeClr val="tx1"/>
                </a:solidFill>
                <a:latin typeface="+mn-lt"/>
                <a:ea typeface="+mn-ea"/>
                <a:cs typeface="+mn-cs"/>
              </a:rPr>
              <a:t> ser </a:t>
            </a:r>
            <a:r>
              <a:rPr lang="en-US" sz="1200" kern="1200" dirty="0" err="1">
                <a:solidFill>
                  <a:schemeClr val="tx1"/>
                </a:solidFill>
                <a:latin typeface="+mn-lt"/>
                <a:ea typeface="+mn-ea"/>
                <a:cs typeface="+mn-cs"/>
              </a:rPr>
              <a:t>acompañados</a:t>
            </a:r>
            <a:r>
              <a:rPr lang="en-US" sz="1200" kern="1200" dirty="0">
                <a:solidFill>
                  <a:schemeClr val="tx1"/>
                </a:solidFill>
                <a:latin typeface="+mn-lt"/>
                <a:ea typeface="+mn-ea"/>
                <a:cs typeface="+mn-cs"/>
              </a:rPr>
              <a:t> con una </a:t>
            </a:r>
            <a:r>
              <a:rPr lang="en-US" sz="1200" kern="1200" dirty="0" err="1">
                <a:solidFill>
                  <a:schemeClr val="tx1"/>
                </a:solidFill>
                <a:latin typeface="+mn-lt"/>
                <a:ea typeface="+mn-ea"/>
                <a:cs typeface="+mn-cs"/>
              </a:rPr>
              <a:t>descripción</a:t>
            </a:r>
            <a:r>
              <a:rPr lang="en-US" sz="1200" kern="1200" dirty="0">
                <a:solidFill>
                  <a:schemeClr val="tx1"/>
                </a:solidFill>
                <a:latin typeface="+mn-lt"/>
                <a:ea typeface="+mn-ea"/>
                <a:cs typeface="+mn-cs"/>
              </a:rPr>
              <a:t>. </a:t>
            </a:r>
          </a:p>
          <a:p>
            <a:pPr marL="171450" lvl="0" indent="-171450">
              <a:buFont typeface="Arial" panose="020B0604020202020204" pitchFamily="34" charset="0"/>
              <a:buChar char="•"/>
            </a:pPr>
            <a:r>
              <a:rPr lang="es-ES" sz="1200" kern="1200" dirty="0">
                <a:solidFill>
                  <a:schemeClr val="tx1"/>
                </a:solidFill>
                <a:latin typeface="+mn-lt"/>
                <a:ea typeface="+mn-ea"/>
                <a:cs typeface="+mn-cs"/>
              </a:rPr>
              <a:t>Si deseas incluir preguntas de comprensión (opción múltiple, respuestas múltiples, verdadero/falso, coincidencia, etc.) para mejorar la comprensión de la teoría por parte de los usuarios, debes incluirlas en el archivo </a:t>
            </a:r>
            <a:r>
              <a:rPr lang="es-ES" sz="1200" kern="1200" dirty="0" err="1">
                <a:solidFill>
                  <a:schemeClr val="tx1"/>
                </a:solidFill>
                <a:latin typeface="+mn-lt"/>
                <a:ea typeface="+mn-ea"/>
                <a:cs typeface="+mn-cs"/>
              </a:rPr>
              <a:t>ppt</a:t>
            </a:r>
            <a:r>
              <a:rPr lang="es-ES" sz="1200" kern="1200" dirty="0">
                <a:solidFill>
                  <a:schemeClr val="tx1"/>
                </a:solidFill>
                <a:latin typeface="+mn-lt"/>
                <a:ea typeface="+mn-ea"/>
                <a:cs typeface="+mn-cs"/>
              </a:rPr>
              <a:t>/</a:t>
            </a:r>
            <a:r>
              <a:rPr lang="es-ES" sz="1200" kern="1200" dirty="0" err="1">
                <a:solidFill>
                  <a:schemeClr val="tx1"/>
                </a:solidFill>
                <a:latin typeface="+mn-lt"/>
                <a:ea typeface="+mn-ea"/>
                <a:cs typeface="+mn-cs"/>
              </a:rPr>
              <a:t>pptx</a:t>
            </a:r>
            <a:r>
              <a:rPr lang="es-ES" sz="120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s-ES" sz="1200" kern="1200" dirty="0">
                <a:solidFill>
                  <a:schemeClr val="tx1"/>
                </a:solidFill>
                <a:latin typeface="+mn-lt"/>
                <a:ea typeface="+mn-ea"/>
                <a:cs typeface="+mn-cs"/>
              </a:rPr>
              <a:t>Las preguntas que se utilizarán para la autoevaluación y las pruebas de evaluación final deben seguir un formato predefinido que se enviará desde </a:t>
            </a:r>
            <a:r>
              <a:rPr lang="es-ES" sz="1200" kern="1200" dirty="0" err="1">
                <a:solidFill>
                  <a:schemeClr val="tx1"/>
                </a:solidFill>
                <a:latin typeface="+mn-lt"/>
                <a:ea typeface="+mn-ea"/>
                <a:cs typeface="+mn-cs"/>
              </a:rPr>
              <a:t>SQLearn</a:t>
            </a:r>
            <a:r>
              <a:rPr lang="es-ES" sz="1200" kern="1200" dirty="0">
                <a:solidFill>
                  <a:schemeClr val="tx1"/>
                </a:solidFill>
                <a:latin typeface="+mn-lt"/>
                <a:ea typeface="+mn-ea"/>
                <a:cs typeface="+mn-cs"/>
              </a:rPr>
              <a:t> en un archivo.xls.</a:t>
            </a:r>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25785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402664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1534742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422570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91134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372319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205388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423103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2850888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223994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250634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6</a:t>
            </a:fld>
            <a:endParaRPr lang="el-GR"/>
          </a:p>
        </p:txBody>
      </p:sp>
    </p:spTree>
    <p:extLst>
      <p:ext uri="{BB962C8B-B14F-4D97-AF65-F5344CB8AC3E}">
        <p14:creationId xmlns:p14="http://schemas.microsoft.com/office/powerpoint/2010/main" val="3153316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1975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1440764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3222914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709138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687721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410218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4249078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2494745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Only</a:t>
            </a:r>
            <a:r>
              <a:rPr lang="de-DE" dirty="0"/>
              <a:t> </a:t>
            </a:r>
            <a:r>
              <a:rPr lang="de-DE" dirty="0" err="1"/>
              <a:t>ingerman</a:t>
            </a:r>
            <a:r>
              <a:rPr lang="de-DE" dirty="0"/>
              <a:t> </a:t>
            </a:r>
            <a:r>
              <a:rPr lang="de-DE" dirty="0" err="1"/>
              <a:t>available</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575911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301648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1134894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err="1">
                <a:solidFill>
                  <a:schemeClr val="tx1"/>
                </a:solidFill>
                <a:latin typeface="+mn-lt"/>
                <a:ea typeface="+mn-ea"/>
                <a:cs typeface="+mn-cs"/>
              </a:rPr>
              <a:t>Pautas</a:t>
            </a:r>
            <a:r>
              <a:rPr lang="en-US" sz="1200" u="sng" kern="1200" dirty="0">
                <a:solidFill>
                  <a:schemeClr val="tx1"/>
                </a:solidFill>
                <a:latin typeface="+mn-lt"/>
                <a:ea typeface="+mn-ea"/>
                <a:cs typeface="+mn-cs"/>
              </a:rPr>
              <a:t> para el instructor</a:t>
            </a:r>
          </a:p>
          <a:p>
            <a:endParaRPr lang="el-GR" sz="1200" kern="1200" dirty="0">
              <a:solidFill>
                <a:schemeClr val="tx1"/>
              </a:solidFill>
              <a:latin typeface="+mn-lt"/>
              <a:ea typeface="+mn-ea"/>
              <a:cs typeface="+mn-cs"/>
            </a:endParaRPr>
          </a:p>
          <a:p>
            <a:r>
              <a:rPr lang="es-ES" sz="1200" kern="1200" dirty="0">
                <a:solidFill>
                  <a:schemeClr val="tx1"/>
                </a:solidFill>
                <a:latin typeface="+mn-lt"/>
                <a:ea typeface="+mn-ea"/>
                <a:cs typeface="+mn-cs"/>
              </a:rPr>
              <a:t>Este archivo.ppt es una plantilla que deben utilizar los proveedores de FP para preparar el material de formación. </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Se </a:t>
            </a:r>
            <a:r>
              <a:rPr lang="en-US" sz="1200" kern="1200" dirty="0" err="1">
                <a:solidFill>
                  <a:schemeClr val="tx1"/>
                </a:solidFill>
                <a:latin typeface="+mn-lt"/>
                <a:ea typeface="+mn-ea"/>
                <a:cs typeface="+mn-cs"/>
              </a:rPr>
              <a:t>sugieren</a:t>
            </a:r>
            <a:r>
              <a:rPr lang="en-US" sz="1200" kern="1200" dirty="0">
                <a:solidFill>
                  <a:schemeClr val="tx1"/>
                </a:solidFill>
                <a:latin typeface="+mn-lt"/>
                <a:ea typeface="+mn-ea"/>
                <a:cs typeface="+mn-cs"/>
              </a:rPr>
              <a:t> de 30 a 40 </a:t>
            </a:r>
            <a:r>
              <a:rPr lang="en-US" sz="1200" kern="1200" dirty="0" err="1">
                <a:solidFill>
                  <a:schemeClr val="tx1"/>
                </a:solidFill>
                <a:latin typeface="+mn-lt"/>
                <a:ea typeface="+mn-ea"/>
                <a:cs typeface="+mn-cs"/>
              </a:rPr>
              <a:t>diapositivas</a:t>
            </a:r>
            <a:r>
              <a:rPr lang="en-US" sz="1200" kern="1200" dirty="0">
                <a:solidFill>
                  <a:schemeClr val="tx1"/>
                </a:solidFill>
                <a:latin typeface="+mn-lt"/>
                <a:ea typeface="+mn-ea"/>
                <a:cs typeface="+mn-cs"/>
              </a:rPr>
              <a:t> de Power Point para una (1) hora de </a:t>
            </a:r>
            <a:r>
              <a:rPr lang="en-US" sz="1200" kern="1200" dirty="0" err="1">
                <a:solidFill>
                  <a:schemeClr val="tx1"/>
                </a:solidFill>
                <a:latin typeface="+mn-lt"/>
                <a:ea typeface="+mn-ea"/>
                <a:cs typeface="+mn-cs"/>
              </a:rPr>
              <a:t>programa</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entrenamiento</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kern="1200" dirty="0" err="1">
                <a:solidFill>
                  <a:schemeClr val="tx1"/>
                </a:solidFill>
                <a:latin typeface="+mn-lt"/>
                <a:ea typeface="+mn-ea"/>
                <a:cs typeface="+mn-cs"/>
              </a:rPr>
              <a:t>diapositivas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predefinidas</a:t>
            </a:r>
            <a:r>
              <a:rPr lang="en-US" sz="1200" kern="1200" dirty="0">
                <a:solidFill>
                  <a:schemeClr val="tx1"/>
                </a:solidFill>
                <a:latin typeface="+mn-lt"/>
                <a:ea typeface="+mn-ea"/>
                <a:cs typeface="+mn-cs"/>
              </a:rPr>
              <a:t> para ser </a:t>
            </a:r>
            <a:r>
              <a:rPr lang="en-US" sz="1200" kern="1200" dirty="0" err="1">
                <a:solidFill>
                  <a:schemeClr val="tx1"/>
                </a:solidFill>
                <a:latin typeface="+mn-lt"/>
                <a:ea typeface="+mn-ea"/>
                <a:cs typeface="+mn-cs"/>
              </a:rPr>
              <a:t>rellenadas</a:t>
            </a:r>
            <a:r>
              <a:rPr lang="en-US" sz="1200" kern="1200" dirty="0">
                <a:solidFill>
                  <a:schemeClr val="tx1"/>
                </a:solidFill>
                <a:latin typeface="+mn-lt"/>
                <a:ea typeface="+mn-ea"/>
                <a:cs typeface="+mn-cs"/>
              </a:rPr>
              <a:t> por </a:t>
            </a:r>
            <a:r>
              <a:rPr lang="en-US" sz="1200" kern="1200" dirty="0" err="1">
                <a:solidFill>
                  <a:schemeClr val="tx1"/>
                </a:solidFill>
                <a:latin typeface="+mn-lt"/>
                <a:ea typeface="+mn-ea"/>
                <a:cs typeface="+mn-cs"/>
              </a:rPr>
              <a:t>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tituladas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Objetivos</a:t>
            </a:r>
            <a:r>
              <a:rPr lang="en-US" sz="1200" kern="1200" dirty="0">
                <a:solidFill>
                  <a:schemeClr val="tx1"/>
                </a:solidFill>
                <a:latin typeface="+mn-lt"/>
                <a:ea typeface="+mn-ea"/>
                <a:cs typeface="+mn-cs"/>
              </a:rPr>
              <a:t> del </a:t>
            </a:r>
            <a:r>
              <a:rPr lang="en-US" sz="1200" kern="1200" dirty="0" err="1">
                <a:solidFill>
                  <a:schemeClr val="tx1"/>
                </a:solidFill>
                <a:latin typeface="+mn-lt"/>
                <a:ea typeface="+mn-ea"/>
                <a:cs typeface="+mn-cs"/>
              </a:rPr>
              <a:t>módulo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Conclusión</a:t>
            </a:r>
            <a:r>
              <a:rPr lang="en-US" sz="1200" kern="1200" dirty="0">
                <a:solidFill>
                  <a:schemeClr val="tx1"/>
                </a:solidFill>
                <a:latin typeface="+mn-lt"/>
                <a:ea typeface="+mn-ea"/>
                <a:cs typeface="+mn-cs"/>
              </a:rPr>
              <a:t>”, “Fin del </a:t>
            </a:r>
            <a:r>
              <a:rPr lang="en-US" sz="1200" kern="1200" dirty="0" err="1">
                <a:solidFill>
                  <a:schemeClr val="tx1"/>
                </a:solidFill>
                <a:latin typeface="+mn-lt"/>
                <a:ea typeface="+mn-ea"/>
                <a:cs typeface="+mn-cs"/>
              </a:rPr>
              <a:t>módulo</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El material </a:t>
            </a:r>
            <a:r>
              <a:rPr lang="en-US" sz="1200" kern="1200" dirty="0" err="1">
                <a:solidFill>
                  <a:schemeClr val="tx1"/>
                </a:solidFill>
                <a:latin typeface="+mn-lt"/>
                <a:ea typeface="+mn-ea"/>
                <a:cs typeface="+mn-cs"/>
              </a:rPr>
              <a:t>deberá</a:t>
            </a:r>
            <a:r>
              <a:rPr lang="en-US" sz="1200" kern="1200" dirty="0">
                <a:solidFill>
                  <a:schemeClr val="tx1"/>
                </a:solidFill>
                <a:latin typeface="+mn-lt"/>
                <a:ea typeface="+mn-ea"/>
                <a:cs typeface="+mn-cs"/>
              </a:rPr>
              <a:t> ser </a:t>
            </a:r>
            <a:r>
              <a:rPr lang="en-US" sz="1200" kern="1200" dirty="0" err="1">
                <a:solidFill>
                  <a:schemeClr val="tx1"/>
                </a:solidFill>
                <a:latin typeface="+mn-lt"/>
                <a:ea typeface="+mn-ea"/>
                <a:cs typeface="+mn-cs"/>
              </a:rPr>
              <a:t>enviado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formato</a:t>
            </a:r>
            <a:r>
              <a:rPr lang="en-US" sz="1200" kern="1200" dirty="0">
                <a:solidFill>
                  <a:schemeClr val="tx1"/>
                </a:solidFill>
                <a:latin typeface="+mn-lt"/>
                <a:ea typeface="+mn-ea"/>
                <a:cs typeface="+mn-cs"/>
              </a:rPr>
              <a:t> editable.</a:t>
            </a:r>
          </a:p>
          <a:p>
            <a:pPr lvl="0"/>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a:solidFill>
                  <a:schemeClr val="tx1"/>
                </a:solidFill>
                <a:latin typeface="+mn-lt"/>
                <a:ea typeface="+mn-ea"/>
                <a:cs typeface="+mn-cs"/>
              </a:rPr>
              <a:t>Fuente </a:t>
            </a:r>
            <a:r>
              <a:rPr lang="en-US" sz="1200" kern="1200" dirty="0" err="1">
                <a:solidFill>
                  <a:schemeClr val="tx1"/>
                </a:solidFill>
                <a:latin typeface="+mn-lt"/>
                <a:ea typeface="+mn-ea"/>
                <a:cs typeface="+mn-cs"/>
              </a:rPr>
              <a:t>sugerida</a:t>
            </a:r>
            <a:r>
              <a:rPr lang="en-US" sz="1200" kern="1200" dirty="0">
                <a:solidFill>
                  <a:schemeClr val="tx1"/>
                </a:solidFill>
                <a:latin typeface="+mn-lt"/>
                <a:ea typeface="+mn-ea"/>
                <a:cs typeface="+mn-cs"/>
              </a:rPr>
              <a:t>: Arial</a:t>
            </a:r>
          </a:p>
          <a:p>
            <a:pPr marL="171450" lvl="0" indent="-171450">
              <a:buFont typeface="Arial" panose="020B0604020202020204" pitchFamily="34" charset="0"/>
              <a:buChar char="•"/>
            </a:pPr>
            <a:r>
              <a:rPr lang="en-US" sz="1200" kern="1200" dirty="0" err="1">
                <a:solidFill>
                  <a:schemeClr val="tx1"/>
                </a:solidFill>
                <a:latin typeface="+mn-lt"/>
                <a:ea typeface="+mn-ea"/>
                <a:cs typeface="+mn-cs"/>
              </a:rPr>
              <a:t>Tamaño</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fuente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sugerida</a:t>
            </a:r>
            <a:r>
              <a:rPr lang="en-US" sz="1200" kern="1200" dirty="0">
                <a:solidFill>
                  <a:schemeClr val="tx1"/>
                </a:solidFill>
                <a:latin typeface="+mn-lt"/>
                <a:ea typeface="+mn-ea"/>
                <a:cs typeface="+mn-cs"/>
              </a:rPr>
              <a:t>: 16</a:t>
            </a:r>
          </a:p>
          <a:p>
            <a:pPr marL="171450" lvl="0" indent="-171450">
              <a:buFont typeface="Arial" panose="020B0604020202020204" pitchFamily="34" charset="0"/>
              <a:buChar char="•"/>
            </a:pPr>
            <a:r>
              <a:rPr lang="en-US" sz="1200" kern="1200" dirty="0" err="1">
                <a:solidFill>
                  <a:schemeClr val="tx1"/>
                </a:solidFill>
                <a:latin typeface="+mn-lt"/>
                <a:ea typeface="+mn-ea"/>
                <a:cs typeface="+mn-cs"/>
              </a:rPr>
              <a:t>Espaciado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sugerido</a:t>
            </a:r>
            <a:r>
              <a:rPr lang="en-US" sz="1200" kern="1200" dirty="0">
                <a:solidFill>
                  <a:schemeClr val="tx1"/>
                </a:solidFill>
                <a:latin typeface="+mn-lt"/>
                <a:ea typeface="+mn-ea"/>
                <a:cs typeface="+mn-cs"/>
              </a:rPr>
              <a:t>: 1,5</a:t>
            </a:r>
          </a:p>
          <a:p>
            <a:pPr marL="171450" lvl="0" indent="-171450">
              <a:buFont typeface="Arial" panose="020B0604020202020204" pitchFamily="34" charset="0"/>
              <a:buChar char="•"/>
            </a:pPr>
            <a:r>
              <a:rPr lang="en-US" sz="1200" kern="1200" dirty="0">
                <a:solidFill>
                  <a:schemeClr val="tx1"/>
                </a:solidFill>
                <a:latin typeface="+mn-lt"/>
                <a:ea typeface="+mn-ea"/>
                <a:cs typeface="+mn-cs"/>
              </a:rPr>
              <a:t>Los </a:t>
            </a:r>
            <a:r>
              <a:rPr lang="en-US" sz="1200" kern="1200" dirty="0" err="1">
                <a:solidFill>
                  <a:schemeClr val="tx1"/>
                </a:solidFill>
                <a:latin typeface="+mn-lt"/>
                <a:ea typeface="+mn-ea"/>
                <a:cs typeface="+mn-cs"/>
              </a:rPr>
              <a:t>archivos</a:t>
            </a:r>
            <a:r>
              <a:rPr lang="en-US" sz="1200" kern="1200" dirty="0">
                <a:solidFill>
                  <a:schemeClr val="tx1"/>
                </a:solidFill>
                <a:latin typeface="+mn-lt"/>
                <a:ea typeface="+mn-ea"/>
                <a:cs typeface="+mn-cs"/>
              </a:rPr>
              <a:t> ppt/pptx </a:t>
            </a:r>
            <a:r>
              <a:rPr lang="en-US" sz="1200" kern="1200" dirty="0" err="1">
                <a:solidFill>
                  <a:schemeClr val="tx1"/>
                </a:solidFill>
                <a:latin typeface="+mn-lt"/>
                <a:ea typeface="+mn-ea"/>
                <a:cs typeface="+mn-cs"/>
              </a:rPr>
              <a:t>deberán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tener</a:t>
            </a:r>
            <a:r>
              <a:rPr lang="en-US" sz="1200" kern="1200" dirty="0">
                <a:solidFill>
                  <a:schemeClr val="tx1"/>
                </a:solidFill>
                <a:latin typeface="+mn-lt"/>
                <a:ea typeface="+mn-ea"/>
                <a:cs typeface="+mn-cs"/>
              </a:rPr>
              <a:t> una </a:t>
            </a:r>
            <a:r>
              <a:rPr lang="en-US" sz="1200" kern="1200" dirty="0" err="1">
                <a:solidFill>
                  <a:schemeClr val="tx1"/>
                </a:solidFill>
                <a:latin typeface="+mn-lt"/>
                <a:ea typeface="+mn-ea"/>
                <a:cs typeface="+mn-cs"/>
              </a:rPr>
              <a:t>estructura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clara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unidades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definidas</a:t>
            </a:r>
            <a:r>
              <a:rPr lang="en-US" sz="1200" kern="1200" dirty="0">
                <a:solidFill>
                  <a:schemeClr val="tx1"/>
                </a:solidFill>
                <a:latin typeface="+mn-lt"/>
                <a:ea typeface="+mn-ea"/>
                <a:cs typeface="+mn-cs"/>
              </a:rPr>
              <a:t> y </a:t>
            </a:r>
            <a:r>
              <a:rPr lang="en-US" sz="1200" kern="1200" dirty="0" err="1">
                <a:solidFill>
                  <a:schemeClr val="tx1"/>
                </a:solidFill>
                <a:latin typeface="+mn-lt"/>
                <a:ea typeface="+mn-ea"/>
                <a:cs typeface="+mn-cs"/>
              </a:rPr>
              <a:t>títulos</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diapositva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únicas</a:t>
            </a:r>
            <a:r>
              <a:rPr lang="en-US" sz="1200" kern="1200" dirty="0">
                <a:solidFill>
                  <a:schemeClr val="tx1"/>
                </a:solidFill>
                <a:latin typeface="+mn-lt"/>
                <a:ea typeface="+mn-ea"/>
                <a:cs typeface="+mn-cs"/>
              </a:rPr>
              <a:t>.</a:t>
            </a:r>
          </a:p>
          <a:p>
            <a:pPr marL="171450" lvl="0" indent="-171450">
              <a:buFont typeface="Arial" panose="020B0604020202020204" pitchFamily="34" charset="0"/>
              <a:buChar char="•"/>
            </a:pPr>
            <a:r>
              <a:rPr lang="en-US" sz="1200" kern="1200" dirty="0">
                <a:solidFill>
                  <a:schemeClr val="tx1"/>
                </a:solidFill>
                <a:latin typeface="+mn-lt"/>
                <a:ea typeface="+mn-ea"/>
                <a:cs typeface="+mn-cs"/>
              </a:rPr>
              <a:t>Los </a:t>
            </a:r>
            <a:r>
              <a:rPr lang="en-US" sz="1200" kern="1200" dirty="0" err="1">
                <a:solidFill>
                  <a:schemeClr val="tx1"/>
                </a:solidFill>
                <a:latin typeface="+mn-lt"/>
                <a:ea typeface="+mn-ea"/>
                <a:cs typeface="+mn-cs"/>
              </a:rPr>
              <a:t>contenidos</a:t>
            </a:r>
            <a:r>
              <a:rPr lang="en-US" sz="1200" kern="1200" dirty="0">
                <a:solidFill>
                  <a:schemeClr val="tx1"/>
                </a:solidFill>
                <a:latin typeface="+mn-lt"/>
                <a:ea typeface="+mn-ea"/>
                <a:cs typeface="+mn-cs"/>
              </a:rPr>
              <a:t> de las </a:t>
            </a:r>
            <a:r>
              <a:rPr lang="en-US" sz="1200" kern="1200" dirty="0" err="1">
                <a:solidFill>
                  <a:schemeClr val="tx1"/>
                </a:solidFill>
                <a:latin typeface="+mn-lt"/>
                <a:ea typeface="+mn-ea"/>
                <a:cs typeface="+mn-cs"/>
              </a:rPr>
              <a:t>diapositvas</a:t>
            </a:r>
            <a:r>
              <a:rPr lang="en-US" sz="1200" kern="1200" dirty="0">
                <a:solidFill>
                  <a:schemeClr val="tx1"/>
                </a:solidFill>
                <a:latin typeface="+mn-lt"/>
                <a:ea typeface="+mn-ea"/>
                <a:cs typeface="+mn-cs"/>
              </a:rPr>
              <a:t> del ppt/pptx no </a:t>
            </a:r>
            <a:r>
              <a:rPr lang="en-US" sz="1200" kern="1200" dirty="0" err="1">
                <a:solidFill>
                  <a:schemeClr val="tx1"/>
                </a:solidFill>
                <a:latin typeface="+mn-lt"/>
                <a:ea typeface="+mn-ea"/>
                <a:cs typeface="+mn-cs"/>
              </a:rPr>
              <a:t>deberán</a:t>
            </a:r>
            <a:r>
              <a:rPr lang="en-US" sz="1200" kern="1200" dirty="0">
                <a:solidFill>
                  <a:schemeClr val="tx1"/>
                </a:solidFill>
                <a:latin typeface="+mn-lt"/>
                <a:ea typeface="+mn-ea"/>
                <a:cs typeface="+mn-cs"/>
              </a:rPr>
              <a:t> exceeder los </a:t>
            </a:r>
            <a:r>
              <a:rPr lang="en-US" sz="1200" kern="1200" dirty="0" err="1">
                <a:solidFill>
                  <a:schemeClr val="tx1"/>
                </a:solidFill>
                <a:latin typeface="+mn-lt"/>
                <a:ea typeface="+mn-ea"/>
                <a:cs typeface="+mn-cs"/>
              </a:rPr>
              <a:t>márgenes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predefinidos</a:t>
            </a:r>
            <a:r>
              <a:rPr lang="en-US" sz="1200" kern="1200" dirty="0">
                <a:solidFill>
                  <a:schemeClr val="tx1"/>
                </a:solidFill>
                <a:latin typeface="+mn-lt"/>
                <a:ea typeface="+mn-ea"/>
                <a:cs typeface="+mn-cs"/>
              </a:rPr>
              <a:t>.</a:t>
            </a:r>
          </a:p>
          <a:p>
            <a:pPr marL="171450" lvl="0" indent="-171450">
              <a:buFont typeface="Arial" panose="020B0604020202020204" pitchFamily="34" charset="0"/>
              <a:buChar char="•"/>
            </a:pPr>
            <a:r>
              <a:rPr lang="en-US" sz="1200" kern="1200" dirty="0">
                <a:solidFill>
                  <a:schemeClr val="tx1"/>
                </a:solidFill>
                <a:latin typeface="+mn-lt"/>
                <a:ea typeface="+mn-ea"/>
                <a:cs typeface="+mn-cs"/>
              </a:rPr>
              <a:t>Las </a:t>
            </a:r>
            <a:r>
              <a:rPr lang="en-US" sz="1200" kern="1200" dirty="0" err="1">
                <a:solidFill>
                  <a:schemeClr val="tx1"/>
                </a:solidFill>
                <a:latin typeface="+mn-lt"/>
                <a:ea typeface="+mn-ea"/>
                <a:cs typeface="+mn-cs"/>
              </a:rPr>
              <a:t>imágenes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diagramas</a:t>
            </a:r>
            <a:r>
              <a:rPr lang="en-US" sz="1200" kern="1200" dirty="0">
                <a:solidFill>
                  <a:schemeClr val="tx1"/>
                </a:solidFill>
                <a:latin typeface="+mn-lt"/>
                <a:ea typeface="+mn-ea"/>
                <a:cs typeface="+mn-cs"/>
              </a:rPr>
              <a:t>, etc. </a:t>
            </a:r>
            <a:r>
              <a:rPr lang="en-US" sz="1200" kern="1200" dirty="0" err="1">
                <a:solidFill>
                  <a:schemeClr val="tx1"/>
                </a:solidFill>
                <a:latin typeface="+mn-lt"/>
                <a:ea typeface="+mn-ea"/>
                <a:cs typeface="+mn-cs"/>
              </a:rPr>
              <a:t>deberán</a:t>
            </a:r>
            <a:r>
              <a:rPr lang="en-US" sz="1200" kern="1200" dirty="0">
                <a:solidFill>
                  <a:schemeClr val="tx1"/>
                </a:solidFill>
                <a:latin typeface="+mn-lt"/>
                <a:ea typeface="+mn-ea"/>
                <a:cs typeface="+mn-cs"/>
              </a:rPr>
              <a:t> ser </a:t>
            </a:r>
            <a:r>
              <a:rPr lang="en-US" sz="1200" kern="1200" dirty="0" err="1">
                <a:solidFill>
                  <a:schemeClr val="tx1"/>
                </a:solidFill>
                <a:latin typeface="+mn-lt"/>
                <a:ea typeface="+mn-ea"/>
                <a:cs typeface="+mn-cs"/>
              </a:rPr>
              <a:t>acompañados</a:t>
            </a:r>
            <a:r>
              <a:rPr lang="en-US" sz="1200" kern="1200" dirty="0">
                <a:solidFill>
                  <a:schemeClr val="tx1"/>
                </a:solidFill>
                <a:latin typeface="+mn-lt"/>
                <a:ea typeface="+mn-ea"/>
                <a:cs typeface="+mn-cs"/>
              </a:rPr>
              <a:t> con una </a:t>
            </a:r>
            <a:r>
              <a:rPr lang="en-US" sz="1200" kern="1200" dirty="0" err="1">
                <a:solidFill>
                  <a:schemeClr val="tx1"/>
                </a:solidFill>
                <a:latin typeface="+mn-lt"/>
                <a:ea typeface="+mn-ea"/>
                <a:cs typeface="+mn-cs"/>
              </a:rPr>
              <a:t>descripción</a:t>
            </a:r>
            <a:r>
              <a:rPr lang="en-US" sz="1200" kern="1200" dirty="0">
                <a:solidFill>
                  <a:schemeClr val="tx1"/>
                </a:solidFill>
                <a:latin typeface="+mn-lt"/>
                <a:ea typeface="+mn-ea"/>
                <a:cs typeface="+mn-cs"/>
              </a:rPr>
              <a:t>. </a:t>
            </a:r>
          </a:p>
          <a:p>
            <a:pPr marL="171450" lvl="0" indent="-171450">
              <a:buFont typeface="Arial" panose="020B0604020202020204" pitchFamily="34" charset="0"/>
              <a:buChar char="•"/>
            </a:pPr>
            <a:r>
              <a:rPr lang="es-ES" sz="1200" kern="1200" dirty="0">
                <a:solidFill>
                  <a:schemeClr val="tx1"/>
                </a:solidFill>
                <a:latin typeface="+mn-lt"/>
                <a:ea typeface="+mn-ea"/>
                <a:cs typeface="+mn-cs"/>
              </a:rPr>
              <a:t>Si deseas incluir preguntas de comprensión (opción múltiple, respuestas múltiples, verdadero/falso, coincidencia, etc.) para mejorar la comprensión de la teoría por parte de los usuarios, debes incluirlas en el archivo </a:t>
            </a:r>
            <a:r>
              <a:rPr lang="es-ES" sz="1200" kern="1200" dirty="0" err="1">
                <a:solidFill>
                  <a:schemeClr val="tx1"/>
                </a:solidFill>
                <a:latin typeface="+mn-lt"/>
                <a:ea typeface="+mn-ea"/>
                <a:cs typeface="+mn-cs"/>
              </a:rPr>
              <a:t>ppt</a:t>
            </a:r>
            <a:r>
              <a:rPr lang="es-ES" sz="1200" kern="1200" dirty="0">
                <a:solidFill>
                  <a:schemeClr val="tx1"/>
                </a:solidFill>
                <a:latin typeface="+mn-lt"/>
                <a:ea typeface="+mn-ea"/>
                <a:cs typeface="+mn-cs"/>
              </a:rPr>
              <a:t>/</a:t>
            </a:r>
            <a:r>
              <a:rPr lang="es-ES" sz="1200" kern="1200" dirty="0" err="1">
                <a:solidFill>
                  <a:schemeClr val="tx1"/>
                </a:solidFill>
                <a:latin typeface="+mn-lt"/>
                <a:ea typeface="+mn-ea"/>
                <a:cs typeface="+mn-cs"/>
              </a:rPr>
              <a:t>pptx</a:t>
            </a:r>
            <a:r>
              <a:rPr lang="es-ES" sz="1200"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s-ES" sz="1200" kern="1200" dirty="0">
                <a:solidFill>
                  <a:schemeClr val="tx1"/>
                </a:solidFill>
                <a:latin typeface="+mn-lt"/>
                <a:ea typeface="+mn-ea"/>
                <a:cs typeface="+mn-cs"/>
              </a:rPr>
              <a:t>Las preguntas que se utilizarán para la autoevaluación y las pruebas de evaluación final deben seguir un formato predefinido que se enviará desde </a:t>
            </a:r>
            <a:r>
              <a:rPr lang="es-ES" sz="1200" kern="1200" dirty="0" err="1">
                <a:solidFill>
                  <a:schemeClr val="tx1"/>
                </a:solidFill>
                <a:latin typeface="+mn-lt"/>
                <a:ea typeface="+mn-ea"/>
                <a:cs typeface="+mn-cs"/>
              </a:rPr>
              <a:t>SQLearn</a:t>
            </a:r>
            <a:r>
              <a:rPr lang="es-ES" sz="1200" kern="1200" dirty="0">
                <a:solidFill>
                  <a:schemeClr val="tx1"/>
                </a:solidFill>
                <a:latin typeface="+mn-lt"/>
                <a:ea typeface="+mn-ea"/>
                <a:cs typeface="+mn-cs"/>
              </a:rPr>
              <a:t> en un archivo.xls.</a:t>
            </a: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687573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35</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102382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80382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111088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152362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65046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3330755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3/8/2019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U_tSnz97n-0" TargetMode="Externa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oI6MDQdT3Ug" TargetMode="Externa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fontScale="90000"/>
          </a:bodyPr>
          <a:lstStyle/>
          <a:p>
            <a:r>
              <a:rPr lang="es-ES" dirty="0"/>
              <a:t>1.1 Conocimiento de la calefacción, ventilación y aire acondicionado y del sistema de distribución de edificios (HVAC)</a:t>
            </a:r>
            <a:endParaRPr lang="el-GR" dirty="0"/>
          </a:p>
        </p:txBody>
      </p:sp>
      <p:sp>
        <p:nvSpPr>
          <p:cNvPr id="3" name="Subtitle 2"/>
          <p:cNvSpPr>
            <a:spLocks noGrp="1"/>
          </p:cNvSpPr>
          <p:nvPr>
            <p:ph type="subTitle" idx="1"/>
          </p:nvPr>
        </p:nvSpPr>
        <p:spPr/>
        <p:txBody>
          <a:bodyPr/>
          <a:lstStyle/>
          <a:p>
            <a:r>
              <a:rPr lang="es-ES" dirty="0"/>
              <a:t>BLOQUE 1: La teoría de la planificación de sistemas geotérmicos</a:t>
            </a:r>
            <a:endParaRPr lang="el-GR" dirty="0"/>
          </a:p>
        </p:txBody>
      </p:sp>
    </p:spTree>
    <p:extLst>
      <p:ext uri="{BB962C8B-B14F-4D97-AF65-F5344CB8AC3E}">
        <p14:creationId xmlns:p14="http://schemas.microsoft.com/office/powerpoint/2010/main" val="218872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Sistema de calefacción por suelo radiante</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564904"/>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611560" y="2210134"/>
            <a:ext cx="5050904" cy="4525963"/>
          </a:xfrm>
        </p:spPr>
        <p:txBody>
          <a:bodyPr>
            <a:noAutofit/>
          </a:bodyPr>
          <a:lstStyle/>
          <a:p>
            <a:pPr marL="0" indent="0">
              <a:lnSpc>
                <a:spcPct val="150000"/>
              </a:lnSpc>
              <a:buNone/>
            </a:pPr>
            <a:r>
              <a:rPr lang="en-US" sz="1600" b="1" dirty="0" err="1">
                <a:latin typeface="Arial" panose="020B0604020202020204" pitchFamily="34" charset="0"/>
                <a:cs typeface="Arial" panose="020B0604020202020204" pitchFamily="34" charset="0"/>
              </a:rPr>
              <a:t>Construcción</a:t>
            </a:r>
            <a:r>
              <a:rPr lang="en-US" sz="1600" b="1" dirty="0">
                <a:latin typeface="Arial" panose="020B0604020202020204" pitchFamily="34" charset="0"/>
                <a:cs typeface="Arial" panose="020B0604020202020204" pitchFamily="34" charset="0"/>
              </a:rPr>
              <a:t> del </a:t>
            </a:r>
            <a:r>
              <a:rPr lang="en-US" sz="1600" b="1" dirty="0" err="1">
                <a:latin typeface="Arial" panose="020B0604020202020204" pitchFamily="34" charset="0"/>
                <a:cs typeface="Arial" panose="020B0604020202020204" pitchFamily="34" charset="0"/>
              </a:rPr>
              <a:t>suelo</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s-ES" sz="1600" dirty="0">
                <a:latin typeface="Arial" panose="020B0604020202020204" pitchFamily="34" charset="0"/>
                <a:cs typeface="Arial" panose="020B0604020202020204" pitchFamily="34" charset="0"/>
              </a:rPr>
              <a:t>Echa un vistazo a la construcción del suelo. Debe ser compatible con el sistema de calefacción por suelo radiante. No todas las estructuras, espesores y capas coinciden con un sistema de calefacción por suelo radiante.</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72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Sistema de calefacción por suelo radiante</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1797" y="2708920"/>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5050904" cy="4525963"/>
          </a:xfrm>
        </p:spPr>
        <p:txBody>
          <a:bodyPr>
            <a:noAutofit/>
          </a:bodyPr>
          <a:lstStyle/>
          <a:p>
            <a:pPr marL="0" indent="0">
              <a:lnSpc>
                <a:spcPct val="150000"/>
              </a:lnSpc>
              <a:buNone/>
            </a:pPr>
            <a:r>
              <a:rPr lang="en-US" sz="1600" dirty="0" err="1">
                <a:latin typeface="Arial" panose="020B0604020202020204" pitchFamily="34" charset="0"/>
                <a:cs typeface="Arial" panose="020B0604020202020204" pitchFamily="34" charset="0"/>
              </a:rPr>
              <a:t>Tipos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b="1" dirty="0">
              <a:latin typeface="Arial" panose="020B0604020202020204" pitchFamily="34" charset="0"/>
              <a:cs typeface="Arial" panose="020B0604020202020204" pitchFamily="34" charset="0"/>
            </a:endParaRPr>
          </a:p>
          <a:p>
            <a:pPr>
              <a:lnSpc>
                <a:spcPct val="150000"/>
              </a:lnSpc>
            </a:pPr>
            <a:r>
              <a:rPr lang="es-ES" sz="1600" dirty="0">
                <a:latin typeface="Arial" panose="020B0604020202020204" pitchFamily="34" charset="0"/>
                <a:cs typeface="Arial" panose="020B0604020202020204" pitchFamily="34" charset="0"/>
              </a:rPr>
              <a:t>Las instalaciones húmedas se empotran en el hormigón / solera durante la construcción inicial (</a:t>
            </a:r>
            <a:r>
              <a:rPr lang="en-US" sz="1600" dirty="0">
                <a:latin typeface="Arial" panose="020B0604020202020204" pitchFamily="34" charset="0"/>
                <a:cs typeface="Arial" panose="020B0604020202020204" pitchFamily="34" charset="0"/>
                <a:sym typeface="Wingdings" panose="05000000000000000000" pitchFamily="2" charset="2"/>
              </a:rPr>
              <a:t> </a:t>
            </a:r>
            <a:r>
              <a:rPr lang="es-ES" sz="1600" dirty="0">
                <a:latin typeface="Arial" panose="020B0604020202020204" pitchFamily="34" charset="0"/>
                <a:cs typeface="Arial" panose="020B0604020202020204" pitchFamily="34" charset="0"/>
              </a:rPr>
              <a:t>el hormigón sigue estando "húmedo") o en una capa separada añadida para este fin. </a:t>
            </a:r>
            <a:endParaRPr lang="en-US" sz="1600" dirty="0">
              <a:latin typeface="Arial" panose="020B0604020202020204" pitchFamily="34" charset="0"/>
              <a:cs typeface="Arial" panose="020B0604020202020204" pitchFamily="34" charset="0"/>
            </a:endParaRPr>
          </a:p>
          <a:p>
            <a:pPr>
              <a:lnSpc>
                <a:spcPct val="150000"/>
              </a:lnSpc>
            </a:pPr>
            <a:r>
              <a:rPr lang="es-ES" sz="1600" dirty="0">
                <a:latin typeface="Arial" panose="020B0604020202020204" pitchFamily="34" charset="0"/>
                <a:cs typeface="Arial" panose="020B0604020202020204" pitchFamily="34" charset="0"/>
              </a:rPr>
              <a:t>Las instalaciones secas se colocan en capas por debajo o por encima y por debajo del piso terminado.</a:t>
            </a:r>
            <a:endParaRPr lang="en-US" sz="1600" dirty="0">
              <a:latin typeface="Arial" panose="020B0604020202020204" pitchFamily="34" charset="0"/>
              <a:cs typeface="Arial" panose="020B0604020202020204" pitchFamily="34" charset="0"/>
            </a:endParaRPr>
          </a:p>
          <a:p>
            <a:pPr marL="0" indent="0">
              <a:lnSpc>
                <a:spcPct val="150000"/>
              </a:lnSpc>
              <a:buNone/>
            </a:pPr>
            <a:r>
              <a:rPr lang="es-ES" sz="1600" dirty="0">
                <a:latin typeface="Arial" panose="020B0604020202020204" pitchFamily="34" charset="0"/>
                <a:cs typeface="Arial" panose="020B0604020202020204" pitchFamily="34" charset="0"/>
              </a:rPr>
              <a:t>Los tubos son de polietileno y tienen un diámetro de ~16mm</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58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latin typeface="Arial" panose="020B0604020202020204" pitchFamily="34" charset="0"/>
                <a:cs typeface="Arial" panose="020B0604020202020204" pitchFamily="34" charset="0"/>
                <a:sym typeface="Wingdings" panose="05000000000000000000" pitchFamily="2" charset="2"/>
              </a:rPr>
              <a:t>Calefacción de techo/</a:t>
            </a:r>
            <a:br>
              <a:rPr lang="es-ES" dirty="0">
                <a:latin typeface="Arial" panose="020B0604020202020204" pitchFamily="34" charset="0"/>
                <a:cs typeface="Arial" panose="020B0604020202020204" pitchFamily="34" charset="0"/>
                <a:sym typeface="Wingdings" panose="05000000000000000000" pitchFamily="2" charset="2"/>
              </a:rPr>
            </a:br>
            <a:r>
              <a:rPr lang="en-US" dirty="0" err="1">
                <a:latin typeface="Arial" panose="020B0604020202020204" pitchFamily="34" charset="0"/>
                <a:cs typeface="Arial" panose="020B0604020202020204" pitchFamily="34" charset="0"/>
              </a:rPr>
              <a:t>calefacción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paneles</a:t>
            </a:r>
            <a:endParaRPr lang="el-GR"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0200"/>
            <a:ext cx="7931224" cy="4525963"/>
          </a:xfrm>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sym typeface="Wingdings" panose="05000000000000000000" pitchFamily="2" charset="2"/>
              </a:rPr>
              <a:t>Calefacción de techo/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paneles</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err="1">
                <a:latin typeface="Arial" panose="020B0604020202020204" pitchFamily="34" charset="0"/>
                <a:cs typeface="Arial" panose="020B0604020202020204" pitchFamily="34" charset="0"/>
              </a:rPr>
              <a:t>Otra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opción</a:t>
            </a:r>
            <a:r>
              <a:rPr lang="en-US" sz="1600" dirty="0">
                <a:latin typeface="Arial" panose="020B0604020202020204" pitchFamily="34" charset="0"/>
                <a:cs typeface="Arial" panose="020B0604020202020204" pitchFamily="34" charset="0"/>
              </a:rPr>
              <a:t> es </a:t>
            </a:r>
            <a:r>
              <a:rPr lang="en-US" sz="1600" dirty="0" err="1">
                <a:latin typeface="Arial" panose="020B0604020202020204" pitchFamily="34" charset="0"/>
                <a:cs typeface="Arial" panose="020B0604020202020204" pitchFamily="34" charset="0"/>
              </a:rPr>
              <a:t>utilizar</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techo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paneles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lugar</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suelo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radiante</a:t>
            </a:r>
            <a:r>
              <a:rPr lang="en-US" sz="1600" dirty="0">
                <a:latin typeface="Arial" panose="020B0604020202020204" pitchFamily="34" charset="0"/>
                <a:cs typeface="Arial" panose="020B0604020202020204" pitchFamily="34" charset="0"/>
              </a:rPr>
              <a:t>.</a:t>
            </a:r>
          </a:p>
          <a:p>
            <a:pPr marL="0" indent="0">
              <a:lnSpc>
                <a:spcPct val="150000"/>
              </a:lnSpc>
              <a:buNone/>
            </a:pPr>
            <a:r>
              <a:rPr lang="en-US" sz="1600" dirty="0">
                <a:latin typeface="Arial" panose="020B0604020202020204" pitchFamily="34" charset="0"/>
                <a:cs typeface="Arial" panose="020B0604020202020204" pitchFamily="34" charset="0"/>
              </a:rPr>
              <a:t>Ambos </a:t>
            </a:r>
            <a:r>
              <a:rPr lang="en-US" sz="1600" dirty="0" err="1">
                <a:latin typeface="Arial" panose="020B0604020202020204" pitchFamily="34" charset="0"/>
                <a:cs typeface="Arial" panose="020B0604020202020204" pitchFamily="34" charset="0"/>
              </a:rPr>
              <a:t>sistemas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tienen</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mismas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ventajas</a:t>
            </a:r>
            <a:r>
              <a:rPr lang="en-US" sz="1600" dirty="0">
                <a:latin typeface="Arial" panose="020B0604020202020204" pitchFamily="34" charset="0"/>
                <a:cs typeface="Arial" panose="020B0604020202020204" pitchFamily="34" charset="0"/>
              </a:rPr>
              <a:t> (no </a:t>
            </a:r>
            <a:r>
              <a:rPr lang="en-US" sz="1600" dirty="0" err="1">
                <a:latin typeface="Arial" panose="020B0604020202020204" pitchFamily="34" charset="0"/>
                <a:cs typeface="Arial" panose="020B0604020202020204" pitchFamily="34" charset="0"/>
              </a:rPr>
              <a:t>requieren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espacio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la pared/ </a:t>
            </a:r>
            <a:r>
              <a:rPr lang="en-US" sz="1600" dirty="0" err="1">
                <a:latin typeface="Arial" panose="020B0604020202020204" pitchFamily="34" charset="0"/>
                <a:cs typeface="Arial" panose="020B0604020202020204" pitchFamily="34" charset="0"/>
              </a:rPr>
              <a:t>bajas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temperaturas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flujo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transferencia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radiante</a:t>
            </a:r>
            <a:r>
              <a:rPr lang="en-US" sz="1600" dirty="0">
                <a:latin typeface="Arial" panose="020B0604020202020204" pitchFamily="34" charset="0"/>
                <a:cs typeface="Arial" panose="020B0604020202020204" pitchFamily="34" charset="0"/>
              </a:rPr>
              <a:t>). No se </a:t>
            </a:r>
            <a:r>
              <a:rPr lang="en-US" sz="1600" dirty="0" err="1">
                <a:latin typeface="Arial" panose="020B0604020202020204" pitchFamily="34" charset="0"/>
                <a:cs typeface="Arial" panose="020B0604020202020204" pitchFamily="34" charset="0"/>
              </a:rPr>
              <a:t>instalará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suelo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la pared o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techo</a:t>
            </a:r>
            <a:r>
              <a:rPr lang="en-US" sz="1600" dirty="0">
                <a:latin typeface="Arial" panose="020B0604020202020204" pitchFamily="34" charset="0"/>
                <a:cs typeface="Arial" panose="020B0604020202020204" pitchFamily="34" charset="0"/>
              </a:rPr>
              <a:t>. </a:t>
            </a:r>
          </a:p>
          <a:p>
            <a:pPr marL="0" indent="0">
              <a:lnSpc>
                <a:spcPct val="150000"/>
              </a:lnSpc>
              <a:buNone/>
            </a:pPr>
            <a:r>
              <a:rPr lang="es-ES" sz="1600" dirty="0">
                <a:latin typeface="Arial" panose="020B0604020202020204" pitchFamily="34" charset="0"/>
                <a:cs typeface="Arial" panose="020B0604020202020204" pitchFamily="34" charset="0"/>
              </a:rPr>
              <a:t>Normalmente no se instalará como una sola tubería (donde se puede elegir entre espaciamiento, intervalo y/o distancia) sino como paneles prefabricados.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3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Calefacción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techo</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calefacción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paneles</a:t>
            </a:r>
            <a:endParaRPr lang="el-GR"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0200"/>
            <a:ext cx="7931224" cy="4525963"/>
          </a:xfrm>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sym typeface="Wingdings" panose="05000000000000000000" pitchFamily="2" charset="2"/>
              </a:rPr>
              <a:t>Calefacción de techo/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paneles</a:t>
            </a:r>
            <a:endParaRPr lang="en-US" sz="1600" dirty="0">
              <a:latin typeface="Arial" panose="020B0604020202020204" pitchFamily="34" charset="0"/>
              <a:cs typeface="Arial" panose="020B0604020202020204" pitchFamily="34" charset="0"/>
            </a:endParaRPr>
          </a:p>
          <a:p>
            <a:pPr marL="0" indent="0">
              <a:lnSpc>
                <a:spcPct val="150000"/>
              </a:lnSpc>
              <a:buNone/>
            </a:pPr>
            <a:endParaRPr lang="es-ES" sz="1600" dirty="0">
              <a:latin typeface="Arial" panose="020B0604020202020204" pitchFamily="34" charset="0"/>
              <a:cs typeface="Arial" panose="020B0604020202020204" pitchFamily="34" charset="0"/>
            </a:endParaRPr>
          </a:p>
          <a:p>
            <a:pPr marL="0" indent="0">
              <a:lnSpc>
                <a:spcPct val="150000"/>
              </a:lnSpc>
              <a:buNone/>
            </a:pPr>
            <a:r>
              <a:rPr lang="es-ES" sz="1600" dirty="0">
                <a:latin typeface="Arial" panose="020B0604020202020204" pitchFamily="34" charset="0"/>
                <a:cs typeface="Arial" panose="020B0604020202020204" pitchFamily="34" charset="0"/>
              </a:rPr>
              <a:t>El uso de la calefacción de techo / calefacción de paneles causa dos desventajas menores:</a:t>
            </a:r>
          </a:p>
          <a:p>
            <a:pPr>
              <a:lnSpc>
                <a:spcPct val="150000"/>
              </a:lnSpc>
            </a:pPr>
            <a:r>
              <a:rPr lang="es-ES" sz="1600" dirty="0">
                <a:latin typeface="Arial" panose="020B0604020202020204" pitchFamily="34" charset="0"/>
                <a:cs typeface="Arial" panose="020B0604020202020204" pitchFamily="34" charset="0"/>
              </a:rPr>
              <a:t>Otras instalaciones en la pared/techo (instalaciones eléctricas/ tornillos/ clavos) contrastan con los paneles de calefacción. </a:t>
            </a:r>
          </a:p>
          <a:p>
            <a:pPr>
              <a:lnSpc>
                <a:spcPct val="150000"/>
              </a:lnSpc>
            </a:pPr>
            <a:r>
              <a:rPr lang="en-US" sz="1600" dirty="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medida</a:t>
            </a:r>
            <a:r>
              <a:rPr lang="en-US" sz="1600" dirty="0">
                <a:latin typeface="Arial" panose="020B0604020202020204" pitchFamily="34" charset="0"/>
                <a:cs typeface="Arial" panose="020B0604020202020204" pitchFamily="34" charset="0"/>
              </a:rPr>
              <a:t> que la temperature </a:t>
            </a:r>
            <a:r>
              <a:rPr lang="en-US" sz="1600" dirty="0" err="1">
                <a:latin typeface="Arial" panose="020B0604020202020204" pitchFamily="34" charset="0"/>
                <a:cs typeface="Arial" panose="020B0604020202020204" pitchFamily="34" charset="0"/>
              </a:rPr>
              <a:t>aumenta</a:t>
            </a:r>
            <a:r>
              <a:rPr lang="en-US" sz="1600" dirty="0">
                <a:latin typeface="Arial" panose="020B0604020202020204" pitchFamily="34" charset="0"/>
                <a:cs typeface="Arial" panose="020B0604020202020204" pitchFamily="34" charset="0"/>
              </a:rPr>
              <a:t>, una </a:t>
            </a: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suelo</a:t>
            </a:r>
            <a:r>
              <a:rPr lang="en-US" sz="1600" dirty="0">
                <a:latin typeface="Arial" panose="020B0604020202020204" pitchFamily="34" charset="0"/>
                <a:cs typeface="Arial" panose="020B0604020202020204" pitchFamily="34" charset="0"/>
              </a:rPr>
              <a:t> es </a:t>
            </a:r>
            <a:r>
              <a:rPr lang="en-US" sz="1600" dirty="0" err="1">
                <a:latin typeface="Arial" panose="020B0604020202020204" pitchFamily="34" charset="0"/>
                <a:cs typeface="Arial" panose="020B0604020202020204" pitchFamily="34" charset="0"/>
              </a:rPr>
              <a:t>más</a:t>
            </a:r>
            <a:r>
              <a:rPr lang="en-US" sz="1600" dirty="0">
                <a:latin typeface="Arial" panose="020B0604020202020204" pitchFamily="34" charset="0"/>
                <a:cs typeface="Arial" panose="020B0604020202020204" pitchFamily="34" charset="0"/>
              </a:rPr>
              <a:t> sensible que una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techo</a:t>
            </a:r>
            <a:r>
              <a:rPr lang="en-US" sz="1600" dirty="0">
                <a:latin typeface="Arial" panose="020B0604020202020204" pitchFamily="34" charset="0"/>
                <a:cs typeface="Arial" panose="020B0604020202020204" pitchFamily="34" charset="0"/>
              </a:rPr>
              <a:t>.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38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Arial" panose="020B0604020202020204" pitchFamily="34" charset="0"/>
                <a:cs typeface="Arial" panose="020B0604020202020204" pitchFamily="34" charset="0"/>
              </a:rPr>
              <a:t>Activación del núcleo de hormigón</a:t>
            </a:r>
            <a:endParaRPr lang="el-GR"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395536" y="1600198"/>
            <a:ext cx="4546848" cy="4525963"/>
          </a:xfrm>
        </p:spPr>
        <p:txBody>
          <a:bodyPr>
            <a:noAutofit/>
          </a:bodyPr>
          <a:lstStyle/>
          <a:p>
            <a:pPr marL="0" indent="0">
              <a:lnSpc>
                <a:spcPct val="150000"/>
              </a:lnSpc>
              <a:buNone/>
            </a:pPr>
            <a:r>
              <a:rPr lang="es-ES" sz="1600" b="1" dirty="0">
                <a:latin typeface="Arial" panose="020B0604020202020204" pitchFamily="34" charset="0"/>
                <a:cs typeface="Arial" panose="020B0604020202020204" pitchFamily="34" charset="0"/>
              </a:rPr>
              <a:t>Activación del núcleo de hormigón / activación de componentes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err="1">
                <a:latin typeface="Arial" panose="020B0604020202020204" pitchFamily="34" charset="0"/>
                <a:cs typeface="Arial" panose="020B0604020202020204" pitchFamily="34" charset="0"/>
              </a:rPr>
              <a:t>Otra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opción</a:t>
            </a:r>
            <a:r>
              <a:rPr lang="en-US" sz="1600" dirty="0">
                <a:latin typeface="Arial" panose="020B0604020202020204" pitchFamily="34" charset="0"/>
                <a:cs typeface="Arial" panose="020B0604020202020204" pitchFamily="34" charset="0"/>
              </a:rPr>
              <a:t> es la </a:t>
            </a:r>
            <a:r>
              <a:rPr lang="en-US" sz="1600" dirty="0" err="1">
                <a:latin typeface="Arial" panose="020B0604020202020204" pitchFamily="34" charset="0"/>
                <a:cs typeface="Arial" panose="020B0604020202020204" pitchFamily="34" charset="0"/>
              </a:rPr>
              <a:t>activación</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núcleo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hormigón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activación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componentes</a:t>
            </a:r>
            <a:r>
              <a:rPr lang="en-US" sz="1600" dirty="0">
                <a:latin typeface="Arial" panose="020B0604020202020204" pitchFamily="34" charset="0"/>
                <a:cs typeface="Arial" panose="020B0604020202020204" pitchFamily="34" charset="0"/>
              </a:rPr>
              <a:t>. </a:t>
            </a:r>
          </a:p>
          <a:p>
            <a:pPr marL="0" indent="0">
              <a:lnSpc>
                <a:spcPct val="150000"/>
              </a:lnSpc>
              <a:buNone/>
            </a:pPr>
            <a:r>
              <a:rPr lang="es-ES" sz="1600" dirty="0">
                <a:latin typeface="Arial" panose="020B0604020202020204" pitchFamily="34" charset="0"/>
                <a:cs typeface="Arial" panose="020B0604020202020204" pitchFamily="34" charset="0"/>
              </a:rPr>
              <a:t>Los tubos para la distribución del calor no se colocan en la solera, sino directamente en el techo de hormigón.</a:t>
            </a:r>
          </a:p>
          <a:p>
            <a:pPr marL="0" indent="0">
              <a:lnSpc>
                <a:spcPct val="150000"/>
              </a:lnSpc>
              <a:buNone/>
            </a:pPr>
            <a:r>
              <a:rPr lang="es-ES" sz="1600" dirty="0">
                <a:latin typeface="Arial" panose="020B0604020202020204" pitchFamily="34" charset="0"/>
                <a:cs typeface="Arial" panose="020B0604020202020204" pitchFamily="34" charset="0"/>
              </a:rPr>
              <a:t>Esto permite la activación del componente sólido para calefacción/refrigeración.</a:t>
            </a:r>
            <a:endParaRPr lang="en-US" sz="1600" b="1" dirty="0">
              <a:latin typeface="Arial" panose="020B0604020202020204" pitchFamily="34" charset="0"/>
              <a:cs typeface="Arial" panose="020B0604020202020204" pitchFamily="34" charset="0"/>
            </a:endParaRPr>
          </a:p>
        </p:txBody>
      </p:sp>
      <p:pic>
        <p:nvPicPr>
          <p:cNvPr id="2050" name="Picture 2" descr="Construction worker leveling concrete pa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80928"/>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2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Arial" panose="020B0604020202020204" pitchFamily="34" charset="0"/>
                <a:cs typeface="Arial" panose="020B0604020202020204" pitchFamily="34" charset="0"/>
              </a:rPr>
              <a:t>Activación del núcleo de hormigón</a:t>
            </a:r>
            <a:endParaRPr lang="el-GR"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251520" y="1916832"/>
            <a:ext cx="4546848" cy="4525963"/>
          </a:xfrm>
        </p:spPr>
        <p:txBody>
          <a:bodyPr>
            <a:noAutofit/>
          </a:bodyPr>
          <a:lstStyle/>
          <a:p>
            <a:pPr marL="0" indent="0">
              <a:lnSpc>
                <a:spcPct val="150000"/>
              </a:lnSpc>
              <a:buNone/>
            </a:pPr>
            <a:r>
              <a:rPr lang="es-ES" sz="1600" b="1" dirty="0">
                <a:latin typeface="Arial" panose="020B0604020202020204" pitchFamily="34" charset="0"/>
                <a:cs typeface="Arial" panose="020B0604020202020204" pitchFamily="34" charset="0"/>
              </a:rPr>
              <a:t>Activación del núcleo de hormigón / activación de componentes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s-ES" sz="1600" dirty="0">
                <a:latin typeface="Arial" panose="020B0604020202020204" pitchFamily="34" charset="0"/>
                <a:cs typeface="Arial" panose="020B0604020202020204" pitchFamily="34" charset="0"/>
              </a:rPr>
              <a:t>Dado que los cambios de temperatura son muy lentos (grandes masas), este tipo de calefacción sólo es adecuado para edificios con necesidades de calefacción muy regulares.</a:t>
            </a:r>
          </a:p>
          <a:p>
            <a:pPr marL="0" indent="0">
              <a:lnSpc>
                <a:spcPct val="150000"/>
              </a:lnSpc>
              <a:buNone/>
            </a:pPr>
            <a:r>
              <a:rPr lang="en-US" sz="1600" dirty="0">
                <a:latin typeface="Arial" panose="020B0604020202020204" pitchFamily="34" charset="0"/>
                <a:cs typeface="Arial" panose="020B0604020202020204" pitchFamily="34" charset="0"/>
              </a:rPr>
              <a:t>Por lo tanto, se </a:t>
            </a:r>
            <a:r>
              <a:rPr lang="en-US" sz="1600" dirty="0" err="1">
                <a:latin typeface="Arial" panose="020B0604020202020204" pitchFamily="34" charset="0"/>
                <a:cs typeface="Arial" panose="020B0604020202020204" pitchFamily="34" charset="0"/>
              </a:rPr>
              <a:t>utilizan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principalmente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edificios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oficinas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más</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viviendas</a:t>
            </a:r>
            <a:r>
              <a:rPr lang="en-US" sz="1600" dirty="0">
                <a:latin typeface="Arial" panose="020B0604020202020204" pitchFamily="34" charset="0"/>
                <a:cs typeface="Arial" panose="020B0604020202020204" pitchFamily="34" charset="0"/>
              </a:rPr>
              <a:t>.   </a:t>
            </a:r>
          </a:p>
        </p:txBody>
      </p:sp>
      <p:pic>
        <p:nvPicPr>
          <p:cNvPr id="2050" name="Picture 2" descr="Construction worker leveling concrete pa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015" y="2492896"/>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3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Fan coils</a:t>
            </a:r>
            <a:endParaRPr lang="el-GR" dirty="0">
              <a:latin typeface="Arial" panose="020B0604020202020204" pitchFamily="34" charset="0"/>
              <a:cs typeface="Arial" panose="020B0604020202020204" pitchFamily="34" charset="0"/>
            </a:endParaRPr>
          </a:p>
        </p:txBody>
      </p:sp>
      <p:pic>
        <p:nvPicPr>
          <p:cNvPr id="2050" name="Picture 2" descr="Fan blade icon, editable str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628800"/>
            <a:ext cx="3585079"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23528" y="2554338"/>
            <a:ext cx="4752528" cy="1893339"/>
          </a:xfrm>
          <a:prstGeom prst="rect">
            <a:avLst/>
          </a:prstGeom>
          <a:noFill/>
        </p:spPr>
        <p:txBody>
          <a:bodyPr wrap="square" rtlCol="0">
            <a:spAutoFit/>
          </a:bodyPr>
          <a:lstStyle/>
          <a:p>
            <a:pPr>
              <a:lnSpc>
                <a:spcPct val="150000"/>
              </a:lnSpc>
            </a:pPr>
            <a:r>
              <a:rPr lang="es-ES" sz="1600" dirty="0">
                <a:latin typeface="Arial" panose="020B0604020202020204" pitchFamily="34" charset="0"/>
                <a:cs typeface="Arial" panose="020B0604020202020204" pitchFamily="34" charset="0"/>
              </a:rPr>
              <a:t>Los fan </a:t>
            </a:r>
            <a:r>
              <a:rPr lang="es-ES" sz="1600" dirty="0" err="1">
                <a:latin typeface="Arial" panose="020B0604020202020204" pitchFamily="34" charset="0"/>
                <a:cs typeface="Arial" panose="020B0604020202020204" pitchFamily="34" charset="0"/>
              </a:rPr>
              <a:t>coils</a:t>
            </a:r>
            <a:r>
              <a:rPr lang="es-ES" sz="1600" dirty="0">
                <a:latin typeface="Arial" panose="020B0604020202020204" pitchFamily="34" charset="0"/>
                <a:cs typeface="Arial" panose="020B0604020202020204" pitchFamily="34" charset="0"/>
              </a:rPr>
              <a:t>, también con soporte de agua, son también una opción para la distribución del calor.</a:t>
            </a:r>
          </a:p>
          <a:p>
            <a:pPr>
              <a:lnSpc>
                <a:spcPct val="150000"/>
              </a:lnSpc>
            </a:pPr>
            <a:r>
              <a:rPr lang="es-ES" sz="1600" dirty="0">
                <a:latin typeface="Arial" panose="020B0604020202020204" pitchFamily="34" charset="0"/>
                <a:cs typeface="Arial" panose="020B0604020202020204" pitchFamily="34" charset="0"/>
              </a:rPr>
              <a:t>Un ventilador aumenta la disipación de calor por convección y, por lo tanto, aumenta el rendimiento.</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40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Fan coils</a:t>
            </a:r>
            <a:endParaRPr lang="el-GR" dirty="0">
              <a:latin typeface="Arial" panose="020B0604020202020204" pitchFamily="34" charset="0"/>
              <a:cs typeface="Arial" panose="020B0604020202020204" pitchFamily="34" charset="0"/>
            </a:endParaRPr>
          </a:p>
        </p:txBody>
      </p:sp>
      <p:pic>
        <p:nvPicPr>
          <p:cNvPr id="2052" name="Picture 4" descr="indoor unit of air conditioner, fan coil un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48880"/>
            <a:ext cx="4286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95536" y="2780928"/>
            <a:ext cx="4320480" cy="1893339"/>
          </a:xfrm>
          <a:prstGeom prst="rect">
            <a:avLst/>
          </a:prstGeom>
          <a:noFill/>
        </p:spPr>
        <p:txBody>
          <a:bodyPr wrap="square" rtlCol="0">
            <a:spAutoFit/>
          </a:bodyPr>
          <a:lstStyle/>
          <a:p>
            <a:pPr>
              <a:lnSpc>
                <a:spcPct val="150000"/>
              </a:lnSpc>
            </a:pPr>
            <a:r>
              <a:rPr lang="es-ES" sz="1600" dirty="0">
                <a:latin typeface="Arial" panose="020B0604020202020204" pitchFamily="34" charset="0"/>
                <a:cs typeface="Arial" panose="020B0604020202020204" pitchFamily="34" charset="0"/>
              </a:rPr>
              <a:t>Las principales desventajas son las emisiones sonoras del soplador, el tiro resultante y la turbulencia del polvo. En general, el confort es menor que con los sistemas de calefacción de superficie.</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73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Radiadores</a:t>
            </a:r>
            <a:endParaRPr lang="el-GR" dirty="0">
              <a:latin typeface="Arial" panose="020B0604020202020204" pitchFamily="34" charset="0"/>
              <a:cs typeface="Arial" panose="020B0604020202020204" pitchFamily="34" charset="0"/>
            </a:endParaRPr>
          </a:p>
        </p:txBody>
      </p:sp>
      <p:pic>
        <p:nvPicPr>
          <p:cNvPr id="3074" name="Picture 2" descr="Heavy duty radiator - central h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611" y="2357159"/>
            <a:ext cx="4286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23528" y="1988840"/>
            <a:ext cx="4536504" cy="3739998"/>
          </a:xfrm>
          <a:prstGeom prst="rect">
            <a:avLst/>
          </a:prstGeom>
          <a:noFill/>
        </p:spPr>
        <p:txBody>
          <a:bodyPr wrap="square" rtlCol="0">
            <a:spAutoFit/>
          </a:bodyPr>
          <a:lstStyle/>
          <a:p>
            <a:pPr>
              <a:lnSpc>
                <a:spcPct val="150000"/>
              </a:lnSpc>
            </a:pPr>
            <a:r>
              <a:rPr lang="es-ES" sz="1600" dirty="0">
                <a:latin typeface="Arial" panose="020B0604020202020204" pitchFamily="34" charset="0"/>
                <a:cs typeface="Arial" panose="020B0604020202020204" pitchFamily="34" charset="0"/>
              </a:rPr>
              <a:t>Como se muestra, los radiadores son, en principio, menos adecuados.</a:t>
            </a:r>
          </a:p>
          <a:p>
            <a:pPr>
              <a:lnSpc>
                <a:spcPct val="150000"/>
              </a:lnSpc>
            </a:pPr>
            <a:r>
              <a:rPr lang="es-ES" sz="1600" dirty="0">
                <a:latin typeface="Arial" panose="020B0604020202020204" pitchFamily="34" charset="0"/>
                <a:cs typeface="Arial" panose="020B0604020202020204" pitchFamily="34" charset="0"/>
              </a:rPr>
              <a:t>En casos individuales - con casas aisladas o radiadores sobredimensionados - pueden seguir utilizándose, incluso con temperaturas de flujo bajas.</a:t>
            </a:r>
          </a:p>
          <a:p>
            <a:pPr>
              <a:lnSpc>
                <a:spcPct val="150000"/>
              </a:lnSpc>
            </a:pPr>
            <a:r>
              <a:rPr lang="es-ES" sz="1600" dirty="0">
                <a:latin typeface="Arial" panose="020B0604020202020204" pitchFamily="34" charset="0"/>
                <a:cs typeface="Arial" panose="020B0604020202020204" pitchFamily="34" charset="0"/>
              </a:rPr>
              <a:t>Si se van a seguir utilizando radiadores, especialmente en el reequipamiento de bombas de calor, se debe calcular cuidadosamente si tienen un rendimiento suficiente.</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47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Radiadores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baño</a:t>
            </a:r>
            <a:endParaRPr lang="el-GR" dirty="0">
              <a:latin typeface="Arial" panose="020B0604020202020204" pitchFamily="34" charset="0"/>
              <a:cs typeface="Arial" panose="020B0604020202020204" pitchFamily="34" charset="0"/>
            </a:endParaRPr>
          </a:p>
        </p:txBody>
      </p:sp>
      <p:pic>
        <p:nvPicPr>
          <p:cNvPr id="4098" name="Picture 2" descr="White bathroom heater lighted by the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063" y="2348880"/>
            <a:ext cx="4286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277197" y="2741544"/>
            <a:ext cx="4572000" cy="2262671"/>
          </a:xfrm>
          <a:prstGeom prst="rect">
            <a:avLst/>
          </a:prstGeom>
        </p:spPr>
        <p:txBody>
          <a:bodyPr>
            <a:spAutoFit/>
          </a:bodyPr>
          <a:lstStyle/>
          <a:p>
            <a:pPr>
              <a:lnSpc>
                <a:spcPct val="150000"/>
              </a:lnSpc>
            </a:pPr>
            <a:r>
              <a:rPr lang="es-ES" sz="1600" dirty="0">
                <a:latin typeface="Arial" panose="020B0604020202020204" pitchFamily="34" charset="0"/>
                <a:cs typeface="Arial" panose="020B0604020202020204" pitchFamily="34" charset="0"/>
              </a:rPr>
              <a:t>Aunque los radiadores no son la primera opción, los radiadores para baños pueden combinarse con la calefacción por suelo radiante. Esto no sirve necesariamente para templar el cuarto de baño, sino más bien para la comodidad de secar las toallas en este caso.</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89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latin typeface="Arial" panose="020B0604020202020204" pitchFamily="34" charset="0"/>
                <a:cs typeface="Arial" panose="020B0604020202020204" pitchFamily="34" charset="0"/>
              </a:rPr>
              <a:t>Objetivos</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módulo</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700808"/>
            <a:ext cx="8229600" cy="4525963"/>
          </a:xfrm>
        </p:spPr>
        <p:txBody>
          <a:bodyPr>
            <a:normAutofit/>
          </a:bodyPr>
          <a:lstStyle/>
          <a:p>
            <a:pPr marL="0" indent="0">
              <a:lnSpc>
                <a:spcPct val="150000"/>
              </a:lnSpc>
              <a:buNone/>
            </a:pPr>
            <a:r>
              <a:rPr lang="en-US" sz="1600" dirty="0" err="1">
                <a:latin typeface="Arial" panose="020B0604020202020204" pitchFamily="34" charset="0"/>
                <a:cs typeface="Arial" panose="020B0604020202020204" pitchFamily="34" charset="0"/>
              </a:rPr>
              <a:t>Bienvenido</a:t>
            </a:r>
            <a:r>
              <a:rPr lang="en-US" sz="1600" dirty="0">
                <a:latin typeface="Arial" panose="020B0604020202020204" pitchFamily="34" charset="0"/>
                <a:cs typeface="Arial" panose="020B0604020202020204" pitchFamily="34" charset="0"/>
              </a:rPr>
              <a:t> al </a:t>
            </a:r>
            <a:r>
              <a:rPr lang="en-US" sz="1600" dirty="0" err="1">
                <a:latin typeface="Arial" panose="020B0604020202020204" pitchFamily="34" charset="0"/>
                <a:cs typeface="Arial" panose="020B0604020202020204" pitchFamily="34" charset="0"/>
              </a:rPr>
              <a:t>módulo</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Conocimiento</a:t>
            </a:r>
            <a:r>
              <a:rPr lang="en-US" sz="1600" i="1" dirty="0">
                <a:latin typeface="Arial" panose="020B0604020202020204" pitchFamily="34" charset="0"/>
                <a:cs typeface="Arial" panose="020B0604020202020204" pitchFamily="34" charset="0"/>
              </a:rPr>
              <a:t> de </a:t>
            </a:r>
            <a:r>
              <a:rPr lang="en-US" sz="1600" i="1" dirty="0" err="1">
                <a:latin typeface="Arial" panose="020B0604020202020204" pitchFamily="34" charset="0"/>
                <a:cs typeface="Arial" panose="020B0604020202020204" pitchFamily="34" charset="0"/>
              </a:rPr>
              <a:t>calefacción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ventilación</a:t>
            </a:r>
            <a:r>
              <a:rPr lang="en-US" sz="1600" i="1" dirty="0">
                <a:latin typeface="Arial" panose="020B0604020202020204" pitchFamily="34" charset="0"/>
                <a:cs typeface="Arial" panose="020B0604020202020204" pitchFamily="34" charset="0"/>
              </a:rPr>
              <a:t> y </a:t>
            </a:r>
            <a:r>
              <a:rPr lang="en-US" sz="1600" i="1" dirty="0" err="1">
                <a:latin typeface="Arial" panose="020B0604020202020204" pitchFamily="34" charset="0"/>
                <a:cs typeface="Arial" panose="020B0604020202020204" pitchFamily="34" charset="0"/>
              </a:rPr>
              <a:t>aire</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acondicionado</a:t>
            </a:r>
            <a:r>
              <a:rPr lang="en-US" sz="1600" i="1" dirty="0">
                <a:latin typeface="Arial" panose="020B0604020202020204" pitchFamily="34" charset="0"/>
                <a:cs typeface="Arial" panose="020B0604020202020204" pitchFamily="34" charset="0"/>
              </a:rPr>
              <a:t> y </a:t>
            </a:r>
            <a:r>
              <a:rPr lang="en-US" sz="1600" i="1" dirty="0" err="1">
                <a:latin typeface="Arial" panose="020B0604020202020204" pitchFamily="34" charset="0"/>
                <a:cs typeface="Arial" panose="020B0604020202020204" pitchFamily="34" charset="0"/>
              </a:rPr>
              <a:t>sistema</a:t>
            </a:r>
            <a:r>
              <a:rPr lang="en-US" sz="1600" i="1" dirty="0">
                <a:latin typeface="Arial" panose="020B0604020202020204" pitchFamily="34" charset="0"/>
                <a:cs typeface="Arial" panose="020B0604020202020204" pitchFamily="34" charset="0"/>
              </a:rPr>
              <a:t> de </a:t>
            </a:r>
            <a:r>
              <a:rPr lang="en-US" sz="1600" i="1" dirty="0" err="1">
                <a:latin typeface="Arial" panose="020B0604020202020204" pitchFamily="34" charset="0"/>
                <a:cs typeface="Arial" panose="020B0604020202020204" pitchFamily="34" charset="0"/>
              </a:rPr>
              <a:t>distribución</a:t>
            </a:r>
            <a:r>
              <a:rPr lang="en-US" sz="1600" i="1" dirty="0">
                <a:latin typeface="Arial" panose="020B0604020202020204" pitchFamily="34" charset="0"/>
                <a:cs typeface="Arial" panose="020B0604020202020204" pitchFamily="34" charset="0"/>
              </a:rPr>
              <a:t> de </a:t>
            </a:r>
            <a:r>
              <a:rPr lang="en-US" sz="1600" i="1" dirty="0" err="1">
                <a:latin typeface="Arial" panose="020B0604020202020204" pitchFamily="34" charset="0"/>
                <a:cs typeface="Arial" panose="020B0604020202020204" pitchFamily="34" charset="0"/>
              </a:rPr>
              <a:t>edificios</a:t>
            </a:r>
            <a:r>
              <a:rPr lang="en-US" sz="1600" i="1" dirty="0">
                <a:latin typeface="Arial" panose="020B0604020202020204" pitchFamily="34" charset="0"/>
                <a:cs typeface="Arial" panose="020B0604020202020204" pitchFamily="34" charset="0"/>
              </a:rPr>
              <a:t> (HVAC)</a:t>
            </a:r>
            <a:endParaRPr lang="en-US" sz="1600" dirty="0">
              <a:latin typeface="Arial" panose="020B0604020202020204"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Al final de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módulo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deberás</a:t>
            </a:r>
            <a:r>
              <a:rPr lang="en-US" sz="1600" dirty="0">
                <a:latin typeface="Arial" panose="020B0604020202020204" pitchFamily="34" charset="0"/>
                <a:cs typeface="Arial" panose="020B0604020202020204" pitchFamily="34" charset="0"/>
              </a:rPr>
              <a:t> ser </a:t>
            </a:r>
            <a:r>
              <a:rPr lang="en-US" sz="1600" dirty="0" err="1">
                <a:latin typeface="Arial" panose="020B0604020202020204" pitchFamily="34" charset="0"/>
                <a:cs typeface="Arial" panose="020B0604020202020204" pitchFamily="34" charset="0"/>
              </a:rPr>
              <a:t>capaz</a:t>
            </a:r>
            <a:r>
              <a:rPr lang="en-US" sz="1600" dirty="0">
                <a:latin typeface="Arial" panose="020B0604020202020204" pitchFamily="34" charset="0"/>
                <a:cs typeface="Arial" panose="020B0604020202020204" pitchFamily="34" charset="0"/>
              </a:rPr>
              <a:t> de:</a:t>
            </a:r>
          </a:p>
          <a:p>
            <a:pPr>
              <a:lnSpc>
                <a:spcPct val="150000"/>
              </a:lnSpc>
              <a:buFont typeface="+mj-lt"/>
              <a:buAutoNum type="arabicPeriod"/>
            </a:pPr>
            <a:r>
              <a:rPr lang="en-US" sz="1600" dirty="0">
                <a:latin typeface="Arial" panose="020B0604020202020204" pitchFamily="34" charset="0"/>
                <a:cs typeface="Arial" panose="020B0604020202020204" pitchFamily="34" charset="0"/>
              </a:rPr>
              <a:t>Saber los </a:t>
            </a:r>
            <a:r>
              <a:rPr lang="en-US" sz="1600" dirty="0" err="1">
                <a:latin typeface="Arial" panose="020B0604020202020204" pitchFamily="34" charset="0"/>
                <a:cs typeface="Arial" panose="020B0604020202020204" pitchFamily="34" charset="0"/>
              </a:rPr>
              <a:t>diferentes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componentes</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características</a:t>
            </a:r>
            <a:r>
              <a:rPr lang="en-US" sz="1600" dirty="0">
                <a:latin typeface="Arial" panose="020B0604020202020204" pitchFamily="34" charset="0"/>
                <a:cs typeface="Arial" panose="020B0604020202020204" pitchFamily="34" charset="0"/>
              </a:rPr>
              <a:t> del HVAC.</a:t>
            </a:r>
          </a:p>
          <a:p>
            <a:pPr>
              <a:lnSpc>
                <a:spcPct val="150000"/>
              </a:lnSpc>
              <a:buFont typeface="+mj-lt"/>
              <a:buAutoNum type="arabicPeriod"/>
            </a:pPr>
            <a:r>
              <a:rPr lang="en-US" sz="1600" dirty="0">
                <a:latin typeface="Arial" panose="020B0604020202020204" pitchFamily="34" charset="0"/>
                <a:cs typeface="Arial" panose="020B0604020202020204" pitchFamily="34" charset="0"/>
              </a:rPr>
              <a:t>Saber los </a:t>
            </a:r>
            <a:r>
              <a:rPr lang="en-US" sz="1600" dirty="0" err="1">
                <a:latin typeface="Arial" panose="020B0604020202020204" pitchFamily="34" charset="0"/>
                <a:cs typeface="Arial" panose="020B0604020202020204" pitchFamily="34" charset="0"/>
              </a:rPr>
              <a:t>diferentes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componentes</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características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sistema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distribución</a:t>
            </a:r>
            <a:r>
              <a:rPr lang="en-US" sz="1600" dirty="0">
                <a:latin typeface="Arial" panose="020B0604020202020204" pitchFamily="34" charset="0"/>
                <a:cs typeface="Arial" panose="020B0604020202020204" pitchFamily="34" charset="0"/>
              </a:rPr>
              <a:t> de los </a:t>
            </a:r>
            <a:r>
              <a:rPr lang="en-US" sz="1600" dirty="0" err="1">
                <a:latin typeface="Arial" panose="020B0604020202020204" pitchFamily="34" charset="0"/>
                <a:cs typeface="Arial" panose="020B0604020202020204" pitchFamily="34" charset="0"/>
              </a:rPr>
              <a:t>edificios</a:t>
            </a:r>
            <a:r>
              <a:rPr lang="en-US" sz="1600" dirty="0">
                <a:latin typeface="Arial" panose="020B0604020202020204" pitchFamily="34" charset="0"/>
                <a:cs typeface="Arial" panose="020B0604020202020204" pitchFamily="34" charset="0"/>
              </a:rPr>
              <a:t>. </a:t>
            </a:r>
          </a:p>
          <a:p>
            <a:pPr>
              <a:lnSpc>
                <a:spcPct val="150000"/>
              </a:lnSpc>
              <a:buFont typeface="+mj-lt"/>
              <a:buAutoNum type="arabicPeriod"/>
            </a:pPr>
            <a:r>
              <a:rPr lang="es-ES" sz="1600" dirty="0">
                <a:latin typeface="Arial" panose="020B0604020202020204" pitchFamily="34" charset="0"/>
                <a:cs typeface="Arial" panose="020B0604020202020204" pitchFamily="34" charset="0"/>
              </a:rPr>
              <a:t>Identificar y describir como el HVAC y los componentes de la distribución de edificios trabajan juntos. </a:t>
            </a:r>
          </a:p>
          <a:p>
            <a:pPr>
              <a:lnSpc>
                <a:spcPct val="150000"/>
              </a:lnSpc>
              <a:buFont typeface="+mj-lt"/>
              <a:buAutoNum type="arabicPeriod"/>
            </a:pPr>
            <a:r>
              <a:rPr lang="es-ES" sz="1600" dirty="0">
                <a:latin typeface="Arial" panose="020B0604020202020204" pitchFamily="34" charset="0"/>
                <a:cs typeface="Arial" panose="020B0604020202020204" pitchFamily="34" charset="0"/>
              </a:rPr>
              <a:t>Instalar diferentes componentes de HVAC.</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97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Depósito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tampón</a:t>
            </a:r>
            <a:r>
              <a:rPr lang="en-US" dirty="0">
                <a:solidFill>
                  <a:srgbClr val="FF0000"/>
                </a:solidFill>
                <a:latin typeface="Arial" panose="020B0604020202020204" pitchFamily="34" charset="0"/>
                <a:cs typeface="Arial" panose="020B0604020202020204" pitchFamily="34" charset="0"/>
              </a:rPr>
              <a:t> de </a:t>
            </a:r>
            <a:r>
              <a:rPr lang="en-US" dirty="0" err="1">
                <a:solidFill>
                  <a:srgbClr val="FF0000"/>
                </a:solidFill>
                <a:latin typeface="Arial" panose="020B0604020202020204" pitchFamily="34" charset="0"/>
                <a:cs typeface="Arial" panose="020B0604020202020204" pitchFamily="34" charset="0"/>
              </a:rPr>
              <a:t>calefacción</a:t>
            </a:r>
            <a:endParaRPr lang="el-GR" dirty="0">
              <a:solidFill>
                <a:srgbClr val="FF0000"/>
              </a:solidFill>
              <a:latin typeface="Arial" panose="020B0604020202020204" pitchFamily="34" charset="0"/>
              <a:cs typeface="Arial" panose="020B0604020202020204" pitchFamily="34" charset="0"/>
            </a:endParaRPr>
          </a:p>
        </p:txBody>
      </p:sp>
      <p:sp>
        <p:nvSpPr>
          <p:cNvPr id="3" name="Rechteck 2"/>
          <p:cNvSpPr/>
          <p:nvPr/>
        </p:nvSpPr>
        <p:spPr>
          <a:xfrm>
            <a:off x="251520" y="2348879"/>
            <a:ext cx="4572000" cy="3370666"/>
          </a:xfrm>
          <a:prstGeom prst="rect">
            <a:avLst/>
          </a:prstGeom>
        </p:spPr>
        <p:txBody>
          <a:bodyPr>
            <a:spAutoFit/>
          </a:bodyPr>
          <a:lstStyle/>
          <a:p>
            <a:pPr>
              <a:lnSpc>
                <a:spcPct val="150000"/>
              </a:lnSpc>
            </a:pPr>
            <a:r>
              <a:rPr lang="es-ES" sz="1600" dirty="0">
                <a:latin typeface="Arial" panose="020B0604020202020204" pitchFamily="34" charset="0"/>
                <a:cs typeface="Arial" panose="020B0604020202020204" pitchFamily="34" charset="0"/>
              </a:rPr>
              <a:t>La tarea central de un acumulador intermedio es absorber el calor y volver a liberarlo cuando sea necesario. Mientras tanto, la energía térmica se almacena.</a:t>
            </a:r>
          </a:p>
          <a:p>
            <a:pPr>
              <a:lnSpc>
                <a:spcPct val="150000"/>
              </a:lnSpc>
            </a:pPr>
            <a:r>
              <a:rPr lang="es-ES" sz="1600" dirty="0">
                <a:latin typeface="Arial" panose="020B0604020202020204" pitchFamily="34" charset="0"/>
                <a:cs typeface="Arial" panose="020B0604020202020204" pitchFamily="34" charset="0"/>
              </a:rPr>
              <a:t>La ventaja para el generador de calor (la bomba de calor) es que no tiene que ser pulsado tan a menudo.</a:t>
            </a:r>
          </a:p>
          <a:p>
            <a:pPr>
              <a:lnSpc>
                <a:spcPct val="150000"/>
              </a:lnSpc>
            </a:pPr>
            <a:r>
              <a:rPr lang="es-ES" sz="1600" dirty="0">
                <a:latin typeface="Arial" panose="020B0604020202020204" pitchFamily="34" charset="0"/>
                <a:cs typeface="Arial" panose="020B0604020202020204" pitchFamily="34" charset="0"/>
              </a:rPr>
              <a:t>El </a:t>
            </a:r>
            <a:r>
              <a:rPr lang="es-ES" sz="1600" dirty="0">
                <a:solidFill>
                  <a:srgbClr val="FF0000"/>
                </a:solidFill>
                <a:latin typeface="Arial" panose="020B0604020202020204" pitchFamily="34" charset="0"/>
                <a:cs typeface="Arial" panose="020B0604020202020204" pitchFamily="34" charset="0"/>
              </a:rPr>
              <a:t>depósito tampón de calefacción</a:t>
            </a:r>
            <a:r>
              <a:rPr lang="es-ES" sz="1600" dirty="0">
                <a:latin typeface="Arial" panose="020B0604020202020204" pitchFamily="34" charset="0"/>
                <a:cs typeface="Arial" panose="020B0604020202020204" pitchFamily="34" charset="0"/>
              </a:rPr>
              <a:t> amortigua los picos de demanda de calor</a:t>
            </a:r>
            <a:endParaRPr lang="de-DE" sz="1600" dirty="0">
              <a:latin typeface="Arial" panose="020B0604020202020204" pitchFamily="34" charset="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018" y="2510212"/>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Depósito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tampón</a:t>
            </a:r>
            <a:r>
              <a:rPr lang="en-US" dirty="0">
                <a:solidFill>
                  <a:srgbClr val="FF0000"/>
                </a:solidFill>
                <a:latin typeface="Arial" panose="020B0604020202020204" pitchFamily="34" charset="0"/>
                <a:cs typeface="Arial" panose="020B0604020202020204" pitchFamily="34" charset="0"/>
              </a:rPr>
              <a:t> de </a:t>
            </a:r>
            <a:r>
              <a:rPr lang="en-US" dirty="0" err="1">
                <a:solidFill>
                  <a:srgbClr val="FF0000"/>
                </a:solidFill>
                <a:latin typeface="Arial" panose="020B0604020202020204" pitchFamily="34" charset="0"/>
                <a:cs typeface="Arial" panose="020B0604020202020204" pitchFamily="34" charset="0"/>
              </a:rPr>
              <a:t>calefacción</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4572000" cy="4109330"/>
          </a:xfrm>
          <a:prstGeom prst="rect">
            <a:avLst/>
          </a:prstGeom>
        </p:spPr>
        <p:txBody>
          <a:bodyPr>
            <a:spAutoFit/>
          </a:bodyPr>
          <a:lstStyle/>
          <a:p>
            <a:pPr>
              <a:lnSpc>
                <a:spcPct val="150000"/>
              </a:lnSpc>
            </a:pPr>
            <a:r>
              <a:rPr lang="en-US" sz="1600" b="1" dirty="0">
                <a:latin typeface="Arial" panose="020B0604020202020204" pitchFamily="34" charset="0"/>
                <a:cs typeface="Arial" panose="020B0604020202020204" pitchFamily="34" charset="0"/>
              </a:rPr>
              <a:t>Principio de </a:t>
            </a:r>
            <a:r>
              <a:rPr lang="en-US" sz="1600" b="1" dirty="0" err="1">
                <a:latin typeface="Arial" panose="020B0604020202020204" pitchFamily="34" charset="0"/>
                <a:cs typeface="Arial" panose="020B0604020202020204" pitchFamily="34" charset="0"/>
              </a:rPr>
              <a:t>funcionamiento</a:t>
            </a:r>
            <a:endParaRPr lang="en-US" sz="1600" b="1" dirty="0">
              <a:latin typeface="Arial" panose="020B0604020202020204" pitchFamily="34" charset="0"/>
              <a:cs typeface="Arial" panose="020B0604020202020204" pitchFamily="34" charset="0"/>
            </a:endParaRPr>
          </a:p>
          <a:p>
            <a:pPr>
              <a:lnSpc>
                <a:spcPct val="150000"/>
              </a:lnSpc>
            </a:pPr>
            <a:r>
              <a:rPr lang="es-ES" sz="1600" dirty="0">
                <a:latin typeface="Arial" panose="020B0604020202020204" pitchFamily="34" charset="0"/>
                <a:cs typeface="Arial" panose="020B0604020202020204" pitchFamily="34" charset="0"/>
              </a:rPr>
              <a:t>El depósito intermedio se coloca en el circuito de calefacción entre el generador de calor y los consumidores de calor. Dado que la mayoría de los sistemas de calefacción centralizados utilizan agua  como medio de transferencia de calor, se llena un depósito intermedio con agua. El depósito intermedio es, por lo tanto, un gran recipiente o depósito por el que circula el agua de calefacción. El agua caliente fluye hacia arriba y el agua de retorno más fría hacia abajo.</a:t>
            </a:r>
            <a:endParaRPr lang="de-DE" sz="1600" dirty="0">
              <a:latin typeface="Arial" panose="020B0604020202020204" pitchFamily="34" charset="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28" y="2542331"/>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22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Depósito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tampón</a:t>
            </a:r>
            <a:r>
              <a:rPr lang="en-US" dirty="0">
                <a:solidFill>
                  <a:srgbClr val="FF0000"/>
                </a:solidFill>
                <a:latin typeface="Arial" panose="020B0604020202020204" pitchFamily="34" charset="0"/>
                <a:cs typeface="Arial" panose="020B0604020202020204" pitchFamily="34" charset="0"/>
              </a:rPr>
              <a:t> de </a:t>
            </a:r>
            <a:r>
              <a:rPr lang="en-US" dirty="0" err="1">
                <a:solidFill>
                  <a:srgbClr val="FF0000"/>
                </a:solidFill>
                <a:latin typeface="Arial" panose="020B0604020202020204" pitchFamily="34" charset="0"/>
                <a:cs typeface="Arial" panose="020B0604020202020204" pitchFamily="34" charset="0"/>
              </a:rPr>
              <a:t>calefacción</a:t>
            </a:r>
            <a:endParaRPr lang="el-GR" dirty="0">
              <a:latin typeface="Arial" panose="020B0604020202020204" pitchFamily="34" charset="0"/>
              <a:cs typeface="Arial" panose="020B0604020202020204" pitchFamily="34" charset="0"/>
            </a:endParaRPr>
          </a:p>
        </p:txBody>
      </p:sp>
      <p:sp>
        <p:nvSpPr>
          <p:cNvPr id="3" name="Rechteck 2"/>
          <p:cNvSpPr/>
          <p:nvPr/>
        </p:nvSpPr>
        <p:spPr>
          <a:xfrm>
            <a:off x="465476" y="1484784"/>
            <a:ext cx="8280920" cy="4847994"/>
          </a:xfrm>
          <a:prstGeom prst="rect">
            <a:avLst/>
          </a:prstGeom>
        </p:spPr>
        <p:txBody>
          <a:bodyPr wrap="square">
            <a:spAutoFit/>
          </a:bodyPr>
          <a:lstStyle/>
          <a:p>
            <a:pPr>
              <a:lnSpc>
                <a:spcPct val="150000"/>
              </a:lnSpc>
            </a:pPr>
            <a:r>
              <a:rPr lang="en-US" sz="1600" b="1" dirty="0">
                <a:latin typeface="Arial" panose="020B0604020202020204" pitchFamily="34" charset="0"/>
                <a:cs typeface="Arial" panose="020B0604020202020204" pitchFamily="34" charset="0"/>
              </a:rPr>
              <a:t>Sistema </a:t>
            </a:r>
            <a:r>
              <a:rPr lang="en-US" sz="1600" b="1" dirty="0" err="1">
                <a:latin typeface="Arial" panose="020B0604020202020204" pitchFamily="34" charset="0"/>
                <a:cs typeface="Arial" panose="020B0604020202020204" pitchFamily="34" charset="0"/>
              </a:rPr>
              <a:t>hidráulico</a:t>
            </a:r>
            <a:endParaRPr lang="en-US" sz="1600" b="1" dirty="0">
              <a:latin typeface="Arial" panose="020B0604020202020204" pitchFamily="34" charset="0"/>
              <a:cs typeface="Arial" panose="020B0604020202020204" pitchFamily="34" charset="0"/>
            </a:endParaRPr>
          </a:p>
          <a:p>
            <a:pPr>
              <a:lnSpc>
                <a:spcPct val="150000"/>
              </a:lnSpc>
            </a:pPr>
            <a:r>
              <a:rPr lang="es-ES" sz="1600" dirty="0">
                <a:latin typeface="Arial" panose="020B0604020202020204" pitchFamily="34" charset="0"/>
                <a:cs typeface="Arial" panose="020B0604020202020204" pitchFamily="34" charset="0"/>
              </a:rPr>
              <a:t>Un</a:t>
            </a:r>
            <a:r>
              <a:rPr lang="es-ES" sz="1600" dirty="0">
                <a:solidFill>
                  <a:srgbClr val="FF0000"/>
                </a:solidFill>
                <a:latin typeface="Arial" panose="020B0604020202020204" pitchFamily="34" charset="0"/>
                <a:cs typeface="Arial" panose="020B0604020202020204" pitchFamily="34" charset="0"/>
              </a:rPr>
              <a:t> tampón </a:t>
            </a:r>
            <a:r>
              <a:rPr lang="es-ES" sz="1600" dirty="0">
                <a:latin typeface="Arial" panose="020B0604020202020204" pitchFamily="34" charset="0"/>
                <a:cs typeface="Arial" panose="020B0604020202020204" pitchFamily="34" charset="0"/>
              </a:rPr>
              <a:t>recibe el agua refrigerada de los consumidores de la corriente de retorno y la alimenta con el agua caliente almacenada de los generadores de calor cuando se necesita el calor. El acumulador intermedio puede absorber el calor de los generadores de calor sin tener que recibir calor de los consumidores al mismo tiempo. Esto también significa que los consumidores pueden recibir calor cuando no hay ningún generador de calor en funcionamiento. Esto da como resultado una estratificación térmica en el tanque intermedio, ya que la densidad del agua en relación con un volumen depende de la temperatura. El agua caliente es más ligera que el agua fría y se encuentra en la parte superior. De este modo, el retorno se introduce en la parte inferior del depósito de inercia y el agua caliente se evacua de nuevo en la parte superior. A continuación, el generador o generadores de calor de calefacción alimentan el </a:t>
            </a:r>
            <a:r>
              <a:rPr lang="es-ES" sz="1600" dirty="0">
                <a:solidFill>
                  <a:srgbClr val="FF0000"/>
                </a:solidFill>
                <a:latin typeface="Arial" panose="020B0604020202020204" pitchFamily="34" charset="0"/>
                <a:cs typeface="Arial" panose="020B0604020202020204" pitchFamily="34" charset="0"/>
              </a:rPr>
              <a:t>acumulador tampón </a:t>
            </a:r>
            <a:r>
              <a:rPr lang="es-ES" sz="1600" dirty="0">
                <a:latin typeface="Arial" panose="020B0604020202020204" pitchFamily="34" charset="0"/>
                <a:cs typeface="Arial" panose="020B0604020202020204" pitchFamily="34" charset="0"/>
              </a:rPr>
              <a:t>en la parte superior, en función de la temperatura del calor de calefacción.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222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Depósito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tampón</a:t>
            </a:r>
            <a:r>
              <a:rPr lang="en-US" dirty="0">
                <a:solidFill>
                  <a:srgbClr val="FF0000"/>
                </a:solidFill>
                <a:latin typeface="Arial" panose="020B0604020202020204" pitchFamily="34" charset="0"/>
                <a:cs typeface="Arial" panose="020B0604020202020204" pitchFamily="34" charset="0"/>
              </a:rPr>
              <a:t> de </a:t>
            </a:r>
            <a:r>
              <a:rPr lang="en-US" dirty="0" err="1">
                <a:solidFill>
                  <a:srgbClr val="FF0000"/>
                </a:solidFill>
                <a:latin typeface="Arial" panose="020B0604020202020204" pitchFamily="34" charset="0"/>
                <a:cs typeface="Arial" panose="020B0604020202020204" pitchFamily="34" charset="0"/>
              </a:rPr>
              <a:t>calefacción</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481093"/>
            <a:ext cx="4824536" cy="4847994"/>
          </a:xfrm>
          <a:prstGeom prst="rect">
            <a:avLst/>
          </a:prstGeom>
        </p:spPr>
        <p:txBody>
          <a:bodyPr wrap="square">
            <a:spAutoFit/>
          </a:bodyPr>
          <a:lstStyle/>
          <a:p>
            <a:pPr>
              <a:lnSpc>
                <a:spcPct val="150000"/>
              </a:lnSpc>
            </a:pPr>
            <a:r>
              <a:rPr lang="en-US" sz="1600" b="1" dirty="0" err="1">
                <a:latin typeface="Arial" panose="020B0604020202020204" pitchFamily="34" charset="0"/>
                <a:cs typeface="Arial" panose="020B0604020202020204" pitchFamily="34" charset="0"/>
              </a:rPr>
              <a:t>Variantes</a:t>
            </a:r>
            <a:r>
              <a:rPr lang="en-US" sz="1600" b="1" dirty="0">
                <a:latin typeface="Arial" panose="020B0604020202020204" pitchFamily="34" charset="0"/>
                <a:cs typeface="Arial" panose="020B0604020202020204" pitchFamily="34" charset="0"/>
              </a:rPr>
              <a:t> del </a:t>
            </a:r>
            <a:r>
              <a:rPr lang="en-US" sz="1600" b="1" dirty="0" err="1">
                <a:solidFill>
                  <a:srgbClr val="FF0000"/>
                </a:solidFill>
                <a:latin typeface="Arial" panose="020B0604020202020204" pitchFamily="34" charset="0"/>
                <a:cs typeface="Arial" panose="020B0604020202020204" pitchFamily="34" charset="0"/>
              </a:rPr>
              <a:t>tampón</a:t>
            </a:r>
            <a:r>
              <a:rPr lang="en-US" sz="1600" b="1" dirty="0">
                <a:solidFill>
                  <a:srgbClr val="FF0000"/>
                </a:solidFill>
                <a:latin typeface="Arial" panose="020B0604020202020204" pitchFamily="34" charset="0"/>
                <a:cs typeface="Arial" panose="020B0604020202020204" pitchFamily="34" charset="0"/>
              </a:rPr>
              <a:t> de </a:t>
            </a:r>
            <a:r>
              <a:rPr lang="en-US" sz="1600" b="1" dirty="0" err="1">
                <a:solidFill>
                  <a:srgbClr val="FF0000"/>
                </a:solidFill>
                <a:latin typeface="Arial" panose="020B0604020202020204" pitchFamily="34" charset="0"/>
                <a:cs typeface="Arial" panose="020B0604020202020204" pitchFamily="34" charset="0"/>
              </a:rPr>
              <a:t>calefacción</a:t>
            </a:r>
            <a:endParaRPr lang="en-US" sz="1600" b="1" dirty="0">
              <a:solidFill>
                <a:srgbClr val="FF0000"/>
              </a:solidFill>
              <a:latin typeface="Arial" panose="020B0604020202020204" pitchFamily="34" charset="0"/>
              <a:cs typeface="Arial" panose="020B0604020202020204" pitchFamily="34" charset="0"/>
            </a:endParaRPr>
          </a:p>
          <a:p>
            <a:pPr>
              <a:lnSpc>
                <a:spcPct val="150000"/>
              </a:lnSpc>
            </a:pPr>
            <a:r>
              <a:rPr lang="en-US" sz="1600" b="1" dirty="0" err="1">
                <a:latin typeface="Arial" panose="020B0604020202020204" pitchFamily="34" charset="0"/>
                <a:cs typeface="Arial" panose="020B0604020202020204" pitchFamily="34" charset="0"/>
              </a:rPr>
              <a:t>acumulador</a:t>
            </a:r>
            <a:r>
              <a:rPr lang="en-US" sz="1600" b="1" dirty="0">
                <a:latin typeface="Arial" panose="020B0604020202020204" pitchFamily="34" charset="0"/>
                <a:cs typeface="Arial" panose="020B0604020202020204" pitchFamily="34" charset="0"/>
              </a:rPr>
              <a:t> de </a:t>
            </a:r>
            <a:r>
              <a:rPr lang="en-US" sz="1600" b="1" dirty="0" err="1">
                <a:latin typeface="Arial" panose="020B0604020202020204" pitchFamily="34" charset="0"/>
                <a:cs typeface="Arial" panose="020B0604020202020204" pitchFamily="34" charset="0"/>
              </a:rPr>
              <a:t>carga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estratificado</a:t>
            </a:r>
            <a:r>
              <a:rPr lang="en-US" sz="1600" b="1" dirty="0">
                <a:latin typeface="Arial" panose="020B0604020202020204" pitchFamily="34" charset="0"/>
                <a:cs typeface="Arial" panose="020B0604020202020204" pitchFamily="34" charset="0"/>
              </a:rPr>
              <a:t>:</a:t>
            </a:r>
          </a:p>
          <a:p>
            <a:pPr>
              <a:lnSpc>
                <a:spcPct val="150000"/>
              </a:lnSpc>
            </a:pPr>
            <a:r>
              <a:rPr lang="es-ES" sz="1600" dirty="0">
                <a:latin typeface="Arial" panose="020B0604020202020204" pitchFamily="34" charset="0"/>
                <a:cs typeface="Arial" panose="020B0604020202020204" pitchFamily="34" charset="0"/>
              </a:rPr>
              <a:t>Depósitos tampón especiales con un ingenioso sistema de capas, los llamados acumuladores de carga estratificada: Mientras que los acumuladores tampón normales mezclan el agua de retorno fría y el agua de alimentación caliente de forma muy homogénea, de modo que el agua caliente sólo se puede extraer cuando están llenos, un acumulador de carga estratificada mantiene un sistema de capas de temperatura para que el agua caliente se pueda extraer siempre desde arriba, incluso si no está completamente llena.</a:t>
            </a:r>
            <a:endParaRPr lang="de-DE" sz="1600" dirty="0">
              <a:latin typeface="Arial" panose="020B0604020202020204" pitchFamily="34" charset="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328906"/>
            <a:ext cx="4248472"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Depósito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tampón</a:t>
            </a:r>
            <a:r>
              <a:rPr lang="en-US" dirty="0">
                <a:solidFill>
                  <a:srgbClr val="FF0000"/>
                </a:solidFill>
                <a:latin typeface="Arial" panose="020B0604020202020204" pitchFamily="34" charset="0"/>
                <a:cs typeface="Arial" panose="020B0604020202020204" pitchFamily="34" charset="0"/>
              </a:rPr>
              <a:t> de </a:t>
            </a:r>
            <a:r>
              <a:rPr lang="en-US" dirty="0" err="1">
                <a:solidFill>
                  <a:srgbClr val="FF0000"/>
                </a:solidFill>
                <a:latin typeface="Arial" panose="020B0604020202020204" pitchFamily="34" charset="0"/>
                <a:cs typeface="Arial" panose="020B0604020202020204" pitchFamily="34" charset="0"/>
              </a:rPr>
              <a:t>calefacción</a:t>
            </a:r>
            <a:endParaRPr lang="el-GR" dirty="0">
              <a:latin typeface="Arial" panose="020B0604020202020204" pitchFamily="34" charset="0"/>
              <a:cs typeface="Arial" panose="020B0604020202020204" pitchFamily="34" charset="0"/>
            </a:endParaRPr>
          </a:p>
        </p:txBody>
      </p:sp>
      <p:sp>
        <p:nvSpPr>
          <p:cNvPr id="3" name="Rechteck 2"/>
          <p:cNvSpPr/>
          <p:nvPr/>
        </p:nvSpPr>
        <p:spPr>
          <a:xfrm>
            <a:off x="251520" y="1340768"/>
            <a:ext cx="5400600" cy="5217326"/>
          </a:xfrm>
          <a:prstGeom prst="rect">
            <a:avLst/>
          </a:prstGeom>
        </p:spPr>
        <p:txBody>
          <a:bodyPr wrap="square">
            <a:spAutoFit/>
          </a:bodyPr>
          <a:lstStyle/>
          <a:p>
            <a:pPr>
              <a:lnSpc>
                <a:spcPct val="150000"/>
              </a:lnSpc>
            </a:pPr>
            <a:r>
              <a:rPr lang="en-US" sz="1600" b="1" dirty="0" err="1">
                <a:latin typeface="Arial" panose="020B0604020202020204" pitchFamily="34" charset="0"/>
                <a:cs typeface="Arial" panose="020B0604020202020204" pitchFamily="34" charset="0"/>
              </a:rPr>
              <a:t>Variantes</a:t>
            </a:r>
            <a:r>
              <a:rPr lang="en-US" sz="1600" b="1" dirty="0">
                <a:latin typeface="Arial" panose="020B0604020202020204" pitchFamily="34" charset="0"/>
                <a:cs typeface="Arial" panose="020B0604020202020204" pitchFamily="34" charset="0"/>
              </a:rPr>
              <a:t> del </a:t>
            </a:r>
            <a:r>
              <a:rPr lang="en-US" sz="1600" b="1" dirty="0" err="1">
                <a:solidFill>
                  <a:srgbClr val="FF0000"/>
                </a:solidFill>
                <a:latin typeface="Arial" panose="020B0604020202020204" pitchFamily="34" charset="0"/>
                <a:cs typeface="Arial" panose="020B0604020202020204" pitchFamily="34" charset="0"/>
              </a:rPr>
              <a:t>tampón</a:t>
            </a:r>
            <a:r>
              <a:rPr lang="en-US" sz="1600" b="1" dirty="0">
                <a:solidFill>
                  <a:srgbClr val="FF0000"/>
                </a:solidFill>
                <a:latin typeface="Arial" panose="020B0604020202020204" pitchFamily="34" charset="0"/>
                <a:cs typeface="Arial" panose="020B0604020202020204" pitchFamily="34" charset="0"/>
              </a:rPr>
              <a:t> de </a:t>
            </a:r>
            <a:r>
              <a:rPr lang="en-US" sz="1600" b="1" dirty="0" err="1">
                <a:solidFill>
                  <a:srgbClr val="FF0000"/>
                </a:solidFill>
                <a:latin typeface="Arial" panose="020B0604020202020204" pitchFamily="34" charset="0"/>
                <a:cs typeface="Arial" panose="020B0604020202020204" pitchFamily="34" charset="0"/>
              </a:rPr>
              <a:t>calefacción</a:t>
            </a:r>
            <a:endParaRPr lang="en-US" sz="1600" b="1" dirty="0">
              <a:solidFill>
                <a:srgbClr val="FF0000"/>
              </a:solidFill>
              <a:latin typeface="Arial" panose="020B0604020202020204" pitchFamily="34" charset="0"/>
              <a:cs typeface="Arial" panose="020B0604020202020204" pitchFamily="34" charset="0"/>
            </a:endParaRPr>
          </a:p>
          <a:p>
            <a:pPr>
              <a:lnSpc>
                <a:spcPct val="150000"/>
              </a:lnSpc>
            </a:pPr>
            <a:r>
              <a:rPr lang="en-US" sz="1600" b="1" dirty="0" err="1">
                <a:latin typeface="Arial" panose="020B0604020202020204" pitchFamily="34" charset="0"/>
                <a:cs typeface="Arial" panose="020B0604020202020204" pitchFamily="34" charset="0"/>
              </a:rPr>
              <a:t>Almacenamiento</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higiénico</a:t>
            </a:r>
            <a:endParaRPr lang="en-US" sz="1600" b="1" dirty="0">
              <a:latin typeface="Arial" panose="020B0604020202020204" pitchFamily="34" charset="0"/>
              <a:cs typeface="Arial" panose="020B0604020202020204" pitchFamily="34" charset="0"/>
            </a:endParaRPr>
          </a:p>
          <a:p>
            <a:pPr>
              <a:lnSpc>
                <a:spcPct val="150000"/>
              </a:lnSpc>
            </a:pPr>
            <a:r>
              <a:rPr lang="es-ES" sz="1600" dirty="0">
                <a:latin typeface="Arial" panose="020B0604020202020204" pitchFamily="34" charset="0"/>
                <a:cs typeface="Arial" panose="020B0604020202020204" pitchFamily="34" charset="0"/>
              </a:rPr>
              <a:t>Además de los acumuladores tampón para el agua de calefacción, también hay acumuladores adicionales para el agua potable caliente. Los tanques de almacenamiento higiénico representan una combinación de ambos sistemas. El acumulador intermedio se combina con una estación de agua dulce a través de la cual fluye el agua de calefacción del acumulador intermedio y transfiere el calor de calefacción al agua de servicio. De este modo es posible tomar siempre agua recién calentada de los grifos, mientras que los tanques de almacenamiento de agua caliente convencionales almacenan agua caliente durante un período de tiempo más largo.</a:t>
            </a: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425430"/>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Depósito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tampón</a:t>
            </a:r>
            <a:r>
              <a:rPr lang="en-US" dirty="0">
                <a:solidFill>
                  <a:srgbClr val="FF0000"/>
                </a:solidFill>
                <a:latin typeface="Arial" panose="020B0604020202020204" pitchFamily="34" charset="0"/>
                <a:cs typeface="Arial" panose="020B0604020202020204" pitchFamily="34" charset="0"/>
              </a:rPr>
              <a:t> de </a:t>
            </a:r>
            <a:r>
              <a:rPr lang="en-US" dirty="0" err="1">
                <a:solidFill>
                  <a:srgbClr val="FF0000"/>
                </a:solidFill>
                <a:latin typeface="Arial" panose="020B0604020202020204" pitchFamily="34" charset="0"/>
                <a:cs typeface="Arial" panose="020B0604020202020204" pitchFamily="34" charset="0"/>
              </a:rPr>
              <a:t>calefacción</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2060848"/>
            <a:ext cx="5400600" cy="4109330"/>
          </a:xfrm>
          <a:prstGeom prst="rect">
            <a:avLst/>
          </a:prstGeom>
        </p:spPr>
        <p:txBody>
          <a:bodyPr wrap="square">
            <a:spAutoFit/>
          </a:bodyPr>
          <a:lstStyle/>
          <a:p>
            <a:pPr>
              <a:lnSpc>
                <a:spcPct val="150000"/>
              </a:lnSpc>
            </a:pPr>
            <a:r>
              <a:rPr lang="en-US" sz="1600" b="1" dirty="0" err="1">
                <a:latin typeface="Arial" panose="020B0604020202020204" pitchFamily="34" charset="0"/>
                <a:cs typeface="Arial" panose="020B0604020202020204" pitchFamily="34" charset="0"/>
              </a:rPr>
              <a:t>Variantes</a:t>
            </a:r>
            <a:r>
              <a:rPr lang="en-US" sz="1600" b="1" dirty="0">
                <a:latin typeface="Arial" panose="020B0604020202020204" pitchFamily="34" charset="0"/>
                <a:cs typeface="Arial" panose="020B0604020202020204" pitchFamily="34" charset="0"/>
              </a:rPr>
              <a:t> del </a:t>
            </a:r>
            <a:r>
              <a:rPr lang="en-US" sz="1600" b="1" dirty="0" err="1">
                <a:solidFill>
                  <a:srgbClr val="FF0000"/>
                </a:solidFill>
                <a:latin typeface="Arial" panose="020B0604020202020204" pitchFamily="34" charset="0"/>
                <a:cs typeface="Arial" panose="020B0604020202020204" pitchFamily="34" charset="0"/>
              </a:rPr>
              <a:t>tampón</a:t>
            </a:r>
            <a:r>
              <a:rPr lang="en-US" sz="1600" b="1" dirty="0">
                <a:solidFill>
                  <a:srgbClr val="FF0000"/>
                </a:solidFill>
                <a:latin typeface="Arial" panose="020B0604020202020204" pitchFamily="34" charset="0"/>
                <a:cs typeface="Arial" panose="020B0604020202020204" pitchFamily="34" charset="0"/>
              </a:rPr>
              <a:t> de </a:t>
            </a:r>
            <a:r>
              <a:rPr lang="en-US" sz="1600" b="1" dirty="0" err="1">
                <a:solidFill>
                  <a:srgbClr val="FF0000"/>
                </a:solidFill>
                <a:latin typeface="Arial" panose="020B0604020202020204" pitchFamily="34" charset="0"/>
                <a:cs typeface="Arial" panose="020B0604020202020204" pitchFamily="34" charset="0"/>
              </a:rPr>
              <a:t>calefacción</a:t>
            </a:r>
            <a:endParaRPr lang="en-US" sz="1600" b="1" dirty="0">
              <a:solidFill>
                <a:srgbClr val="FF0000"/>
              </a:solidFill>
              <a:latin typeface="Arial" panose="020B0604020202020204" pitchFamily="34" charset="0"/>
              <a:cs typeface="Arial" panose="020B0604020202020204" pitchFamily="34" charset="0"/>
            </a:endParaRPr>
          </a:p>
          <a:p>
            <a:pPr fontAlgn="base">
              <a:lnSpc>
                <a:spcPct val="150000"/>
              </a:lnSpc>
            </a:pPr>
            <a:r>
              <a:rPr lang="en-US" sz="1600" b="1" dirty="0" err="1">
                <a:latin typeface="Arial" panose="020B0604020202020204" pitchFamily="34" charset="0"/>
                <a:cs typeface="Arial" panose="020B0604020202020204" pitchFamily="34" charset="0"/>
              </a:rPr>
              <a:t>Almacenamiento</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combinado</a:t>
            </a:r>
            <a:endParaRPr lang="en-US" sz="1600" b="1" dirty="0">
              <a:latin typeface="Arial" panose="020B0604020202020204" pitchFamily="34" charset="0"/>
              <a:cs typeface="Arial" panose="020B0604020202020204" pitchFamily="34" charset="0"/>
            </a:endParaRPr>
          </a:p>
          <a:p>
            <a:pPr fontAlgn="base">
              <a:lnSpc>
                <a:spcPct val="150000"/>
              </a:lnSpc>
            </a:pPr>
            <a:r>
              <a:rPr lang="es-ES" sz="1600" dirty="0">
                <a:latin typeface="Arial" panose="020B0604020202020204" pitchFamily="34" charset="0"/>
                <a:cs typeface="Arial" panose="020B0604020202020204" pitchFamily="34" charset="0"/>
              </a:rPr>
              <a:t>Los acumuladores combinados son </a:t>
            </a:r>
            <a:r>
              <a:rPr lang="es-ES" sz="1600" dirty="0">
                <a:solidFill>
                  <a:srgbClr val="FF0000"/>
                </a:solidFill>
                <a:latin typeface="Arial" panose="020B0604020202020204" pitchFamily="34" charset="0"/>
                <a:cs typeface="Arial" panose="020B0604020202020204" pitchFamily="34" charset="0"/>
              </a:rPr>
              <a:t>acumuladores tampón </a:t>
            </a:r>
            <a:r>
              <a:rPr lang="es-ES" sz="1600" dirty="0">
                <a:latin typeface="Arial" panose="020B0604020202020204" pitchFamily="34" charset="0"/>
                <a:cs typeface="Arial" panose="020B0604020202020204" pitchFamily="34" charset="0"/>
              </a:rPr>
              <a:t>y acumuladores de agua caliente combinados. Almacenan agua caliente sanitaria y de calefacción en un depósito y la liberan cuando es necesario. Dado que el agua potable y el agua de calefacción no deben mezclarse, el depósito tiene dos circuitos separados. La ventaja es sobre todo el ahorro de espacio en comparación con dos tanques de almacenamiento separados.</a:t>
            </a:r>
            <a:endParaRPr lang="de-DE" sz="1600" dirty="0">
              <a:latin typeface="Arial" panose="020B0604020202020204" pitchFamily="34" charset="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276872"/>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04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Depósito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tampón</a:t>
            </a:r>
            <a:r>
              <a:rPr lang="en-US" dirty="0">
                <a:solidFill>
                  <a:srgbClr val="FF0000"/>
                </a:solidFill>
                <a:latin typeface="Arial" panose="020B0604020202020204" pitchFamily="34" charset="0"/>
                <a:cs typeface="Arial" panose="020B0604020202020204" pitchFamily="34" charset="0"/>
              </a:rPr>
              <a:t> de </a:t>
            </a:r>
            <a:r>
              <a:rPr lang="en-US" dirty="0" err="1">
                <a:solidFill>
                  <a:srgbClr val="FF0000"/>
                </a:solidFill>
                <a:latin typeface="Arial" panose="020B0604020202020204" pitchFamily="34" charset="0"/>
                <a:cs typeface="Arial" panose="020B0604020202020204" pitchFamily="34" charset="0"/>
              </a:rPr>
              <a:t>calefacción</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7704856" cy="421847"/>
          </a:xfrm>
          <a:prstGeom prst="rect">
            <a:avLst/>
          </a:prstGeom>
        </p:spPr>
        <p:txBody>
          <a:bodyPr wrap="square">
            <a:spAutoFit/>
          </a:bodyPr>
          <a:lstStyle/>
          <a:p>
            <a:pPr>
              <a:lnSpc>
                <a:spcPct val="150000"/>
              </a:lnSpc>
            </a:pPr>
            <a:r>
              <a:rPr lang="en-US" sz="1600" b="1" dirty="0" err="1">
                <a:latin typeface="Arial" panose="020B0604020202020204" pitchFamily="34" charset="0"/>
                <a:cs typeface="Arial" panose="020B0604020202020204" pitchFamily="34" charset="0"/>
              </a:rPr>
              <a:t>Esquema</a:t>
            </a:r>
            <a:r>
              <a:rPr lang="en-US" sz="1600" b="1" dirty="0">
                <a:latin typeface="Arial" panose="020B0604020202020204" pitchFamily="34" charset="0"/>
                <a:cs typeface="Arial" panose="020B0604020202020204" pitchFamily="34" charset="0"/>
              </a:rPr>
              <a:t> de un </a:t>
            </a:r>
            <a:r>
              <a:rPr lang="en-US" sz="1600" b="1" dirty="0" err="1">
                <a:solidFill>
                  <a:srgbClr val="FF0000"/>
                </a:solidFill>
                <a:latin typeface="Arial" panose="020B0604020202020204" pitchFamily="34" charset="0"/>
                <a:cs typeface="Arial" panose="020B0604020202020204" pitchFamily="34" charset="0"/>
              </a:rPr>
              <a:t>depósito</a:t>
            </a:r>
            <a:r>
              <a:rPr lang="en-US" sz="1600" b="1" dirty="0">
                <a:solidFill>
                  <a:srgbClr val="FF0000"/>
                </a:solidFill>
                <a:latin typeface="Arial" panose="020B0604020202020204" pitchFamily="34" charset="0"/>
                <a:cs typeface="Arial" panose="020B0604020202020204" pitchFamily="34" charset="0"/>
              </a:rPr>
              <a:t> tampon de </a:t>
            </a:r>
            <a:r>
              <a:rPr lang="en-US" sz="1600" b="1" dirty="0" err="1">
                <a:solidFill>
                  <a:srgbClr val="FF0000"/>
                </a:solidFill>
                <a:latin typeface="Arial" panose="020B0604020202020204" pitchFamily="34" charset="0"/>
                <a:cs typeface="Arial" panose="020B0604020202020204" pitchFamily="34" charset="0"/>
              </a:rPr>
              <a:t>calefacción</a:t>
            </a:r>
            <a:endParaRPr lang="en-US" b="1" dirty="0"/>
          </a:p>
        </p:txBody>
      </p:sp>
      <p:pic>
        <p:nvPicPr>
          <p:cNvPr id="4" name="U_tSnz97n-0"/>
          <p:cNvPicPr>
            <a:picLocks noRot="1" noChangeAspect="1"/>
          </p:cNvPicPr>
          <p:nvPr>
            <a:videoFile r:link="rId1"/>
          </p:nvPr>
        </p:nvPicPr>
        <p:blipFill>
          <a:blip r:embed="rId4"/>
          <a:stretch>
            <a:fillRect/>
          </a:stretch>
        </p:blipFill>
        <p:spPr>
          <a:xfrm>
            <a:off x="1547664" y="2564904"/>
            <a:ext cx="6400711" cy="3600400"/>
          </a:xfrm>
          <a:prstGeom prst="rect">
            <a:avLst/>
          </a:prstGeom>
        </p:spPr>
      </p:pic>
    </p:spTree>
    <p:extLst>
      <p:ext uri="{BB962C8B-B14F-4D97-AF65-F5344CB8AC3E}">
        <p14:creationId xmlns:p14="http://schemas.microsoft.com/office/powerpoint/2010/main" val="1838056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Arial" panose="020B0604020202020204" pitchFamily="34" charset="0"/>
                <a:cs typeface="Arial" panose="020B0604020202020204" pitchFamily="34" charset="0"/>
              </a:rPr>
              <a:t>Cálculo del sistema de calefacción por suelo radiante</a:t>
            </a:r>
          </a:p>
        </p:txBody>
      </p:sp>
      <p:sp>
        <p:nvSpPr>
          <p:cNvPr id="3" name="Rechteck 2"/>
          <p:cNvSpPr/>
          <p:nvPr/>
        </p:nvSpPr>
        <p:spPr>
          <a:xfrm>
            <a:off x="323528" y="1988840"/>
            <a:ext cx="8208912" cy="3370666"/>
          </a:xfrm>
          <a:prstGeom prst="rect">
            <a:avLst/>
          </a:prstGeom>
        </p:spPr>
        <p:txBody>
          <a:bodyPr wrap="square">
            <a:spAutoFit/>
          </a:bodyPr>
          <a:lstStyle/>
          <a:p>
            <a:pPr>
              <a:lnSpc>
                <a:spcPct val="150000"/>
              </a:lnSpc>
            </a:pPr>
            <a:r>
              <a:rPr lang="es-ES" sz="1600" dirty="0">
                <a:latin typeface="Arial" panose="020B0604020202020204" pitchFamily="34" charset="0"/>
                <a:cs typeface="Arial" panose="020B0604020202020204" pitchFamily="34" charset="0"/>
              </a:rPr>
              <a:t>La producción de un sistema de calefacción - independientemente de la calefacción por suelo radiante o de los radiadores - depende del nivel de temperatura del circuito de calefacción.</a:t>
            </a:r>
          </a:p>
          <a:p>
            <a:pPr>
              <a:lnSpc>
                <a:spcPct val="150000"/>
              </a:lnSpc>
            </a:pPr>
            <a:r>
              <a:rPr lang="es-ES" sz="1600" dirty="0">
                <a:latin typeface="Arial" panose="020B0604020202020204" pitchFamily="34" charset="0"/>
                <a:cs typeface="Arial" panose="020B0604020202020204" pitchFamily="34" charset="0"/>
              </a:rPr>
              <a:t>Para poder diseñar correctamente la calefacción, es absolutamente necesario un cálculo de la carga de calefacción habitación por habitación (ver </a:t>
            </a:r>
            <a:r>
              <a:rPr lang="es-ES" sz="1600" dirty="0" err="1">
                <a:latin typeface="Arial" panose="020B0604020202020204" pitchFamily="34" charset="0"/>
                <a:cs typeface="Arial" panose="020B0604020202020204" pitchFamily="34" charset="0"/>
              </a:rPr>
              <a:t>xxx</a:t>
            </a:r>
            <a:r>
              <a:rPr lang="es-ES" sz="1600" dirty="0">
                <a:latin typeface="Arial" panose="020B0604020202020204" pitchFamily="34" charset="0"/>
                <a:cs typeface="Arial" panose="020B0604020202020204" pitchFamily="34" charset="0"/>
              </a:rPr>
              <a:t>).</a:t>
            </a:r>
          </a:p>
          <a:p>
            <a:pPr>
              <a:lnSpc>
                <a:spcPct val="150000"/>
              </a:lnSpc>
            </a:pPr>
            <a:r>
              <a:rPr lang="es-ES" sz="1600" dirty="0">
                <a:latin typeface="Arial" panose="020B0604020202020204" pitchFamily="34" charset="0"/>
                <a:cs typeface="Arial" panose="020B0604020202020204" pitchFamily="34" charset="0"/>
              </a:rPr>
              <a:t>El área para la transferencia de calor debe ser diseñada de acuerdo con la carga de calentamiento.</a:t>
            </a:r>
          </a:p>
          <a:p>
            <a:pPr>
              <a:lnSpc>
                <a:spcPct val="150000"/>
              </a:lnSpc>
            </a:pPr>
            <a:r>
              <a:rPr lang="es-ES" sz="1600" dirty="0">
                <a:latin typeface="Arial" panose="020B0604020202020204" pitchFamily="34" charset="0"/>
                <a:cs typeface="Arial" panose="020B0604020202020204" pitchFamily="34" charset="0"/>
              </a:rPr>
              <a:t>Para garantizar la eficiencia del sistema, es importante dimensionar el sistema para temperaturas de flujo bajas.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415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Arial" panose="020B0604020202020204" pitchFamily="34" charset="0"/>
                <a:cs typeface="Arial" panose="020B0604020202020204" pitchFamily="34" charset="0"/>
              </a:rPr>
              <a:t>Cálculo del sistema de calefacción por suelo radiante</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556792"/>
            <a:ext cx="8208912" cy="416011"/>
          </a:xfrm>
          <a:prstGeom prst="rect">
            <a:avLst/>
          </a:prstGeom>
        </p:spPr>
        <p:txBody>
          <a:bodyPr wrap="square">
            <a:spAutoFit/>
          </a:bodyPr>
          <a:lstStyle/>
          <a:p>
            <a:pPr>
              <a:lnSpc>
                <a:spcPct val="150000"/>
              </a:lnSpc>
            </a:pPr>
            <a:r>
              <a:rPr lang="es-ES" sz="1600" dirty="0">
                <a:latin typeface="Arial" panose="020B0604020202020204" pitchFamily="34" charset="0"/>
                <a:cs typeface="Arial" panose="020B0604020202020204" pitchFamily="34" charset="0"/>
              </a:rPr>
              <a:t>Emisión de un radiador - Ejemplo</a:t>
            </a:r>
          </a:p>
        </p:txBody>
      </p:sp>
      <p:pic>
        <p:nvPicPr>
          <p:cNvPr id="4" name="Grafik 3"/>
          <p:cNvPicPr>
            <a:picLocks noChangeAspect="1"/>
          </p:cNvPicPr>
          <p:nvPr/>
        </p:nvPicPr>
        <p:blipFill>
          <a:blip r:embed="rId3"/>
          <a:stretch>
            <a:fillRect/>
          </a:stretch>
        </p:blipFill>
        <p:spPr>
          <a:xfrm>
            <a:off x="1259632" y="1968503"/>
            <a:ext cx="6905625" cy="5667375"/>
          </a:xfrm>
          <a:prstGeom prst="rect">
            <a:avLst/>
          </a:prstGeom>
        </p:spPr>
      </p:pic>
    </p:spTree>
    <p:extLst>
      <p:ext uri="{BB962C8B-B14F-4D97-AF65-F5344CB8AC3E}">
        <p14:creationId xmlns:p14="http://schemas.microsoft.com/office/powerpoint/2010/main" val="4013839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Arial" panose="020B0604020202020204" pitchFamily="34" charset="0"/>
                <a:cs typeface="Arial" panose="020B0604020202020204" pitchFamily="34" charset="0"/>
              </a:rPr>
              <a:t>Cálculo del sistema de calefacción por suelo radiante</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8208912" cy="2632003"/>
          </a:xfrm>
          <a:prstGeom prst="rect">
            <a:avLst/>
          </a:prstGeom>
        </p:spPr>
        <p:txBody>
          <a:bodyPr wrap="square">
            <a:spAutoFit/>
          </a:bodyPr>
          <a:lstStyle/>
          <a:p>
            <a:pPr>
              <a:lnSpc>
                <a:spcPct val="150000"/>
              </a:lnSpc>
            </a:pPr>
            <a:r>
              <a:rPr lang="es-ES" sz="1600" dirty="0">
                <a:latin typeface="Arial" panose="020B0604020202020204" pitchFamily="34" charset="0"/>
                <a:cs typeface="Arial" panose="020B0604020202020204" pitchFamily="34" charset="0"/>
              </a:rPr>
              <a:t>Emisión de un radiador – Ejemplo</a:t>
            </a:r>
          </a:p>
          <a:p>
            <a:pPr>
              <a:lnSpc>
                <a:spcPct val="150000"/>
              </a:lnSpc>
            </a:pPr>
            <a:endParaRPr lang="es-ES" sz="1600" dirty="0">
              <a:latin typeface="Arial" panose="020B0604020202020204" pitchFamily="34" charset="0"/>
              <a:cs typeface="Arial" panose="020B0604020202020204" pitchFamily="34" charset="0"/>
            </a:endParaRPr>
          </a:p>
          <a:p>
            <a:pPr>
              <a:lnSpc>
                <a:spcPct val="150000"/>
              </a:lnSpc>
            </a:pPr>
            <a:r>
              <a:rPr lang="es-ES" sz="1600" dirty="0">
                <a:latin typeface="Arial" panose="020B0604020202020204" pitchFamily="34" charset="0"/>
                <a:cs typeface="Arial" panose="020B0604020202020204" pitchFamily="34" charset="0"/>
              </a:rPr>
              <a:t>Bajo las condiciones de temperatura de flujo interna: 90°C / temperatura de retorno: 70°C / temperatura ambiente: 20°C, un radiador dado tiene una salida dada.</a:t>
            </a:r>
          </a:p>
          <a:p>
            <a:pPr>
              <a:lnSpc>
                <a:spcPct val="150000"/>
              </a:lnSpc>
            </a:pPr>
            <a:r>
              <a:rPr lang="es-ES" sz="1600" dirty="0">
                <a:latin typeface="Arial" panose="020B0604020202020204" pitchFamily="34" charset="0"/>
                <a:cs typeface="Arial" panose="020B0604020202020204" pitchFamily="34" charset="0"/>
              </a:rPr>
              <a:t>Si se modifican las condiciones dadas (temperatura de flujo interna / temperatura de retorno / temperatura ambiente), la emisión del radiador cambia.</a:t>
            </a:r>
          </a:p>
          <a:p>
            <a:pPr>
              <a:lnSpc>
                <a:spcPct val="150000"/>
              </a:lnSpc>
            </a:pPr>
            <a:r>
              <a:rPr lang="es-ES" sz="1600" dirty="0">
                <a:latin typeface="Arial" panose="020B0604020202020204" pitchFamily="34" charset="0"/>
                <a:cs typeface="Arial" panose="020B0604020202020204" pitchFamily="34" charset="0"/>
              </a:rPr>
              <a:t>La tabla muestra los factores:</a:t>
            </a:r>
          </a:p>
        </p:txBody>
      </p:sp>
    </p:spTree>
    <p:extLst>
      <p:ext uri="{BB962C8B-B14F-4D97-AF65-F5344CB8AC3E}">
        <p14:creationId xmlns:p14="http://schemas.microsoft.com/office/powerpoint/2010/main" val="346252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28800"/>
            <a:ext cx="8229600" cy="4525963"/>
          </a:xfrm>
        </p:spPr>
        <p:txBody>
          <a:bodyPr>
            <a:noAutofit/>
          </a:bodyPr>
          <a:lstStyle/>
          <a:p>
            <a:pPr marL="400050" lvl="1" indent="0">
              <a:lnSpc>
                <a:spcPct val="150000"/>
              </a:lnSpc>
              <a:buNone/>
            </a:pPr>
            <a:r>
              <a:rPr lang="es-ES" sz="1600" dirty="0">
                <a:latin typeface="Arial" panose="020B0604020202020204" pitchFamily="34" charset="0"/>
                <a:cs typeface="Arial" panose="020B0604020202020204" pitchFamily="34" charset="0"/>
              </a:rPr>
              <a:t>El calor suministrado por la bomba de calor en un sistema de calefacción debe ser suministrado dentro del sistema de calefacción.</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Como mínimo tienes que separar entre:</a:t>
            </a:r>
          </a:p>
          <a:p>
            <a:pPr>
              <a:lnSpc>
                <a:spcPct val="150000"/>
              </a:lnSpc>
            </a:pPr>
            <a:r>
              <a:rPr lang="de-DE" sz="1600" dirty="0">
                <a:latin typeface="Arial" panose="020B0604020202020204" pitchFamily="34" charset="0"/>
                <a:cs typeface="Arial" panose="020B0604020202020204" pitchFamily="34" charset="0"/>
              </a:rPr>
              <a:t>Calor (y/o frío) para calentar el edificio</a:t>
            </a:r>
          </a:p>
          <a:p>
            <a:pPr>
              <a:lnSpc>
                <a:spcPct val="150000"/>
              </a:lnSpc>
            </a:pPr>
            <a:r>
              <a:rPr lang="de-DE" sz="1600" dirty="0">
                <a:latin typeface="Arial" panose="020B0604020202020204" pitchFamily="34" charset="0"/>
                <a:cs typeface="Arial" panose="020B0604020202020204" pitchFamily="34" charset="0"/>
              </a:rPr>
              <a:t>Agua caliente</a:t>
            </a:r>
          </a:p>
          <a:p>
            <a:pPr marL="0" indent="0">
              <a:lnSpc>
                <a:spcPct val="150000"/>
              </a:lnSpc>
              <a:buNone/>
            </a:pP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unidad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aprenderás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qué</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componentes</a:t>
            </a:r>
            <a:r>
              <a:rPr lang="en-US" sz="1600" dirty="0">
                <a:latin typeface="Arial" panose="020B0604020202020204" pitchFamily="34" charset="0"/>
                <a:cs typeface="Arial" panose="020B0604020202020204" pitchFamily="34" charset="0"/>
              </a:rPr>
              <a:t> son los </a:t>
            </a:r>
            <a:r>
              <a:rPr lang="en-US" sz="1600" dirty="0" err="1">
                <a:latin typeface="Arial" panose="020B0604020202020204" pitchFamily="34" charset="0"/>
                <a:cs typeface="Arial" panose="020B0604020202020204" pitchFamily="34" charset="0"/>
              </a:rPr>
              <a:t>más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utilizados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cuáles</a:t>
            </a:r>
            <a:r>
              <a:rPr lang="en-US" sz="1600" dirty="0">
                <a:latin typeface="Arial" panose="020B0604020202020204" pitchFamily="34" charset="0"/>
                <a:cs typeface="Arial" panose="020B0604020202020204" pitchFamily="34" charset="0"/>
              </a:rPr>
              <a:t> son las </a:t>
            </a:r>
            <a:r>
              <a:rPr lang="en-US" sz="1600" dirty="0" err="1">
                <a:latin typeface="Arial" panose="020B0604020202020204" pitchFamily="34" charset="0"/>
                <a:cs typeface="Arial" panose="020B0604020202020204" pitchFamily="34" charset="0"/>
              </a:rPr>
              <a:t>diferencias</a:t>
            </a:r>
            <a:r>
              <a:rPr lang="en-US" sz="1600" dirty="0">
                <a:latin typeface="Arial" panose="020B0604020202020204" pitchFamily="34" charset="0"/>
                <a:cs typeface="Arial" panose="020B0604020202020204" pitchFamily="34" charset="0"/>
              </a:rPr>
              <a:t> entre un </a:t>
            </a:r>
            <a:r>
              <a:rPr lang="en-US" sz="1600" dirty="0" err="1">
                <a:latin typeface="Arial" panose="020B0604020202020204" pitchFamily="34" charset="0"/>
                <a:cs typeface="Arial" panose="020B0604020202020204" pitchFamily="34" charset="0"/>
              </a:rPr>
              <a:t>sistema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con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y un </a:t>
            </a:r>
            <a:r>
              <a:rPr lang="en-US" sz="1600" dirty="0" err="1">
                <a:latin typeface="Arial" panose="020B0604020202020204" pitchFamily="34" charset="0"/>
                <a:cs typeface="Arial" panose="020B0604020202020204" pitchFamily="34" charset="0"/>
              </a:rPr>
              <a:t>sistema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con caldera </a:t>
            </a:r>
            <a:r>
              <a:rPr lang="en-US" sz="1600" dirty="0" err="1">
                <a:latin typeface="Arial" panose="020B0604020202020204" pitchFamily="34" charset="0"/>
                <a:cs typeface="Arial" panose="020B0604020202020204" pitchFamily="34" charset="0"/>
              </a:rPr>
              <a:t>impulsada</a:t>
            </a:r>
            <a:r>
              <a:rPr lang="en-US" sz="1600" dirty="0">
                <a:latin typeface="Arial" panose="020B0604020202020204" pitchFamily="34" charset="0"/>
                <a:cs typeface="Arial" panose="020B0604020202020204" pitchFamily="34" charset="0"/>
              </a:rPr>
              <a:t> por combustibles </a:t>
            </a:r>
            <a:r>
              <a:rPr lang="en-US" sz="1600" dirty="0" err="1">
                <a:latin typeface="Arial" panose="020B0604020202020204" pitchFamily="34" charset="0"/>
                <a:cs typeface="Arial" panose="020B0604020202020204" pitchFamily="34" charset="0"/>
              </a:rPr>
              <a:t>fósiles</a:t>
            </a: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Arial" panose="020B0604020202020204" pitchFamily="34" charset="0"/>
                <a:cs typeface="Arial" panose="020B0604020202020204" pitchFamily="34" charset="0"/>
              </a:rPr>
              <a:t>Cálculo del sistema de calefacción por suelo radiante</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8208912" cy="3001334"/>
          </a:xfrm>
          <a:prstGeom prst="rect">
            <a:avLst/>
          </a:prstGeom>
        </p:spPr>
        <p:txBody>
          <a:bodyPr wrap="square">
            <a:spAutoFit/>
          </a:bodyPr>
          <a:lstStyle/>
          <a:p>
            <a:pPr>
              <a:lnSpc>
                <a:spcPct val="150000"/>
              </a:lnSpc>
            </a:pPr>
            <a:r>
              <a:rPr lang="es-ES" sz="1600" dirty="0">
                <a:latin typeface="Arial" panose="020B0604020202020204" pitchFamily="34" charset="0"/>
                <a:cs typeface="Arial" panose="020B0604020202020204" pitchFamily="34" charset="0"/>
              </a:rPr>
              <a:t>Emisiones de un radiador – Ejemplo</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err="1">
                <a:latin typeface="Arial" panose="020B0604020202020204" pitchFamily="34" charset="0"/>
                <a:cs typeface="Arial" panose="020B0604020202020204" pitchFamily="34" charset="0"/>
              </a:rPr>
              <a:t>Así</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cambias</a:t>
            </a:r>
            <a:r>
              <a:rPr lang="en-US" sz="1600" dirty="0">
                <a:latin typeface="Arial" panose="020B0604020202020204" pitchFamily="34" charset="0"/>
                <a:cs typeface="Arial" panose="020B0604020202020204" pitchFamily="34" charset="0"/>
              </a:rPr>
              <a:t> a </a:t>
            </a:r>
          </a:p>
          <a:p>
            <a:pPr>
              <a:lnSpc>
                <a:spcPct val="150000"/>
              </a:lnSpc>
            </a:pPr>
            <a:r>
              <a:rPr lang="en-US" sz="1600" dirty="0" err="1">
                <a:latin typeface="Arial" panose="020B0604020202020204" pitchFamily="34" charset="0"/>
                <a:cs typeface="Arial" panose="020B0604020202020204" pitchFamily="34" charset="0"/>
              </a:rPr>
              <a:t>temperatura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flujo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interna</a:t>
            </a:r>
            <a:r>
              <a:rPr lang="en-US" sz="1600" dirty="0">
                <a:latin typeface="Arial" panose="020B0604020202020204" pitchFamily="34" charset="0"/>
                <a:cs typeface="Arial" panose="020B0604020202020204" pitchFamily="34" charset="0"/>
              </a:rPr>
              <a:t>:	40°C</a:t>
            </a:r>
          </a:p>
          <a:p>
            <a:pPr>
              <a:lnSpc>
                <a:spcPct val="150000"/>
              </a:lnSpc>
            </a:pPr>
            <a:r>
              <a:rPr lang="en-US" sz="1600" dirty="0" err="1">
                <a:latin typeface="Arial" panose="020B0604020202020204" pitchFamily="34" charset="0"/>
                <a:cs typeface="Arial" panose="020B0604020202020204" pitchFamily="34" charset="0"/>
              </a:rPr>
              <a:t>temperatura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retorno</a:t>
            </a:r>
            <a:r>
              <a:rPr lang="en-US" sz="1600" dirty="0">
                <a:latin typeface="Arial" panose="020B0604020202020204" pitchFamily="34" charset="0"/>
                <a:cs typeface="Arial" panose="020B0604020202020204" pitchFamily="34" charset="0"/>
              </a:rPr>
              <a:t>:	35°C</a:t>
            </a:r>
          </a:p>
          <a:p>
            <a:pPr>
              <a:lnSpc>
                <a:spcPct val="150000"/>
              </a:lnSpc>
            </a:pPr>
            <a:r>
              <a:rPr lang="en-US" sz="1600" dirty="0" err="1">
                <a:latin typeface="Arial" panose="020B0604020202020204" pitchFamily="34" charset="0"/>
                <a:cs typeface="Arial" panose="020B0604020202020204" pitchFamily="34" charset="0"/>
              </a:rPr>
              <a:t>temperatura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ambiente</a:t>
            </a:r>
            <a:r>
              <a:rPr lang="en-US" sz="1600" dirty="0">
                <a:latin typeface="Arial" panose="020B0604020202020204" pitchFamily="34" charset="0"/>
                <a:cs typeface="Arial" panose="020B0604020202020204" pitchFamily="34" charset="0"/>
              </a:rPr>
              <a:t>:            20°C</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s-ES" sz="1600" dirty="0">
                <a:latin typeface="Arial" panose="020B0604020202020204" pitchFamily="34" charset="0"/>
                <a:cs typeface="Arial" panose="020B0604020202020204" pitchFamily="34" charset="0"/>
              </a:rPr>
              <a:t>El factor es 0,2 - Al mismo radiador le queda sólo una quinta parte de su potencia.</a:t>
            </a:r>
            <a:endParaRPr lang="de-DE"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4644008" y="2455059"/>
            <a:ext cx="3160571" cy="1982053"/>
          </a:xfrm>
          <a:prstGeom prst="rect">
            <a:avLst/>
          </a:prstGeom>
        </p:spPr>
      </p:pic>
      <p:sp>
        <p:nvSpPr>
          <p:cNvPr id="5" name="Ellipse 4"/>
          <p:cNvSpPr/>
          <p:nvPr/>
        </p:nvSpPr>
        <p:spPr>
          <a:xfrm>
            <a:off x="6732240" y="3501008"/>
            <a:ext cx="720080" cy="504056"/>
          </a:xfrm>
          <a:prstGeom prst="ellipse">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6043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Arial" panose="020B0604020202020204" pitchFamily="34" charset="0"/>
                <a:cs typeface="Arial" panose="020B0604020202020204" pitchFamily="34" charset="0"/>
              </a:rPr>
              <a:t>Cálculo del sistema de calefacción por suelo radiante</a:t>
            </a:r>
            <a:endParaRPr lang="el-GR" dirty="0">
              <a:latin typeface="Arial" panose="020B0604020202020204" pitchFamily="34" charset="0"/>
              <a:cs typeface="Arial" panose="020B0604020202020204" pitchFamily="34" charset="0"/>
            </a:endParaRPr>
          </a:p>
        </p:txBody>
      </p:sp>
      <p:sp>
        <p:nvSpPr>
          <p:cNvPr id="3" name="Rechteck 2"/>
          <p:cNvSpPr/>
          <p:nvPr/>
        </p:nvSpPr>
        <p:spPr>
          <a:xfrm>
            <a:off x="477888" y="1628800"/>
            <a:ext cx="8208912" cy="4478662"/>
          </a:xfrm>
          <a:prstGeom prst="rect">
            <a:avLst/>
          </a:prstGeom>
        </p:spPr>
        <p:txBody>
          <a:bodyPr wrap="square">
            <a:spAutoFit/>
          </a:bodyPr>
          <a:lstStyle/>
          <a:p>
            <a:pPr>
              <a:lnSpc>
                <a:spcPct val="150000"/>
              </a:lnSpc>
            </a:pPr>
            <a:r>
              <a:rPr lang="en-US" sz="1600" dirty="0">
                <a:latin typeface="Arial" panose="020B0604020202020204" pitchFamily="34" charset="0"/>
                <a:cs typeface="Arial" panose="020B0604020202020204" pitchFamily="34" charset="0"/>
              </a:rPr>
              <a:t>El </a:t>
            </a:r>
            <a:r>
              <a:rPr lang="en-US" sz="1600" dirty="0" err="1">
                <a:latin typeface="Arial" panose="020B0604020202020204" pitchFamily="34" charset="0"/>
                <a:cs typeface="Arial" panose="020B0604020202020204" pitchFamily="34" charset="0"/>
              </a:rPr>
              <a:t>cálculo</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sistema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por </a:t>
            </a:r>
            <a:r>
              <a:rPr lang="en-US" sz="1600" dirty="0" err="1">
                <a:latin typeface="Arial" panose="020B0604020202020204" pitchFamily="34" charset="0"/>
                <a:cs typeface="Arial" panose="020B0604020202020204" pitchFamily="34" charset="0"/>
              </a:rPr>
              <a:t>suelo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radiante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sigue</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mismas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reglas</a:t>
            </a:r>
            <a:r>
              <a:rPr lang="en-US" sz="1600" dirty="0">
                <a:latin typeface="Arial" panose="020B0604020202020204" pitchFamily="34" charset="0"/>
                <a:cs typeface="Arial" panose="020B0604020202020204" pitchFamily="34" charset="0"/>
              </a:rPr>
              <a:t>: </a:t>
            </a:r>
          </a:p>
          <a:p>
            <a:pPr>
              <a:lnSpc>
                <a:spcPct val="150000"/>
              </a:lnSpc>
            </a:pPr>
            <a:endParaRPr lang="es-ES" sz="1600" dirty="0">
              <a:latin typeface="Arial" panose="020B0604020202020204" pitchFamily="34" charset="0"/>
              <a:cs typeface="Arial" panose="020B0604020202020204" pitchFamily="34" charset="0"/>
            </a:endParaRPr>
          </a:p>
          <a:p>
            <a:pPr>
              <a:lnSpc>
                <a:spcPct val="150000"/>
              </a:lnSpc>
            </a:pPr>
            <a:r>
              <a:rPr lang="es-ES" sz="1600" dirty="0">
                <a:latin typeface="Arial" panose="020B0604020202020204" pitchFamily="34" charset="0"/>
                <a:cs typeface="Arial" panose="020B0604020202020204" pitchFamily="34" charset="0"/>
              </a:rPr>
              <a:t>Variables de entrada: </a:t>
            </a:r>
          </a:p>
          <a:p>
            <a:pPr marL="285750" indent="-285750">
              <a:lnSpc>
                <a:spcPct val="150000"/>
              </a:lnSpc>
              <a:buFont typeface="Arial" panose="020B0604020202020204" pitchFamily="34" charset="0"/>
              <a:buChar char="•"/>
            </a:pPr>
            <a:r>
              <a:rPr lang="es-ES" sz="1600" dirty="0">
                <a:latin typeface="Arial" panose="020B0604020202020204" pitchFamily="34" charset="0"/>
                <a:cs typeface="Arial" panose="020B0604020202020204" pitchFamily="34" charset="0"/>
              </a:rPr>
              <a:t>nivel de temperatura de calentamiento, </a:t>
            </a:r>
          </a:p>
          <a:p>
            <a:pPr marL="285750" indent="-285750">
              <a:lnSpc>
                <a:spcPct val="150000"/>
              </a:lnSpc>
              <a:buFont typeface="Arial" panose="020B0604020202020204" pitchFamily="34" charset="0"/>
              <a:buChar char="•"/>
            </a:pPr>
            <a:r>
              <a:rPr lang="es-ES" sz="1600" dirty="0">
                <a:latin typeface="Arial" panose="020B0604020202020204" pitchFamily="34" charset="0"/>
                <a:cs typeface="Arial" panose="020B0604020202020204" pitchFamily="34" charset="0"/>
              </a:rPr>
              <a:t>diferencia de temperatura, </a:t>
            </a:r>
          </a:p>
          <a:p>
            <a:pPr marL="285750" indent="-285750">
              <a:lnSpc>
                <a:spcPct val="150000"/>
              </a:lnSpc>
              <a:buFont typeface="Arial" panose="020B0604020202020204" pitchFamily="34" charset="0"/>
              <a:buChar char="•"/>
            </a:pPr>
            <a:r>
              <a:rPr lang="es-ES" sz="1600" dirty="0">
                <a:latin typeface="Arial" panose="020B0604020202020204" pitchFamily="34" charset="0"/>
                <a:cs typeface="Arial" panose="020B0604020202020204" pitchFamily="34" charset="0"/>
              </a:rPr>
              <a:t>temperatura de las habitaciones,</a:t>
            </a:r>
          </a:p>
          <a:p>
            <a:pPr marL="285750" indent="-285750">
              <a:lnSpc>
                <a:spcPct val="150000"/>
              </a:lnSpc>
              <a:buFont typeface="Arial" panose="020B0604020202020204" pitchFamily="34" charset="0"/>
              <a:buChar char="•"/>
            </a:pPr>
            <a:r>
              <a:rPr lang="es-ES" sz="1600" dirty="0">
                <a:latin typeface="Arial" panose="020B0604020202020204" pitchFamily="34" charset="0"/>
                <a:cs typeface="Arial" panose="020B0604020202020204" pitchFamily="34" charset="0"/>
              </a:rPr>
              <a:t>longitud de los tubos, </a:t>
            </a:r>
          </a:p>
          <a:p>
            <a:pPr marL="285750" indent="-285750">
              <a:lnSpc>
                <a:spcPct val="150000"/>
              </a:lnSpc>
              <a:buFont typeface="Arial" panose="020B0604020202020204" pitchFamily="34" charset="0"/>
              <a:buChar char="•"/>
            </a:pPr>
            <a:r>
              <a:rPr lang="es-ES" sz="1600" dirty="0">
                <a:latin typeface="Arial" panose="020B0604020202020204" pitchFamily="34" charset="0"/>
                <a:cs typeface="Arial" panose="020B0604020202020204" pitchFamily="34" charset="0"/>
              </a:rPr>
              <a:t>distancia entre tuberías,</a:t>
            </a:r>
          </a:p>
          <a:p>
            <a:pPr marL="285750" indent="-285750">
              <a:lnSpc>
                <a:spcPct val="150000"/>
              </a:lnSpc>
              <a:buFont typeface="Arial" panose="020B0604020202020204" pitchFamily="34" charset="0"/>
              <a:buChar char="•"/>
            </a:pPr>
            <a:r>
              <a:rPr lang="es-ES" sz="1600" dirty="0">
                <a:latin typeface="Arial" panose="020B0604020202020204" pitchFamily="34" charset="0"/>
                <a:cs typeface="Arial" panose="020B0604020202020204" pitchFamily="34" charset="0"/>
              </a:rPr>
              <a:t>área de la habitación.</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s-ES" sz="1600" dirty="0">
                <a:latin typeface="Arial" panose="020B0604020202020204" pitchFamily="34" charset="0"/>
                <a:cs typeface="Arial" panose="020B0604020202020204" pitchFamily="34" charset="0"/>
              </a:rPr>
              <a:t>Con estos parámetros se puede calcular el sistema. Existen diferentes soluciones de software para este problema.</a:t>
            </a:r>
          </a:p>
        </p:txBody>
      </p:sp>
    </p:spTree>
    <p:extLst>
      <p:ext uri="{BB962C8B-B14F-4D97-AF65-F5344CB8AC3E}">
        <p14:creationId xmlns:p14="http://schemas.microsoft.com/office/powerpoint/2010/main" val="1062174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817" y="0"/>
            <a:ext cx="6707088" cy="1124744"/>
          </a:xfrm>
        </p:spPr>
        <p:txBody>
          <a:bodyPr/>
          <a:lstStyle/>
          <a:p>
            <a:r>
              <a:rPr lang="es-ES" dirty="0">
                <a:latin typeface="Arial" panose="020B0604020202020204" pitchFamily="34" charset="0"/>
                <a:cs typeface="Arial" panose="020B0604020202020204" pitchFamily="34" charset="0"/>
              </a:rPr>
              <a:t>Cálculo del sistema de calefacción por suelo radiante</a:t>
            </a:r>
            <a:endParaRPr lang="el-GR" dirty="0">
              <a:latin typeface="Arial" panose="020B0604020202020204" pitchFamily="34" charset="0"/>
              <a:cs typeface="Arial" panose="020B0604020202020204" pitchFamily="34" charset="0"/>
            </a:endParaRPr>
          </a:p>
        </p:txBody>
      </p:sp>
      <p:sp>
        <p:nvSpPr>
          <p:cNvPr id="3" name="Rechteck 2"/>
          <p:cNvSpPr/>
          <p:nvPr/>
        </p:nvSpPr>
        <p:spPr>
          <a:xfrm>
            <a:off x="483004" y="1700808"/>
            <a:ext cx="8208912" cy="1200329"/>
          </a:xfrm>
          <a:prstGeom prst="rect">
            <a:avLst/>
          </a:prstGeom>
        </p:spPr>
        <p:txBody>
          <a:bodyPr wrap="square">
            <a:spAutoFit/>
          </a:bodyPr>
          <a:lstStyle/>
          <a:p>
            <a:pPr>
              <a:lnSpc>
                <a:spcPct val="150000"/>
              </a:lnSpc>
            </a:pPr>
            <a:r>
              <a:rPr lang="en-US" sz="1600" dirty="0" err="1">
                <a:latin typeface="Arial" panose="020B0604020202020204" pitchFamily="34" charset="0"/>
                <a:cs typeface="Arial" panose="020B0604020202020204" pitchFamily="34" charset="0"/>
              </a:rPr>
              <a:t>Introducción</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Cálculo</a:t>
            </a:r>
            <a:r>
              <a:rPr lang="en-US" sz="1600" dirty="0">
                <a:latin typeface="Arial" panose="020B0604020202020204" pitchFamily="34" charset="0"/>
                <a:cs typeface="Arial" panose="020B0604020202020204" pitchFamily="34" charset="0"/>
              </a:rPr>
              <a:t> del Sistema de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por </a:t>
            </a:r>
            <a:r>
              <a:rPr lang="en-US" sz="1600" dirty="0" err="1">
                <a:latin typeface="Arial" panose="020B0604020202020204" pitchFamily="34" charset="0"/>
                <a:cs typeface="Arial" panose="020B0604020202020204" pitchFamily="34" charset="0"/>
              </a:rPr>
              <a:t>suelo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radiante</a:t>
            </a: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pic>
        <p:nvPicPr>
          <p:cNvPr id="6" name="oI6MDQdT3Ug"/>
          <p:cNvPicPr>
            <a:picLocks noRot="1" noChangeAspect="1"/>
          </p:cNvPicPr>
          <p:nvPr>
            <a:videoFile r:link="rId1"/>
          </p:nvPr>
        </p:nvPicPr>
        <p:blipFill>
          <a:blip r:embed="rId4"/>
          <a:stretch>
            <a:fillRect/>
          </a:stretch>
        </p:blipFill>
        <p:spPr>
          <a:xfrm>
            <a:off x="827584" y="2300972"/>
            <a:ext cx="7200800" cy="4050450"/>
          </a:xfrm>
          <a:prstGeom prst="rect">
            <a:avLst/>
          </a:prstGeom>
        </p:spPr>
      </p:pic>
    </p:spTree>
    <p:extLst>
      <p:ext uri="{BB962C8B-B14F-4D97-AF65-F5344CB8AC3E}">
        <p14:creationId xmlns:p14="http://schemas.microsoft.com/office/powerpoint/2010/main" val="2077755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Arial" panose="020B0604020202020204" pitchFamily="34" charset="0"/>
                <a:cs typeface="Arial" panose="020B0604020202020204" pitchFamily="34" charset="0"/>
              </a:rPr>
              <a:t>Cálculo del sistema de calefacción por suelo radiante</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628800"/>
            <a:ext cx="8208912" cy="4847994"/>
          </a:xfrm>
          <a:prstGeom prst="rect">
            <a:avLst/>
          </a:prstGeom>
        </p:spPr>
        <p:txBody>
          <a:bodyPr wrap="square">
            <a:spAutoFit/>
          </a:bodyPr>
          <a:lstStyle/>
          <a:p>
            <a:pPr>
              <a:lnSpc>
                <a:spcPct val="150000"/>
              </a:lnSpc>
            </a:pPr>
            <a:r>
              <a:rPr lang="es-ES" sz="1600" dirty="0">
                <a:latin typeface="Arial" panose="020B0604020202020204" pitchFamily="34" charset="0"/>
                <a:cs typeface="Arial" panose="020B0604020202020204" pitchFamily="34" charset="0"/>
              </a:rPr>
              <a:t>Como en el caso de la generación combinada de calor con combustibles fósiles, se deben tener en cuenta los siguientes puntos a la hora de planificar los sistemas de calefacción por suelo radiante:</a:t>
            </a:r>
          </a:p>
          <a:p>
            <a:pPr>
              <a:lnSpc>
                <a:spcPct val="150000"/>
              </a:lnSpc>
            </a:pP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s-ES" sz="1600" dirty="0">
                <a:latin typeface="Arial" panose="020B0604020202020204" pitchFamily="34" charset="0"/>
                <a:cs typeface="Arial" panose="020B0604020202020204" pitchFamily="34" charset="0"/>
              </a:rPr>
              <a:t>Temperatura máxima del suelo o temperatura mínima del suelo en modo refrigeración</a:t>
            </a:r>
          </a:p>
          <a:p>
            <a:pPr marL="285750" indent="-285750">
              <a:lnSpc>
                <a:spcPct val="150000"/>
              </a:lnSpc>
              <a:buFont typeface="Arial" panose="020B0604020202020204" pitchFamily="34" charset="0"/>
              <a:buChar char="•"/>
            </a:pPr>
            <a:r>
              <a:rPr lang="es-ES" sz="1600" dirty="0">
                <a:latin typeface="Arial" panose="020B0604020202020204" pitchFamily="34" charset="0"/>
                <a:cs typeface="Arial" panose="020B0604020202020204" pitchFamily="34" charset="0"/>
              </a:rPr>
              <a:t>Longitud de los circuitos de calefacción individuales</a:t>
            </a:r>
          </a:p>
          <a:p>
            <a:pPr marL="285750" indent="-285750">
              <a:lnSpc>
                <a:spcPct val="150000"/>
              </a:lnSpc>
              <a:buFont typeface="Arial" panose="020B0604020202020204" pitchFamily="34" charset="0"/>
              <a:buChar char="•"/>
            </a:pP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distribuidor</a:t>
            </a: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Control de la </a:t>
            </a:r>
            <a:r>
              <a:rPr lang="en-US" sz="1600" dirty="0" err="1">
                <a:latin typeface="Arial" panose="020B0604020202020204" pitchFamily="34" charset="0"/>
                <a:cs typeface="Arial" panose="020B0604020202020204" pitchFamily="34" charset="0"/>
              </a:rPr>
              <a:t>temperatura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ambiente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mediante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termostatos</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sensores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temperatura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ambiente</a:t>
            </a: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s-ES" sz="1600" dirty="0">
                <a:latin typeface="Arial" panose="020B0604020202020204" pitchFamily="34" charset="0"/>
                <a:cs typeface="Arial" panose="020B0604020202020204" pitchFamily="34" charset="0"/>
              </a:rPr>
              <a:t>Control de las válvulas de control en modo calefacción/refrigeración</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s-ES" sz="1600" dirty="0">
                <a:latin typeface="Arial" panose="020B0604020202020204" pitchFamily="34" charset="0"/>
                <a:cs typeface="Arial" panose="020B0604020202020204" pitchFamily="34" charset="0"/>
              </a:rPr>
              <a:t>Esto debe ser implementado de acuerdo con las regulaciones técnicas y es independiente del uso de una bomba de calor.</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635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Final del </a:t>
            </a:r>
            <a:r>
              <a:rPr lang="en-US" dirty="0" err="1">
                <a:latin typeface="Arial" panose="020B0604020202020204" pitchFamily="34" charset="0"/>
                <a:cs typeface="Arial" panose="020B0604020202020204" pitchFamily="34" charset="0"/>
              </a:rPr>
              <a:t>módulo</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Este es el final del </a:t>
            </a:r>
            <a:r>
              <a:rPr lang="en-US" sz="1600" dirty="0" err="1">
                <a:latin typeface="Arial" panose="020B0604020202020204" pitchFamily="34" charset="0"/>
                <a:cs typeface="Arial" panose="020B0604020202020204" pitchFamily="34" charset="0"/>
              </a:rPr>
              <a:t>módulo</a:t>
            </a:r>
            <a:r>
              <a:rPr lang="el-GR" sz="1600" dirty="0">
                <a:latin typeface="Arial" panose="020B0604020202020204" pitchFamily="34" charset="0"/>
                <a:cs typeface="Arial" panose="020B0604020202020204" pitchFamily="34" charset="0"/>
              </a:rPr>
              <a:t>:</a:t>
            </a:r>
            <a:r>
              <a:rPr lang="de-DE"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Conocimiento</a:t>
            </a:r>
            <a:r>
              <a:rPr lang="en-US" sz="1600" i="1" dirty="0">
                <a:latin typeface="Arial" panose="020B0604020202020204" pitchFamily="34" charset="0"/>
                <a:cs typeface="Arial" panose="020B0604020202020204" pitchFamily="34" charset="0"/>
              </a:rPr>
              <a:t> de </a:t>
            </a:r>
            <a:r>
              <a:rPr lang="en-US" sz="1600" i="1" dirty="0" err="1">
                <a:latin typeface="Arial" panose="020B0604020202020204" pitchFamily="34" charset="0"/>
                <a:cs typeface="Arial" panose="020B0604020202020204" pitchFamily="34" charset="0"/>
              </a:rPr>
              <a:t>calefacción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ventilación</a:t>
            </a:r>
            <a:r>
              <a:rPr lang="en-US" sz="1600" i="1" dirty="0">
                <a:latin typeface="Arial" panose="020B0604020202020204" pitchFamily="34" charset="0"/>
                <a:cs typeface="Arial" panose="020B0604020202020204" pitchFamily="34" charset="0"/>
              </a:rPr>
              <a:t> y </a:t>
            </a:r>
            <a:r>
              <a:rPr lang="en-US" sz="1600" i="1" dirty="0" err="1">
                <a:latin typeface="Arial" panose="020B0604020202020204" pitchFamily="34" charset="0"/>
                <a:cs typeface="Arial" panose="020B0604020202020204" pitchFamily="34" charset="0"/>
              </a:rPr>
              <a:t>aire</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acondicionado</a:t>
            </a:r>
            <a:r>
              <a:rPr lang="en-US" sz="1600" i="1" dirty="0">
                <a:latin typeface="Arial" panose="020B0604020202020204" pitchFamily="34" charset="0"/>
                <a:cs typeface="Arial" panose="020B0604020202020204" pitchFamily="34" charset="0"/>
              </a:rPr>
              <a:t> y </a:t>
            </a:r>
            <a:r>
              <a:rPr lang="en-US" sz="1600" i="1" dirty="0" err="1">
                <a:latin typeface="Arial" panose="020B0604020202020204" pitchFamily="34" charset="0"/>
                <a:cs typeface="Arial" panose="020B0604020202020204" pitchFamily="34" charset="0"/>
              </a:rPr>
              <a:t>sistema</a:t>
            </a:r>
            <a:r>
              <a:rPr lang="en-US" sz="1600" i="1" dirty="0">
                <a:latin typeface="Arial" panose="020B0604020202020204" pitchFamily="34" charset="0"/>
                <a:cs typeface="Arial" panose="020B0604020202020204" pitchFamily="34" charset="0"/>
              </a:rPr>
              <a:t> de </a:t>
            </a:r>
            <a:r>
              <a:rPr lang="en-US" sz="1600" i="1" dirty="0" err="1">
                <a:latin typeface="Arial" panose="020B0604020202020204" pitchFamily="34" charset="0"/>
                <a:cs typeface="Arial" panose="020B0604020202020204" pitchFamily="34" charset="0"/>
              </a:rPr>
              <a:t>distribución</a:t>
            </a:r>
            <a:r>
              <a:rPr lang="en-US" sz="1600" i="1" dirty="0">
                <a:latin typeface="Arial" panose="020B0604020202020204" pitchFamily="34" charset="0"/>
                <a:cs typeface="Arial" panose="020B0604020202020204" pitchFamily="34" charset="0"/>
              </a:rPr>
              <a:t> de </a:t>
            </a:r>
            <a:r>
              <a:rPr lang="en-US" sz="1600" i="1" dirty="0" err="1">
                <a:latin typeface="Arial" panose="020B0604020202020204" pitchFamily="34" charset="0"/>
                <a:cs typeface="Arial" panose="020B0604020202020204" pitchFamily="34" charset="0"/>
              </a:rPr>
              <a:t>edificios</a:t>
            </a:r>
            <a:r>
              <a:rPr lang="en-US" sz="1600" i="1" dirty="0">
                <a:latin typeface="Arial" panose="020B0604020202020204" pitchFamily="34" charset="0"/>
                <a:cs typeface="Arial" panose="020B0604020202020204" pitchFamily="34" charset="0"/>
              </a:rPr>
              <a:t> (HVAC)</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err="1">
                <a:latin typeface="Arial" panose="020B0604020202020204" pitchFamily="34" charset="0"/>
                <a:cs typeface="Arial" panose="020B0604020202020204" pitchFamily="34" charset="0"/>
              </a:rPr>
              <a:t>Ahora</a:t>
            </a:r>
            <a:endParaRPr lang="en-US" sz="1600" dirty="0">
              <a:latin typeface="Arial" panose="020B0604020202020204"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err="1">
                <a:latin typeface="Arial" panose="020B0604020202020204" pitchFamily="34" charset="0"/>
                <a:cs typeface="Arial" panose="020B0604020202020204" pitchFamily="34" charset="0"/>
              </a:rPr>
              <a:t>conoces</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diferentes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componentes</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características</a:t>
            </a:r>
            <a:r>
              <a:rPr lang="en-US" sz="1600" dirty="0">
                <a:latin typeface="Arial" panose="020B0604020202020204" pitchFamily="34" charset="0"/>
                <a:cs typeface="Arial" panose="020B0604020202020204" pitchFamily="34" charset="0"/>
              </a:rPr>
              <a:t> del HVAC. </a:t>
            </a:r>
          </a:p>
          <a:p>
            <a:pPr>
              <a:lnSpc>
                <a:spcPct val="150000"/>
              </a:lnSpc>
              <a:buAutoNum type="arabicPeriod"/>
            </a:pPr>
            <a:r>
              <a:rPr lang="en-US" sz="1600" dirty="0" err="1">
                <a:latin typeface="Arial" panose="020B0604020202020204" pitchFamily="34" charset="0"/>
                <a:cs typeface="Arial" panose="020B0604020202020204" pitchFamily="34" charset="0"/>
              </a:rPr>
              <a:t>conoces</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diferentes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componentes</a:t>
            </a:r>
            <a:r>
              <a:rPr lang="en-US" sz="1600" dirty="0">
                <a:latin typeface="Arial" panose="020B0604020202020204" pitchFamily="34" charset="0"/>
                <a:cs typeface="Arial" panose="020B0604020202020204" pitchFamily="34" charset="0"/>
              </a:rPr>
              <a:t> y las </a:t>
            </a:r>
            <a:r>
              <a:rPr lang="en-US" sz="1600" dirty="0" err="1">
                <a:latin typeface="Arial" panose="020B0604020202020204" pitchFamily="34" charset="0"/>
                <a:cs typeface="Arial" panose="020B0604020202020204" pitchFamily="34" charset="0"/>
              </a:rPr>
              <a:t>características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sistema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distribución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edificios</a:t>
            </a:r>
            <a:r>
              <a:rPr lang="en-US" sz="1600" dirty="0">
                <a:latin typeface="Arial" panose="020B0604020202020204" pitchFamily="34" charset="0"/>
                <a:cs typeface="Arial" panose="020B0604020202020204" pitchFamily="34" charset="0"/>
              </a:rPr>
              <a:t>. </a:t>
            </a:r>
          </a:p>
          <a:p>
            <a:pPr>
              <a:lnSpc>
                <a:spcPct val="150000"/>
              </a:lnSpc>
              <a:buAutoNum type="arabicPeriod"/>
            </a:pPr>
            <a:r>
              <a:rPr lang="en-US" sz="1600" dirty="0" err="1">
                <a:latin typeface="Arial" panose="020B0604020202020204" pitchFamily="34" charset="0"/>
                <a:cs typeface="Arial" panose="020B0604020202020204" pitchFamily="34" charset="0"/>
              </a:rPr>
              <a:t>puedes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identificar</a:t>
            </a:r>
            <a:r>
              <a:rPr lang="en-US" sz="1600" dirty="0">
                <a:latin typeface="Arial" panose="020B0604020202020204" pitchFamily="34" charset="0"/>
                <a:cs typeface="Arial" panose="020B0604020202020204" pitchFamily="34" charset="0"/>
              </a:rPr>
              <a:t> y describer </a:t>
            </a:r>
            <a:r>
              <a:rPr lang="en-US" sz="1600" dirty="0" err="1">
                <a:latin typeface="Arial" panose="020B0604020202020204" pitchFamily="34" charset="0"/>
                <a:cs typeface="Arial" panose="020B0604020202020204" pitchFamily="34" charset="0"/>
              </a:rPr>
              <a:t>cómo</a:t>
            </a:r>
            <a:r>
              <a:rPr lang="en-US" sz="1600" dirty="0">
                <a:latin typeface="Arial" panose="020B0604020202020204" pitchFamily="34" charset="0"/>
                <a:cs typeface="Arial" panose="020B0604020202020204" pitchFamily="34" charset="0"/>
              </a:rPr>
              <a:t> el HVAC y los components de </a:t>
            </a:r>
            <a:r>
              <a:rPr lang="en-US" sz="1600" dirty="0" err="1">
                <a:latin typeface="Arial" panose="020B0604020202020204" pitchFamily="34" charset="0"/>
                <a:cs typeface="Arial" panose="020B0604020202020204" pitchFamily="34" charset="0"/>
              </a:rPr>
              <a:t>distribución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edificos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actúan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conjuntamente</a:t>
            </a:r>
            <a:r>
              <a:rPr lang="en-US" sz="1600" dirty="0">
                <a:latin typeface="Arial" panose="020B0604020202020204" pitchFamily="34" charset="0"/>
                <a:cs typeface="Arial" panose="020B0604020202020204" pitchFamily="34" charset="0"/>
              </a:rPr>
              <a:t>. </a:t>
            </a:r>
          </a:p>
          <a:p>
            <a:pPr>
              <a:lnSpc>
                <a:spcPct val="150000"/>
              </a:lnSpc>
              <a:buAutoNum type="arabicPeriod"/>
            </a:pPr>
            <a:r>
              <a:rPr lang="en-US" sz="1600" dirty="0" err="1">
                <a:latin typeface="Arial" panose="020B0604020202020204" pitchFamily="34" charset="0"/>
                <a:cs typeface="Arial" panose="020B0604020202020204" pitchFamily="34" charset="0"/>
              </a:rPr>
              <a:t>puedes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instalar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diferentes</a:t>
            </a:r>
            <a:r>
              <a:rPr lang="en-US" sz="1600" dirty="0">
                <a:latin typeface="Arial" panose="020B0604020202020204" pitchFamily="34" charset="0"/>
                <a:cs typeface="Arial" panose="020B0604020202020204" pitchFamily="34" charset="0"/>
              </a:rPr>
              <a:t> components de HVAC. </a:t>
            </a:r>
          </a:p>
        </p:txBody>
      </p:sp>
    </p:spTree>
    <p:extLst>
      <p:ext uri="{BB962C8B-B14F-4D97-AF65-F5344CB8AC3E}">
        <p14:creationId xmlns:p14="http://schemas.microsoft.com/office/powerpoint/2010/main" val="2701582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Final de la </a:t>
            </a:r>
            <a:r>
              <a:rPr lang="en-US" dirty="0" err="1">
                <a:latin typeface="Arial" panose="020B0604020202020204" pitchFamily="34" charset="0"/>
                <a:cs typeface="Arial" panose="020B0604020202020204" pitchFamily="34" charset="0"/>
              </a:rPr>
              <a:t>unidad</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3.4 </a:t>
            </a:r>
            <a:r>
              <a:rPr lang="es-ES" dirty="0">
                <a:latin typeface="Arial" panose="020B0604020202020204" pitchFamily="34" charset="0"/>
                <a:cs typeface="Arial" panose="020B0604020202020204" pitchFamily="34" charset="0"/>
              </a:rPr>
              <a:t>Principios de las auditorías energéticas y clasificación/control de calidad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9552" y="1556792"/>
            <a:ext cx="8435280" cy="4525963"/>
          </a:xfrm>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rPr>
              <a:t>Las partes esenciales del sistema de calefacción combinadas con una bomba de calor son en su mayoría las mismas que las de un sistema impulsado por combustibles fósiles. La bomba de calor es el generador de calor de un sistema de calefacción central para todo el edificio. </a:t>
            </a:r>
          </a:p>
          <a:p>
            <a:pPr marL="0" indent="0">
              <a:lnSpc>
                <a:spcPct val="150000"/>
              </a:lnSpc>
              <a:buNone/>
            </a:pPr>
            <a:r>
              <a:rPr lang="es-ES" sz="1600" dirty="0">
                <a:latin typeface="Arial" panose="020B0604020202020204" pitchFamily="34" charset="0"/>
                <a:cs typeface="Arial" panose="020B0604020202020204" pitchFamily="34" charset="0"/>
              </a:rPr>
              <a:t>Para introducir el calor en el edificio se necesita una instalación de calefacción (como los radiadores), que en su mayor parte es impulsada por el agua como medio de transferencia de calor. La principal diferencia es el nivel de temperatura de funcionamiento del sistema (</a:t>
            </a:r>
            <a:r>
              <a:rPr lang="de-DE" sz="1600" dirty="0">
                <a:latin typeface="Arial" panose="020B0604020202020204" pitchFamily="34" charset="0"/>
                <a:cs typeface="Arial" panose="020B0604020202020204" pitchFamily="34" charset="0"/>
                <a:sym typeface="Wingdings" panose="05000000000000000000" pitchFamily="2" charset="2"/>
              </a:rPr>
              <a:t> </a:t>
            </a:r>
            <a:r>
              <a:rPr lang="es-ES" sz="1600" dirty="0" err="1">
                <a:latin typeface="Arial" panose="020B0604020202020204" pitchFamily="34" charset="0"/>
                <a:cs typeface="Arial" panose="020B0604020202020204" pitchFamily="34" charset="0"/>
              </a:rPr>
              <a:t>xxx.yyyy</a:t>
            </a:r>
            <a:r>
              <a:rPr lang="es-ES" sz="1600" dirty="0">
                <a:latin typeface="Arial" panose="020B0604020202020204" pitchFamily="34" charset="0"/>
                <a:cs typeface="Arial" panose="020B0604020202020204" pitchFamily="34" charset="0"/>
              </a:rPr>
              <a:t>). Un sistema de calefacción con bomba de calor funciona eficientemente con una temperatura de entrada relativamente baja (hasta 35°C).</a:t>
            </a:r>
          </a:p>
          <a:p>
            <a:pPr marL="0" indent="0">
              <a:lnSpc>
                <a:spcPct val="150000"/>
              </a:lnSpc>
              <a:buNone/>
            </a:pPr>
            <a:r>
              <a:rPr lang="es-ES" sz="1600" dirty="0">
                <a:latin typeface="Arial" panose="020B0604020202020204" pitchFamily="34" charset="0"/>
                <a:cs typeface="Arial" panose="020B0604020202020204" pitchFamily="34" charset="0"/>
              </a:rPr>
              <a:t>Típicamente también se utiliza un acumulador de calor.</a:t>
            </a:r>
          </a:p>
          <a:p>
            <a:pPr marL="0" indent="0">
              <a:lnSpc>
                <a:spcPct val="150000"/>
              </a:lnSpc>
              <a:buNone/>
            </a:pPr>
            <a:r>
              <a:rPr lang="es-ES" sz="1600" dirty="0">
                <a:latin typeface="Arial" panose="020B0604020202020204" pitchFamily="34" charset="0"/>
                <a:cs typeface="Arial" panose="020B0604020202020204" pitchFamily="34" charset="0"/>
              </a:rPr>
              <a:t>Si se suministra agua caliente también por medio de la bomba de calor, hay que instalar un sistema común de distribución de agua caliente, así como un depósito.</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55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Temperatura de entrada</a:t>
            </a:r>
            <a:endParaRPr lang="el-GR" dirty="0"/>
          </a:p>
        </p:txBody>
      </p:sp>
      <p:sp>
        <p:nvSpPr>
          <p:cNvPr id="3" name="Content Placeholder 2"/>
          <p:cNvSpPr>
            <a:spLocks noGrp="1"/>
          </p:cNvSpPr>
          <p:nvPr>
            <p:ph idx="1"/>
          </p:nvPr>
        </p:nvSpPr>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rPr>
              <a:t>Para posibilitar una temperatura de entrada relativamente baja (hasta 35°C) es necesario utilizar un panel de calefacción.</a:t>
            </a:r>
          </a:p>
          <a:p>
            <a:pPr marL="0" indent="0">
              <a:lnSpc>
                <a:spcPct val="150000"/>
              </a:lnSpc>
              <a:buNone/>
            </a:pPr>
            <a:r>
              <a:rPr lang="es-ES" sz="1600" dirty="0">
                <a:latin typeface="Arial" panose="020B0604020202020204" pitchFamily="34" charset="0"/>
                <a:cs typeface="Arial" panose="020B0604020202020204" pitchFamily="34" charset="0"/>
                <a:sym typeface="Wingdings" panose="05000000000000000000" pitchFamily="2" charset="2"/>
              </a:rPr>
              <a:t>Los radiadores convencionales utilizan temperaturas de flujo superiores a 55°C y en la mayoría de los casos no son adecuados. </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de-DE" sz="1600" dirty="0">
                <a:latin typeface="Arial" panose="020B0604020202020204" pitchFamily="34" charset="0"/>
                <a:cs typeface="Arial" panose="020B0604020202020204" pitchFamily="34" charset="0"/>
                <a:sym typeface="Wingdings" panose="05000000000000000000" pitchFamily="2" charset="2"/>
              </a:rPr>
              <a:t>Dispositivos de calefacción de paneles:</a:t>
            </a:r>
          </a:p>
          <a:p>
            <a:pPr>
              <a:lnSpc>
                <a:spcPct val="150000"/>
              </a:lnSpc>
            </a:pPr>
            <a:r>
              <a:rPr lang="es-ES" sz="1600" dirty="0">
                <a:latin typeface="Arial" panose="020B0604020202020204" pitchFamily="34" charset="0"/>
                <a:cs typeface="Arial" panose="020B0604020202020204" pitchFamily="34" charset="0"/>
                <a:sym typeface="Wingdings" panose="05000000000000000000" pitchFamily="2" charset="2"/>
              </a:rPr>
              <a:t>Sistema de calefacción por suelo radiante</a:t>
            </a:r>
          </a:p>
          <a:p>
            <a:pPr>
              <a:lnSpc>
                <a:spcPct val="150000"/>
              </a:lnSpc>
            </a:pPr>
            <a:r>
              <a:rPr lang="es-ES" sz="1600" dirty="0">
                <a:latin typeface="Arial" panose="020B0604020202020204" pitchFamily="34" charset="0"/>
                <a:cs typeface="Arial" panose="020B0604020202020204" pitchFamily="34" charset="0"/>
                <a:sym typeface="Wingdings" panose="05000000000000000000" pitchFamily="2" charset="2"/>
              </a:rPr>
              <a:t>Paneles de calefacción de techo</a:t>
            </a:r>
          </a:p>
          <a:p>
            <a:pPr>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Techo termoactivo</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s-ES" sz="1600" dirty="0">
                <a:latin typeface="Arial" panose="020B0604020202020204" pitchFamily="34" charset="0"/>
                <a:cs typeface="Arial" panose="020B0604020202020204" pitchFamily="34" charset="0"/>
                <a:sym typeface="Wingdings" panose="05000000000000000000" pitchFamily="2" charset="2"/>
              </a:rPr>
              <a:t>Otra solución posible es instalar fan </a:t>
            </a:r>
            <a:r>
              <a:rPr lang="es-ES" sz="1600" dirty="0" err="1">
                <a:latin typeface="Arial" panose="020B0604020202020204" pitchFamily="34" charset="0"/>
                <a:cs typeface="Arial" panose="020B0604020202020204" pitchFamily="34" charset="0"/>
                <a:sym typeface="Wingdings" panose="05000000000000000000" pitchFamily="2" charset="2"/>
              </a:rPr>
              <a:t>coils</a:t>
            </a:r>
            <a:r>
              <a:rPr lang="es-ES" sz="1600" dirty="0">
                <a:latin typeface="Arial" panose="020B0604020202020204" pitchFamily="34" charset="0"/>
                <a:cs typeface="Arial" panose="020B0604020202020204" pitchFamily="34" charset="0"/>
                <a:sym typeface="Wingdings" panose="05000000000000000000" pitchFamily="2" charset="2"/>
              </a:rPr>
              <a:t>.</a:t>
            </a: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24128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Arial" panose="020B0604020202020204" pitchFamily="34" charset="0"/>
                <a:cs typeface="Arial" panose="020B0604020202020204" pitchFamily="34" charset="0"/>
                <a:sym typeface="Wingdings" panose="05000000000000000000" pitchFamily="2" charset="2"/>
              </a:rPr>
              <a:t>Sistema de calefacción por suelo radiante</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628800"/>
            <a:ext cx="7344816" cy="539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4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Sistema de calefacción por suelo radiante</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1797" y="2708920"/>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2300424"/>
            <a:ext cx="5050904" cy="4525963"/>
          </a:xfrm>
        </p:spPr>
        <p:txBody>
          <a:bodyPr>
            <a:noAutofit/>
          </a:bodyPr>
          <a:lstStyle/>
          <a:p>
            <a:pPr marL="0" indent="0">
              <a:lnSpc>
                <a:spcPct val="150000"/>
              </a:lnSpc>
              <a:buNone/>
            </a:pPr>
            <a:r>
              <a:rPr lang="es-ES" sz="1600" dirty="0">
                <a:latin typeface="Arial" panose="020B0604020202020204" pitchFamily="34" charset="0"/>
                <a:cs typeface="Arial" panose="020B0604020202020204" pitchFamily="34" charset="0"/>
              </a:rPr>
              <a:t>La calefacción por suelo radiante tiene una larga historia que se remonta al año 5.000 a.C. (en Corea) y es bien conocida desde el Imperio Romano.</a:t>
            </a:r>
          </a:p>
          <a:p>
            <a:pPr marL="0" indent="0">
              <a:lnSpc>
                <a:spcPct val="150000"/>
              </a:lnSpc>
              <a:buNone/>
            </a:pPr>
            <a:r>
              <a:rPr lang="es-ES" sz="1600" dirty="0">
                <a:latin typeface="Arial" panose="020B0604020202020204" pitchFamily="34" charset="0"/>
                <a:cs typeface="Arial" panose="020B0604020202020204" pitchFamily="34" charset="0"/>
              </a:rPr>
              <a:t>Los sistemas </a:t>
            </a:r>
            <a:r>
              <a:rPr lang="es-ES" sz="1600" dirty="0" err="1">
                <a:latin typeface="Arial" panose="020B0604020202020204" pitchFamily="34" charset="0"/>
                <a:cs typeface="Arial" panose="020B0604020202020204" pitchFamily="34" charset="0"/>
              </a:rPr>
              <a:t>hidrónicos</a:t>
            </a:r>
            <a:r>
              <a:rPr lang="es-ES" sz="1600" dirty="0">
                <a:latin typeface="Arial" panose="020B0604020202020204" pitchFamily="34" charset="0"/>
                <a:cs typeface="Arial" panose="020B0604020202020204" pitchFamily="34" charset="0"/>
              </a:rPr>
              <a:t> utilizan agua (</a:t>
            </a:r>
            <a:r>
              <a:rPr lang="en-US" sz="1600" dirty="0">
                <a:latin typeface="Arial" panose="020B0604020202020204" pitchFamily="34" charset="0"/>
                <a:cs typeface="Arial" panose="020B0604020202020204" pitchFamily="34" charset="0"/>
                <a:sym typeface="Wingdings" panose="05000000000000000000" pitchFamily="2" charset="2"/>
              </a:rPr>
              <a:t> </a:t>
            </a:r>
            <a:r>
              <a:rPr lang="es-ES" sz="1600" dirty="0">
                <a:latin typeface="Arial" panose="020B0604020202020204" pitchFamily="34" charset="0"/>
                <a:cs typeface="Arial" panose="020B0604020202020204" pitchFamily="34" charset="0"/>
              </a:rPr>
              <a:t>medio de transferencia de calor) en circuito cerrado, que se instalan en el pavimento. El agua circula entre el suelo y la bomba de calor (o la caldera) para distribuir el calor.</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32605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Sistema de calefacción por suelo radiante</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0502" y="2636912"/>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558495" y="1916832"/>
            <a:ext cx="5050904"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Si se </a:t>
            </a:r>
            <a:r>
              <a:rPr lang="en-US" sz="1600" dirty="0" err="1">
                <a:latin typeface="Arial" panose="020B0604020202020204" pitchFamily="34" charset="0"/>
                <a:cs typeface="Arial" panose="020B0604020202020204" pitchFamily="34" charset="0"/>
              </a:rPr>
              <a:t>combinan</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sistema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por </a:t>
            </a:r>
            <a:r>
              <a:rPr lang="en-US" sz="1600" dirty="0" err="1">
                <a:latin typeface="Arial" panose="020B0604020202020204" pitchFamily="34" charset="0"/>
                <a:cs typeface="Arial" panose="020B0604020202020204" pitchFamily="34" charset="0"/>
              </a:rPr>
              <a:t>suelo</a:t>
            </a:r>
            <a:r>
              <a:rPr lang="en-US" sz="1600" dirty="0">
                <a:latin typeface="Arial" panose="020B0604020202020204" pitchFamily="34" charset="0"/>
                <a:cs typeface="Arial" panose="020B0604020202020204" pitchFamily="34" charset="0"/>
              </a:rPr>
              <a:t> radiate con un </a:t>
            </a:r>
            <a:r>
              <a:rPr lang="es-ES" sz="1600" dirty="0">
                <a:latin typeface="Arial" panose="020B0604020202020204" pitchFamily="34" charset="0"/>
                <a:cs typeface="Arial" panose="020B0604020202020204" pitchFamily="34" charset="0"/>
              </a:rPr>
              <a:t>con edificios de alto rendimiento (edificios de nueva construcción y/o edificios mejorados), podrá utilizar temperaturas de flujo bajas en la calefacción y temperaturas de flujo altas en la refrigeración.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s-ES" sz="1600" dirty="0">
                <a:latin typeface="Arial" panose="020B0604020202020204" pitchFamily="34" charset="0"/>
                <a:cs typeface="Arial" panose="020B0604020202020204" pitchFamily="34" charset="0"/>
              </a:rPr>
              <a:t>Normalmente, los sistemas bajo suelo se combinan con sistemas geotérmicos o solares térmicos.</a:t>
            </a:r>
            <a:endParaRPr lang="de-DE" sz="16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42312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sym typeface="Wingdings" panose="05000000000000000000" pitchFamily="2" charset="2"/>
              </a:rPr>
              <a:t>Sistema de calefacción por suelo radiante</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1797" y="2819065"/>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916832"/>
            <a:ext cx="5050904" cy="4525963"/>
          </a:xfrm>
        </p:spPr>
        <p:txBody>
          <a:bodyPr>
            <a:noAutofit/>
          </a:bodyPr>
          <a:lstStyle/>
          <a:p>
            <a:pPr marL="0" indent="0">
              <a:lnSpc>
                <a:spcPct val="150000"/>
              </a:lnSpc>
              <a:buNone/>
            </a:pPr>
            <a:r>
              <a:rPr lang="en-US" sz="1600" b="1" dirty="0" err="1">
                <a:latin typeface="Arial" panose="020B0604020202020204" pitchFamily="34" charset="0"/>
                <a:cs typeface="Arial" panose="020B0604020202020204" pitchFamily="34" charset="0"/>
              </a:rPr>
              <a:t>Ventajas</a:t>
            </a:r>
            <a:endParaRPr lang="en-US" sz="1600" b="1" dirty="0">
              <a:latin typeface="Arial" panose="020B0604020202020204" pitchFamily="34" charset="0"/>
              <a:cs typeface="Arial" panose="020B0604020202020204" pitchFamily="34" charset="0"/>
            </a:endParaRPr>
          </a:p>
          <a:p>
            <a:pPr>
              <a:lnSpc>
                <a:spcPct val="150000"/>
              </a:lnSpc>
            </a:pPr>
            <a:r>
              <a:rPr lang="es-ES" sz="1600" dirty="0">
                <a:latin typeface="Arial" panose="020B0604020202020204" pitchFamily="34" charset="0"/>
                <a:cs typeface="Arial" panose="020B0604020202020204" pitchFamily="34" charset="0"/>
              </a:rPr>
              <a:t>La calefacción por suelo radiante de baja temperatura se empotra en el suelo o se coloca bajo el revestimiento del suelo. Como tal, no ocupa ningún espacio en la pared.</a:t>
            </a:r>
          </a:p>
          <a:p>
            <a:pPr>
              <a:lnSpc>
                <a:spcPct val="150000"/>
              </a:lnSpc>
            </a:pPr>
            <a:r>
              <a:rPr lang="es-ES" sz="1600" dirty="0">
                <a:latin typeface="Arial" panose="020B0604020202020204" pitchFamily="34" charset="0"/>
                <a:cs typeface="Arial" panose="020B0604020202020204" pitchFamily="34" charset="0"/>
                <a:sym typeface="Wingdings" panose="05000000000000000000" pitchFamily="2" charset="2"/>
              </a:rPr>
              <a:t>La transferencia de calor ocurre principalmente a través de la radiación (en lugar de la convección). El calor radiante es más cómodo.</a:t>
            </a:r>
          </a:p>
          <a:p>
            <a:pPr>
              <a:lnSpc>
                <a:spcPct val="150000"/>
              </a:lnSpc>
            </a:pPr>
            <a:r>
              <a:rPr lang="es-ES" sz="1600" dirty="0">
                <a:latin typeface="Arial" panose="020B0604020202020204" pitchFamily="34" charset="0"/>
                <a:cs typeface="Arial" panose="020B0604020202020204" pitchFamily="34" charset="0"/>
                <a:sym typeface="Wingdings" panose="05000000000000000000" pitchFamily="2" charset="2"/>
              </a:rPr>
              <a:t>Es posible una temperatura de entrada baja.</a:t>
            </a:r>
            <a:endParaRPr lang="de-DE" sz="16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11265633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2930</Words>
  <Application>Microsoft Office PowerPoint</Application>
  <PresentationFormat>Presentación en pantalla (4:3)</PresentationFormat>
  <Paragraphs>259</Paragraphs>
  <Slides>35</Slides>
  <Notes>31</Notes>
  <HiddenSlides>0</HiddenSlides>
  <MMClips>2</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35</vt:i4>
      </vt:variant>
    </vt:vector>
  </HeadingPairs>
  <TitlesOfParts>
    <vt:vector size="38" baseType="lpstr">
      <vt:lpstr>Arial</vt:lpstr>
      <vt:lpstr>Calibri</vt:lpstr>
      <vt:lpstr>2_Office Theme</vt:lpstr>
      <vt:lpstr>1.1 Conocimiento de la calefacción, ventilación y aire acondicionado y del sistema de distribución de edificios (HVAC)</vt:lpstr>
      <vt:lpstr>Objetivos del módulo</vt:lpstr>
      <vt:lpstr>Introduction</vt:lpstr>
      <vt:lpstr>Introducción</vt:lpstr>
      <vt:lpstr>Temperatura de entrada</vt:lpstr>
      <vt:lpstr>Sistema de calefacción por suelo radiante</vt:lpstr>
      <vt:lpstr>Sistema de calefacción por suelo radiante</vt:lpstr>
      <vt:lpstr>Sistema de calefacción por suelo radiante</vt:lpstr>
      <vt:lpstr>Sistema de calefacción por suelo radiante</vt:lpstr>
      <vt:lpstr>Sistema de calefacción por suelo radiante</vt:lpstr>
      <vt:lpstr>Sistema de calefacción por suelo radiante</vt:lpstr>
      <vt:lpstr>Calefacción de techo/ calefacción de paneles</vt:lpstr>
      <vt:lpstr>Calefacción de techo/ calefacción de paneles</vt:lpstr>
      <vt:lpstr>Activación del núcleo de hormigón</vt:lpstr>
      <vt:lpstr>Activación del núcleo de hormigón</vt:lpstr>
      <vt:lpstr>Fan coils</vt:lpstr>
      <vt:lpstr>Fan coils</vt:lpstr>
      <vt:lpstr>Radiadores</vt:lpstr>
      <vt:lpstr>Radiadores de baño</vt:lpstr>
      <vt:lpstr>Depósito tampón de calefacción</vt:lpstr>
      <vt:lpstr>Depósito tampón de calefacción</vt:lpstr>
      <vt:lpstr>Depósito tampón de calefacción</vt:lpstr>
      <vt:lpstr>Depósito tampón de calefacción</vt:lpstr>
      <vt:lpstr>Depósito tampón de calefacción</vt:lpstr>
      <vt:lpstr>Depósito tampón de calefacción</vt:lpstr>
      <vt:lpstr>Depósito tampón de calefacción</vt:lpstr>
      <vt:lpstr>Cálculo del sistema de calefacción por suelo radiante</vt:lpstr>
      <vt:lpstr>Cálculo del sistema de calefacción por suelo radiante</vt:lpstr>
      <vt:lpstr>Cálculo del sistema de calefacción por suelo radiante</vt:lpstr>
      <vt:lpstr>Cálculo del sistema de calefacción por suelo radiante</vt:lpstr>
      <vt:lpstr>Cálculo del sistema de calefacción por suelo radiante</vt:lpstr>
      <vt:lpstr>Cálculo del sistema de calefacción por suelo radiante</vt:lpstr>
      <vt:lpstr>Cálculo del sistema de calefacción por suelo radiante</vt:lpstr>
      <vt:lpstr>Final del módulo</vt:lpstr>
      <vt:lpstr>Final de la unidad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Jesus Maria Gomez</cp:lastModifiedBy>
  <cp:revision>76</cp:revision>
  <dcterms:created xsi:type="dcterms:W3CDTF">2017-12-11T10:59:29Z</dcterms:created>
  <dcterms:modified xsi:type="dcterms:W3CDTF">2019-08-03T17:40:10Z</dcterms:modified>
</cp:coreProperties>
</file>