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51"/>
  </p:notesMasterIdLst>
  <p:sldIdLst>
    <p:sldId id="256" r:id="rId2"/>
    <p:sldId id="257" r:id="rId3"/>
    <p:sldId id="297" r:id="rId4"/>
    <p:sldId id="391" r:id="rId5"/>
    <p:sldId id="339" r:id="rId6"/>
    <p:sldId id="377" r:id="rId7"/>
    <p:sldId id="392" r:id="rId8"/>
    <p:sldId id="393" r:id="rId9"/>
    <p:sldId id="394" r:id="rId10"/>
    <p:sldId id="398" r:id="rId11"/>
    <p:sldId id="399" r:id="rId12"/>
    <p:sldId id="386" r:id="rId13"/>
    <p:sldId id="387" r:id="rId14"/>
    <p:sldId id="400" r:id="rId15"/>
    <p:sldId id="401" r:id="rId16"/>
    <p:sldId id="395" r:id="rId17"/>
    <p:sldId id="378" r:id="rId18"/>
    <p:sldId id="396" r:id="rId19"/>
    <p:sldId id="397" r:id="rId20"/>
    <p:sldId id="380" r:id="rId21"/>
    <p:sldId id="375" r:id="rId22"/>
    <p:sldId id="381" r:id="rId23"/>
    <p:sldId id="382" r:id="rId24"/>
    <p:sldId id="379" r:id="rId25"/>
    <p:sldId id="383" r:id="rId26"/>
    <p:sldId id="384" r:id="rId27"/>
    <p:sldId id="385" r:id="rId28"/>
    <p:sldId id="390" r:id="rId29"/>
    <p:sldId id="402" r:id="rId30"/>
    <p:sldId id="403" r:id="rId31"/>
    <p:sldId id="404" r:id="rId32"/>
    <p:sldId id="405" r:id="rId33"/>
    <p:sldId id="407" r:id="rId34"/>
    <p:sldId id="408" r:id="rId35"/>
    <p:sldId id="409" r:id="rId36"/>
    <p:sldId id="410" r:id="rId37"/>
    <p:sldId id="411" r:id="rId38"/>
    <p:sldId id="413" r:id="rId39"/>
    <p:sldId id="414" r:id="rId40"/>
    <p:sldId id="415" r:id="rId41"/>
    <p:sldId id="412" r:id="rId42"/>
    <p:sldId id="416" r:id="rId43"/>
    <p:sldId id="417" r:id="rId44"/>
    <p:sldId id="418" r:id="rId45"/>
    <p:sldId id="419" r:id="rId46"/>
    <p:sldId id="420" r:id="rId47"/>
    <p:sldId id="376" r:id="rId48"/>
    <p:sldId id="334" r:id="rId49"/>
    <p:sldId id="507" r:id="rId50"/>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20" autoAdjust="0"/>
  </p:normalViewPr>
  <p:slideViewPr>
    <p:cSldViewPr>
      <p:cViewPr varScale="1">
        <p:scale>
          <a:sx n="49" d="100"/>
          <a:sy n="49" d="100"/>
        </p:scale>
        <p:origin x="44" y="616"/>
      </p:cViewPr>
      <p:guideLst>
        <p:guide orient="horz" pos="3974"/>
        <p:guide pos="5465"/>
      </p:guideLst>
    </p:cSldViewPr>
  </p:slideViewPr>
  <p:notesTextViewPr>
    <p:cViewPr>
      <p:scale>
        <a:sx n="3" d="2"/>
        <a:sy n="3" d="2"/>
      </p:scale>
      <p:origin x="0" y="0"/>
    </p:cViewPr>
  </p:notesTextViewPr>
  <p:sorterViewPr>
    <p:cViewPr>
      <p:scale>
        <a:sx n="100" d="100"/>
        <a:sy n="100" d="100"/>
      </p:scale>
      <p:origin x="0" y="-10812"/>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1"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21/8/2019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360" tIns="45688" rIns="91360" bIns="45688" rtlCol="0">
            <a:normAutofit/>
          </a:bodyPr>
          <a:lstStyle/>
          <a:p>
            <a:pPr lvl="0"/>
            <a:r>
              <a:rPr lang="el-GR"/>
              <a:t>Kλικ για επεξεργασία επεξεργασία των στυλ του υποδείγματος</a:t>
            </a:r>
          </a:p>
          <a:p>
            <a:pPr lvl="1"/>
            <a:r>
              <a:rPr lang="el-GR"/>
              <a:t>επιπέδου DIFUNDE LA PALABRA-</a:t>
            </a:r>
          </a:p>
          <a:p>
            <a:pPr lvl="2"/>
            <a:r>
              <a:rPr lang="el-GR"/>
              <a:t>Τρίτου επιπέδου</a:t>
            </a:r>
          </a:p>
          <a:p>
            <a:pPr lvl="3"/>
            <a:r>
              <a:rPr lang="el-GR"/>
              <a:t>Τέταρτου DIFUNDE LA PALABRA-</a:t>
            </a:r>
          </a:p>
          <a:p>
            <a:pPr lvl="4"/>
            <a:r>
              <a:rPr lang="el-GR"/>
              <a:t>Πέμπτου επιπέδου</a:t>
            </a:r>
          </a:p>
        </p:txBody>
      </p:sp>
      <p:sp>
        <p:nvSpPr>
          <p:cNvPr id="6" name="5 - Θέση υποσέλιδου"/>
          <p:cNvSpPr>
            <a:spLocks noGrp="1"/>
          </p:cNvSpPr>
          <p:nvPr>
            <p:ph type="ftr" sz="quarter" idx="4"/>
          </p:nvPr>
        </p:nvSpPr>
        <p:spPr>
          <a:xfrm>
            <a:off x="8"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1"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‹Nº›</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Haga clic para editar el estilo del título del Patrón</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Haga clic para editar los estilos de texto del Patrón</a:t>
            </a:r>
          </a:p>
          <a:p>
            <a:pPr lvl="1"/>
            <a:r>
              <a:rPr lang="en-US"/>
              <a:t>Segundo nivel</a:t>
            </a:r>
          </a:p>
          <a:p>
            <a:pPr lvl="2"/>
            <a:r>
              <a:rPr lang="en-US"/>
              <a:t>Tercer nivel</a:t>
            </a:r>
          </a:p>
          <a:p>
            <a:pPr lvl="3"/>
            <a:r>
              <a:rPr lang="en-US"/>
              <a:t>Cuarto nivel</a:t>
            </a:r>
          </a:p>
          <a:p>
            <a:pPr lvl="4"/>
            <a:r>
              <a:rPr lang="en-US"/>
              <a:t>Quinto nivel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‹Nº›</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9.wdp"/><Relationship Id="rId4" Type="http://schemas.openxmlformats.org/officeDocument/2006/relationships/image" Target="../media/image45.png"/><Relationship Id="rId9" Type="http://schemas.microsoft.com/office/2007/relationships/hdphoto" Target="../media/hdphoto11.wdp"/></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52.png"/><Relationship Id="rId4" Type="http://schemas.openxmlformats.org/officeDocument/2006/relationships/image" Target="../media/image49.png"/><Relationship Id="rId9" Type="http://schemas.microsoft.com/office/2007/relationships/hdphoto" Target="../media/hdphoto15.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18.wdp"/><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www.aeroflexusa.com/" TargetMode="External"/><Relationship Id="rId3" Type="http://schemas.openxmlformats.org/officeDocument/2006/relationships/hyperlink" Target="https://www.youtube.com/watch?v=te62lvgfKSQ" TargetMode="External"/><Relationship Id="rId7" Type="http://schemas.openxmlformats.org/officeDocument/2006/relationships/hyperlink" Target="http://www.solarhotusa.com/" TargetMode="External"/><Relationship Id="rId2" Type="http://schemas.openxmlformats.org/officeDocument/2006/relationships/hyperlink" Target="https://www.youtube.com/watch?v=JF2xo0dBtcs" TargetMode="External"/><Relationship Id="rId1" Type="http://schemas.openxmlformats.org/officeDocument/2006/relationships/slideLayout" Target="../slideLayouts/slideLayout2.xml"/><Relationship Id="rId6" Type="http://schemas.openxmlformats.org/officeDocument/2006/relationships/hyperlink" Target="https://apricus.com.au/" TargetMode="External"/><Relationship Id="rId5" Type="http://schemas.openxmlformats.org/officeDocument/2006/relationships/hyperlink" Target="https://www.rheem.com.au/products/residential/solar/" TargetMode="External"/><Relationship Id="rId4" Type="http://schemas.openxmlformats.org/officeDocument/2006/relationships/hyperlink" Target="https://copperplumbing.org.uk/resources-library/publication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fontScale="90000"/>
          </a:bodyPr>
          <a:lstStyle/>
          <a:p>
            <a:r>
              <a:rPr lang="es-ES" b="1" dirty="0">
                <a:effectLst>
                  <a:outerShdw blurRad="38100" dist="38100" dir="2700000" algn="tl">
                    <a:srgbClr val="000000">
                      <a:alpha val="43137"/>
                    </a:srgbClr>
                  </a:outerShdw>
                </a:effectLst>
              </a:rPr>
              <a:t>Unidad 2.3.EL CIRCUITO HIDRÁULICO I. TUBOS Y EL LÍQUIDO DE TRANSFERENCIA DE CALOR</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s-ES" dirty="0"/>
              <a:t>Bloque 2: Sistemas de energía solar térmica para viviendas unifamiliares</a:t>
            </a:r>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BF30-8A68-4BC9-9E32-FDD7CCC75B90}"/>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D97A72F6-0437-4189-B431-A8D1D22F9DFA}"/>
              </a:ext>
            </a:extLst>
          </p:cNvPr>
          <p:cNvSpPr/>
          <p:nvPr/>
        </p:nvSpPr>
        <p:spPr>
          <a:xfrm>
            <a:off x="432916" y="1485000"/>
            <a:ext cx="2304000"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Aspectos</a:t>
            </a:r>
            <a:r>
              <a:rPr lang="en-US" b="1" dirty="0">
                <a:solidFill>
                  <a:prstClr val="black"/>
                </a:solidFill>
                <a:cs typeface="Arial" pitchFamily="34" charset="0"/>
              </a:rPr>
              <a:t> </a:t>
            </a:r>
            <a:r>
              <a:rPr lang="en-US" b="1" dirty="0" err="1">
                <a:solidFill>
                  <a:prstClr val="black"/>
                </a:solidFill>
                <a:cs typeface="Arial" pitchFamily="34" charset="0"/>
              </a:rPr>
              <a:t>comunes</a:t>
            </a:r>
            <a:endParaRPr lang="en-US" b="1" dirty="0"/>
          </a:p>
        </p:txBody>
      </p:sp>
      <p:sp>
        <p:nvSpPr>
          <p:cNvPr id="6" name="Rectangle 5">
            <a:extLst>
              <a:ext uri="{FF2B5EF4-FFF2-40B4-BE49-F238E27FC236}">
                <a16:creationId xmlns:a16="http://schemas.microsoft.com/office/drawing/2014/main" id="{0576DBAC-73DD-406C-8107-375F923AF7A4}"/>
              </a:ext>
            </a:extLst>
          </p:cNvPr>
          <p:cNvSpPr/>
          <p:nvPr/>
        </p:nvSpPr>
        <p:spPr>
          <a:xfrm>
            <a:off x="0" y="1854332"/>
            <a:ext cx="5436000" cy="1815882"/>
          </a:xfrm>
          <a:prstGeom prst="rect">
            <a:avLst/>
          </a:prstGeom>
        </p:spPr>
        <p:txBody>
          <a:bodyPr wrap="square">
            <a:spAutoFit/>
          </a:bodyPr>
          <a:lstStyle/>
          <a:p>
            <a:pPr marL="285750" indent="-285750">
              <a:buFont typeface="Wingdings" panose="05000000000000000000" pitchFamily="2" charset="2"/>
              <a:buChar char="§"/>
            </a:pPr>
            <a:r>
              <a:rPr lang="en-US" sz="1400" b="1" dirty="0" err="1"/>
              <a:t>Colectores</a:t>
            </a:r>
            <a:r>
              <a:rPr lang="en-US" sz="1400" b="1" dirty="0"/>
              <a:t> de </a:t>
            </a:r>
            <a:r>
              <a:rPr lang="en-US" sz="1400" b="1" dirty="0" err="1"/>
              <a:t>fontanería</a:t>
            </a:r>
            <a:r>
              <a:rPr lang="en-US" sz="1400" b="1" dirty="0"/>
              <a:t> :</a:t>
            </a:r>
          </a:p>
          <a:p>
            <a:pPr marL="552450" lvl="1" indent="-285750">
              <a:buFont typeface="Calibri" panose="020F0502020204030204" pitchFamily="34" charset="0"/>
              <a:buChar char="‒"/>
            </a:pPr>
            <a:r>
              <a:rPr lang="es-ES" sz="1400" dirty="0"/>
              <a:t>Con uno o dos paneles, los tubos de cobre y los accesorios de conexión se utilizan principalmente.</a:t>
            </a:r>
          </a:p>
          <a:p>
            <a:pPr marL="552450" lvl="1" indent="-285750">
              <a:buFont typeface="Calibri" panose="020F0502020204030204" pitchFamily="34" charset="0"/>
              <a:buChar char="‒"/>
            </a:pPr>
            <a:r>
              <a:rPr lang="es-ES" sz="1400" dirty="0"/>
              <a:t>En el caso de matrices de varios paneles o colectores, las conexiones paralelas (con paneles planos) y los bancos de colectores equilibrados se construyen con cobre aislado.</a:t>
            </a:r>
          </a:p>
          <a:p>
            <a:pPr marL="552450" lvl="1" indent="-285750">
              <a:buFont typeface="Calibri" panose="020F0502020204030204" pitchFamily="34" charset="0"/>
              <a:buChar char="‒"/>
            </a:pPr>
            <a:r>
              <a:rPr lang="es-ES" sz="1400" dirty="0"/>
              <a:t>Tapajuntas de cobre o metal para penetraciones de tuberías (de una o dos tuberías) y materiales de sellado.</a:t>
            </a:r>
            <a:endParaRPr lang="en-US" sz="1400" dirty="0"/>
          </a:p>
        </p:txBody>
      </p:sp>
      <p:sp>
        <p:nvSpPr>
          <p:cNvPr id="8" name="Rectangle 7">
            <a:extLst>
              <a:ext uri="{FF2B5EF4-FFF2-40B4-BE49-F238E27FC236}">
                <a16:creationId xmlns:a16="http://schemas.microsoft.com/office/drawing/2014/main" id="{719698F2-7854-454A-A14F-5454FBF775BB}"/>
              </a:ext>
            </a:extLst>
          </p:cNvPr>
          <p:cNvSpPr/>
          <p:nvPr/>
        </p:nvSpPr>
        <p:spPr>
          <a:xfrm>
            <a:off x="0" y="3631344"/>
            <a:ext cx="8686800" cy="2677656"/>
          </a:xfrm>
          <a:prstGeom prst="rect">
            <a:avLst/>
          </a:prstGeom>
        </p:spPr>
        <p:txBody>
          <a:bodyPr wrap="square">
            <a:spAutoFit/>
          </a:bodyPr>
          <a:lstStyle/>
          <a:p>
            <a:pPr marL="285750" indent="-285750">
              <a:buFont typeface="Wingdings" panose="05000000000000000000" pitchFamily="2" charset="2"/>
              <a:buChar char="§"/>
            </a:pPr>
            <a:r>
              <a:rPr lang="en-US" sz="1400" b="1" dirty="0" err="1"/>
              <a:t>Fontanería</a:t>
            </a:r>
            <a:r>
              <a:rPr lang="en-US" sz="1400" b="1" dirty="0"/>
              <a:t> del </a:t>
            </a:r>
            <a:r>
              <a:rPr lang="en-US" sz="1400" b="1" dirty="0" err="1"/>
              <a:t>circuito</a:t>
            </a:r>
            <a:r>
              <a:rPr lang="en-US" sz="1400" b="1" dirty="0"/>
              <a:t> </a:t>
            </a:r>
            <a:r>
              <a:rPr lang="en-US" sz="1400" b="1" dirty="0" err="1"/>
              <a:t>primario</a:t>
            </a:r>
            <a:r>
              <a:rPr lang="en-US" sz="1400" b="1" dirty="0"/>
              <a:t> o </a:t>
            </a:r>
            <a:r>
              <a:rPr lang="en-US" sz="1400" b="1" dirty="0" err="1"/>
              <a:t>bucle</a:t>
            </a:r>
            <a:r>
              <a:rPr lang="en-US" sz="1400" b="1" dirty="0"/>
              <a:t> solar. </a:t>
            </a:r>
          </a:p>
          <a:p>
            <a:pPr marL="552450" lvl="1" indent="-285750">
              <a:buFont typeface="Calibri" panose="020F0502020204030204" pitchFamily="34" charset="0"/>
              <a:buChar char="‒"/>
            </a:pPr>
            <a:r>
              <a:rPr lang="es-ES" sz="1400" dirty="0"/>
              <a:t>Los tamaños de las tuberías se eligen de forma coherente para obtener los caudales previstos para el rendimiento de los colectores.</a:t>
            </a:r>
          </a:p>
          <a:p>
            <a:pPr marL="552450" lvl="1" indent="-285750">
              <a:buFont typeface="Calibri" panose="020F0502020204030204" pitchFamily="34" charset="0"/>
              <a:buChar char="‒"/>
            </a:pPr>
            <a:r>
              <a:rPr lang="es-ES" sz="1400" dirty="0"/>
              <a:t>Tuberías hechas para minimizar la caída de presión mediante la reducción de codos, tiradas largas, accesorios, etc.</a:t>
            </a:r>
          </a:p>
          <a:p>
            <a:pPr marL="552450" lvl="1" indent="-285750">
              <a:buFont typeface="Calibri" panose="020F0502020204030204" pitchFamily="34" charset="0"/>
              <a:buChar char="‒"/>
            </a:pPr>
            <a:r>
              <a:rPr lang="es-ES" sz="1400" dirty="0"/>
              <a:t>Tuberías adaptadas a las necesidades específicas (tubos inclinados y paneles para el drenaje, etc.).</a:t>
            </a:r>
          </a:p>
          <a:p>
            <a:pPr marL="552450" lvl="1" indent="-285750">
              <a:buFont typeface="Calibri" panose="020F0502020204030204" pitchFamily="34" charset="0"/>
              <a:buChar char="‒"/>
            </a:pPr>
            <a:r>
              <a:rPr lang="es-ES" sz="1400" dirty="0"/>
              <a:t>Aislamiento adecuado y protección UV para tuberías en exteriores.</a:t>
            </a:r>
          </a:p>
          <a:p>
            <a:pPr marL="552450" lvl="1" indent="-285750">
              <a:buFont typeface="Calibri" panose="020F0502020204030204" pitchFamily="34" charset="0"/>
              <a:buChar char="‒"/>
            </a:pPr>
            <a:r>
              <a:rPr lang="es-ES" sz="1400" dirty="0"/>
              <a:t>Pruebas de presión del circuito primario o de sus partes.</a:t>
            </a:r>
          </a:p>
          <a:p>
            <a:pPr marL="552450" lvl="1" indent="-285750">
              <a:buFont typeface="Calibri" panose="020F0502020204030204" pitchFamily="34" charset="0"/>
              <a:buChar char="‒"/>
            </a:pPr>
            <a:r>
              <a:rPr lang="es-ES" sz="1400" dirty="0"/>
              <a:t>Instalación de soportes de tubería aislados de la tubería para evitar la corrosión galvánica.</a:t>
            </a:r>
            <a:endParaRPr lang="en-US" sz="1400" dirty="0"/>
          </a:p>
          <a:p>
            <a:pPr marL="285750" indent="-285750">
              <a:buFont typeface="Wingdings" panose="05000000000000000000" pitchFamily="2" charset="2"/>
              <a:buChar char="§"/>
            </a:pPr>
            <a:r>
              <a:rPr lang="es-ES" sz="1400" b="1" dirty="0"/>
              <a:t>Fontanería (mecánica): válvulas, manómetros, dispositivos de seguridad, bombas y otros, según se requiera.</a:t>
            </a:r>
            <a:r>
              <a:rPr lang="en-US" sz="1400" b="1" dirty="0"/>
              <a:t> </a:t>
            </a:r>
          </a:p>
          <a:p>
            <a:pPr marL="552450" lvl="1" indent="-285750">
              <a:buFont typeface="Calibri" panose="020F0502020204030204" pitchFamily="34" charset="0"/>
              <a:buChar char="‒"/>
            </a:pPr>
            <a:r>
              <a:rPr lang="es-ES" sz="1400" dirty="0"/>
              <a:t>Selección y ubicaciones adecuadas para el funcionamiento del sistema. Debe hacerse cuidadosamente de acuerdo con los diseños de las tuberías y/o las especificaciones del fabricante.</a:t>
            </a:r>
            <a:endParaRPr lang="en-US" sz="1400" dirty="0"/>
          </a:p>
        </p:txBody>
      </p:sp>
      <p:pic>
        <p:nvPicPr>
          <p:cNvPr id="9" name="Picture 8">
            <a:extLst>
              <a:ext uri="{FF2B5EF4-FFF2-40B4-BE49-F238E27FC236}">
                <a16:creationId xmlns:a16="http://schemas.microsoft.com/office/drawing/2014/main" id="{1065407F-9809-4C7C-B390-68C414A9073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436001" y="1485000"/>
            <a:ext cx="3250799" cy="2409825"/>
          </a:xfrm>
          <a:prstGeom prst="rect">
            <a:avLst/>
          </a:prstGeom>
          <a:ln>
            <a:solidFill>
              <a:schemeClr val="tx1"/>
            </a:solidFill>
          </a:ln>
        </p:spPr>
      </p:pic>
    </p:spTree>
    <p:extLst>
      <p:ext uri="{BB962C8B-B14F-4D97-AF65-F5344CB8AC3E}">
        <p14:creationId xmlns:p14="http://schemas.microsoft.com/office/powerpoint/2010/main" val="1908150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D1AA-A3ED-4289-965B-6F4D350FEEA6}"/>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E4E39112-0DBE-4250-9F72-38488B7DF5D2}"/>
              </a:ext>
            </a:extLst>
          </p:cNvPr>
          <p:cNvSpPr/>
          <p:nvPr/>
        </p:nvSpPr>
        <p:spPr>
          <a:xfrm>
            <a:off x="432916" y="1331668"/>
            <a:ext cx="2304000"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Aspectos</a:t>
            </a:r>
            <a:r>
              <a:rPr lang="en-US" b="1" dirty="0">
                <a:solidFill>
                  <a:prstClr val="black"/>
                </a:solidFill>
                <a:cs typeface="Arial" pitchFamily="34" charset="0"/>
              </a:rPr>
              <a:t> </a:t>
            </a:r>
            <a:r>
              <a:rPr lang="en-US" b="1" dirty="0" err="1">
                <a:solidFill>
                  <a:prstClr val="black"/>
                </a:solidFill>
                <a:cs typeface="Arial" pitchFamily="34" charset="0"/>
              </a:rPr>
              <a:t>comunes</a:t>
            </a:r>
            <a:endParaRPr lang="en-US" b="1" dirty="0"/>
          </a:p>
        </p:txBody>
      </p:sp>
      <p:pic>
        <p:nvPicPr>
          <p:cNvPr id="5" name="Picture 4">
            <a:extLst>
              <a:ext uri="{FF2B5EF4-FFF2-40B4-BE49-F238E27FC236}">
                <a16:creationId xmlns:a16="http://schemas.microsoft.com/office/drawing/2014/main" id="{276338B4-FD97-41D0-B973-9E60849ACAD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084000" y="1492198"/>
            <a:ext cx="2808000" cy="1950384"/>
          </a:xfrm>
          <a:prstGeom prst="rect">
            <a:avLst/>
          </a:prstGeom>
          <a:ln>
            <a:solidFill>
              <a:schemeClr val="tx1"/>
            </a:solidFill>
          </a:ln>
        </p:spPr>
      </p:pic>
      <p:sp>
        <p:nvSpPr>
          <p:cNvPr id="7" name="Rectangle 6">
            <a:extLst>
              <a:ext uri="{FF2B5EF4-FFF2-40B4-BE49-F238E27FC236}">
                <a16:creationId xmlns:a16="http://schemas.microsoft.com/office/drawing/2014/main" id="{FDE8F9E3-DE7A-4019-B8F3-496F62DAE63A}"/>
              </a:ext>
            </a:extLst>
          </p:cNvPr>
          <p:cNvSpPr/>
          <p:nvPr/>
        </p:nvSpPr>
        <p:spPr>
          <a:xfrm>
            <a:off x="0" y="1638332"/>
            <a:ext cx="8639084" cy="5262979"/>
          </a:xfrm>
          <a:prstGeom prst="rect">
            <a:avLst/>
          </a:prstGeom>
        </p:spPr>
        <p:txBody>
          <a:bodyPr wrap="square">
            <a:spAutoFit/>
          </a:bodyPr>
          <a:lstStyle/>
          <a:p>
            <a:pPr marL="285750" indent="-285750">
              <a:buFont typeface="Wingdings" panose="05000000000000000000" pitchFamily="2" charset="2"/>
              <a:buChar char="§"/>
            </a:pPr>
            <a:r>
              <a:rPr lang="es-ES" sz="1400" dirty="0"/>
              <a:t>Válvulas de fontanería y otros componentes de circuitos </a:t>
            </a:r>
            <a:r>
              <a:rPr lang="en-US" sz="1400" dirty="0"/>
              <a:t>:</a:t>
            </a:r>
          </a:p>
          <a:p>
            <a:pPr marL="552450" lvl="1" indent="-285750">
              <a:buFont typeface="Calibri" panose="020F0502020204030204" pitchFamily="34" charset="0"/>
              <a:buChar char="‒"/>
            </a:pPr>
            <a:r>
              <a:rPr lang="es-ES" sz="1400" b="1" dirty="0"/>
              <a:t>Válvulas de retención</a:t>
            </a:r>
            <a:r>
              <a:rPr lang="es-ES" sz="1400" dirty="0"/>
              <a:t>. En activo (Directo y Anticongelante) a </a:t>
            </a:r>
          </a:p>
          <a:p>
            <a:pPr marL="266700" lvl="1"/>
            <a:r>
              <a:rPr lang="es-ES" sz="1400" dirty="0"/>
              <a:t>        evitar el </a:t>
            </a:r>
            <a:r>
              <a:rPr lang="es-ES" sz="1400" dirty="0" err="1"/>
              <a:t>termosifonado</a:t>
            </a:r>
            <a:r>
              <a:rPr lang="es-ES" sz="1400" dirty="0"/>
              <a:t> nocturno y el mantenimiento.</a:t>
            </a:r>
          </a:p>
          <a:p>
            <a:pPr marL="552450" lvl="1" indent="-285750">
              <a:buFont typeface="Calibri" panose="020F0502020204030204" pitchFamily="34" charset="0"/>
              <a:buChar char="‒"/>
            </a:pPr>
            <a:r>
              <a:rPr lang="es-ES" sz="1400" b="1" dirty="0"/>
              <a:t>Tanques de expansión</a:t>
            </a:r>
            <a:r>
              <a:rPr lang="es-ES" sz="1400" dirty="0"/>
              <a:t>. Entre la entrada del colector y</a:t>
            </a:r>
          </a:p>
          <a:p>
            <a:pPr marL="266700" lvl="1"/>
            <a:r>
              <a:rPr lang="es-ES" sz="1400" dirty="0"/>
              <a:t>        válvula de retención (sistemas anticongelantes).</a:t>
            </a:r>
          </a:p>
          <a:p>
            <a:pPr marL="552450" lvl="1" indent="-285750">
              <a:buFont typeface="Calibri" panose="020F0502020204030204" pitchFamily="34" charset="0"/>
              <a:buChar char="‒"/>
            </a:pPr>
            <a:r>
              <a:rPr lang="es-ES" sz="1400" b="1" dirty="0"/>
              <a:t>Purgadores de aire</a:t>
            </a:r>
            <a:r>
              <a:rPr lang="es-ES" sz="1400" dirty="0"/>
              <a:t>. En cualquier lugar donde se pueda acumular aire.</a:t>
            </a:r>
          </a:p>
          <a:p>
            <a:pPr marL="552450" lvl="1" indent="-285750">
              <a:buFont typeface="Calibri" panose="020F0502020204030204" pitchFamily="34" charset="0"/>
              <a:buChar char="‒"/>
            </a:pPr>
            <a:r>
              <a:rPr lang="es-ES" sz="1400" b="1" dirty="0"/>
              <a:t>Configuraciones de válvulas</a:t>
            </a:r>
            <a:r>
              <a:rPr lang="es-ES" sz="1400" dirty="0"/>
              <a:t>. Tres válvulas, bypass...in </a:t>
            </a:r>
          </a:p>
          <a:p>
            <a:pPr marL="266700" lvl="1"/>
            <a:r>
              <a:rPr lang="es-ES" sz="1400" dirty="0"/>
              <a:t>        dos sistemas de tanques para el aislamiento y el mantenimiento.</a:t>
            </a:r>
          </a:p>
          <a:p>
            <a:pPr marL="552450" lvl="1" indent="-285750">
              <a:buFont typeface="Calibri" panose="020F0502020204030204" pitchFamily="34" charset="0"/>
              <a:buChar char="‒"/>
            </a:pPr>
            <a:r>
              <a:rPr lang="es-ES" sz="1400" b="1" dirty="0"/>
              <a:t>Instrumentos de seguimiento</a:t>
            </a:r>
            <a:r>
              <a:rPr lang="es-ES" sz="1400" dirty="0"/>
              <a:t>. Manómetros, termómetros, caudalímetros (</a:t>
            </a:r>
            <a:r>
              <a:rPr lang="es-ES" sz="1400" dirty="0" err="1"/>
              <a:t>sight</a:t>
            </a:r>
            <a:r>
              <a:rPr lang="es-ES" sz="1400" dirty="0"/>
              <a:t> </a:t>
            </a:r>
            <a:r>
              <a:rPr lang="es-ES" sz="1400" dirty="0" err="1"/>
              <a:t>glasess</a:t>
            </a:r>
            <a:r>
              <a:rPr lang="es-ES" sz="1400" dirty="0"/>
              <a:t>)....</a:t>
            </a:r>
          </a:p>
          <a:p>
            <a:pPr marL="552450" lvl="1" indent="-285750">
              <a:buFont typeface="Calibri" panose="020F0502020204030204" pitchFamily="34" charset="0"/>
              <a:buChar char="‒"/>
            </a:pPr>
            <a:r>
              <a:rPr lang="es-ES" sz="1400" b="1" dirty="0"/>
              <a:t>Bombas y estaciones de bombeo</a:t>
            </a:r>
            <a:r>
              <a:rPr lang="es-ES" sz="1400" dirty="0"/>
              <a:t>. Bombas de circulación en horizontal y bombeo del fluido frío.</a:t>
            </a:r>
          </a:p>
          <a:p>
            <a:pPr marL="552450" lvl="1" indent="-285750">
              <a:buFont typeface="Calibri" panose="020F0502020204030204" pitchFamily="34" charset="0"/>
              <a:buChar char="‒"/>
            </a:pPr>
            <a:r>
              <a:rPr lang="es-ES" sz="1400" b="1" dirty="0"/>
              <a:t>Dispositivos de seguridad del sistema</a:t>
            </a:r>
            <a:r>
              <a:rPr lang="es-ES" sz="1400" dirty="0"/>
              <a:t>. T&amp;P en calentadores de agua. Válvulas PRV en circuitos de colectores presurizados.</a:t>
            </a:r>
          </a:p>
          <a:p>
            <a:pPr marL="552450" lvl="1" indent="-285750">
              <a:buFont typeface="Calibri" panose="020F0502020204030204" pitchFamily="34" charset="0"/>
              <a:buChar char="‒"/>
            </a:pPr>
            <a:r>
              <a:rPr lang="es-ES" sz="1400" b="1" dirty="0"/>
              <a:t>Válvulas de templado y </a:t>
            </a:r>
            <a:r>
              <a:rPr lang="es-ES" sz="1400" b="1" dirty="0" err="1"/>
              <a:t>antiquemaduras</a:t>
            </a:r>
            <a:r>
              <a:rPr lang="es-ES" sz="1400" dirty="0"/>
              <a:t>. Para limitar la temperatura en los aparatos de agua caliente. 3 puertos.</a:t>
            </a:r>
          </a:p>
          <a:p>
            <a:pPr marL="552450" lvl="1" indent="-285750">
              <a:buFont typeface="Calibri" panose="020F0502020204030204" pitchFamily="34" charset="0"/>
              <a:buChar char="‒"/>
            </a:pPr>
            <a:r>
              <a:rPr lang="es-ES" sz="1400" b="1" dirty="0"/>
              <a:t>Tanques de almacenamiento</a:t>
            </a:r>
            <a:r>
              <a:rPr lang="es-ES" sz="1400" dirty="0"/>
              <a:t>. Los tanques presurizados son comunes y flexibles: conexiones superiores y laterales.</a:t>
            </a:r>
          </a:p>
          <a:p>
            <a:pPr marL="552450" lvl="1" indent="-285750">
              <a:buFont typeface="Calibri" panose="020F0502020204030204" pitchFamily="34" charset="0"/>
              <a:buChar char="‒"/>
            </a:pPr>
            <a:r>
              <a:rPr lang="es-ES" sz="1400" b="1" dirty="0"/>
              <a:t>Integración de calentadores de agua</a:t>
            </a:r>
            <a:r>
              <a:rPr lang="es-ES" sz="1400" dirty="0"/>
              <a:t>. Se requiere personal con licencia para los circuitos eléctricos o de gas.</a:t>
            </a:r>
          </a:p>
          <a:p>
            <a:pPr marL="552450" lvl="1" indent="-285750">
              <a:buFont typeface="Calibri" panose="020F0502020204030204" pitchFamily="34" charset="0"/>
              <a:buChar char="‒"/>
            </a:pPr>
            <a:r>
              <a:rPr lang="es-ES" sz="1400" b="1" dirty="0"/>
              <a:t>Tanques de drenaje</a:t>
            </a:r>
            <a:r>
              <a:rPr lang="es-ES" sz="1400" dirty="0"/>
              <a:t>. Tanques sólo de depósito, o grandes tanques de drenaje para el almacenamiento de agua caliente.</a:t>
            </a:r>
          </a:p>
          <a:p>
            <a:pPr marL="552450" lvl="1" indent="-285750">
              <a:buFont typeface="Calibri" panose="020F0502020204030204" pitchFamily="34" charset="0"/>
              <a:buChar char="‒"/>
            </a:pPr>
            <a:r>
              <a:rPr lang="es-ES" sz="1400" b="1" dirty="0"/>
              <a:t>Intercambiador de calor</a:t>
            </a:r>
            <a:r>
              <a:rPr lang="es-ES" sz="1400" dirty="0"/>
              <a:t>. Si es externo, se prefiere el tipo de placa de acero inoxidable. Se necesitan dos bombas.</a:t>
            </a:r>
          </a:p>
          <a:p>
            <a:pPr marL="552450" lvl="1" indent="-285750">
              <a:buFont typeface="Calibri" panose="020F0502020204030204" pitchFamily="34" charset="0"/>
              <a:buChar char="‒"/>
            </a:pPr>
            <a:r>
              <a:rPr lang="es-ES" sz="1400" b="1" dirty="0"/>
              <a:t>Especial</a:t>
            </a:r>
            <a:r>
              <a:rPr lang="es-ES" sz="1400" dirty="0"/>
              <a:t>. Disipadores de calor. Cerca de colectores, ventilados, con control automático</a:t>
            </a:r>
            <a:r>
              <a:rPr lang="en-US" sz="1400" dirty="0"/>
              <a:t>.</a:t>
            </a:r>
          </a:p>
          <a:p>
            <a:pPr marL="552450" lvl="1" indent="-285750">
              <a:buFont typeface="Calibri" panose="020F0502020204030204" pitchFamily="34" charset="0"/>
              <a:buChar char="‒"/>
            </a:pPr>
            <a:endParaRPr lang="en-US" sz="1400" dirty="0"/>
          </a:p>
          <a:p>
            <a:pPr marL="552450" lvl="1" indent="-285750">
              <a:buFont typeface="Calibri" panose="020F0502020204030204" pitchFamily="34" charset="0"/>
              <a:buChar char="‒"/>
            </a:pPr>
            <a:endParaRPr lang="en-US" sz="1400" dirty="0"/>
          </a:p>
        </p:txBody>
      </p:sp>
    </p:spTree>
    <p:extLst>
      <p:ext uri="{BB962C8B-B14F-4D97-AF65-F5344CB8AC3E}">
        <p14:creationId xmlns:p14="http://schemas.microsoft.com/office/powerpoint/2010/main" val="3628608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AA605-BB04-446B-B95F-3901C281FAF2}"/>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CA9B330B-3286-44FF-B729-7689E01C06B1}"/>
              </a:ext>
            </a:extLst>
          </p:cNvPr>
          <p:cNvSpPr/>
          <p:nvPr/>
        </p:nvSpPr>
        <p:spPr>
          <a:xfrm>
            <a:off x="432916" y="1557000"/>
            <a:ext cx="687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Control de </a:t>
            </a:r>
            <a:r>
              <a:rPr lang="en-US" b="1" dirty="0" err="1">
                <a:solidFill>
                  <a:prstClr val="black"/>
                </a:solidFill>
                <a:cs typeface="Arial" pitchFamily="34" charset="0"/>
              </a:rPr>
              <a:t>sobrecalentamiento</a:t>
            </a:r>
            <a:r>
              <a:rPr lang="en-US" b="1" dirty="0">
                <a:solidFill>
                  <a:prstClr val="black"/>
                </a:solidFill>
                <a:cs typeface="Arial" pitchFamily="34" charset="0"/>
              </a:rPr>
              <a:t>. </a:t>
            </a:r>
            <a:r>
              <a:rPr lang="en-US" b="1" dirty="0" err="1">
                <a:solidFill>
                  <a:prstClr val="black"/>
                </a:solidFill>
                <a:cs typeface="Arial" pitchFamily="34" charset="0"/>
              </a:rPr>
              <a:t>Temperatura</a:t>
            </a:r>
            <a:r>
              <a:rPr lang="en-US" b="1" dirty="0">
                <a:solidFill>
                  <a:prstClr val="black"/>
                </a:solidFill>
                <a:cs typeface="Arial" pitchFamily="34" charset="0"/>
              </a:rPr>
              <a:t> de </a:t>
            </a:r>
            <a:r>
              <a:rPr lang="en-US" b="1" dirty="0" err="1">
                <a:solidFill>
                  <a:prstClr val="black"/>
                </a:solidFill>
                <a:cs typeface="Arial" pitchFamily="34" charset="0"/>
              </a:rPr>
              <a:t>estancamiento</a:t>
            </a:r>
            <a:endParaRPr lang="en-US" b="1" dirty="0"/>
          </a:p>
        </p:txBody>
      </p:sp>
      <p:sp>
        <p:nvSpPr>
          <p:cNvPr id="5" name="TextBox 4">
            <a:extLst>
              <a:ext uri="{FF2B5EF4-FFF2-40B4-BE49-F238E27FC236}">
                <a16:creationId xmlns:a16="http://schemas.microsoft.com/office/drawing/2014/main" id="{DCCEF530-143C-43E3-8DBF-501ED4C5BBD0}"/>
              </a:ext>
            </a:extLst>
          </p:cNvPr>
          <p:cNvSpPr txBox="1"/>
          <p:nvPr/>
        </p:nvSpPr>
        <p:spPr>
          <a:xfrm>
            <a:off x="684000" y="1989000"/>
            <a:ext cx="3672000" cy="2677656"/>
          </a:xfrm>
          <a:prstGeom prst="rect">
            <a:avLst/>
          </a:prstGeom>
          <a:noFill/>
        </p:spPr>
        <p:txBody>
          <a:bodyPr wrap="square" rtlCol="0">
            <a:spAutoFit/>
          </a:bodyPr>
          <a:lstStyle/>
          <a:p>
            <a:pPr marL="285750" indent="-285750">
              <a:buFont typeface="Wingdings" panose="05000000000000000000" pitchFamily="2" charset="2"/>
              <a:buChar char="§"/>
            </a:pPr>
            <a:r>
              <a:rPr lang="es-ES" sz="1400" dirty="0"/>
              <a:t>Los sistemas de ACS solar y otros sistemas solares son propensos a operar bajo condiciones de </a:t>
            </a:r>
            <a:r>
              <a:rPr lang="es-ES" sz="1400" dirty="0" err="1"/>
              <a:t>sobretemperatura</a:t>
            </a:r>
            <a:r>
              <a:rPr lang="es-ES" sz="1400" dirty="0"/>
              <a:t>; esto tiene un efecto en las tuberías y otros materiales utilizados.</a:t>
            </a:r>
          </a:p>
          <a:p>
            <a:pPr marL="285750" indent="-285750">
              <a:buFont typeface="Wingdings" panose="05000000000000000000" pitchFamily="2" charset="2"/>
              <a:buChar char="§"/>
            </a:pPr>
            <a:r>
              <a:rPr lang="es-ES" sz="1400" b="1" dirty="0"/>
              <a:t>STAGNATION. Es la condición cuando la bomba </a:t>
            </a:r>
            <a:r>
              <a:rPr lang="es-ES" sz="1400" dirty="0"/>
              <a:t>(en sistemas ACS solar activos) </a:t>
            </a:r>
            <a:r>
              <a:rPr lang="es-ES" sz="1400" b="1" dirty="0"/>
              <a:t>se apaga durante el tiempo soleado</a:t>
            </a:r>
            <a:r>
              <a:rPr lang="es-ES" sz="1400" dirty="0"/>
              <a:t> (por ejemplo, porque el acumulador de agua caliente ya está a su máxima temperatura). Por lo tanto, el proceso de transferencia de calor se detiene.</a:t>
            </a:r>
            <a:endParaRPr lang="en-US" sz="1400" dirty="0"/>
          </a:p>
        </p:txBody>
      </p:sp>
      <p:pic>
        <p:nvPicPr>
          <p:cNvPr id="6" name="Picture 5">
            <a:extLst>
              <a:ext uri="{FF2B5EF4-FFF2-40B4-BE49-F238E27FC236}">
                <a16:creationId xmlns:a16="http://schemas.microsoft.com/office/drawing/2014/main" id="{93AF7B8F-9DBF-4E37-ADE7-4B495745F426}"/>
              </a:ext>
            </a:extLst>
          </p:cNvPr>
          <p:cNvPicPr>
            <a:picLocks noChangeAspect="1"/>
          </p:cNvPicPr>
          <p:nvPr/>
        </p:nvPicPr>
        <p:blipFill>
          <a:blip r:embed="rId2"/>
          <a:stretch>
            <a:fillRect/>
          </a:stretch>
        </p:blipFill>
        <p:spPr>
          <a:xfrm>
            <a:off x="4356000" y="2061000"/>
            <a:ext cx="4409125" cy="2649715"/>
          </a:xfrm>
          <a:prstGeom prst="rect">
            <a:avLst/>
          </a:prstGeom>
          <a:ln>
            <a:solidFill>
              <a:schemeClr val="tx1"/>
            </a:solidFill>
          </a:ln>
        </p:spPr>
      </p:pic>
      <p:sp>
        <p:nvSpPr>
          <p:cNvPr id="7" name="Rectangle 6">
            <a:extLst>
              <a:ext uri="{FF2B5EF4-FFF2-40B4-BE49-F238E27FC236}">
                <a16:creationId xmlns:a16="http://schemas.microsoft.com/office/drawing/2014/main" id="{3B373AF2-D1CC-4062-B705-438B4DF08D62}"/>
              </a:ext>
            </a:extLst>
          </p:cNvPr>
          <p:cNvSpPr/>
          <p:nvPr/>
        </p:nvSpPr>
        <p:spPr>
          <a:xfrm>
            <a:off x="684000" y="4653000"/>
            <a:ext cx="8218800" cy="1384995"/>
          </a:xfrm>
          <a:prstGeom prst="rect">
            <a:avLst/>
          </a:prstGeom>
        </p:spPr>
        <p:txBody>
          <a:bodyPr wrap="square">
            <a:spAutoFit/>
          </a:bodyPr>
          <a:lstStyle/>
          <a:p>
            <a:pPr marL="285750" indent="-285750">
              <a:buFont typeface="Wingdings" panose="05000000000000000000" pitchFamily="2" charset="2"/>
              <a:buChar char="§"/>
            </a:pPr>
            <a:r>
              <a:rPr lang="es-ES" sz="1400" dirty="0"/>
              <a:t>Sin circulación de fluido solar para enfriar el panel, se calienta cada vez más hasta alcanzar un punto de equilibrio en el que las pérdidas de calor se equilibran con las ganancias de energía solar a una temperatura interna que puede ser superior a 200 </a:t>
            </a:r>
            <a:r>
              <a:rPr lang="es-ES" sz="1400" dirty="0" err="1"/>
              <a:t>ºC</a:t>
            </a:r>
            <a:r>
              <a:rPr lang="es-ES" sz="1400" dirty="0"/>
              <a:t> (en colectores de tubos de vacío). </a:t>
            </a:r>
          </a:p>
          <a:p>
            <a:pPr marL="285750" indent="-285750">
              <a:buFont typeface="Wingdings" panose="05000000000000000000" pitchFamily="2" charset="2"/>
              <a:buChar char="§"/>
            </a:pPr>
            <a:r>
              <a:rPr lang="es-ES" sz="1400" dirty="0"/>
              <a:t>Es la llamada </a:t>
            </a:r>
            <a:r>
              <a:rPr lang="es-ES" sz="1400" b="1" dirty="0"/>
              <a:t>temperatura de estancamiento del panel</a:t>
            </a:r>
            <a:r>
              <a:rPr lang="es-ES" sz="1400" dirty="0"/>
              <a:t>. En algunos concentradores solares de alta eficiencia es un punto teórico porque alcanzarlo implicaría la destrucción de materiales. </a:t>
            </a:r>
            <a:r>
              <a:rPr lang="es-ES" sz="1400" b="1" dirty="0"/>
              <a:t>Trabajar mucho tiempo bajo condiciones de </a:t>
            </a:r>
            <a:r>
              <a:rPr lang="es-ES" sz="1400" b="1" dirty="0" err="1"/>
              <a:t>sobretemperatura</a:t>
            </a:r>
            <a:r>
              <a:rPr lang="es-ES" sz="1400" b="1" dirty="0"/>
              <a:t> reduce la vida útil de los componentes ACS solar</a:t>
            </a:r>
            <a:r>
              <a:rPr lang="es-ES" sz="1400" dirty="0"/>
              <a:t>.</a:t>
            </a:r>
            <a:endParaRPr lang="en-US" sz="1400" dirty="0"/>
          </a:p>
        </p:txBody>
      </p:sp>
    </p:spTree>
    <p:extLst>
      <p:ext uri="{BB962C8B-B14F-4D97-AF65-F5344CB8AC3E}">
        <p14:creationId xmlns:p14="http://schemas.microsoft.com/office/powerpoint/2010/main" val="3840799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A13F-D03C-423C-BEE1-4BFAF1A6D035}"/>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5" name="Rectangle 4">
            <a:extLst>
              <a:ext uri="{FF2B5EF4-FFF2-40B4-BE49-F238E27FC236}">
                <a16:creationId xmlns:a16="http://schemas.microsoft.com/office/drawing/2014/main" id="{BF3ACF23-9E11-4053-90A2-A179874962F6}"/>
              </a:ext>
            </a:extLst>
          </p:cNvPr>
          <p:cNvSpPr/>
          <p:nvPr/>
        </p:nvSpPr>
        <p:spPr>
          <a:xfrm>
            <a:off x="432916" y="1557000"/>
            <a:ext cx="6803084" cy="307777"/>
          </a:xfrm>
          <a:prstGeom prst="rect">
            <a:avLst/>
          </a:prstGeom>
        </p:spPr>
        <p:txBody>
          <a:bodyPr wrap="square">
            <a:spAutoFit/>
          </a:bodyPr>
          <a:lstStyle/>
          <a:p>
            <a:pPr marL="285750" indent="-285750">
              <a:buFont typeface="Wingdings" panose="05000000000000000000" pitchFamily="2" charset="2"/>
              <a:buChar char="Ø"/>
            </a:pPr>
            <a:r>
              <a:rPr lang="en-US" sz="1400" b="1" dirty="0">
                <a:solidFill>
                  <a:prstClr val="black"/>
                </a:solidFill>
                <a:cs typeface="Arial" pitchFamily="34" charset="0"/>
              </a:rPr>
              <a:t>Control de </a:t>
            </a:r>
            <a:r>
              <a:rPr lang="en-US" sz="1400" b="1" dirty="0" err="1">
                <a:solidFill>
                  <a:prstClr val="black"/>
                </a:solidFill>
                <a:cs typeface="Arial" pitchFamily="34" charset="0"/>
              </a:rPr>
              <a:t>sobrecalentamiento</a:t>
            </a:r>
            <a:r>
              <a:rPr lang="en-US" sz="1400" b="1" dirty="0">
                <a:solidFill>
                  <a:prstClr val="black"/>
                </a:solidFill>
                <a:cs typeface="Arial" pitchFamily="34" charset="0"/>
              </a:rPr>
              <a:t>. </a:t>
            </a:r>
            <a:r>
              <a:rPr lang="en-US" sz="1400" b="1" dirty="0" err="1">
                <a:solidFill>
                  <a:prstClr val="black"/>
                </a:solidFill>
                <a:cs typeface="Arial" pitchFamily="34" charset="0"/>
              </a:rPr>
              <a:t>Temperatura</a:t>
            </a:r>
            <a:r>
              <a:rPr lang="en-US" sz="1400" b="1" dirty="0">
                <a:solidFill>
                  <a:prstClr val="black"/>
                </a:solidFill>
                <a:cs typeface="Arial" pitchFamily="34" charset="0"/>
              </a:rPr>
              <a:t> de </a:t>
            </a:r>
            <a:r>
              <a:rPr lang="en-US" sz="1400" b="1" dirty="0" err="1">
                <a:solidFill>
                  <a:prstClr val="black"/>
                </a:solidFill>
                <a:cs typeface="Arial" pitchFamily="34" charset="0"/>
              </a:rPr>
              <a:t>estancamiento</a:t>
            </a:r>
            <a:endParaRPr lang="en-US" sz="1400" b="1" dirty="0"/>
          </a:p>
        </p:txBody>
      </p:sp>
      <p:grpSp>
        <p:nvGrpSpPr>
          <p:cNvPr id="7" name="Group 6">
            <a:extLst>
              <a:ext uri="{FF2B5EF4-FFF2-40B4-BE49-F238E27FC236}">
                <a16:creationId xmlns:a16="http://schemas.microsoft.com/office/drawing/2014/main" id="{CEEBD13A-2EBC-4132-BF1D-CAAF5AEDAEE1}"/>
              </a:ext>
            </a:extLst>
          </p:cNvPr>
          <p:cNvGrpSpPr/>
          <p:nvPr/>
        </p:nvGrpSpPr>
        <p:grpSpPr>
          <a:xfrm>
            <a:off x="761256" y="1773000"/>
            <a:ext cx="8208000" cy="4392000"/>
            <a:chOff x="761256" y="1782332"/>
            <a:chExt cx="8208000" cy="4392000"/>
          </a:xfrm>
        </p:grpSpPr>
        <p:sp>
          <p:nvSpPr>
            <p:cNvPr id="6" name="Rectangle: Rounded Corners 5">
              <a:extLst>
                <a:ext uri="{FF2B5EF4-FFF2-40B4-BE49-F238E27FC236}">
                  <a16:creationId xmlns:a16="http://schemas.microsoft.com/office/drawing/2014/main" id="{BA517888-6528-4906-A152-60A413B5919B}"/>
                </a:ext>
              </a:extLst>
            </p:cNvPr>
            <p:cNvSpPr/>
            <p:nvPr/>
          </p:nvSpPr>
          <p:spPr>
            <a:xfrm>
              <a:off x="761256" y="4394638"/>
              <a:ext cx="8208000" cy="1779694"/>
            </a:xfrm>
            <a:prstGeom prst="roundRect">
              <a:avLst>
                <a:gd name="adj" fmla="val 675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a:p>
          </p:txBody>
        </p:sp>
        <p:grpSp>
          <p:nvGrpSpPr>
            <p:cNvPr id="11" name="Group 10">
              <a:extLst>
                <a:ext uri="{FF2B5EF4-FFF2-40B4-BE49-F238E27FC236}">
                  <a16:creationId xmlns:a16="http://schemas.microsoft.com/office/drawing/2014/main" id="{EEB3DB50-8262-46A0-BFA5-7C5F42D3FE1C}"/>
                </a:ext>
              </a:extLst>
            </p:cNvPr>
            <p:cNvGrpSpPr/>
            <p:nvPr/>
          </p:nvGrpSpPr>
          <p:grpSpPr>
            <a:xfrm>
              <a:off x="761256" y="1782332"/>
              <a:ext cx="8202744" cy="4162701"/>
              <a:chOff x="761256" y="1782332"/>
              <a:chExt cx="8202744" cy="4162701"/>
            </a:xfrm>
          </p:grpSpPr>
          <p:sp>
            <p:nvSpPr>
              <p:cNvPr id="4" name="Rectangle 3">
                <a:extLst>
                  <a:ext uri="{FF2B5EF4-FFF2-40B4-BE49-F238E27FC236}">
                    <a16:creationId xmlns:a16="http://schemas.microsoft.com/office/drawing/2014/main" id="{6894845B-7CDE-4474-AF33-D0235A0E96D1}"/>
                  </a:ext>
                </a:extLst>
              </p:cNvPr>
              <p:cNvSpPr/>
              <p:nvPr/>
            </p:nvSpPr>
            <p:spPr>
              <a:xfrm>
                <a:off x="761256" y="4344595"/>
                <a:ext cx="8202744" cy="1600438"/>
              </a:xfrm>
              <a:prstGeom prst="rect">
                <a:avLst/>
              </a:prstGeom>
            </p:spPr>
            <p:txBody>
              <a:bodyPr wrap="square">
                <a:spAutoFit/>
              </a:bodyPr>
              <a:lstStyle/>
              <a:p>
                <a:pPr marL="285750" indent="-285750">
                  <a:buFont typeface="Wingdings" panose="05000000000000000000" pitchFamily="2" charset="2"/>
                  <a:buChar char="§"/>
                </a:pPr>
                <a:r>
                  <a:rPr lang="es-ES" sz="1400" b="1" dirty="0"/>
                  <a:t>Las condiciones de sobrecalentamiento y estancamiento tienen consecuencias en las tuberías solares</a:t>
                </a:r>
                <a:r>
                  <a:rPr lang="en-US" sz="1400" dirty="0"/>
                  <a:t>:</a:t>
                </a:r>
              </a:p>
              <a:p>
                <a:pPr marL="541338" lvl="1" indent="-285750">
                  <a:buFont typeface="Calibri" panose="020F0502020204030204" pitchFamily="34" charset="0"/>
                  <a:buChar char="‒"/>
                </a:pPr>
                <a:r>
                  <a:rPr lang="es-ES" sz="1400" dirty="0"/>
                  <a:t>Debe ser </a:t>
                </a:r>
                <a:r>
                  <a:rPr lang="es-ES" sz="1400" b="1" dirty="0"/>
                  <a:t>robusto</a:t>
                </a:r>
                <a:r>
                  <a:rPr lang="es-ES" sz="1400" dirty="0"/>
                  <a:t> frente al vapor a presiones elevadas; esto explica por qué ciertos tipos de materiales de aislamiento, soldadura y tuberías se evitarán en los circuitos de plomería solar.</a:t>
                </a:r>
              </a:p>
              <a:p>
                <a:pPr marL="541338" lvl="1" indent="-285750">
                  <a:buFont typeface="Calibri" panose="020F0502020204030204" pitchFamily="34" charset="0"/>
                  <a:buChar char="‒"/>
                </a:pPr>
                <a:r>
                  <a:rPr lang="es-ES" sz="1400" b="1" dirty="0"/>
                  <a:t>Las tuberías serán metálicas, y no de plástico</a:t>
                </a:r>
                <a:r>
                  <a:rPr lang="es-ES" sz="1400" dirty="0"/>
                  <a:t>, para hacer frente a la combinación de temperaturas y presiones potencialmente elevadas en los sistemas  ACS solar.</a:t>
                </a:r>
              </a:p>
              <a:p>
                <a:pPr marL="541338" lvl="1" indent="-285750">
                  <a:buFont typeface="Calibri" panose="020F0502020204030204" pitchFamily="34" charset="0"/>
                  <a:buChar char="‒"/>
                </a:pPr>
                <a:r>
                  <a:rPr lang="es-ES" sz="1400" b="1" dirty="0"/>
                  <a:t>El aislamiento también será especial</a:t>
                </a:r>
                <a:r>
                  <a:rPr lang="es-ES" sz="1400" dirty="0"/>
                  <a:t>, no el típico polietileno espumado utilizado en los sistemas de calefacción tradicionales o estándar, que no es capaz de soportar </a:t>
                </a:r>
                <a:r>
                  <a:rPr lang="es-ES" sz="1400" dirty="0" err="1"/>
                  <a:t>sobretemperaturas</a:t>
                </a:r>
                <a:r>
                  <a:rPr lang="es-ES" sz="1400" dirty="0"/>
                  <a:t>.</a:t>
                </a:r>
                <a:endParaRPr lang="en-US" sz="1400" dirty="0"/>
              </a:p>
            </p:txBody>
          </p:sp>
          <p:sp>
            <p:nvSpPr>
              <p:cNvPr id="9" name="Rectangle 8">
                <a:extLst>
                  <a:ext uri="{FF2B5EF4-FFF2-40B4-BE49-F238E27FC236}">
                    <a16:creationId xmlns:a16="http://schemas.microsoft.com/office/drawing/2014/main" id="{23400D7A-2859-485B-9158-982F1933B086}"/>
                  </a:ext>
                </a:extLst>
              </p:cNvPr>
              <p:cNvSpPr/>
              <p:nvPr/>
            </p:nvSpPr>
            <p:spPr>
              <a:xfrm>
                <a:off x="761256" y="1782332"/>
                <a:ext cx="6474744" cy="1384995"/>
              </a:xfrm>
              <a:prstGeom prst="rect">
                <a:avLst/>
              </a:prstGeom>
            </p:spPr>
            <p:txBody>
              <a:bodyPr wrap="square">
                <a:spAutoFit/>
              </a:bodyPr>
              <a:lstStyle/>
              <a:p>
                <a:pPr marL="285750" indent="-285750">
                  <a:buFont typeface="Wingdings" panose="05000000000000000000" pitchFamily="2" charset="2"/>
                  <a:buChar char="§"/>
                </a:pPr>
                <a:r>
                  <a:rPr lang="es-ES" sz="1400" dirty="0"/>
                  <a:t>En condiciones de estancamiento, el liquido caloportador puede </a:t>
                </a:r>
                <a:r>
                  <a:rPr lang="es-ES" sz="1400" b="1" dirty="0"/>
                  <a:t>vaporizarse</a:t>
                </a:r>
                <a:r>
                  <a:rPr lang="es-ES" sz="1400" dirty="0"/>
                  <a:t> en el interior de los paneles aumentando su volumen y presión. El vaso de expansión es el componente utilizado en los sistemas ACS solar presurizados para absorber el aumento de volumen hasta que la radiación solar disminuye; si este dispositivo no está bien instalado o en funcionamiento, puede producirse la activación de la válvula de seguridad del circuito solar</a:t>
                </a:r>
                <a:r>
                  <a:rPr lang="en-US" sz="1400" dirty="0"/>
                  <a:t>.</a:t>
                </a:r>
              </a:p>
            </p:txBody>
          </p:sp>
          <p:sp>
            <p:nvSpPr>
              <p:cNvPr id="10" name="Rectangle 9">
                <a:extLst>
                  <a:ext uri="{FF2B5EF4-FFF2-40B4-BE49-F238E27FC236}">
                    <a16:creationId xmlns:a16="http://schemas.microsoft.com/office/drawing/2014/main" id="{B4A87CC8-412C-4B08-AA77-BF35FD9D125E}"/>
                  </a:ext>
                </a:extLst>
              </p:cNvPr>
              <p:cNvSpPr/>
              <p:nvPr/>
            </p:nvSpPr>
            <p:spPr>
              <a:xfrm>
                <a:off x="761256" y="3215782"/>
                <a:ext cx="8130744" cy="954107"/>
              </a:xfrm>
              <a:prstGeom prst="rect">
                <a:avLst/>
              </a:prstGeom>
            </p:spPr>
            <p:txBody>
              <a:bodyPr wrap="square">
                <a:spAutoFit/>
              </a:bodyPr>
              <a:lstStyle/>
              <a:p>
                <a:pPr marL="285750" indent="-285750">
                  <a:buFont typeface="Wingdings" panose="05000000000000000000" pitchFamily="2" charset="2"/>
                  <a:buChar char="§"/>
                </a:pPr>
                <a:r>
                  <a:rPr lang="es-ES" sz="1400" dirty="0"/>
                  <a:t>Un nuevo arranque de la bomba solar tras el estancamiento provocará que el vapor se evapore empujado fuera del panel solar y bajando por las tuberías hasta el tanque solar. El vapor se apaga rápidamente en las tuberías del enfriador, pero </a:t>
                </a:r>
                <a:r>
                  <a:rPr lang="es-ES" sz="1400" b="1" dirty="0"/>
                  <a:t>se pueden alcanzar temperaturas instantáneas superiores a 200 </a:t>
                </a:r>
                <a:r>
                  <a:rPr lang="es-ES" sz="1400" b="1" dirty="0" err="1"/>
                  <a:t>ºC</a:t>
                </a:r>
                <a:r>
                  <a:rPr lang="es-ES" sz="1400" b="1" dirty="0"/>
                  <a:t>, especialmente cerca de las tuberías de entrada y salida del panel solar</a:t>
                </a:r>
                <a:r>
                  <a:rPr lang="es-ES" sz="1400" dirty="0"/>
                  <a:t>.</a:t>
                </a:r>
                <a:r>
                  <a:rPr lang="en-US" sz="1400" b="1" dirty="0"/>
                  <a:t> </a:t>
                </a:r>
              </a:p>
            </p:txBody>
          </p:sp>
        </p:grpSp>
      </p:grpSp>
      <p:pic>
        <p:nvPicPr>
          <p:cNvPr id="13" name="Picture 12">
            <a:extLst>
              <a:ext uri="{FF2B5EF4-FFF2-40B4-BE49-F238E27FC236}">
                <a16:creationId xmlns:a16="http://schemas.microsoft.com/office/drawing/2014/main" id="{6EBEA706-917E-4CD4-AC53-23A0242D9A5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164000" y="1631227"/>
            <a:ext cx="1616285" cy="1609212"/>
          </a:xfrm>
          <a:prstGeom prst="rect">
            <a:avLst/>
          </a:prstGeom>
          <a:ln>
            <a:solidFill>
              <a:schemeClr val="tx1"/>
            </a:solidFill>
          </a:ln>
        </p:spPr>
      </p:pic>
    </p:spTree>
    <p:extLst>
      <p:ext uri="{BB962C8B-B14F-4D97-AF65-F5344CB8AC3E}">
        <p14:creationId xmlns:p14="http://schemas.microsoft.com/office/powerpoint/2010/main" val="1321820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FAAC-5BE1-4FDF-821F-AA103388ADEC}"/>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5" name="Rectangle 4">
            <a:extLst>
              <a:ext uri="{FF2B5EF4-FFF2-40B4-BE49-F238E27FC236}">
                <a16:creationId xmlns:a16="http://schemas.microsoft.com/office/drawing/2014/main" id="{4EAE2AD7-F6FB-4FC2-8E60-DCBBABAA40B1}"/>
              </a:ext>
            </a:extLst>
          </p:cNvPr>
          <p:cNvSpPr/>
          <p:nvPr/>
        </p:nvSpPr>
        <p:spPr>
          <a:xfrm>
            <a:off x="432916" y="1557000"/>
            <a:ext cx="7883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Control de sobrecalentamiento. Expansión de tuberías y vertederos de calor</a:t>
            </a:r>
            <a:r>
              <a:rPr lang="en-US" b="1" dirty="0">
                <a:solidFill>
                  <a:prstClr val="black"/>
                </a:solidFill>
                <a:cs typeface="Arial" pitchFamily="34" charset="0"/>
              </a:rPr>
              <a:t>.</a:t>
            </a:r>
            <a:endParaRPr lang="en-US" b="1" dirty="0"/>
          </a:p>
        </p:txBody>
      </p:sp>
      <p:sp>
        <p:nvSpPr>
          <p:cNvPr id="6" name="TextBox 5">
            <a:extLst>
              <a:ext uri="{FF2B5EF4-FFF2-40B4-BE49-F238E27FC236}">
                <a16:creationId xmlns:a16="http://schemas.microsoft.com/office/drawing/2014/main" id="{3E9D3513-4A13-4C66-ACD7-BD554D6586FE}"/>
              </a:ext>
            </a:extLst>
          </p:cNvPr>
          <p:cNvSpPr txBox="1"/>
          <p:nvPr/>
        </p:nvSpPr>
        <p:spPr>
          <a:xfrm>
            <a:off x="324000" y="1973118"/>
            <a:ext cx="7390720" cy="3539430"/>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EXPANSIÓN DE LA TUBERÍA.</a:t>
            </a:r>
          </a:p>
          <a:p>
            <a:pPr marL="542925" lvl="1" indent="-285750">
              <a:buFont typeface="Calibri" panose="020F0502020204030204" pitchFamily="34" charset="0"/>
              <a:buChar char="‒"/>
            </a:pPr>
            <a:r>
              <a:rPr lang="es-ES" sz="1400" dirty="0"/>
              <a:t>Las tuberías también se expanden/contraen cuando las temperaturas suben/bajan. </a:t>
            </a:r>
          </a:p>
          <a:p>
            <a:pPr marL="542925" lvl="1" indent="-285750">
              <a:buFont typeface="Calibri" panose="020F0502020204030204" pitchFamily="34" charset="0"/>
              <a:buChar char="‒"/>
            </a:pPr>
            <a:r>
              <a:rPr lang="es-ES" sz="1400" dirty="0"/>
              <a:t>Cada material de tubería tiene su propio "coeficiente de expansión".</a:t>
            </a:r>
          </a:p>
          <a:p>
            <a:pPr marL="542925" lvl="1" indent="-285750">
              <a:buFont typeface="Calibri" panose="020F0502020204030204" pitchFamily="34" charset="0"/>
              <a:buChar char="‒"/>
            </a:pPr>
            <a:r>
              <a:rPr lang="es-ES" sz="1400" dirty="0"/>
              <a:t>La expansión/contracción de la tubería en sí es una de las principales causas de fugas.</a:t>
            </a:r>
          </a:p>
          <a:p>
            <a:pPr marL="542925" lvl="1" indent="-285750">
              <a:buFont typeface="Calibri" panose="020F0502020204030204" pitchFamily="34" charset="0"/>
              <a:buChar char="‒"/>
            </a:pPr>
            <a:r>
              <a:rPr lang="es-ES" sz="1400" dirty="0"/>
              <a:t>Las fugas en un circuito solar pueden causar daños en la bomba (y pérdida de glicol).</a:t>
            </a:r>
          </a:p>
          <a:p>
            <a:pPr marL="542925" lvl="1" indent="-285750">
              <a:buFont typeface="Calibri" panose="020F0502020204030204" pitchFamily="34" charset="0"/>
              <a:buChar char="‒"/>
            </a:pPr>
            <a:r>
              <a:rPr lang="es-ES" sz="1400" dirty="0"/>
              <a:t>Cuando la tubería se expande, se estira linealmente, por lo que el daño se encuentra en las curvas.</a:t>
            </a:r>
          </a:p>
          <a:p>
            <a:pPr marL="542925" lvl="1" indent="-285750">
              <a:buFont typeface="Calibri" panose="020F0502020204030204" pitchFamily="34" charset="0"/>
              <a:buChar char="‒"/>
            </a:pPr>
            <a:r>
              <a:rPr lang="es-ES" sz="1400" b="1" dirty="0"/>
              <a:t>Para proteger, las juntas de dilatación mecánicas o "U" pueden ser de cobre blando</a:t>
            </a:r>
            <a:r>
              <a:rPr lang="es-ES" sz="1400" dirty="0"/>
              <a:t>.</a:t>
            </a:r>
            <a:endParaRPr lang="en-US" sz="1400" dirty="0"/>
          </a:p>
          <a:p>
            <a:pPr marL="285750" indent="-285750">
              <a:buFont typeface="Wingdings" panose="05000000000000000000" pitchFamily="2" charset="2"/>
              <a:buChar char="§"/>
            </a:pPr>
            <a:r>
              <a:rPr lang="en-US" sz="1400" b="1" dirty="0"/>
              <a:t>SUMIDEROS DE CALOR.</a:t>
            </a:r>
          </a:p>
          <a:p>
            <a:pPr marL="542925" lvl="1" indent="-285750">
              <a:buFont typeface="Calibri" panose="020F0502020204030204" pitchFamily="34" charset="0"/>
              <a:buChar char="‒"/>
            </a:pPr>
            <a:r>
              <a:rPr lang="es-ES" sz="1400" dirty="0"/>
              <a:t>En lugar de que la bomba se apague cuando el tanque de almacenamiento haya alcanzado su temperatura máxima segura, el regulador activará una válvula desviadora que dirigirá el fluido a través de un</a:t>
            </a:r>
            <a:r>
              <a:rPr lang="es-ES" sz="1400" b="1" dirty="0"/>
              <a:t> radiador ubicado fuera del edificio</a:t>
            </a:r>
            <a:r>
              <a:rPr lang="es-ES" sz="1400" dirty="0"/>
              <a:t>. Por lo tanto, el fluido se mantiene alejado de la ebullición hasta que la demanda de agua caliente lleva la temperatura del tanque a un punto en el que puede aceptar un mayor aporte de calor. </a:t>
            </a:r>
          </a:p>
          <a:p>
            <a:pPr marL="542925" lvl="1" indent="-285750">
              <a:buFont typeface="Calibri" panose="020F0502020204030204" pitchFamily="34" charset="0"/>
              <a:buChar char="‒"/>
            </a:pPr>
            <a:r>
              <a:rPr lang="es-ES" sz="1400" dirty="0"/>
              <a:t>Las piscinas son excelentes depósitos de calor (exceso de calor para calentar la piscina). En otros casos se utilizan </a:t>
            </a:r>
            <a:r>
              <a:rPr lang="es-ES" sz="1400" b="1" dirty="0"/>
              <a:t>disipadores de calor </a:t>
            </a:r>
            <a:r>
              <a:rPr lang="es-ES" sz="1400" dirty="0"/>
              <a:t>más simples (radiadores) o bombas de calor.</a:t>
            </a:r>
            <a:endParaRPr lang="en-US" sz="1400" dirty="0"/>
          </a:p>
        </p:txBody>
      </p:sp>
      <p:pic>
        <p:nvPicPr>
          <p:cNvPr id="7" name="Picture 6">
            <a:extLst>
              <a:ext uri="{FF2B5EF4-FFF2-40B4-BE49-F238E27FC236}">
                <a16:creationId xmlns:a16="http://schemas.microsoft.com/office/drawing/2014/main" id="{06B547EB-6D97-4759-809A-B90E4AA5CEA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785822" y="4059905"/>
            <a:ext cx="1289178" cy="1992366"/>
          </a:xfrm>
          <a:prstGeom prst="rect">
            <a:avLst/>
          </a:prstGeom>
          <a:ln>
            <a:solidFill>
              <a:schemeClr val="tx1"/>
            </a:solidFill>
          </a:ln>
        </p:spPr>
      </p:pic>
      <p:pic>
        <p:nvPicPr>
          <p:cNvPr id="12" name="Picture 11">
            <a:extLst>
              <a:ext uri="{FF2B5EF4-FFF2-40B4-BE49-F238E27FC236}">
                <a16:creationId xmlns:a16="http://schemas.microsoft.com/office/drawing/2014/main" id="{A8F8F7A0-FCB8-489E-9884-9A3534302FCC}"/>
              </a:ext>
            </a:extLst>
          </p:cNvPr>
          <p:cNvPicPr>
            <a:picLocks noChangeAspect="1"/>
          </p:cNvPicPr>
          <p:nvPr/>
        </p:nvPicPr>
        <p:blipFill>
          <a:blip r:embed="rId4"/>
          <a:stretch>
            <a:fillRect/>
          </a:stretch>
        </p:blipFill>
        <p:spPr>
          <a:xfrm flipH="1">
            <a:off x="8040822" y="1701018"/>
            <a:ext cx="779178" cy="2160000"/>
          </a:xfrm>
          <a:prstGeom prst="rect">
            <a:avLst/>
          </a:prstGeom>
          <a:ln>
            <a:solidFill>
              <a:schemeClr val="tx1"/>
            </a:solidFill>
          </a:ln>
        </p:spPr>
      </p:pic>
    </p:spTree>
    <p:extLst>
      <p:ext uri="{BB962C8B-B14F-4D97-AF65-F5344CB8AC3E}">
        <p14:creationId xmlns:p14="http://schemas.microsoft.com/office/powerpoint/2010/main" val="321315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C93873-190B-477D-BCC4-6645A0275A3A}"/>
              </a:ext>
            </a:extLst>
          </p:cNvPr>
          <p:cNvPicPr>
            <a:picLocks noChangeAspect="1"/>
          </p:cNvPicPr>
          <p:nvPr/>
        </p:nvPicPr>
        <p:blipFill>
          <a:blip r:embed="rId2"/>
          <a:stretch>
            <a:fillRect/>
          </a:stretch>
        </p:blipFill>
        <p:spPr>
          <a:xfrm>
            <a:off x="7200537" y="4437000"/>
            <a:ext cx="1654925" cy="1622476"/>
          </a:xfrm>
          <a:prstGeom prst="rect">
            <a:avLst/>
          </a:prstGeom>
        </p:spPr>
      </p:pic>
      <p:sp>
        <p:nvSpPr>
          <p:cNvPr id="2" name="Title 1">
            <a:extLst>
              <a:ext uri="{FF2B5EF4-FFF2-40B4-BE49-F238E27FC236}">
                <a16:creationId xmlns:a16="http://schemas.microsoft.com/office/drawing/2014/main" id="{CD50F5ED-4341-49E1-91C2-C394BF4B82DA}"/>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85B20EED-8385-40D6-B1E1-6F34627711E5}"/>
              </a:ext>
            </a:extLst>
          </p:cNvPr>
          <p:cNvSpPr/>
          <p:nvPr/>
        </p:nvSpPr>
        <p:spPr>
          <a:xfrm>
            <a:off x="432916" y="1485000"/>
            <a:ext cx="4139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Protección</a:t>
            </a:r>
            <a:r>
              <a:rPr lang="en-US" b="1" dirty="0">
                <a:solidFill>
                  <a:prstClr val="black"/>
                </a:solidFill>
                <a:cs typeface="Arial" pitchFamily="34" charset="0"/>
              </a:rPr>
              <a:t> </a:t>
            </a:r>
            <a:r>
              <a:rPr lang="en-US" b="1" dirty="0" err="1">
                <a:solidFill>
                  <a:prstClr val="black"/>
                </a:solidFill>
                <a:cs typeface="Arial" pitchFamily="34" charset="0"/>
              </a:rPr>
              <a:t>anticongelante</a:t>
            </a:r>
            <a:r>
              <a:rPr lang="en-US" b="1" dirty="0">
                <a:solidFill>
                  <a:prstClr val="black"/>
                </a:solidFill>
                <a:cs typeface="Arial" pitchFamily="34" charset="0"/>
              </a:rPr>
              <a:t>. </a:t>
            </a:r>
            <a:r>
              <a:rPr lang="en-US" b="1" dirty="0" err="1">
                <a:solidFill>
                  <a:prstClr val="black"/>
                </a:solidFill>
                <a:cs typeface="Arial" pitchFamily="34" charset="0"/>
              </a:rPr>
              <a:t>Glicol</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id="{17A87824-F26F-4682-BF30-BD4B366833F2}"/>
              </a:ext>
            </a:extLst>
          </p:cNvPr>
          <p:cNvSpPr txBox="1"/>
          <p:nvPr/>
        </p:nvSpPr>
        <p:spPr>
          <a:xfrm>
            <a:off x="432916" y="1845000"/>
            <a:ext cx="8422546" cy="2800767"/>
          </a:xfrm>
          <a:prstGeom prst="rect">
            <a:avLst/>
          </a:prstGeom>
          <a:noFill/>
        </p:spPr>
        <p:txBody>
          <a:bodyPr wrap="square" rtlCol="0">
            <a:spAutoFit/>
          </a:bodyPr>
          <a:lstStyle/>
          <a:p>
            <a:pPr marL="285750" indent="-285750">
              <a:buFont typeface="Wingdings" panose="05000000000000000000" pitchFamily="2" charset="2"/>
              <a:buChar char="§"/>
            </a:pPr>
            <a:r>
              <a:rPr lang="es-ES" sz="1600" dirty="0"/>
              <a:t>El líquido anticongelante más común, el etilenglicol, no debe utilizarse cuando exista la posibilidad de que se filtre al agua potable o a los sistemas de procesamiento de alimentos. En ACS solar el liquido caloportador común se basa en el </a:t>
            </a:r>
            <a:r>
              <a:rPr lang="es-ES" sz="1600" b="1" dirty="0"/>
              <a:t>propilenglicol</a:t>
            </a:r>
            <a:r>
              <a:rPr lang="es-ES" sz="1600" dirty="0"/>
              <a:t>.</a:t>
            </a:r>
          </a:p>
          <a:p>
            <a:pPr marL="285750" indent="-285750">
              <a:buFont typeface="Wingdings" panose="05000000000000000000" pitchFamily="2" charset="2"/>
              <a:buChar char="§"/>
            </a:pPr>
            <a:r>
              <a:rPr lang="es-ES" sz="1600" dirty="0"/>
              <a:t>Las marcas designadas para la energía solar térmica tienen inhibidores </a:t>
            </a:r>
            <a:r>
              <a:rPr lang="es-ES" sz="1600" dirty="0" err="1"/>
              <a:t>re-solubles</a:t>
            </a:r>
            <a:r>
              <a:rPr lang="es-ES" sz="1600" dirty="0"/>
              <a:t>; estos previenen que el glicol se vuelva demasiado ácido para la tubería. </a:t>
            </a:r>
          </a:p>
          <a:p>
            <a:pPr marL="285750" indent="-285750">
              <a:buFont typeface="Wingdings" panose="05000000000000000000" pitchFamily="2" charset="2"/>
              <a:buChar char="§"/>
            </a:pPr>
            <a:r>
              <a:rPr lang="es-ES" sz="1600" dirty="0"/>
              <a:t>El glicol mantendrá su integridad durante 5 años en condiciones normales, o menos si se producen condiciones de sobrecalentamiento. Cuando el glicol se degrada, se vuelve lo suficientemente ácido como para comerse el cobre. También pierde gradualmente su protección contra la congelación. </a:t>
            </a:r>
          </a:p>
          <a:p>
            <a:pPr marL="285750" indent="-285750">
              <a:buFont typeface="Wingdings" panose="05000000000000000000" pitchFamily="2" charset="2"/>
              <a:buChar char="§"/>
            </a:pPr>
            <a:r>
              <a:rPr lang="es-ES" sz="1600" dirty="0"/>
              <a:t>El llenado y la sustitución de glicol son tareas típicas de puesta en marcha y mantenimiento de los sistemas ACS solar anticongelantes</a:t>
            </a:r>
            <a:r>
              <a:rPr lang="en-US" sz="1600" dirty="0"/>
              <a:t>.</a:t>
            </a:r>
          </a:p>
        </p:txBody>
      </p:sp>
      <p:pic>
        <p:nvPicPr>
          <p:cNvPr id="6" name="Picture 5">
            <a:extLst>
              <a:ext uri="{FF2B5EF4-FFF2-40B4-BE49-F238E27FC236}">
                <a16:creationId xmlns:a16="http://schemas.microsoft.com/office/drawing/2014/main" id="{4403FB01-2B11-43B6-BEF0-A2F40150FA06}"/>
              </a:ext>
            </a:extLst>
          </p:cNvPr>
          <p:cNvPicPr>
            <a:picLocks noChangeAspect="1"/>
          </p:cNvPicPr>
          <p:nvPr/>
        </p:nvPicPr>
        <p:blipFill>
          <a:blip r:embed="rId3"/>
          <a:stretch>
            <a:fillRect/>
          </a:stretch>
        </p:blipFill>
        <p:spPr>
          <a:xfrm>
            <a:off x="1044000" y="4581000"/>
            <a:ext cx="6336000" cy="1531238"/>
          </a:xfrm>
          <a:prstGeom prst="rect">
            <a:avLst/>
          </a:prstGeom>
          <a:ln>
            <a:solidFill>
              <a:schemeClr val="tx1"/>
            </a:solidFill>
          </a:ln>
        </p:spPr>
      </p:pic>
    </p:spTree>
    <p:extLst>
      <p:ext uri="{BB962C8B-B14F-4D97-AF65-F5344CB8AC3E}">
        <p14:creationId xmlns:p14="http://schemas.microsoft.com/office/powerpoint/2010/main" val="1486351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B0AA-F0C4-4A86-A0AF-52A3F483177E}"/>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121BF7F1-DF18-495F-8704-93B2896055D3}"/>
              </a:ext>
            </a:extLst>
          </p:cNvPr>
          <p:cNvSpPr/>
          <p:nvPr/>
        </p:nvSpPr>
        <p:spPr>
          <a:xfrm>
            <a:off x="432915" y="1557000"/>
            <a:ext cx="7163085"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Variedad de sistemas ACS solar instalados en las casas</a:t>
            </a:r>
            <a:r>
              <a:rPr lang="en-US" b="1" dirty="0">
                <a:solidFill>
                  <a:prstClr val="black"/>
                </a:solidFill>
                <a:cs typeface="Arial" pitchFamily="34" charset="0"/>
              </a:rPr>
              <a:t>.</a:t>
            </a:r>
            <a:endParaRPr lang="en-US" b="1" dirty="0"/>
          </a:p>
        </p:txBody>
      </p:sp>
      <p:pic>
        <p:nvPicPr>
          <p:cNvPr id="8" name="Picture 7">
            <a:extLst>
              <a:ext uri="{FF2B5EF4-FFF2-40B4-BE49-F238E27FC236}">
                <a16:creationId xmlns:a16="http://schemas.microsoft.com/office/drawing/2014/main" id="{1383E935-1168-4F9B-AA94-529373175B53}"/>
              </a:ext>
            </a:extLst>
          </p:cNvPr>
          <p:cNvPicPr>
            <a:picLocks noChangeAspect="1"/>
          </p:cNvPicPr>
          <p:nvPr/>
        </p:nvPicPr>
        <p:blipFill>
          <a:blip r:embed="rId2"/>
          <a:stretch>
            <a:fillRect/>
          </a:stretch>
        </p:blipFill>
        <p:spPr>
          <a:xfrm>
            <a:off x="684000" y="2598765"/>
            <a:ext cx="8130744" cy="3228709"/>
          </a:xfrm>
          <a:prstGeom prst="rect">
            <a:avLst/>
          </a:prstGeom>
        </p:spPr>
      </p:pic>
      <p:sp>
        <p:nvSpPr>
          <p:cNvPr id="9" name="Rectangle 8">
            <a:extLst>
              <a:ext uri="{FF2B5EF4-FFF2-40B4-BE49-F238E27FC236}">
                <a16:creationId xmlns:a16="http://schemas.microsoft.com/office/drawing/2014/main" id="{597181DB-676D-43DA-A2CF-D907D348DA3B}"/>
              </a:ext>
            </a:extLst>
          </p:cNvPr>
          <p:cNvSpPr/>
          <p:nvPr/>
        </p:nvSpPr>
        <p:spPr>
          <a:xfrm>
            <a:off x="828000" y="2020034"/>
            <a:ext cx="4464000" cy="338554"/>
          </a:xfrm>
          <a:prstGeom prst="rect">
            <a:avLst/>
          </a:prstGeom>
        </p:spPr>
        <p:txBody>
          <a:bodyPr wrap="square">
            <a:spAutoFit/>
          </a:bodyPr>
          <a:lstStyle/>
          <a:p>
            <a:pPr marL="342900" indent="-342900">
              <a:buFont typeface="Wingdings" panose="05000000000000000000" pitchFamily="2" charset="2"/>
              <a:buChar char="§"/>
            </a:pPr>
            <a:r>
              <a:rPr lang="en-US" sz="1600" b="1" dirty="0"/>
              <a:t>SISTEMAS DE ACS solar PASIVOS</a:t>
            </a:r>
          </a:p>
        </p:txBody>
      </p:sp>
    </p:spTree>
    <p:extLst>
      <p:ext uri="{BB962C8B-B14F-4D97-AF65-F5344CB8AC3E}">
        <p14:creationId xmlns:p14="http://schemas.microsoft.com/office/powerpoint/2010/main" val="241481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F5572-C322-47AD-8BB8-087FDE42DF57}"/>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pic>
        <p:nvPicPr>
          <p:cNvPr id="3" name="Picture 2">
            <a:extLst>
              <a:ext uri="{FF2B5EF4-FFF2-40B4-BE49-F238E27FC236}">
                <a16:creationId xmlns:a16="http://schemas.microsoft.com/office/drawing/2014/main" id="{4C027259-A6C9-4B96-A1F5-5129C96FF7E2}"/>
              </a:ext>
            </a:extLst>
          </p:cNvPr>
          <p:cNvPicPr>
            <a:picLocks noChangeAspect="1"/>
          </p:cNvPicPr>
          <p:nvPr/>
        </p:nvPicPr>
        <p:blipFill>
          <a:blip r:embed="rId2"/>
          <a:stretch>
            <a:fillRect/>
          </a:stretch>
        </p:blipFill>
        <p:spPr>
          <a:xfrm>
            <a:off x="756000" y="2202604"/>
            <a:ext cx="7930800" cy="4106395"/>
          </a:xfrm>
          <a:prstGeom prst="rect">
            <a:avLst/>
          </a:prstGeom>
        </p:spPr>
      </p:pic>
      <p:sp>
        <p:nvSpPr>
          <p:cNvPr id="9" name="Rectangle 8">
            <a:extLst>
              <a:ext uri="{FF2B5EF4-FFF2-40B4-BE49-F238E27FC236}">
                <a16:creationId xmlns:a16="http://schemas.microsoft.com/office/drawing/2014/main" id="{088B7A83-697A-40C5-AADB-1967DFB2B827}"/>
              </a:ext>
            </a:extLst>
          </p:cNvPr>
          <p:cNvSpPr/>
          <p:nvPr/>
        </p:nvSpPr>
        <p:spPr>
          <a:xfrm>
            <a:off x="828000" y="1917000"/>
            <a:ext cx="3600000" cy="338554"/>
          </a:xfrm>
          <a:prstGeom prst="rect">
            <a:avLst/>
          </a:prstGeom>
        </p:spPr>
        <p:txBody>
          <a:bodyPr wrap="square">
            <a:spAutoFit/>
          </a:bodyPr>
          <a:lstStyle/>
          <a:p>
            <a:pPr marL="342900" indent="-342900">
              <a:buFont typeface="Wingdings" panose="05000000000000000000" pitchFamily="2" charset="2"/>
              <a:buChar char="§"/>
            </a:pPr>
            <a:r>
              <a:rPr lang="en-US" sz="1600" b="1" dirty="0"/>
              <a:t>SISTEMAS ACS SOLAR ACTIVOS</a:t>
            </a:r>
          </a:p>
        </p:txBody>
      </p:sp>
      <p:sp>
        <p:nvSpPr>
          <p:cNvPr id="6" name="Rectangle 3">
            <a:extLst>
              <a:ext uri="{FF2B5EF4-FFF2-40B4-BE49-F238E27FC236}">
                <a16:creationId xmlns:a16="http://schemas.microsoft.com/office/drawing/2014/main" id="{C762BE4A-EA13-4653-A3E9-3BC222C906DA}"/>
              </a:ext>
            </a:extLst>
          </p:cNvPr>
          <p:cNvSpPr/>
          <p:nvPr/>
        </p:nvSpPr>
        <p:spPr>
          <a:xfrm>
            <a:off x="432915" y="1557000"/>
            <a:ext cx="7163085"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Variedad de sistemas ACS solar instalados en las casas</a:t>
            </a:r>
            <a:r>
              <a:rPr lang="en-US" b="1" dirty="0">
                <a:solidFill>
                  <a:prstClr val="black"/>
                </a:solidFill>
                <a:cs typeface="Arial" pitchFamily="34" charset="0"/>
              </a:rPr>
              <a:t>.</a:t>
            </a:r>
            <a:endParaRPr lang="en-US" b="1" dirty="0"/>
          </a:p>
        </p:txBody>
      </p:sp>
    </p:spTree>
    <p:extLst>
      <p:ext uri="{BB962C8B-B14F-4D97-AF65-F5344CB8AC3E}">
        <p14:creationId xmlns:p14="http://schemas.microsoft.com/office/powerpoint/2010/main" val="1764991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B263-D239-43D6-A03A-2F126A7ADC78}"/>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5" name="TextBox 4">
            <a:extLst>
              <a:ext uri="{FF2B5EF4-FFF2-40B4-BE49-F238E27FC236}">
                <a16:creationId xmlns:a16="http://schemas.microsoft.com/office/drawing/2014/main" id="{85E581FE-7D8B-4D74-B0FE-DC7133F7186A}"/>
              </a:ext>
            </a:extLst>
          </p:cNvPr>
          <p:cNvSpPr txBox="1"/>
          <p:nvPr/>
        </p:nvSpPr>
        <p:spPr>
          <a:xfrm>
            <a:off x="0" y="1701000"/>
            <a:ext cx="5038676" cy="4770537"/>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SISTEMAS ICS ACS SOLAR PASIVOS</a:t>
            </a:r>
          </a:p>
          <a:p>
            <a:pPr marL="269875" lvl="1"/>
            <a:r>
              <a:rPr lang="en-US" sz="1600" b="1" u="sng" dirty="0" err="1"/>
              <a:t>Funcionamiento</a:t>
            </a:r>
            <a:endParaRPr lang="en-US" sz="1600" b="1" u="sng" dirty="0"/>
          </a:p>
          <a:p>
            <a:pPr marL="555625" lvl="1" indent="-285750">
              <a:buFont typeface="Calibri" panose="020F0502020204030204" pitchFamily="34" charset="0"/>
              <a:buChar char="‒"/>
            </a:pPr>
            <a:r>
              <a:rPr lang="es-ES" sz="1600" dirty="0"/>
              <a:t>Calentamiento directo del agua potable acumulada</a:t>
            </a:r>
            <a:r>
              <a:rPr lang="en-US" sz="1600" dirty="0"/>
              <a:t>.</a:t>
            </a:r>
          </a:p>
          <a:p>
            <a:pPr marL="269875" lvl="1"/>
            <a:r>
              <a:rPr lang="en-US" sz="1600" b="1" u="sng" dirty="0" err="1"/>
              <a:t>Usos</a:t>
            </a:r>
            <a:r>
              <a:rPr lang="en-US" sz="1600" b="1" u="sng" dirty="0"/>
              <a:t> </a:t>
            </a:r>
            <a:r>
              <a:rPr lang="en-US" sz="1600" b="1" u="sng" dirty="0" err="1"/>
              <a:t>típicos</a:t>
            </a:r>
            <a:endParaRPr lang="en-US" sz="1600" b="1" u="sng" dirty="0"/>
          </a:p>
          <a:p>
            <a:pPr marL="555625" lvl="1" indent="-285750">
              <a:buFont typeface="Calibri" panose="020F0502020204030204" pitchFamily="34" charset="0"/>
              <a:buChar char="‒"/>
            </a:pPr>
            <a:r>
              <a:rPr lang="es-ES" sz="1600" dirty="0"/>
              <a:t>Calentamiento solar de agua para viviendas unifamiliares, villas....</a:t>
            </a:r>
          </a:p>
          <a:p>
            <a:pPr marL="555625" lvl="1" indent="-285750">
              <a:buFont typeface="Calibri" panose="020F0502020204030204" pitchFamily="34" charset="0"/>
              <a:buChar char="‒"/>
            </a:pPr>
            <a:r>
              <a:rPr lang="es-ES" sz="1600" dirty="0"/>
              <a:t>Utilizado típicamente en climas cálidos.</a:t>
            </a:r>
          </a:p>
          <a:p>
            <a:pPr marL="555625" lvl="1" indent="-285750">
              <a:buFont typeface="Calibri" panose="020F0502020204030204" pitchFamily="34" charset="0"/>
              <a:buChar char="‒"/>
            </a:pPr>
            <a:r>
              <a:rPr lang="es-ES" sz="1600" dirty="0"/>
              <a:t>El modo de precalentamiento permite su uso en climas templados</a:t>
            </a:r>
            <a:r>
              <a:rPr lang="en-US" sz="1600" dirty="0"/>
              <a:t>.</a:t>
            </a:r>
          </a:p>
          <a:p>
            <a:pPr marL="269875" lvl="1"/>
            <a:r>
              <a:rPr lang="en-US" sz="1600" b="1" u="sng" dirty="0"/>
              <a:t>Pros</a:t>
            </a:r>
          </a:p>
          <a:p>
            <a:pPr marL="555625" lvl="1" indent="-285750">
              <a:buFont typeface="Calibri" panose="020F0502020204030204" pitchFamily="34" charset="0"/>
              <a:buChar char="‒"/>
            </a:pPr>
            <a:r>
              <a:rPr lang="es-ES" sz="1600" dirty="0">
                <a:solidFill>
                  <a:prstClr val="black"/>
                </a:solidFill>
              </a:rPr>
              <a:t>El diseño más simple, barato, sin partes móviles, funciona a presión de la red de agua, fácil instalación e integración. Ideal para "bricolaje</a:t>
            </a:r>
            <a:r>
              <a:rPr lang="en-US" sz="1600" dirty="0">
                <a:solidFill>
                  <a:prstClr val="black"/>
                </a:solidFill>
              </a:rPr>
              <a:t>”.</a:t>
            </a:r>
          </a:p>
          <a:p>
            <a:pPr marL="269875" lvl="1"/>
            <a:r>
              <a:rPr lang="en-US" sz="1600" b="1" u="sng" dirty="0"/>
              <a:t>Contras</a:t>
            </a:r>
          </a:p>
          <a:p>
            <a:pPr marL="555625" lvl="1" indent="-285750">
              <a:buFont typeface="Calibri" panose="020F0502020204030204" pitchFamily="34" charset="0"/>
              <a:buChar char="‒"/>
            </a:pPr>
            <a:r>
              <a:rPr lang="es-ES" sz="1600" dirty="0">
                <a:solidFill>
                  <a:prstClr val="black"/>
                </a:solidFill>
              </a:rPr>
              <a:t>Protecciones muy bajas, baja eficiencia</a:t>
            </a:r>
            <a:r>
              <a:rPr lang="en-US" sz="1600" dirty="0">
                <a:solidFill>
                  <a:prstClr val="black"/>
                </a:solidFill>
              </a:rPr>
              <a:t>.</a:t>
            </a:r>
          </a:p>
          <a:p>
            <a:pPr marL="269875" lvl="1"/>
            <a:r>
              <a:rPr lang="en-US" sz="1600" b="1" u="sng" dirty="0" err="1"/>
              <a:t>Variantes</a:t>
            </a:r>
            <a:endParaRPr lang="en-US" sz="1600" b="1" u="sng" dirty="0"/>
          </a:p>
          <a:p>
            <a:pPr marL="555625" lvl="1" indent="-285750">
              <a:buFont typeface="Calibri" panose="020F0502020204030204" pitchFamily="34" charset="0"/>
              <a:buChar char="‒"/>
            </a:pPr>
            <a:r>
              <a:rPr lang="es-ES" sz="1600" dirty="0">
                <a:solidFill>
                  <a:prstClr val="black"/>
                </a:solidFill>
              </a:rPr>
              <a:t>Colectores de una o varias unidades, soportes de techo/suelo, de uso directo o con diferentes tipos de calefacción de apoyo (integración</a:t>
            </a:r>
            <a:r>
              <a:rPr lang="en-US" sz="1600" dirty="0">
                <a:solidFill>
                  <a:prstClr val="black"/>
                </a:solidFill>
              </a:rPr>
              <a:t>).</a:t>
            </a:r>
            <a:endParaRPr lang="en-US" sz="1600" u="sng" dirty="0"/>
          </a:p>
        </p:txBody>
      </p:sp>
      <p:pic>
        <p:nvPicPr>
          <p:cNvPr id="7" name="Picture 6">
            <a:extLst>
              <a:ext uri="{FF2B5EF4-FFF2-40B4-BE49-F238E27FC236}">
                <a16:creationId xmlns:a16="http://schemas.microsoft.com/office/drawing/2014/main" id="{DCEBF91F-69A8-47CD-9EDA-41025CD2B157}"/>
              </a:ext>
            </a:extLst>
          </p:cNvPr>
          <p:cNvPicPr>
            <a:picLocks noChangeAspect="1"/>
          </p:cNvPicPr>
          <p:nvPr/>
        </p:nvPicPr>
        <p:blipFill>
          <a:blip r:embed="rId2"/>
          <a:stretch>
            <a:fillRect/>
          </a:stretch>
        </p:blipFill>
        <p:spPr>
          <a:xfrm>
            <a:off x="4932000" y="1989000"/>
            <a:ext cx="3899652" cy="4278094"/>
          </a:xfrm>
          <a:prstGeom prst="rect">
            <a:avLst/>
          </a:prstGeom>
        </p:spPr>
      </p:pic>
      <p:sp>
        <p:nvSpPr>
          <p:cNvPr id="8" name="Rectangle 7">
            <a:extLst>
              <a:ext uri="{FF2B5EF4-FFF2-40B4-BE49-F238E27FC236}">
                <a16:creationId xmlns:a16="http://schemas.microsoft.com/office/drawing/2014/main" id="{A3F8A461-A708-4D2F-B3A8-2F293726E661}"/>
              </a:ext>
            </a:extLst>
          </p:cNvPr>
          <p:cNvSpPr/>
          <p:nvPr/>
        </p:nvSpPr>
        <p:spPr>
          <a:xfrm>
            <a:off x="7332488" y="192638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9" name="Rectangle 3">
            <a:extLst>
              <a:ext uri="{FF2B5EF4-FFF2-40B4-BE49-F238E27FC236}">
                <a16:creationId xmlns:a16="http://schemas.microsoft.com/office/drawing/2014/main" id="{9B81C3E7-0019-45BD-A4E3-9E4E0D679A1C}"/>
              </a:ext>
            </a:extLst>
          </p:cNvPr>
          <p:cNvSpPr/>
          <p:nvPr/>
        </p:nvSpPr>
        <p:spPr>
          <a:xfrm>
            <a:off x="396000" y="1413000"/>
            <a:ext cx="7163085"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Variedad de sistemas ACS solar instalados en las casas</a:t>
            </a:r>
            <a:r>
              <a:rPr lang="en-US" b="1" dirty="0">
                <a:solidFill>
                  <a:prstClr val="black"/>
                </a:solidFill>
                <a:cs typeface="Arial" pitchFamily="34" charset="0"/>
              </a:rPr>
              <a:t>.</a:t>
            </a:r>
            <a:endParaRPr lang="en-US" b="1" dirty="0"/>
          </a:p>
        </p:txBody>
      </p:sp>
    </p:spTree>
    <p:extLst>
      <p:ext uri="{BB962C8B-B14F-4D97-AF65-F5344CB8AC3E}">
        <p14:creationId xmlns:p14="http://schemas.microsoft.com/office/powerpoint/2010/main" val="1438631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82C9-25DE-4BE0-8F86-A3F2311FB85C}"/>
              </a:ext>
            </a:extLst>
          </p:cNvPr>
          <p:cNvSpPr>
            <a:spLocks noGrp="1"/>
          </p:cNvSpPr>
          <p:nvPr>
            <p:ph type="title"/>
          </p:nvPr>
        </p:nvSpPr>
        <p:spPr/>
        <p:txBody>
          <a:bodyPr/>
          <a:lstStyle/>
          <a:p>
            <a:r>
              <a:rPr lang="en-US" b="1" dirty="0"/>
              <a:t>1. </a:t>
            </a:r>
            <a:r>
              <a:rPr lang="en-US" b="1" dirty="0">
                <a:solidFill>
                  <a:prstClr val="black"/>
                </a:solidFill>
                <a:cs typeface="Arial" pitchFamily="34" charset="0"/>
              </a:rPr>
              <a:t>Considerations about piping for solar thermal</a:t>
            </a:r>
            <a:endParaRPr lang="en-US" dirty="0"/>
          </a:p>
        </p:txBody>
      </p:sp>
      <p:sp>
        <p:nvSpPr>
          <p:cNvPr id="4" name="Rectangle 3">
            <a:extLst>
              <a:ext uri="{FF2B5EF4-FFF2-40B4-BE49-F238E27FC236}">
                <a16:creationId xmlns:a16="http://schemas.microsoft.com/office/drawing/2014/main" id="{4A3C1EEC-EE53-41CB-A00A-3D26724A1145}"/>
              </a:ext>
            </a:extLst>
          </p:cNvPr>
          <p:cNvSpPr/>
          <p:nvPr/>
        </p:nvSpPr>
        <p:spPr>
          <a:xfrm>
            <a:off x="432916" y="1557000"/>
            <a:ext cx="6299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Variedad de sistemas ACS solar instalados en las casas</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id="{731A0F1F-F54E-4DF7-9FA4-7B877507FB10}"/>
              </a:ext>
            </a:extLst>
          </p:cNvPr>
          <p:cNvSpPr/>
          <p:nvPr/>
        </p:nvSpPr>
        <p:spPr>
          <a:xfrm>
            <a:off x="7384056" y="1973657"/>
            <a:ext cx="1579944" cy="1569660"/>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SISTEMAS ICS ACS solar PASIVOS. </a:t>
            </a:r>
            <a:r>
              <a:rPr lang="es-ES" sz="1600" b="1" dirty="0">
                <a:solidFill>
                  <a:prstClr val="black"/>
                </a:solidFill>
              </a:rPr>
              <a:t>EJEMPLO DE TAREAS DE FONTANERIA</a:t>
            </a:r>
            <a:endParaRPr lang="en-US" sz="1600" b="1" dirty="0">
              <a:solidFill>
                <a:prstClr val="black"/>
              </a:solidFill>
            </a:endParaRPr>
          </a:p>
        </p:txBody>
      </p:sp>
      <p:pic>
        <p:nvPicPr>
          <p:cNvPr id="7" name="Picture 6">
            <a:extLst>
              <a:ext uri="{FF2B5EF4-FFF2-40B4-BE49-F238E27FC236}">
                <a16:creationId xmlns:a16="http://schemas.microsoft.com/office/drawing/2014/main" id="{FFD98E3C-8A61-44AE-B9C3-BE3EB49390C2}"/>
              </a:ext>
            </a:extLst>
          </p:cNvPr>
          <p:cNvPicPr>
            <a:picLocks noChangeAspect="1"/>
          </p:cNvPicPr>
          <p:nvPr/>
        </p:nvPicPr>
        <p:blipFill>
          <a:blip r:embed="rId2"/>
          <a:stretch>
            <a:fillRect/>
          </a:stretch>
        </p:blipFill>
        <p:spPr>
          <a:xfrm>
            <a:off x="475309" y="1956353"/>
            <a:ext cx="6908747" cy="4352371"/>
          </a:xfrm>
          <a:prstGeom prst="rect">
            <a:avLst/>
          </a:prstGeom>
        </p:spPr>
      </p:pic>
      <p:sp>
        <p:nvSpPr>
          <p:cNvPr id="8" name="Rectangle 7">
            <a:extLst>
              <a:ext uri="{FF2B5EF4-FFF2-40B4-BE49-F238E27FC236}">
                <a16:creationId xmlns:a16="http://schemas.microsoft.com/office/drawing/2014/main" id="{3A50E93C-61DA-483A-9AAF-FD40E7414A2F}"/>
              </a:ext>
            </a:extLst>
          </p:cNvPr>
          <p:cNvSpPr/>
          <p:nvPr/>
        </p:nvSpPr>
        <p:spPr>
          <a:xfrm>
            <a:off x="7164000" y="396326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33880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err="1"/>
              <a:t>Objetivos</a:t>
            </a:r>
            <a:r>
              <a:rPr lang="en-US" b="1" dirty="0"/>
              <a:t> de la </a:t>
            </a:r>
            <a:r>
              <a:rPr lang="en-US" b="1" dirty="0" err="1"/>
              <a:t>unidad</a:t>
            </a:r>
            <a:endParaRPr lang="el-GR" b="1" dirty="0"/>
          </a:p>
        </p:txBody>
      </p:sp>
      <p:sp>
        <p:nvSpPr>
          <p:cNvPr id="9" name="Content Placeholder 8"/>
          <p:cNvSpPr>
            <a:spLocks noGrp="1"/>
          </p:cNvSpPr>
          <p:nvPr>
            <p:ph idx="1"/>
          </p:nvPr>
        </p:nvSpPr>
        <p:spPr>
          <a:xfrm>
            <a:off x="261758" y="1628775"/>
            <a:ext cx="8425042" cy="3816226"/>
          </a:xfrm>
        </p:spPr>
        <p:txBody>
          <a:bodyPr>
            <a:noAutofit/>
          </a:bodyPr>
          <a:lstStyle/>
          <a:p>
            <a:pPr marL="0" indent="0" algn="just">
              <a:buNone/>
            </a:pPr>
            <a:r>
              <a:rPr lang="es-ES" dirty="0">
                <a:latin typeface="+mj-lt"/>
                <a:cs typeface="Arial" pitchFamily="34" charset="0"/>
              </a:rPr>
              <a:t>Al final de esta unidad serás capaz de</a:t>
            </a:r>
            <a:r>
              <a:rPr lang="en-US" dirty="0">
                <a:latin typeface="+mj-lt"/>
                <a:cs typeface="Arial" pitchFamily="34" charset="0"/>
              </a:rPr>
              <a:t>:</a:t>
            </a:r>
          </a:p>
          <a:p>
            <a:pPr marL="0" indent="0" algn="just">
              <a:buNone/>
            </a:pPr>
            <a:endParaRPr lang="en-US" sz="1600" dirty="0">
              <a:latin typeface="Arial" pitchFamily="34" charset="0"/>
              <a:cs typeface="Arial" pitchFamily="34" charset="0"/>
            </a:endParaRPr>
          </a:p>
          <a:p>
            <a:pPr lvl="1">
              <a:buFont typeface="+mj-lt"/>
              <a:buAutoNum type="arabicPeriod"/>
            </a:pPr>
            <a:r>
              <a:rPr lang="es-ES" b="1" dirty="0"/>
              <a:t>Definir las tuberías en el contexto de la instalación de los sistemas de calentamiento solar de agua.</a:t>
            </a:r>
          </a:p>
          <a:p>
            <a:pPr lvl="1">
              <a:buFont typeface="+mj-lt"/>
              <a:buAutoNum type="arabicPeriod"/>
            </a:pPr>
            <a:r>
              <a:rPr lang="es-ES" b="1" dirty="0"/>
              <a:t>Resumir las consideraciones comunes o más generales sobre los trabajos de tuberías para la energía solar térmica.</a:t>
            </a:r>
          </a:p>
          <a:p>
            <a:pPr lvl="1">
              <a:buFont typeface="+mj-lt"/>
              <a:buAutoNum type="arabicPeriod"/>
            </a:pPr>
            <a:r>
              <a:rPr lang="es-ES" b="1" dirty="0"/>
              <a:t>Comparar sistemas prototípicos ACS solar a pequeña escala, como los instalados en casas unifamiliares, identificando las particularidades de sus circuitos hidráulicos y tuberías asociadas.</a:t>
            </a:r>
          </a:p>
          <a:p>
            <a:pPr lvl="1">
              <a:buFont typeface="+mj-lt"/>
              <a:buAutoNum type="arabicPeriod"/>
            </a:pPr>
            <a:r>
              <a:rPr lang="es-ES" b="1" dirty="0"/>
              <a:t>Identificar los materiales más comunes utilizados en las tuberías de los sistemas ACS solar, justificarlos e indicar sus características distintivas.</a:t>
            </a:r>
          </a:p>
          <a:p>
            <a:pPr lvl="1">
              <a:buFont typeface="+mj-lt"/>
              <a:buAutoNum type="arabicPeriod"/>
            </a:pPr>
            <a:r>
              <a:rPr lang="es-ES" b="1" dirty="0"/>
              <a:t>Analizar algunas técnicas y procedimientos utilizados en la instalación y puesta en marcha de sistemas ACS solar, centrados en pruebas de circuitos o tuberías.</a:t>
            </a:r>
            <a:endParaRPr lang="en-GB" b="1"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1060-1E9C-4FA3-9BDC-CBDB4EF01AC1}"/>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CB1ACF15-3BF8-4479-A605-56A8031BF949}"/>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Variedad de sistemas ACS solar instalados en las casas</a:t>
            </a:r>
            <a:r>
              <a:rPr lang="en-US" b="1" dirty="0">
                <a:solidFill>
                  <a:prstClr val="black"/>
                </a:solidFill>
                <a:cs typeface="Arial" pitchFamily="34" charset="0"/>
              </a:rPr>
              <a:t>.</a:t>
            </a:r>
            <a:endParaRPr lang="en-US" b="1" dirty="0"/>
          </a:p>
        </p:txBody>
      </p:sp>
      <p:pic>
        <p:nvPicPr>
          <p:cNvPr id="10" name="Picture 9" descr="A close up of a map&#10;&#10;Description generated with high confidence">
            <a:extLst>
              <a:ext uri="{FF2B5EF4-FFF2-40B4-BE49-F238E27FC236}">
                <a16:creationId xmlns:a16="http://schemas.microsoft.com/office/drawing/2014/main" id="{11337D20-01C8-477C-A6A1-F6852FAE6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000" y="1908979"/>
            <a:ext cx="3600000" cy="4399745"/>
          </a:xfrm>
          <a:prstGeom prst="rect">
            <a:avLst/>
          </a:prstGeom>
        </p:spPr>
      </p:pic>
      <p:sp>
        <p:nvSpPr>
          <p:cNvPr id="11" name="TextBox 10">
            <a:extLst>
              <a:ext uri="{FF2B5EF4-FFF2-40B4-BE49-F238E27FC236}">
                <a16:creationId xmlns:a16="http://schemas.microsoft.com/office/drawing/2014/main" id="{E0822748-DAEE-4AF4-90A6-0464749A2311}"/>
              </a:ext>
            </a:extLst>
          </p:cNvPr>
          <p:cNvSpPr txBox="1"/>
          <p:nvPr/>
        </p:nvSpPr>
        <p:spPr>
          <a:xfrm>
            <a:off x="0" y="1917000"/>
            <a:ext cx="5220000" cy="4524315"/>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TERMOSIFON ACS solar</a:t>
            </a:r>
          </a:p>
          <a:p>
            <a:pPr marL="269875" lvl="1"/>
            <a:r>
              <a:rPr lang="en-US" sz="1600" b="1" u="sng" dirty="0" err="1"/>
              <a:t>Funcionamiento</a:t>
            </a:r>
            <a:r>
              <a:rPr lang="en-US" sz="1600" b="1" u="sng" dirty="0"/>
              <a:t> </a:t>
            </a:r>
          </a:p>
          <a:p>
            <a:pPr marL="555625" lvl="1" indent="-285750">
              <a:buFont typeface="Calibri" panose="020F0502020204030204" pitchFamily="34" charset="0"/>
              <a:buChar char="‒"/>
            </a:pPr>
            <a:r>
              <a:rPr lang="es-ES" sz="1600" dirty="0"/>
              <a:t>Circulación natural (estratificación del agua caliente)</a:t>
            </a:r>
            <a:r>
              <a:rPr lang="en-US" sz="1600" dirty="0"/>
              <a:t>.</a:t>
            </a:r>
          </a:p>
          <a:p>
            <a:pPr marL="269875" lvl="1"/>
            <a:r>
              <a:rPr lang="en-US" sz="1600" b="1" u="sng" dirty="0" err="1"/>
              <a:t>Usos</a:t>
            </a:r>
            <a:r>
              <a:rPr lang="en-US" sz="1600" b="1" u="sng" dirty="0"/>
              <a:t> </a:t>
            </a:r>
            <a:r>
              <a:rPr lang="en-US" sz="1600" b="1" u="sng" dirty="0" err="1"/>
              <a:t>tipicos</a:t>
            </a:r>
            <a:endParaRPr lang="en-US" sz="1600" b="1" u="sng" dirty="0"/>
          </a:p>
          <a:p>
            <a:pPr marL="555625" lvl="1" indent="-285750">
              <a:buFont typeface="Calibri" panose="020F0502020204030204" pitchFamily="34" charset="0"/>
              <a:buChar char="‒"/>
            </a:pPr>
            <a:r>
              <a:rPr lang="es-ES" sz="1600" dirty="0"/>
              <a:t>Calentamiento solar de agua.</a:t>
            </a:r>
          </a:p>
          <a:p>
            <a:pPr marL="555625" lvl="1" indent="-285750">
              <a:buFont typeface="Calibri" panose="020F0502020204030204" pitchFamily="34" charset="0"/>
              <a:buChar char="‒"/>
            </a:pPr>
            <a:r>
              <a:rPr lang="es-ES" sz="1600" dirty="0"/>
              <a:t>Utilizado en climas cálidos y templados.</a:t>
            </a:r>
          </a:p>
          <a:p>
            <a:pPr marL="555625" lvl="1" indent="-285750">
              <a:buFont typeface="Calibri" panose="020F0502020204030204" pitchFamily="34" charset="0"/>
              <a:buChar char="‒"/>
            </a:pPr>
            <a:r>
              <a:rPr lang="es-ES" sz="1600" dirty="0"/>
              <a:t>Uso directo o sistema de precalentamiento para ACS</a:t>
            </a:r>
            <a:r>
              <a:rPr lang="en-US" sz="1600" dirty="0"/>
              <a:t>.</a:t>
            </a:r>
          </a:p>
          <a:p>
            <a:pPr marL="269875" lvl="1"/>
            <a:r>
              <a:rPr lang="en-US" sz="1600" b="1" u="sng" dirty="0"/>
              <a:t>Pros</a:t>
            </a:r>
          </a:p>
          <a:p>
            <a:pPr marL="555625" lvl="1" indent="-285750">
              <a:buFont typeface="Calibri" panose="020F0502020204030204" pitchFamily="34" charset="0"/>
              <a:buChar char="‒"/>
            </a:pPr>
            <a:r>
              <a:rPr lang="es-ES" sz="1600" dirty="0">
                <a:solidFill>
                  <a:prstClr val="black"/>
                </a:solidFill>
              </a:rPr>
              <a:t>Diseño simple, sin partes móviles, fácil instalación y mantenimiento. Fiable</a:t>
            </a:r>
            <a:endParaRPr lang="en-US" sz="1600" b="1" dirty="0"/>
          </a:p>
          <a:p>
            <a:pPr marL="269875" lvl="1"/>
            <a:r>
              <a:rPr lang="en-US" sz="1600" b="1" u="sng" dirty="0"/>
              <a:t>Contras</a:t>
            </a:r>
          </a:p>
          <a:p>
            <a:pPr marL="555625" lvl="1" indent="-285750">
              <a:buFont typeface="Calibri" panose="020F0502020204030204" pitchFamily="34" charset="0"/>
              <a:buChar char="‒"/>
            </a:pPr>
            <a:r>
              <a:rPr lang="es-ES" sz="1600" dirty="0">
                <a:solidFill>
                  <a:prstClr val="black"/>
                </a:solidFill>
              </a:rPr>
              <a:t>El tanque debe estar por encima de los colectores. Los modelos más grandes son pesados. Pérdidas de calor. Baja protección contra clima muy frío/caliente y agua dura</a:t>
            </a:r>
            <a:r>
              <a:rPr lang="en-US" sz="1600" dirty="0">
                <a:solidFill>
                  <a:prstClr val="black"/>
                </a:solidFill>
              </a:rPr>
              <a:t>.</a:t>
            </a:r>
          </a:p>
          <a:p>
            <a:pPr marL="269875" lvl="1"/>
            <a:r>
              <a:rPr lang="en-US" sz="1600" b="1" u="sng" dirty="0" err="1"/>
              <a:t>Variantes</a:t>
            </a:r>
            <a:endParaRPr lang="en-US" sz="1600" b="1" u="sng" dirty="0"/>
          </a:p>
          <a:p>
            <a:pPr marL="555625" lvl="1" indent="-285750">
              <a:buFont typeface="Calibri" panose="020F0502020204030204" pitchFamily="34" charset="0"/>
              <a:buChar char="‒"/>
            </a:pPr>
            <a:r>
              <a:rPr lang="es-ES" sz="1600" dirty="0">
                <a:solidFill>
                  <a:prstClr val="black"/>
                </a:solidFill>
              </a:rPr>
              <a:t>Presión/Sin presión, Directa/Indirecta, con calentador eléctrico, Montaje en techo/plano</a:t>
            </a:r>
            <a:r>
              <a:rPr lang="en-US" sz="1600" dirty="0">
                <a:solidFill>
                  <a:prstClr val="black"/>
                </a:solidFill>
              </a:rPr>
              <a:t>, etc.</a:t>
            </a:r>
            <a:endParaRPr lang="en-US" sz="1600" u="sng" dirty="0"/>
          </a:p>
        </p:txBody>
      </p:sp>
      <p:sp>
        <p:nvSpPr>
          <p:cNvPr id="12" name="Rectangle 11">
            <a:extLst>
              <a:ext uri="{FF2B5EF4-FFF2-40B4-BE49-F238E27FC236}">
                <a16:creationId xmlns:a16="http://schemas.microsoft.com/office/drawing/2014/main" id="{6E821383-D85A-408E-8064-958C35617462}"/>
              </a:ext>
            </a:extLst>
          </p:cNvPr>
          <p:cNvSpPr/>
          <p:nvPr/>
        </p:nvSpPr>
        <p:spPr>
          <a:xfrm>
            <a:off x="7568007" y="1629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99827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52DAB9-691D-4DC6-AA75-952F34731445}"/>
              </a:ext>
            </a:extLst>
          </p:cNvPr>
          <p:cNvPicPr>
            <a:picLocks noChangeAspect="1"/>
          </p:cNvPicPr>
          <p:nvPr/>
        </p:nvPicPr>
        <p:blipFill>
          <a:blip r:embed="rId2"/>
          <a:stretch>
            <a:fillRect/>
          </a:stretch>
        </p:blipFill>
        <p:spPr>
          <a:xfrm>
            <a:off x="5664287" y="1917000"/>
            <a:ext cx="3244016" cy="4391725"/>
          </a:xfrm>
          <a:prstGeom prst="rect">
            <a:avLst/>
          </a:prstGeom>
        </p:spPr>
      </p:pic>
      <p:sp>
        <p:nvSpPr>
          <p:cNvPr id="10" name="Rectangle 9">
            <a:extLst>
              <a:ext uri="{FF2B5EF4-FFF2-40B4-BE49-F238E27FC236}">
                <a16:creationId xmlns:a16="http://schemas.microsoft.com/office/drawing/2014/main" id="{91343C66-467D-431C-A15D-09F50AF7FD50}"/>
              </a:ext>
            </a:extLst>
          </p:cNvPr>
          <p:cNvSpPr/>
          <p:nvPr/>
        </p:nvSpPr>
        <p:spPr>
          <a:xfrm>
            <a:off x="432916" y="1557000"/>
            <a:ext cx="579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Variedad</a:t>
            </a:r>
            <a:r>
              <a:rPr lang="en-US" b="1" dirty="0">
                <a:solidFill>
                  <a:prstClr val="black"/>
                </a:solidFill>
                <a:cs typeface="Arial" pitchFamily="34" charset="0"/>
              </a:rPr>
              <a:t> de </a:t>
            </a:r>
            <a:r>
              <a:rPr lang="en-US" b="1" dirty="0" err="1">
                <a:solidFill>
                  <a:prstClr val="black"/>
                </a:solidFill>
                <a:cs typeface="Arial" pitchFamily="34" charset="0"/>
              </a:rPr>
              <a:t>sistemas</a:t>
            </a:r>
            <a:r>
              <a:rPr lang="en-US" b="1" dirty="0">
                <a:solidFill>
                  <a:prstClr val="black"/>
                </a:solidFill>
                <a:cs typeface="Arial" pitchFamily="34" charset="0"/>
              </a:rPr>
              <a:t> ACS solar instalados en las casas.</a:t>
            </a:r>
            <a:endParaRPr lang="en-US" b="1" dirty="0"/>
          </a:p>
        </p:txBody>
      </p:sp>
      <p:sp>
        <p:nvSpPr>
          <p:cNvPr id="2" name="Title 1">
            <a:extLst>
              <a:ext uri="{FF2B5EF4-FFF2-40B4-BE49-F238E27FC236}">
                <a16:creationId xmlns:a16="http://schemas.microsoft.com/office/drawing/2014/main" id="{EE88FFF9-87B5-44EF-83A1-DEB9D599D811}"/>
              </a:ext>
            </a:extLst>
          </p:cNvPr>
          <p:cNvSpPr>
            <a:spLocks noGrp="1"/>
          </p:cNvSpPr>
          <p:nvPr>
            <p:ph type="title"/>
          </p:nvPr>
        </p:nvSpPr>
        <p:spPr/>
        <p:txBody>
          <a:bodyPr/>
          <a:lstStyle/>
          <a:p>
            <a:r>
              <a:rPr lang="en-US" b="1" dirty="0"/>
              <a:t>1. </a:t>
            </a:r>
            <a:r>
              <a:rPr lang="en-US" b="1" dirty="0">
                <a:solidFill>
                  <a:prstClr val="black"/>
                </a:solidFill>
                <a:cs typeface="Arial" pitchFamily="34" charset="0"/>
              </a:rPr>
              <a:t>Consideraciones sobre tuberías para energía solar térmica</a:t>
            </a:r>
            <a:endParaRPr lang="en-US" dirty="0"/>
          </a:p>
        </p:txBody>
      </p:sp>
      <p:sp>
        <p:nvSpPr>
          <p:cNvPr id="11" name="TextBox 10">
            <a:extLst>
              <a:ext uri="{FF2B5EF4-FFF2-40B4-BE49-F238E27FC236}">
                <a16:creationId xmlns:a16="http://schemas.microsoft.com/office/drawing/2014/main" id="{86D0D7C6-D456-4695-979D-23453AD4DDE0}"/>
              </a:ext>
            </a:extLst>
          </p:cNvPr>
          <p:cNvSpPr txBox="1"/>
          <p:nvPr/>
        </p:nvSpPr>
        <p:spPr>
          <a:xfrm>
            <a:off x="235697" y="1917000"/>
            <a:ext cx="5560303" cy="4524315"/>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ACS solar ACTIVO. DIRECTO.</a:t>
            </a:r>
          </a:p>
          <a:p>
            <a:pPr marL="269875" lvl="1"/>
            <a:r>
              <a:rPr lang="en-US" sz="1600" b="1" u="sng" dirty="0" err="1"/>
              <a:t>Funcionamiento</a:t>
            </a:r>
            <a:endParaRPr lang="en-US" sz="1600" b="1" u="sng" dirty="0"/>
          </a:p>
          <a:p>
            <a:pPr marL="555625" lvl="1" indent="-285750">
              <a:buFont typeface="Calibri" panose="020F0502020204030204" pitchFamily="34" charset="0"/>
              <a:buChar char="‒"/>
            </a:pPr>
            <a:r>
              <a:rPr lang="en-US" sz="1600" dirty="0"/>
              <a:t>Circulación forzada de agua para calentamiento directo.</a:t>
            </a:r>
          </a:p>
          <a:p>
            <a:pPr marL="269875" lvl="1"/>
            <a:r>
              <a:rPr lang="en-US" sz="1600" b="1" u="sng" dirty="0"/>
              <a:t>Usos típicos</a:t>
            </a:r>
          </a:p>
          <a:p>
            <a:pPr marL="555625" lvl="1" indent="-285750">
              <a:buFont typeface="Calibri" panose="020F0502020204030204" pitchFamily="34" charset="0"/>
              <a:buChar char="‒"/>
            </a:pPr>
            <a:r>
              <a:rPr lang="en-US" sz="1600" dirty="0"/>
              <a:t>Calentamiento solar del agua. Es adecuado para regiones climáticas que no son propensas a la congelación.</a:t>
            </a:r>
            <a:endParaRPr lang="en-US" sz="1600" dirty="0">
              <a:solidFill>
                <a:prstClr val="black"/>
              </a:solidFill>
            </a:endParaRPr>
          </a:p>
          <a:p>
            <a:pPr marL="269875" lvl="1"/>
            <a:r>
              <a:rPr lang="en-US" sz="1600" b="1" u="sng" dirty="0"/>
              <a:t>Pros</a:t>
            </a:r>
          </a:p>
          <a:p>
            <a:pPr marL="555625" lvl="1" indent="-285750">
              <a:buFont typeface="Calibri" panose="020F0502020204030204" pitchFamily="34" charset="0"/>
              <a:buChar char="‒"/>
            </a:pPr>
            <a:r>
              <a:rPr lang="en-US" sz="1600" dirty="0">
                <a:solidFill>
                  <a:prstClr val="black"/>
                </a:solidFill>
              </a:rPr>
              <a:t>Todavía bastante simple, asequible, eficiente, controlable, fácil de mantener y estética.</a:t>
            </a:r>
          </a:p>
          <a:p>
            <a:pPr marL="269875" lvl="1"/>
            <a:r>
              <a:rPr lang="en-US" sz="1600" b="1" u="sng" dirty="0"/>
              <a:t>Contras</a:t>
            </a:r>
          </a:p>
          <a:p>
            <a:pPr marL="555625" lvl="1" indent="-285750">
              <a:buFont typeface="Calibri" panose="020F0502020204030204" pitchFamily="34" charset="0"/>
              <a:buChar char="‒"/>
            </a:pPr>
            <a:r>
              <a:rPr lang="en-US" sz="1600" dirty="0">
                <a:solidFill>
                  <a:prstClr val="black"/>
                </a:solidFill>
              </a:rPr>
              <a:t>No se puede utilizar durante condiciones de congelación o estancamiento (sobrecalentamiento). Las aguas duras pueden obstruir o atacar las tuberías de los colectores químicos. Difícil de usar para usos simultáneos.</a:t>
            </a:r>
          </a:p>
          <a:p>
            <a:pPr marL="269875" lvl="1"/>
            <a:r>
              <a:rPr lang="en-US" sz="1600" b="1" u="sng" dirty="0"/>
              <a:t>Variantes</a:t>
            </a:r>
          </a:p>
          <a:p>
            <a:pPr marL="555625" lvl="1" indent="-285750">
              <a:buFont typeface="Calibri" panose="020F0502020204030204" pitchFamily="34" charset="0"/>
              <a:buChar char="‒"/>
            </a:pPr>
            <a:r>
              <a:rPr lang="en-US" sz="1600" dirty="0"/>
              <a:t>Montaje en techo/plano, con elevador de presión eléctrico, uno o dos tanques, colectores de tubos planos/evacuados, etc.</a:t>
            </a:r>
          </a:p>
        </p:txBody>
      </p:sp>
      <p:sp>
        <p:nvSpPr>
          <p:cNvPr id="14" name="Rectangle 13">
            <a:extLst>
              <a:ext uri="{FF2B5EF4-FFF2-40B4-BE49-F238E27FC236}">
                <a16:creationId xmlns:a16="http://schemas.microsoft.com/office/drawing/2014/main" id="{94FF6096-071A-4C2F-9449-A97E83AF6955}"/>
              </a:ext>
            </a:extLst>
          </p:cNvPr>
          <p:cNvSpPr/>
          <p:nvPr/>
        </p:nvSpPr>
        <p:spPr>
          <a:xfrm>
            <a:off x="4572000" y="206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961940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37B5-491F-477D-BA98-02D36AD08E47}"/>
              </a:ext>
            </a:extLst>
          </p:cNvPr>
          <p:cNvSpPr>
            <a:spLocks noGrp="1"/>
          </p:cNvSpPr>
          <p:nvPr>
            <p:ph type="title"/>
          </p:nvPr>
        </p:nvSpPr>
        <p:spPr/>
        <p:txBody>
          <a:bodyPr/>
          <a:lstStyle/>
          <a:p>
            <a:r>
              <a:rPr lang="en-US" b="1" dirty="0"/>
              <a:t>1. </a:t>
            </a:r>
            <a:r>
              <a:rPr lang="en-U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0A18229A-D66A-496C-BFA1-901C366089F2}"/>
              </a:ext>
            </a:extLst>
          </p:cNvPr>
          <p:cNvSpPr/>
          <p:nvPr/>
        </p:nvSpPr>
        <p:spPr>
          <a:xfrm>
            <a:off x="432916" y="1557000"/>
            <a:ext cx="651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Variedad</a:t>
            </a:r>
            <a:r>
              <a:rPr lang="en-US" b="1" dirty="0">
                <a:solidFill>
                  <a:prstClr val="black"/>
                </a:solidFill>
                <a:cs typeface="Arial" pitchFamily="34" charset="0"/>
              </a:rPr>
              <a:t> de </a:t>
            </a:r>
            <a:r>
              <a:rPr lang="en-US" b="1" dirty="0" err="1">
                <a:solidFill>
                  <a:prstClr val="black"/>
                </a:solidFill>
                <a:cs typeface="Arial" pitchFamily="34" charset="0"/>
              </a:rPr>
              <a:t>sistemas</a:t>
            </a:r>
            <a:r>
              <a:rPr lang="en-US" b="1" dirty="0">
                <a:solidFill>
                  <a:prstClr val="black"/>
                </a:solidFill>
                <a:cs typeface="Arial" pitchFamily="34" charset="0"/>
              </a:rPr>
              <a:t> ACS solar instalados en las casas.</a:t>
            </a:r>
            <a:endParaRPr lang="en-US" b="1" dirty="0"/>
          </a:p>
        </p:txBody>
      </p:sp>
      <p:sp>
        <p:nvSpPr>
          <p:cNvPr id="5" name="TextBox 4">
            <a:extLst>
              <a:ext uri="{FF2B5EF4-FFF2-40B4-BE49-F238E27FC236}">
                <a16:creationId xmlns:a16="http://schemas.microsoft.com/office/drawing/2014/main" id="{659B1091-1605-43B2-AB37-10F7A74DFA6D}"/>
              </a:ext>
            </a:extLst>
          </p:cNvPr>
          <p:cNvSpPr txBox="1"/>
          <p:nvPr/>
        </p:nvSpPr>
        <p:spPr>
          <a:xfrm>
            <a:off x="252000" y="1905407"/>
            <a:ext cx="3632827" cy="3754874"/>
          </a:xfrm>
          <a:prstGeom prst="rect">
            <a:avLst/>
          </a:prstGeom>
          <a:noFill/>
        </p:spPr>
        <p:txBody>
          <a:bodyPr wrap="square" rtlCol="0">
            <a:spAutoFit/>
          </a:bodyPr>
          <a:lstStyle/>
          <a:p>
            <a:pPr marL="269875" lvl="1"/>
            <a:r>
              <a:rPr lang="en-US" sz="1400" b="1" u="sng" dirty="0" err="1"/>
              <a:t>Funcionamiento</a:t>
            </a:r>
            <a:endParaRPr lang="en-US" sz="1400" b="1" u="sng" dirty="0"/>
          </a:p>
          <a:p>
            <a:pPr marL="447675" lvl="1" indent="-285750">
              <a:buFont typeface="Calibri" panose="020F0502020204030204" pitchFamily="34" charset="0"/>
              <a:buChar char="‒"/>
            </a:pPr>
            <a:r>
              <a:rPr lang="en-US" sz="1400" b="1" dirty="0"/>
              <a:t>La bomba no funciona</a:t>
            </a:r>
            <a:r>
              <a:rPr lang="en-US" sz="1400" dirty="0"/>
              <a:t>. Todo el líquido está dentro del edificio y los paneles solares están vacíos. El recipiente de drenaje retiene el líquido de modo que el nivel de llenado en </a:t>
            </a:r>
            <a:r>
              <a:rPr lang="en-US" sz="1400" dirty="0" err="1"/>
              <a:t>reposo</a:t>
            </a:r>
            <a:r>
              <a:rPr lang="en-US" sz="1400" dirty="0"/>
              <a:t> </a:t>
            </a:r>
            <a:r>
              <a:rPr lang="en-US" sz="1400" dirty="0" err="1"/>
              <a:t>quede</a:t>
            </a:r>
            <a:r>
              <a:rPr lang="en-US" sz="1400" dirty="0"/>
              <a:t> por encima de la bomba. </a:t>
            </a:r>
          </a:p>
          <a:p>
            <a:pPr marL="447675" lvl="1" indent="-285750">
              <a:buFont typeface="Calibri" panose="020F0502020204030204" pitchFamily="34" charset="0"/>
              <a:buChar char="‒"/>
            </a:pPr>
            <a:r>
              <a:rPr lang="en-US" sz="1400" b="1" dirty="0"/>
              <a:t>Bomba en funcionamiento</a:t>
            </a:r>
            <a:r>
              <a:rPr lang="en-US" sz="1400" dirty="0"/>
              <a:t>. Cuando hay que recoger calor, el regulador solar pone en marcha la bomba que empuja el agua (o el glicol) hacia arriba y por encima de la parte superior del circuito. El nivel en el recipiente de drenaje se baja hasta el punto en que el líquido ha llenado todas las tuberías anteriores. Se apaga por la noche o cada vez que se alcanza el objetivo de temperatura.</a:t>
            </a:r>
          </a:p>
        </p:txBody>
      </p:sp>
      <p:sp>
        <p:nvSpPr>
          <p:cNvPr id="8" name="Rectangle 7">
            <a:extLst>
              <a:ext uri="{FF2B5EF4-FFF2-40B4-BE49-F238E27FC236}">
                <a16:creationId xmlns:a16="http://schemas.microsoft.com/office/drawing/2014/main" id="{66AA1FF0-DA03-489E-96A2-1A1EADD6643C}"/>
              </a:ext>
            </a:extLst>
          </p:cNvPr>
          <p:cNvSpPr/>
          <p:nvPr/>
        </p:nvSpPr>
        <p:spPr>
          <a:xfrm>
            <a:off x="4284000" y="2061000"/>
            <a:ext cx="5011372" cy="338554"/>
          </a:xfrm>
          <a:prstGeom prst="rect">
            <a:avLst/>
          </a:prstGeom>
        </p:spPr>
        <p:txBody>
          <a:bodyPr wrap="none">
            <a:spAutoFit/>
          </a:bodyPr>
          <a:lstStyle/>
          <a:p>
            <a:pPr marL="285750" lvl="0" indent="-285750">
              <a:buFont typeface="Wingdings" panose="05000000000000000000" pitchFamily="2" charset="2"/>
              <a:buChar char="§"/>
            </a:pPr>
            <a:r>
              <a:rPr lang="en-US" sz="1600" b="1" dirty="0">
                <a:solidFill>
                  <a:prstClr val="black"/>
                </a:solidFill>
              </a:rPr>
              <a:t>ACS solar ACTIVO. SISTEMA DE DRENAJE INDIRECTO</a:t>
            </a:r>
          </a:p>
        </p:txBody>
      </p:sp>
      <p:sp>
        <p:nvSpPr>
          <p:cNvPr id="9" name="Rectangle 8">
            <a:extLst>
              <a:ext uri="{FF2B5EF4-FFF2-40B4-BE49-F238E27FC236}">
                <a16:creationId xmlns:a16="http://schemas.microsoft.com/office/drawing/2014/main" id="{F274D933-3289-4361-9430-0D09E06B9051}"/>
              </a:ext>
            </a:extLst>
          </p:cNvPr>
          <p:cNvSpPr/>
          <p:nvPr/>
        </p:nvSpPr>
        <p:spPr>
          <a:xfrm>
            <a:off x="3993501" y="5013000"/>
            <a:ext cx="4898499" cy="1384995"/>
          </a:xfrm>
          <a:prstGeom prst="rect">
            <a:avLst/>
          </a:prstGeom>
        </p:spPr>
        <p:txBody>
          <a:bodyPr wrap="square">
            <a:spAutoFit/>
          </a:bodyPr>
          <a:lstStyle/>
          <a:p>
            <a:pPr marL="285750" indent="-285750">
              <a:buFont typeface="Calibri" panose="020F0502020204030204" pitchFamily="34" charset="0"/>
              <a:buChar char="‒"/>
            </a:pPr>
            <a:r>
              <a:rPr lang="en-US" sz="1400" dirty="0"/>
              <a:t>Cuando la bomba se apaga, el fluido fluye hacia atrás por gravedad hacia abajo por el panel solar hasta que ambos lados alcancen de nuevo el nivel de llenado en reposo. Esta disposición </a:t>
            </a:r>
            <a:r>
              <a:rPr lang="en-US" sz="1400" b="1" dirty="0"/>
              <a:t>protege</a:t>
            </a:r>
            <a:r>
              <a:rPr lang="en-US" sz="1400" dirty="0"/>
              <a:t> al ACS solar de las heladas en invierno y de las sobretemperaturas (riesgo de estancamiento) en verano.</a:t>
            </a:r>
          </a:p>
        </p:txBody>
      </p:sp>
      <p:pic>
        <p:nvPicPr>
          <p:cNvPr id="10" name="Picture 9">
            <a:extLst>
              <a:ext uri="{FF2B5EF4-FFF2-40B4-BE49-F238E27FC236}">
                <a16:creationId xmlns:a16="http://schemas.microsoft.com/office/drawing/2014/main" id="{2E246E43-1F5F-4EB8-B8D0-C5DAC14B496D}"/>
              </a:ext>
            </a:extLst>
          </p:cNvPr>
          <p:cNvPicPr>
            <a:picLocks noChangeAspect="1"/>
          </p:cNvPicPr>
          <p:nvPr/>
        </p:nvPicPr>
        <p:blipFill>
          <a:blip r:embed="rId2"/>
          <a:stretch>
            <a:fillRect/>
          </a:stretch>
        </p:blipFill>
        <p:spPr>
          <a:xfrm>
            <a:off x="4073865" y="2426714"/>
            <a:ext cx="4720188" cy="2514286"/>
          </a:xfrm>
          <a:prstGeom prst="rect">
            <a:avLst/>
          </a:prstGeom>
          <a:ln>
            <a:solidFill>
              <a:schemeClr val="tx1"/>
            </a:solidFill>
          </a:ln>
        </p:spPr>
      </p:pic>
    </p:spTree>
    <p:extLst>
      <p:ext uri="{BB962C8B-B14F-4D97-AF65-F5344CB8AC3E}">
        <p14:creationId xmlns:p14="http://schemas.microsoft.com/office/powerpoint/2010/main" val="3011182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D136-FEB3-4B54-BAD1-9218F768ADE8}"/>
              </a:ext>
            </a:extLst>
          </p:cNvPr>
          <p:cNvSpPr>
            <a:spLocks noGrp="1"/>
          </p:cNvSpPr>
          <p:nvPr>
            <p:ph type="title"/>
          </p:nvPr>
        </p:nvSpPr>
        <p:spPr/>
        <p:txBody>
          <a:bodyPr/>
          <a:lstStyle/>
          <a:p>
            <a:r>
              <a:rPr lang="en-US" b="1" dirty="0"/>
              <a:t>1. </a:t>
            </a:r>
            <a:r>
              <a:rPr lang="en-U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AE5CFE01-070E-4E9B-AE89-970541118A03}"/>
              </a:ext>
            </a:extLst>
          </p:cNvPr>
          <p:cNvSpPr/>
          <p:nvPr/>
        </p:nvSpPr>
        <p:spPr>
          <a:xfrm>
            <a:off x="432916" y="1413000"/>
            <a:ext cx="7019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Variedad</a:t>
            </a:r>
            <a:r>
              <a:rPr lang="en-US" b="1" dirty="0">
                <a:solidFill>
                  <a:prstClr val="black"/>
                </a:solidFill>
                <a:cs typeface="Arial" pitchFamily="34" charset="0"/>
              </a:rPr>
              <a:t> de </a:t>
            </a:r>
            <a:r>
              <a:rPr lang="en-US" b="1" dirty="0" err="1">
                <a:solidFill>
                  <a:prstClr val="black"/>
                </a:solidFill>
                <a:cs typeface="Arial" pitchFamily="34" charset="0"/>
              </a:rPr>
              <a:t>sistemas</a:t>
            </a:r>
            <a:r>
              <a:rPr lang="en-US" b="1" dirty="0">
                <a:solidFill>
                  <a:prstClr val="black"/>
                </a:solidFill>
                <a:cs typeface="Arial" pitchFamily="34" charset="0"/>
              </a:rPr>
              <a:t> ACS solar instalados en las casas.</a:t>
            </a:r>
            <a:endParaRPr lang="en-US" b="1" dirty="0"/>
          </a:p>
        </p:txBody>
      </p:sp>
      <p:sp>
        <p:nvSpPr>
          <p:cNvPr id="5" name="TextBox 4">
            <a:extLst>
              <a:ext uri="{FF2B5EF4-FFF2-40B4-BE49-F238E27FC236}">
                <a16:creationId xmlns:a16="http://schemas.microsoft.com/office/drawing/2014/main" id="{9C105013-9618-4419-83AB-FA00813AC32C}"/>
              </a:ext>
            </a:extLst>
          </p:cNvPr>
          <p:cNvSpPr txBox="1"/>
          <p:nvPr/>
        </p:nvSpPr>
        <p:spPr>
          <a:xfrm>
            <a:off x="135993" y="1682463"/>
            <a:ext cx="5084005" cy="4770537"/>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ACS SOLAR ACTIVO. </a:t>
            </a:r>
            <a:r>
              <a:rPr lang="en-US" sz="1600" b="1" dirty="0">
                <a:solidFill>
                  <a:prstClr val="black"/>
                </a:solidFill>
              </a:rPr>
              <a:t>SISTEMA DE DRENAJE INDIRECTO</a:t>
            </a:r>
            <a:endParaRPr lang="en-US" sz="1600" b="1" dirty="0"/>
          </a:p>
          <a:p>
            <a:pPr marL="269875" lvl="1"/>
            <a:r>
              <a:rPr lang="en-US" sz="1600" b="1" u="sng" dirty="0"/>
              <a:t>Usos típicos</a:t>
            </a:r>
          </a:p>
          <a:p>
            <a:pPr marL="555625" lvl="1" indent="-285750">
              <a:buFont typeface="Calibri" panose="020F0502020204030204" pitchFamily="34" charset="0"/>
              <a:buChar char="‒"/>
            </a:pPr>
            <a:r>
              <a:rPr lang="en-US" sz="1600" dirty="0"/>
              <a:t>Calentamiento solar de agua.</a:t>
            </a:r>
          </a:p>
          <a:p>
            <a:pPr marL="555625" lvl="1" indent="-285750">
              <a:buFont typeface="Calibri" panose="020F0502020204030204" pitchFamily="34" charset="0"/>
              <a:buChar char="‒"/>
            </a:pPr>
            <a:r>
              <a:rPr lang="en-US" sz="1600" dirty="0"/>
              <a:t>Sistemas combinados: ACS solar + Calefacción de espacios/(Piscina).</a:t>
            </a:r>
          </a:p>
          <a:p>
            <a:pPr marL="555625" lvl="1" indent="-285750">
              <a:buFont typeface="Calibri" panose="020F0502020204030204" pitchFamily="34" charset="0"/>
              <a:buChar char="‒"/>
            </a:pPr>
            <a:r>
              <a:rPr lang="en-US" sz="1600" dirty="0"/>
              <a:t>es apto para climas continentales (h/c).</a:t>
            </a:r>
            <a:endParaRPr lang="en-US" sz="1600" dirty="0">
              <a:solidFill>
                <a:prstClr val="black"/>
              </a:solidFill>
            </a:endParaRPr>
          </a:p>
          <a:p>
            <a:pPr marL="269875" lvl="1"/>
            <a:r>
              <a:rPr lang="en-US" sz="1600" b="1" u="sng" dirty="0"/>
              <a:t>Pros</a:t>
            </a:r>
          </a:p>
          <a:p>
            <a:pPr marL="555625" lvl="1" indent="-285750">
              <a:buFont typeface="Calibri" panose="020F0502020204030204" pitchFamily="34" charset="0"/>
              <a:buChar char="‒"/>
            </a:pPr>
            <a:r>
              <a:rPr lang="en-US" sz="1600" dirty="0"/>
              <a:t>Baja presión (más seguro y sencillo). Es fácil de mantener. Es versátil y ofrece protección contra las heladas y las altas temperaturas/presiones durante el estancamiento.</a:t>
            </a:r>
          </a:p>
          <a:p>
            <a:pPr marL="269875" lvl="1"/>
            <a:r>
              <a:rPr lang="en-US" sz="1600" b="1" u="sng" dirty="0"/>
              <a:t>Contras</a:t>
            </a:r>
          </a:p>
          <a:p>
            <a:pPr marL="555625" lvl="1" indent="-285750">
              <a:buFont typeface="Calibri" panose="020F0502020204030204" pitchFamily="34" charset="0"/>
              <a:buChar char="‒"/>
            </a:pPr>
            <a:r>
              <a:rPr lang="en-US" sz="1600" dirty="0">
                <a:solidFill>
                  <a:prstClr val="black"/>
                </a:solidFill>
              </a:rPr>
              <a:t>Bomba más grande. Tiene requisitos de fontanería rígida: pendiente de colectores para facilitar el drenaje, altura de la bomba, tamaño de las tuberías, etc.</a:t>
            </a:r>
          </a:p>
          <a:p>
            <a:pPr marL="269875" lvl="1"/>
            <a:r>
              <a:rPr lang="en-US" sz="1600" b="1" u="sng" dirty="0"/>
              <a:t>Variantes</a:t>
            </a:r>
          </a:p>
          <a:p>
            <a:pPr marL="555625" lvl="1" indent="-285750">
              <a:buFont typeface="Calibri" panose="020F0502020204030204" pitchFamily="34" charset="0"/>
              <a:buChar char="‒"/>
            </a:pPr>
            <a:r>
              <a:rPr lang="en-US" sz="1600" dirty="0"/>
              <a:t>Tanque de drenaje con o sin intercambiador de calor, agua/glicol, etc.</a:t>
            </a:r>
          </a:p>
        </p:txBody>
      </p:sp>
      <p:pic>
        <p:nvPicPr>
          <p:cNvPr id="7" name="Picture 6">
            <a:extLst>
              <a:ext uri="{FF2B5EF4-FFF2-40B4-BE49-F238E27FC236}">
                <a16:creationId xmlns:a16="http://schemas.microsoft.com/office/drawing/2014/main" id="{4B8FE931-1390-4BE9-BE14-CDF9A5E1B335}"/>
              </a:ext>
            </a:extLst>
          </p:cNvPr>
          <p:cNvPicPr>
            <a:picLocks noChangeAspect="1"/>
          </p:cNvPicPr>
          <p:nvPr/>
        </p:nvPicPr>
        <p:blipFill>
          <a:blip r:embed="rId2"/>
          <a:stretch>
            <a:fillRect/>
          </a:stretch>
        </p:blipFill>
        <p:spPr>
          <a:xfrm>
            <a:off x="5219999" y="1893262"/>
            <a:ext cx="3788007" cy="4392429"/>
          </a:xfrm>
          <a:prstGeom prst="rect">
            <a:avLst/>
          </a:prstGeom>
        </p:spPr>
      </p:pic>
      <p:sp>
        <p:nvSpPr>
          <p:cNvPr id="6" name="Rectangle 5">
            <a:extLst>
              <a:ext uri="{FF2B5EF4-FFF2-40B4-BE49-F238E27FC236}">
                <a16:creationId xmlns:a16="http://schemas.microsoft.com/office/drawing/2014/main" id="{038A3CF6-3AC8-4D7D-A064-5B2C82D7A1E1}"/>
              </a:ext>
            </a:extLst>
          </p:cNvPr>
          <p:cNvSpPr/>
          <p:nvPr/>
        </p:nvSpPr>
        <p:spPr>
          <a:xfrm rot="16200000">
            <a:off x="8125277" y="541972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078903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B6C5-D477-4293-B3E6-CE1614838B2D}"/>
              </a:ext>
            </a:extLst>
          </p:cNvPr>
          <p:cNvSpPr>
            <a:spLocks noGrp="1"/>
          </p:cNvSpPr>
          <p:nvPr>
            <p:ph type="title"/>
          </p:nvPr>
        </p:nvSpPr>
        <p:spPr/>
        <p:txBody>
          <a:bodyPr/>
          <a:lstStyle/>
          <a:p>
            <a:r>
              <a:rPr lang="en-US" b="1" dirty="0"/>
              <a:t>1. </a:t>
            </a:r>
            <a:r>
              <a:rPr lang="en-US" b="1" dirty="0">
                <a:solidFill>
                  <a:prstClr val="black"/>
                </a:solidFill>
                <a:cs typeface="Arial" pitchFamily="34" charset="0"/>
              </a:rPr>
              <a:t>Consideraciones sobre tuberías para energía solar térmica</a:t>
            </a:r>
            <a:endParaRPr lang="en-US" dirty="0"/>
          </a:p>
        </p:txBody>
      </p:sp>
      <p:sp>
        <p:nvSpPr>
          <p:cNvPr id="3" name="Rectangle 2">
            <a:extLst>
              <a:ext uri="{FF2B5EF4-FFF2-40B4-BE49-F238E27FC236}">
                <a16:creationId xmlns:a16="http://schemas.microsoft.com/office/drawing/2014/main" id="{4AF7FADD-524A-4612-934F-659E39A403DB}"/>
              </a:ext>
            </a:extLst>
          </p:cNvPr>
          <p:cNvSpPr/>
          <p:nvPr/>
        </p:nvSpPr>
        <p:spPr>
          <a:xfrm>
            <a:off x="432916" y="1557000"/>
            <a:ext cx="4139084" cy="646331"/>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Variedad</a:t>
            </a:r>
            <a:r>
              <a:rPr lang="en-US" b="1" dirty="0">
                <a:solidFill>
                  <a:prstClr val="black"/>
                </a:solidFill>
                <a:cs typeface="Arial" pitchFamily="34" charset="0"/>
              </a:rPr>
              <a:t> de </a:t>
            </a:r>
            <a:r>
              <a:rPr lang="en-US" b="1" dirty="0" err="1">
                <a:solidFill>
                  <a:prstClr val="black"/>
                </a:solidFill>
                <a:cs typeface="Arial" pitchFamily="34" charset="0"/>
              </a:rPr>
              <a:t>sistemas</a:t>
            </a:r>
            <a:r>
              <a:rPr lang="en-US" b="1" dirty="0">
                <a:solidFill>
                  <a:prstClr val="black"/>
                </a:solidFill>
                <a:cs typeface="Arial" pitchFamily="34" charset="0"/>
              </a:rPr>
              <a:t> ACS solar instalados en las casas.</a:t>
            </a:r>
            <a:endParaRPr lang="en-US" b="1" dirty="0"/>
          </a:p>
        </p:txBody>
      </p:sp>
      <p:sp>
        <p:nvSpPr>
          <p:cNvPr id="4" name="TextBox 3">
            <a:extLst>
              <a:ext uri="{FF2B5EF4-FFF2-40B4-BE49-F238E27FC236}">
                <a16:creationId xmlns:a16="http://schemas.microsoft.com/office/drawing/2014/main" id="{24270C46-3F42-41C8-BEDE-61A128BEC09C}"/>
              </a:ext>
            </a:extLst>
          </p:cNvPr>
          <p:cNvSpPr txBox="1"/>
          <p:nvPr/>
        </p:nvSpPr>
        <p:spPr>
          <a:xfrm>
            <a:off x="349947" y="2277127"/>
            <a:ext cx="3790053" cy="3970318"/>
          </a:xfrm>
          <a:prstGeom prst="rect">
            <a:avLst/>
          </a:prstGeom>
          <a:noFill/>
        </p:spPr>
        <p:txBody>
          <a:bodyPr wrap="square" rtlCol="0">
            <a:spAutoFit/>
          </a:bodyPr>
          <a:lstStyle/>
          <a:p>
            <a:pPr marL="269875" lvl="1"/>
            <a:r>
              <a:rPr lang="en-US" sz="1400" b="1" u="sng" dirty="0"/>
              <a:t>Operación</a:t>
            </a:r>
          </a:p>
          <a:p>
            <a:pPr marL="285750" indent="-285750">
              <a:buFont typeface="Calibri" panose="020F0502020204030204" pitchFamily="34" charset="0"/>
              <a:buChar char="‒"/>
            </a:pPr>
            <a:r>
              <a:rPr lang="en-US" sz="1400" b="1" dirty="0" err="1"/>
              <a:t>Funcionamiento</a:t>
            </a:r>
            <a:r>
              <a:rPr lang="en-US" sz="1400" b="1" dirty="0"/>
              <a:t> regular</a:t>
            </a:r>
            <a:r>
              <a:rPr lang="en-US" sz="1400" dirty="0"/>
              <a:t>. El circuito solar está completamente lleno de líquido en todo momento, incluyendo el clima helado y durante los períodos de estancamiento. Para evitar la rotura de tuberías en el panel solar, el circuito se llena con solución anticongelante (alrededor del 40% en peso de glicol de propileno protegerá los paneles solares hasta -20C). </a:t>
            </a:r>
          </a:p>
          <a:p>
            <a:pPr marL="285750" indent="-285750">
              <a:buFont typeface="Calibri" panose="020F0502020204030204" pitchFamily="34" charset="0"/>
              <a:buChar char="‒"/>
            </a:pPr>
            <a:r>
              <a:rPr lang="en-US" sz="1400" dirty="0"/>
              <a:t>El volumen del fluido solar cambiará a medida que cambie su temperatura, expandiéndose cuando se caliente y contrayéndose cuando se enfríe. Un recipiente de expansión está instalado en el sistema para permitir tales cambios en el volumen e incrementos moderados de presión. </a:t>
            </a:r>
          </a:p>
        </p:txBody>
      </p:sp>
      <p:pic>
        <p:nvPicPr>
          <p:cNvPr id="5" name="Picture 4">
            <a:extLst>
              <a:ext uri="{FF2B5EF4-FFF2-40B4-BE49-F238E27FC236}">
                <a16:creationId xmlns:a16="http://schemas.microsoft.com/office/drawing/2014/main" id="{9F543418-942C-405B-958C-09A125ED168A}"/>
              </a:ext>
            </a:extLst>
          </p:cNvPr>
          <p:cNvPicPr>
            <a:picLocks noChangeAspect="1"/>
          </p:cNvPicPr>
          <p:nvPr/>
        </p:nvPicPr>
        <p:blipFill>
          <a:blip r:embed="rId2"/>
          <a:stretch>
            <a:fillRect/>
          </a:stretch>
        </p:blipFill>
        <p:spPr>
          <a:xfrm>
            <a:off x="4232148" y="2183554"/>
            <a:ext cx="4561905" cy="2571429"/>
          </a:xfrm>
          <a:prstGeom prst="rect">
            <a:avLst/>
          </a:prstGeom>
          <a:ln>
            <a:solidFill>
              <a:schemeClr val="tx1"/>
            </a:solidFill>
          </a:ln>
        </p:spPr>
      </p:pic>
      <p:sp>
        <p:nvSpPr>
          <p:cNvPr id="6" name="Rectangle 5">
            <a:extLst>
              <a:ext uri="{FF2B5EF4-FFF2-40B4-BE49-F238E27FC236}">
                <a16:creationId xmlns:a16="http://schemas.microsoft.com/office/drawing/2014/main" id="{14A7EBA7-9CEC-4C53-BFB6-CF679060BEED}"/>
              </a:ext>
            </a:extLst>
          </p:cNvPr>
          <p:cNvSpPr/>
          <p:nvPr/>
        </p:nvSpPr>
        <p:spPr>
          <a:xfrm>
            <a:off x="4284000" y="1557000"/>
            <a:ext cx="4882683" cy="584775"/>
          </a:xfrm>
          <a:prstGeom prst="rect">
            <a:avLst/>
          </a:prstGeom>
        </p:spPr>
        <p:txBody>
          <a:bodyPr wrap="none">
            <a:spAutoFit/>
          </a:bodyPr>
          <a:lstStyle/>
          <a:p>
            <a:pPr marL="285750" lvl="0" indent="-285750">
              <a:buFont typeface="Wingdings" panose="05000000000000000000" pitchFamily="2" charset="2"/>
              <a:buChar char="§"/>
            </a:pPr>
            <a:r>
              <a:rPr lang="en-US" sz="1600" b="1" dirty="0">
                <a:solidFill>
                  <a:prstClr val="black"/>
                </a:solidFill>
              </a:rPr>
              <a:t>ACS solar ACTIVO. PRESURIZADO INDIRECTAMENTE </a:t>
            </a:r>
          </a:p>
          <a:p>
            <a:pPr lvl="0"/>
            <a:r>
              <a:rPr lang="en-US" sz="1600" b="1" dirty="0">
                <a:solidFill>
                  <a:prstClr val="black"/>
                </a:solidFill>
              </a:rPr>
              <a:t>(ANTICONGELANTE)</a:t>
            </a:r>
          </a:p>
        </p:txBody>
      </p:sp>
      <p:sp>
        <p:nvSpPr>
          <p:cNvPr id="7" name="Rectangle 6">
            <a:extLst>
              <a:ext uri="{FF2B5EF4-FFF2-40B4-BE49-F238E27FC236}">
                <a16:creationId xmlns:a16="http://schemas.microsoft.com/office/drawing/2014/main" id="{3D19D33B-D400-4BB0-B8B5-6E3B741F0159}"/>
              </a:ext>
            </a:extLst>
          </p:cNvPr>
          <p:cNvSpPr/>
          <p:nvPr/>
        </p:nvSpPr>
        <p:spPr>
          <a:xfrm>
            <a:off x="4019449" y="4800786"/>
            <a:ext cx="4828694" cy="1600438"/>
          </a:xfrm>
          <a:prstGeom prst="rect">
            <a:avLst/>
          </a:prstGeom>
        </p:spPr>
        <p:txBody>
          <a:bodyPr wrap="square">
            <a:spAutoFit/>
          </a:bodyPr>
          <a:lstStyle/>
          <a:p>
            <a:pPr marL="285750" indent="-285750">
              <a:buFont typeface="Calibri" panose="020F0502020204030204" pitchFamily="34" charset="0"/>
              <a:buChar char="‒"/>
            </a:pPr>
            <a:r>
              <a:rPr lang="en-US" sz="1400" b="1" dirty="0"/>
              <a:t>No </a:t>
            </a:r>
            <a:r>
              <a:rPr lang="en-US" sz="1400" b="1" dirty="0" err="1"/>
              <a:t>funcionamiento</a:t>
            </a:r>
            <a:r>
              <a:rPr lang="en-US" sz="1400" b="1" dirty="0"/>
              <a:t> y </a:t>
            </a:r>
            <a:r>
              <a:rPr lang="en-US" sz="1400" b="1" dirty="0" err="1"/>
              <a:t>estancamiento</a:t>
            </a:r>
            <a:r>
              <a:rPr lang="en-US" sz="1400" b="1" dirty="0"/>
              <a:t>. </a:t>
            </a:r>
            <a:r>
              <a:rPr lang="en-US" sz="1400" dirty="0"/>
              <a:t>La temperatura en el panel es lo suficientemente alta para hervir el fluido solar. A medida que el líquido se convierte en vapor sufre un cambio masivo en el volumen y la presión. El sistema puede gestionar estas situaciones incluyendo algunos componentes adicionales para disipar el exceso de calor (radiadores, etc.) y controlarlo.</a:t>
            </a:r>
          </a:p>
        </p:txBody>
      </p:sp>
    </p:spTree>
    <p:extLst>
      <p:ext uri="{BB962C8B-B14F-4D97-AF65-F5344CB8AC3E}">
        <p14:creationId xmlns:p14="http://schemas.microsoft.com/office/powerpoint/2010/main" val="3711124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3CC9-B6A4-4C44-9C96-8033F103F748}"/>
              </a:ext>
            </a:extLst>
          </p:cNvPr>
          <p:cNvSpPr>
            <a:spLocks noGrp="1"/>
          </p:cNvSpPr>
          <p:nvPr>
            <p:ph type="title"/>
          </p:nvPr>
        </p:nvSpPr>
        <p:spPr/>
        <p:txBody>
          <a:bodyPr/>
          <a:lstStyle/>
          <a:p>
            <a:r>
              <a:rPr lang="en-US" b="1" dirty="0"/>
              <a:t>1. </a:t>
            </a:r>
            <a:r>
              <a:rPr lang="en-U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127BC13F-D583-4A6B-9DCE-21682FDA1C99}"/>
              </a:ext>
            </a:extLst>
          </p:cNvPr>
          <p:cNvSpPr/>
          <p:nvPr/>
        </p:nvSpPr>
        <p:spPr>
          <a:xfrm>
            <a:off x="432916" y="1557000"/>
            <a:ext cx="5291084" cy="646331"/>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Variedad</a:t>
            </a:r>
            <a:r>
              <a:rPr lang="en-US" b="1" dirty="0">
                <a:solidFill>
                  <a:prstClr val="black"/>
                </a:solidFill>
                <a:cs typeface="Arial" pitchFamily="34" charset="0"/>
              </a:rPr>
              <a:t> de </a:t>
            </a:r>
            <a:r>
              <a:rPr lang="en-US" b="1" dirty="0" err="1">
                <a:solidFill>
                  <a:prstClr val="black"/>
                </a:solidFill>
                <a:cs typeface="Arial" pitchFamily="34" charset="0"/>
              </a:rPr>
              <a:t>sistemas</a:t>
            </a:r>
            <a:r>
              <a:rPr lang="en-US" b="1" dirty="0">
                <a:solidFill>
                  <a:prstClr val="black"/>
                </a:solidFill>
                <a:cs typeface="Arial" pitchFamily="34" charset="0"/>
              </a:rPr>
              <a:t> ACS solar instalados en las casas.</a:t>
            </a:r>
            <a:endParaRPr lang="en-US" b="1" dirty="0"/>
          </a:p>
        </p:txBody>
      </p:sp>
      <p:sp>
        <p:nvSpPr>
          <p:cNvPr id="5" name="TextBox 4">
            <a:extLst>
              <a:ext uri="{FF2B5EF4-FFF2-40B4-BE49-F238E27FC236}">
                <a16:creationId xmlns:a16="http://schemas.microsoft.com/office/drawing/2014/main" id="{D5DC4CED-6D26-4068-9525-AEACC5A09A4D}"/>
              </a:ext>
            </a:extLst>
          </p:cNvPr>
          <p:cNvSpPr txBox="1"/>
          <p:nvPr/>
        </p:nvSpPr>
        <p:spPr>
          <a:xfrm>
            <a:off x="467592" y="2133000"/>
            <a:ext cx="4752408" cy="4185761"/>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ACS SOLAR ACTIVO. </a:t>
            </a:r>
            <a:r>
              <a:rPr lang="en-US" sz="1400" b="1" dirty="0">
                <a:solidFill>
                  <a:prstClr val="black"/>
                </a:solidFill>
              </a:rPr>
              <a:t>SISTEMA PRESURIZADO INDIRECTO</a:t>
            </a:r>
            <a:endParaRPr lang="en-US" sz="1400" b="1" dirty="0"/>
          </a:p>
          <a:p>
            <a:pPr marL="269875" lvl="1"/>
            <a:r>
              <a:rPr lang="en-US" sz="1400" b="1" u="sng" dirty="0"/>
              <a:t>Usos típicos</a:t>
            </a:r>
          </a:p>
          <a:p>
            <a:pPr marL="555625" lvl="1" indent="-285750">
              <a:buFont typeface="Calibri" panose="020F0502020204030204" pitchFamily="34" charset="0"/>
              <a:buChar char="‒"/>
            </a:pPr>
            <a:r>
              <a:rPr lang="en-US" sz="1400" dirty="0"/>
              <a:t>Calentamiento solar de agua.</a:t>
            </a:r>
          </a:p>
          <a:p>
            <a:pPr marL="555625" lvl="1" indent="-285750">
              <a:buFont typeface="Calibri" panose="020F0502020204030204" pitchFamily="34" charset="0"/>
              <a:buChar char="‒"/>
            </a:pPr>
            <a:r>
              <a:rPr lang="en-US" sz="1400" dirty="0"/>
              <a:t>Sistemas combinados: ACS solar + Espacio/Piscina) Calefacción.</a:t>
            </a:r>
          </a:p>
          <a:p>
            <a:pPr marL="555625" lvl="1" indent="-285750">
              <a:buFont typeface="Calibri" panose="020F0502020204030204" pitchFamily="34" charset="0"/>
              <a:buChar char="‒"/>
            </a:pPr>
            <a:r>
              <a:rPr lang="en-US" sz="1400" dirty="0"/>
              <a:t>El más utilizado en climas continentales (h/c).</a:t>
            </a:r>
            <a:endParaRPr lang="en-US" sz="1400" dirty="0">
              <a:solidFill>
                <a:prstClr val="black"/>
              </a:solidFill>
            </a:endParaRPr>
          </a:p>
          <a:p>
            <a:pPr marL="269875" lvl="1"/>
            <a:r>
              <a:rPr lang="en-US" sz="1400" b="1" u="sng" dirty="0"/>
              <a:t>Pros</a:t>
            </a:r>
          </a:p>
          <a:p>
            <a:pPr marL="555625" lvl="1" indent="-285750">
              <a:buFont typeface="Calibri" panose="020F0502020204030204" pitchFamily="34" charset="0"/>
              <a:buChar char="‒"/>
            </a:pPr>
            <a:r>
              <a:rPr lang="en-US" sz="1400" dirty="0"/>
              <a:t>Aplicable a una gama más amplia de situaciones, ofrece más protecciones, más potencia (superficie del colector) y un mejor control.</a:t>
            </a:r>
          </a:p>
          <a:p>
            <a:pPr marL="269875" lvl="1"/>
            <a:r>
              <a:rPr lang="en-US" sz="1400" b="1" u="sng" dirty="0"/>
              <a:t>Contras</a:t>
            </a:r>
          </a:p>
          <a:p>
            <a:pPr marL="555625" lvl="1" indent="-285750">
              <a:buFont typeface="Calibri" panose="020F0502020204030204" pitchFamily="34" charset="0"/>
              <a:buChar char="‒"/>
            </a:pPr>
            <a:r>
              <a:rPr lang="en-US" sz="1400" dirty="0">
                <a:solidFill>
                  <a:prstClr val="black"/>
                </a:solidFill>
              </a:rPr>
              <a:t>Componentes más caros, comisiones y servicio más exigentes. El intercambio de calor hace que sea menos eficiente. El trabajo bajo altas presiones puede ser riesgoso.</a:t>
            </a:r>
          </a:p>
          <a:p>
            <a:pPr marL="269875" lvl="1"/>
            <a:r>
              <a:rPr lang="en-US" sz="1400" b="1" u="sng" dirty="0"/>
              <a:t>Variantes</a:t>
            </a:r>
          </a:p>
          <a:p>
            <a:pPr marL="555625" lvl="1" indent="-285750">
              <a:buFont typeface="Calibri" panose="020F0502020204030204" pitchFamily="34" charset="0"/>
              <a:buChar char="‒"/>
            </a:pPr>
            <a:r>
              <a:rPr lang="en-US" sz="1400" dirty="0"/>
              <a:t>Intercambiadores de calor internos o externos, uno o dos depósitos, acumulador intermedio para sistemas combinados, etc.</a:t>
            </a:r>
          </a:p>
        </p:txBody>
      </p:sp>
      <p:pic>
        <p:nvPicPr>
          <p:cNvPr id="7" name="Picture 6">
            <a:extLst>
              <a:ext uri="{FF2B5EF4-FFF2-40B4-BE49-F238E27FC236}">
                <a16:creationId xmlns:a16="http://schemas.microsoft.com/office/drawing/2014/main" id="{07AD1BE0-905B-4975-8966-7A9ACABF6CF1}"/>
              </a:ext>
            </a:extLst>
          </p:cNvPr>
          <p:cNvPicPr>
            <a:picLocks noChangeAspect="1"/>
          </p:cNvPicPr>
          <p:nvPr/>
        </p:nvPicPr>
        <p:blipFill>
          <a:blip r:embed="rId2"/>
          <a:stretch>
            <a:fillRect/>
          </a:stretch>
        </p:blipFill>
        <p:spPr>
          <a:xfrm>
            <a:off x="5110676" y="1959695"/>
            <a:ext cx="3851612" cy="4359939"/>
          </a:xfrm>
          <a:prstGeom prst="rect">
            <a:avLst/>
          </a:prstGeom>
        </p:spPr>
      </p:pic>
      <p:sp>
        <p:nvSpPr>
          <p:cNvPr id="8" name="Rectangle 7">
            <a:extLst>
              <a:ext uri="{FF2B5EF4-FFF2-40B4-BE49-F238E27FC236}">
                <a16:creationId xmlns:a16="http://schemas.microsoft.com/office/drawing/2014/main" id="{F4DF541B-6AEC-4E60-89D3-A886EC7CEE98}"/>
              </a:ext>
            </a:extLst>
          </p:cNvPr>
          <p:cNvSpPr/>
          <p:nvPr/>
        </p:nvSpPr>
        <p:spPr>
          <a:xfrm rot="16200000">
            <a:off x="4559953" y="268205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549829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D852-AFE3-446B-A6C3-D820C536750F}"/>
              </a:ext>
            </a:extLst>
          </p:cNvPr>
          <p:cNvSpPr>
            <a:spLocks noGrp="1"/>
          </p:cNvSpPr>
          <p:nvPr>
            <p:ph type="title"/>
          </p:nvPr>
        </p:nvSpPr>
        <p:spPr/>
        <p:txBody>
          <a:bodyPr/>
          <a:lstStyle/>
          <a:p>
            <a:r>
              <a:rPr lang="en-US" b="1" dirty="0"/>
              <a:t>1. </a:t>
            </a:r>
            <a:r>
              <a:rPr lang="en-U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18744B8C-26FB-43C8-A920-6EF01BBA8427}"/>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Variedad</a:t>
            </a:r>
            <a:r>
              <a:rPr lang="en-US" b="1" dirty="0">
                <a:solidFill>
                  <a:prstClr val="black"/>
                </a:solidFill>
                <a:cs typeface="Arial" pitchFamily="34" charset="0"/>
              </a:rPr>
              <a:t> de </a:t>
            </a:r>
            <a:r>
              <a:rPr lang="en-US" b="1" dirty="0" err="1">
                <a:solidFill>
                  <a:prstClr val="black"/>
                </a:solidFill>
                <a:cs typeface="Arial" pitchFamily="34" charset="0"/>
              </a:rPr>
              <a:t>sistemas</a:t>
            </a:r>
            <a:r>
              <a:rPr lang="en-US" b="1" dirty="0">
                <a:solidFill>
                  <a:prstClr val="black"/>
                </a:solidFill>
                <a:cs typeface="Arial" pitchFamily="34" charset="0"/>
              </a:rPr>
              <a:t> ACS solar instalados en las casas.</a:t>
            </a:r>
            <a:endParaRPr lang="en-US" b="1" dirty="0"/>
          </a:p>
        </p:txBody>
      </p:sp>
      <p:sp>
        <p:nvSpPr>
          <p:cNvPr id="5" name="TextBox 4">
            <a:extLst>
              <a:ext uri="{FF2B5EF4-FFF2-40B4-BE49-F238E27FC236}">
                <a16:creationId xmlns:a16="http://schemas.microsoft.com/office/drawing/2014/main" id="{C2D13753-DE3E-4A59-9697-711A510DF5CA}"/>
              </a:ext>
            </a:extLst>
          </p:cNvPr>
          <p:cNvSpPr txBox="1"/>
          <p:nvPr/>
        </p:nvSpPr>
        <p:spPr>
          <a:xfrm>
            <a:off x="0" y="1980259"/>
            <a:ext cx="2124000" cy="2893100"/>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ACS solar ACTIVO. </a:t>
            </a:r>
            <a:r>
              <a:rPr lang="en-US" sz="1400" b="1" dirty="0">
                <a:solidFill>
                  <a:prstClr val="black"/>
                </a:solidFill>
              </a:rPr>
              <a:t>SISTEMA PRESURIZADO INDIRECTO. </a:t>
            </a:r>
          </a:p>
          <a:p>
            <a:pPr marL="269875"/>
            <a:r>
              <a:rPr lang="en-US" sz="1400" dirty="0">
                <a:solidFill>
                  <a:prstClr val="black"/>
                </a:solidFill>
              </a:rPr>
              <a:t>Con configuración anticongelante (glicol), intercambiador de calor externo y con bucle de descarga de calor para la disipación del exceso de calor y protección contra el sobrecalentamiento.</a:t>
            </a:r>
            <a:endParaRPr lang="en-US" sz="1400" dirty="0"/>
          </a:p>
        </p:txBody>
      </p:sp>
      <p:pic>
        <p:nvPicPr>
          <p:cNvPr id="7" name="Picture 6">
            <a:extLst>
              <a:ext uri="{FF2B5EF4-FFF2-40B4-BE49-F238E27FC236}">
                <a16:creationId xmlns:a16="http://schemas.microsoft.com/office/drawing/2014/main" id="{69CE6290-3844-4CC1-A13C-A2ED917F9B74}"/>
              </a:ext>
            </a:extLst>
          </p:cNvPr>
          <p:cNvPicPr>
            <a:picLocks noChangeAspect="1"/>
          </p:cNvPicPr>
          <p:nvPr/>
        </p:nvPicPr>
        <p:blipFill>
          <a:blip r:embed="rId2"/>
          <a:stretch>
            <a:fillRect/>
          </a:stretch>
        </p:blipFill>
        <p:spPr>
          <a:xfrm>
            <a:off x="2040912" y="1845000"/>
            <a:ext cx="6707088" cy="4474929"/>
          </a:xfrm>
          <a:prstGeom prst="rect">
            <a:avLst/>
          </a:prstGeom>
        </p:spPr>
      </p:pic>
      <p:sp>
        <p:nvSpPr>
          <p:cNvPr id="8" name="Rectangle 7">
            <a:extLst>
              <a:ext uri="{FF2B5EF4-FFF2-40B4-BE49-F238E27FC236}">
                <a16:creationId xmlns:a16="http://schemas.microsoft.com/office/drawing/2014/main" id="{E339CC12-AADB-4A43-BB4B-E3CBF18B3C55}"/>
              </a:ext>
            </a:extLst>
          </p:cNvPr>
          <p:cNvSpPr/>
          <p:nvPr/>
        </p:nvSpPr>
        <p:spPr>
          <a:xfrm>
            <a:off x="2061331" y="188900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859889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F3E1-12D2-4925-BCBE-B120788B7DE1}"/>
              </a:ext>
            </a:extLst>
          </p:cNvPr>
          <p:cNvSpPr>
            <a:spLocks noGrp="1"/>
          </p:cNvSpPr>
          <p:nvPr>
            <p:ph type="title"/>
          </p:nvPr>
        </p:nvSpPr>
        <p:spPr/>
        <p:txBody>
          <a:bodyPr/>
          <a:lstStyle/>
          <a:p>
            <a:r>
              <a:rPr lang="en-US" b="1" dirty="0"/>
              <a:t>1. </a:t>
            </a:r>
            <a:r>
              <a:rPr lang="en-U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ABD7503D-D2C4-46C4-B23D-202F8C30D1A6}"/>
              </a:ext>
            </a:extLst>
          </p:cNvPr>
          <p:cNvSpPr/>
          <p:nvPr/>
        </p:nvSpPr>
        <p:spPr>
          <a:xfrm>
            <a:off x="432916" y="1557000"/>
            <a:ext cx="1944000" cy="1200329"/>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Variedad</a:t>
            </a:r>
            <a:r>
              <a:rPr lang="en-US" b="1" dirty="0">
                <a:solidFill>
                  <a:prstClr val="black"/>
                </a:solidFill>
                <a:cs typeface="Arial" pitchFamily="34" charset="0"/>
              </a:rPr>
              <a:t> de </a:t>
            </a:r>
            <a:r>
              <a:rPr lang="en-US" b="1" dirty="0" err="1">
                <a:solidFill>
                  <a:prstClr val="black"/>
                </a:solidFill>
                <a:cs typeface="Arial" pitchFamily="34" charset="0"/>
              </a:rPr>
              <a:t>sistemas</a:t>
            </a:r>
            <a:r>
              <a:rPr lang="en-US" b="1" dirty="0">
                <a:solidFill>
                  <a:prstClr val="black"/>
                </a:solidFill>
                <a:cs typeface="Arial" pitchFamily="34" charset="0"/>
              </a:rPr>
              <a:t> ACS solar instalados en las casas.</a:t>
            </a:r>
            <a:endParaRPr lang="en-US" b="1" dirty="0"/>
          </a:p>
        </p:txBody>
      </p:sp>
      <p:pic>
        <p:nvPicPr>
          <p:cNvPr id="5" name="Picture 4">
            <a:extLst>
              <a:ext uri="{FF2B5EF4-FFF2-40B4-BE49-F238E27FC236}">
                <a16:creationId xmlns:a16="http://schemas.microsoft.com/office/drawing/2014/main" id="{AE46BCEF-8593-4790-B1B5-D922B5A6B71D}"/>
              </a:ext>
            </a:extLst>
          </p:cNvPr>
          <p:cNvPicPr>
            <a:picLocks noChangeAspect="1"/>
          </p:cNvPicPr>
          <p:nvPr/>
        </p:nvPicPr>
        <p:blipFill>
          <a:blip r:embed="rId2"/>
          <a:stretch>
            <a:fillRect/>
          </a:stretch>
        </p:blipFill>
        <p:spPr>
          <a:xfrm>
            <a:off x="2478782" y="1450324"/>
            <a:ext cx="6413218" cy="4895725"/>
          </a:xfrm>
          <a:prstGeom prst="rect">
            <a:avLst/>
          </a:prstGeom>
        </p:spPr>
      </p:pic>
      <p:sp>
        <p:nvSpPr>
          <p:cNvPr id="6" name="TextBox 5">
            <a:extLst>
              <a:ext uri="{FF2B5EF4-FFF2-40B4-BE49-F238E27FC236}">
                <a16:creationId xmlns:a16="http://schemas.microsoft.com/office/drawing/2014/main" id="{BB0C8792-2FF2-43BE-B3B1-4F7693C12C2A}"/>
              </a:ext>
            </a:extLst>
          </p:cNvPr>
          <p:cNvSpPr txBox="1"/>
          <p:nvPr/>
        </p:nvSpPr>
        <p:spPr>
          <a:xfrm>
            <a:off x="468000" y="3034455"/>
            <a:ext cx="1944000" cy="3108543"/>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ACS SOLAR ACTIVO. </a:t>
            </a:r>
            <a:r>
              <a:rPr lang="en-US" sz="1400" b="1" dirty="0">
                <a:solidFill>
                  <a:prstClr val="black"/>
                </a:solidFill>
              </a:rPr>
              <a:t>INDIRECTO. </a:t>
            </a:r>
          </a:p>
          <a:p>
            <a:pPr marL="269875"/>
            <a:r>
              <a:rPr lang="en-US" sz="1400" dirty="0">
                <a:solidFill>
                  <a:prstClr val="black"/>
                </a:solidFill>
              </a:rPr>
              <a:t>Solución para grandes entornos residenciales o comerciales ligeros. Glicol, gran campo solar, tanque solar atmosférico y tres tanques presurizados para circuitos de agua caliente con recirculación.</a:t>
            </a:r>
            <a:endParaRPr lang="en-US" sz="1400" dirty="0"/>
          </a:p>
        </p:txBody>
      </p:sp>
      <p:sp>
        <p:nvSpPr>
          <p:cNvPr id="7" name="Rectangle 6">
            <a:extLst>
              <a:ext uri="{FF2B5EF4-FFF2-40B4-BE49-F238E27FC236}">
                <a16:creationId xmlns:a16="http://schemas.microsoft.com/office/drawing/2014/main" id="{403369F9-7567-4952-8D52-1435F4C3ABA5}"/>
              </a:ext>
            </a:extLst>
          </p:cNvPr>
          <p:cNvSpPr/>
          <p:nvPr/>
        </p:nvSpPr>
        <p:spPr>
          <a:xfrm>
            <a:off x="7596000" y="503892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584131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B102-6FEF-43A7-8D7A-08B21176BFB8}"/>
              </a:ext>
            </a:extLst>
          </p:cNvPr>
          <p:cNvSpPr>
            <a:spLocks noGrp="1"/>
          </p:cNvSpPr>
          <p:nvPr>
            <p:ph type="title"/>
          </p:nvPr>
        </p:nvSpPr>
        <p:spPr/>
        <p:txBody>
          <a:bodyPr/>
          <a:lstStyle/>
          <a:p>
            <a:r>
              <a:rPr lang="en-US" b="1" dirty="0"/>
              <a:t>2. </a:t>
            </a:r>
            <a:r>
              <a:rPr lang="en-US" b="1" dirty="0">
                <a:solidFill>
                  <a:prstClr val="black"/>
                </a:solidFill>
                <a:cs typeface="Arial" pitchFamily="34" charset="0"/>
              </a:rPr>
              <a:t>Materiales utilizados</a:t>
            </a:r>
            <a:endParaRPr lang="en-US" dirty="0"/>
          </a:p>
        </p:txBody>
      </p:sp>
      <p:sp>
        <p:nvSpPr>
          <p:cNvPr id="4" name="Rectangle 3">
            <a:extLst>
              <a:ext uri="{FF2B5EF4-FFF2-40B4-BE49-F238E27FC236}">
                <a16:creationId xmlns:a16="http://schemas.microsoft.com/office/drawing/2014/main" id="{57E3EDEC-61CD-4863-A22F-1E465A655654}"/>
              </a:ext>
            </a:extLst>
          </p:cNvPr>
          <p:cNvSpPr/>
          <p:nvPr/>
        </p:nvSpPr>
        <p:spPr>
          <a:xfrm>
            <a:off x="432915" y="1557000"/>
            <a:ext cx="472666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Tubos y accesorios de cobre para energía solar térmica.</a:t>
            </a:r>
            <a:endParaRPr lang="en-US" b="1" dirty="0"/>
          </a:p>
        </p:txBody>
      </p:sp>
      <p:sp>
        <p:nvSpPr>
          <p:cNvPr id="3" name="TextBox 2">
            <a:extLst>
              <a:ext uri="{FF2B5EF4-FFF2-40B4-BE49-F238E27FC236}">
                <a16:creationId xmlns:a16="http://schemas.microsoft.com/office/drawing/2014/main" id="{C348267C-B228-4F20-A14A-F4A5995F20C5}"/>
              </a:ext>
            </a:extLst>
          </p:cNvPr>
          <p:cNvSpPr txBox="1"/>
          <p:nvPr/>
        </p:nvSpPr>
        <p:spPr>
          <a:xfrm>
            <a:off x="540001" y="2123239"/>
            <a:ext cx="4907580" cy="3970318"/>
          </a:xfrm>
          <a:prstGeom prst="rect">
            <a:avLst/>
          </a:prstGeom>
          <a:noFill/>
        </p:spPr>
        <p:txBody>
          <a:bodyPr wrap="square" rtlCol="0">
            <a:spAutoFit/>
          </a:bodyPr>
          <a:lstStyle/>
          <a:p>
            <a:pPr marL="285750" indent="-285750">
              <a:buFont typeface="Wingdings" panose="05000000000000000000" pitchFamily="2" charset="2"/>
              <a:buChar char="§"/>
            </a:pPr>
            <a:r>
              <a:rPr lang="en-US" sz="1400" dirty="0"/>
              <a:t>El cobre es un material de tubería ideal para el circuito primario, ya que es perfectamente capaz de soportar las altas temperaturas que alcanza el fluido de servicio. El cobre es resistente a la corrosión del agua. El uso de tubos y racores de cobre también evita la corrosión debida a metales diferentes en contacto.</a:t>
            </a:r>
          </a:p>
          <a:p>
            <a:pPr marL="285750" indent="-285750">
              <a:buFont typeface="Wingdings" panose="05000000000000000000" pitchFamily="2" charset="2"/>
              <a:buChar char="§"/>
            </a:pPr>
            <a:r>
              <a:rPr lang="en-US" sz="1400" b="1" dirty="0" err="1"/>
              <a:t>Estas</a:t>
            </a:r>
            <a:r>
              <a:rPr lang="en-US" sz="1400" b="1" dirty="0"/>
              <a:t> son </a:t>
            </a:r>
            <a:r>
              <a:rPr lang="en-US" sz="1400" b="1" dirty="0" err="1"/>
              <a:t>más</a:t>
            </a:r>
            <a:r>
              <a:rPr lang="en-US" sz="1400" b="1" dirty="0"/>
              <a:t> </a:t>
            </a:r>
            <a:r>
              <a:rPr lang="en-US" sz="1400" b="1" dirty="0" err="1"/>
              <a:t>ventajas</a:t>
            </a:r>
            <a:r>
              <a:rPr lang="en-US" sz="1400" b="1" dirty="0"/>
              <a:t> del </a:t>
            </a:r>
            <a:r>
              <a:rPr lang="en-US" sz="1400" b="1" dirty="0" err="1"/>
              <a:t>uso</a:t>
            </a:r>
            <a:r>
              <a:rPr lang="en-US" sz="1400" b="1" dirty="0"/>
              <a:t> del </a:t>
            </a:r>
            <a:r>
              <a:rPr lang="en-US" sz="1400" b="1" dirty="0" err="1"/>
              <a:t>cobre</a:t>
            </a:r>
            <a:r>
              <a:rPr lang="en-US" sz="1400" b="1" dirty="0"/>
              <a:t>:</a:t>
            </a:r>
            <a:endParaRPr lang="en-US" sz="1400" dirty="0"/>
          </a:p>
          <a:p>
            <a:pPr marL="628650" lvl="1" indent="-285750">
              <a:buFont typeface="Calibri" panose="020F0502020204030204" pitchFamily="34" charset="0"/>
              <a:buChar char="‒"/>
            </a:pPr>
            <a:r>
              <a:rPr lang="en-US" sz="1400" dirty="0" err="1"/>
              <a:t>Durabilidad</a:t>
            </a:r>
            <a:r>
              <a:rPr lang="en-US" sz="1400" dirty="0"/>
              <a:t>. </a:t>
            </a:r>
            <a:r>
              <a:rPr lang="en-US" sz="1400" dirty="0" err="1"/>
              <a:t>Resiste</a:t>
            </a:r>
            <a:r>
              <a:rPr lang="en-US" sz="1400" dirty="0"/>
              <a:t> </a:t>
            </a:r>
            <a:r>
              <a:rPr lang="en-US" sz="1400" dirty="0" err="1"/>
              <a:t>muchos</a:t>
            </a:r>
            <a:r>
              <a:rPr lang="en-US" sz="1400" dirty="0"/>
              <a:t> </a:t>
            </a:r>
            <a:r>
              <a:rPr lang="en-US" sz="1400" dirty="0" err="1"/>
              <a:t>tipos</a:t>
            </a:r>
            <a:r>
              <a:rPr lang="en-US" sz="1400" dirty="0"/>
              <a:t> de </a:t>
            </a:r>
            <a:r>
              <a:rPr lang="en-US" sz="1400" dirty="0" err="1"/>
              <a:t>corrosión</a:t>
            </a:r>
            <a:r>
              <a:rPr lang="en-US" sz="1400" dirty="0"/>
              <a:t>.</a:t>
            </a:r>
          </a:p>
          <a:p>
            <a:pPr marL="628650" lvl="1" indent="-285750">
              <a:buFont typeface="Calibri" panose="020F0502020204030204" pitchFamily="34" charset="0"/>
              <a:buChar char="‒"/>
            </a:pPr>
            <a:r>
              <a:rPr lang="en-US" sz="1400" dirty="0" err="1"/>
              <a:t>Saludable</a:t>
            </a:r>
            <a:r>
              <a:rPr lang="en-US" sz="1400" dirty="0"/>
              <a:t>. Para el </a:t>
            </a:r>
            <a:r>
              <a:rPr lang="en-US" sz="1400" dirty="0" err="1"/>
              <a:t>suministro</a:t>
            </a:r>
            <a:r>
              <a:rPr lang="en-US" sz="1400" dirty="0"/>
              <a:t> de </a:t>
            </a:r>
            <a:r>
              <a:rPr lang="en-US" sz="1400" dirty="0" err="1"/>
              <a:t>agua</a:t>
            </a:r>
            <a:r>
              <a:rPr lang="en-US" sz="1400" dirty="0"/>
              <a:t> potable.</a:t>
            </a:r>
          </a:p>
          <a:p>
            <a:pPr marL="628650" lvl="1" indent="-285750">
              <a:buFont typeface="Calibri" panose="020F0502020204030204" pitchFamily="34" charset="0"/>
              <a:buChar char="‒"/>
            </a:pPr>
            <a:r>
              <a:rPr lang="en-US" sz="1400" dirty="0" err="1"/>
              <a:t>Mantiene</a:t>
            </a:r>
            <a:r>
              <a:rPr lang="en-US" sz="1400" dirty="0"/>
              <a:t> las </a:t>
            </a:r>
            <a:r>
              <a:rPr lang="en-US" sz="1400" dirty="0" err="1"/>
              <a:t>propiedades</a:t>
            </a:r>
            <a:r>
              <a:rPr lang="en-US" sz="1400" dirty="0"/>
              <a:t> </a:t>
            </a:r>
            <a:r>
              <a:rPr lang="en-US" sz="1400" dirty="0" err="1"/>
              <a:t>mecánicas</a:t>
            </a:r>
            <a:r>
              <a:rPr lang="en-US" sz="1400" dirty="0"/>
              <a:t> </a:t>
            </a:r>
            <a:r>
              <a:rPr lang="en-US" sz="1400" dirty="0" err="1"/>
              <a:t>en</a:t>
            </a:r>
            <a:r>
              <a:rPr lang="en-US" sz="1400" dirty="0"/>
              <a:t> un </a:t>
            </a:r>
            <a:r>
              <a:rPr lang="en-US" sz="1400" dirty="0" err="1"/>
              <a:t>amplio</a:t>
            </a:r>
            <a:r>
              <a:rPr lang="en-US" sz="1400" dirty="0"/>
              <a:t> </a:t>
            </a:r>
            <a:r>
              <a:rPr lang="en-US" sz="1400" dirty="0" err="1"/>
              <a:t>rango</a:t>
            </a:r>
            <a:r>
              <a:rPr lang="en-US" sz="1400" dirty="0"/>
              <a:t> de </a:t>
            </a:r>
            <a:r>
              <a:rPr lang="en-US" sz="1400" dirty="0" err="1"/>
              <a:t>temperaturas</a:t>
            </a:r>
            <a:r>
              <a:rPr lang="en-US" sz="1400" dirty="0"/>
              <a:t>.</a:t>
            </a:r>
          </a:p>
          <a:p>
            <a:pPr marL="628650" lvl="1" indent="-285750">
              <a:buFont typeface="Calibri" panose="020F0502020204030204" pitchFamily="34" charset="0"/>
              <a:buChar char="‒"/>
            </a:pPr>
            <a:r>
              <a:rPr lang="en-US" sz="1400" dirty="0" err="1"/>
              <a:t>Fácil</a:t>
            </a:r>
            <a:r>
              <a:rPr lang="en-US" sz="1400" dirty="0"/>
              <a:t> de </a:t>
            </a:r>
            <a:r>
              <a:rPr lang="en-US" sz="1400" dirty="0" err="1"/>
              <a:t>trabajar</a:t>
            </a:r>
            <a:r>
              <a:rPr lang="en-US" sz="1400" dirty="0"/>
              <a:t> e </a:t>
            </a:r>
            <a:r>
              <a:rPr lang="en-US" sz="1400" dirty="0" err="1"/>
              <a:t>instalar</a:t>
            </a:r>
            <a:r>
              <a:rPr lang="en-US" sz="1400" dirty="0"/>
              <a:t>: juntas, </a:t>
            </a:r>
            <a:r>
              <a:rPr lang="en-US" sz="1400" dirty="0" err="1"/>
              <a:t>doblado</a:t>
            </a:r>
            <a:r>
              <a:rPr lang="en-US" sz="1400" dirty="0"/>
              <a:t>, </a:t>
            </a:r>
            <a:r>
              <a:rPr lang="en-US" sz="1400" dirty="0" err="1"/>
              <a:t>sellado</a:t>
            </a:r>
            <a:r>
              <a:rPr lang="en-US" sz="1400" dirty="0"/>
              <a:t>.</a:t>
            </a:r>
          </a:p>
          <a:p>
            <a:pPr marL="628650" lvl="1" indent="-285750">
              <a:buFont typeface="Calibri" panose="020F0502020204030204" pitchFamily="34" charset="0"/>
              <a:buChar char="‒"/>
            </a:pPr>
            <a:r>
              <a:rPr lang="en-US" sz="1400" dirty="0" err="1"/>
              <a:t>Fácil</a:t>
            </a:r>
            <a:r>
              <a:rPr lang="en-US" sz="1400" dirty="0"/>
              <a:t> de </a:t>
            </a:r>
            <a:r>
              <a:rPr lang="en-US" sz="1400" dirty="0" err="1"/>
              <a:t>reciclar</a:t>
            </a:r>
            <a:r>
              <a:rPr lang="en-US" sz="1400" dirty="0"/>
              <a:t>. No hay </a:t>
            </a:r>
            <a:r>
              <a:rPr lang="en-US" sz="1400" dirty="0" err="1"/>
              <a:t>residuos</a:t>
            </a:r>
            <a:r>
              <a:rPr lang="en-US" sz="1400" dirty="0"/>
              <a:t> de </a:t>
            </a:r>
            <a:r>
              <a:rPr lang="en-US" sz="1400" dirty="0" err="1"/>
              <a:t>cobre</a:t>
            </a:r>
            <a:r>
              <a:rPr lang="en-US" sz="1400" dirty="0"/>
              <a:t>.</a:t>
            </a:r>
          </a:p>
          <a:p>
            <a:pPr marL="628650" lvl="1" indent="-285750">
              <a:buFont typeface="Calibri" panose="020F0502020204030204" pitchFamily="34" charset="0"/>
              <a:buChar char="‒"/>
            </a:pPr>
            <a:r>
              <a:rPr lang="en-US" sz="1400" dirty="0" err="1"/>
              <a:t>Resiste</a:t>
            </a:r>
            <a:r>
              <a:rPr lang="en-US" sz="1400" dirty="0"/>
              <a:t> el </a:t>
            </a:r>
            <a:r>
              <a:rPr lang="en-US" sz="1400" dirty="0" err="1"/>
              <a:t>paso</a:t>
            </a:r>
            <a:r>
              <a:rPr lang="en-US" sz="1400" dirty="0"/>
              <a:t> a </a:t>
            </a:r>
            <a:r>
              <a:rPr lang="en-US" sz="1400" dirty="0" err="1"/>
              <a:t>través</a:t>
            </a:r>
            <a:r>
              <a:rPr lang="en-US" sz="1400" dirty="0"/>
              <a:t> de </a:t>
            </a:r>
            <a:r>
              <a:rPr lang="en-US" sz="1400" dirty="0" err="1"/>
              <a:t>bordes</a:t>
            </a:r>
            <a:r>
              <a:rPr lang="en-US" sz="1400" dirty="0"/>
              <a:t> </a:t>
            </a:r>
            <a:r>
              <a:rPr lang="en-US" sz="1400" dirty="0" err="1"/>
              <a:t>afilados</a:t>
            </a:r>
            <a:r>
              <a:rPr lang="en-US" sz="1400" dirty="0"/>
              <a:t> </a:t>
            </a:r>
            <a:r>
              <a:rPr lang="en-US" sz="1400" dirty="0" err="1"/>
              <a:t>abrasivos</a:t>
            </a:r>
            <a:r>
              <a:rPr lang="en-US" sz="1400" dirty="0"/>
              <a:t>.</a:t>
            </a:r>
          </a:p>
          <a:p>
            <a:pPr marL="628650" lvl="1" indent="-285750">
              <a:buFont typeface="Calibri" panose="020F0502020204030204" pitchFamily="34" charset="0"/>
              <a:buChar char="‒"/>
            </a:pPr>
            <a:r>
              <a:rPr lang="en-US" sz="1400" dirty="0" err="1"/>
              <a:t>Ligero</a:t>
            </a:r>
            <a:r>
              <a:rPr lang="en-US" sz="1400" dirty="0"/>
              <a:t>, </a:t>
            </a:r>
            <a:r>
              <a:rPr lang="en-US" sz="1400" dirty="0" err="1"/>
              <a:t>relativamente</a:t>
            </a:r>
            <a:r>
              <a:rPr lang="en-US" sz="1400" dirty="0"/>
              <a:t>.</a:t>
            </a:r>
          </a:p>
          <a:p>
            <a:pPr marL="628650" lvl="1" indent="-285750">
              <a:buFont typeface="Calibri" panose="020F0502020204030204" pitchFamily="34" charset="0"/>
              <a:buChar char="‒"/>
            </a:pPr>
            <a:r>
              <a:rPr lang="en-US" sz="1400" dirty="0" err="1"/>
              <a:t>Fácilmente</a:t>
            </a:r>
            <a:r>
              <a:rPr lang="en-US" sz="1400" dirty="0"/>
              <a:t> disponible. </a:t>
            </a:r>
            <a:r>
              <a:rPr lang="en-US" sz="1400" dirty="0" err="1"/>
              <a:t>Fontanería</a:t>
            </a:r>
            <a:r>
              <a:rPr lang="en-US" sz="1400" dirty="0"/>
              <a:t> de </a:t>
            </a:r>
            <a:r>
              <a:rPr lang="en-US" sz="1400" dirty="0" err="1"/>
              <a:t>agua</a:t>
            </a:r>
            <a:r>
              <a:rPr lang="en-US" sz="1400" dirty="0"/>
              <a:t> </a:t>
            </a:r>
            <a:r>
              <a:rPr lang="en-US" sz="1400" dirty="0" err="1"/>
              <a:t>tradicional</a:t>
            </a:r>
            <a:r>
              <a:rPr lang="en-US" sz="1400" dirty="0"/>
              <a:t>.</a:t>
            </a:r>
          </a:p>
          <a:p>
            <a:pPr marL="628650" lvl="1" indent="-285750">
              <a:buFont typeface="Calibri" panose="020F0502020204030204" pitchFamily="34" charset="0"/>
              <a:buChar char="‒"/>
            </a:pPr>
            <a:r>
              <a:rPr lang="en-US" sz="1400" dirty="0" err="1"/>
              <a:t>Permite</a:t>
            </a:r>
            <a:r>
              <a:rPr lang="en-US" sz="1400" dirty="0"/>
              <a:t> </a:t>
            </a:r>
            <a:r>
              <a:rPr lang="en-US" sz="1400" dirty="0" err="1"/>
              <a:t>modificar</a:t>
            </a:r>
            <a:r>
              <a:rPr lang="en-US" sz="1400" dirty="0"/>
              <a:t> </a:t>
            </a:r>
            <a:r>
              <a:rPr lang="en-US" sz="1400" dirty="0" err="1"/>
              <a:t>fácilmente</a:t>
            </a:r>
            <a:r>
              <a:rPr lang="en-US" sz="1400" dirty="0"/>
              <a:t> las </a:t>
            </a:r>
            <a:r>
              <a:rPr lang="en-US" sz="1400" dirty="0" err="1"/>
              <a:t>instalaciones</a:t>
            </a:r>
            <a:r>
              <a:rPr lang="en-US" sz="1400" dirty="0"/>
              <a:t>.</a:t>
            </a:r>
          </a:p>
          <a:p>
            <a:pPr marL="285750" indent="-285750">
              <a:buFont typeface="Wingdings" panose="05000000000000000000" pitchFamily="2" charset="2"/>
              <a:buChar char="§"/>
            </a:pPr>
            <a:r>
              <a:rPr lang="en-US" sz="1400" dirty="0" err="1"/>
              <a:t>Desventajas</a:t>
            </a:r>
            <a:r>
              <a:rPr lang="en-US" sz="1400" dirty="0"/>
              <a:t>: los precios del cobre son ahora altos.</a:t>
            </a:r>
          </a:p>
        </p:txBody>
      </p:sp>
      <p:sp>
        <p:nvSpPr>
          <p:cNvPr id="6" name="Rectangle 5">
            <a:extLst>
              <a:ext uri="{FF2B5EF4-FFF2-40B4-BE49-F238E27FC236}">
                <a16:creationId xmlns:a16="http://schemas.microsoft.com/office/drawing/2014/main" id="{3D6760A9-EDCC-472E-BFE5-2413BCF45FF1}"/>
              </a:ext>
            </a:extLst>
          </p:cNvPr>
          <p:cNvSpPr/>
          <p:nvPr/>
        </p:nvSpPr>
        <p:spPr>
          <a:xfrm>
            <a:off x="6588000" y="474026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pic>
        <p:nvPicPr>
          <p:cNvPr id="7" name="Picture 6">
            <a:extLst>
              <a:ext uri="{FF2B5EF4-FFF2-40B4-BE49-F238E27FC236}">
                <a16:creationId xmlns:a16="http://schemas.microsoft.com/office/drawing/2014/main" id="{FD8F9F46-4E2C-4A6A-B65D-AA1A3D5E86D7}"/>
              </a:ext>
            </a:extLst>
          </p:cNvPr>
          <p:cNvPicPr>
            <a:picLocks noChangeAspect="1"/>
          </p:cNvPicPr>
          <p:nvPr/>
        </p:nvPicPr>
        <p:blipFill>
          <a:blip r:embed="rId2"/>
          <a:stretch>
            <a:fillRect/>
          </a:stretch>
        </p:blipFill>
        <p:spPr>
          <a:xfrm>
            <a:off x="5364000" y="1629000"/>
            <a:ext cx="3660419" cy="4659425"/>
          </a:xfrm>
          <a:prstGeom prst="rect">
            <a:avLst/>
          </a:prstGeom>
        </p:spPr>
      </p:pic>
      <p:sp>
        <p:nvSpPr>
          <p:cNvPr id="8" name="Rectangle 7">
            <a:extLst>
              <a:ext uri="{FF2B5EF4-FFF2-40B4-BE49-F238E27FC236}">
                <a16:creationId xmlns:a16="http://schemas.microsoft.com/office/drawing/2014/main" id="{D265B917-B9CE-4CAA-B04C-CC2B2D0353E6}"/>
              </a:ext>
            </a:extLst>
          </p:cNvPr>
          <p:cNvSpPr/>
          <p:nvPr/>
        </p:nvSpPr>
        <p:spPr>
          <a:xfrm>
            <a:off x="6444000" y="1506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099013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10755-9E2B-4565-8AE8-7A50070B5526}"/>
              </a:ext>
            </a:extLst>
          </p:cNvPr>
          <p:cNvSpPr>
            <a:spLocks noGrp="1"/>
          </p:cNvSpPr>
          <p:nvPr>
            <p:ph type="title"/>
          </p:nvPr>
        </p:nvSpPr>
        <p:spPr/>
        <p:txBody>
          <a:bodyPr/>
          <a:lstStyle/>
          <a:p>
            <a:r>
              <a:rPr lang="en-US" b="1" dirty="0"/>
              <a:t>2. </a:t>
            </a:r>
            <a:r>
              <a:rPr lang="en-US" b="1" dirty="0">
                <a:solidFill>
                  <a:prstClr val="black"/>
                </a:solidFill>
                <a:cs typeface="Arial" pitchFamily="34" charset="0"/>
              </a:rPr>
              <a:t>Materiales utilizados</a:t>
            </a:r>
            <a:endParaRPr lang="en-US" dirty="0"/>
          </a:p>
        </p:txBody>
      </p:sp>
      <p:sp>
        <p:nvSpPr>
          <p:cNvPr id="4" name="Rectangle 3">
            <a:extLst>
              <a:ext uri="{FF2B5EF4-FFF2-40B4-BE49-F238E27FC236}">
                <a16:creationId xmlns:a16="http://schemas.microsoft.com/office/drawing/2014/main" id="{FC9257C7-B20A-44E8-B594-E3E5FA51F518}"/>
              </a:ext>
            </a:extLst>
          </p:cNvPr>
          <p:cNvSpPr/>
          <p:nvPr/>
        </p:nvSpPr>
        <p:spPr>
          <a:xfrm>
            <a:off x="432916" y="1557000"/>
            <a:ext cx="478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Tubos y accesorios de cobre para energía solar térmica.</a:t>
            </a:r>
            <a:endParaRPr lang="en-US" b="1" dirty="0"/>
          </a:p>
        </p:txBody>
      </p:sp>
      <p:sp>
        <p:nvSpPr>
          <p:cNvPr id="5" name="TextBox 4">
            <a:extLst>
              <a:ext uri="{FF2B5EF4-FFF2-40B4-BE49-F238E27FC236}">
                <a16:creationId xmlns:a16="http://schemas.microsoft.com/office/drawing/2014/main" id="{EE0A5D0D-6069-4527-BA4A-F7405F9B831B}"/>
              </a:ext>
            </a:extLst>
          </p:cNvPr>
          <p:cNvSpPr txBox="1"/>
          <p:nvPr/>
        </p:nvSpPr>
        <p:spPr>
          <a:xfrm>
            <a:off x="180000" y="2194126"/>
            <a:ext cx="6274977" cy="3754874"/>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prstClr val="black"/>
                </a:solidFill>
              </a:rPr>
              <a:t>NORMAS. TUBOS DE COBRE</a:t>
            </a:r>
          </a:p>
          <a:p>
            <a:pPr marL="555625" indent="-285750">
              <a:buFont typeface="Calibri" panose="020F0502020204030204" pitchFamily="34" charset="0"/>
              <a:buChar char="‒"/>
            </a:pPr>
            <a:r>
              <a:rPr lang="en-US" sz="1400" dirty="0"/>
              <a:t>Los tubos de cobre vienen en una variedad de grados, clasificados por su </a:t>
            </a:r>
            <a:r>
              <a:rPr lang="en-US" sz="1400" b="1" dirty="0"/>
              <a:t>temperatura</a:t>
            </a:r>
            <a:r>
              <a:rPr lang="en-US" sz="1400" dirty="0"/>
              <a:t> y </a:t>
            </a:r>
            <a:r>
              <a:rPr lang="en-US" sz="1400" b="1" dirty="0"/>
              <a:t>espesor</a:t>
            </a:r>
            <a:r>
              <a:rPr lang="en-US" sz="1400" dirty="0"/>
              <a:t>. </a:t>
            </a:r>
          </a:p>
          <a:p>
            <a:pPr marL="555625" indent="-285750">
              <a:buFont typeface="Calibri" panose="020F0502020204030204" pitchFamily="34" charset="0"/>
              <a:buChar char="‒"/>
            </a:pPr>
            <a:r>
              <a:rPr lang="en-US" sz="1400" dirty="0"/>
              <a:t>"Temperamento" describe la fuerza y la dureza del tubo. En el comercio de tuberías, el tubo trefilado se conoce como </a:t>
            </a:r>
            <a:r>
              <a:rPr lang="en-US" sz="1400" b="1" dirty="0"/>
              <a:t>tubo "duro" </a:t>
            </a:r>
            <a:r>
              <a:rPr lang="en-US" sz="1400" dirty="0"/>
              <a:t>y el cobre recocido como </a:t>
            </a:r>
            <a:r>
              <a:rPr lang="en-US" sz="1400" b="1" dirty="0"/>
              <a:t>tubo "blando"</a:t>
            </a:r>
            <a:r>
              <a:rPr lang="en-US" sz="1400" dirty="0"/>
              <a:t>. </a:t>
            </a:r>
          </a:p>
          <a:p>
            <a:pPr marL="555625" indent="-285750">
              <a:buFont typeface="Calibri" panose="020F0502020204030204" pitchFamily="34" charset="0"/>
              <a:buChar char="‒"/>
            </a:pPr>
            <a:r>
              <a:rPr lang="en-US" sz="1400" b="1" dirty="0"/>
              <a:t>Para la </a:t>
            </a:r>
            <a:r>
              <a:rPr lang="en-US" sz="1400" b="1" dirty="0" err="1"/>
              <a:t>fontanería</a:t>
            </a:r>
            <a:r>
              <a:rPr lang="en-US" sz="1400" b="1" dirty="0"/>
              <a:t> solar térmica, se prefiere el tubo en el rango de temperatura suave porque es más trabajable</a:t>
            </a:r>
            <a:r>
              <a:rPr lang="en-US" sz="1400" dirty="0"/>
              <a:t> y tiene un mejor comportamiento térmico (es más expandible con cambios extremos de temperatura). </a:t>
            </a:r>
          </a:p>
          <a:p>
            <a:pPr marL="555625" indent="-285750">
              <a:buFont typeface="Calibri" panose="020F0502020204030204" pitchFamily="34" charset="0"/>
              <a:buChar char="‒"/>
            </a:pPr>
            <a:r>
              <a:rPr lang="en-US" sz="1400" dirty="0"/>
              <a:t>Los tubos y conexiones de cobre se designan comúnmente por su diámetro exterior real. Todos los diámetros interiores dependen del tamaño del tubo y del espesor de la pared. </a:t>
            </a:r>
          </a:p>
          <a:p>
            <a:pPr marL="555625" indent="-285750">
              <a:buFont typeface="Calibri" panose="020F0502020204030204" pitchFamily="34" charset="0"/>
              <a:buChar char="‒"/>
            </a:pPr>
            <a:r>
              <a:rPr lang="en-US" sz="1400" b="1" dirty="0"/>
              <a:t>Dos normas de cobre muy difundidas son la europea (EN 1057) y la estadounidense (ASTM B88). </a:t>
            </a:r>
            <a:r>
              <a:rPr lang="en-US" sz="1400" dirty="0"/>
              <a:t>Existen otras coherentes a nivel nacional o internacional. En los trabajos de energía solar térmica </a:t>
            </a:r>
            <a:r>
              <a:rPr lang="en-US" sz="1400" b="1" dirty="0"/>
              <a:t>es imprescindible el uso de tuberías y accesorios estandarizados</a:t>
            </a:r>
            <a:r>
              <a:rPr lang="en-US" sz="1400" dirty="0"/>
              <a:t>.</a:t>
            </a:r>
          </a:p>
        </p:txBody>
      </p:sp>
      <p:pic>
        <p:nvPicPr>
          <p:cNvPr id="6" name="Picture 5">
            <a:extLst>
              <a:ext uri="{FF2B5EF4-FFF2-40B4-BE49-F238E27FC236}">
                <a16:creationId xmlns:a16="http://schemas.microsoft.com/office/drawing/2014/main" id="{DF73BFF8-906B-4604-9C39-8079DE568B65}"/>
              </a:ext>
            </a:extLst>
          </p:cNvPr>
          <p:cNvPicPr>
            <a:picLocks noChangeAspect="1"/>
          </p:cNvPicPr>
          <p:nvPr/>
        </p:nvPicPr>
        <p:blipFill>
          <a:blip r:embed="rId2"/>
          <a:stretch>
            <a:fillRect/>
          </a:stretch>
        </p:blipFill>
        <p:spPr>
          <a:xfrm>
            <a:off x="6454977" y="1784410"/>
            <a:ext cx="2220711" cy="4524315"/>
          </a:xfrm>
          <a:prstGeom prst="rect">
            <a:avLst/>
          </a:prstGeom>
        </p:spPr>
      </p:pic>
    </p:spTree>
    <p:extLst>
      <p:ext uri="{BB962C8B-B14F-4D97-AF65-F5344CB8AC3E}">
        <p14:creationId xmlns:p14="http://schemas.microsoft.com/office/powerpoint/2010/main" val="3329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err="1"/>
              <a:t>Contenido</a:t>
            </a:r>
            <a:endParaRPr lang="en-US" b="1" dirty="0"/>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7848000" cy="4278094"/>
          </a:xfrm>
          <a:prstGeom prst="rect">
            <a:avLst/>
          </a:prstGeom>
        </p:spPr>
        <p:txBody>
          <a:bodyPr wrap="square">
            <a:spAutoFit/>
          </a:bodyPr>
          <a:lstStyle/>
          <a:p>
            <a:r>
              <a:rPr lang="es-ES" sz="1600" dirty="0">
                <a:latin typeface="+mj-lt"/>
                <a:cs typeface="Arial" pitchFamily="34" charset="0"/>
              </a:rPr>
              <a:t>En esta unidad usted cubrirá los siguientes contenidos </a:t>
            </a:r>
            <a:r>
              <a:rPr lang="en-US" sz="1600" dirty="0">
                <a:latin typeface="+mj-lt"/>
                <a:cs typeface="Arial" pitchFamily="34" charset="0"/>
              </a:rPr>
              <a:t>:</a:t>
            </a:r>
          </a:p>
          <a:p>
            <a:endParaRPr lang="en-US" sz="1600" b="1" dirty="0">
              <a:solidFill>
                <a:prstClr val="black"/>
              </a:solidFill>
              <a:latin typeface="+mj-lt"/>
              <a:cs typeface="Arial" pitchFamily="34" charset="0"/>
            </a:endParaRPr>
          </a:p>
          <a:p>
            <a:pPr marL="342900" indent="-342900">
              <a:buFont typeface="+mj-lt"/>
              <a:buAutoNum type="arabicPeriod"/>
            </a:pPr>
            <a:r>
              <a:rPr lang="es-ES" sz="1600" b="1" dirty="0">
                <a:solidFill>
                  <a:prstClr val="black"/>
                </a:solidFill>
                <a:latin typeface="+mj-lt"/>
                <a:cs typeface="Arial" pitchFamily="34" charset="0"/>
              </a:rPr>
              <a:t>CONSIDERACIONES SOBRE TUBERÍAS PARA ENERGÍA SOLAR TÉRMICA</a:t>
            </a:r>
            <a:r>
              <a:rPr lang="en-US" sz="1600" b="1" dirty="0">
                <a:solidFill>
                  <a:prstClr val="black"/>
                </a:solidFill>
                <a:latin typeface="+mj-lt"/>
                <a:cs typeface="Arial" pitchFamily="34" charset="0"/>
              </a:rPr>
              <a:t>. </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Instalación de tuberías. </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Aspectos comunes.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Control de sobrecalentamiento. Temperatura de estancamiento.</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Control de sobrecalentamiento. Expansión de tuberías y vertederos de calor.</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Protección anticongelante. Glicol.</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Variedad de sistemas </a:t>
            </a:r>
            <a:r>
              <a:rPr lang="es-ES" sz="1600" dirty="0"/>
              <a:t>ACS solar</a:t>
            </a:r>
            <a:r>
              <a:rPr lang="es-ES" sz="1600" dirty="0">
                <a:solidFill>
                  <a:prstClr val="black"/>
                </a:solidFill>
                <a:latin typeface="+mj-lt"/>
                <a:cs typeface="Arial" pitchFamily="34" charset="0"/>
              </a:rPr>
              <a:t> instalados en las casas</a:t>
            </a:r>
            <a:r>
              <a:rPr lang="en-US" sz="1600" dirty="0">
                <a:solidFill>
                  <a:prstClr val="black"/>
                </a:solidFill>
                <a:cs typeface="Arial" pitchFamily="34" charset="0"/>
              </a:rPr>
              <a:t>.</a:t>
            </a:r>
          </a:p>
          <a:p>
            <a:pPr marL="342900" indent="-342900">
              <a:buFont typeface="+mj-lt"/>
              <a:buAutoNum type="arabicPeriod"/>
            </a:pPr>
            <a:r>
              <a:rPr lang="en-US" sz="1600" b="1" dirty="0">
                <a:solidFill>
                  <a:prstClr val="black"/>
                </a:solidFill>
                <a:latin typeface="+mj-lt"/>
                <a:cs typeface="Arial" pitchFamily="34" charset="0"/>
              </a:rPr>
              <a:t>MATERIALES USADOS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Tubos y accesorios de cobre para energía solar térmica.</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Tubos y accesorios de acero inoxidable para energía solar térmica.</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Materiales aislantes para la energía solar térmica.</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Materiales de soldadura para la unión de tubos de cobre</a:t>
            </a:r>
            <a:r>
              <a:rPr lang="en-US" sz="1600" dirty="0">
                <a:solidFill>
                  <a:prstClr val="black"/>
                </a:solidFill>
                <a:cs typeface="Arial" pitchFamily="34" charset="0"/>
              </a:rPr>
              <a:t>.</a:t>
            </a:r>
          </a:p>
          <a:p>
            <a:pPr marL="342900" indent="-342900">
              <a:buFont typeface="+mj-lt"/>
              <a:buAutoNum type="arabicPeriod"/>
            </a:pPr>
            <a:r>
              <a:rPr lang="es-ES" sz="1600" b="1" dirty="0">
                <a:solidFill>
                  <a:prstClr val="black"/>
                </a:solidFill>
                <a:cs typeface="Arial" pitchFamily="34" charset="0"/>
              </a:rPr>
              <a:t>TUBERÍAS Y ENSAYOS DE TUBERÍAS EN LA ENERGÍA SOLAR TÉRMICA</a:t>
            </a:r>
            <a:endParaRPr lang="en-US" sz="1600" b="1" dirty="0">
              <a:solidFill>
                <a:prstClr val="black"/>
              </a:solidFill>
              <a:cs typeface="Arial" pitchFamily="34" charset="0"/>
            </a:endParaRPr>
          </a:p>
          <a:p>
            <a:pPr marL="742950" lvl="1" indent="-285750">
              <a:buFont typeface="Wingdings" panose="05000000000000000000" pitchFamily="2" charset="2"/>
              <a:buChar char="Ø"/>
            </a:pPr>
            <a:r>
              <a:rPr lang="es-ES" sz="1600" dirty="0">
                <a:solidFill>
                  <a:prstClr val="black"/>
                </a:solidFill>
                <a:cs typeface="Arial" pitchFamily="34" charset="0"/>
              </a:rPr>
              <a:t>Técnicas de trabajo con tubería de cobre.</a:t>
            </a:r>
          </a:p>
          <a:p>
            <a:pPr marL="742950" lvl="1" indent="-285750">
              <a:buFont typeface="Wingdings" panose="05000000000000000000" pitchFamily="2" charset="2"/>
              <a:buChar char="Ø"/>
            </a:pPr>
            <a:r>
              <a:rPr lang="es-ES" sz="1600" dirty="0">
                <a:solidFill>
                  <a:prstClr val="black"/>
                </a:solidFill>
                <a:cs typeface="Arial" pitchFamily="34" charset="0"/>
              </a:rPr>
              <a:t>Métodos de prueba de tuberías y puesta en marcha del sistema</a:t>
            </a:r>
            <a:r>
              <a:rPr lang="en-US" sz="1600" dirty="0">
                <a:solidFill>
                  <a:prstClr val="black"/>
                </a:solidFill>
                <a:latin typeface="+mj-lt"/>
                <a:cs typeface="Arial" pitchFamily="34" charset="0"/>
              </a:rPr>
              <a:t>.</a:t>
            </a:r>
            <a:endParaRPr lang="en-US" dirty="0">
              <a:latin typeface="+mj-lt"/>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AE38-C6BA-4F2A-86F3-1773717DE08E}"/>
              </a:ext>
            </a:extLst>
          </p:cNvPr>
          <p:cNvSpPr>
            <a:spLocks noGrp="1"/>
          </p:cNvSpPr>
          <p:nvPr>
            <p:ph type="title"/>
          </p:nvPr>
        </p:nvSpPr>
        <p:spPr/>
        <p:txBody>
          <a:bodyPr/>
          <a:lstStyle/>
          <a:p>
            <a:r>
              <a:rPr lang="en-US" b="1" dirty="0"/>
              <a:t>2. </a:t>
            </a:r>
            <a:r>
              <a:rPr lang="en-US" b="1" dirty="0">
                <a:solidFill>
                  <a:prstClr val="black"/>
                </a:solidFill>
                <a:cs typeface="Arial" pitchFamily="34" charset="0"/>
              </a:rPr>
              <a:t>Materiales utilizados</a:t>
            </a:r>
            <a:endParaRPr lang="en-US" dirty="0"/>
          </a:p>
        </p:txBody>
      </p:sp>
      <p:sp>
        <p:nvSpPr>
          <p:cNvPr id="4" name="Rectangle 3">
            <a:extLst>
              <a:ext uri="{FF2B5EF4-FFF2-40B4-BE49-F238E27FC236}">
                <a16:creationId xmlns:a16="http://schemas.microsoft.com/office/drawing/2014/main" id="{567E21FB-777A-4421-9623-FC32A9D78B20}"/>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Tubos y accesorios de cobre para energía solar térmica.</a:t>
            </a:r>
            <a:endParaRPr lang="en-US" b="1" dirty="0"/>
          </a:p>
        </p:txBody>
      </p:sp>
      <p:sp>
        <p:nvSpPr>
          <p:cNvPr id="5" name="TextBox 4">
            <a:extLst>
              <a:ext uri="{FF2B5EF4-FFF2-40B4-BE49-F238E27FC236}">
                <a16:creationId xmlns:a16="http://schemas.microsoft.com/office/drawing/2014/main" id="{B8E8AA1A-8E5E-4E33-BC4B-AF5A1680CC78}"/>
              </a:ext>
            </a:extLst>
          </p:cNvPr>
          <p:cNvSpPr txBox="1"/>
          <p:nvPr/>
        </p:nvSpPr>
        <p:spPr>
          <a:xfrm>
            <a:off x="756000" y="1947332"/>
            <a:ext cx="3024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solidFill>
                  <a:prstClr val="black"/>
                </a:solidFill>
              </a:rPr>
              <a:t>NORMAS. TUBOS DE COBRE </a:t>
            </a:r>
          </a:p>
        </p:txBody>
      </p:sp>
      <p:sp>
        <p:nvSpPr>
          <p:cNvPr id="8" name="TextBox 7">
            <a:extLst>
              <a:ext uri="{FF2B5EF4-FFF2-40B4-BE49-F238E27FC236}">
                <a16:creationId xmlns:a16="http://schemas.microsoft.com/office/drawing/2014/main" id="{F03DA33A-D8F8-48EB-9A26-412E89EE9295}"/>
              </a:ext>
            </a:extLst>
          </p:cNvPr>
          <p:cNvSpPr txBox="1"/>
          <p:nvPr/>
        </p:nvSpPr>
        <p:spPr>
          <a:xfrm>
            <a:off x="432916" y="2277000"/>
            <a:ext cx="3242086" cy="3323987"/>
          </a:xfrm>
          <a:prstGeom prst="rect">
            <a:avLst/>
          </a:prstGeom>
          <a:noFill/>
        </p:spPr>
        <p:txBody>
          <a:bodyPr wrap="square" rtlCol="0">
            <a:spAutoFit/>
          </a:bodyPr>
          <a:lstStyle/>
          <a:p>
            <a:pPr marL="285750" indent="-285750">
              <a:buFont typeface="Calibri" panose="020F0502020204030204" pitchFamily="34" charset="0"/>
              <a:buChar char="‒"/>
            </a:pPr>
            <a:r>
              <a:rPr lang="en-US" sz="1400" dirty="0"/>
              <a:t>(ASTM) Los tipos K, L, M, DWV y los tubos para gases medicinales están designados por los tamaños estándar de la ASTM y están disponibles tanto en temperaturas duras como blandas y se presentan en rollos y tubos.</a:t>
            </a:r>
          </a:p>
          <a:p>
            <a:pPr marL="285750" indent="-285750">
              <a:buFont typeface="Calibri" panose="020F0502020204030204" pitchFamily="34" charset="0"/>
              <a:buChar char="‒"/>
            </a:pPr>
            <a:r>
              <a:rPr lang="en-US" sz="1400" dirty="0"/>
              <a:t>Cada tipo representa una serie de tamaños con diferentes espesores de pared. El tubo tipo K tiene paredes más gruesas que el tubo tipo L para cualquier diámetro dado, y así sucesivamente.</a:t>
            </a:r>
          </a:p>
          <a:p>
            <a:pPr marL="285750" indent="-285750">
              <a:buFont typeface="Calibri" panose="020F0502020204030204" pitchFamily="34" charset="0"/>
              <a:buChar char="‒"/>
            </a:pPr>
            <a:r>
              <a:rPr lang="en-US" sz="1400" b="1" dirty="0"/>
              <a:t>Los tipos L (bobinas) y M (rectos) son los preferidos para aplicaciones solares.</a:t>
            </a:r>
            <a:endParaRPr lang="en-US" sz="1400" dirty="0"/>
          </a:p>
        </p:txBody>
      </p:sp>
      <p:pic>
        <p:nvPicPr>
          <p:cNvPr id="7" name="Picture 6">
            <a:extLst>
              <a:ext uri="{FF2B5EF4-FFF2-40B4-BE49-F238E27FC236}">
                <a16:creationId xmlns:a16="http://schemas.microsoft.com/office/drawing/2014/main" id="{E80E6CAA-A933-4198-819D-7F7A6D36E04A}"/>
              </a:ext>
            </a:extLst>
          </p:cNvPr>
          <p:cNvPicPr>
            <a:picLocks noChangeAspect="1"/>
          </p:cNvPicPr>
          <p:nvPr/>
        </p:nvPicPr>
        <p:blipFill rotWithShape="1">
          <a:blip r:embed="rId2"/>
          <a:srcRect b="3492"/>
          <a:stretch/>
        </p:blipFill>
        <p:spPr>
          <a:xfrm>
            <a:off x="3675002" y="1989000"/>
            <a:ext cx="5144998" cy="4320000"/>
          </a:xfrm>
          <a:prstGeom prst="rect">
            <a:avLst/>
          </a:prstGeom>
          <a:ln>
            <a:solidFill>
              <a:schemeClr val="tx1"/>
            </a:solidFill>
          </a:ln>
        </p:spPr>
      </p:pic>
    </p:spTree>
    <p:extLst>
      <p:ext uri="{BB962C8B-B14F-4D97-AF65-F5344CB8AC3E}">
        <p14:creationId xmlns:p14="http://schemas.microsoft.com/office/powerpoint/2010/main" val="3407691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47050-81D5-4A4F-BC54-2B58821FFBBC}"/>
              </a:ext>
            </a:extLst>
          </p:cNvPr>
          <p:cNvSpPr>
            <a:spLocks noGrp="1"/>
          </p:cNvSpPr>
          <p:nvPr>
            <p:ph type="title"/>
          </p:nvPr>
        </p:nvSpPr>
        <p:spPr/>
        <p:txBody>
          <a:bodyPr/>
          <a:lstStyle/>
          <a:p>
            <a:r>
              <a:rPr lang="en-US" b="1" dirty="0"/>
              <a:t>2. </a:t>
            </a:r>
            <a:r>
              <a:rPr lang="en-US" b="1" dirty="0">
                <a:solidFill>
                  <a:prstClr val="black"/>
                </a:solidFill>
                <a:cs typeface="Arial" pitchFamily="34" charset="0"/>
              </a:rPr>
              <a:t>Materiales utilizados</a:t>
            </a:r>
            <a:endParaRPr lang="en-US" dirty="0"/>
          </a:p>
        </p:txBody>
      </p:sp>
      <p:sp>
        <p:nvSpPr>
          <p:cNvPr id="4" name="Rectangle 3">
            <a:extLst>
              <a:ext uri="{FF2B5EF4-FFF2-40B4-BE49-F238E27FC236}">
                <a16:creationId xmlns:a16="http://schemas.microsoft.com/office/drawing/2014/main" id="{43EABBEB-B3A5-42D8-B10E-1EF9EEF65DB7}"/>
              </a:ext>
            </a:extLst>
          </p:cNvPr>
          <p:cNvSpPr/>
          <p:nvPr/>
        </p:nvSpPr>
        <p:spPr>
          <a:xfrm>
            <a:off x="432916" y="1557000"/>
            <a:ext cx="608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Tubos y accesorios de cobre para energía solar térmica.</a:t>
            </a:r>
            <a:endParaRPr lang="en-US" b="1" dirty="0"/>
          </a:p>
        </p:txBody>
      </p:sp>
      <p:sp>
        <p:nvSpPr>
          <p:cNvPr id="5" name="TextBox 4">
            <a:extLst>
              <a:ext uri="{FF2B5EF4-FFF2-40B4-BE49-F238E27FC236}">
                <a16:creationId xmlns:a16="http://schemas.microsoft.com/office/drawing/2014/main" id="{4AC12D53-3C7D-499A-ABDD-1CD6B0E6ACD7}"/>
              </a:ext>
            </a:extLst>
          </p:cNvPr>
          <p:cNvSpPr txBox="1"/>
          <p:nvPr/>
        </p:nvSpPr>
        <p:spPr>
          <a:xfrm>
            <a:off x="756000" y="1947332"/>
            <a:ext cx="3600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solidFill>
                  <a:prstClr val="black"/>
                </a:solidFill>
              </a:rPr>
              <a:t>NORMAS. CONEXIONES </a:t>
            </a:r>
          </a:p>
        </p:txBody>
      </p:sp>
      <p:sp>
        <p:nvSpPr>
          <p:cNvPr id="6" name="TextBox 5">
            <a:extLst>
              <a:ext uri="{FF2B5EF4-FFF2-40B4-BE49-F238E27FC236}">
                <a16:creationId xmlns:a16="http://schemas.microsoft.com/office/drawing/2014/main" id="{890A026B-CF42-4D88-BE54-72EE3C055FAB}"/>
              </a:ext>
            </a:extLst>
          </p:cNvPr>
          <p:cNvSpPr txBox="1"/>
          <p:nvPr/>
        </p:nvSpPr>
        <p:spPr>
          <a:xfrm>
            <a:off x="0" y="2306886"/>
            <a:ext cx="8675688" cy="4031873"/>
          </a:xfrm>
          <a:prstGeom prst="rect">
            <a:avLst/>
          </a:prstGeom>
          <a:noFill/>
        </p:spPr>
        <p:txBody>
          <a:bodyPr wrap="square" rtlCol="0">
            <a:spAutoFit/>
          </a:bodyPr>
          <a:lstStyle/>
          <a:p>
            <a:pPr marL="285750" indent="-285750">
              <a:buFont typeface="Calibri" panose="020F0502020204030204" pitchFamily="34" charset="0"/>
              <a:buChar char="‒"/>
            </a:pPr>
            <a:r>
              <a:rPr lang="en-US" sz="1600" dirty="0">
                <a:latin typeface="+mj-lt"/>
              </a:rPr>
              <a:t>La mayor ventaja de la instalación de tubos de cobre es la facilidad con la que se pueden unir. Las conexiones y terminaciones de los tubos se realizan con </a:t>
            </a:r>
            <a:r>
              <a:rPr lang="en-US" sz="1600" b="1" dirty="0">
                <a:latin typeface="+mj-lt"/>
              </a:rPr>
              <a:t>racores</a:t>
            </a:r>
            <a:r>
              <a:rPr lang="en-US" sz="1600" dirty="0">
                <a:latin typeface="+mj-lt"/>
              </a:rPr>
              <a:t>, que en general están disponibles para tubos metálicos y de plástico.</a:t>
            </a:r>
          </a:p>
          <a:p>
            <a:pPr marL="285750" indent="-285750">
              <a:buFont typeface="Calibri" panose="020F0502020204030204" pitchFamily="34" charset="0"/>
              <a:buChar char="‒"/>
            </a:pPr>
            <a:r>
              <a:rPr lang="en-US" sz="1600" dirty="0">
                <a:latin typeface="+mj-lt"/>
              </a:rPr>
              <a:t>Están disponibles en una </a:t>
            </a:r>
            <a:r>
              <a:rPr lang="en-US" sz="1400" dirty="0">
                <a:latin typeface="+mj-lt"/>
              </a:rPr>
              <a:t>amplia</a:t>
            </a:r>
            <a:r>
              <a:rPr lang="en-US" sz="1600" dirty="0">
                <a:latin typeface="+mj-lt"/>
              </a:rPr>
              <a:t> variedad de conectores rectos, codos o tes, lo que permite realizar instalaciones complejas de forma fácil y rápida (costes más bajos). </a:t>
            </a:r>
          </a:p>
          <a:p>
            <a:pPr marL="285750" indent="-285750">
              <a:buFont typeface="Calibri" panose="020F0502020204030204" pitchFamily="34" charset="0"/>
              <a:buChar char="‒"/>
            </a:pPr>
            <a:r>
              <a:rPr lang="en-US" sz="1600" dirty="0">
                <a:latin typeface="+mj-lt"/>
              </a:rPr>
              <a:t>Los accesorios de cobre se dividen en </a:t>
            </a:r>
            <a:r>
              <a:rPr lang="en-US" sz="1600" b="1" dirty="0">
                <a:latin typeface="+mj-lt"/>
              </a:rPr>
              <a:t>dos categorías principales: Capilares y de compresión. </a:t>
            </a:r>
            <a:r>
              <a:rPr lang="en-US" sz="1600" dirty="0">
                <a:latin typeface="+mj-lt"/>
              </a:rPr>
              <a:t>Una interesante tercera categoría de </a:t>
            </a:r>
            <a:r>
              <a:rPr lang="en-US" sz="1600" b="1" dirty="0">
                <a:latin typeface="+mj-lt"/>
              </a:rPr>
              <a:t>racores Push-fit y Press-fit.</a:t>
            </a:r>
          </a:p>
          <a:p>
            <a:pPr marL="285750" indent="-285750">
              <a:buFont typeface="Calibri" panose="020F0502020204030204" pitchFamily="34" charset="0"/>
              <a:buChar char="‒"/>
            </a:pPr>
            <a:r>
              <a:rPr lang="en-US" sz="1600" dirty="0">
                <a:latin typeface="+mj-lt"/>
              </a:rPr>
              <a:t>La norma </a:t>
            </a:r>
            <a:r>
              <a:rPr lang="en-US" sz="1600" b="1" dirty="0">
                <a:latin typeface="+mj-lt"/>
              </a:rPr>
              <a:t>EN 1254 </a:t>
            </a:r>
            <a:r>
              <a:rPr lang="en-US" sz="1600" dirty="0">
                <a:latin typeface="+mj-lt"/>
              </a:rPr>
              <a:t>consta de siete partes separadas para las especificaciones de los </a:t>
            </a:r>
            <a:r>
              <a:rPr lang="en-US" sz="1600" b="1" dirty="0">
                <a:latin typeface="+mj-lt"/>
              </a:rPr>
              <a:t>extremos de los racores</a:t>
            </a:r>
            <a:r>
              <a:rPr lang="en-US" sz="1600" dirty="0">
                <a:latin typeface="+mj-lt"/>
              </a:rPr>
              <a:t>:</a:t>
            </a:r>
          </a:p>
          <a:p>
            <a:pPr marL="533400" lvl="1" indent="-285750">
              <a:buFont typeface="Arial" panose="020B0604020202020204" pitchFamily="34" charset="0"/>
              <a:buChar char="."/>
            </a:pPr>
            <a:r>
              <a:rPr lang="en-US" sz="1600" b="1" dirty="0">
                <a:latin typeface="+mj-lt"/>
              </a:rPr>
              <a:t>La norma EN 1254-1 cubre los extremos capilares de los tubos de cobre;</a:t>
            </a:r>
          </a:p>
          <a:p>
            <a:pPr marL="533400" lvl="1" indent="-285750">
              <a:buFont typeface="Arial" panose="020B0604020202020204" pitchFamily="34" charset="0"/>
              <a:buChar char="."/>
            </a:pPr>
            <a:r>
              <a:rPr lang="en-US" sz="1600" b="1" dirty="0">
                <a:latin typeface="+mj-lt"/>
              </a:rPr>
              <a:t>La norma EN 1254-2 cubre los extremos de compresión para tubos de cobre;</a:t>
            </a:r>
          </a:p>
          <a:p>
            <a:pPr marL="533400" lvl="1" indent="-285750">
              <a:buFont typeface="Arial" panose="020B0604020202020204" pitchFamily="34" charset="0"/>
              <a:buChar char="."/>
            </a:pPr>
            <a:r>
              <a:rPr lang="en-US" sz="1600" dirty="0">
                <a:latin typeface="+mj-lt"/>
              </a:rPr>
              <a:t>La norma EN 1254-3 cubre la compresión para tubos de plástico;</a:t>
            </a:r>
          </a:p>
          <a:p>
            <a:pPr marL="533400" lvl="1" indent="-285750">
              <a:buFont typeface="Arial" panose="020B0604020202020204" pitchFamily="34" charset="0"/>
              <a:buChar char="."/>
            </a:pPr>
            <a:r>
              <a:rPr lang="en-US" sz="1600" dirty="0">
                <a:latin typeface="+mj-lt"/>
              </a:rPr>
              <a:t>La norma EN 1254-4 cubre los extremos roscados macho y hembra;</a:t>
            </a:r>
          </a:p>
          <a:p>
            <a:pPr marL="533400" lvl="1" indent="-285750">
              <a:buFont typeface="Arial" panose="020B0604020202020204" pitchFamily="34" charset="0"/>
              <a:buChar char="."/>
            </a:pPr>
            <a:r>
              <a:rPr lang="en-US" sz="1600" dirty="0">
                <a:latin typeface="+mj-lt"/>
              </a:rPr>
              <a:t>La norma EN 1254-5 cubre los extremos de copa cortos (sólo para soldar);</a:t>
            </a:r>
          </a:p>
          <a:p>
            <a:pPr marL="533400" lvl="1" indent="-285750">
              <a:buFont typeface="Arial" panose="020B0604020202020204" pitchFamily="34" charset="0"/>
              <a:buChar char="."/>
            </a:pPr>
            <a:r>
              <a:rPr lang="en-US" sz="1600" dirty="0">
                <a:latin typeface="+mj-lt"/>
              </a:rPr>
              <a:t>La norma EN 1254-6 cubre los extremos de ajuste a presión;</a:t>
            </a:r>
          </a:p>
          <a:p>
            <a:pPr marL="533400" lvl="1" indent="-285750">
              <a:buFont typeface="Arial" panose="020B0604020202020204" pitchFamily="34" charset="0"/>
              <a:buChar char="."/>
            </a:pPr>
            <a:r>
              <a:rPr lang="en-US" sz="1600" dirty="0">
                <a:latin typeface="+mj-lt"/>
              </a:rPr>
              <a:t>La norma EN 1254-8 cubre los extremos de las prensas para tubos de plástico;</a:t>
            </a:r>
          </a:p>
        </p:txBody>
      </p:sp>
      <p:pic>
        <p:nvPicPr>
          <p:cNvPr id="8" name="Picture 7">
            <a:extLst>
              <a:ext uri="{FF2B5EF4-FFF2-40B4-BE49-F238E27FC236}">
                <a16:creationId xmlns:a16="http://schemas.microsoft.com/office/drawing/2014/main" id="{853F9F79-F600-4277-B99B-9D1E76D0D187}"/>
              </a:ext>
            </a:extLst>
          </p:cNvPr>
          <p:cNvPicPr>
            <a:picLocks noChangeAspect="1"/>
          </p:cNvPicPr>
          <p:nvPr/>
        </p:nvPicPr>
        <p:blipFill>
          <a:blip r:embed="rId2"/>
          <a:stretch>
            <a:fillRect/>
          </a:stretch>
        </p:blipFill>
        <p:spPr>
          <a:xfrm>
            <a:off x="7056869" y="4581000"/>
            <a:ext cx="2087131" cy="1635491"/>
          </a:xfrm>
          <a:prstGeom prst="rect">
            <a:avLst/>
          </a:prstGeom>
        </p:spPr>
      </p:pic>
    </p:spTree>
    <p:extLst>
      <p:ext uri="{BB962C8B-B14F-4D97-AF65-F5344CB8AC3E}">
        <p14:creationId xmlns:p14="http://schemas.microsoft.com/office/powerpoint/2010/main" val="1578373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2855-B5E2-4CF2-8708-278CCEA7B4FB}"/>
              </a:ext>
            </a:extLst>
          </p:cNvPr>
          <p:cNvSpPr>
            <a:spLocks noGrp="1"/>
          </p:cNvSpPr>
          <p:nvPr>
            <p:ph type="title"/>
          </p:nvPr>
        </p:nvSpPr>
        <p:spPr/>
        <p:txBody>
          <a:bodyPr/>
          <a:lstStyle/>
          <a:p>
            <a:r>
              <a:rPr lang="en-US" b="1" dirty="0"/>
              <a:t>2. </a:t>
            </a:r>
            <a:r>
              <a:rPr lang="en-US" b="1" dirty="0">
                <a:solidFill>
                  <a:prstClr val="black"/>
                </a:solidFill>
                <a:cs typeface="Arial" pitchFamily="34" charset="0"/>
              </a:rPr>
              <a:t>Materiales utilizados</a:t>
            </a:r>
            <a:endParaRPr lang="en-US" dirty="0"/>
          </a:p>
        </p:txBody>
      </p:sp>
      <p:sp>
        <p:nvSpPr>
          <p:cNvPr id="4" name="Rectangle 3">
            <a:extLst>
              <a:ext uri="{FF2B5EF4-FFF2-40B4-BE49-F238E27FC236}">
                <a16:creationId xmlns:a16="http://schemas.microsoft.com/office/drawing/2014/main" id="{B9CC9752-63D2-4DD8-9A7F-5456962357A8}"/>
              </a:ext>
            </a:extLst>
          </p:cNvPr>
          <p:cNvSpPr/>
          <p:nvPr/>
        </p:nvSpPr>
        <p:spPr>
          <a:xfrm>
            <a:off x="432915" y="1557000"/>
            <a:ext cx="5867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Tubos y accesorios de cobre para energía solar térmica.</a:t>
            </a:r>
            <a:endParaRPr lang="en-US" b="1" dirty="0"/>
          </a:p>
        </p:txBody>
      </p:sp>
      <p:sp>
        <p:nvSpPr>
          <p:cNvPr id="5" name="TextBox 4">
            <a:extLst>
              <a:ext uri="{FF2B5EF4-FFF2-40B4-BE49-F238E27FC236}">
                <a16:creationId xmlns:a16="http://schemas.microsoft.com/office/drawing/2014/main" id="{7C6A6BB5-1E95-4B09-A254-B37E4AB1B367}"/>
              </a:ext>
            </a:extLst>
          </p:cNvPr>
          <p:cNvSpPr txBox="1"/>
          <p:nvPr/>
        </p:nvSpPr>
        <p:spPr>
          <a:xfrm>
            <a:off x="756000" y="1947332"/>
            <a:ext cx="2520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solidFill>
                  <a:prstClr val="black"/>
                </a:solidFill>
              </a:rPr>
              <a:t>NORMAS. CONEXIONES</a:t>
            </a:r>
          </a:p>
        </p:txBody>
      </p:sp>
      <p:sp>
        <p:nvSpPr>
          <p:cNvPr id="7" name="TextBox 6">
            <a:extLst>
              <a:ext uri="{FF2B5EF4-FFF2-40B4-BE49-F238E27FC236}">
                <a16:creationId xmlns:a16="http://schemas.microsoft.com/office/drawing/2014/main" id="{8DF41255-152E-49EF-A551-B196E01AA483}"/>
              </a:ext>
            </a:extLst>
          </p:cNvPr>
          <p:cNvSpPr txBox="1"/>
          <p:nvPr/>
        </p:nvSpPr>
        <p:spPr>
          <a:xfrm>
            <a:off x="961670" y="3624200"/>
            <a:ext cx="7714018" cy="954107"/>
          </a:xfrm>
          <a:prstGeom prst="rect">
            <a:avLst/>
          </a:prstGeom>
          <a:noFill/>
        </p:spPr>
        <p:txBody>
          <a:bodyPr wrap="square" rtlCol="0">
            <a:spAutoFit/>
          </a:bodyPr>
          <a:lstStyle/>
          <a:p>
            <a:pPr marL="285750" indent="-285750">
              <a:buFont typeface="Calibri" panose="020F0502020204030204" pitchFamily="34" charset="0"/>
              <a:buChar char="‒"/>
            </a:pPr>
            <a:r>
              <a:rPr lang="en-US" sz="1400" dirty="0"/>
              <a:t>El </a:t>
            </a:r>
            <a:r>
              <a:rPr lang="en-US" sz="1400" b="1" dirty="0"/>
              <a:t>accesorio capilar</a:t>
            </a:r>
            <a:r>
              <a:rPr lang="en-US" sz="1400" dirty="0"/>
              <a:t> utiliza la fuerza de la acción capilar para asegurar que la soldadura fundida, o aleación de soldadura fuerte, se introduzca en el espacio entre la superficie exterior del tubo y la superficie interior del encaje del accesorio para producir una unión muy fuerte. En la soldadura térmica solar se utiliza la soldadura fuerte (brazing) o la soldadura.</a:t>
            </a:r>
          </a:p>
        </p:txBody>
      </p:sp>
      <p:pic>
        <p:nvPicPr>
          <p:cNvPr id="8" name="Picture 7">
            <a:extLst>
              <a:ext uri="{FF2B5EF4-FFF2-40B4-BE49-F238E27FC236}">
                <a16:creationId xmlns:a16="http://schemas.microsoft.com/office/drawing/2014/main" id="{EC1202C0-F4DB-4CE7-A0FC-7848821F1FA0}"/>
              </a:ext>
            </a:extLst>
          </p:cNvPr>
          <p:cNvPicPr>
            <a:picLocks noChangeAspect="1"/>
          </p:cNvPicPr>
          <p:nvPr/>
        </p:nvPicPr>
        <p:blipFill>
          <a:blip r:embed="rId2"/>
          <a:stretch>
            <a:fillRect/>
          </a:stretch>
        </p:blipFill>
        <p:spPr>
          <a:xfrm>
            <a:off x="432916" y="2306886"/>
            <a:ext cx="8388000" cy="1251687"/>
          </a:xfrm>
          <a:prstGeom prst="rect">
            <a:avLst/>
          </a:prstGeom>
        </p:spPr>
      </p:pic>
      <p:pic>
        <p:nvPicPr>
          <p:cNvPr id="9" name="Picture 8">
            <a:extLst>
              <a:ext uri="{FF2B5EF4-FFF2-40B4-BE49-F238E27FC236}">
                <a16:creationId xmlns:a16="http://schemas.microsoft.com/office/drawing/2014/main" id="{73CADE77-8804-4F14-ADFA-DBDCB84EF243}"/>
              </a:ext>
            </a:extLst>
          </p:cNvPr>
          <p:cNvPicPr>
            <a:picLocks noChangeAspect="1"/>
          </p:cNvPicPr>
          <p:nvPr/>
        </p:nvPicPr>
        <p:blipFill>
          <a:blip r:embed="rId3"/>
          <a:stretch>
            <a:fillRect/>
          </a:stretch>
        </p:blipFill>
        <p:spPr>
          <a:xfrm>
            <a:off x="5796000" y="4509000"/>
            <a:ext cx="3168000" cy="1722266"/>
          </a:xfrm>
          <a:prstGeom prst="rect">
            <a:avLst/>
          </a:prstGeom>
        </p:spPr>
      </p:pic>
      <p:sp>
        <p:nvSpPr>
          <p:cNvPr id="10" name="Rectangle 9">
            <a:extLst>
              <a:ext uri="{FF2B5EF4-FFF2-40B4-BE49-F238E27FC236}">
                <a16:creationId xmlns:a16="http://schemas.microsoft.com/office/drawing/2014/main" id="{FA4181E9-3272-472E-8726-6486B48C0D07}"/>
              </a:ext>
            </a:extLst>
          </p:cNvPr>
          <p:cNvSpPr/>
          <p:nvPr/>
        </p:nvSpPr>
        <p:spPr>
          <a:xfrm>
            <a:off x="961670" y="4667340"/>
            <a:ext cx="4343409" cy="1169551"/>
          </a:xfrm>
          <a:prstGeom prst="rect">
            <a:avLst/>
          </a:prstGeom>
        </p:spPr>
        <p:txBody>
          <a:bodyPr wrap="square">
            <a:spAutoFit/>
          </a:bodyPr>
          <a:lstStyle/>
          <a:p>
            <a:pPr marL="285750" indent="-285750">
              <a:buFont typeface="Calibri" panose="020F0502020204030204" pitchFamily="34" charset="0"/>
              <a:buChar char="‒"/>
            </a:pPr>
            <a:r>
              <a:rPr lang="en-US" sz="1400" dirty="0"/>
              <a:t>Usando </a:t>
            </a:r>
            <a:r>
              <a:rPr lang="en-US" sz="1400" b="1" dirty="0"/>
              <a:t>compresión</a:t>
            </a:r>
            <a:r>
              <a:rPr lang="en-US" sz="1400" dirty="0"/>
              <a:t>, la unión se hace apretando un anillo de compresión o una manga en el exterior del tubo cuando la tuerca de compresión se aprieta en el cuerpo del racor. Este tipo de racor se puede utilizar sólo con tubos de cobre blando.</a:t>
            </a:r>
          </a:p>
        </p:txBody>
      </p:sp>
    </p:spTree>
    <p:extLst>
      <p:ext uri="{BB962C8B-B14F-4D97-AF65-F5344CB8AC3E}">
        <p14:creationId xmlns:p14="http://schemas.microsoft.com/office/powerpoint/2010/main" val="3948301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1F95-479F-44F5-8F85-45BDE9BCE7C8}"/>
              </a:ext>
            </a:extLst>
          </p:cNvPr>
          <p:cNvSpPr>
            <a:spLocks noGrp="1"/>
          </p:cNvSpPr>
          <p:nvPr>
            <p:ph type="title"/>
          </p:nvPr>
        </p:nvSpPr>
        <p:spPr/>
        <p:txBody>
          <a:bodyPr/>
          <a:lstStyle/>
          <a:p>
            <a:r>
              <a:rPr lang="en-US" b="1" dirty="0"/>
              <a:t>2. </a:t>
            </a:r>
            <a:r>
              <a:rPr lang="en-US" b="1" dirty="0">
                <a:solidFill>
                  <a:prstClr val="black"/>
                </a:solidFill>
                <a:cs typeface="Arial" pitchFamily="34" charset="0"/>
              </a:rPr>
              <a:t>Materiales utilizados</a:t>
            </a:r>
            <a:endParaRPr lang="en-US" dirty="0"/>
          </a:p>
        </p:txBody>
      </p:sp>
      <p:sp>
        <p:nvSpPr>
          <p:cNvPr id="4" name="Rectangle 3">
            <a:extLst>
              <a:ext uri="{FF2B5EF4-FFF2-40B4-BE49-F238E27FC236}">
                <a16:creationId xmlns:a16="http://schemas.microsoft.com/office/drawing/2014/main" id="{4E56B75D-FDF7-439A-B5B3-B7730B377DC6}"/>
              </a:ext>
            </a:extLst>
          </p:cNvPr>
          <p:cNvSpPr/>
          <p:nvPr/>
        </p:nvSpPr>
        <p:spPr>
          <a:xfrm>
            <a:off x="432915" y="1557000"/>
            <a:ext cx="7019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Tubos y accesorios de cobre para energía solar térmica.</a:t>
            </a:r>
            <a:endParaRPr lang="en-US" b="1" dirty="0"/>
          </a:p>
        </p:txBody>
      </p:sp>
      <p:sp>
        <p:nvSpPr>
          <p:cNvPr id="5" name="TextBox 4">
            <a:extLst>
              <a:ext uri="{FF2B5EF4-FFF2-40B4-BE49-F238E27FC236}">
                <a16:creationId xmlns:a16="http://schemas.microsoft.com/office/drawing/2014/main" id="{598FCFB6-ECE4-47B3-8E31-06F0BE689A23}"/>
              </a:ext>
            </a:extLst>
          </p:cNvPr>
          <p:cNvSpPr txBox="1"/>
          <p:nvPr/>
        </p:nvSpPr>
        <p:spPr>
          <a:xfrm>
            <a:off x="756000" y="1947332"/>
            <a:ext cx="4320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solidFill>
                  <a:prstClr val="black"/>
                </a:solidFill>
              </a:rPr>
              <a:t>NORMAS. SOPORTES PARA TUBOS </a:t>
            </a:r>
          </a:p>
        </p:txBody>
      </p:sp>
      <p:sp>
        <p:nvSpPr>
          <p:cNvPr id="6" name="TextBox 5">
            <a:extLst>
              <a:ext uri="{FF2B5EF4-FFF2-40B4-BE49-F238E27FC236}">
                <a16:creationId xmlns:a16="http://schemas.microsoft.com/office/drawing/2014/main" id="{366F58D8-D82F-4401-9D5B-0AF31B114017}"/>
              </a:ext>
            </a:extLst>
          </p:cNvPr>
          <p:cNvSpPr txBox="1"/>
          <p:nvPr/>
        </p:nvSpPr>
        <p:spPr>
          <a:xfrm>
            <a:off x="1044000" y="2347203"/>
            <a:ext cx="4751999" cy="3754874"/>
          </a:xfrm>
          <a:prstGeom prst="rect">
            <a:avLst/>
          </a:prstGeom>
          <a:noFill/>
        </p:spPr>
        <p:txBody>
          <a:bodyPr wrap="square" rtlCol="0">
            <a:spAutoFit/>
          </a:bodyPr>
          <a:lstStyle/>
          <a:p>
            <a:pPr marL="285750" indent="-285750">
              <a:buFont typeface="Calibri" panose="020F0502020204030204" pitchFamily="34" charset="0"/>
              <a:buChar char="‒"/>
            </a:pPr>
            <a:r>
              <a:rPr lang="en-US" sz="1400" b="1" dirty="0"/>
              <a:t>Tubos de unión sin racores</a:t>
            </a:r>
            <a:r>
              <a:rPr lang="en-US" sz="1400" dirty="0"/>
              <a:t>. Los tubos de cobre también se pueden unir expandiendo el extremo de un tubo para formar un zócalo e insertando el extremo de otro tubo del mismo diámetro. Esto se consigue utilizando un expansor de precisión (herramienta de ensanchamiento de tubos), que forma un encaje de dimensiones internas similares al encaje de los racores normalizados (EN 1254) y la unión se realiza exactamente de la misma manera que con los racores capilares.</a:t>
            </a:r>
          </a:p>
          <a:p>
            <a:pPr marL="285750" indent="-285750">
              <a:buFont typeface="Calibri" panose="020F0502020204030204" pitchFamily="34" charset="0"/>
              <a:buChar char="‒"/>
            </a:pPr>
            <a:r>
              <a:rPr lang="en-US" sz="1400" dirty="0"/>
              <a:t>Además, los tubos de cobre ensanchados pueden ser necesarios como tarea preparatoria para el racor de compresión.</a:t>
            </a:r>
          </a:p>
          <a:p>
            <a:pPr marL="285750" indent="-285750">
              <a:buFont typeface="Calibri" panose="020F0502020204030204" pitchFamily="34" charset="0"/>
              <a:buChar char="‒"/>
            </a:pPr>
            <a:r>
              <a:rPr lang="en-US" sz="1400" b="1" dirty="0"/>
              <a:t>Soportes de tubería. </a:t>
            </a:r>
            <a:r>
              <a:rPr lang="en-US" sz="1400" dirty="0"/>
              <a:t>La </a:t>
            </a:r>
            <a:r>
              <a:rPr lang="en-US" sz="1400" dirty="0" err="1"/>
              <a:t>normativa</a:t>
            </a:r>
            <a:r>
              <a:rPr lang="en-US" sz="1400" dirty="0"/>
              <a:t> de </a:t>
            </a:r>
            <a:r>
              <a:rPr lang="en-US" sz="1400" dirty="0" err="1"/>
              <a:t>fontaneria</a:t>
            </a:r>
            <a:r>
              <a:rPr lang="en-US" sz="1400" dirty="0"/>
              <a:t> </a:t>
            </a:r>
            <a:r>
              <a:rPr lang="en-US" sz="1400" dirty="0" err="1"/>
              <a:t>establece</a:t>
            </a:r>
            <a:r>
              <a:rPr lang="en-US" sz="1400" dirty="0"/>
              <a:t> el espacio para soportar tramos verticales y horizontales de tuberías de cobre (y otros materiales). Los ganchos o soportes deben soportar los pesos y la expansión y evitar el desplazamiento del tubo y la pérdida de calor. </a:t>
            </a:r>
          </a:p>
        </p:txBody>
      </p:sp>
      <p:pic>
        <p:nvPicPr>
          <p:cNvPr id="12" name="Picture 11">
            <a:extLst>
              <a:ext uri="{FF2B5EF4-FFF2-40B4-BE49-F238E27FC236}">
                <a16:creationId xmlns:a16="http://schemas.microsoft.com/office/drawing/2014/main" id="{AD4E5F6B-9EFC-43D3-B5D1-DF311A36B1BD}"/>
              </a:ext>
            </a:extLst>
          </p:cNvPr>
          <p:cNvPicPr>
            <a:picLocks noChangeAspect="1"/>
          </p:cNvPicPr>
          <p:nvPr/>
        </p:nvPicPr>
        <p:blipFill>
          <a:blip r:embed="rId2"/>
          <a:stretch>
            <a:fillRect/>
          </a:stretch>
        </p:blipFill>
        <p:spPr>
          <a:xfrm>
            <a:off x="5730114" y="2061001"/>
            <a:ext cx="3017886" cy="2561946"/>
          </a:xfrm>
          <a:prstGeom prst="rect">
            <a:avLst/>
          </a:prstGeom>
        </p:spPr>
      </p:pic>
      <p:pic>
        <p:nvPicPr>
          <p:cNvPr id="17" name="Picture 16">
            <a:extLst>
              <a:ext uri="{FF2B5EF4-FFF2-40B4-BE49-F238E27FC236}">
                <a16:creationId xmlns:a16="http://schemas.microsoft.com/office/drawing/2014/main" id="{792198D6-9E1A-4385-8142-C950F96372D3}"/>
              </a:ext>
            </a:extLst>
          </p:cNvPr>
          <p:cNvPicPr>
            <a:picLocks noChangeAspect="1"/>
          </p:cNvPicPr>
          <p:nvPr/>
        </p:nvPicPr>
        <p:blipFill>
          <a:blip r:embed="rId3"/>
          <a:stretch>
            <a:fillRect/>
          </a:stretch>
        </p:blipFill>
        <p:spPr>
          <a:xfrm>
            <a:off x="5999889" y="4622947"/>
            <a:ext cx="2748111" cy="1685778"/>
          </a:xfrm>
          <a:prstGeom prst="rect">
            <a:avLst/>
          </a:prstGeom>
        </p:spPr>
      </p:pic>
    </p:spTree>
    <p:extLst>
      <p:ext uri="{BB962C8B-B14F-4D97-AF65-F5344CB8AC3E}">
        <p14:creationId xmlns:p14="http://schemas.microsoft.com/office/powerpoint/2010/main" val="2385545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523C48-42E1-40B5-995B-AE8222708E79}"/>
              </a:ext>
            </a:extLst>
          </p:cNvPr>
          <p:cNvPicPr>
            <a:picLocks noChangeAspect="1"/>
          </p:cNvPicPr>
          <p:nvPr/>
        </p:nvPicPr>
        <p:blipFill>
          <a:blip r:embed="rId2"/>
          <a:stretch>
            <a:fillRect/>
          </a:stretch>
        </p:blipFill>
        <p:spPr>
          <a:xfrm>
            <a:off x="4677083" y="1773000"/>
            <a:ext cx="4103431" cy="3240000"/>
          </a:xfrm>
          <a:prstGeom prst="rect">
            <a:avLst/>
          </a:prstGeom>
        </p:spPr>
      </p:pic>
      <p:sp>
        <p:nvSpPr>
          <p:cNvPr id="2" name="Title 1">
            <a:extLst>
              <a:ext uri="{FF2B5EF4-FFF2-40B4-BE49-F238E27FC236}">
                <a16:creationId xmlns:a16="http://schemas.microsoft.com/office/drawing/2014/main" id="{8CB41CB6-920B-416C-8DB7-B68989C08046}"/>
              </a:ext>
            </a:extLst>
          </p:cNvPr>
          <p:cNvSpPr>
            <a:spLocks noGrp="1"/>
          </p:cNvSpPr>
          <p:nvPr>
            <p:ph type="title"/>
          </p:nvPr>
        </p:nvSpPr>
        <p:spPr>
          <a:xfrm>
            <a:off x="1979712" y="0"/>
            <a:ext cx="6707088" cy="1124744"/>
          </a:xfrm>
        </p:spPr>
        <p:txBody>
          <a:bodyPr/>
          <a:lstStyle/>
          <a:p>
            <a:r>
              <a:rPr lang="en-US" b="1" dirty="0"/>
              <a:t>2. </a:t>
            </a:r>
            <a:r>
              <a:rPr lang="en-US" b="1" dirty="0">
                <a:solidFill>
                  <a:prstClr val="black"/>
                </a:solidFill>
                <a:cs typeface="Arial" pitchFamily="34" charset="0"/>
              </a:rPr>
              <a:t>Materiales utilizados</a:t>
            </a:r>
            <a:endParaRPr lang="en-US" dirty="0"/>
          </a:p>
        </p:txBody>
      </p:sp>
      <p:sp>
        <p:nvSpPr>
          <p:cNvPr id="4" name="Rectangle 3">
            <a:extLst>
              <a:ext uri="{FF2B5EF4-FFF2-40B4-BE49-F238E27FC236}">
                <a16:creationId xmlns:a16="http://schemas.microsoft.com/office/drawing/2014/main" id="{631BB9F1-9D0A-463B-AE1F-E81E8ACE1754}"/>
              </a:ext>
            </a:extLst>
          </p:cNvPr>
          <p:cNvSpPr/>
          <p:nvPr/>
        </p:nvSpPr>
        <p:spPr>
          <a:xfrm>
            <a:off x="432915" y="1557000"/>
            <a:ext cx="7307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Tubos y accesorios de acero inoxidable para energía solar térmica.</a:t>
            </a:r>
            <a:endParaRPr lang="en-US" b="1" dirty="0"/>
          </a:p>
        </p:txBody>
      </p:sp>
      <p:sp>
        <p:nvSpPr>
          <p:cNvPr id="5" name="TextBox 4">
            <a:extLst>
              <a:ext uri="{FF2B5EF4-FFF2-40B4-BE49-F238E27FC236}">
                <a16:creationId xmlns:a16="http://schemas.microsoft.com/office/drawing/2014/main" id="{825C2901-B8A8-47A9-9F79-A259761E45A3}"/>
              </a:ext>
            </a:extLst>
          </p:cNvPr>
          <p:cNvSpPr txBox="1"/>
          <p:nvPr/>
        </p:nvSpPr>
        <p:spPr>
          <a:xfrm>
            <a:off x="642600" y="2263344"/>
            <a:ext cx="4145400" cy="2677656"/>
          </a:xfrm>
          <a:prstGeom prst="rect">
            <a:avLst/>
          </a:prstGeom>
          <a:noFill/>
        </p:spPr>
        <p:txBody>
          <a:bodyPr wrap="square" rtlCol="0">
            <a:spAutoFit/>
          </a:bodyPr>
          <a:lstStyle/>
          <a:p>
            <a:pPr marL="285750" indent="-285750">
              <a:buFont typeface="Wingdings" panose="05000000000000000000" pitchFamily="2" charset="2"/>
              <a:buChar char="§"/>
            </a:pPr>
            <a:r>
              <a:rPr lang="en-US" sz="1400" dirty="0"/>
              <a:t>La alternativa del acero inoxidable a las tuberías de cobre es relativamente nueva en el mercado.</a:t>
            </a:r>
          </a:p>
          <a:p>
            <a:pPr marL="285750" indent="-285750">
              <a:buFont typeface="Wingdings" panose="05000000000000000000" pitchFamily="2" charset="2"/>
              <a:buChar char="§"/>
            </a:pPr>
            <a:r>
              <a:rPr lang="en-US" sz="1400" dirty="0"/>
              <a:t>La tubería está hecha de </a:t>
            </a:r>
            <a:r>
              <a:rPr lang="en-US" sz="1400" b="1" dirty="0"/>
              <a:t>acero inoxidable corrugado </a:t>
            </a:r>
            <a:r>
              <a:rPr lang="en-US" sz="1400" dirty="0"/>
              <a:t>y generalmente viene en un rollo largo con las líneas de suministro y retorno encajadas en un aislamiento de alta temperatura; a menudo se incluye un cable sensor, insertado en el aislamiento. </a:t>
            </a:r>
          </a:p>
          <a:p>
            <a:pPr marL="285750" indent="-285750">
              <a:buFont typeface="Wingdings" panose="05000000000000000000" pitchFamily="2" charset="2"/>
              <a:buChar char="§"/>
            </a:pPr>
            <a:r>
              <a:rPr lang="en-US" sz="1400" dirty="0"/>
              <a:t>Ventajas. Las tuberías de acero inoxidable son </a:t>
            </a:r>
            <a:r>
              <a:rPr lang="en-US" sz="1400" b="1" dirty="0"/>
              <a:t>extremadamente flexibles y fáciles de instalar </a:t>
            </a:r>
            <a:r>
              <a:rPr lang="en-US" sz="1400" dirty="0"/>
              <a:t>(juntas mecánicas), lo que </a:t>
            </a:r>
            <a:r>
              <a:rPr lang="en-US" sz="1400" b="1" dirty="0"/>
              <a:t>reduce </a:t>
            </a:r>
            <a:r>
              <a:rPr lang="en-US" sz="1400" dirty="0"/>
              <a:t>significativamente </a:t>
            </a:r>
            <a:r>
              <a:rPr lang="en-US" sz="1400" b="1" dirty="0"/>
              <a:t>los costes de mano de obra. </a:t>
            </a:r>
          </a:p>
        </p:txBody>
      </p:sp>
      <p:sp>
        <p:nvSpPr>
          <p:cNvPr id="7" name="Rectangle 6">
            <a:extLst>
              <a:ext uri="{FF2B5EF4-FFF2-40B4-BE49-F238E27FC236}">
                <a16:creationId xmlns:a16="http://schemas.microsoft.com/office/drawing/2014/main" id="{AB312615-D978-4608-946E-BF6A8F017C74}"/>
              </a:ext>
            </a:extLst>
          </p:cNvPr>
          <p:cNvSpPr/>
          <p:nvPr/>
        </p:nvSpPr>
        <p:spPr>
          <a:xfrm>
            <a:off x="642600" y="4973320"/>
            <a:ext cx="8044200" cy="1169551"/>
          </a:xfrm>
          <a:prstGeom prst="rect">
            <a:avLst/>
          </a:prstGeom>
        </p:spPr>
        <p:txBody>
          <a:bodyPr wrap="square">
            <a:spAutoFit/>
          </a:bodyPr>
          <a:lstStyle/>
          <a:p>
            <a:pPr marL="285750" indent="-285750">
              <a:buFont typeface="Wingdings" panose="05000000000000000000" pitchFamily="2" charset="2"/>
              <a:buChar char="§"/>
            </a:pPr>
            <a:r>
              <a:rPr lang="en-US" sz="1400" dirty="0"/>
              <a:t>Inconvenientes. La flexibilidad se consigue con el "</a:t>
            </a:r>
            <a:r>
              <a:rPr lang="en-US" sz="1400" b="1" dirty="0"/>
              <a:t>precio de la corrugación"</a:t>
            </a:r>
            <a:r>
              <a:rPr lang="en-US" sz="1400" dirty="0"/>
              <a:t>, que </a:t>
            </a:r>
            <a:r>
              <a:rPr lang="en-US" sz="1400" b="1" dirty="0"/>
              <a:t>aumenta la superficie del interior de las tuberías</a:t>
            </a:r>
            <a:r>
              <a:rPr lang="en-US" sz="1400" dirty="0"/>
              <a:t>. Esto, a su vez, </a:t>
            </a:r>
            <a:r>
              <a:rPr lang="en-US" sz="1400" b="1" dirty="0"/>
              <a:t>aumenta la altura de fricción (resistencia al flujo)</a:t>
            </a:r>
            <a:r>
              <a:rPr lang="en-US" sz="1400" dirty="0"/>
              <a:t>, lo que significa que puede necesitar una bomba más grande y potente para mover el agua por el sistema. Esto consume más electricidad y </a:t>
            </a:r>
            <a:r>
              <a:rPr lang="en-US" sz="1400" b="1" dirty="0"/>
              <a:t>aumenta sus costos de operación</a:t>
            </a:r>
            <a:r>
              <a:rPr lang="en-US" sz="1400" dirty="0"/>
              <a:t>. Además, las tuberías de acero inoxidable son (todavía) </a:t>
            </a:r>
            <a:r>
              <a:rPr lang="en-US" sz="1400" b="1" dirty="0"/>
              <a:t>caras en</a:t>
            </a:r>
            <a:r>
              <a:rPr lang="en-US" sz="1400" dirty="0"/>
              <a:t> comparación con las de cobre. </a:t>
            </a:r>
          </a:p>
        </p:txBody>
      </p:sp>
    </p:spTree>
    <p:extLst>
      <p:ext uri="{BB962C8B-B14F-4D97-AF65-F5344CB8AC3E}">
        <p14:creationId xmlns:p14="http://schemas.microsoft.com/office/powerpoint/2010/main" val="1351471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2444D4-3819-4BBF-B92B-9D288CED48F5}"/>
              </a:ext>
            </a:extLst>
          </p:cNvPr>
          <p:cNvPicPr>
            <a:picLocks noChangeAspect="1"/>
          </p:cNvPicPr>
          <p:nvPr/>
        </p:nvPicPr>
        <p:blipFill>
          <a:blip r:embed="rId2"/>
          <a:stretch>
            <a:fillRect/>
          </a:stretch>
        </p:blipFill>
        <p:spPr>
          <a:xfrm>
            <a:off x="4932000" y="1701000"/>
            <a:ext cx="3669180" cy="4632803"/>
          </a:xfrm>
          <a:prstGeom prst="rect">
            <a:avLst/>
          </a:prstGeom>
        </p:spPr>
      </p:pic>
      <p:sp>
        <p:nvSpPr>
          <p:cNvPr id="2" name="Title 1">
            <a:extLst>
              <a:ext uri="{FF2B5EF4-FFF2-40B4-BE49-F238E27FC236}">
                <a16:creationId xmlns:a16="http://schemas.microsoft.com/office/drawing/2014/main" id="{5205BDCC-B6BB-4905-9178-FCDB9F177C03}"/>
              </a:ext>
            </a:extLst>
          </p:cNvPr>
          <p:cNvSpPr>
            <a:spLocks noGrp="1"/>
          </p:cNvSpPr>
          <p:nvPr>
            <p:ph type="title"/>
          </p:nvPr>
        </p:nvSpPr>
        <p:spPr/>
        <p:txBody>
          <a:bodyPr/>
          <a:lstStyle/>
          <a:p>
            <a:r>
              <a:rPr lang="en-US" b="1" dirty="0"/>
              <a:t>2. </a:t>
            </a:r>
            <a:r>
              <a:rPr lang="en-US" b="1" dirty="0">
                <a:solidFill>
                  <a:prstClr val="black"/>
                </a:solidFill>
                <a:cs typeface="Arial" pitchFamily="34" charset="0"/>
              </a:rPr>
              <a:t>Materiales utilizados</a:t>
            </a:r>
            <a:endParaRPr lang="en-US" dirty="0"/>
          </a:p>
        </p:txBody>
      </p:sp>
      <p:sp>
        <p:nvSpPr>
          <p:cNvPr id="4" name="Rectangle 3">
            <a:extLst>
              <a:ext uri="{FF2B5EF4-FFF2-40B4-BE49-F238E27FC236}">
                <a16:creationId xmlns:a16="http://schemas.microsoft.com/office/drawing/2014/main" id="{F3F097E1-32E6-4B04-8410-384D14CE2AEA}"/>
              </a:ext>
            </a:extLst>
          </p:cNvPr>
          <p:cNvSpPr/>
          <p:nvPr/>
        </p:nvSpPr>
        <p:spPr>
          <a:xfrm>
            <a:off x="432915" y="1413000"/>
            <a:ext cx="6227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Materiales aislantes para la energía solar térmica.</a:t>
            </a:r>
            <a:endParaRPr lang="en-US" b="1" dirty="0"/>
          </a:p>
        </p:txBody>
      </p:sp>
      <p:sp>
        <p:nvSpPr>
          <p:cNvPr id="5" name="TextBox 4">
            <a:extLst>
              <a:ext uri="{FF2B5EF4-FFF2-40B4-BE49-F238E27FC236}">
                <a16:creationId xmlns:a16="http://schemas.microsoft.com/office/drawing/2014/main" id="{A56EB769-9CEE-4095-A3EF-D3A2E47FE8B8}"/>
              </a:ext>
            </a:extLst>
          </p:cNvPr>
          <p:cNvSpPr txBox="1"/>
          <p:nvPr/>
        </p:nvSpPr>
        <p:spPr>
          <a:xfrm>
            <a:off x="432915" y="2070332"/>
            <a:ext cx="4536000" cy="3754874"/>
          </a:xfrm>
          <a:prstGeom prst="rect">
            <a:avLst/>
          </a:prstGeom>
          <a:noFill/>
        </p:spPr>
        <p:txBody>
          <a:bodyPr wrap="square" rtlCol="0">
            <a:spAutoFit/>
          </a:bodyPr>
          <a:lstStyle/>
          <a:p>
            <a:pPr marL="285750" indent="-285750">
              <a:buFont typeface="Wingdings" panose="05000000000000000000" pitchFamily="2" charset="2"/>
              <a:buChar char="§"/>
            </a:pPr>
            <a:r>
              <a:rPr lang="en-US" sz="1400" dirty="0"/>
              <a:t>El aislamiento puede instalarse durante la instalación de las tuberías del bucle del colector o una vez que el sistema está lleno y cargado. De todos modos, los </a:t>
            </a:r>
            <a:r>
              <a:rPr lang="en-US" sz="1400" dirty="0" err="1"/>
              <a:t>sistemas</a:t>
            </a:r>
            <a:r>
              <a:rPr lang="en-US" sz="1400" dirty="0"/>
              <a:t> ACS solar requieren tipos muy específicos de aislamiento de tuberías. </a:t>
            </a:r>
          </a:p>
          <a:p>
            <a:pPr marL="285750" indent="-285750">
              <a:buFont typeface="Wingdings" panose="05000000000000000000" pitchFamily="2" charset="2"/>
              <a:buChar char="§"/>
            </a:pPr>
            <a:r>
              <a:rPr lang="en-US" sz="1400" dirty="0"/>
              <a:t>El aislamiento estándar de tuberías de polietileno sólo es aceptable para tuberías de agua caliente sanitaria, pero se derretirá cuando se exponga a las temperaturas presentes en los lazos del colector. </a:t>
            </a:r>
          </a:p>
          <a:p>
            <a:pPr marL="285750" indent="-285750">
              <a:buFont typeface="Wingdings" panose="05000000000000000000" pitchFamily="2" charset="2"/>
              <a:buChar char="§"/>
            </a:pPr>
            <a:r>
              <a:rPr lang="en-US" sz="1400" dirty="0"/>
              <a:t>En cambio, el </a:t>
            </a:r>
            <a:r>
              <a:rPr lang="en-US" sz="1400" b="1" dirty="0"/>
              <a:t>aislamiento elastomérico de tuberías (caucho de celdas cerradas) es capaz de soportar las temperaturas del bucle del colector </a:t>
            </a:r>
            <a:r>
              <a:rPr lang="en-US" sz="1400" dirty="0"/>
              <a:t>y, por lo tanto, se utiliza comúnmente en los </a:t>
            </a:r>
            <a:r>
              <a:rPr lang="en-US" sz="1400" dirty="0" err="1"/>
              <a:t>sistemas</a:t>
            </a:r>
            <a:r>
              <a:rPr lang="en-US" sz="1400" dirty="0"/>
              <a:t> ACS solar. </a:t>
            </a:r>
          </a:p>
          <a:p>
            <a:pPr marL="285750" indent="-285750">
              <a:buFont typeface="Wingdings" panose="05000000000000000000" pitchFamily="2" charset="2"/>
              <a:buChar char="§"/>
            </a:pPr>
            <a:r>
              <a:rPr lang="en-US" sz="1400" b="1" dirty="0"/>
              <a:t>Los materiales aislantes de fibra de vidrio y lana mineral también están clasificados apropiadamente para </a:t>
            </a:r>
            <a:r>
              <a:rPr lang="en-US" sz="1400" b="1" dirty="0" err="1"/>
              <a:t>aplicaciones</a:t>
            </a:r>
            <a:r>
              <a:rPr lang="en-US" sz="1400" b="1" dirty="0"/>
              <a:t> ACS solar</a:t>
            </a:r>
            <a:r>
              <a:rPr lang="en-US" sz="1400" dirty="0"/>
              <a:t>, pero sólo deben usarse para aplicaciones interiores (tienden a absorber agua). </a:t>
            </a:r>
          </a:p>
        </p:txBody>
      </p:sp>
    </p:spTree>
    <p:extLst>
      <p:ext uri="{BB962C8B-B14F-4D97-AF65-F5344CB8AC3E}">
        <p14:creationId xmlns:p14="http://schemas.microsoft.com/office/powerpoint/2010/main" val="367373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62513-9D50-4A04-BB17-E21BFC19F45B}"/>
              </a:ext>
            </a:extLst>
          </p:cNvPr>
          <p:cNvSpPr>
            <a:spLocks noGrp="1"/>
          </p:cNvSpPr>
          <p:nvPr>
            <p:ph type="title"/>
          </p:nvPr>
        </p:nvSpPr>
        <p:spPr/>
        <p:txBody>
          <a:bodyPr/>
          <a:lstStyle/>
          <a:p>
            <a:r>
              <a:rPr lang="en-US" b="1" dirty="0"/>
              <a:t>2. </a:t>
            </a:r>
            <a:r>
              <a:rPr lang="en-US" b="1" dirty="0">
                <a:solidFill>
                  <a:prstClr val="black"/>
                </a:solidFill>
                <a:cs typeface="Arial" pitchFamily="34" charset="0"/>
              </a:rPr>
              <a:t>Materiales utilizados</a:t>
            </a:r>
            <a:endParaRPr lang="en-US" dirty="0"/>
          </a:p>
        </p:txBody>
      </p:sp>
      <p:sp>
        <p:nvSpPr>
          <p:cNvPr id="4" name="Rectangle 3">
            <a:extLst>
              <a:ext uri="{FF2B5EF4-FFF2-40B4-BE49-F238E27FC236}">
                <a16:creationId xmlns:a16="http://schemas.microsoft.com/office/drawing/2014/main" id="{85618CD0-80EE-4597-A1BA-93BC2C482341}"/>
              </a:ext>
            </a:extLst>
          </p:cNvPr>
          <p:cNvSpPr/>
          <p:nvPr/>
        </p:nvSpPr>
        <p:spPr>
          <a:xfrm>
            <a:off x="432915" y="1557000"/>
            <a:ext cx="6083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Materiales aislantes para la energía solar térmica.</a:t>
            </a:r>
            <a:endParaRPr lang="en-US" b="1" dirty="0"/>
          </a:p>
        </p:txBody>
      </p:sp>
      <p:sp>
        <p:nvSpPr>
          <p:cNvPr id="5" name="TextBox 4">
            <a:extLst>
              <a:ext uri="{FF2B5EF4-FFF2-40B4-BE49-F238E27FC236}">
                <a16:creationId xmlns:a16="http://schemas.microsoft.com/office/drawing/2014/main" id="{F7E3DC9B-E8E8-4451-8DD3-8D88E334A90A}"/>
              </a:ext>
            </a:extLst>
          </p:cNvPr>
          <p:cNvSpPr txBox="1"/>
          <p:nvPr/>
        </p:nvSpPr>
        <p:spPr>
          <a:xfrm>
            <a:off x="464865" y="2335900"/>
            <a:ext cx="6264001" cy="2893100"/>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AISLAMIENTO DE TUBERÍAS EXPUESTAS</a:t>
            </a:r>
            <a:endParaRPr lang="en-US" sz="1400" dirty="0"/>
          </a:p>
          <a:p>
            <a:pPr marL="533400" lvl="1" indent="-285750">
              <a:buFont typeface="Calibri" panose="020F0502020204030204" pitchFamily="34" charset="0"/>
              <a:buChar char="‒"/>
            </a:pPr>
            <a:r>
              <a:rPr lang="en-US" sz="1400" dirty="0"/>
              <a:t>Todo el aislamiento de tuberías expuesto a la luz solar necesita ser protegido de la radiación ultravioleta (UV) para una durabilidad a largo plazo.</a:t>
            </a:r>
          </a:p>
          <a:p>
            <a:pPr marL="533400" lvl="1" indent="-285750">
              <a:buFont typeface="Calibri" panose="020F0502020204030204" pitchFamily="34" charset="0"/>
              <a:buChar char="‒"/>
            </a:pPr>
            <a:r>
              <a:rPr lang="en-US" sz="1400" b="1" dirty="0"/>
              <a:t>La pintura resistente a los rayos UV </a:t>
            </a:r>
            <a:r>
              <a:rPr lang="en-US" sz="1400" dirty="0"/>
              <a:t>puede durar de cinco a diez años; los fabricantes de aislamiento de células cerradas para altas temperaturas a veces recomiendan un tipo particular de pintura. </a:t>
            </a:r>
          </a:p>
          <a:p>
            <a:pPr marL="533400" lvl="1" indent="-285750">
              <a:buFont typeface="Calibri" panose="020F0502020204030204" pitchFamily="34" charset="0"/>
              <a:buChar char="‒"/>
            </a:pPr>
            <a:r>
              <a:rPr lang="en-US" sz="1400" dirty="0"/>
              <a:t>Una cubierta de por vida libre de mantenimiento para el aislamiento exterior es de </a:t>
            </a:r>
            <a:r>
              <a:rPr lang="en-US" sz="1400" b="1" dirty="0"/>
              <a:t>aluminio plano de grado arquitectónico </a:t>
            </a:r>
            <a:r>
              <a:rPr lang="en-US" sz="1400" dirty="0"/>
              <a:t>que se utiliza para caravanas y canalones de lluvia. Otra opción es el </a:t>
            </a:r>
            <a:r>
              <a:rPr lang="en-US" sz="1400" b="1" dirty="0"/>
              <a:t>revestimiento de PVC,</a:t>
            </a:r>
            <a:r>
              <a:rPr lang="en-US" sz="1400" dirty="0"/>
              <a:t> que está disponible en secciones rectas y en juntas de forma especial para cubrir codos o tes. El revestimiento se fija con adhesivo y tacos de acero inoxidable. Una solución más es </a:t>
            </a:r>
            <a:r>
              <a:rPr lang="en-US" sz="1400" b="1" dirty="0"/>
              <a:t>envolver el aislamiento de la tubería con cinta de silicona</a:t>
            </a:r>
            <a:r>
              <a:rPr lang="en-US" sz="1400" dirty="0"/>
              <a:t>.</a:t>
            </a:r>
          </a:p>
        </p:txBody>
      </p:sp>
      <p:pic>
        <p:nvPicPr>
          <p:cNvPr id="6" name="Picture 5">
            <a:extLst>
              <a:ext uri="{FF2B5EF4-FFF2-40B4-BE49-F238E27FC236}">
                <a16:creationId xmlns:a16="http://schemas.microsoft.com/office/drawing/2014/main" id="{CFB07E0B-4B45-4591-9A01-201B728BEFC0}"/>
              </a:ext>
            </a:extLst>
          </p:cNvPr>
          <p:cNvPicPr>
            <a:picLocks noChangeAspect="1"/>
          </p:cNvPicPr>
          <p:nvPr/>
        </p:nvPicPr>
        <p:blipFill>
          <a:blip r:embed="rId2"/>
          <a:stretch>
            <a:fillRect/>
          </a:stretch>
        </p:blipFill>
        <p:spPr>
          <a:xfrm>
            <a:off x="7020001" y="1741665"/>
            <a:ext cx="1655688" cy="3567771"/>
          </a:xfrm>
          <a:prstGeom prst="rect">
            <a:avLst/>
          </a:prstGeom>
        </p:spPr>
      </p:pic>
      <p:sp>
        <p:nvSpPr>
          <p:cNvPr id="7" name="Rectangle 6">
            <a:extLst>
              <a:ext uri="{FF2B5EF4-FFF2-40B4-BE49-F238E27FC236}">
                <a16:creationId xmlns:a16="http://schemas.microsoft.com/office/drawing/2014/main" id="{66772EC6-4F17-4BD9-B1EA-572FBB0EA83F}"/>
              </a:ext>
            </a:extLst>
          </p:cNvPr>
          <p:cNvSpPr/>
          <p:nvPr/>
        </p:nvSpPr>
        <p:spPr>
          <a:xfrm>
            <a:off x="464865" y="5157000"/>
            <a:ext cx="7919688" cy="1169551"/>
          </a:xfrm>
          <a:prstGeom prst="rect">
            <a:avLst/>
          </a:prstGeom>
        </p:spPr>
        <p:txBody>
          <a:bodyPr wrap="square">
            <a:spAutoFit/>
          </a:bodyPr>
          <a:lstStyle/>
          <a:p>
            <a:pPr marL="533400" lvl="1" indent="-285750">
              <a:buFont typeface="Wingdings" panose="05000000000000000000" pitchFamily="2" charset="2"/>
              <a:buChar char="§"/>
            </a:pPr>
            <a:r>
              <a:rPr lang="en-US" sz="1400" b="1" dirty="0"/>
              <a:t>Otros componentes tienen requerimientos de aislamiento únicos</a:t>
            </a:r>
            <a:r>
              <a:rPr lang="en-US" sz="1400" dirty="0"/>
              <a:t>: bombas, tanques o intercambiadores de calor externos. Por ejemplo, las bombas nunca deben ser aisladas porque dependen del flujo de aire para disipar el calor. Los intercambiadores de calor están aislados con el mismo material que los tubos, pero adquiridos en láminas. Mejor, si se sigue el consejo técnico de los fabricantes.</a:t>
            </a:r>
          </a:p>
        </p:txBody>
      </p:sp>
    </p:spTree>
    <p:extLst>
      <p:ext uri="{BB962C8B-B14F-4D97-AF65-F5344CB8AC3E}">
        <p14:creationId xmlns:p14="http://schemas.microsoft.com/office/powerpoint/2010/main" val="1477895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C444-FFFD-4830-9D7A-9C540C67378F}"/>
              </a:ext>
            </a:extLst>
          </p:cNvPr>
          <p:cNvSpPr>
            <a:spLocks noGrp="1"/>
          </p:cNvSpPr>
          <p:nvPr>
            <p:ph type="title"/>
          </p:nvPr>
        </p:nvSpPr>
        <p:spPr/>
        <p:txBody>
          <a:bodyPr/>
          <a:lstStyle/>
          <a:p>
            <a:r>
              <a:rPr lang="en-US" b="1" dirty="0"/>
              <a:t>2. </a:t>
            </a:r>
            <a:r>
              <a:rPr lang="en-US" b="1" dirty="0">
                <a:solidFill>
                  <a:prstClr val="black"/>
                </a:solidFill>
                <a:cs typeface="Arial" pitchFamily="34" charset="0"/>
              </a:rPr>
              <a:t>Materiales utilizados</a:t>
            </a:r>
            <a:endParaRPr lang="en-US" dirty="0"/>
          </a:p>
        </p:txBody>
      </p:sp>
      <p:sp>
        <p:nvSpPr>
          <p:cNvPr id="4" name="Rectangle 3">
            <a:extLst>
              <a:ext uri="{FF2B5EF4-FFF2-40B4-BE49-F238E27FC236}">
                <a16:creationId xmlns:a16="http://schemas.microsoft.com/office/drawing/2014/main" id="{FB08B365-7070-42EC-B208-0B39DDD481B6}"/>
              </a:ext>
            </a:extLst>
          </p:cNvPr>
          <p:cNvSpPr/>
          <p:nvPr/>
        </p:nvSpPr>
        <p:spPr>
          <a:xfrm>
            <a:off x="432915" y="1557000"/>
            <a:ext cx="6587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Materiales de soldadura para la unión de tubos de cobre.</a:t>
            </a:r>
            <a:endParaRPr lang="en-US" b="1" dirty="0"/>
          </a:p>
        </p:txBody>
      </p:sp>
      <p:sp>
        <p:nvSpPr>
          <p:cNvPr id="5" name="TextBox 4">
            <a:extLst>
              <a:ext uri="{FF2B5EF4-FFF2-40B4-BE49-F238E27FC236}">
                <a16:creationId xmlns:a16="http://schemas.microsoft.com/office/drawing/2014/main" id="{19031E78-5CB3-4DE0-9219-B1810062545C}"/>
              </a:ext>
            </a:extLst>
          </p:cNvPr>
          <p:cNvSpPr txBox="1"/>
          <p:nvPr/>
        </p:nvSpPr>
        <p:spPr>
          <a:xfrm>
            <a:off x="683999" y="2709000"/>
            <a:ext cx="5460077" cy="3539430"/>
          </a:xfrm>
          <a:prstGeom prst="rect">
            <a:avLst/>
          </a:prstGeom>
          <a:noFill/>
        </p:spPr>
        <p:txBody>
          <a:bodyPr wrap="square" rtlCol="0">
            <a:spAutoFit/>
          </a:bodyPr>
          <a:lstStyle/>
          <a:p>
            <a:pPr marL="285750" indent="-285750">
              <a:buFont typeface="Wingdings" panose="05000000000000000000" pitchFamily="2" charset="2"/>
              <a:buChar char="§"/>
            </a:pPr>
            <a:r>
              <a:rPr lang="en-US" sz="1400" dirty="0">
                <a:latin typeface="RotisSansSerif"/>
              </a:rPr>
              <a:t>En especial, las </a:t>
            </a:r>
            <a:r>
              <a:rPr lang="en-US" sz="1400" b="1" dirty="0">
                <a:latin typeface="RotisSansSerif"/>
              </a:rPr>
              <a:t>uniones soldadas </a:t>
            </a:r>
            <a:r>
              <a:rPr lang="en-US" sz="1400" dirty="0">
                <a:latin typeface="RotisSansSerif"/>
              </a:rPr>
              <a:t>capilares (blandas) sólo pueden utilizarse cuando la temperatura de funcionamiento es inferior a 110ºC. Las aleaciones de soldadura blanda están estandarizadas y vienen especificadas, por ejemplo, en la norma EN 29453. El punto de fusión de los metales de aportación para soldadura blanda es inferior a 350ºC. Las soldaduras más comúnmente utilizadas son del tipo estaño-cobre y estaño-plata. </a:t>
            </a:r>
            <a:r>
              <a:rPr lang="en-US" sz="1400" b="1" dirty="0">
                <a:latin typeface="RotisSansSerif"/>
              </a:rPr>
              <a:t>Estos materiales de soldadura no se pueden utilizar en la energía solar térmica.</a:t>
            </a:r>
          </a:p>
          <a:p>
            <a:r>
              <a:rPr lang="en-US" sz="1400" b="1" dirty="0">
                <a:latin typeface="RotisSansSerif"/>
              </a:rPr>
              <a:t> </a:t>
            </a:r>
          </a:p>
          <a:p>
            <a:pPr marL="285750" indent="-285750">
              <a:buFont typeface="Wingdings" panose="05000000000000000000" pitchFamily="2" charset="2"/>
              <a:buChar char="§"/>
            </a:pPr>
            <a:r>
              <a:rPr lang="en-US" sz="1400" b="1" dirty="0">
                <a:latin typeface="RotisSansSerif"/>
              </a:rPr>
              <a:t>Las uniones soldadas (soldadura dura) funcionarán a temperaturas y presiones más altas que las uniones soldadas. </a:t>
            </a:r>
            <a:r>
              <a:rPr lang="en-US" sz="1400" dirty="0">
                <a:latin typeface="RotisSansSerif"/>
              </a:rPr>
              <a:t>Los metales de aportación para la soldadura fuerte se especifican, por ejemplo, en la norma EN 1044. El punto de fusión de los metales de aportación es inferior a 800ºC. </a:t>
            </a:r>
            <a:r>
              <a:rPr lang="en-US" sz="1400" b="1" dirty="0">
                <a:latin typeface="RotisSansSerif"/>
              </a:rPr>
              <a:t>La aleación de cobre-fósforo (Cu 94%, P 6%) para soldadura fuerte (y los fundentes correspondientes) se utiliza comúnmente en la energía solar térmica.</a:t>
            </a:r>
            <a:endParaRPr lang="en-US" sz="1400" b="1" dirty="0"/>
          </a:p>
        </p:txBody>
      </p:sp>
      <p:pic>
        <p:nvPicPr>
          <p:cNvPr id="6" name="Picture 5">
            <a:extLst>
              <a:ext uri="{FF2B5EF4-FFF2-40B4-BE49-F238E27FC236}">
                <a16:creationId xmlns:a16="http://schemas.microsoft.com/office/drawing/2014/main" id="{6282ED2F-6BE2-4DA7-A552-CD05D94249F6}"/>
              </a:ext>
            </a:extLst>
          </p:cNvPr>
          <p:cNvPicPr>
            <a:picLocks noChangeAspect="1"/>
          </p:cNvPicPr>
          <p:nvPr/>
        </p:nvPicPr>
        <p:blipFill>
          <a:blip r:embed="rId2"/>
          <a:stretch>
            <a:fillRect/>
          </a:stretch>
        </p:blipFill>
        <p:spPr>
          <a:xfrm>
            <a:off x="6144077" y="2781000"/>
            <a:ext cx="2544524" cy="3434239"/>
          </a:xfrm>
          <a:prstGeom prst="rect">
            <a:avLst/>
          </a:prstGeom>
        </p:spPr>
      </p:pic>
      <p:sp>
        <p:nvSpPr>
          <p:cNvPr id="7" name="Rectangle 6">
            <a:extLst>
              <a:ext uri="{FF2B5EF4-FFF2-40B4-BE49-F238E27FC236}">
                <a16:creationId xmlns:a16="http://schemas.microsoft.com/office/drawing/2014/main" id="{E77D356C-95FA-4772-A9C3-9A0AA3236AAF}"/>
              </a:ext>
            </a:extLst>
          </p:cNvPr>
          <p:cNvSpPr/>
          <p:nvPr/>
        </p:nvSpPr>
        <p:spPr>
          <a:xfrm>
            <a:off x="684000" y="1917000"/>
            <a:ext cx="7991688" cy="738664"/>
          </a:xfrm>
          <a:prstGeom prst="rect">
            <a:avLst/>
          </a:prstGeom>
        </p:spPr>
        <p:txBody>
          <a:bodyPr wrap="square">
            <a:spAutoFit/>
          </a:bodyPr>
          <a:lstStyle/>
          <a:p>
            <a:pPr marL="285750" indent="-285750">
              <a:buFont typeface="Wingdings" panose="05000000000000000000" pitchFamily="2" charset="2"/>
              <a:buChar char="§"/>
            </a:pPr>
            <a:r>
              <a:rPr lang="en-US" sz="1400" dirty="0"/>
              <a:t>Las tuberías de cobre se pueden unir de varias maneras: racores de compresión, soldadura blanda y dura, soldadura, racores a presión, etc. Las altas temperaturas que pueden producirse en las instalaciones solares térmicas impiden el uso de algunas técnicas de unión.</a:t>
            </a:r>
          </a:p>
        </p:txBody>
      </p:sp>
    </p:spTree>
    <p:extLst>
      <p:ext uri="{BB962C8B-B14F-4D97-AF65-F5344CB8AC3E}">
        <p14:creationId xmlns:p14="http://schemas.microsoft.com/office/powerpoint/2010/main" val="2217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5DF4-1180-40E4-8108-A84D13EFA019}"/>
              </a:ext>
            </a:extLst>
          </p:cNvPr>
          <p:cNvSpPr>
            <a:spLocks noGrp="1"/>
          </p:cNvSpPr>
          <p:nvPr>
            <p:ph type="title"/>
          </p:nvPr>
        </p:nvSpPr>
        <p:spPr/>
        <p:txBody>
          <a:bodyPr/>
          <a:lstStyle/>
          <a:p>
            <a:r>
              <a:rPr lang="en-US" b="1" dirty="0"/>
              <a:t>3. </a:t>
            </a:r>
            <a:r>
              <a:rPr lang="en-US" b="1" dirty="0">
                <a:solidFill>
                  <a:prstClr val="black"/>
                </a:solidFill>
                <a:cs typeface="Arial" pitchFamily="34" charset="0"/>
              </a:rPr>
              <a:t>Tuberías y ensayos de tuberías en el sector de la energía solar térmica</a:t>
            </a:r>
            <a:endParaRPr lang="en-US" dirty="0"/>
          </a:p>
        </p:txBody>
      </p:sp>
      <p:sp>
        <p:nvSpPr>
          <p:cNvPr id="4" name="Rectangle 3">
            <a:extLst>
              <a:ext uri="{FF2B5EF4-FFF2-40B4-BE49-F238E27FC236}">
                <a16:creationId xmlns:a16="http://schemas.microsoft.com/office/drawing/2014/main" id="{F95F6B65-CAE3-4CE6-AB4B-69206E593E08}"/>
              </a:ext>
            </a:extLst>
          </p:cNvPr>
          <p:cNvSpPr/>
          <p:nvPr/>
        </p:nvSpPr>
        <p:spPr>
          <a:xfrm>
            <a:off x="432915" y="1557000"/>
            <a:ext cx="5940949"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Recordatorio de técnicas de trabajo con tubería de cobre.</a:t>
            </a:r>
            <a:endParaRPr lang="en-US" b="1" dirty="0"/>
          </a:p>
        </p:txBody>
      </p:sp>
      <p:sp>
        <p:nvSpPr>
          <p:cNvPr id="5" name="Rectangle 4">
            <a:extLst>
              <a:ext uri="{FF2B5EF4-FFF2-40B4-BE49-F238E27FC236}">
                <a16:creationId xmlns:a16="http://schemas.microsoft.com/office/drawing/2014/main" id="{2C7F532E-DA8E-4780-96F1-655B98E39670}"/>
              </a:ext>
            </a:extLst>
          </p:cNvPr>
          <p:cNvSpPr/>
          <p:nvPr/>
        </p:nvSpPr>
        <p:spPr>
          <a:xfrm>
            <a:off x="445075" y="1894115"/>
            <a:ext cx="3799438" cy="584775"/>
          </a:xfrm>
          <a:prstGeom prst="rect">
            <a:avLst/>
          </a:prstGeom>
        </p:spPr>
        <p:txBody>
          <a:bodyPr wrap="none">
            <a:spAutoFit/>
          </a:bodyPr>
          <a:lstStyle/>
          <a:p>
            <a:pPr marL="285750" indent="-285750">
              <a:buFont typeface="Wingdings" panose="05000000000000000000" pitchFamily="2" charset="2"/>
              <a:buChar char="§"/>
            </a:pPr>
            <a:r>
              <a:rPr lang="en-US" sz="1600" b="1" dirty="0"/>
              <a:t>SOLDADURA BLANDA/SOLDADURA DE </a:t>
            </a:r>
          </a:p>
          <a:p>
            <a:r>
              <a:rPr lang="en-US" sz="1600" b="1" dirty="0"/>
              <a:t>      UNIONES DE TUBOS DE COBRE</a:t>
            </a:r>
          </a:p>
        </p:txBody>
      </p:sp>
      <p:sp>
        <p:nvSpPr>
          <p:cNvPr id="6" name="TextBox 5">
            <a:extLst>
              <a:ext uri="{FF2B5EF4-FFF2-40B4-BE49-F238E27FC236}">
                <a16:creationId xmlns:a16="http://schemas.microsoft.com/office/drawing/2014/main" id="{04FE359A-7A34-4FD8-9821-478D86A2B2D7}"/>
              </a:ext>
            </a:extLst>
          </p:cNvPr>
          <p:cNvSpPr txBox="1"/>
          <p:nvPr/>
        </p:nvSpPr>
        <p:spPr>
          <a:xfrm>
            <a:off x="1044000" y="2481570"/>
            <a:ext cx="3960000" cy="3539430"/>
          </a:xfrm>
          <a:prstGeom prst="rect">
            <a:avLst/>
          </a:prstGeom>
          <a:noFill/>
        </p:spPr>
        <p:txBody>
          <a:bodyPr wrap="square" rtlCol="0">
            <a:spAutoFit/>
          </a:bodyPr>
          <a:lstStyle/>
          <a:p>
            <a:pPr marL="285750" indent="-285750">
              <a:buFont typeface="Calibri" panose="020F0502020204030204" pitchFamily="34" charset="0"/>
              <a:buChar char="‒"/>
            </a:pPr>
            <a:r>
              <a:rPr lang="en-US" sz="1600" dirty="0"/>
              <a:t>Para que las uniones sean consistentemente satisfactorias, se puede seguir la siguiente secuencia de preparación y operación de las uniones:</a:t>
            </a:r>
          </a:p>
          <a:p>
            <a:endParaRPr lang="en-US" sz="1600" dirty="0"/>
          </a:p>
          <a:p>
            <a:pPr marL="623888" lvl="1" indent="-285750">
              <a:buFont typeface="Arial" panose="020B0604020202020204" pitchFamily="34" charset="0"/>
              <a:buChar char="."/>
            </a:pPr>
            <a:r>
              <a:rPr lang="en-US" sz="1600" b="1" dirty="0"/>
              <a:t>Medición y corte</a:t>
            </a:r>
            <a:endParaRPr lang="en-US" sz="1600" dirty="0"/>
          </a:p>
          <a:p>
            <a:pPr marL="623888" lvl="1" indent="-285750">
              <a:buFont typeface="Arial" panose="020B0604020202020204" pitchFamily="34" charset="0"/>
              <a:buChar char="."/>
            </a:pPr>
            <a:r>
              <a:rPr lang="en-US" sz="1600" b="1" dirty="0"/>
              <a:t>Escariado</a:t>
            </a:r>
            <a:endParaRPr lang="en-US" sz="1600" dirty="0"/>
          </a:p>
          <a:p>
            <a:pPr marL="623888" lvl="1" indent="-285750">
              <a:buFont typeface="Arial" panose="020B0604020202020204" pitchFamily="34" charset="0"/>
              <a:buChar char="."/>
            </a:pPr>
            <a:r>
              <a:rPr lang="en-US" sz="1600" b="1" dirty="0"/>
              <a:t>Limpieza</a:t>
            </a:r>
            <a:endParaRPr lang="en-US" sz="1600" dirty="0"/>
          </a:p>
          <a:p>
            <a:pPr marL="623888" lvl="1" indent="-285750">
              <a:buFont typeface="Arial" panose="020B0604020202020204" pitchFamily="34" charset="0"/>
              <a:buChar char="."/>
            </a:pPr>
            <a:r>
              <a:rPr lang="en-US" sz="1600" b="1" dirty="0"/>
              <a:t>Aplicando el flujo</a:t>
            </a:r>
            <a:endParaRPr lang="en-US" sz="1600" dirty="0"/>
          </a:p>
          <a:p>
            <a:pPr marL="623888" lvl="1" indent="-285750">
              <a:buFont typeface="Arial" panose="020B0604020202020204" pitchFamily="34" charset="0"/>
              <a:buChar char="."/>
            </a:pPr>
            <a:r>
              <a:rPr lang="en-US" sz="1600" b="1" dirty="0"/>
              <a:t>Montaje y Soporte</a:t>
            </a:r>
            <a:endParaRPr lang="en-US" sz="1600" dirty="0"/>
          </a:p>
          <a:p>
            <a:pPr marL="623888" lvl="1" indent="-285750">
              <a:buFont typeface="Arial" panose="020B0604020202020204" pitchFamily="34" charset="0"/>
              <a:buChar char="."/>
            </a:pPr>
            <a:r>
              <a:rPr lang="en-US" sz="1600" b="1" dirty="0"/>
              <a:t>Calefacción</a:t>
            </a:r>
            <a:endParaRPr lang="en-US" sz="1600" dirty="0"/>
          </a:p>
          <a:p>
            <a:pPr marL="623888" lvl="1" indent="-285750">
              <a:buFont typeface="Arial" panose="020B0604020202020204" pitchFamily="34" charset="0"/>
              <a:buChar char="."/>
            </a:pPr>
            <a:r>
              <a:rPr lang="en-US" sz="1600" b="1" dirty="0"/>
              <a:t>Aplicación de la soldadura</a:t>
            </a:r>
            <a:endParaRPr lang="en-US" sz="1600" dirty="0"/>
          </a:p>
          <a:p>
            <a:pPr marL="623888" lvl="1" indent="-285750">
              <a:buFont typeface="Arial" panose="020B0604020202020204" pitchFamily="34" charset="0"/>
              <a:buChar char="."/>
            </a:pPr>
            <a:r>
              <a:rPr lang="en-US" sz="1600" b="1" dirty="0"/>
              <a:t>Refrigeración y limpieza</a:t>
            </a:r>
            <a:endParaRPr lang="en-US" sz="1600" dirty="0"/>
          </a:p>
          <a:p>
            <a:pPr marL="623888" lvl="1" indent="-285750">
              <a:buFont typeface="Arial" panose="020B0604020202020204" pitchFamily="34" charset="0"/>
              <a:buChar char="."/>
            </a:pPr>
            <a:r>
              <a:rPr lang="en-US" sz="1600" b="1" dirty="0"/>
              <a:t>Pruebas </a:t>
            </a:r>
          </a:p>
        </p:txBody>
      </p:sp>
      <p:pic>
        <p:nvPicPr>
          <p:cNvPr id="7" name="Picture 6">
            <a:extLst>
              <a:ext uri="{FF2B5EF4-FFF2-40B4-BE49-F238E27FC236}">
                <a16:creationId xmlns:a16="http://schemas.microsoft.com/office/drawing/2014/main" id="{57A92D65-9168-48EC-81B4-48C7BFD4504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270292" y="1557000"/>
            <a:ext cx="2405708" cy="4762318"/>
          </a:xfrm>
          <a:prstGeom prst="rect">
            <a:avLst/>
          </a:prstGeom>
        </p:spPr>
      </p:pic>
      <p:pic>
        <p:nvPicPr>
          <p:cNvPr id="9" name="Picture 8" descr="A picture containing red, car&#10;&#10;Description generated with high confidence">
            <a:extLst>
              <a:ext uri="{FF2B5EF4-FFF2-40B4-BE49-F238E27FC236}">
                <a16:creationId xmlns:a16="http://schemas.microsoft.com/office/drawing/2014/main" id="{203D729F-06E4-4172-9DAB-8FBB45DC6B31}"/>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633145" y="4725000"/>
            <a:ext cx="1336855" cy="1336855"/>
          </a:xfrm>
          <a:prstGeom prst="rect">
            <a:avLst/>
          </a:prstGeom>
        </p:spPr>
      </p:pic>
      <p:pic>
        <p:nvPicPr>
          <p:cNvPr id="12" name="Picture 11">
            <a:extLst>
              <a:ext uri="{FF2B5EF4-FFF2-40B4-BE49-F238E27FC236}">
                <a16:creationId xmlns:a16="http://schemas.microsoft.com/office/drawing/2014/main" id="{AE24BBF9-B38D-44C9-B8B0-D297B31E5A5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t="38420"/>
          <a:stretch/>
        </p:blipFill>
        <p:spPr>
          <a:xfrm rot="18408908">
            <a:off x="4256519" y="3443000"/>
            <a:ext cx="2257425" cy="780110"/>
          </a:xfrm>
          <a:prstGeom prst="rect">
            <a:avLst/>
          </a:prstGeom>
        </p:spPr>
      </p:pic>
      <p:pic>
        <p:nvPicPr>
          <p:cNvPr id="13" name="Picture 12">
            <a:extLst>
              <a:ext uri="{FF2B5EF4-FFF2-40B4-BE49-F238E27FC236}">
                <a16:creationId xmlns:a16="http://schemas.microsoft.com/office/drawing/2014/main" id="{3098E0EC-F11C-43E6-998B-445F7C70FFCD}"/>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5066087" y="1983894"/>
            <a:ext cx="1009840" cy="765466"/>
          </a:xfrm>
          <a:prstGeom prst="rect">
            <a:avLst/>
          </a:prstGeom>
        </p:spPr>
      </p:pic>
    </p:spTree>
    <p:extLst>
      <p:ext uri="{BB962C8B-B14F-4D97-AF65-F5344CB8AC3E}">
        <p14:creationId xmlns:p14="http://schemas.microsoft.com/office/powerpoint/2010/main" val="2685901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AB8D-D90F-4617-A90A-8A7FFC7772D0}"/>
              </a:ext>
            </a:extLst>
          </p:cNvPr>
          <p:cNvSpPr>
            <a:spLocks noGrp="1"/>
          </p:cNvSpPr>
          <p:nvPr>
            <p:ph type="title"/>
          </p:nvPr>
        </p:nvSpPr>
        <p:spPr/>
        <p:txBody>
          <a:bodyPr/>
          <a:lstStyle/>
          <a:p>
            <a:r>
              <a:rPr lang="en-US" b="1" dirty="0"/>
              <a:t>3. </a:t>
            </a:r>
            <a:r>
              <a:rPr lang="en-US" b="1" dirty="0">
                <a:solidFill>
                  <a:prstClr val="black"/>
                </a:solidFill>
                <a:cs typeface="Arial" pitchFamily="34" charset="0"/>
              </a:rPr>
              <a:t>Tuberías y ensayos de tuberías en el sector de la energía solar térmica</a:t>
            </a:r>
            <a:endParaRPr lang="en-US" dirty="0"/>
          </a:p>
        </p:txBody>
      </p:sp>
      <p:sp>
        <p:nvSpPr>
          <p:cNvPr id="4" name="Rectangle 3">
            <a:extLst>
              <a:ext uri="{FF2B5EF4-FFF2-40B4-BE49-F238E27FC236}">
                <a16:creationId xmlns:a16="http://schemas.microsoft.com/office/drawing/2014/main" id="{61140EE4-BC6D-4B95-A39D-D703653E51D0}"/>
              </a:ext>
            </a:extLst>
          </p:cNvPr>
          <p:cNvSpPr/>
          <p:nvPr/>
        </p:nvSpPr>
        <p:spPr>
          <a:xfrm>
            <a:off x="432915" y="1557000"/>
            <a:ext cx="3779085"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Recordatorio de técnicas de trabajo con tubería de cobre.</a:t>
            </a:r>
            <a:endParaRPr lang="en-US" b="1" dirty="0"/>
          </a:p>
        </p:txBody>
      </p:sp>
      <p:pic>
        <p:nvPicPr>
          <p:cNvPr id="5" name="Picture 4">
            <a:extLst>
              <a:ext uri="{FF2B5EF4-FFF2-40B4-BE49-F238E27FC236}">
                <a16:creationId xmlns:a16="http://schemas.microsoft.com/office/drawing/2014/main" id="{06788EAF-1788-4435-B444-6220A683AB1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068000" y="1529649"/>
            <a:ext cx="4509972" cy="4779076"/>
          </a:xfrm>
          <a:prstGeom prst="rect">
            <a:avLst/>
          </a:prstGeom>
        </p:spPr>
      </p:pic>
      <p:pic>
        <p:nvPicPr>
          <p:cNvPr id="8" name="Picture 7">
            <a:extLst>
              <a:ext uri="{FF2B5EF4-FFF2-40B4-BE49-F238E27FC236}">
                <a16:creationId xmlns:a16="http://schemas.microsoft.com/office/drawing/2014/main" id="{29CBDD99-6F13-4D4B-A393-4287F6B29B2F}"/>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84000" y="2254214"/>
            <a:ext cx="1817143" cy="1008000"/>
          </a:xfrm>
          <a:prstGeom prst="rect">
            <a:avLst/>
          </a:prstGeom>
        </p:spPr>
      </p:pic>
      <p:pic>
        <p:nvPicPr>
          <p:cNvPr id="11" name="Picture 10">
            <a:extLst>
              <a:ext uri="{FF2B5EF4-FFF2-40B4-BE49-F238E27FC236}">
                <a16:creationId xmlns:a16="http://schemas.microsoft.com/office/drawing/2014/main" id="{5DD6CA0A-989A-4A50-9035-C1CF27718F84}"/>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rot="20321245">
            <a:off x="2058624" y="2832658"/>
            <a:ext cx="1885636" cy="960880"/>
          </a:xfrm>
          <a:prstGeom prst="rect">
            <a:avLst/>
          </a:prstGeom>
        </p:spPr>
      </p:pic>
      <p:grpSp>
        <p:nvGrpSpPr>
          <p:cNvPr id="16" name="Group 15">
            <a:extLst>
              <a:ext uri="{FF2B5EF4-FFF2-40B4-BE49-F238E27FC236}">
                <a16:creationId xmlns:a16="http://schemas.microsoft.com/office/drawing/2014/main" id="{F082E23D-A235-4F75-8A15-549656C14248}"/>
              </a:ext>
            </a:extLst>
          </p:cNvPr>
          <p:cNvGrpSpPr/>
          <p:nvPr/>
        </p:nvGrpSpPr>
        <p:grpSpPr>
          <a:xfrm>
            <a:off x="1009785" y="4103355"/>
            <a:ext cx="2454146" cy="1443770"/>
            <a:chOff x="897513" y="4103355"/>
            <a:chExt cx="2454146" cy="1443770"/>
          </a:xfrm>
        </p:grpSpPr>
        <p:pic>
          <p:nvPicPr>
            <p:cNvPr id="15" name="Picture 14" descr="A close up of a bottle&#10;&#10;Description generated with high confidence">
              <a:extLst>
                <a:ext uri="{FF2B5EF4-FFF2-40B4-BE49-F238E27FC236}">
                  <a16:creationId xmlns:a16="http://schemas.microsoft.com/office/drawing/2014/main" id="{68D7C101-66EA-4F75-A963-1DA271A685BE}"/>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1784802" y="4371982"/>
              <a:ext cx="1566857" cy="1175143"/>
            </a:xfrm>
            <a:prstGeom prst="rect">
              <a:avLst/>
            </a:prstGeom>
          </p:spPr>
        </p:pic>
        <p:pic>
          <p:nvPicPr>
            <p:cNvPr id="13" name="Picture 12" descr="A close up of a bottle&#10;&#10;Description generated with high confidence">
              <a:extLst>
                <a:ext uri="{FF2B5EF4-FFF2-40B4-BE49-F238E27FC236}">
                  <a16:creationId xmlns:a16="http://schemas.microsoft.com/office/drawing/2014/main" id="{44AFEECD-37D0-4796-8925-D373F711EDA8}"/>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897513" y="4103355"/>
              <a:ext cx="1100802" cy="1167518"/>
            </a:xfrm>
            <a:prstGeom prst="rect">
              <a:avLst/>
            </a:prstGeom>
          </p:spPr>
        </p:pic>
      </p:grpSp>
    </p:spTree>
    <p:extLst>
      <p:ext uri="{BB962C8B-B14F-4D97-AF65-F5344CB8AC3E}">
        <p14:creationId xmlns:p14="http://schemas.microsoft.com/office/powerpoint/2010/main" val="1631201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80D3-7774-4062-87F0-C918FFA20809}"/>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3F629F7F-0A0B-4647-9258-EF89340BBF18}"/>
              </a:ext>
            </a:extLst>
          </p:cNvPr>
          <p:cNvSpPr/>
          <p:nvPr/>
        </p:nvSpPr>
        <p:spPr>
          <a:xfrm>
            <a:off x="432916" y="1557000"/>
            <a:ext cx="399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Instalación</a:t>
            </a:r>
            <a:r>
              <a:rPr lang="en-US" b="1" dirty="0">
                <a:solidFill>
                  <a:prstClr val="black"/>
                </a:solidFill>
                <a:cs typeface="Arial" pitchFamily="34" charset="0"/>
              </a:rPr>
              <a:t> de </a:t>
            </a:r>
            <a:r>
              <a:rPr lang="en-US" b="1" dirty="0" err="1">
                <a:solidFill>
                  <a:prstClr val="black"/>
                </a:solidFill>
                <a:cs typeface="Arial" pitchFamily="34" charset="0"/>
              </a:rPr>
              <a:t>tuberías</a:t>
            </a:r>
            <a:endParaRPr lang="en-US" b="1" dirty="0"/>
          </a:p>
        </p:txBody>
      </p:sp>
      <p:sp>
        <p:nvSpPr>
          <p:cNvPr id="5" name="Rectangle 4">
            <a:extLst>
              <a:ext uri="{FF2B5EF4-FFF2-40B4-BE49-F238E27FC236}">
                <a16:creationId xmlns:a16="http://schemas.microsoft.com/office/drawing/2014/main" id="{24E78B32-5659-478D-B79B-2A327C56F6B5}"/>
              </a:ext>
            </a:extLst>
          </p:cNvPr>
          <p:cNvSpPr/>
          <p:nvPr/>
        </p:nvSpPr>
        <p:spPr>
          <a:xfrm>
            <a:off x="579036" y="2061000"/>
            <a:ext cx="4632901" cy="3108543"/>
          </a:xfrm>
          <a:prstGeom prst="rect">
            <a:avLst/>
          </a:prstGeom>
        </p:spPr>
        <p:txBody>
          <a:bodyPr wrap="square">
            <a:spAutoFit/>
          </a:bodyPr>
          <a:lstStyle/>
          <a:p>
            <a:pPr marL="285750" indent="-285750">
              <a:buFont typeface="Wingdings" panose="05000000000000000000" pitchFamily="2" charset="2"/>
              <a:buChar char="§"/>
            </a:pPr>
            <a:r>
              <a:rPr lang="en-US" sz="1400" b="1" dirty="0"/>
              <a:t>DEFINICION. </a:t>
            </a:r>
          </a:p>
          <a:p>
            <a:pPr marL="542925" lvl="1" indent="-285750">
              <a:buFont typeface="Calibri" panose="020F0502020204030204" pitchFamily="34" charset="0"/>
              <a:buChar char="‒"/>
            </a:pPr>
            <a:r>
              <a:rPr lang="es-ES" sz="1400" dirty="0"/>
              <a:t>Es la construcción de todos los </a:t>
            </a:r>
            <a:r>
              <a:rPr lang="es-ES" sz="1400" b="1" dirty="0"/>
              <a:t>circuitos hidráulicos</a:t>
            </a:r>
            <a:r>
              <a:rPr lang="es-ES" sz="1400" dirty="0"/>
              <a:t> que componen un sistema solar térmico</a:t>
            </a:r>
            <a:r>
              <a:rPr lang="en-US" sz="1400" dirty="0"/>
              <a:t>.</a:t>
            </a:r>
          </a:p>
          <a:p>
            <a:pPr marL="257175" lvl="1"/>
            <a:endParaRPr lang="en-US" sz="1400" dirty="0"/>
          </a:p>
          <a:p>
            <a:pPr marL="285750" indent="-285750">
              <a:buFont typeface="Wingdings" panose="05000000000000000000" pitchFamily="2" charset="2"/>
              <a:buChar char="§"/>
            </a:pPr>
            <a:r>
              <a:rPr lang="es-ES" sz="1400" b="1" dirty="0"/>
              <a:t>ALCANCE Y CONTEXTO DEL TRABAJO</a:t>
            </a:r>
            <a:r>
              <a:rPr lang="en-US" sz="1400" b="1" dirty="0"/>
              <a:t>. </a:t>
            </a:r>
          </a:p>
          <a:p>
            <a:pPr marL="542925" lvl="1" indent="-285750">
              <a:buFont typeface="Calibri" panose="020F0502020204030204" pitchFamily="34" charset="0"/>
              <a:buChar char="‒"/>
            </a:pPr>
            <a:r>
              <a:rPr lang="es-ES" sz="1400" dirty="0"/>
              <a:t>Técnicamente, los trabajos de canalización solar consisten en </a:t>
            </a:r>
            <a:r>
              <a:rPr lang="en-US" sz="1400" dirty="0"/>
              <a:t>:</a:t>
            </a:r>
          </a:p>
          <a:p>
            <a:pPr marL="809625" lvl="2" indent="-285750">
              <a:buFont typeface="Arial" panose="020B0604020202020204" pitchFamily="34" charset="0"/>
              <a:buChar char="."/>
            </a:pPr>
            <a:r>
              <a:rPr lang="es-ES" sz="1400" b="1" dirty="0"/>
              <a:t>Planificación</a:t>
            </a:r>
            <a:r>
              <a:rPr lang="es-ES" sz="1400" dirty="0"/>
              <a:t>. Decidir la disposición física de las tuberías del circuito solar y otros circuitos.</a:t>
            </a:r>
          </a:p>
          <a:p>
            <a:pPr marL="809625" lvl="2" indent="-285750">
              <a:buFont typeface="Arial" panose="020B0604020202020204" pitchFamily="34" charset="0"/>
              <a:buChar char="."/>
            </a:pPr>
            <a:r>
              <a:rPr lang="es-ES" sz="1400" b="1" dirty="0"/>
              <a:t>Instalación</a:t>
            </a:r>
            <a:r>
              <a:rPr lang="es-ES" sz="1400" dirty="0"/>
              <a:t>. Preparación e instalación de tuberías, accesorios y válvulas e integración de otros componentes mecánicos. Puede incluir obras de albañilería y terminación (tubos aislantes, penetraciones de sellado, fijación, etc.).</a:t>
            </a:r>
            <a:endParaRPr lang="en-US" sz="1400" dirty="0"/>
          </a:p>
        </p:txBody>
      </p:sp>
      <p:pic>
        <p:nvPicPr>
          <p:cNvPr id="7" name="Picture 6" descr="A picture containing wall, indoor, floor, window&#10;&#10;Description generated with very high confidence">
            <a:extLst>
              <a:ext uri="{FF2B5EF4-FFF2-40B4-BE49-F238E27FC236}">
                <a16:creationId xmlns:a16="http://schemas.microsoft.com/office/drawing/2014/main" id="{6F89EB69-EFCE-4465-BC5D-212D462B559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5211938" y="1629000"/>
            <a:ext cx="3474862" cy="3558450"/>
          </a:xfrm>
          <a:prstGeom prst="rect">
            <a:avLst/>
          </a:prstGeom>
          <a:ln>
            <a:solidFill>
              <a:schemeClr val="tx1"/>
            </a:solidFill>
          </a:ln>
        </p:spPr>
      </p:pic>
      <p:sp>
        <p:nvSpPr>
          <p:cNvPr id="8" name="Rectangle 7">
            <a:extLst>
              <a:ext uri="{FF2B5EF4-FFF2-40B4-BE49-F238E27FC236}">
                <a16:creationId xmlns:a16="http://schemas.microsoft.com/office/drawing/2014/main" id="{83D19C18-8A3D-4677-951A-38CB8DF7429C}"/>
              </a:ext>
            </a:extLst>
          </p:cNvPr>
          <p:cNvSpPr/>
          <p:nvPr/>
        </p:nvSpPr>
        <p:spPr>
          <a:xfrm>
            <a:off x="579036" y="5157000"/>
            <a:ext cx="8107764" cy="1169551"/>
          </a:xfrm>
          <a:prstGeom prst="rect">
            <a:avLst/>
          </a:prstGeom>
        </p:spPr>
        <p:txBody>
          <a:bodyPr wrap="square">
            <a:spAutoFit/>
          </a:bodyPr>
          <a:lstStyle/>
          <a:p>
            <a:pPr marL="809625" lvl="2" indent="-285750">
              <a:buFont typeface="Arial" panose="020B0604020202020204" pitchFamily="34" charset="0"/>
              <a:buChar char="."/>
            </a:pPr>
            <a:r>
              <a:rPr lang="en-US" sz="1400" b="1" dirty="0" err="1"/>
              <a:t>Comprobación</a:t>
            </a:r>
            <a:r>
              <a:rPr lang="en-US" sz="1400" b="1" dirty="0"/>
              <a:t>. </a:t>
            </a:r>
            <a:r>
              <a:rPr lang="en-US" sz="1400" dirty="0" err="1"/>
              <a:t>Revisar</a:t>
            </a:r>
            <a:r>
              <a:rPr lang="en-US" sz="1400" dirty="0"/>
              <a:t> y </a:t>
            </a:r>
            <a:r>
              <a:rPr lang="en-US" sz="1400" dirty="0" err="1"/>
              <a:t>eventualmente</a:t>
            </a:r>
            <a:r>
              <a:rPr lang="en-US" sz="1400" dirty="0"/>
              <a:t> </a:t>
            </a:r>
            <a:r>
              <a:rPr lang="en-US" sz="1400" dirty="0" err="1"/>
              <a:t>revisar</a:t>
            </a:r>
            <a:r>
              <a:rPr lang="en-US" sz="1400" dirty="0"/>
              <a:t> los </a:t>
            </a:r>
            <a:r>
              <a:rPr lang="en-US" sz="1400" dirty="0" err="1"/>
              <a:t>circuitos</a:t>
            </a:r>
            <a:r>
              <a:rPr lang="en-US" sz="1400" dirty="0"/>
              <a:t> o </a:t>
            </a:r>
            <a:r>
              <a:rPr lang="en-US" sz="1400" dirty="0" err="1"/>
              <a:t>partes</a:t>
            </a:r>
            <a:r>
              <a:rPr lang="en-US" sz="1400" dirty="0"/>
              <a:t> para </a:t>
            </a:r>
            <a:r>
              <a:rPr lang="en-US" sz="1400" dirty="0" err="1"/>
              <a:t>evitar</a:t>
            </a:r>
            <a:r>
              <a:rPr lang="en-US" sz="1400" dirty="0"/>
              <a:t> </a:t>
            </a:r>
            <a:r>
              <a:rPr lang="en-US" sz="1400" dirty="0" err="1"/>
              <a:t>fugas</a:t>
            </a:r>
            <a:r>
              <a:rPr lang="en-US" sz="1400" dirty="0"/>
              <a:t> de </a:t>
            </a:r>
            <a:r>
              <a:rPr lang="en-US" sz="1400" dirty="0" err="1"/>
              <a:t>fluido</a:t>
            </a:r>
            <a:r>
              <a:rPr lang="en-US" sz="1400" dirty="0"/>
              <a:t>.</a:t>
            </a:r>
          </a:p>
          <a:p>
            <a:pPr marL="523875" lvl="2"/>
            <a:endParaRPr lang="en-US" sz="1400" dirty="0"/>
          </a:p>
          <a:p>
            <a:pPr marL="542925" lvl="1" indent="-285750">
              <a:buFont typeface="Calibri" panose="020F0502020204030204" pitchFamily="34" charset="0"/>
              <a:buChar char="‒"/>
            </a:pPr>
            <a:r>
              <a:rPr lang="es-ES" sz="1400" dirty="0"/>
              <a:t>En todos los casos, </a:t>
            </a:r>
            <a:r>
              <a:rPr lang="es-ES" sz="1400" b="1" dirty="0"/>
              <a:t>los trabajos de canalización se desarrollan en el marco de proyectos específicos </a:t>
            </a:r>
            <a:r>
              <a:rPr lang="es-ES" sz="1400" dirty="0"/>
              <a:t>(o mantenimiento de sistemas) y están sujetos tanto a condiciones generales como, a veces, a condiciones muy específicas.</a:t>
            </a:r>
            <a:endParaRPr lang="en-US" sz="1400" dirty="0"/>
          </a:p>
        </p:txBody>
      </p:sp>
    </p:spTree>
    <p:extLst>
      <p:ext uri="{BB962C8B-B14F-4D97-AF65-F5344CB8AC3E}">
        <p14:creationId xmlns:p14="http://schemas.microsoft.com/office/powerpoint/2010/main" val="2258871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2A2E-6CBF-47BF-B898-8C7A93DFB182}"/>
              </a:ext>
            </a:extLst>
          </p:cNvPr>
          <p:cNvSpPr>
            <a:spLocks noGrp="1"/>
          </p:cNvSpPr>
          <p:nvPr>
            <p:ph type="title"/>
          </p:nvPr>
        </p:nvSpPr>
        <p:spPr/>
        <p:txBody>
          <a:bodyPr/>
          <a:lstStyle/>
          <a:p>
            <a:r>
              <a:rPr lang="en-US" b="1" dirty="0"/>
              <a:t>3. </a:t>
            </a:r>
            <a:r>
              <a:rPr lang="en-US" b="1" dirty="0">
                <a:solidFill>
                  <a:prstClr val="black"/>
                </a:solidFill>
                <a:cs typeface="Arial" pitchFamily="34" charset="0"/>
              </a:rPr>
              <a:t>Tuberías y ensayos de tuberías en el sector de la energía solar térmica</a:t>
            </a:r>
            <a:endParaRPr lang="en-US" dirty="0"/>
          </a:p>
        </p:txBody>
      </p:sp>
      <p:sp>
        <p:nvSpPr>
          <p:cNvPr id="4" name="Rectangle 3">
            <a:extLst>
              <a:ext uri="{FF2B5EF4-FFF2-40B4-BE49-F238E27FC236}">
                <a16:creationId xmlns:a16="http://schemas.microsoft.com/office/drawing/2014/main" id="{2DCD75BB-8285-474F-AFBC-1D3B18E7DE4D}"/>
              </a:ext>
            </a:extLst>
          </p:cNvPr>
          <p:cNvSpPr/>
          <p:nvPr/>
        </p:nvSpPr>
        <p:spPr>
          <a:xfrm>
            <a:off x="108001" y="1557000"/>
            <a:ext cx="2016000" cy="1477328"/>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Recordatorio de técnicas de trabajo con tubería de cobre.</a:t>
            </a:r>
            <a:endParaRPr lang="en-US" b="1" dirty="0"/>
          </a:p>
        </p:txBody>
      </p:sp>
      <p:pic>
        <p:nvPicPr>
          <p:cNvPr id="5" name="Picture 4">
            <a:extLst>
              <a:ext uri="{FF2B5EF4-FFF2-40B4-BE49-F238E27FC236}">
                <a16:creationId xmlns:a16="http://schemas.microsoft.com/office/drawing/2014/main" id="{738EF831-4644-4541-BD02-E729141B7B34}"/>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979712" y="1704844"/>
            <a:ext cx="6814934" cy="4590506"/>
          </a:xfrm>
          <a:prstGeom prst="rect">
            <a:avLst/>
          </a:prstGeom>
        </p:spPr>
      </p:pic>
      <p:pic>
        <p:nvPicPr>
          <p:cNvPr id="7" name="Picture 6" descr="A picture containing device&#10;&#10;Description generated with very high confidence">
            <a:extLst>
              <a:ext uri="{FF2B5EF4-FFF2-40B4-BE49-F238E27FC236}">
                <a16:creationId xmlns:a16="http://schemas.microsoft.com/office/drawing/2014/main" id="{70D764F2-D37F-497C-877D-EB2E268A152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26453"/>
          <a:stretch/>
        </p:blipFill>
        <p:spPr>
          <a:xfrm rot="4624516">
            <a:off x="88870" y="4141709"/>
            <a:ext cx="2126025" cy="1042416"/>
          </a:xfrm>
          <a:prstGeom prst="rect">
            <a:avLst/>
          </a:prstGeom>
        </p:spPr>
      </p:pic>
      <p:pic>
        <p:nvPicPr>
          <p:cNvPr id="9" name="Picture 8" descr="A picture containing sky&#10;&#10;Description generated with very high confidence">
            <a:extLst>
              <a:ext uri="{FF2B5EF4-FFF2-40B4-BE49-F238E27FC236}">
                <a16:creationId xmlns:a16="http://schemas.microsoft.com/office/drawing/2014/main" id="{830CE1AF-2FE8-4AD5-95DC-72F934B286EC}"/>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7380000" y="5029112"/>
            <a:ext cx="1279888" cy="1279888"/>
          </a:xfrm>
          <a:prstGeom prst="rect">
            <a:avLst/>
          </a:prstGeom>
        </p:spPr>
      </p:pic>
    </p:spTree>
    <p:extLst>
      <p:ext uri="{BB962C8B-B14F-4D97-AF65-F5344CB8AC3E}">
        <p14:creationId xmlns:p14="http://schemas.microsoft.com/office/powerpoint/2010/main" val="3235337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8D45-8CB3-4393-9EA5-84F3C6C6F97D}"/>
              </a:ext>
            </a:extLst>
          </p:cNvPr>
          <p:cNvSpPr>
            <a:spLocks noGrp="1"/>
          </p:cNvSpPr>
          <p:nvPr>
            <p:ph type="title"/>
          </p:nvPr>
        </p:nvSpPr>
        <p:spPr/>
        <p:txBody>
          <a:bodyPr/>
          <a:lstStyle/>
          <a:p>
            <a:r>
              <a:rPr lang="en-US" b="1" dirty="0"/>
              <a:t>3. </a:t>
            </a:r>
            <a:r>
              <a:rPr lang="en-US" b="1" dirty="0">
                <a:solidFill>
                  <a:prstClr val="black"/>
                </a:solidFill>
                <a:cs typeface="Arial" pitchFamily="34" charset="0"/>
              </a:rPr>
              <a:t>Tuberías y ensayos de tuberías en el sector de la energía solar térmica</a:t>
            </a:r>
            <a:endParaRPr lang="en-US" dirty="0"/>
          </a:p>
        </p:txBody>
      </p:sp>
      <p:sp>
        <p:nvSpPr>
          <p:cNvPr id="6" name="Rectangle 5">
            <a:extLst>
              <a:ext uri="{FF2B5EF4-FFF2-40B4-BE49-F238E27FC236}">
                <a16:creationId xmlns:a16="http://schemas.microsoft.com/office/drawing/2014/main" id="{AFB33996-93A3-4378-BA4F-59234422AE62}"/>
              </a:ext>
            </a:extLst>
          </p:cNvPr>
          <p:cNvSpPr/>
          <p:nvPr/>
        </p:nvSpPr>
        <p:spPr>
          <a:xfrm>
            <a:off x="432915" y="1557000"/>
            <a:ext cx="3779085"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Recordatorio de técnicas de trabajo con tubería de cobre.</a:t>
            </a:r>
            <a:endParaRPr lang="en-US" b="1" dirty="0"/>
          </a:p>
        </p:txBody>
      </p:sp>
      <p:sp>
        <p:nvSpPr>
          <p:cNvPr id="7" name="Rectangle 6">
            <a:extLst>
              <a:ext uri="{FF2B5EF4-FFF2-40B4-BE49-F238E27FC236}">
                <a16:creationId xmlns:a16="http://schemas.microsoft.com/office/drawing/2014/main" id="{F568DA34-8AAD-4BE0-80F7-B566E3D4E004}"/>
              </a:ext>
            </a:extLst>
          </p:cNvPr>
          <p:cNvSpPr/>
          <p:nvPr/>
        </p:nvSpPr>
        <p:spPr>
          <a:xfrm>
            <a:off x="755880" y="2226446"/>
            <a:ext cx="2592120" cy="338554"/>
          </a:xfrm>
          <a:prstGeom prst="rect">
            <a:avLst/>
          </a:prstGeom>
        </p:spPr>
        <p:txBody>
          <a:bodyPr wrap="none">
            <a:spAutoFit/>
          </a:bodyPr>
          <a:lstStyle/>
          <a:p>
            <a:pPr marL="285750" indent="-285750">
              <a:buFont typeface="Wingdings" panose="05000000000000000000" pitchFamily="2" charset="2"/>
              <a:buChar char="§"/>
            </a:pPr>
            <a:r>
              <a:rPr lang="en-US" sz="1600" b="1" dirty="0"/>
              <a:t>CURVADO DE TUBOS DE COBRE</a:t>
            </a:r>
          </a:p>
        </p:txBody>
      </p:sp>
      <p:pic>
        <p:nvPicPr>
          <p:cNvPr id="8" name="Picture 7">
            <a:extLst>
              <a:ext uri="{FF2B5EF4-FFF2-40B4-BE49-F238E27FC236}">
                <a16:creationId xmlns:a16="http://schemas.microsoft.com/office/drawing/2014/main" id="{BD6EE56B-7BAF-4413-A514-A82E32894D3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097764" y="1557000"/>
            <a:ext cx="4564833" cy="4751725"/>
          </a:xfrm>
          <a:prstGeom prst="rect">
            <a:avLst/>
          </a:prstGeom>
          <a:ln>
            <a:solidFill>
              <a:schemeClr val="tx1"/>
            </a:solidFill>
          </a:ln>
        </p:spPr>
      </p:pic>
      <p:pic>
        <p:nvPicPr>
          <p:cNvPr id="9" name="Picture 8">
            <a:extLst>
              <a:ext uri="{FF2B5EF4-FFF2-40B4-BE49-F238E27FC236}">
                <a16:creationId xmlns:a16="http://schemas.microsoft.com/office/drawing/2014/main" id="{D0C0480C-6B69-4755-B4B3-FA117EE7DBFF}"/>
              </a:ext>
            </a:extLst>
          </p:cNvPr>
          <p:cNvPicPr>
            <a:picLocks noChangeAspect="1"/>
          </p:cNvPicPr>
          <p:nvPr/>
        </p:nvPicPr>
        <p:blipFill>
          <a:blip r:embed="rId4"/>
          <a:stretch>
            <a:fillRect/>
          </a:stretch>
        </p:blipFill>
        <p:spPr>
          <a:xfrm rot="19981231">
            <a:off x="2236759" y="2770314"/>
            <a:ext cx="1658142" cy="1212543"/>
          </a:xfrm>
          <a:prstGeom prst="rect">
            <a:avLst/>
          </a:prstGeom>
        </p:spPr>
      </p:pic>
      <p:sp>
        <p:nvSpPr>
          <p:cNvPr id="10" name="Rectangle 9">
            <a:extLst>
              <a:ext uri="{FF2B5EF4-FFF2-40B4-BE49-F238E27FC236}">
                <a16:creationId xmlns:a16="http://schemas.microsoft.com/office/drawing/2014/main" id="{120D107E-EC52-4C23-A26D-9D97932E4394}"/>
              </a:ext>
            </a:extLst>
          </p:cNvPr>
          <p:cNvSpPr/>
          <p:nvPr/>
        </p:nvSpPr>
        <p:spPr>
          <a:xfrm>
            <a:off x="755880" y="4462278"/>
            <a:ext cx="3168120" cy="1323439"/>
          </a:xfrm>
          <a:prstGeom prst="rect">
            <a:avLst/>
          </a:prstGeom>
        </p:spPr>
        <p:txBody>
          <a:bodyPr wrap="square">
            <a:spAutoFit/>
          </a:bodyPr>
          <a:lstStyle/>
          <a:p>
            <a:pPr marL="285750" indent="-285750">
              <a:buFont typeface="Wingdings" panose="05000000000000000000" pitchFamily="2" charset="2"/>
              <a:buChar char="§"/>
            </a:pPr>
            <a:r>
              <a:rPr lang="en-US" sz="1600" b="1" dirty="0"/>
              <a:t>OTRAS TUBERÍAS:</a:t>
            </a:r>
          </a:p>
          <a:p>
            <a:pPr marL="742950" lvl="1" indent="-285750">
              <a:buFont typeface="Calibri" panose="020F0502020204030204" pitchFamily="34" charset="0"/>
              <a:buChar char="‒"/>
            </a:pPr>
            <a:r>
              <a:rPr lang="en-US" sz="1600" dirty="0"/>
              <a:t>Juntas sin llama (juntas abocinadas, Press/Push connect).</a:t>
            </a:r>
          </a:p>
          <a:p>
            <a:pPr marL="742950" lvl="1" indent="-285750">
              <a:buFont typeface="Calibri" panose="020F0502020204030204" pitchFamily="34" charset="0"/>
              <a:buChar char="‒"/>
            </a:pPr>
            <a:endParaRPr lang="en-US" sz="1600" dirty="0"/>
          </a:p>
        </p:txBody>
      </p:sp>
    </p:spTree>
    <p:extLst>
      <p:ext uri="{BB962C8B-B14F-4D97-AF65-F5344CB8AC3E}">
        <p14:creationId xmlns:p14="http://schemas.microsoft.com/office/powerpoint/2010/main" val="3391590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FBD4D4-C0AA-4DA4-B273-58633D4A6120}"/>
              </a:ext>
            </a:extLst>
          </p:cNvPr>
          <p:cNvGrpSpPr/>
          <p:nvPr/>
        </p:nvGrpSpPr>
        <p:grpSpPr>
          <a:xfrm>
            <a:off x="1620000" y="1652952"/>
            <a:ext cx="7055688" cy="4655773"/>
            <a:chOff x="1620000" y="1652952"/>
            <a:chExt cx="7055688" cy="4655773"/>
          </a:xfrm>
        </p:grpSpPr>
        <p:pic>
          <p:nvPicPr>
            <p:cNvPr id="10" name="Picture 9">
              <a:extLst>
                <a:ext uri="{FF2B5EF4-FFF2-40B4-BE49-F238E27FC236}">
                  <a16:creationId xmlns:a16="http://schemas.microsoft.com/office/drawing/2014/main" id="{DEB7418B-1C00-4753-B31E-02F8760567B8}"/>
                </a:ext>
              </a:extLst>
            </p:cNvPr>
            <p:cNvPicPr>
              <a:picLocks noChangeAspect="1"/>
            </p:cNvPicPr>
            <p:nvPr/>
          </p:nvPicPr>
          <p:blipFill>
            <a:blip r:embed="rId2"/>
            <a:stretch>
              <a:fillRect/>
            </a:stretch>
          </p:blipFill>
          <p:spPr>
            <a:xfrm>
              <a:off x="4949751" y="1652952"/>
              <a:ext cx="3725937" cy="4655773"/>
            </a:xfrm>
            <a:prstGeom prst="rect">
              <a:avLst/>
            </a:prstGeom>
          </p:spPr>
        </p:pic>
        <p:pic>
          <p:nvPicPr>
            <p:cNvPr id="13" name="Picture 12">
              <a:extLst>
                <a:ext uri="{FF2B5EF4-FFF2-40B4-BE49-F238E27FC236}">
                  <a16:creationId xmlns:a16="http://schemas.microsoft.com/office/drawing/2014/main" id="{8C41C6E4-76AF-4834-BE81-78A107BFC905}"/>
                </a:ext>
              </a:extLst>
            </p:cNvPr>
            <p:cNvPicPr>
              <a:picLocks noChangeAspect="1"/>
            </p:cNvPicPr>
            <p:nvPr/>
          </p:nvPicPr>
          <p:blipFill>
            <a:blip r:embed="rId3"/>
            <a:stretch>
              <a:fillRect/>
            </a:stretch>
          </p:blipFill>
          <p:spPr>
            <a:xfrm>
              <a:off x="1620000" y="4434257"/>
              <a:ext cx="3329751" cy="1874468"/>
            </a:xfrm>
            <a:prstGeom prst="rect">
              <a:avLst/>
            </a:prstGeom>
          </p:spPr>
        </p:pic>
      </p:grpSp>
      <p:sp>
        <p:nvSpPr>
          <p:cNvPr id="2" name="Title 1">
            <a:extLst>
              <a:ext uri="{FF2B5EF4-FFF2-40B4-BE49-F238E27FC236}">
                <a16:creationId xmlns:a16="http://schemas.microsoft.com/office/drawing/2014/main" id="{2459C7C1-F85C-47F2-896A-47171BBF37D6}"/>
              </a:ext>
            </a:extLst>
          </p:cNvPr>
          <p:cNvSpPr>
            <a:spLocks noGrp="1"/>
          </p:cNvSpPr>
          <p:nvPr>
            <p:ph type="title"/>
          </p:nvPr>
        </p:nvSpPr>
        <p:spPr/>
        <p:txBody>
          <a:bodyPr/>
          <a:lstStyle/>
          <a:p>
            <a:r>
              <a:rPr lang="en-US" b="1" dirty="0"/>
              <a:t>3. </a:t>
            </a:r>
            <a:r>
              <a:rPr lang="en-US" b="1" dirty="0">
                <a:solidFill>
                  <a:prstClr val="black"/>
                </a:solidFill>
                <a:cs typeface="Arial" pitchFamily="34" charset="0"/>
              </a:rPr>
              <a:t>Tuberías y ensayos de tuberías en el sector de la energía solar térmica</a:t>
            </a:r>
            <a:endParaRPr lang="en-US" dirty="0"/>
          </a:p>
        </p:txBody>
      </p:sp>
      <p:sp>
        <p:nvSpPr>
          <p:cNvPr id="5" name="Rectangle 4">
            <a:extLst>
              <a:ext uri="{FF2B5EF4-FFF2-40B4-BE49-F238E27FC236}">
                <a16:creationId xmlns:a16="http://schemas.microsoft.com/office/drawing/2014/main" id="{BB866BC1-6762-4B0B-A2F2-B9519DF171E1}"/>
              </a:ext>
            </a:extLst>
          </p:cNvPr>
          <p:cNvSpPr/>
          <p:nvPr/>
        </p:nvSpPr>
        <p:spPr>
          <a:xfrm>
            <a:off x="432915" y="1557000"/>
            <a:ext cx="4283085"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Métodos de prueba de tuberías y puesta en marcha del sistema.</a:t>
            </a:r>
            <a:endParaRPr lang="en-US" b="1" dirty="0"/>
          </a:p>
        </p:txBody>
      </p:sp>
      <p:sp>
        <p:nvSpPr>
          <p:cNvPr id="11" name="Rectangle 10">
            <a:extLst>
              <a:ext uri="{FF2B5EF4-FFF2-40B4-BE49-F238E27FC236}">
                <a16:creationId xmlns:a16="http://schemas.microsoft.com/office/drawing/2014/main" id="{E8882C71-96B5-4F81-8E98-55CFADBAA200}"/>
              </a:ext>
            </a:extLst>
          </p:cNvPr>
          <p:cNvSpPr/>
          <p:nvPr/>
        </p:nvSpPr>
        <p:spPr>
          <a:xfrm>
            <a:off x="5220000" y="148367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12" name="Rectangle 11">
            <a:extLst>
              <a:ext uri="{FF2B5EF4-FFF2-40B4-BE49-F238E27FC236}">
                <a16:creationId xmlns:a16="http://schemas.microsoft.com/office/drawing/2014/main" id="{127546D5-72EB-48EB-B38A-E0AAAF8A9D24}"/>
              </a:ext>
            </a:extLst>
          </p:cNvPr>
          <p:cNvSpPr/>
          <p:nvPr/>
        </p:nvSpPr>
        <p:spPr>
          <a:xfrm>
            <a:off x="755880" y="2226446"/>
            <a:ext cx="4193871" cy="1569660"/>
          </a:xfrm>
          <a:prstGeom prst="rect">
            <a:avLst/>
          </a:prstGeom>
        </p:spPr>
        <p:txBody>
          <a:bodyPr wrap="square">
            <a:spAutoFit/>
          </a:bodyPr>
          <a:lstStyle/>
          <a:p>
            <a:pPr marL="285750" indent="-285750">
              <a:buFont typeface="Wingdings" panose="05000000000000000000" pitchFamily="2" charset="2"/>
              <a:buChar char="§"/>
            </a:pPr>
            <a:r>
              <a:rPr lang="en-US" sz="1600" b="1" dirty="0"/>
              <a:t>CALENTADOR SOLAR DE AGUA TIPO SPLIT-TYPE (ANTICONGELANTE FORZADO INDIRECTO)</a:t>
            </a:r>
          </a:p>
          <a:p>
            <a:pPr marL="285750" indent="-285750">
              <a:buFont typeface="Wingdings" panose="05000000000000000000" pitchFamily="2" charset="2"/>
              <a:buChar char="§"/>
            </a:pPr>
            <a:endParaRPr lang="en-US" sz="1600" b="1" dirty="0"/>
          </a:p>
          <a:p>
            <a:pPr marL="742950" lvl="1" indent="-285750">
              <a:buFont typeface="Calibri" panose="020F0502020204030204" pitchFamily="34" charset="0"/>
              <a:buChar char="‒"/>
            </a:pPr>
            <a:r>
              <a:rPr lang="en-US" sz="1600" dirty="0"/>
              <a:t>Extractos del manual de instalación. Procedimientos de puesta en marcha, incluyendo pruebas de tuberías.</a:t>
            </a:r>
          </a:p>
        </p:txBody>
      </p:sp>
    </p:spTree>
    <p:extLst>
      <p:ext uri="{BB962C8B-B14F-4D97-AF65-F5344CB8AC3E}">
        <p14:creationId xmlns:p14="http://schemas.microsoft.com/office/powerpoint/2010/main" val="1842990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86DBB-ADC4-471B-ABE0-83FFA2BD6E95}"/>
              </a:ext>
            </a:extLst>
          </p:cNvPr>
          <p:cNvSpPr>
            <a:spLocks noGrp="1"/>
          </p:cNvSpPr>
          <p:nvPr>
            <p:ph type="title"/>
          </p:nvPr>
        </p:nvSpPr>
        <p:spPr/>
        <p:txBody>
          <a:bodyPr/>
          <a:lstStyle/>
          <a:p>
            <a:r>
              <a:rPr lang="en-US" b="1" dirty="0"/>
              <a:t>3. </a:t>
            </a:r>
            <a:r>
              <a:rPr lang="en-US" b="1" dirty="0">
                <a:solidFill>
                  <a:prstClr val="black"/>
                </a:solidFill>
                <a:cs typeface="Arial" pitchFamily="34" charset="0"/>
              </a:rPr>
              <a:t>Tuberías y ensayos de tuberías en el sector de la energía solar térmica</a:t>
            </a:r>
            <a:endParaRPr lang="en-US" dirty="0"/>
          </a:p>
        </p:txBody>
      </p:sp>
      <p:sp>
        <p:nvSpPr>
          <p:cNvPr id="4" name="Rectangle 3">
            <a:extLst>
              <a:ext uri="{FF2B5EF4-FFF2-40B4-BE49-F238E27FC236}">
                <a16:creationId xmlns:a16="http://schemas.microsoft.com/office/drawing/2014/main" id="{D34C50C6-E60D-4F0A-9D1B-EF2802849F41}"/>
              </a:ext>
            </a:extLst>
          </p:cNvPr>
          <p:cNvSpPr/>
          <p:nvPr/>
        </p:nvSpPr>
        <p:spPr>
          <a:xfrm>
            <a:off x="432915" y="1557000"/>
            <a:ext cx="7595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Métodos de prueba de tuberías y puesta en marcha del sistema.</a:t>
            </a:r>
            <a:endParaRPr lang="en-US" b="1" dirty="0"/>
          </a:p>
        </p:txBody>
      </p:sp>
      <p:pic>
        <p:nvPicPr>
          <p:cNvPr id="6" name="Picture 5">
            <a:extLst>
              <a:ext uri="{FF2B5EF4-FFF2-40B4-BE49-F238E27FC236}">
                <a16:creationId xmlns:a16="http://schemas.microsoft.com/office/drawing/2014/main" id="{7A53BF96-6424-4719-8891-09F708F208F8}"/>
              </a:ext>
            </a:extLst>
          </p:cNvPr>
          <p:cNvPicPr>
            <a:picLocks noChangeAspect="1"/>
          </p:cNvPicPr>
          <p:nvPr/>
        </p:nvPicPr>
        <p:blipFill>
          <a:blip r:embed="rId2"/>
          <a:stretch>
            <a:fillRect/>
          </a:stretch>
        </p:blipFill>
        <p:spPr>
          <a:xfrm>
            <a:off x="1260000" y="1909423"/>
            <a:ext cx="7150334" cy="4416157"/>
          </a:xfrm>
          <a:prstGeom prst="rect">
            <a:avLst/>
          </a:prstGeom>
        </p:spPr>
      </p:pic>
      <p:grpSp>
        <p:nvGrpSpPr>
          <p:cNvPr id="8" name="Group 7">
            <a:extLst>
              <a:ext uri="{FF2B5EF4-FFF2-40B4-BE49-F238E27FC236}">
                <a16:creationId xmlns:a16="http://schemas.microsoft.com/office/drawing/2014/main" id="{BCCC58ED-6CBC-4112-A31B-6C17F385B6E9}"/>
              </a:ext>
            </a:extLst>
          </p:cNvPr>
          <p:cNvGrpSpPr/>
          <p:nvPr/>
        </p:nvGrpSpPr>
        <p:grpSpPr>
          <a:xfrm>
            <a:off x="1370442" y="2020034"/>
            <a:ext cx="7147859" cy="507831"/>
            <a:chOff x="1370442" y="2020034"/>
            <a:chExt cx="7147859" cy="507831"/>
          </a:xfrm>
        </p:grpSpPr>
        <p:sp>
          <p:nvSpPr>
            <p:cNvPr id="5" name="Rectangle 4">
              <a:extLst>
                <a:ext uri="{FF2B5EF4-FFF2-40B4-BE49-F238E27FC236}">
                  <a16:creationId xmlns:a16="http://schemas.microsoft.com/office/drawing/2014/main" id="{B08E6B4C-BF92-4A6D-B0D6-FFFEA1AF781E}"/>
                </a:ext>
              </a:extLst>
            </p:cNvPr>
            <p:cNvSpPr/>
            <p:nvPr/>
          </p:nvSpPr>
          <p:spPr>
            <a:xfrm>
              <a:off x="4563497" y="2189311"/>
              <a:ext cx="3954804" cy="338554"/>
            </a:xfrm>
            <a:prstGeom prst="rect">
              <a:avLst/>
            </a:prstGeom>
          </p:spPr>
          <p:txBody>
            <a:bodyPr wrap="square">
              <a:spAutoFit/>
            </a:bodyPr>
            <a:lstStyle/>
            <a:p>
              <a:pPr marL="285750" indent="-285750">
                <a:buFont typeface="Wingdings" panose="05000000000000000000" pitchFamily="2" charset="2"/>
                <a:buChar char="§"/>
              </a:pPr>
              <a:r>
                <a:rPr lang="en-US" sz="1600" b="1" dirty="0"/>
                <a:t>PRUEBA DE ESTANQUEIDAD (PRUEBA DE PRESIÓN).</a:t>
              </a:r>
            </a:p>
          </p:txBody>
        </p:sp>
        <p:pic>
          <p:nvPicPr>
            <p:cNvPr id="7" name="Picture 6">
              <a:extLst>
                <a:ext uri="{FF2B5EF4-FFF2-40B4-BE49-F238E27FC236}">
                  <a16:creationId xmlns:a16="http://schemas.microsoft.com/office/drawing/2014/main" id="{DC777D79-8897-4788-A192-E3C798CE0A40}"/>
                </a:ext>
              </a:extLst>
            </p:cNvPr>
            <p:cNvPicPr>
              <a:picLocks noChangeAspect="1"/>
            </p:cNvPicPr>
            <p:nvPr/>
          </p:nvPicPr>
          <p:blipFill>
            <a:blip r:embed="rId3"/>
            <a:stretch>
              <a:fillRect/>
            </a:stretch>
          </p:blipFill>
          <p:spPr>
            <a:xfrm>
              <a:off x="1370442" y="2020034"/>
              <a:ext cx="1080000" cy="426316"/>
            </a:xfrm>
            <a:prstGeom prst="rect">
              <a:avLst/>
            </a:prstGeom>
          </p:spPr>
        </p:pic>
      </p:grpSp>
      <p:sp>
        <p:nvSpPr>
          <p:cNvPr id="9" name="Rectangle 8">
            <a:extLst>
              <a:ext uri="{FF2B5EF4-FFF2-40B4-BE49-F238E27FC236}">
                <a16:creationId xmlns:a16="http://schemas.microsoft.com/office/drawing/2014/main" id="{5ADC13B2-8DE8-4D08-9F9A-1C16AA8A945E}"/>
              </a:ext>
            </a:extLst>
          </p:cNvPr>
          <p:cNvSpPr/>
          <p:nvPr/>
        </p:nvSpPr>
        <p:spPr>
          <a:xfrm>
            <a:off x="680102" y="323102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586571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CED5-03CA-4212-9409-18488745655D}"/>
              </a:ext>
            </a:extLst>
          </p:cNvPr>
          <p:cNvSpPr>
            <a:spLocks noGrp="1"/>
          </p:cNvSpPr>
          <p:nvPr>
            <p:ph type="title"/>
          </p:nvPr>
        </p:nvSpPr>
        <p:spPr/>
        <p:txBody>
          <a:bodyPr/>
          <a:lstStyle/>
          <a:p>
            <a:r>
              <a:rPr lang="en-US" b="1" dirty="0"/>
              <a:t>3. </a:t>
            </a:r>
            <a:r>
              <a:rPr lang="en-US" b="1" dirty="0">
                <a:solidFill>
                  <a:prstClr val="black"/>
                </a:solidFill>
                <a:cs typeface="Arial" pitchFamily="34" charset="0"/>
              </a:rPr>
              <a:t>Tuberías y ensayos de tuberías en el sector de la energía solar térmica</a:t>
            </a:r>
            <a:endParaRPr lang="en-US" dirty="0"/>
          </a:p>
        </p:txBody>
      </p:sp>
      <p:sp>
        <p:nvSpPr>
          <p:cNvPr id="4" name="Rectangle 3">
            <a:extLst>
              <a:ext uri="{FF2B5EF4-FFF2-40B4-BE49-F238E27FC236}">
                <a16:creationId xmlns:a16="http://schemas.microsoft.com/office/drawing/2014/main" id="{9010CC01-08D2-45EC-84DA-0B06949A42FE}"/>
              </a:ext>
            </a:extLst>
          </p:cNvPr>
          <p:cNvSpPr/>
          <p:nvPr/>
        </p:nvSpPr>
        <p:spPr>
          <a:xfrm>
            <a:off x="432915" y="1557000"/>
            <a:ext cx="6707088"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Métodos de prueba de tuberías y puesta en marcha del sistema.</a:t>
            </a:r>
            <a:endParaRPr lang="en-US" b="1" dirty="0"/>
          </a:p>
        </p:txBody>
      </p:sp>
      <p:grpSp>
        <p:nvGrpSpPr>
          <p:cNvPr id="8" name="Group 7">
            <a:extLst>
              <a:ext uri="{FF2B5EF4-FFF2-40B4-BE49-F238E27FC236}">
                <a16:creationId xmlns:a16="http://schemas.microsoft.com/office/drawing/2014/main" id="{3B3360F0-12BA-4BC4-BA0E-5CC2DDBE61F3}"/>
              </a:ext>
            </a:extLst>
          </p:cNvPr>
          <p:cNvGrpSpPr/>
          <p:nvPr/>
        </p:nvGrpSpPr>
        <p:grpSpPr>
          <a:xfrm>
            <a:off x="1739914" y="1926332"/>
            <a:ext cx="5989148" cy="4381357"/>
            <a:chOff x="1739914" y="1926332"/>
            <a:chExt cx="5989148" cy="4381357"/>
          </a:xfrm>
        </p:grpSpPr>
        <p:pic>
          <p:nvPicPr>
            <p:cNvPr id="5" name="Picture 4">
              <a:extLst>
                <a:ext uri="{FF2B5EF4-FFF2-40B4-BE49-F238E27FC236}">
                  <a16:creationId xmlns:a16="http://schemas.microsoft.com/office/drawing/2014/main" id="{8FB33039-1D82-47EE-AD0E-9D933BB06DD9}"/>
                </a:ext>
              </a:extLst>
            </p:cNvPr>
            <p:cNvPicPr>
              <a:picLocks noChangeAspect="1"/>
            </p:cNvPicPr>
            <p:nvPr/>
          </p:nvPicPr>
          <p:blipFill>
            <a:blip r:embed="rId2"/>
            <a:stretch>
              <a:fillRect/>
            </a:stretch>
          </p:blipFill>
          <p:spPr>
            <a:xfrm>
              <a:off x="1739914" y="1926332"/>
              <a:ext cx="5795173" cy="4381357"/>
            </a:xfrm>
            <a:prstGeom prst="rect">
              <a:avLst/>
            </a:prstGeom>
          </p:spPr>
        </p:pic>
        <p:sp>
          <p:nvSpPr>
            <p:cNvPr id="6" name="Rectangle 5">
              <a:extLst>
                <a:ext uri="{FF2B5EF4-FFF2-40B4-BE49-F238E27FC236}">
                  <a16:creationId xmlns:a16="http://schemas.microsoft.com/office/drawing/2014/main" id="{582D3128-29AE-4923-A947-A076874356AB}"/>
                </a:ext>
              </a:extLst>
            </p:cNvPr>
            <p:cNvSpPr/>
            <p:nvPr/>
          </p:nvSpPr>
          <p:spPr>
            <a:xfrm>
              <a:off x="6071931" y="2126387"/>
              <a:ext cx="1657131" cy="338554"/>
            </a:xfrm>
            <a:prstGeom prst="rect">
              <a:avLst/>
            </a:prstGeom>
          </p:spPr>
          <p:txBody>
            <a:bodyPr wrap="square">
              <a:spAutoFit/>
            </a:bodyPr>
            <a:lstStyle/>
            <a:p>
              <a:pPr marL="285750" indent="-285750">
                <a:buFont typeface="Wingdings" panose="05000000000000000000" pitchFamily="2" charset="2"/>
                <a:buChar char="§"/>
              </a:pPr>
              <a:r>
                <a:rPr lang="en-US" sz="1600" b="1" dirty="0"/>
                <a:t>DRENAJE</a:t>
              </a:r>
            </a:p>
          </p:txBody>
        </p:sp>
        <p:pic>
          <p:nvPicPr>
            <p:cNvPr id="7" name="Picture 6">
              <a:extLst>
                <a:ext uri="{FF2B5EF4-FFF2-40B4-BE49-F238E27FC236}">
                  <a16:creationId xmlns:a16="http://schemas.microsoft.com/office/drawing/2014/main" id="{7933BD00-809F-4812-B62D-A33D3B3EBFAE}"/>
                </a:ext>
              </a:extLst>
            </p:cNvPr>
            <p:cNvPicPr>
              <a:picLocks noChangeAspect="1"/>
            </p:cNvPicPr>
            <p:nvPr/>
          </p:nvPicPr>
          <p:blipFill>
            <a:blip r:embed="rId3"/>
            <a:stretch>
              <a:fillRect/>
            </a:stretch>
          </p:blipFill>
          <p:spPr>
            <a:xfrm>
              <a:off x="1979712" y="5661000"/>
              <a:ext cx="1080000" cy="426316"/>
            </a:xfrm>
            <a:prstGeom prst="rect">
              <a:avLst/>
            </a:prstGeom>
          </p:spPr>
        </p:pic>
      </p:grpSp>
      <p:sp>
        <p:nvSpPr>
          <p:cNvPr id="9" name="Rectangle 8">
            <a:extLst>
              <a:ext uri="{FF2B5EF4-FFF2-40B4-BE49-F238E27FC236}">
                <a16:creationId xmlns:a16="http://schemas.microsoft.com/office/drawing/2014/main" id="{C3D95C39-E7FB-452D-8742-0C5640625324}"/>
              </a:ext>
            </a:extLst>
          </p:cNvPr>
          <p:cNvSpPr/>
          <p:nvPr/>
        </p:nvSpPr>
        <p:spPr>
          <a:xfrm>
            <a:off x="1091914" y="473704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154585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D46B-CC44-4522-8FFC-0CB1AC7F19AB}"/>
              </a:ext>
            </a:extLst>
          </p:cNvPr>
          <p:cNvSpPr>
            <a:spLocks noGrp="1"/>
          </p:cNvSpPr>
          <p:nvPr>
            <p:ph type="title"/>
          </p:nvPr>
        </p:nvSpPr>
        <p:spPr/>
        <p:txBody>
          <a:bodyPr/>
          <a:lstStyle/>
          <a:p>
            <a:r>
              <a:rPr lang="en-US" b="1" dirty="0"/>
              <a:t>3. </a:t>
            </a:r>
            <a:r>
              <a:rPr lang="en-US" b="1" dirty="0">
                <a:solidFill>
                  <a:prstClr val="black"/>
                </a:solidFill>
                <a:cs typeface="Arial" pitchFamily="34" charset="0"/>
              </a:rPr>
              <a:t>Tuberías y ensayos de tuberías en el sector de la energía solar térmica</a:t>
            </a:r>
            <a:endParaRPr lang="en-US" dirty="0"/>
          </a:p>
        </p:txBody>
      </p:sp>
      <p:sp>
        <p:nvSpPr>
          <p:cNvPr id="4" name="Rectangle 3">
            <a:extLst>
              <a:ext uri="{FF2B5EF4-FFF2-40B4-BE49-F238E27FC236}">
                <a16:creationId xmlns:a16="http://schemas.microsoft.com/office/drawing/2014/main" id="{0A970B85-BCA2-481F-AE7E-EBD22283D1B0}"/>
              </a:ext>
            </a:extLst>
          </p:cNvPr>
          <p:cNvSpPr/>
          <p:nvPr/>
        </p:nvSpPr>
        <p:spPr>
          <a:xfrm>
            <a:off x="432915" y="1557000"/>
            <a:ext cx="7086612"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Métodos de prueba de tuberías y puesta en marcha del sistema.</a:t>
            </a:r>
            <a:endParaRPr lang="en-US" b="1" dirty="0"/>
          </a:p>
        </p:txBody>
      </p:sp>
      <p:grpSp>
        <p:nvGrpSpPr>
          <p:cNvPr id="8" name="Group 7">
            <a:extLst>
              <a:ext uri="{FF2B5EF4-FFF2-40B4-BE49-F238E27FC236}">
                <a16:creationId xmlns:a16="http://schemas.microsoft.com/office/drawing/2014/main" id="{4BC4C986-6022-4D4C-8012-D4D6B85DE996}"/>
              </a:ext>
            </a:extLst>
          </p:cNvPr>
          <p:cNvGrpSpPr/>
          <p:nvPr/>
        </p:nvGrpSpPr>
        <p:grpSpPr>
          <a:xfrm>
            <a:off x="1442749" y="1941877"/>
            <a:ext cx="6076778" cy="4406784"/>
            <a:chOff x="1442749" y="1941877"/>
            <a:chExt cx="6076778" cy="4406784"/>
          </a:xfrm>
        </p:grpSpPr>
        <p:pic>
          <p:nvPicPr>
            <p:cNvPr id="5" name="Picture 4">
              <a:extLst>
                <a:ext uri="{FF2B5EF4-FFF2-40B4-BE49-F238E27FC236}">
                  <a16:creationId xmlns:a16="http://schemas.microsoft.com/office/drawing/2014/main" id="{3F74500A-2DDA-4F1B-B658-EECDAD287379}"/>
                </a:ext>
              </a:extLst>
            </p:cNvPr>
            <p:cNvPicPr>
              <a:picLocks noChangeAspect="1"/>
            </p:cNvPicPr>
            <p:nvPr/>
          </p:nvPicPr>
          <p:blipFill>
            <a:blip r:embed="rId2"/>
            <a:stretch>
              <a:fillRect/>
            </a:stretch>
          </p:blipFill>
          <p:spPr>
            <a:xfrm>
              <a:off x="1442749" y="1941877"/>
              <a:ext cx="6009251" cy="4406784"/>
            </a:xfrm>
            <a:prstGeom prst="rect">
              <a:avLst/>
            </a:prstGeom>
          </p:spPr>
        </p:pic>
        <p:sp>
          <p:nvSpPr>
            <p:cNvPr id="6" name="Rectangle 5">
              <a:extLst>
                <a:ext uri="{FF2B5EF4-FFF2-40B4-BE49-F238E27FC236}">
                  <a16:creationId xmlns:a16="http://schemas.microsoft.com/office/drawing/2014/main" id="{F7A878F4-9E2C-4A5F-9C22-9DAF87699D33}"/>
                </a:ext>
              </a:extLst>
            </p:cNvPr>
            <p:cNvSpPr/>
            <p:nvPr/>
          </p:nvSpPr>
          <p:spPr>
            <a:xfrm>
              <a:off x="5862396" y="1955132"/>
              <a:ext cx="1657131" cy="584775"/>
            </a:xfrm>
            <a:prstGeom prst="rect">
              <a:avLst/>
            </a:prstGeom>
          </p:spPr>
          <p:txBody>
            <a:bodyPr wrap="square">
              <a:spAutoFit/>
            </a:bodyPr>
            <a:lstStyle/>
            <a:p>
              <a:pPr marL="285750" indent="-285750">
                <a:buFont typeface="Wingdings" panose="05000000000000000000" pitchFamily="2" charset="2"/>
                <a:buChar char="§"/>
              </a:pPr>
              <a:r>
                <a:rPr lang="en-US" sz="1600" b="1" dirty="0"/>
                <a:t>LLENADO Y PURGA</a:t>
              </a:r>
            </a:p>
          </p:txBody>
        </p:sp>
        <p:pic>
          <p:nvPicPr>
            <p:cNvPr id="7" name="Picture 6">
              <a:extLst>
                <a:ext uri="{FF2B5EF4-FFF2-40B4-BE49-F238E27FC236}">
                  <a16:creationId xmlns:a16="http://schemas.microsoft.com/office/drawing/2014/main" id="{D6FC19FB-7C05-4BCA-B4AD-7CC025CBC7EA}"/>
                </a:ext>
              </a:extLst>
            </p:cNvPr>
            <p:cNvPicPr>
              <a:picLocks noChangeAspect="1"/>
            </p:cNvPicPr>
            <p:nvPr/>
          </p:nvPicPr>
          <p:blipFill>
            <a:blip r:embed="rId3"/>
            <a:stretch>
              <a:fillRect/>
            </a:stretch>
          </p:blipFill>
          <p:spPr>
            <a:xfrm>
              <a:off x="1692000" y="5733000"/>
              <a:ext cx="1080000" cy="426316"/>
            </a:xfrm>
            <a:prstGeom prst="rect">
              <a:avLst/>
            </a:prstGeom>
          </p:spPr>
        </p:pic>
      </p:grpSp>
      <p:sp>
        <p:nvSpPr>
          <p:cNvPr id="9" name="Rectangle 8">
            <a:extLst>
              <a:ext uri="{FF2B5EF4-FFF2-40B4-BE49-F238E27FC236}">
                <a16:creationId xmlns:a16="http://schemas.microsoft.com/office/drawing/2014/main" id="{9C705B4D-1EEB-47A6-A1A9-88F8BD61445D}"/>
              </a:ext>
            </a:extLst>
          </p:cNvPr>
          <p:cNvSpPr/>
          <p:nvPr/>
        </p:nvSpPr>
        <p:spPr>
          <a:xfrm>
            <a:off x="794749" y="498868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128901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9BB9-AA8B-4196-A295-3B225A64A285}"/>
              </a:ext>
            </a:extLst>
          </p:cNvPr>
          <p:cNvSpPr>
            <a:spLocks noGrp="1"/>
          </p:cNvSpPr>
          <p:nvPr>
            <p:ph type="title"/>
          </p:nvPr>
        </p:nvSpPr>
        <p:spPr/>
        <p:txBody>
          <a:bodyPr/>
          <a:lstStyle/>
          <a:p>
            <a:r>
              <a:rPr lang="en-US" b="1" dirty="0"/>
              <a:t>3. </a:t>
            </a:r>
            <a:r>
              <a:rPr lang="en-US" b="1" dirty="0">
                <a:solidFill>
                  <a:prstClr val="black"/>
                </a:solidFill>
                <a:cs typeface="Arial" pitchFamily="34" charset="0"/>
              </a:rPr>
              <a:t>Tuberías y ensayos de tuberías en el sector de la energía solar térmica</a:t>
            </a:r>
            <a:endParaRPr lang="en-US" dirty="0"/>
          </a:p>
        </p:txBody>
      </p:sp>
      <p:sp>
        <p:nvSpPr>
          <p:cNvPr id="4" name="Rectangle 3">
            <a:extLst>
              <a:ext uri="{FF2B5EF4-FFF2-40B4-BE49-F238E27FC236}">
                <a16:creationId xmlns:a16="http://schemas.microsoft.com/office/drawing/2014/main" id="{CBF458D2-68EC-473A-9D64-2A76D3BF80EB}"/>
              </a:ext>
            </a:extLst>
          </p:cNvPr>
          <p:cNvSpPr/>
          <p:nvPr/>
        </p:nvSpPr>
        <p:spPr>
          <a:xfrm>
            <a:off x="432915" y="1557000"/>
            <a:ext cx="7026301"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Métodos de prueba de tuberías y puesta en marcha del sistema.</a:t>
            </a:r>
            <a:endParaRPr lang="en-US" b="1" dirty="0"/>
          </a:p>
        </p:txBody>
      </p:sp>
      <p:grpSp>
        <p:nvGrpSpPr>
          <p:cNvPr id="8" name="Group 7">
            <a:extLst>
              <a:ext uri="{FF2B5EF4-FFF2-40B4-BE49-F238E27FC236}">
                <a16:creationId xmlns:a16="http://schemas.microsoft.com/office/drawing/2014/main" id="{146B1791-2327-4CEE-9A5C-7BFEB4C0F127}"/>
              </a:ext>
            </a:extLst>
          </p:cNvPr>
          <p:cNvGrpSpPr/>
          <p:nvPr/>
        </p:nvGrpSpPr>
        <p:grpSpPr>
          <a:xfrm>
            <a:off x="1547999" y="1938932"/>
            <a:ext cx="5911217" cy="4369793"/>
            <a:chOff x="1547999" y="1938932"/>
            <a:chExt cx="5911217" cy="4369793"/>
          </a:xfrm>
        </p:grpSpPr>
        <p:pic>
          <p:nvPicPr>
            <p:cNvPr id="5" name="Picture 4">
              <a:extLst>
                <a:ext uri="{FF2B5EF4-FFF2-40B4-BE49-F238E27FC236}">
                  <a16:creationId xmlns:a16="http://schemas.microsoft.com/office/drawing/2014/main" id="{C77A36C0-CFE4-4E80-B875-308F1EE6DDB2}"/>
                </a:ext>
              </a:extLst>
            </p:cNvPr>
            <p:cNvPicPr>
              <a:picLocks noChangeAspect="1"/>
            </p:cNvPicPr>
            <p:nvPr/>
          </p:nvPicPr>
          <p:blipFill>
            <a:blip r:embed="rId2"/>
            <a:stretch>
              <a:fillRect/>
            </a:stretch>
          </p:blipFill>
          <p:spPr>
            <a:xfrm>
              <a:off x="1547999" y="1938932"/>
              <a:ext cx="5911217" cy="4369793"/>
            </a:xfrm>
            <a:prstGeom prst="rect">
              <a:avLst/>
            </a:prstGeom>
          </p:spPr>
        </p:pic>
        <p:sp>
          <p:nvSpPr>
            <p:cNvPr id="6" name="Rectangle 5">
              <a:extLst>
                <a:ext uri="{FF2B5EF4-FFF2-40B4-BE49-F238E27FC236}">
                  <a16:creationId xmlns:a16="http://schemas.microsoft.com/office/drawing/2014/main" id="{B8F2AD06-A29E-4F31-AC9E-3A0DDB44550D}"/>
                </a:ext>
              </a:extLst>
            </p:cNvPr>
            <p:cNvSpPr/>
            <p:nvPr/>
          </p:nvSpPr>
          <p:spPr>
            <a:xfrm>
              <a:off x="1684784" y="2020034"/>
              <a:ext cx="2669604" cy="338554"/>
            </a:xfrm>
            <a:prstGeom prst="rect">
              <a:avLst/>
            </a:prstGeom>
          </p:spPr>
          <p:txBody>
            <a:bodyPr wrap="square">
              <a:spAutoFit/>
            </a:bodyPr>
            <a:lstStyle/>
            <a:p>
              <a:pPr marL="285750" indent="-285750">
                <a:buFont typeface="Wingdings" panose="05000000000000000000" pitchFamily="2" charset="2"/>
                <a:buChar char="§"/>
              </a:pPr>
              <a:r>
                <a:rPr lang="en-US" sz="1600" b="1" dirty="0"/>
                <a:t>VENTILACIÓN DE LA LÍNEA DE LA BOMBA</a:t>
              </a:r>
            </a:p>
          </p:txBody>
        </p:sp>
        <p:pic>
          <p:nvPicPr>
            <p:cNvPr id="7" name="Picture 6">
              <a:extLst>
                <a:ext uri="{FF2B5EF4-FFF2-40B4-BE49-F238E27FC236}">
                  <a16:creationId xmlns:a16="http://schemas.microsoft.com/office/drawing/2014/main" id="{CDD85B20-214E-4378-AAB0-5C647B9FBB69}"/>
                </a:ext>
              </a:extLst>
            </p:cNvPr>
            <p:cNvPicPr>
              <a:picLocks noChangeAspect="1"/>
            </p:cNvPicPr>
            <p:nvPr/>
          </p:nvPicPr>
          <p:blipFill>
            <a:blip r:embed="rId3"/>
            <a:stretch>
              <a:fillRect/>
            </a:stretch>
          </p:blipFill>
          <p:spPr>
            <a:xfrm>
              <a:off x="6228000" y="2061000"/>
              <a:ext cx="1080000" cy="426316"/>
            </a:xfrm>
            <a:prstGeom prst="rect">
              <a:avLst/>
            </a:prstGeom>
          </p:spPr>
        </p:pic>
      </p:grpSp>
      <p:sp>
        <p:nvSpPr>
          <p:cNvPr id="9" name="Rectangle 8">
            <a:extLst>
              <a:ext uri="{FF2B5EF4-FFF2-40B4-BE49-F238E27FC236}">
                <a16:creationId xmlns:a16="http://schemas.microsoft.com/office/drawing/2014/main" id="{0B299574-137C-49DC-A98E-ADF16758E99E}"/>
              </a:ext>
            </a:extLst>
          </p:cNvPr>
          <p:cNvSpPr/>
          <p:nvPr/>
        </p:nvSpPr>
        <p:spPr>
          <a:xfrm>
            <a:off x="6948001" y="263562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386728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F6048-20D7-4D70-A5A1-84AFC1321F8C}"/>
              </a:ext>
            </a:extLst>
          </p:cNvPr>
          <p:cNvSpPr>
            <a:spLocks noGrp="1"/>
          </p:cNvSpPr>
          <p:nvPr>
            <p:ph type="title"/>
          </p:nvPr>
        </p:nvSpPr>
        <p:spPr/>
        <p:txBody>
          <a:bodyPr/>
          <a:lstStyle/>
          <a:p>
            <a:r>
              <a:rPr lang="en-US" dirty="0"/>
              <a:t>Resumen</a:t>
            </a:r>
          </a:p>
        </p:txBody>
      </p:sp>
      <p:sp>
        <p:nvSpPr>
          <p:cNvPr id="4" name="Rectangle 3">
            <a:extLst>
              <a:ext uri="{FF2B5EF4-FFF2-40B4-BE49-F238E27FC236}">
                <a16:creationId xmlns:a16="http://schemas.microsoft.com/office/drawing/2014/main" id="{5310692E-D7C3-4575-BFCC-808543D777F4}"/>
              </a:ext>
            </a:extLst>
          </p:cNvPr>
          <p:cNvSpPr/>
          <p:nvPr/>
        </p:nvSpPr>
        <p:spPr>
          <a:xfrm>
            <a:off x="432916" y="1557000"/>
            <a:ext cx="6299084" cy="369332"/>
          </a:xfrm>
          <a:prstGeom prst="rect">
            <a:avLst/>
          </a:prstGeom>
        </p:spPr>
        <p:txBody>
          <a:bodyPr wrap="square">
            <a:spAutoFit/>
          </a:bodyPr>
          <a:lstStyle/>
          <a:p>
            <a:r>
              <a:rPr lang="en-US" dirty="0">
                <a:solidFill>
                  <a:prstClr val="black"/>
                </a:solidFill>
                <a:cs typeface="Arial" pitchFamily="34" charset="0"/>
              </a:rPr>
              <a:t>Estas son ideas importantes que se abordan en esta unidad:</a:t>
            </a:r>
          </a:p>
        </p:txBody>
      </p:sp>
      <p:sp>
        <p:nvSpPr>
          <p:cNvPr id="5" name="TextBox 4">
            <a:extLst>
              <a:ext uri="{FF2B5EF4-FFF2-40B4-BE49-F238E27FC236}">
                <a16:creationId xmlns:a16="http://schemas.microsoft.com/office/drawing/2014/main" id="{CB4C656A-31F1-41E5-9BAE-66CBF8ADCE60}"/>
              </a:ext>
            </a:extLst>
          </p:cNvPr>
          <p:cNvSpPr txBox="1"/>
          <p:nvPr/>
        </p:nvSpPr>
        <p:spPr>
          <a:xfrm>
            <a:off x="36000" y="1926332"/>
            <a:ext cx="9072000" cy="397031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La tubería es la instalación de todos los circuitos hidráulicos que componen un sistema solar térmico particular.</a:t>
            </a:r>
          </a:p>
          <a:p>
            <a:pPr marL="285750" indent="-285750">
              <a:buFont typeface="Wingdings" panose="05000000000000000000" pitchFamily="2" charset="2"/>
              <a:buChar char="§"/>
            </a:pPr>
            <a:r>
              <a:rPr lang="en-US" sz="1400" b="1" dirty="0"/>
              <a:t>Las tuberías se realizan en el marco de proyectos específicos de energía solar térmica e incluyen la planificación, la instalación y el ensayo, básicamente: el bucle solar, el circuito de consumo y uno o más circuitos intermedios.</a:t>
            </a:r>
          </a:p>
          <a:p>
            <a:pPr marL="285750" indent="-285750">
              <a:buFont typeface="Wingdings" panose="05000000000000000000" pitchFamily="2" charset="2"/>
              <a:buChar char="§"/>
            </a:pPr>
            <a:r>
              <a:rPr lang="en-US" sz="1400" b="1" dirty="0"/>
              <a:t>Todas las tuberías están hasta cierto punto planificadas y documentadas, cumplen con los códigos locales que se aplican y están sujetas a una especificación básica: resistir temperaturas y presiones de trabajo, resistir la corrosión y contribuir al rendimiento de todo el sistema en virtud de sus componentes y clasificaciones, la disposición física para un funcionamiento adecuado, el aislamiento y la protección.</a:t>
            </a:r>
          </a:p>
          <a:p>
            <a:pPr marL="285750" indent="-285750">
              <a:buFont typeface="Wingdings" panose="05000000000000000000" pitchFamily="2" charset="2"/>
              <a:buChar char="§"/>
            </a:pPr>
            <a:r>
              <a:rPr lang="en-US" sz="1400" b="1" dirty="0"/>
              <a:t>El sobrecalentamiento tiene importantes consecuencias sobre las tuberías y los componentes y su control caracteriza a los </a:t>
            </a:r>
            <a:r>
              <a:rPr lang="en-US" sz="1400" b="1" dirty="0" err="1"/>
              <a:t>sistemas</a:t>
            </a:r>
            <a:r>
              <a:rPr lang="en-US" sz="1400" b="1" dirty="0"/>
              <a:t> ACS solar, que pueden alcanzar temperaturas de estancamiento en climas cálidos.</a:t>
            </a:r>
          </a:p>
          <a:p>
            <a:pPr marL="285750" indent="-285750">
              <a:buFont typeface="Wingdings" panose="05000000000000000000" pitchFamily="2" charset="2"/>
              <a:buChar char="§"/>
            </a:pPr>
            <a:r>
              <a:rPr lang="en-US" sz="1400" b="1" dirty="0"/>
              <a:t>Los </a:t>
            </a:r>
            <a:r>
              <a:rPr lang="en-US" sz="1400" b="1" dirty="0" err="1"/>
              <a:t>sistemas</a:t>
            </a:r>
            <a:r>
              <a:rPr lang="en-US" sz="1400" b="1" dirty="0"/>
              <a:t> ACS solar pasivos y activos están disponibles en una amplia variedad de modelos que utilizan algunos materiales y componentes comunes, pero también presentan notables diferencias en las tuberías, lo que hace que la experiencia del fontanero sea muy importante durante la instalación y el mantenimiento.</a:t>
            </a:r>
          </a:p>
          <a:p>
            <a:pPr marL="285750" indent="-285750">
              <a:buFont typeface="Wingdings" panose="05000000000000000000" pitchFamily="2" charset="2"/>
              <a:buChar char="§"/>
            </a:pPr>
            <a:r>
              <a:rPr lang="en-US" sz="1400" b="1" dirty="0"/>
              <a:t>Los racores y válvulas de cobre y latón son materiales tradicionales utilizados en tuberías para energía solar. El cobre es extremadamente trabajable. Hoy en día, el tubo corrugado de acero inoxidable se utiliza alternativamente. Los materiales de aislamiento de tuberías para ACS solar </a:t>
            </a:r>
            <a:r>
              <a:rPr lang="en-US" sz="1400" b="1" dirty="0" err="1"/>
              <a:t>deben</a:t>
            </a:r>
            <a:r>
              <a:rPr lang="en-US" sz="1400" b="1" dirty="0"/>
              <a:t> resistir temperaturas y rayos UV.</a:t>
            </a:r>
          </a:p>
          <a:p>
            <a:pPr marL="285750" indent="-285750">
              <a:buFont typeface="Wingdings" panose="05000000000000000000" pitchFamily="2" charset="2"/>
              <a:buChar char="§"/>
            </a:pPr>
            <a:r>
              <a:rPr lang="en-US" sz="1400" b="1" dirty="0"/>
              <a:t>Durante las tuberías, las pruebas son importantes. Cuando se construye el circuito solar, así como otros circuitos, se realiza una prueba de presión para detectar cualquier fuga de fluido. Pruebas como esta están estandarizadas.</a:t>
            </a:r>
          </a:p>
          <a:p>
            <a:endParaRPr lang="en-US" sz="1400" b="1" dirty="0"/>
          </a:p>
        </p:txBody>
      </p:sp>
    </p:spTree>
    <p:extLst>
      <p:ext uri="{BB962C8B-B14F-4D97-AF65-F5344CB8AC3E}">
        <p14:creationId xmlns:p14="http://schemas.microsoft.com/office/powerpoint/2010/main" val="3803885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a:t>Bibliografía</a:t>
            </a:r>
          </a:p>
        </p:txBody>
      </p:sp>
      <p:sp>
        <p:nvSpPr>
          <p:cNvPr id="4" name="Rectangle 3">
            <a:extLst>
              <a:ext uri="{FF2B5EF4-FFF2-40B4-BE49-F238E27FC236}">
                <a16:creationId xmlns:a16="http://schemas.microsoft.com/office/drawing/2014/main" id="{76916603-A31C-4125-B814-8BD241D2EAB5}"/>
              </a:ext>
            </a:extLst>
          </p:cNvPr>
          <p:cNvSpPr/>
          <p:nvPr/>
        </p:nvSpPr>
        <p:spPr>
          <a:xfrm>
            <a:off x="395288" y="1629000"/>
            <a:ext cx="8291512" cy="4770537"/>
          </a:xfrm>
          <a:prstGeom prst="rect">
            <a:avLst/>
          </a:prstGeom>
        </p:spPr>
        <p:txBody>
          <a:bodyPr wrap="square">
            <a:spAutoFit/>
          </a:bodyPr>
          <a:lstStyle/>
          <a:p>
            <a:pPr marL="285750" indent="-285750">
              <a:buFont typeface="Wingdings" panose="05000000000000000000" pitchFamily="2" charset="2"/>
              <a:buChar char="§"/>
            </a:pPr>
            <a:r>
              <a:rPr lang="en-US" sz="1600" dirty="0">
                <a:solidFill>
                  <a:prstClr val="black"/>
                </a:solidFill>
                <a:cs typeface="Arial" pitchFamily="34" charset="0"/>
              </a:rPr>
              <a:t>Información y recursos adicionales:</a:t>
            </a:r>
          </a:p>
          <a:p>
            <a:pPr marL="285750" indent="-285750">
              <a:buFont typeface="Arial" panose="020B0604020202020204" pitchFamily="34" charset="0"/>
              <a:buChar char="•"/>
            </a:pPr>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Vídeos de YouTube sobre pruebas de circuitos:</a:t>
            </a:r>
          </a:p>
          <a:p>
            <a:pPr lvl="2"/>
            <a:endParaRPr lang="en-US" sz="1600" b="1" dirty="0"/>
          </a:p>
          <a:p>
            <a:pPr marL="1257300" lvl="2" indent="-342900">
              <a:buFont typeface="+mj-lt"/>
              <a:buAutoNum type="arabicPeriod"/>
            </a:pPr>
            <a:r>
              <a:rPr lang="en-US" sz="1600" i="1" dirty="0"/>
              <a:t>Prueba de presión del circuito cerrado durante la puesta en marcha</a:t>
            </a:r>
            <a:r>
              <a:rPr lang="es-ES" sz="1600" i="1" dirty="0"/>
              <a:t>. </a:t>
            </a:r>
            <a:r>
              <a:rPr lang="en-US" sz="1600" dirty="0">
                <a:solidFill>
                  <a:prstClr val="black"/>
                </a:solidFill>
                <a:cs typeface="Arial" pitchFamily="34" charset="0"/>
              </a:rPr>
              <a:t>Disponible</a:t>
            </a:r>
            <a:r>
              <a:rPr lang="en-US" sz="1600" dirty="0">
                <a:hlinkClick r:id="rId2"/>
              </a:rPr>
              <a:t> aquí</a:t>
            </a:r>
            <a:r>
              <a:rPr lang="en-US" sz="1600" dirty="0"/>
              <a:t>.</a:t>
            </a:r>
          </a:p>
          <a:p>
            <a:pPr marL="1257300" lvl="2" indent="-342900">
              <a:buFont typeface="+mj-lt"/>
              <a:buAutoNum type="arabicPeriod"/>
            </a:pPr>
            <a:r>
              <a:rPr lang="en-US" sz="1600" i="1" dirty="0"/>
              <a:t>Pruebas de Flujo y Presión</a:t>
            </a:r>
            <a:r>
              <a:rPr lang="es-ES" sz="1600" b="1" dirty="0"/>
              <a:t>. </a:t>
            </a:r>
            <a:r>
              <a:rPr lang="en-US" sz="1600" dirty="0">
                <a:solidFill>
                  <a:prstClr val="black"/>
                </a:solidFill>
                <a:cs typeface="Arial" pitchFamily="34" charset="0"/>
              </a:rPr>
              <a:t>Disponible</a:t>
            </a:r>
            <a:r>
              <a:rPr lang="en-US" sz="1600" dirty="0">
                <a:hlinkClick r:id="rId3"/>
              </a:rPr>
              <a:t> aquí</a:t>
            </a:r>
            <a:r>
              <a:rPr lang="en-US" sz="1600" dirty="0"/>
              <a:t>.</a:t>
            </a:r>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(Sitio Web) Todo sobre el cobre, incluyendo el cobre para energía solar térmica.</a:t>
            </a:r>
          </a:p>
          <a:p>
            <a:pPr lvl="2"/>
            <a:r>
              <a:rPr lang="en-US" sz="1600" i="1" dirty="0">
                <a:solidFill>
                  <a:prstClr val="black"/>
                </a:solidFill>
                <a:cs typeface="Arial" pitchFamily="34" charset="0"/>
              </a:rPr>
              <a:t>Iniciativa cobre</a:t>
            </a:r>
            <a:r>
              <a:rPr lang="en-US" sz="1600" dirty="0">
                <a:solidFill>
                  <a:prstClr val="black"/>
                </a:solidFill>
                <a:cs typeface="Arial" pitchFamily="34" charset="0"/>
              </a:rPr>
              <a:t>. Disponible </a:t>
            </a:r>
            <a:r>
              <a:rPr lang="en-US" sz="1600" dirty="0">
                <a:solidFill>
                  <a:prstClr val="black"/>
                </a:solidFill>
                <a:cs typeface="Arial" pitchFamily="34" charset="0"/>
                <a:hlinkClick r:id="rId4"/>
              </a:rPr>
              <a:t>aquí.</a:t>
            </a:r>
            <a:endParaRPr lang="en-US" sz="1600" dirty="0">
              <a:solidFill>
                <a:prstClr val="black"/>
              </a:solidFill>
              <a:cs typeface="Arial" pitchFamily="34" charset="0"/>
            </a:endParaRPr>
          </a:p>
          <a:p>
            <a:pPr lvl="2"/>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Algunos fabricantes con manuales de instalación y fichas técnicas de productos, referidos en esta Unidad:</a:t>
            </a:r>
          </a:p>
          <a:p>
            <a:pPr marL="742950" lvl="1" indent="-285750">
              <a:buFont typeface="Calibri" panose="020F0502020204030204" pitchFamily="34" charset="0"/>
              <a:buChar char="‒"/>
            </a:pPr>
            <a:endParaRPr lang="en-US" sz="1600" dirty="0">
              <a:solidFill>
                <a:prstClr val="black"/>
              </a:solidFill>
              <a:cs typeface="Arial" pitchFamily="34" charset="0"/>
            </a:endParaRPr>
          </a:p>
          <a:p>
            <a:pPr marL="1257300" lvl="2" indent="-342900">
              <a:buFont typeface="Wingdings" panose="05000000000000000000" pitchFamily="2" charset="2"/>
              <a:buChar char="§"/>
            </a:pPr>
            <a:r>
              <a:rPr lang="es-ES" sz="1600" i="1" dirty="0">
                <a:hlinkClick r:id="rId5"/>
              </a:rPr>
              <a:t>Rheem.</a:t>
            </a:r>
            <a:endParaRPr lang="es-ES" sz="1600" i="1" dirty="0"/>
          </a:p>
          <a:p>
            <a:pPr marL="1257300" lvl="2" indent="-342900">
              <a:buFont typeface="Wingdings" panose="05000000000000000000" pitchFamily="2" charset="2"/>
              <a:buChar char="§"/>
            </a:pPr>
            <a:r>
              <a:rPr lang="en-US" sz="1600" i="1" dirty="0" err="1">
                <a:hlinkClick r:id="rId6"/>
              </a:rPr>
              <a:t>Apricus</a:t>
            </a:r>
            <a:r>
              <a:rPr lang="en-US" sz="1600" i="1" dirty="0">
                <a:hlinkClick r:id="rId6"/>
              </a:rPr>
              <a:t>.</a:t>
            </a:r>
            <a:endParaRPr lang="en-US" sz="1600" i="1" dirty="0"/>
          </a:p>
          <a:p>
            <a:pPr marL="1257300" lvl="2" indent="-342900">
              <a:buFont typeface="Wingdings" panose="05000000000000000000" pitchFamily="2" charset="2"/>
              <a:buChar char="§"/>
            </a:pPr>
            <a:r>
              <a:rPr lang="en-US" sz="1600" i="1" dirty="0">
                <a:hlinkClick r:id="rId7"/>
              </a:rPr>
              <a:t>Calor solar</a:t>
            </a:r>
            <a:endParaRPr lang="en-US" sz="1600" i="1" dirty="0"/>
          </a:p>
          <a:p>
            <a:pPr marL="1257300" lvl="2" indent="-342900">
              <a:buFont typeface="Wingdings" panose="05000000000000000000" pitchFamily="2" charset="2"/>
              <a:buChar char="§"/>
            </a:pPr>
            <a:r>
              <a:rPr lang="en-US" sz="1600" i="1" dirty="0" err="1">
                <a:hlinkClick r:id="rId8"/>
              </a:rPr>
              <a:t>Aeroflex</a:t>
            </a:r>
            <a:r>
              <a:rPr lang="en-US" sz="1600" i="1" dirty="0">
                <a:hlinkClick r:id="rId8"/>
              </a:rPr>
              <a:t>.</a:t>
            </a:r>
            <a:endParaRPr lang="en-US" sz="1600" i="1" dirty="0"/>
          </a:p>
          <a:p>
            <a:pPr marL="1257300" lvl="2" indent="-342900">
              <a:buFont typeface="Wingdings" panose="05000000000000000000" pitchFamily="2" charset="2"/>
              <a:buChar char="§"/>
            </a:pPr>
            <a:endParaRPr lang="en-US" sz="1600" dirty="0">
              <a:solidFill>
                <a:prstClr val="black"/>
              </a:solidFill>
              <a:cs typeface="Arial" pitchFamily="34" charset="0"/>
            </a:endParaRPr>
          </a:p>
          <a:p>
            <a:pPr marL="742950" lvl="1" indent="-285750">
              <a:buFont typeface="Calibri" panose="020F0502020204030204" pitchFamily="34" charset="0"/>
              <a:buChar char="‒"/>
            </a:pPr>
            <a:endParaRPr lang="en-US" sz="1600" dirty="0">
              <a:solidFill>
                <a:prstClr val="black"/>
              </a:solidFill>
              <a:cs typeface="Arial" pitchFamily="34" charset="0"/>
            </a:endParaRPr>
          </a:p>
        </p:txBody>
      </p:sp>
    </p:spTree>
    <p:extLst>
      <p:ext uri="{BB962C8B-B14F-4D97-AF65-F5344CB8AC3E}">
        <p14:creationId xmlns:p14="http://schemas.microsoft.com/office/powerpoint/2010/main" val="809516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Fin de la unidad</a:t>
            </a:r>
            <a:endParaRPr lang="el-GR" dirty="0"/>
          </a:p>
        </p:txBody>
      </p:sp>
      <p:sp>
        <p:nvSpPr>
          <p:cNvPr id="5" name="Subtitle 4"/>
          <p:cNvSpPr>
            <a:spLocks noGrp="1"/>
          </p:cNvSpPr>
          <p:nvPr>
            <p:ph type="subTitle" idx="1"/>
          </p:nvPr>
        </p:nvSpPr>
        <p:spPr/>
        <p:txBody>
          <a:bodyPr/>
          <a:lstStyle/>
          <a:p>
            <a:r>
              <a:rPr lang="es-ES" dirty="0"/>
              <a:t>Unidad 2.3.EL CIRCUITO HIDRÁULICO I. TUBOS Y EL LÍQUIDO DE TRANSFERENCIA DE CALOR</a:t>
            </a:r>
            <a:endParaRPr lang="en-US" dirty="0"/>
          </a:p>
        </p:txBody>
      </p:sp>
    </p:spTree>
    <p:extLst>
      <p:ext uri="{BB962C8B-B14F-4D97-AF65-F5344CB8AC3E}">
        <p14:creationId xmlns:p14="http://schemas.microsoft.com/office/powerpoint/2010/main" val="169212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generated with very high confidence">
            <a:extLst>
              <a:ext uri="{FF2B5EF4-FFF2-40B4-BE49-F238E27FC236}">
                <a16:creationId xmlns:a16="http://schemas.microsoft.com/office/drawing/2014/main" id="{50D6C5F8-5B30-4A82-8950-BE6B7D31F61A}"/>
              </a:ext>
            </a:extLst>
          </p:cNvPr>
          <p:cNvPicPr>
            <a:picLocks noChangeAspect="1"/>
          </p:cNvPicPr>
          <p:nvPr/>
        </p:nvPicPr>
        <p:blipFill rotWithShape="1">
          <a:blip r:embed="rId2">
            <a:extLst>
              <a:ext uri="{28A0092B-C50C-407E-A947-70E740481C1C}">
                <a14:useLocalDpi xmlns:a14="http://schemas.microsoft.com/office/drawing/2010/main" val="0"/>
              </a:ext>
            </a:extLst>
          </a:blip>
          <a:srcRect l="-1045" t="-2212" r="-86" b="-2599"/>
          <a:stretch/>
        </p:blipFill>
        <p:spPr>
          <a:xfrm>
            <a:off x="828000" y="1917000"/>
            <a:ext cx="7848000" cy="4389560"/>
          </a:xfrm>
          <a:prstGeom prst="rect">
            <a:avLst/>
          </a:prstGeom>
          <a:ln>
            <a:solidFill>
              <a:schemeClr val="tx1"/>
            </a:solidFill>
          </a:ln>
        </p:spPr>
      </p:pic>
      <p:sp>
        <p:nvSpPr>
          <p:cNvPr id="2" name="Title 1">
            <a:extLst>
              <a:ext uri="{FF2B5EF4-FFF2-40B4-BE49-F238E27FC236}">
                <a16:creationId xmlns:a16="http://schemas.microsoft.com/office/drawing/2014/main" id="{85A85C58-737E-43A1-90D6-7E156F8E28C7}"/>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8AD65C5A-4ABE-4846-BFE4-308DC4F85FB6}"/>
              </a:ext>
            </a:extLst>
          </p:cNvPr>
          <p:cNvSpPr/>
          <p:nvPr/>
        </p:nvSpPr>
        <p:spPr>
          <a:xfrm>
            <a:off x="432916" y="1557000"/>
            <a:ext cx="385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Instalación</a:t>
            </a:r>
            <a:r>
              <a:rPr lang="en-US" b="1" dirty="0">
                <a:solidFill>
                  <a:prstClr val="black"/>
                </a:solidFill>
                <a:cs typeface="Arial" pitchFamily="34" charset="0"/>
              </a:rPr>
              <a:t> de </a:t>
            </a:r>
            <a:r>
              <a:rPr lang="en-US" b="1" dirty="0" err="1">
                <a:solidFill>
                  <a:prstClr val="black"/>
                </a:solidFill>
                <a:cs typeface="Arial" pitchFamily="34" charset="0"/>
              </a:rPr>
              <a:t>tuberías</a:t>
            </a:r>
            <a:r>
              <a:rPr lang="en-US" b="1" dirty="0">
                <a:solidFill>
                  <a:prstClr val="black"/>
                </a:solidFill>
                <a:cs typeface="Arial" pitchFamily="34" charset="0"/>
              </a:rPr>
              <a:t>.</a:t>
            </a:r>
            <a:endParaRPr lang="en-US" b="1" dirty="0"/>
          </a:p>
        </p:txBody>
      </p:sp>
      <p:sp>
        <p:nvSpPr>
          <p:cNvPr id="6" name="TextBox 5">
            <a:extLst>
              <a:ext uri="{FF2B5EF4-FFF2-40B4-BE49-F238E27FC236}">
                <a16:creationId xmlns:a16="http://schemas.microsoft.com/office/drawing/2014/main" id="{744F05B6-EB70-456E-8BEE-944E31355745}"/>
              </a:ext>
            </a:extLst>
          </p:cNvPr>
          <p:cNvSpPr txBox="1"/>
          <p:nvPr/>
        </p:nvSpPr>
        <p:spPr>
          <a:xfrm rot="21073258">
            <a:off x="5703101" y="1209508"/>
            <a:ext cx="2956526"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1200" b="1" dirty="0"/>
              <a:t>En el contexto del proyecto, se espera que la tubería solar sea </a:t>
            </a:r>
            <a:r>
              <a:rPr lang="en-US" sz="1200" b="1" dirty="0"/>
              <a:t>:</a:t>
            </a:r>
          </a:p>
          <a:p>
            <a:pPr marL="285750" indent="-285750">
              <a:buFont typeface="Calibri" panose="020F0502020204030204" pitchFamily="34" charset="0"/>
              <a:buChar char="‒"/>
            </a:pPr>
            <a:r>
              <a:rPr lang="es-ES" sz="1200" dirty="0"/>
              <a:t>Hecho por instaladores certificados.</a:t>
            </a:r>
          </a:p>
          <a:p>
            <a:pPr marL="285750" indent="-285750">
              <a:buFont typeface="Calibri" panose="020F0502020204030204" pitchFamily="34" charset="0"/>
              <a:buChar char="‒"/>
            </a:pPr>
            <a:r>
              <a:rPr lang="es-ES" sz="1200" dirty="0"/>
              <a:t>Planificado en base a la inspección del sitio.</a:t>
            </a:r>
          </a:p>
          <a:p>
            <a:pPr marL="285750" indent="-285750">
              <a:buFont typeface="Calibri" panose="020F0502020204030204" pitchFamily="34" charset="0"/>
              <a:buChar char="‒"/>
            </a:pPr>
            <a:r>
              <a:rPr lang="es-ES" sz="1200" dirty="0"/>
              <a:t>Instalado según especificaciones (fabricantes o ingeniería de sistemas).</a:t>
            </a:r>
          </a:p>
          <a:p>
            <a:pPr marL="285750" indent="-285750">
              <a:buFont typeface="Calibri" panose="020F0502020204030204" pitchFamily="34" charset="0"/>
              <a:buChar char="‒"/>
            </a:pPr>
            <a:r>
              <a:rPr lang="es-ES" sz="1200" dirty="0"/>
              <a:t>Instalado de acuerdo a las normativas de fontanería.</a:t>
            </a:r>
          </a:p>
          <a:p>
            <a:pPr marL="285750" indent="-285750">
              <a:buFont typeface="Calibri" panose="020F0502020204030204" pitchFamily="34" charset="0"/>
              <a:buChar char="‒"/>
            </a:pPr>
            <a:r>
              <a:rPr lang="es-ES" sz="1200" dirty="0"/>
              <a:t>Probado y mantenido regularmente</a:t>
            </a:r>
            <a:r>
              <a:rPr lang="en-US" sz="1200" dirty="0"/>
              <a:t>.</a:t>
            </a:r>
          </a:p>
        </p:txBody>
      </p:sp>
    </p:spTree>
    <p:extLst>
      <p:ext uri="{BB962C8B-B14F-4D97-AF65-F5344CB8AC3E}">
        <p14:creationId xmlns:p14="http://schemas.microsoft.com/office/powerpoint/2010/main" val="2086468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generated with high confidence">
            <a:extLst>
              <a:ext uri="{FF2B5EF4-FFF2-40B4-BE49-F238E27FC236}">
                <a16:creationId xmlns:a16="http://schemas.microsoft.com/office/drawing/2014/main" id="{3F8CCD01-A026-4776-A25B-4A883AEE3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 y="1609753"/>
            <a:ext cx="8871680" cy="3115247"/>
          </a:xfrm>
          <a:prstGeom prst="rect">
            <a:avLst/>
          </a:prstGeom>
          <a:solidFill>
            <a:schemeClr val="bg1"/>
          </a:solidFill>
          <a:ln w="9525" cap="flat" cmpd="sng" algn="ctr">
            <a:noFill/>
            <a:prstDash val="solid"/>
            <a:round/>
            <a:headEnd type="none" w="med" len="med"/>
            <a:tailEnd type="none" w="med" len="med"/>
          </a:ln>
        </p:spPr>
      </p:pic>
      <p:sp>
        <p:nvSpPr>
          <p:cNvPr id="2" name="Title 1">
            <a:extLst>
              <a:ext uri="{FF2B5EF4-FFF2-40B4-BE49-F238E27FC236}">
                <a16:creationId xmlns:a16="http://schemas.microsoft.com/office/drawing/2014/main" id="{59826978-162F-4812-AF64-FAACF1CC758A}"/>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2C395853-F8FC-4577-AC5E-F57013EDC538}"/>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Instalación</a:t>
            </a:r>
            <a:r>
              <a:rPr lang="en-US" b="1" dirty="0">
                <a:solidFill>
                  <a:prstClr val="black"/>
                </a:solidFill>
                <a:cs typeface="Arial" pitchFamily="34" charset="0"/>
              </a:rPr>
              <a:t> de </a:t>
            </a:r>
            <a:r>
              <a:rPr lang="en-US" b="1" dirty="0" err="1">
                <a:solidFill>
                  <a:prstClr val="black"/>
                </a:solidFill>
                <a:cs typeface="Arial" pitchFamily="34" charset="0"/>
              </a:rPr>
              <a:t>tuberías</a:t>
            </a:r>
            <a:endParaRPr lang="en-US" b="1" dirty="0"/>
          </a:p>
        </p:txBody>
      </p:sp>
      <p:sp>
        <p:nvSpPr>
          <p:cNvPr id="6" name="Rectangle 5">
            <a:extLst>
              <a:ext uri="{FF2B5EF4-FFF2-40B4-BE49-F238E27FC236}">
                <a16:creationId xmlns:a16="http://schemas.microsoft.com/office/drawing/2014/main" id="{9E1D7F2B-0FC0-4A78-A25C-9A38F0482AE3}"/>
              </a:ext>
            </a:extLst>
          </p:cNvPr>
          <p:cNvSpPr/>
          <p:nvPr/>
        </p:nvSpPr>
        <p:spPr>
          <a:xfrm>
            <a:off x="182285" y="4761878"/>
            <a:ext cx="8797395" cy="1600438"/>
          </a:xfrm>
          <a:prstGeom prst="rect">
            <a:avLst/>
          </a:prstGeom>
        </p:spPr>
        <p:txBody>
          <a:bodyPr wrap="square">
            <a:spAutoFit/>
          </a:bodyPr>
          <a:lstStyle/>
          <a:p>
            <a:pPr marL="285750" indent="-285750">
              <a:buFont typeface="Wingdings" panose="05000000000000000000" pitchFamily="2" charset="2"/>
              <a:buChar char="§"/>
            </a:pPr>
            <a:r>
              <a:rPr lang="es-ES" sz="1400" b="1" dirty="0"/>
              <a:t>CIRCUITOS HIDRÁULICOS.</a:t>
            </a:r>
            <a:r>
              <a:rPr lang="es-ES" sz="1400" dirty="0"/>
              <a:t> Los sistemas solares térmicos de pequeña escala, como los ACS Solar, están compuestos por </a:t>
            </a:r>
            <a:r>
              <a:rPr lang="en-US" sz="1400" dirty="0"/>
              <a:t>:</a:t>
            </a:r>
          </a:p>
          <a:p>
            <a:pPr marL="539750" lvl="1" indent="-285750">
              <a:buFont typeface="Calibri" panose="020F0502020204030204" pitchFamily="34" charset="0"/>
              <a:buChar char="‒"/>
            </a:pPr>
            <a:r>
              <a:rPr lang="es-ES" sz="1400" b="1" dirty="0"/>
              <a:t>Un circuito primario (o circuito solar). </a:t>
            </a:r>
            <a:r>
              <a:rPr lang="es-ES" sz="1400" dirty="0"/>
              <a:t>Es el circuito de generación de calor, incluyendo los colectores solares.</a:t>
            </a:r>
          </a:p>
          <a:p>
            <a:pPr marL="539750" lvl="1" indent="-285750">
              <a:buFont typeface="Calibri" panose="020F0502020204030204" pitchFamily="34" charset="0"/>
              <a:buChar char="‒"/>
            </a:pPr>
            <a:r>
              <a:rPr lang="es-ES" sz="1400" b="1" dirty="0"/>
              <a:t>Un circuito secundario (o de consumo). </a:t>
            </a:r>
            <a:r>
              <a:rPr lang="es-ES" sz="1400" dirty="0"/>
              <a:t>Es el circuito en el que se extrae el agua caliente para su uso.</a:t>
            </a:r>
          </a:p>
          <a:p>
            <a:pPr marL="539750" lvl="1" indent="-285750">
              <a:buFont typeface="Calibri" panose="020F0502020204030204" pitchFamily="34" charset="0"/>
              <a:buChar char="‒"/>
            </a:pPr>
            <a:r>
              <a:rPr lang="es-ES" sz="1400" b="1" dirty="0"/>
              <a:t>Circuito(s) Intermediario(s). </a:t>
            </a:r>
            <a:r>
              <a:rPr lang="es-ES" sz="1400" dirty="0"/>
              <a:t>Entre Primaria y Secundaria. Depende del diseño del sistema de almacenamiento (uno o dos tanques) y de la calefacción de apoyo utilizada. Básicamente, capta la energía transferida desde el circuito solar para ser almacenada y gestionada antes de los usos finales previstos.</a:t>
            </a:r>
            <a:endParaRPr lang="en-US" sz="1400" dirty="0"/>
          </a:p>
        </p:txBody>
      </p:sp>
      <p:grpSp>
        <p:nvGrpSpPr>
          <p:cNvPr id="12" name="Group 11">
            <a:extLst>
              <a:ext uri="{FF2B5EF4-FFF2-40B4-BE49-F238E27FC236}">
                <a16:creationId xmlns:a16="http://schemas.microsoft.com/office/drawing/2014/main" id="{90B228E5-E0B5-4FEE-8484-3CC983BE4DDE}"/>
              </a:ext>
            </a:extLst>
          </p:cNvPr>
          <p:cNvGrpSpPr/>
          <p:nvPr/>
        </p:nvGrpSpPr>
        <p:grpSpPr>
          <a:xfrm>
            <a:off x="164320" y="1582401"/>
            <a:ext cx="8815360" cy="3115248"/>
            <a:chOff x="164320" y="1582401"/>
            <a:chExt cx="8815360" cy="3115248"/>
          </a:xfrm>
        </p:grpSpPr>
        <p:sp>
          <p:nvSpPr>
            <p:cNvPr id="7" name="Rectangle 6">
              <a:extLst>
                <a:ext uri="{FF2B5EF4-FFF2-40B4-BE49-F238E27FC236}">
                  <a16:creationId xmlns:a16="http://schemas.microsoft.com/office/drawing/2014/main" id="{845FA55D-55B1-430D-B644-CEA208D16C4D}"/>
                </a:ext>
              </a:extLst>
            </p:cNvPr>
            <p:cNvSpPr/>
            <p:nvPr/>
          </p:nvSpPr>
          <p:spPr>
            <a:xfrm>
              <a:off x="164320" y="2277000"/>
              <a:ext cx="1887680" cy="24206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1DA103-022B-4C8D-84D9-02D403CCE582}"/>
                </a:ext>
              </a:extLst>
            </p:cNvPr>
            <p:cNvSpPr/>
            <p:nvPr/>
          </p:nvSpPr>
          <p:spPr>
            <a:xfrm>
              <a:off x="2052000" y="2277000"/>
              <a:ext cx="4176000" cy="242064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77219D7-A544-4CBA-A03E-F0EF0122B1B7}"/>
                </a:ext>
              </a:extLst>
            </p:cNvPr>
            <p:cNvGrpSpPr/>
            <p:nvPr/>
          </p:nvGrpSpPr>
          <p:grpSpPr>
            <a:xfrm>
              <a:off x="6228000" y="1582401"/>
              <a:ext cx="2751680" cy="3115248"/>
              <a:chOff x="6228000" y="1582400"/>
              <a:chExt cx="2751680" cy="3169953"/>
            </a:xfrm>
          </p:grpSpPr>
          <p:sp>
            <p:nvSpPr>
              <p:cNvPr id="9" name="Rectangle 8">
                <a:extLst>
                  <a:ext uri="{FF2B5EF4-FFF2-40B4-BE49-F238E27FC236}">
                    <a16:creationId xmlns:a16="http://schemas.microsoft.com/office/drawing/2014/main" id="{47AFC14C-D9D7-44F5-AB19-48E09C17A855}"/>
                  </a:ext>
                </a:extLst>
              </p:cNvPr>
              <p:cNvSpPr/>
              <p:nvPr/>
            </p:nvSpPr>
            <p:spPr>
              <a:xfrm>
                <a:off x="6228000" y="2277000"/>
                <a:ext cx="2751680" cy="2475353"/>
              </a:xfrm>
              <a:prstGeom prst="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9A8CC5-91C3-4637-A7F4-194246F1068E}"/>
                  </a:ext>
                </a:extLst>
              </p:cNvPr>
              <p:cNvSpPr/>
              <p:nvPr/>
            </p:nvSpPr>
            <p:spPr>
              <a:xfrm>
                <a:off x="6228000" y="1582400"/>
                <a:ext cx="1847360" cy="694600"/>
              </a:xfrm>
              <a:prstGeom prst="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a:extLst>
              <a:ext uri="{FF2B5EF4-FFF2-40B4-BE49-F238E27FC236}">
                <a16:creationId xmlns:a16="http://schemas.microsoft.com/office/drawing/2014/main" id="{08EF8EFB-DB05-4F64-AA10-ED2BDF4F45B6}"/>
              </a:ext>
            </a:extLst>
          </p:cNvPr>
          <p:cNvSpPr/>
          <p:nvPr/>
        </p:nvSpPr>
        <p:spPr>
          <a:xfrm>
            <a:off x="182285" y="1994008"/>
            <a:ext cx="1509715" cy="276999"/>
          </a:xfrm>
          <a:prstGeom prst="rect">
            <a:avLst/>
          </a:prstGeom>
        </p:spPr>
        <p:txBody>
          <a:bodyPr wrap="square">
            <a:spAutoFit/>
          </a:bodyPr>
          <a:lstStyle/>
          <a:p>
            <a:r>
              <a:rPr lang="en-US" sz="1200" b="1" dirty="0">
                <a:solidFill>
                  <a:srgbClr val="FFCC00"/>
                </a:solidFill>
              </a:rPr>
              <a:t>CIRCUITO PRIMARIO</a:t>
            </a:r>
            <a:endParaRPr lang="en-US" sz="1200" dirty="0">
              <a:solidFill>
                <a:srgbClr val="FFCC00"/>
              </a:solidFill>
            </a:endParaRPr>
          </a:p>
        </p:txBody>
      </p:sp>
      <p:sp>
        <p:nvSpPr>
          <p:cNvPr id="15" name="Rectangle 14">
            <a:extLst>
              <a:ext uri="{FF2B5EF4-FFF2-40B4-BE49-F238E27FC236}">
                <a16:creationId xmlns:a16="http://schemas.microsoft.com/office/drawing/2014/main" id="{742836F1-E65B-4922-96CB-B5FAECCC780F}"/>
              </a:ext>
            </a:extLst>
          </p:cNvPr>
          <p:cNvSpPr/>
          <p:nvPr/>
        </p:nvSpPr>
        <p:spPr>
          <a:xfrm>
            <a:off x="8057815" y="1817599"/>
            <a:ext cx="1222298" cy="461665"/>
          </a:xfrm>
          <a:prstGeom prst="rect">
            <a:avLst/>
          </a:prstGeom>
        </p:spPr>
        <p:txBody>
          <a:bodyPr wrap="square">
            <a:spAutoFit/>
          </a:bodyPr>
          <a:lstStyle/>
          <a:p>
            <a:r>
              <a:rPr lang="en-US" sz="1200" b="1" dirty="0">
                <a:solidFill>
                  <a:schemeClr val="accent4">
                    <a:lumMod val="75000"/>
                  </a:schemeClr>
                </a:solidFill>
              </a:rPr>
              <a:t>SECONDARY CIRCUIT</a:t>
            </a:r>
            <a:endParaRPr lang="en-US" sz="1200" dirty="0">
              <a:solidFill>
                <a:schemeClr val="accent4">
                  <a:lumMod val="75000"/>
                </a:schemeClr>
              </a:solidFill>
            </a:endParaRPr>
          </a:p>
        </p:txBody>
      </p:sp>
      <p:sp>
        <p:nvSpPr>
          <p:cNvPr id="16" name="Rectangle 15">
            <a:extLst>
              <a:ext uri="{FF2B5EF4-FFF2-40B4-BE49-F238E27FC236}">
                <a16:creationId xmlns:a16="http://schemas.microsoft.com/office/drawing/2014/main" id="{D9AE0985-8C48-44DF-850C-E46BC3132418}"/>
              </a:ext>
            </a:extLst>
          </p:cNvPr>
          <p:cNvSpPr/>
          <p:nvPr/>
        </p:nvSpPr>
        <p:spPr>
          <a:xfrm>
            <a:off x="3260607" y="1994008"/>
            <a:ext cx="2157715" cy="276999"/>
          </a:xfrm>
          <a:prstGeom prst="rect">
            <a:avLst/>
          </a:prstGeom>
        </p:spPr>
        <p:txBody>
          <a:bodyPr wrap="square">
            <a:spAutoFit/>
          </a:bodyPr>
          <a:lstStyle/>
          <a:p>
            <a:r>
              <a:rPr lang="en-US" sz="1200" b="1" dirty="0">
                <a:solidFill>
                  <a:schemeClr val="accent2">
                    <a:lumMod val="75000"/>
                  </a:schemeClr>
                </a:solidFill>
              </a:rPr>
              <a:t>CIRCUITO(s) INTERMEDIO(s)</a:t>
            </a:r>
            <a:endParaRPr lang="en-US" sz="1200" dirty="0">
              <a:solidFill>
                <a:schemeClr val="accent2">
                  <a:lumMod val="75000"/>
                </a:schemeClr>
              </a:solidFill>
            </a:endParaRPr>
          </a:p>
        </p:txBody>
      </p:sp>
    </p:spTree>
    <p:extLst>
      <p:ext uri="{BB962C8B-B14F-4D97-AF65-F5344CB8AC3E}">
        <p14:creationId xmlns:p14="http://schemas.microsoft.com/office/powerpoint/2010/main" val="214175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3E201-AC2B-4B13-ABD1-6D23DFF64498}"/>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5" name="Rectangle 4">
            <a:extLst>
              <a:ext uri="{FF2B5EF4-FFF2-40B4-BE49-F238E27FC236}">
                <a16:creationId xmlns:a16="http://schemas.microsoft.com/office/drawing/2014/main" id="{317E7A52-D56F-4F88-9546-10D98500194B}"/>
              </a:ext>
            </a:extLst>
          </p:cNvPr>
          <p:cNvSpPr/>
          <p:nvPr/>
        </p:nvSpPr>
        <p:spPr>
          <a:xfrm>
            <a:off x="432916" y="1557000"/>
            <a:ext cx="385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Instalación</a:t>
            </a:r>
            <a:r>
              <a:rPr lang="en-US" b="1" dirty="0">
                <a:solidFill>
                  <a:prstClr val="black"/>
                </a:solidFill>
                <a:cs typeface="Arial" pitchFamily="34" charset="0"/>
              </a:rPr>
              <a:t> de </a:t>
            </a:r>
            <a:r>
              <a:rPr lang="en-US" b="1" dirty="0" err="1">
                <a:solidFill>
                  <a:prstClr val="black"/>
                </a:solidFill>
                <a:cs typeface="Arial" pitchFamily="34" charset="0"/>
              </a:rPr>
              <a:t>tuberías</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id="{CE1D4FB0-FB86-45B5-B382-C11E420E843C}"/>
              </a:ext>
            </a:extLst>
          </p:cNvPr>
          <p:cNvSpPr/>
          <p:nvPr/>
        </p:nvSpPr>
        <p:spPr>
          <a:xfrm>
            <a:off x="547818" y="1964795"/>
            <a:ext cx="4168182" cy="338554"/>
          </a:xfrm>
          <a:prstGeom prst="rect">
            <a:avLst/>
          </a:prstGeom>
        </p:spPr>
        <p:txBody>
          <a:bodyPr wrap="square">
            <a:spAutoFit/>
          </a:bodyPr>
          <a:lstStyle/>
          <a:p>
            <a:pPr marL="342900" indent="-342900">
              <a:buFont typeface="Wingdings" panose="05000000000000000000" pitchFamily="2" charset="2"/>
              <a:buChar char="§"/>
            </a:pPr>
            <a:r>
              <a:rPr lang="es-ES" sz="1600" b="1" dirty="0"/>
              <a:t>LA EXPERIENCIA DEL FONTANERO CUENTA</a:t>
            </a:r>
            <a:r>
              <a:rPr lang="en-US" sz="1600" b="1" dirty="0"/>
              <a:t>.</a:t>
            </a:r>
          </a:p>
        </p:txBody>
      </p:sp>
      <p:sp>
        <p:nvSpPr>
          <p:cNvPr id="13" name="TextBox 12">
            <a:extLst>
              <a:ext uri="{FF2B5EF4-FFF2-40B4-BE49-F238E27FC236}">
                <a16:creationId xmlns:a16="http://schemas.microsoft.com/office/drawing/2014/main" id="{329EF5E5-FA20-43EC-80F6-97F8A8D82F75}"/>
              </a:ext>
            </a:extLst>
          </p:cNvPr>
          <p:cNvSpPr txBox="1"/>
          <p:nvPr/>
        </p:nvSpPr>
        <p:spPr>
          <a:xfrm>
            <a:off x="396000" y="2469008"/>
            <a:ext cx="1878302"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Calibri" panose="020F0502020204030204" pitchFamily="34" charset="0"/>
              <a:buChar char="‒"/>
            </a:pPr>
            <a:r>
              <a:rPr lang="es-ES" sz="1200" dirty="0"/>
              <a:t>Muchos tipos diferentes de sistemas solares y modelos </a:t>
            </a:r>
            <a:r>
              <a:rPr lang="es-ES" sz="1200" dirty="0">
                <a:solidFill>
                  <a:schemeClr val="tx1"/>
                </a:solidFill>
              </a:rPr>
              <a:t>comerciales ( kits) con </a:t>
            </a:r>
            <a:r>
              <a:rPr lang="es-ES" sz="1200" dirty="0"/>
              <a:t>requisitos de fontanería.</a:t>
            </a:r>
          </a:p>
          <a:p>
            <a:pPr marL="285750" indent="-285750">
              <a:buFont typeface="Calibri" panose="020F0502020204030204" pitchFamily="34" charset="0"/>
              <a:buChar char="‒"/>
            </a:pPr>
            <a:r>
              <a:rPr lang="es-ES" sz="1200" dirty="0"/>
              <a:t>Muchas soluciones calculadas posibles (sistemas de ingeniería).</a:t>
            </a:r>
          </a:p>
          <a:p>
            <a:pPr marL="285750" indent="-285750">
              <a:buFont typeface="Calibri" panose="020F0502020204030204" pitchFamily="34" charset="0"/>
              <a:buChar char="‒"/>
            </a:pPr>
            <a:r>
              <a:rPr lang="es-ES" sz="1200" dirty="0"/>
              <a:t>El conocimiento y la experiencia acumulados del fontanero pueden marcar la diferencia en la eficiencia y los costos de trabajo de ACS solar.</a:t>
            </a:r>
            <a:endParaRPr lang="en-US" sz="1200" dirty="0"/>
          </a:p>
        </p:txBody>
      </p:sp>
      <p:grpSp>
        <p:nvGrpSpPr>
          <p:cNvPr id="16" name="Group 15">
            <a:extLst>
              <a:ext uri="{FF2B5EF4-FFF2-40B4-BE49-F238E27FC236}">
                <a16:creationId xmlns:a16="http://schemas.microsoft.com/office/drawing/2014/main" id="{88EB7A73-6F1E-47B4-BB52-E660E71A0A58}"/>
              </a:ext>
            </a:extLst>
          </p:cNvPr>
          <p:cNvGrpSpPr/>
          <p:nvPr/>
        </p:nvGrpSpPr>
        <p:grpSpPr>
          <a:xfrm>
            <a:off x="2327494" y="1432846"/>
            <a:ext cx="6785381" cy="4821814"/>
            <a:chOff x="2327494" y="1432846"/>
            <a:chExt cx="6785381" cy="4821814"/>
          </a:xfrm>
        </p:grpSpPr>
        <p:grpSp>
          <p:nvGrpSpPr>
            <p:cNvPr id="10" name="Group 9">
              <a:extLst>
                <a:ext uri="{FF2B5EF4-FFF2-40B4-BE49-F238E27FC236}">
                  <a16:creationId xmlns:a16="http://schemas.microsoft.com/office/drawing/2014/main" id="{A552918D-8BC1-4358-B38C-4AC369B573E9}"/>
                </a:ext>
              </a:extLst>
            </p:cNvPr>
            <p:cNvGrpSpPr/>
            <p:nvPr/>
          </p:nvGrpSpPr>
          <p:grpSpPr>
            <a:xfrm>
              <a:off x="2327494" y="1557000"/>
              <a:ext cx="6564506" cy="4697660"/>
              <a:chOff x="2122295" y="1557000"/>
              <a:chExt cx="6564506" cy="4697660"/>
            </a:xfrm>
          </p:grpSpPr>
          <p:pic>
            <p:nvPicPr>
              <p:cNvPr id="4" name="Picture 3">
                <a:extLst>
                  <a:ext uri="{FF2B5EF4-FFF2-40B4-BE49-F238E27FC236}">
                    <a16:creationId xmlns:a16="http://schemas.microsoft.com/office/drawing/2014/main" id="{974908D0-1AE8-4422-BC28-A9A9D01DBC55}"/>
                  </a:ext>
                </a:extLst>
              </p:cNvPr>
              <p:cNvPicPr>
                <a:picLocks noChangeAspect="1"/>
              </p:cNvPicPr>
              <p:nvPr/>
            </p:nvPicPr>
            <p:blipFill>
              <a:blip r:embed="rId2"/>
              <a:stretch>
                <a:fillRect/>
              </a:stretch>
            </p:blipFill>
            <p:spPr>
              <a:xfrm>
                <a:off x="5220001" y="1557000"/>
                <a:ext cx="3466800" cy="4697660"/>
              </a:xfrm>
              <a:prstGeom prst="rect">
                <a:avLst/>
              </a:prstGeom>
              <a:ln>
                <a:solidFill>
                  <a:schemeClr val="tx1"/>
                </a:solidFill>
              </a:ln>
            </p:spPr>
          </p:pic>
          <p:pic>
            <p:nvPicPr>
              <p:cNvPr id="7" name="Picture 6">
                <a:extLst>
                  <a:ext uri="{FF2B5EF4-FFF2-40B4-BE49-F238E27FC236}">
                    <a16:creationId xmlns:a16="http://schemas.microsoft.com/office/drawing/2014/main" id="{B4566014-34EE-42D1-AF90-053B51AB3C7A}"/>
                  </a:ext>
                </a:extLst>
              </p:cNvPr>
              <p:cNvPicPr>
                <a:picLocks noChangeAspect="1"/>
              </p:cNvPicPr>
              <p:nvPr/>
            </p:nvPicPr>
            <p:blipFill>
              <a:blip r:embed="rId3"/>
              <a:stretch>
                <a:fillRect/>
              </a:stretch>
            </p:blipFill>
            <p:spPr>
              <a:xfrm>
                <a:off x="2122295" y="2336419"/>
                <a:ext cx="3088800" cy="2242420"/>
              </a:xfrm>
              <a:prstGeom prst="rect">
                <a:avLst/>
              </a:prstGeom>
              <a:ln>
                <a:solidFill>
                  <a:schemeClr val="tx1"/>
                </a:solidFill>
              </a:ln>
            </p:spPr>
          </p:pic>
          <p:pic>
            <p:nvPicPr>
              <p:cNvPr id="9" name="Picture 8">
                <a:extLst>
                  <a:ext uri="{FF2B5EF4-FFF2-40B4-BE49-F238E27FC236}">
                    <a16:creationId xmlns:a16="http://schemas.microsoft.com/office/drawing/2014/main" id="{6747BB29-9D1E-47EC-A9BF-988473AC5E69}"/>
                  </a:ext>
                </a:extLst>
              </p:cNvPr>
              <p:cNvPicPr>
                <a:picLocks noChangeAspect="1"/>
              </p:cNvPicPr>
              <p:nvPr/>
            </p:nvPicPr>
            <p:blipFill>
              <a:blip r:embed="rId4"/>
              <a:stretch>
                <a:fillRect/>
              </a:stretch>
            </p:blipFill>
            <p:spPr>
              <a:xfrm>
                <a:off x="2122295" y="4572565"/>
                <a:ext cx="3088181" cy="1682095"/>
              </a:xfrm>
              <a:prstGeom prst="rect">
                <a:avLst/>
              </a:prstGeom>
              <a:ln>
                <a:solidFill>
                  <a:schemeClr val="tx1"/>
                </a:solidFill>
              </a:ln>
            </p:spPr>
          </p:pic>
        </p:grpSp>
        <p:pic>
          <p:nvPicPr>
            <p:cNvPr id="15" name="Picture 14">
              <a:extLst>
                <a:ext uri="{FF2B5EF4-FFF2-40B4-BE49-F238E27FC236}">
                  <a16:creationId xmlns:a16="http://schemas.microsoft.com/office/drawing/2014/main" id="{789485B4-D05B-4122-AD4C-CF244004D87A}"/>
                </a:ext>
              </a:extLst>
            </p:cNvPr>
            <p:cNvPicPr>
              <a:picLocks noChangeAspect="1"/>
            </p:cNvPicPr>
            <p:nvPr/>
          </p:nvPicPr>
          <p:blipFill>
            <a:blip r:embed="rId5"/>
            <a:stretch>
              <a:fillRect/>
            </a:stretch>
          </p:blipFill>
          <p:spPr>
            <a:xfrm>
              <a:off x="7219351" y="1432846"/>
              <a:ext cx="1893524" cy="414609"/>
            </a:xfrm>
            <a:prstGeom prst="rect">
              <a:avLst/>
            </a:prstGeom>
          </p:spPr>
        </p:pic>
      </p:grpSp>
      <p:sp>
        <p:nvSpPr>
          <p:cNvPr id="14" name="Rectangle 13">
            <a:extLst>
              <a:ext uri="{FF2B5EF4-FFF2-40B4-BE49-F238E27FC236}">
                <a16:creationId xmlns:a16="http://schemas.microsoft.com/office/drawing/2014/main" id="{73D85F6B-6303-430F-A3DF-2636BCCB47CB}"/>
              </a:ext>
            </a:extLst>
          </p:cNvPr>
          <p:cNvSpPr/>
          <p:nvPr/>
        </p:nvSpPr>
        <p:spPr>
          <a:xfrm>
            <a:off x="5004000" y="150890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193747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32A6B1-ACD1-4964-8627-6E0CC79A6A3C}"/>
              </a:ext>
            </a:extLst>
          </p:cNvPr>
          <p:cNvSpPr>
            <a:spLocks noGrp="1"/>
          </p:cNvSpPr>
          <p:nvPr>
            <p:ph type="title"/>
          </p:nvPr>
        </p:nvSpPr>
        <p:spPr>
          <a:xfrm>
            <a:off x="1979613" y="0"/>
            <a:ext cx="6707187" cy="1125538"/>
          </a:xfrm>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5" name="Rectangle 4">
            <a:extLst>
              <a:ext uri="{FF2B5EF4-FFF2-40B4-BE49-F238E27FC236}">
                <a16:creationId xmlns:a16="http://schemas.microsoft.com/office/drawing/2014/main" id="{C7A9D432-B9C0-4862-9564-D0A9EC74C3C3}"/>
              </a:ext>
            </a:extLst>
          </p:cNvPr>
          <p:cNvSpPr/>
          <p:nvPr/>
        </p:nvSpPr>
        <p:spPr>
          <a:xfrm>
            <a:off x="432916" y="1557000"/>
            <a:ext cx="320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Aspectos</a:t>
            </a:r>
            <a:r>
              <a:rPr lang="en-US" b="1" dirty="0">
                <a:solidFill>
                  <a:prstClr val="black"/>
                </a:solidFill>
                <a:cs typeface="Arial" pitchFamily="34" charset="0"/>
              </a:rPr>
              <a:t> </a:t>
            </a:r>
            <a:r>
              <a:rPr lang="en-US" b="1" dirty="0" err="1">
                <a:solidFill>
                  <a:prstClr val="black"/>
                </a:solidFill>
                <a:cs typeface="Arial" pitchFamily="34" charset="0"/>
              </a:rPr>
              <a:t>comunes</a:t>
            </a:r>
            <a:r>
              <a:rPr lang="en-US" b="1" dirty="0">
                <a:solidFill>
                  <a:prstClr val="black"/>
                </a:solidFill>
                <a:cs typeface="Arial" pitchFamily="34" charset="0"/>
              </a:rPr>
              <a:t>.</a:t>
            </a:r>
            <a:endParaRPr lang="en-US" b="1" dirty="0"/>
          </a:p>
        </p:txBody>
      </p:sp>
      <p:pic>
        <p:nvPicPr>
          <p:cNvPr id="7" name="Picture 6">
            <a:extLst>
              <a:ext uri="{FF2B5EF4-FFF2-40B4-BE49-F238E27FC236}">
                <a16:creationId xmlns:a16="http://schemas.microsoft.com/office/drawing/2014/main" id="{8F744E62-DA87-4867-B5CB-E1CC301FA30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10527"/>
          <a:stretch/>
        </p:blipFill>
        <p:spPr>
          <a:xfrm>
            <a:off x="5652002" y="1701001"/>
            <a:ext cx="3023998" cy="3527999"/>
          </a:xfrm>
          <a:prstGeom prst="rect">
            <a:avLst/>
          </a:prstGeom>
          <a:ln>
            <a:solidFill>
              <a:schemeClr val="tx1"/>
            </a:solidFill>
          </a:ln>
        </p:spPr>
      </p:pic>
      <p:sp>
        <p:nvSpPr>
          <p:cNvPr id="8" name="Rectangle 7">
            <a:extLst>
              <a:ext uri="{FF2B5EF4-FFF2-40B4-BE49-F238E27FC236}">
                <a16:creationId xmlns:a16="http://schemas.microsoft.com/office/drawing/2014/main" id="{8F0C3B02-5F44-4E6D-B3CD-7D15F5C1EABE}"/>
              </a:ext>
            </a:extLst>
          </p:cNvPr>
          <p:cNvSpPr/>
          <p:nvPr/>
        </p:nvSpPr>
        <p:spPr>
          <a:xfrm>
            <a:off x="108000" y="1989000"/>
            <a:ext cx="8146800" cy="4401205"/>
          </a:xfrm>
          <a:prstGeom prst="rect">
            <a:avLst/>
          </a:prstGeom>
        </p:spPr>
        <p:txBody>
          <a:bodyPr wrap="square">
            <a:spAutoFit/>
          </a:bodyPr>
          <a:lstStyle/>
          <a:p>
            <a:pPr marL="82550" indent="-285750">
              <a:buFont typeface="Wingdings" panose="05000000000000000000" pitchFamily="2" charset="2"/>
              <a:buChar char="§"/>
            </a:pPr>
            <a:r>
              <a:rPr lang="es-ES" sz="1400" b="1" dirty="0"/>
              <a:t>Las referencias básicas para la fontanería son </a:t>
            </a:r>
            <a:r>
              <a:rPr lang="en-US" sz="1400" b="1" dirty="0"/>
              <a:t>:</a:t>
            </a:r>
          </a:p>
          <a:p>
            <a:pPr marL="542925" lvl="1" indent="-285750">
              <a:buFont typeface="Calibri" panose="020F0502020204030204" pitchFamily="34" charset="0"/>
              <a:buChar char="‒"/>
            </a:pPr>
            <a:r>
              <a:rPr lang="es-ES" sz="1400" dirty="0"/>
              <a:t>Diagramas de fontanería del sistema para Kits de ACS.</a:t>
            </a:r>
          </a:p>
          <a:p>
            <a:pPr marL="542925" lvl="1" indent="-285750">
              <a:buFont typeface="Calibri" panose="020F0502020204030204" pitchFamily="34" charset="0"/>
              <a:buChar char="‒"/>
            </a:pPr>
            <a:r>
              <a:rPr lang="es-ES" sz="1400" dirty="0"/>
              <a:t>Diseños específicos de tuberías para sistemas ACS solar calculados.</a:t>
            </a:r>
          </a:p>
          <a:p>
            <a:pPr marL="542925" lvl="1" indent="-285750">
              <a:buFont typeface="Calibri" panose="020F0502020204030204" pitchFamily="34" charset="0"/>
              <a:buChar char="‒"/>
            </a:pPr>
            <a:r>
              <a:rPr lang="es-ES" sz="1400" dirty="0"/>
              <a:t>Disposiciones de tuberías que se adaptan al lugar de instalación</a:t>
            </a:r>
            <a:r>
              <a:rPr lang="en-US" sz="1400" dirty="0"/>
              <a:t>.</a:t>
            </a:r>
          </a:p>
          <a:p>
            <a:pPr marL="82550" indent="-285750">
              <a:buFont typeface="Wingdings" panose="05000000000000000000" pitchFamily="2" charset="2"/>
              <a:buChar char="§"/>
            </a:pPr>
            <a:r>
              <a:rPr lang="es-ES" sz="1400" b="1" dirty="0"/>
              <a:t>Todos los trabajos de tuberías para la energía solar deben ser </a:t>
            </a:r>
          </a:p>
          <a:p>
            <a:r>
              <a:rPr lang="es-ES" sz="1400" b="1" dirty="0"/>
              <a:t>        compatibles con </a:t>
            </a:r>
            <a:r>
              <a:rPr lang="en-US" sz="1400" b="1" dirty="0"/>
              <a:t>:</a:t>
            </a:r>
          </a:p>
          <a:p>
            <a:pPr marL="542925" lvl="2" indent="-285750">
              <a:buFont typeface="Calibri" panose="020F0502020204030204" pitchFamily="34" charset="0"/>
              <a:buChar char="‒"/>
            </a:pPr>
            <a:r>
              <a:rPr lang="es-ES" sz="1400" dirty="0"/>
              <a:t>Requisitos de las normas locales para el servicio de agua potable.</a:t>
            </a:r>
          </a:p>
          <a:p>
            <a:pPr marL="542925" lvl="2" indent="-285750">
              <a:buFont typeface="Calibri" panose="020F0502020204030204" pitchFamily="34" charset="0"/>
              <a:buChar char="‒"/>
            </a:pPr>
            <a:r>
              <a:rPr lang="es-ES" sz="1400" dirty="0"/>
              <a:t>Requisitos de las normas locales para el servicio de agua caliente</a:t>
            </a:r>
          </a:p>
          <a:p>
            <a:pPr marL="257175" lvl="2"/>
            <a:r>
              <a:rPr lang="es-ES" sz="1400" dirty="0"/>
              <a:t>        o térmica (incluyendo fuentes renovables como la energía solar).</a:t>
            </a:r>
          </a:p>
          <a:p>
            <a:pPr marL="542925" lvl="2" indent="-285750">
              <a:buFont typeface="Calibri" panose="020F0502020204030204" pitchFamily="34" charset="0"/>
              <a:buChar char="‒"/>
            </a:pPr>
            <a:r>
              <a:rPr lang="es-ES" sz="1400" dirty="0"/>
              <a:t>Otras normas, si procede: eléctricos, de gas, etc.</a:t>
            </a:r>
            <a:endParaRPr lang="en-US" sz="1400" dirty="0"/>
          </a:p>
          <a:p>
            <a:pPr marL="82550" indent="-285750">
              <a:buFont typeface="Wingdings" panose="05000000000000000000" pitchFamily="2" charset="2"/>
              <a:buChar char="§"/>
            </a:pPr>
            <a:r>
              <a:rPr lang="es-ES" sz="1400" b="1" dirty="0">
                <a:solidFill>
                  <a:prstClr val="black"/>
                </a:solidFill>
              </a:rPr>
              <a:t>Todas las tuberías para la energía solar deben cumplir los siguientes </a:t>
            </a:r>
          </a:p>
          <a:p>
            <a:r>
              <a:rPr lang="es-ES" sz="1400" b="1" dirty="0">
                <a:solidFill>
                  <a:prstClr val="black"/>
                </a:solidFill>
              </a:rPr>
              <a:t>        requisitos </a:t>
            </a:r>
            <a:r>
              <a:rPr lang="en-US" sz="1400" b="1" dirty="0">
                <a:solidFill>
                  <a:prstClr val="black"/>
                </a:solidFill>
              </a:rPr>
              <a:t>:</a:t>
            </a:r>
          </a:p>
          <a:p>
            <a:pPr marL="542925" lvl="1" indent="-285750">
              <a:buFont typeface="Calibri" panose="020F0502020204030204" pitchFamily="34" charset="0"/>
              <a:buChar char="‒"/>
            </a:pPr>
            <a:r>
              <a:rPr lang="es-ES" sz="1400" dirty="0"/>
              <a:t>Soportan todo el rango de </a:t>
            </a:r>
            <a:r>
              <a:rPr lang="es-ES" sz="1400" b="1" dirty="0"/>
              <a:t>temperaturas de trabajo</a:t>
            </a:r>
          </a:p>
          <a:p>
            <a:pPr marL="257175" lvl="1"/>
            <a:r>
              <a:rPr lang="es-ES" sz="1400" b="1" dirty="0"/>
              <a:t>        y presiones </a:t>
            </a:r>
            <a:r>
              <a:rPr lang="es-ES" sz="1400" dirty="0"/>
              <a:t>del sistema.</a:t>
            </a:r>
          </a:p>
          <a:p>
            <a:pPr marL="542925" lvl="1" indent="-285750">
              <a:buFont typeface="Calibri" panose="020F0502020204030204" pitchFamily="34" charset="0"/>
              <a:buChar char="‒"/>
            </a:pPr>
            <a:r>
              <a:rPr lang="es-ES" sz="1400" dirty="0"/>
              <a:t>Evite, o resista, la </a:t>
            </a:r>
            <a:r>
              <a:rPr lang="es-ES" sz="1400" b="1" dirty="0"/>
              <a:t>corrosión</a:t>
            </a:r>
            <a:r>
              <a:rPr lang="es-ES" sz="1400" dirty="0"/>
              <a:t> causada por los líquidos, </a:t>
            </a:r>
          </a:p>
          <a:p>
            <a:pPr marL="257175" lvl="1"/>
            <a:r>
              <a:rPr lang="es-ES" sz="1400" dirty="0"/>
              <a:t>       corrosión galvánica (uniones metálicas) y deterioro del aislamiento por la luz solar (UV) y otros.</a:t>
            </a:r>
          </a:p>
          <a:p>
            <a:pPr marL="542925" lvl="1" indent="-285750">
              <a:buFont typeface="Calibri" panose="020F0502020204030204" pitchFamily="34" charset="0"/>
              <a:buChar char="‒"/>
            </a:pPr>
            <a:r>
              <a:rPr lang="es-ES" sz="1400" dirty="0"/>
              <a:t>Maximizar la </a:t>
            </a:r>
            <a:r>
              <a:rPr lang="es-ES" sz="1400" b="1" dirty="0"/>
              <a:t>contribución al rendimiento y protección del sistema </a:t>
            </a:r>
            <a:r>
              <a:rPr lang="es-ES" sz="1400" dirty="0"/>
              <a:t>mediante el tipo y tamaño de tubería adecuados, la disposición física, el aislamiento de los tubos y las protecciones (</a:t>
            </a:r>
            <a:r>
              <a:rPr lang="es-ES" sz="1400" dirty="0" err="1"/>
              <a:t>ctrl</a:t>
            </a:r>
            <a:r>
              <a:rPr lang="es-ES" sz="1400" dirty="0"/>
              <a:t>. de congelación y sobrecalentamiento). </a:t>
            </a:r>
          </a:p>
          <a:p>
            <a:pPr marL="542925" lvl="1" indent="-285750">
              <a:buFont typeface="Calibri" panose="020F0502020204030204" pitchFamily="34" charset="0"/>
              <a:buChar char="‒"/>
            </a:pPr>
            <a:r>
              <a:rPr lang="es-ES" sz="1400" dirty="0"/>
              <a:t>Contribuir a </a:t>
            </a:r>
            <a:r>
              <a:rPr lang="es-ES" sz="1400" b="1" dirty="0"/>
              <a:t>facilitar la instalación y el mantenimiento y a reducir los costes</a:t>
            </a:r>
            <a:r>
              <a:rPr lang="en-US" sz="1400" dirty="0"/>
              <a:t>.</a:t>
            </a:r>
          </a:p>
        </p:txBody>
      </p:sp>
    </p:spTree>
    <p:extLst>
      <p:ext uri="{BB962C8B-B14F-4D97-AF65-F5344CB8AC3E}">
        <p14:creationId xmlns:p14="http://schemas.microsoft.com/office/powerpoint/2010/main" val="3706707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C213-86E7-485C-A844-4107289630E1}"/>
              </a:ext>
            </a:extLst>
          </p:cNvPr>
          <p:cNvSpPr>
            <a:spLocks noGrp="1"/>
          </p:cNvSpPr>
          <p:nvPr>
            <p:ph type="title"/>
          </p:nvPr>
        </p:nvSpPr>
        <p:spPr/>
        <p:txBody>
          <a:bodyPr/>
          <a:lstStyle/>
          <a:p>
            <a:r>
              <a:rPr lang="en-US" b="1" dirty="0"/>
              <a:t>1. </a:t>
            </a:r>
            <a:r>
              <a:rPr lang="es-ES" b="1" dirty="0">
                <a:solidFill>
                  <a:prstClr val="black"/>
                </a:solidFill>
                <a:cs typeface="Arial" pitchFamily="34" charset="0"/>
              </a:rPr>
              <a:t>Consideraciones sobre tuberías para energía solar térmica</a:t>
            </a:r>
            <a:endParaRPr lang="en-US" dirty="0"/>
          </a:p>
        </p:txBody>
      </p:sp>
      <p:sp>
        <p:nvSpPr>
          <p:cNvPr id="4" name="Rectangle 3">
            <a:extLst>
              <a:ext uri="{FF2B5EF4-FFF2-40B4-BE49-F238E27FC236}">
                <a16:creationId xmlns:a16="http://schemas.microsoft.com/office/drawing/2014/main" id="{D0E097D9-37C3-456A-8E0E-0D9CAEE98002}"/>
              </a:ext>
            </a:extLst>
          </p:cNvPr>
          <p:cNvSpPr/>
          <p:nvPr/>
        </p:nvSpPr>
        <p:spPr>
          <a:xfrm>
            <a:off x="432916" y="1557000"/>
            <a:ext cx="277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Aspectos</a:t>
            </a:r>
            <a:r>
              <a:rPr lang="en-US" b="1" dirty="0">
                <a:solidFill>
                  <a:prstClr val="black"/>
                </a:solidFill>
                <a:cs typeface="Arial" pitchFamily="34" charset="0"/>
              </a:rPr>
              <a:t> </a:t>
            </a:r>
            <a:r>
              <a:rPr lang="en-US" b="1" dirty="0" err="1">
                <a:solidFill>
                  <a:prstClr val="black"/>
                </a:solidFill>
                <a:cs typeface="Arial" pitchFamily="34" charset="0"/>
              </a:rPr>
              <a:t>comunes</a:t>
            </a:r>
            <a:r>
              <a:rPr lang="en-US" b="1" dirty="0">
                <a:solidFill>
                  <a:prstClr val="black"/>
                </a:solidFill>
                <a:cs typeface="Arial" pitchFamily="34" charset="0"/>
              </a:rPr>
              <a:t>.</a:t>
            </a:r>
            <a:endParaRPr lang="en-US" b="1" dirty="0"/>
          </a:p>
        </p:txBody>
      </p:sp>
      <p:sp>
        <p:nvSpPr>
          <p:cNvPr id="10" name="Rectangle 9">
            <a:extLst>
              <a:ext uri="{FF2B5EF4-FFF2-40B4-BE49-F238E27FC236}">
                <a16:creationId xmlns:a16="http://schemas.microsoft.com/office/drawing/2014/main" id="{F974372E-71EE-40E7-938E-5D914B85F60F}"/>
              </a:ext>
            </a:extLst>
          </p:cNvPr>
          <p:cNvSpPr/>
          <p:nvPr/>
        </p:nvSpPr>
        <p:spPr>
          <a:xfrm>
            <a:off x="3661100" y="2046231"/>
            <a:ext cx="5175344" cy="2246769"/>
          </a:xfrm>
          <a:prstGeom prst="rect">
            <a:avLst/>
          </a:prstGeom>
        </p:spPr>
        <p:txBody>
          <a:bodyPr wrap="square">
            <a:spAutoFit/>
          </a:bodyPr>
          <a:lstStyle/>
          <a:p>
            <a:pPr marL="285750" indent="-285750">
              <a:buFont typeface="Wingdings" panose="05000000000000000000" pitchFamily="2" charset="2"/>
              <a:buChar char="§"/>
            </a:pPr>
            <a:r>
              <a:rPr lang="es-ES" sz="1400" b="1" dirty="0"/>
              <a:t>Para soportar las (relativamente) altas temperaturas y presiones en el sistema solar térmico </a:t>
            </a:r>
            <a:r>
              <a:rPr lang="en-US" sz="1400" b="1" dirty="0"/>
              <a:t>: </a:t>
            </a:r>
          </a:p>
          <a:p>
            <a:pPr marL="542925" lvl="1" indent="-285750">
              <a:buFont typeface="Calibri" panose="020F0502020204030204" pitchFamily="34" charset="0"/>
              <a:buChar char="‒"/>
            </a:pPr>
            <a:r>
              <a:rPr lang="es-ES" sz="1400" dirty="0"/>
              <a:t>Se utilizan tubos metálicos. Cobre, acero inoxidable.</a:t>
            </a:r>
          </a:p>
          <a:p>
            <a:pPr marL="542925" lvl="1" indent="-285750">
              <a:buFont typeface="Calibri" panose="020F0502020204030204" pitchFamily="34" charset="0"/>
              <a:buChar char="‒"/>
            </a:pPr>
            <a:r>
              <a:rPr lang="es-ES" sz="1400" dirty="0"/>
              <a:t>Conexiones de tuberías hechas por compresión, roscado o soldadura fuerte usando una soldadura de alta temperatura.</a:t>
            </a:r>
          </a:p>
          <a:p>
            <a:pPr marL="542925" lvl="1" indent="-285750">
              <a:buFont typeface="Calibri" panose="020F0502020204030204" pitchFamily="34" charset="0"/>
              <a:buChar char="‒"/>
            </a:pPr>
            <a:r>
              <a:rPr lang="es-ES" sz="1400" dirty="0"/>
              <a:t>Válvulas y otros materiales debidamente clasificados.</a:t>
            </a:r>
          </a:p>
          <a:p>
            <a:pPr marL="542925" lvl="1" indent="-285750">
              <a:buFont typeface="Calibri" panose="020F0502020204030204" pitchFamily="34" charset="0"/>
              <a:buChar char="‒"/>
            </a:pPr>
            <a:r>
              <a:rPr lang="es-ES" sz="1400" dirty="0"/>
              <a:t>Se desaconsejan las tuberías de plástico, cuando no estén prohibidas, así como las soldaduras de baja temperatura.</a:t>
            </a:r>
            <a:endParaRPr lang="en-US" sz="1400" dirty="0"/>
          </a:p>
          <a:p>
            <a:pPr marL="285750" indent="-285750">
              <a:buFont typeface="Wingdings" panose="05000000000000000000" pitchFamily="2" charset="2"/>
              <a:buChar char="§"/>
            </a:pPr>
            <a:r>
              <a:rPr lang="es-ES" sz="1400" b="1" dirty="0"/>
              <a:t>Para minimizar la corrosión y otros deterioros </a:t>
            </a:r>
            <a:r>
              <a:rPr lang="en-US" sz="1400" b="1" dirty="0"/>
              <a:t>: </a:t>
            </a:r>
          </a:p>
          <a:p>
            <a:pPr marL="542925" indent="-285750">
              <a:buFont typeface="Calibri" panose="020F0502020204030204" pitchFamily="34" charset="0"/>
              <a:buChar char="‒"/>
            </a:pPr>
            <a:r>
              <a:rPr lang="es-ES" sz="1400" dirty="0"/>
              <a:t>Se utiliza cobre y acero inoxidable. Sin tubos de plástico</a:t>
            </a:r>
            <a:r>
              <a:rPr lang="en-US" sz="1400" dirty="0"/>
              <a:t>.</a:t>
            </a:r>
            <a:endParaRPr lang="en-US" sz="1400" b="1" dirty="0"/>
          </a:p>
        </p:txBody>
      </p:sp>
      <p:sp>
        <p:nvSpPr>
          <p:cNvPr id="12" name="Rectangle 11">
            <a:extLst>
              <a:ext uri="{FF2B5EF4-FFF2-40B4-BE49-F238E27FC236}">
                <a16:creationId xmlns:a16="http://schemas.microsoft.com/office/drawing/2014/main" id="{64D86A99-FE56-41E1-B3E2-9051DB2EE4D0}"/>
              </a:ext>
            </a:extLst>
          </p:cNvPr>
          <p:cNvSpPr/>
          <p:nvPr/>
        </p:nvSpPr>
        <p:spPr>
          <a:xfrm>
            <a:off x="108000" y="4221000"/>
            <a:ext cx="8928000" cy="2031325"/>
          </a:xfrm>
          <a:prstGeom prst="rect">
            <a:avLst/>
          </a:prstGeom>
        </p:spPr>
        <p:txBody>
          <a:bodyPr wrap="square">
            <a:spAutoFit/>
          </a:bodyPr>
          <a:lstStyle/>
          <a:p>
            <a:pPr marL="542925" lvl="1" indent="-285750">
              <a:buFont typeface="Calibri" panose="020F0502020204030204" pitchFamily="34" charset="0"/>
              <a:buChar char="‒"/>
            </a:pPr>
            <a:r>
              <a:rPr lang="es-ES" sz="1400" dirty="0"/>
              <a:t>Los tubos de acero galvanizado están prohibidos porque son atacados por el glicol y las aguas de bajo pH.</a:t>
            </a:r>
          </a:p>
          <a:p>
            <a:pPr marL="542925" lvl="1" indent="-285750">
              <a:buFont typeface="Calibri" panose="020F0502020204030204" pitchFamily="34" charset="0"/>
              <a:buChar char="‒"/>
            </a:pPr>
            <a:r>
              <a:rPr lang="es-ES" sz="1400" dirty="0"/>
              <a:t>Se utilizan válvulas de bronce o latón.</a:t>
            </a:r>
          </a:p>
          <a:p>
            <a:pPr marL="542925" lvl="1" indent="-285750">
              <a:buFont typeface="Calibri" panose="020F0502020204030204" pitchFamily="34" charset="0"/>
              <a:buChar char="‒"/>
            </a:pPr>
            <a:r>
              <a:rPr lang="es-ES" sz="1400" dirty="0"/>
              <a:t>Recubrimiento de pintura, cinta adhesiva o chaquetas para proteger el aislamiento de los rayos UV y otros (tubería subterránea)</a:t>
            </a:r>
            <a:r>
              <a:rPr lang="en-US" sz="1400" dirty="0"/>
              <a:t>.</a:t>
            </a:r>
          </a:p>
          <a:p>
            <a:pPr marL="285750" indent="-285750">
              <a:buFont typeface="Wingdings" panose="05000000000000000000" pitchFamily="2" charset="2"/>
              <a:buChar char="§"/>
            </a:pPr>
            <a:r>
              <a:rPr lang="es-ES" sz="1400" b="1" dirty="0"/>
              <a:t>Para maximizar el rendimiento del sistema</a:t>
            </a:r>
            <a:r>
              <a:rPr lang="es-ES" sz="1400" dirty="0"/>
              <a:t>: La elección correcta de los diámetros de las tuberías, la disposición óptima de las mismas (tiradas cortas, etc.) y los materiales aislantes adecuados (capaces de resistir también las altas temperaturas) son utilizados.</a:t>
            </a:r>
          </a:p>
          <a:p>
            <a:pPr marL="285750" indent="-285750">
              <a:buFont typeface="Wingdings" panose="05000000000000000000" pitchFamily="2" charset="2"/>
              <a:buChar char="§"/>
            </a:pPr>
            <a:r>
              <a:rPr lang="es-ES" sz="1400" b="1" dirty="0"/>
              <a:t>Para maximizar la instalación y el mantenimiento</a:t>
            </a:r>
            <a:r>
              <a:rPr lang="es-ES" sz="1400" dirty="0"/>
              <a:t>: Racores rápidos y tubos de acero corrugado extraíbles, accesorios específicos (o universales/estándar): sistemas de soporte de tubos, soluciones de tapajuntas de tubos, etc.</a:t>
            </a:r>
            <a:endParaRPr lang="en-US" sz="1400" dirty="0"/>
          </a:p>
        </p:txBody>
      </p:sp>
      <p:pic>
        <p:nvPicPr>
          <p:cNvPr id="6" name="Picture 5">
            <a:extLst>
              <a:ext uri="{FF2B5EF4-FFF2-40B4-BE49-F238E27FC236}">
                <a16:creationId xmlns:a16="http://schemas.microsoft.com/office/drawing/2014/main" id="{7F734291-AAC0-435F-906D-D5A08D060CB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39999" y="2002966"/>
            <a:ext cx="3121101" cy="2290034"/>
          </a:xfrm>
          <a:prstGeom prst="rect">
            <a:avLst/>
          </a:prstGeom>
        </p:spPr>
      </p:pic>
    </p:spTree>
    <p:extLst>
      <p:ext uri="{BB962C8B-B14F-4D97-AF65-F5344CB8AC3E}">
        <p14:creationId xmlns:p14="http://schemas.microsoft.com/office/powerpoint/2010/main" val="265575133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1908</TotalTime>
  <Words>6590</Words>
  <Application>Microsoft Office PowerPoint</Application>
  <PresentationFormat>Presentación en pantalla (4:3)</PresentationFormat>
  <Paragraphs>447</Paragraphs>
  <Slides>49</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49</vt:i4>
      </vt:variant>
    </vt:vector>
  </HeadingPairs>
  <TitlesOfParts>
    <vt:vector size="54" baseType="lpstr">
      <vt:lpstr>Arial</vt:lpstr>
      <vt:lpstr>Calibri</vt:lpstr>
      <vt:lpstr>RotisSansSerif</vt:lpstr>
      <vt:lpstr>Wingdings</vt:lpstr>
      <vt:lpstr>2_Office Theme</vt:lpstr>
      <vt:lpstr>Unidad 2.3.EL CIRCUITO HIDRÁULICO I. TUBOS Y EL LÍQUIDO DE TRANSFERENCIA DE CALOR</vt:lpstr>
      <vt:lpstr>Objetivos de la unidad</vt:lpstr>
      <vt:lpstr>Contenido</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Considerations about piping for solar thermal</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1. Consideraciones sobre tuberías para energía solar térmica</vt:lpstr>
      <vt:lpstr>2. Materiales utilizados</vt:lpstr>
      <vt:lpstr>2. Materiales utilizados</vt:lpstr>
      <vt:lpstr>2. Materiales utilizados</vt:lpstr>
      <vt:lpstr>2. Materiales utilizados</vt:lpstr>
      <vt:lpstr>2. Materiales utilizados</vt:lpstr>
      <vt:lpstr>2. Materiales utilizados</vt:lpstr>
      <vt:lpstr>2. Materiales utilizados</vt:lpstr>
      <vt:lpstr>2. Materiales utilizados</vt:lpstr>
      <vt:lpstr>2. Materiales utilizados</vt:lpstr>
      <vt:lpstr>2. Materiales utilizados</vt:lpstr>
      <vt:lpstr>3. Tuberías y ensayos de tuberías en el sector de la energía solar térmica</vt:lpstr>
      <vt:lpstr>3. Tuberías y ensayos de tuberías en el sector de la energía solar térmica</vt:lpstr>
      <vt:lpstr>3. Tuberías y ensayos de tuberías en el sector de la energía solar térmica</vt:lpstr>
      <vt:lpstr>3. Tuberías y ensayos de tuberías en el sector de la energía solar térmica</vt:lpstr>
      <vt:lpstr>3. Tuberías y ensayos de tuberías en el sector de la energía solar térmica</vt:lpstr>
      <vt:lpstr>3. Tuberías y ensayos de tuberías en el sector de la energía solar térmica</vt:lpstr>
      <vt:lpstr>3. Tuberías y ensayos de tuberías en el sector de la energía solar térmica</vt:lpstr>
      <vt:lpstr>3. Tuberías y ensayos de tuberías en el sector de la energía solar térmica</vt:lpstr>
      <vt:lpstr>3. Tuberías y ensayos de tuberías en el sector de la energía solar térmica</vt:lpstr>
      <vt:lpstr>Resumen</vt:lpstr>
      <vt:lpstr>Bibliografía</vt:lpstr>
      <vt:lpstr>Fin de la unidad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Jesús Rosel Martínez</dc:creator>
  <cp:lastModifiedBy>Jesus Mari Gómez</cp:lastModifiedBy>
  <cp:revision>111</cp:revision>
  <dcterms:created xsi:type="dcterms:W3CDTF">2019-04-19T09:31:08Z</dcterms:created>
  <dcterms:modified xsi:type="dcterms:W3CDTF">2019-08-21T18:47:20Z</dcterms:modified>
</cp:coreProperties>
</file>