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8"/>
  </p:notesMasterIdLst>
  <p:sldIdLst>
    <p:sldId id="256" r:id="rId2"/>
    <p:sldId id="257" r:id="rId3"/>
    <p:sldId id="261" r:id="rId4"/>
    <p:sldId id="278" r:id="rId5"/>
    <p:sldId id="410" r:id="rId6"/>
    <p:sldId id="411" r:id="rId7"/>
    <p:sldId id="268" r:id="rId8"/>
    <p:sldId id="285" r:id="rId9"/>
    <p:sldId id="267" r:id="rId10"/>
    <p:sldId id="307" r:id="rId11"/>
    <p:sldId id="266" r:id="rId12"/>
    <p:sldId id="311" r:id="rId13"/>
    <p:sldId id="315" r:id="rId14"/>
    <p:sldId id="319" r:id="rId15"/>
    <p:sldId id="321" r:id="rId16"/>
    <p:sldId id="324" r:id="rId17"/>
    <p:sldId id="326" r:id="rId18"/>
    <p:sldId id="264" r:id="rId19"/>
    <p:sldId id="329" r:id="rId20"/>
    <p:sldId id="346" r:id="rId21"/>
    <p:sldId id="347" r:id="rId22"/>
    <p:sldId id="331" r:id="rId23"/>
    <p:sldId id="332" r:id="rId24"/>
    <p:sldId id="333" r:id="rId25"/>
    <p:sldId id="337" r:id="rId26"/>
    <p:sldId id="336" r:id="rId27"/>
    <p:sldId id="344" r:id="rId28"/>
    <p:sldId id="350" r:id="rId29"/>
    <p:sldId id="409" r:id="rId30"/>
    <p:sldId id="358" r:id="rId31"/>
    <p:sldId id="359" r:id="rId32"/>
    <p:sldId id="273" r:id="rId33"/>
    <p:sldId id="361" r:id="rId34"/>
    <p:sldId id="375" r:id="rId35"/>
    <p:sldId id="379" r:id="rId36"/>
    <p:sldId id="381" r:id="rId37"/>
    <p:sldId id="362" r:id="rId38"/>
    <p:sldId id="390" r:id="rId39"/>
    <p:sldId id="392" r:id="rId40"/>
    <p:sldId id="363" r:id="rId41"/>
    <p:sldId id="399" r:id="rId42"/>
    <p:sldId id="402" r:id="rId43"/>
    <p:sldId id="403" r:id="rId44"/>
    <p:sldId id="404" r:id="rId45"/>
    <p:sldId id="259" r:id="rId46"/>
    <p:sldId id="260"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15:clr>
            <a:srgbClr val="A4A3A4"/>
          </p15:clr>
        </p15:guide>
        <p15:guide id="4"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37" autoAdjust="0"/>
  </p:normalViewPr>
  <p:slideViewPr>
    <p:cSldViewPr>
      <p:cViewPr varScale="1">
        <p:scale>
          <a:sx n="91" d="100"/>
          <a:sy n="91" d="100"/>
        </p:scale>
        <p:origin x="1244" y="73"/>
      </p:cViewPr>
      <p:guideLst>
        <p:guide orient="horz" pos="2160"/>
        <p:guide pos="2880"/>
        <p:guide orient="horz"/>
        <p:guide pos="57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C10A0-F87B-4BFF-AD3A-8310E448460F}" type="datetimeFigureOut">
              <a:rPr lang="el-GR" smtClean="0"/>
              <a:t>24/11/2019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933F7-9C1D-42A8-B27F-F697341C8CBF}" type="slidenum">
              <a:rPr lang="el-GR" smtClean="0"/>
              <a:t>‹#›</a:t>
            </a:fld>
            <a:endParaRPr lang="el-GR"/>
          </a:p>
        </p:txBody>
      </p:sp>
    </p:spTree>
    <p:extLst>
      <p:ext uri="{BB962C8B-B14F-4D97-AF65-F5344CB8AC3E}">
        <p14:creationId xmlns:p14="http://schemas.microsoft.com/office/powerpoint/2010/main" val="175176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a:t>
            </a:r>
            <a:r>
              <a:rPr lang="en-US" sz="1200" kern="1200">
                <a:solidFill>
                  <a:schemeClr val="tx1"/>
                </a:solidFill>
                <a:latin typeface="+mn-lt"/>
                <a:ea typeface="+mn-ea"/>
                <a:cs typeface="+mn-cs"/>
              </a:rPr>
              <a:t>) hour </a:t>
            </a:r>
            <a:r>
              <a:rPr lang="en-US" sz="1200" kern="1200" dirty="0">
                <a:solidFill>
                  <a:schemeClr val="tx1"/>
                </a:solidFill>
                <a:latin typeface="+mn-lt"/>
                <a:ea typeface="+mn-ea"/>
                <a:cs typeface="+mn-cs"/>
              </a:rPr>
              <a:t>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292916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45</a:t>
            </a:fld>
            <a:endParaRPr lang="el-GR"/>
          </a:p>
        </p:txBody>
      </p:sp>
    </p:spTree>
    <p:extLst>
      <p:ext uri="{BB962C8B-B14F-4D97-AF65-F5344CB8AC3E}">
        <p14:creationId xmlns:p14="http://schemas.microsoft.com/office/powerpoint/2010/main" val="1043473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24/11/2019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normAutofit fontScale="90000"/>
          </a:bodyPr>
          <a:lstStyle/>
          <a:p>
            <a:r>
              <a:rPr lang="el-GR" b="1" dirty="0" smtClean="0">
                <a:effectLst>
                  <a:outerShdw blurRad="38100" dist="38100" dir="2700000" algn="tl">
                    <a:srgbClr val="000000">
                      <a:alpha val="43137"/>
                    </a:srgbClr>
                  </a:outerShdw>
                </a:effectLst>
              </a:rPr>
              <a:t>Ενότητα </a:t>
            </a:r>
            <a:r>
              <a:rPr lang="en-US" b="1" dirty="0" smtClean="0">
                <a:effectLst>
                  <a:outerShdw blurRad="38100" dist="38100" dir="2700000" algn="tl">
                    <a:srgbClr val="000000">
                      <a:alpha val="43137"/>
                    </a:srgbClr>
                  </a:outerShdw>
                </a:effectLst>
              </a:rPr>
              <a:t>2.5</a:t>
            </a:r>
            <a:r>
              <a:rPr lang="en-US" b="1" dirty="0">
                <a:effectLst>
                  <a:outerShdw blurRad="38100" dist="38100" dir="2700000" algn="tl">
                    <a:srgbClr val="000000">
                      <a:alpha val="43137"/>
                    </a:srgbClr>
                  </a:outerShdw>
                </a:effectLst>
              </a:rPr>
              <a:t>.</a:t>
            </a:r>
            <a:br>
              <a:rPr lang="en-US" b="1" dirty="0">
                <a:effectLst>
                  <a:outerShdw blurRad="38100" dist="38100" dir="2700000" algn="tl">
                    <a:srgbClr val="000000">
                      <a:alpha val="43137"/>
                    </a:srgbClr>
                  </a:outerShdw>
                </a:effectLst>
              </a:rPr>
            </a:br>
            <a:r>
              <a:rPr lang="el-GR" b="1" dirty="0">
                <a:effectLst>
                  <a:outerShdw blurRad="38100" dist="38100" dir="2700000" algn="tl">
                    <a:srgbClr val="000000">
                      <a:alpha val="43137"/>
                    </a:srgbClr>
                  </a:outerShdw>
                </a:effectLst>
              </a:rPr>
              <a:t>ΗΛΙΑΚΟΣ ΣΥΛΛΕΚΤΗΣ ΚΑΙ ΔΙΑΦΟΡΕΤΙΚΟΙ ΤΥΠΟΙ ΑΓΚΥΡΩΣΗΣ</a:t>
            </a:r>
            <a:endParaRPr lang="el-GR" dirty="0"/>
          </a:p>
        </p:txBody>
      </p:sp>
      <p:sp>
        <p:nvSpPr>
          <p:cNvPr id="3" name="Subtitle 2"/>
          <p:cNvSpPr>
            <a:spLocks noGrp="1"/>
          </p:cNvSpPr>
          <p:nvPr>
            <p:ph type="subTitle" idx="1"/>
          </p:nvPr>
        </p:nvSpPr>
        <p:spPr/>
        <p:txBody>
          <a:bodyPr/>
          <a:lstStyle/>
          <a:p>
            <a:r>
              <a:rPr lang="en-US" dirty="0"/>
              <a:t>Block 2:</a:t>
            </a:r>
            <a:br>
              <a:rPr lang="en-US" dirty="0"/>
            </a:br>
            <a:r>
              <a:rPr lang="el-GR" dirty="0" err="1"/>
              <a:t>Ηλιοθερμικά</a:t>
            </a:r>
            <a:r>
              <a:rPr lang="el-GR" dirty="0"/>
              <a:t> συστήματα για μονοκατοικίες</a:t>
            </a:r>
            <a:endParaRPr lang="en-US"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323528" y="1484784"/>
            <a:ext cx="8229600" cy="4752528"/>
          </a:xfrm>
        </p:spPr>
        <p:txBody>
          <a:bodyPr>
            <a:noAutofit/>
          </a:bodyPr>
          <a:lstStyle/>
          <a:p>
            <a:pPr marL="0" indent="0">
              <a:buNone/>
            </a:pPr>
            <a:r>
              <a:rPr lang="en-US" sz="1600" dirty="0">
                <a:latin typeface="Arial" panose="020B0604020202020204" pitchFamily="34" charset="0"/>
                <a:cs typeface="Arial" panose="020B0604020202020204" pitchFamily="34" charset="0"/>
              </a:rPr>
              <a:t>1.4. </a:t>
            </a:r>
            <a:r>
              <a:rPr lang="el-GR" sz="1600" dirty="0">
                <a:latin typeface="Arial" panose="020B0604020202020204" pitchFamily="34" charset="0"/>
                <a:cs typeface="Arial" panose="020B0604020202020204" pitchFamily="34" charset="0"/>
              </a:rPr>
              <a:t>Συλλέκτες με γυαλί</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Πλεονεκτήματα</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Είναι οικονομικότερος από ένα συλλέκτη κενού</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Προσφέρει πολλαπλές επιλογές τοποθέτησης </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Έχει καλό λόγο τιμής απόδοσης</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Έχει καλές πιθανότητες για την συναρμολόγηση από τον αγοραστή. </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Μειονεκτήματα</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Έχει μικρότερη απόδοση από το συλλέκτη κενού</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επειδή η </a:t>
            </a:r>
            <a:r>
              <a:rPr lang="en-US" sz="1600" dirty="0">
                <a:latin typeface="Arial" panose="020B0604020202020204" pitchFamily="34" charset="0"/>
                <a:cs typeface="Arial" panose="020B0604020202020204" pitchFamily="34" charset="0"/>
              </a:rPr>
              <a:t>k-</a:t>
            </a:r>
            <a:r>
              <a:rPr lang="el-GR" sz="1600" dirty="0">
                <a:latin typeface="Arial" panose="020B0604020202020204" pitchFamily="34" charset="0"/>
                <a:cs typeface="Arial" panose="020B0604020202020204" pitchFamily="34" charset="0"/>
              </a:rPr>
              <a:t>τιμή του είναι υψηλότερη</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Ένα σύστημα στήριξης για τοποθέτηση σε επίπεδη οροφή είναι απαραίτητο.</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Δεν μπορεί να παράγει υψηλές θερμοκρασίες ,άρα έχει περιορισμένες εφαρμογές</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Απαιτεί περισσότερο χώρο εγκατάστασης σε σχέση με τους συλλέκτες κενού.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74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323528" y="1628800"/>
            <a:ext cx="8568952"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1.5. </a:t>
            </a:r>
            <a:r>
              <a:rPr lang="el-GR" sz="1600" dirty="0">
                <a:latin typeface="Arial" panose="020B0604020202020204" pitchFamily="34" charset="0"/>
                <a:cs typeface="Arial" panose="020B0604020202020204" pitchFamily="34" charset="0"/>
              </a:rPr>
              <a:t>Ειδική σχεδίαση και υβριδικοί συλλέκτες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491880" y="2420888"/>
            <a:ext cx="5530790" cy="3600400"/>
          </a:xfrm>
          <a:prstGeom prst="rect">
            <a:avLst/>
          </a:prstGeom>
        </p:spPr>
      </p:pic>
      <p:sp>
        <p:nvSpPr>
          <p:cNvPr id="4" name="Rectangle 3"/>
          <p:cNvSpPr/>
          <p:nvPr/>
        </p:nvSpPr>
        <p:spPr>
          <a:xfrm>
            <a:off x="127824" y="2276872"/>
            <a:ext cx="3364056" cy="2031325"/>
          </a:xfrm>
          <a:prstGeom prst="rect">
            <a:avLst/>
          </a:prstGeom>
        </p:spPr>
        <p:txBody>
          <a:bodyPr wrap="square">
            <a:spAutoFit/>
          </a:bodyPr>
          <a:lstStyle/>
          <a:p>
            <a:r>
              <a:rPr lang="el-GR" dirty="0">
                <a:latin typeface="Arial" panose="020B0604020202020204" pitchFamily="34" charset="0"/>
                <a:cs typeface="Arial" panose="020B0604020202020204" pitchFamily="34" charset="0"/>
              </a:rPr>
              <a:t>Εκτός από τους τυποποιημένους συλλέκτες</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οι κατασκευαστές επίσης προσφέρουν λύσεις  κατά παραγγελία </a:t>
            </a:r>
            <a:r>
              <a:rPr lang="el-GR" dirty="0" smtClean="0">
                <a:latin typeface="Arial" panose="020B0604020202020204" pitchFamily="34" charset="0"/>
                <a:cs typeface="Arial" panose="020B0604020202020204" pitchFamily="34" charset="0"/>
              </a:rPr>
              <a:t>που </a:t>
            </a:r>
            <a:r>
              <a:rPr lang="el-GR" dirty="0">
                <a:latin typeface="Arial" panose="020B0604020202020204" pitchFamily="34" charset="0"/>
                <a:cs typeface="Arial" panose="020B0604020202020204" pitchFamily="34" charset="0"/>
              </a:rPr>
              <a:t>παραδίδονται στο έργο ή </a:t>
            </a:r>
            <a:r>
              <a:rPr lang="el-GR" dirty="0" err="1" smtClean="0">
                <a:latin typeface="Arial" panose="020B0604020202020204" pitchFamily="34" charset="0"/>
                <a:cs typeface="Arial" panose="020B0604020202020204" pitchFamily="34" charset="0"/>
              </a:rPr>
              <a:t>συναρμολογούνται</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στην οροφή. </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37748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323528" y="1628801"/>
            <a:ext cx="8568952" cy="792088"/>
          </a:xfrm>
        </p:spPr>
        <p:txBody>
          <a:bodyPr>
            <a:noAutofit/>
          </a:bodyPr>
          <a:lstStyle/>
          <a:p>
            <a:pPr marL="0" indent="0">
              <a:buNone/>
            </a:pPr>
            <a:r>
              <a:rPr lang="en-US" sz="1600" dirty="0">
                <a:latin typeface="Arial" panose="020B0604020202020204" pitchFamily="34" charset="0"/>
                <a:cs typeface="Arial" panose="020B0604020202020204" pitchFamily="34" charset="0"/>
              </a:rPr>
              <a:t>1.5. </a:t>
            </a:r>
            <a:r>
              <a:rPr lang="el-GR" sz="1600" dirty="0">
                <a:latin typeface="Arial" panose="020B0604020202020204" pitchFamily="34" charset="0"/>
                <a:cs typeface="Arial" panose="020B0604020202020204" pitchFamily="34" charset="0"/>
              </a:rPr>
              <a:t>Ειδική σχεδίαση και υβριδικοί συλλέκτες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395536" y="5661248"/>
            <a:ext cx="8568952" cy="2160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l-GR" sz="1600" dirty="0">
                <a:latin typeface="Arial" panose="020B0604020202020204" pitchFamily="34" charset="0"/>
                <a:cs typeface="Arial" panose="020B0604020202020204" pitchFamily="34" charset="0"/>
              </a:rPr>
              <a:t>Σχηματικό διάγραμμα κατασκευής ενός υβριδικού </a:t>
            </a:r>
            <a:r>
              <a:rPr lang="en-US" sz="1600" dirty="0">
                <a:latin typeface="Arial" panose="020B0604020202020204" pitchFamily="34" charset="0"/>
                <a:cs typeface="Arial" panose="020B0604020202020204" pitchFamily="34" charset="0"/>
              </a:rPr>
              <a:t> PV/T air</a:t>
            </a:r>
            <a:r>
              <a:rPr lang="el-GR" sz="1600" dirty="0">
                <a:latin typeface="Arial" panose="020B0604020202020204" pitchFamily="34" charset="0"/>
                <a:cs typeface="Arial" panose="020B0604020202020204" pitchFamily="34" charset="0"/>
              </a:rPr>
              <a:t> συλλέκτη</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3825" y="2610025"/>
            <a:ext cx="8589376" cy="2717000"/>
          </a:xfrm>
          <a:prstGeom prst="rect">
            <a:avLst/>
          </a:prstGeom>
        </p:spPr>
      </p:pic>
    </p:spTree>
    <p:extLst>
      <p:ext uri="{BB962C8B-B14F-4D97-AF65-F5344CB8AC3E}">
        <p14:creationId xmlns:p14="http://schemas.microsoft.com/office/powerpoint/2010/main" val="730216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251520" y="1538684"/>
            <a:ext cx="8568952" cy="792088"/>
          </a:xfrm>
        </p:spPr>
        <p:txBody>
          <a:bodyPr>
            <a:noAutofit/>
          </a:bodyPr>
          <a:lstStyle/>
          <a:p>
            <a:pPr marL="0" indent="0">
              <a:buNone/>
            </a:pPr>
            <a:r>
              <a:rPr lang="en-US" sz="1600" dirty="0">
                <a:latin typeface="Arial" panose="020B0604020202020204" pitchFamily="34" charset="0"/>
                <a:cs typeface="Arial" panose="020B0604020202020204" pitchFamily="34" charset="0"/>
              </a:rPr>
              <a:t>1.5. </a:t>
            </a:r>
            <a:r>
              <a:rPr lang="el-GR" sz="1600" dirty="0">
                <a:latin typeface="Arial" panose="020B0604020202020204" pitchFamily="34" charset="0"/>
                <a:cs typeface="Arial" panose="020B0604020202020204" pitchFamily="34" charset="0"/>
              </a:rPr>
              <a:t>Ειδική σχεδίαση και υβριδικοί συλλέκτες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17848" y="5767399"/>
            <a:ext cx="8568952" cy="43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l-GR" sz="1600" dirty="0">
                <a:latin typeface="Arial" panose="020B0604020202020204" pitchFamily="34" charset="0"/>
                <a:cs typeface="Arial" panose="020B0604020202020204" pitchFamily="34" charset="0"/>
              </a:rPr>
              <a:t>Τομή ενός </a:t>
            </a:r>
            <a:r>
              <a:rPr lang="el-GR" sz="1600" dirty="0" err="1" smtClean="0">
                <a:latin typeface="Arial" panose="020B0604020202020204" pitchFamily="34" charset="0"/>
                <a:cs typeface="Arial" panose="020B0604020202020204" pitchFamily="34" charset="0"/>
              </a:rPr>
              <a:t>φωτο</a:t>
            </a:r>
            <a:r>
              <a:rPr lang="el-GR" sz="1600" dirty="0" smtClean="0">
                <a:latin typeface="Arial" panose="020B0604020202020204" pitchFamily="34" charset="0"/>
                <a:cs typeface="Arial" panose="020B0604020202020204" pitchFamily="34" charset="0"/>
              </a:rPr>
              <a:t>-θερμικού </a:t>
            </a:r>
            <a:r>
              <a:rPr lang="el-GR" sz="1600" dirty="0">
                <a:latin typeface="Arial" panose="020B0604020202020204" pitchFamily="34" charset="0"/>
                <a:cs typeface="Arial" panose="020B0604020202020204" pitchFamily="34" charset="0"/>
              </a:rPr>
              <a:t>συλλέκτη </a:t>
            </a:r>
            <a:endParaRPr lang="en-US" sz="1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575556" y="2330772"/>
            <a:ext cx="8064896" cy="3436627"/>
          </a:xfrm>
          <a:prstGeom prst="rect">
            <a:avLst/>
          </a:prstGeom>
        </p:spPr>
      </p:pic>
    </p:spTree>
    <p:extLst>
      <p:ext uri="{BB962C8B-B14F-4D97-AF65-F5344CB8AC3E}">
        <p14:creationId xmlns:p14="http://schemas.microsoft.com/office/powerpoint/2010/main" val="417774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107504" y="1535975"/>
            <a:ext cx="446449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a:t>
            </a:r>
            <a:r>
              <a:rPr lang="el-GR" sz="1600" dirty="0">
                <a:latin typeface="Arial" panose="020B0604020202020204" pitchFamily="34" charset="0"/>
                <a:cs typeface="Arial" panose="020B0604020202020204" pitchFamily="34" charset="0"/>
              </a:rPr>
              <a:t>Συλλέκτες κενού</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Άμεσης ροής συλλέκτης με σωλήνα</a:t>
            </a:r>
            <a:endParaRPr lang="en-US" sz="1600" b="1"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 κενού</a:t>
            </a: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Σε αυτή τη σχεδίαση η θερμότητα είτε οδηγείται μέσω ενός συστήματος (σωλήνα-μέσα σε σωλήνα) στη βάση της γυάλινης σωλήνας, από όπου επιστρέφει πίσω στη ροή επιστροφής</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 και παίρνει τη θερμότητα από τον φασματικό –επιλεκτικό απορροφητή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ή ρέει μέσω μίας σωλήνας σε μορφή </a:t>
            </a:r>
            <a:r>
              <a:rPr lang="en-US" sz="1600" dirty="0">
                <a:latin typeface="Arial" panose="020B0604020202020204" pitchFamily="34" charset="0"/>
                <a:cs typeface="Arial" panose="020B0604020202020204" pitchFamily="34" charset="0"/>
              </a:rPr>
              <a:t> U.</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Κάθετη τομή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ενός συλλέκτη άμεσης </a:t>
            </a:r>
            <a:r>
              <a:rPr lang="el-GR" sz="1600" dirty="0" err="1">
                <a:latin typeface="Arial" panose="020B0604020202020204" pitchFamily="34" charset="0"/>
                <a:cs typeface="Arial" panose="020B0604020202020204" pitchFamily="34" charset="0"/>
              </a:rPr>
              <a:t>ροήςμε</a:t>
            </a:r>
            <a:r>
              <a:rPr lang="el-GR" sz="1600" dirty="0">
                <a:latin typeface="Arial" panose="020B0604020202020204" pitchFamily="34" charset="0"/>
                <a:cs typeface="Arial" panose="020B0604020202020204" pitchFamily="34" charset="0"/>
              </a:rPr>
              <a:t>  σωλήνα κενού</a:t>
            </a: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553880" y="1772816"/>
            <a:ext cx="4590120" cy="4472729"/>
          </a:xfrm>
          <a:prstGeom prst="rect">
            <a:avLst/>
          </a:prstGeom>
        </p:spPr>
      </p:pic>
    </p:spTree>
    <p:extLst>
      <p:ext uri="{BB962C8B-B14F-4D97-AF65-F5344CB8AC3E}">
        <p14:creationId xmlns:p14="http://schemas.microsoft.com/office/powerpoint/2010/main" val="317658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179512" y="1484784"/>
            <a:ext cx="878497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a:t>
            </a:r>
            <a:r>
              <a:rPr lang="el-GR" sz="1600" dirty="0">
                <a:latin typeface="Arial" panose="020B0604020202020204" pitchFamily="34" charset="0"/>
                <a:cs typeface="Arial" panose="020B0604020202020204" pitchFamily="34" charset="0"/>
              </a:rPr>
              <a:t>Συλλέκτες κενού</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Άμεσης ροής συλλέκτης με σωλήνα</a:t>
            </a:r>
            <a:endParaRPr lang="en-US" sz="1600" b="1"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 κενού</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lgn="ctr">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18575" y="2636912"/>
            <a:ext cx="6146176" cy="3174600"/>
          </a:xfrm>
          <a:prstGeom prst="rect">
            <a:avLst/>
          </a:prstGeom>
        </p:spPr>
      </p:pic>
      <p:pic>
        <p:nvPicPr>
          <p:cNvPr id="4" name="Picture 3"/>
          <p:cNvPicPr>
            <a:picLocks noChangeAspect="1"/>
          </p:cNvPicPr>
          <p:nvPr/>
        </p:nvPicPr>
        <p:blipFill>
          <a:blip r:embed="rId3"/>
          <a:stretch>
            <a:fillRect/>
          </a:stretch>
        </p:blipFill>
        <p:spPr>
          <a:xfrm>
            <a:off x="5481745" y="1609380"/>
            <a:ext cx="3421806" cy="2961346"/>
          </a:xfrm>
          <a:prstGeom prst="rect">
            <a:avLst/>
          </a:prstGeom>
        </p:spPr>
      </p:pic>
    </p:spTree>
    <p:extLst>
      <p:ext uri="{BB962C8B-B14F-4D97-AF65-F5344CB8AC3E}">
        <p14:creationId xmlns:p14="http://schemas.microsoft.com/office/powerpoint/2010/main" val="411415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107504" y="1535975"/>
            <a:ext cx="878497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a:t>
            </a:r>
            <a:r>
              <a:rPr lang="el-GR" sz="1600" dirty="0">
                <a:latin typeface="Arial" panose="020B0604020202020204" pitchFamily="34" charset="0"/>
                <a:cs typeface="Arial" panose="020B0604020202020204" pitchFamily="34" charset="0"/>
              </a:rPr>
              <a:t>Συλλέκτες κενού</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Προσφέρονται σε δύο εκδοχές</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μία με ξηρή και μία με υγρή σύνδεση.</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Στον ξηρό τύπο ο συμπιεστής καλύπτει το συλλέκτη περιμετρικά και παρέχει καλή σύνδεση αγωγής θερμότητας σε ένα </a:t>
            </a:r>
            <a:r>
              <a:rPr lang="el-GR" sz="1600" dirty="0" err="1">
                <a:latin typeface="Arial" panose="020B0604020202020204" pitchFamily="34" charset="0"/>
                <a:cs typeface="Arial" panose="020B0604020202020204" pitchFamily="34" charset="0"/>
              </a:rPr>
              <a:t>εναλλάκτη</a:t>
            </a:r>
            <a:r>
              <a:rPr lang="el-GR" sz="1600" dirty="0">
                <a:latin typeface="Arial" panose="020B0604020202020204" pitchFamily="34" charset="0"/>
                <a:cs typeface="Arial" panose="020B0604020202020204" pitchFamily="34" charset="0"/>
              </a:rPr>
              <a:t> θερμότητας με διπλό σωλήνας.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Τομή συλλέκτη κενού με ξηρή  σύνδεση.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139952" y="3429000"/>
            <a:ext cx="4929821" cy="2869817"/>
          </a:xfrm>
          <a:prstGeom prst="rect">
            <a:avLst/>
          </a:prstGeom>
        </p:spPr>
      </p:pic>
    </p:spTree>
    <p:extLst>
      <p:ext uri="{BB962C8B-B14F-4D97-AF65-F5344CB8AC3E}">
        <p14:creationId xmlns:p14="http://schemas.microsoft.com/office/powerpoint/2010/main" val="299345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107504" y="1535975"/>
            <a:ext cx="878497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a:t>
            </a:r>
            <a:r>
              <a:rPr lang="el-GR" sz="1600" dirty="0">
                <a:latin typeface="Arial" panose="020B0604020202020204" pitchFamily="34" charset="0"/>
                <a:cs typeface="Arial" panose="020B0604020202020204" pitchFamily="34" charset="0"/>
              </a:rPr>
              <a:t>Συλλέκτες κενού</a:t>
            </a:r>
            <a:endParaRPr lang="en-US" sz="1600" dirty="0">
              <a:latin typeface="Arial" panose="020B0604020202020204" pitchFamily="34" charset="0"/>
              <a:cs typeface="Arial" panose="020B0604020202020204" pitchFamily="34" charset="0"/>
            </a:endParaRPr>
          </a:p>
          <a:p>
            <a:pPr marL="0" indent="0">
              <a:buNone/>
            </a:pP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Πλεονεκτήματα</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Επιτυγχάνει υψηλή απόδοση ακόμα και με μεγάλες διαφορές θερμοκρασίας μεταξύ απορροφητή και περιβάλλοντος</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Επιτυγχάνει μεγάλη απόδοση και σε χαμηλή ακτινοβολία</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Μπορεί να υποστηρίξει εφαρμογές θέρμανσης χώρου  πιο αποτελεσματικά από ένα επίπεδο συλλέκτη γυαλιού.  </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Επιτυγχάνει υψηλές θερμοκρασίες</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για παραγωγή ατμού ή κλιματισμό</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Μπορεί να μεταφερθεί εύκολα σε οποιαδήποτε τοποθεσία εξαιτίας του χαμηλού ύψους του</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Κάποιες φορές </a:t>
            </a:r>
            <a:r>
              <a:rPr lang="el-GR" sz="1600" dirty="0" err="1">
                <a:latin typeface="Arial" panose="020B0604020202020204" pitchFamily="34" charset="0"/>
                <a:cs typeface="Arial" panose="020B0604020202020204" pitchFamily="34" charset="0"/>
              </a:rPr>
              <a:t>συναρμολογείται</a:t>
            </a:r>
            <a:r>
              <a:rPr lang="el-GR" sz="1600" dirty="0">
                <a:latin typeface="Arial" panose="020B0604020202020204" pitchFamily="34" charset="0"/>
                <a:cs typeface="Arial" panose="020B0604020202020204" pitchFamily="34" charset="0"/>
              </a:rPr>
              <a:t> στο έργο</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Περιστρέφοντας τις ταινίες απορρόφησης μπορεί να ευθυγραμμιστεί με τον ήλιο. </a:t>
            </a:r>
            <a:endParaRPr lang="en-US" sz="1600" dirty="0">
              <a:latin typeface="Arial" panose="020B0604020202020204" pitchFamily="34" charset="0"/>
              <a:cs typeface="Arial" panose="020B0604020202020204" pitchFamily="34" charset="0"/>
            </a:endParaRPr>
          </a:p>
          <a:p>
            <a:pPr marL="0" indent="0">
              <a:buNone/>
            </a:pP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Μειονεκτήματα</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Είναι ακριβότερος από ένα επίπεδο συλλέκτη γυαλιού</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Δεν μπορεί να εγκατασταθεί μέσα σε στέγες</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Δεν μπορεί να χρησιμοποιηθεί σε οριζόντια για εγκαταστάσεις συστημάτων αγωγών θέρμανσης.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54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1.7. </a:t>
            </a:r>
            <a:r>
              <a:rPr lang="el-GR" sz="1600" dirty="0">
                <a:latin typeface="Arial" panose="020B0604020202020204" pitchFamily="34" charset="0"/>
                <a:cs typeface="Arial" panose="020B0604020202020204" pitchFamily="34" charset="0"/>
              </a:rPr>
              <a:t>Εξαρτήματα συλλεκτών</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Δεν μπορούν να εγκατασταθούν χωρίς πρόσθετα υλικά</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Αυτά είναι </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Πάνω σε οροφές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γάντζοι οροφής</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ειδικά τούβλα</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ράγες</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εξαερίστηκα κεραμίδια</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Μέσα σε οροφές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καλύμματα πλαισίων </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σε επίπεδες οροφές ή οικόπεδα</a:t>
            </a:r>
            <a:r>
              <a:rPr lang="en-US" sz="1600" dirty="0">
                <a:latin typeface="Arial" panose="020B0604020202020204" pitchFamily="34" charset="0"/>
                <a:cs typeface="Arial" panose="020B0604020202020204" pitchFamily="34" charset="0"/>
              </a:rPr>
              <a:t>: </a:t>
            </a:r>
            <a:r>
              <a:rPr lang="el-GR" sz="1600" dirty="0" smtClean="0">
                <a:latin typeface="Arial" panose="020B0604020202020204" pitchFamily="34" charset="0"/>
                <a:cs typeface="Arial" panose="020B0604020202020204" pitchFamily="34" charset="0"/>
              </a:rPr>
              <a:t>βάσεις, στηρίγματα</a:t>
            </a:r>
            <a:r>
              <a:rPr lang="en-US" sz="1600" dirty="0">
                <a:latin typeface="Arial" panose="020B0604020202020204" pitchFamily="34" charset="0"/>
                <a:cs typeface="Arial" panose="020B0604020202020204" pitchFamily="34" charset="0"/>
              </a:rPr>
              <a:t>, </a:t>
            </a:r>
            <a:r>
              <a:rPr lang="el-GR" sz="1600" dirty="0" smtClean="0">
                <a:latin typeface="Arial" panose="020B0604020202020204" pitchFamily="34" charset="0"/>
                <a:cs typeface="Arial" panose="020B0604020202020204" pitchFamily="34" charset="0"/>
              </a:rPr>
              <a:t>αντίβαρα.</a:t>
            </a:r>
            <a:endParaRPr lang="en-US" sz="1600" dirty="0">
              <a:solidFill>
                <a:srgbClr val="FF0000"/>
              </a:solidFill>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05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2.1. </a:t>
            </a:r>
            <a:r>
              <a:rPr lang="el-GR" sz="1600" dirty="0">
                <a:latin typeface="Arial" panose="020B0604020202020204" pitchFamily="34" charset="0"/>
                <a:cs typeface="Arial" panose="020B0604020202020204" pitchFamily="34" charset="0"/>
              </a:rPr>
              <a:t>Ο σκοπός και οι τύποι των οροφών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419872" y="1922102"/>
            <a:ext cx="5495717" cy="3960440"/>
          </a:xfrm>
          <a:prstGeom prst="rect">
            <a:avLst/>
          </a:prstGeom>
        </p:spPr>
      </p:pic>
    </p:spTree>
    <p:extLst>
      <p:ext uri="{BB962C8B-B14F-4D97-AF65-F5344CB8AC3E}">
        <p14:creationId xmlns:p14="http://schemas.microsoft.com/office/powerpoint/2010/main" val="235551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a:t>Στόχοι</a:t>
            </a:r>
          </a:p>
        </p:txBody>
      </p:sp>
      <p:sp>
        <p:nvSpPr>
          <p:cNvPr id="9" name="Content Placeholder 8"/>
          <p:cNvSpPr>
            <a:spLocks noGrp="1"/>
          </p:cNvSpPr>
          <p:nvPr>
            <p:ph idx="1"/>
          </p:nvPr>
        </p:nvSpPr>
        <p:spPr>
          <a:xfrm>
            <a:off x="457200" y="1600201"/>
            <a:ext cx="8229600" cy="2548880"/>
          </a:xfrm>
        </p:spPr>
        <p:txBody>
          <a:bodyPr/>
          <a:lstStyle/>
          <a:p>
            <a:pPr marL="0" indent="0">
              <a:buNone/>
            </a:pPr>
            <a:endParaRPr lang="el-GR"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Στο τέλος της ενότητας θα </a:t>
            </a:r>
            <a:r>
              <a:rPr lang="en-US" sz="1600" dirty="0">
                <a:latin typeface="Arial" panose="020B0604020202020204" pitchFamily="34" charset="0"/>
                <a:cs typeface="Arial" panose="020B0604020202020204" pitchFamily="34" charset="0"/>
              </a:rPr>
              <a:t>:</a:t>
            </a:r>
          </a:p>
          <a:p>
            <a:pPr marL="0" indent="0">
              <a:buNone/>
            </a:pPr>
            <a:endParaRPr lang="el-GR" sz="1600" dirty="0">
              <a:latin typeface="Arial" panose="020B0604020202020204" pitchFamily="34" charset="0"/>
              <a:cs typeface="Arial" panose="020B0604020202020204" pitchFamily="34" charset="0"/>
            </a:endParaRPr>
          </a:p>
          <a:p>
            <a:pPr>
              <a:buFont typeface="+mj-lt"/>
              <a:buAutoNum type="arabicPeriod"/>
            </a:pPr>
            <a:r>
              <a:rPr lang="el-GR" sz="1600" dirty="0">
                <a:latin typeface="Arial" panose="020B0604020202020204" pitchFamily="34" charset="0"/>
                <a:cs typeface="Arial" panose="020B0604020202020204" pitchFamily="34" charset="0"/>
              </a:rPr>
              <a:t>Γνωρίζετε για την κατασκευή των διαφορετικών τύπων συλλεκτών</a:t>
            </a:r>
            <a:endParaRPr lang="en-US" sz="1600" dirty="0">
              <a:latin typeface="Arial" panose="020B0604020202020204" pitchFamily="34" charset="0"/>
              <a:cs typeface="Arial" panose="020B0604020202020204" pitchFamily="34" charset="0"/>
            </a:endParaRPr>
          </a:p>
          <a:p>
            <a:pPr lvl="0">
              <a:buFont typeface="+mj-lt"/>
              <a:buAutoNum type="arabicPeriod"/>
            </a:pPr>
            <a:r>
              <a:rPr lang="el-GR" sz="1600" dirty="0">
                <a:latin typeface="Arial" panose="020B0604020202020204" pitchFamily="34" charset="0"/>
                <a:cs typeface="Arial" panose="020B0604020202020204" pitchFamily="34" charset="0"/>
              </a:rPr>
              <a:t>Γνωρίζετε τις βασικές ιδιότητες των στεγών και των υλικών </a:t>
            </a:r>
            <a:endParaRPr lang="en-US" sz="1600" dirty="0">
              <a:latin typeface="Arial" panose="020B0604020202020204" pitchFamily="34" charset="0"/>
              <a:cs typeface="Arial" panose="020B0604020202020204" pitchFamily="34" charset="0"/>
            </a:endParaRPr>
          </a:p>
          <a:p>
            <a:pPr>
              <a:buFont typeface="+mj-lt"/>
              <a:buAutoNum type="arabicPeriod"/>
            </a:pPr>
            <a:r>
              <a:rPr lang="el-GR" sz="1600" dirty="0">
                <a:latin typeface="Arial" panose="020B0604020202020204" pitchFamily="34" charset="0"/>
                <a:cs typeface="Arial" panose="020B0604020202020204" pitchFamily="34" charset="0"/>
              </a:rPr>
              <a:t>Αναγνωρίζετε πως να εγκαταστήσετε διαφορετικούς συλλέκτες σε διάφορες οροφές</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2.1. </a:t>
            </a:r>
            <a:r>
              <a:rPr lang="el-GR" sz="1600" dirty="0">
                <a:latin typeface="Arial" panose="020B0604020202020204" pitchFamily="34" charset="0"/>
                <a:cs typeface="Arial" panose="020B0604020202020204" pitchFamily="34" charset="0"/>
              </a:rPr>
              <a:t>Ο σκοπός και οι τύποι των οροφών </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Κεκλιμένες στέγες</a:t>
            </a:r>
            <a:endParaRPr lang="en-US" sz="1600" b="1"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Οι κεκλιμένες στέγες συχνά κατασκευάζονται όπως  </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δοκούς /θερμομόνωση </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με εμφανή </a:t>
            </a:r>
            <a:r>
              <a:rPr lang="el-GR" sz="1600" dirty="0" err="1">
                <a:latin typeface="Arial" panose="020B0604020202020204" pitchFamily="34" charset="0"/>
                <a:cs typeface="Arial" panose="020B0604020202020204" pitchFamily="34" charset="0"/>
              </a:rPr>
              <a:t>ξυλότυπο</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ή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με επίστρωση από κάτω</a:t>
            </a:r>
            <a:endParaRPr lang="en-US" sz="1600" dirty="0">
              <a:latin typeface="Arial" panose="020B0604020202020204" pitchFamily="34" charset="0"/>
              <a:cs typeface="Arial" panose="020B0604020202020204" pitchFamily="34" charset="0"/>
            </a:endParaRPr>
          </a:p>
          <a:p>
            <a:pPr marL="0" indent="0">
              <a:buNone/>
            </a:pPr>
            <a:r>
              <a:rPr lang="en-US" sz="1600" dirty="0" smtClean="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σανίδες οροφής</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smtClean="0">
                <a:latin typeface="Arial" panose="020B0604020202020204" pitchFamily="34" charset="0"/>
                <a:cs typeface="Arial" panose="020B0604020202020204" pitchFamily="34" charset="0"/>
              </a:rPr>
              <a:t>κεραμίδια</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Η θερμομόνωση μπορεί να εγκατασταθεί με ένα από του τρεις τρόπους</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Στο ταβάνι του τελευταίου ορόφου</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smtClean="0">
                <a:latin typeface="Arial" panose="020B0604020202020204" pitchFamily="34" charset="0"/>
                <a:cs typeface="Arial" panose="020B0604020202020204" pitchFamily="34" charset="0"/>
              </a:rPr>
              <a:t>Ανάμεσα </a:t>
            </a:r>
            <a:r>
              <a:rPr lang="el-GR" sz="1600" dirty="0">
                <a:latin typeface="Arial" panose="020B0604020202020204" pitchFamily="34" charset="0"/>
                <a:cs typeface="Arial" panose="020B0604020202020204" pitchFamily="34" charset="0"/>
              </a:rPr>
              <a:t>στις </a:t>
            </a:r>
            <a:r>
              <a:rPr lang="el-GR" sz="1600" dirty="0" smtClean="0">
                <a:latin typeface="Arial" panose="020B0604020202020204" pitchFamily="34" charset="0"/>
                <a:cs typeface="Arial" panose="020B0604020202020204" pitchFamily="34" charset="0"/>
              </a:rPr>
              <a:t>δοκούς.</a:t>
            </a:r>
            <a:endParaRPr lang="el-GR"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Πάνω από τις δοκούς</a:t>
            </a:r>
            <a:r>
              <a:rPr lang="en-US" sz="1600" dirty="0">
                <a:latin typeface="Arial" panose="020B0604020202020204" pitchFamily="34" charset="0"/>
                <a:cs typeface="Arial" panose="020B0604020202020204" pitchFamily="34" charset="0"/>
              </a:rPr>
              <a:t>.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689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457200" y="1639341"/>
            <a:ext cx="8651304"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2.1. </a:t>
            </a:r>
            <a:r>
              <a:rPr lang="el-GR" sz="1600" dirty="0">
                <a:latin typeface="Arial" panose="020B0604020202020204" pitchFamily="34" charset="0"/>
                <a:cs typeface="Arial" panose="020B0604020202020204" pitchFamily="34" charset="0"/>
              </a:rPr>
              <a:t>Ο σκοπός και οι τύποι των οροφών </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Επίπεδες στέγες</a:t>
            </a:r>
            <a:endParaRPr lang="en-US" sz="1600" b="1"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979712" y="3429000"/>
            <a:ext cx="6069826" cy="2202200"/>
          </a:xfrm>
          <a:prstGeom prst="rect">
            <a:avLst/>
          </a:prstGeom>
        </p:spPr>
      </p:pic>
    </p:spTree>
    <p:extLst>
      <p:ext uri="{BB962C8B-B14F-4D97-AF65-F5344CB8AC3E}">
        <p14:creationId xmlns:p14="http://schemas.microsoft.com/office/powerpoint/2010/main" val="1666040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2.2. </a:t>
            </a:r>
            <a:r>
              <a:rPr lang="el-GR" sz="1600" dirty="0">
                <a:latin typeface="Arial" panose="020B0604020202020204" pitchFamily="34" charset="0"/>
                <a:cs typeface="Arial" panose="020B0604020202020204" pitchFamily="34" charset="0"/>
              </a:rPr>
              <a:t>Ο σκοπός και οι τύποι των οροφών </a:t>
            </a:r>
          </a:p>
          <a:p>
            <a:pPr marL="0" indent="0">
              <a:buNone/>
            </a:pPr>
            <a:r>
              <a:rPr lang="el-GR" sz="1600" b="1" dirty="0">
                <a:latin typeface="Arial" panose="020B0604020202020204" pitchFamily="34" charset="0"/>
                <a:cs typeface="Arial" panose="020B0604020202020204" pitchFamily="34" charset="0"/>
              </a:rPr>
              <a:t>Κατασκευές στέγης</a:t>
            </a: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475656" y="2492896"/>
            <a:ext cx="6961513" cy="3312368"/>
          </a:xfrm>
          <a:prstGeom prst="rect">
            <a:avLst/>
          </a:prstGeom>
        </p:spPr>
      </p:pic>
    </p:spTree>
    <p:extLst>
      <p:ext uri="{BB962C8B-B14F-4D97-AF65-F5344CB8AC3E}">
        <p14:creationId xmlns:p14="http://schemas.microsoft.com/office/powerpoint/2010/main" val="2147792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457200" y="1639341"/>
            <a:ext cx="375476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2.2. </a:t>
            </a:r>
            <a:r>
              <a:rPr lang="el-GR" sz="1600" dirty="0">
                <a:latin typeface="Arial" panose="020B0604020202020204" pitchFamily="34" charset="0"/>
                <a:cs typeface="Arial" panose="020B0604020202020204" pitchFamily="34" charset="0"/>
              </a:rPr>
              <a:t>Τα υλικά μιας στέγης</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Κατασκευές στέγης</a:t>
            </a:r>
            <a:endParaRPr lang="en-US" sz="1600" b="1" dirty="0">
              <a:latin typeface="Arial" panose="020B0604020202020204" pitchFamily="34" charset="0"/>
              <a:cs typeface="Arial" panose="020B0604020202020204" pitchFamily="34" charset="0"/>
            </a:endParaRPr>
          </a:p>
          <a:p>
            <a:pPr marL="0" indent="0">
              <a:buNone/>
            </a:pP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Δοκοί και ακτινωτά κολάρα</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Στην περίπτωση της στέγης με δοκούς</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οι δοκοί και το ταβάνι από κάτω τους σχηματίζουν ένα αυστηρό τρίγωνο.</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Δεν υπάρχουν εσωτερικά στοιχεία</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Στην περίπτωση της οροφής με ακτινωτά κολάρα</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κάθε ζευγάρι δοκών συνδέεται και σφίγγεται με ένα  ακτινωτό κολάρο</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lgn="r">
              <a:buNone/>
            </a:pPr>
            <a:r>
              <a:rPr lang="el-GR" sz="1600" dirty="0">
                <a:latin typeface="Arial" panose="020B0604020202020204" pitchFamily="34" charset="0"/>
                <a:cs typeface="Arial" panose="020B0604020202020204" pitchFamily="34" charset="0"/>
              </a:rPr>
              <a:t>Επάνω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τομή οροφής με δοκούς</a:t>
            </a:r>
          </a:p>
          <a:p>
            <a:pPr marL="0" indent="0" algn="r">
              <a:buNone/>
            </a:pPr>
            <a:r>
              <a:rPr lang="el-GR" sz="1600" dirty="0">
                <a:latin typeface="Arial" panose="020B0604020202020204" pitchFamily="34" charset="0"/>
                <a:cs typeface="Arial" panose="020B0604020202020204" pitchFamily="34" charset="0"/>
              </a:rPr>
              <a:t>Κάτω: τομή οροφής με κολάρα  </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572000" y="1412776"/>
            <a:ext cx="4248472" cy="4879100"/>
          </a:xfrm>
          <a:prstGeom prst="rect">
            <a:avLst/>
          </a:prstGeom>
        </p:spPr>
      </p:pic>
    </p:spTree>
    <p:extLst>
      <p:ext uri="{BB962C8B-B14F-4D97-AF65-F5344CB8AC3E}">
        <p14:creationId xmlns:p14="http://schemas.microsoft.com/office/powerpoint/2010/main" val="197241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2.2. </a:t>
            </a:r>
            <a:r>
              <a:rPr lang="el-GR" sz="1600" dirty="0">
                <a:latin typeface="Arial" panose="020B0604020202020204" pitchFamily="34" charset="0"/>
                <a:cs typeface="Arial" panose="020B0604020202020204" pitchFamily="34" charset="0"/>
              </a:rPr>
              <a:t>Τα υλικά μιας στέγης</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Κατασκευές οροφών </a:t>
            </a:r>
            <a:endParaRPr lang="en-US" sz="1600" b="1" dirty="0">
              <a:latin typeface="Arial" panose="020B0604020202020204" pitchFamily="34" charset="0"/>
              <a:cs typeface="Arial" panose="020B0604020202020204" pitchFamily="34" charset="0"/>
            </a:endParaRPr>
          </a:p>
          <a:p>
            <a:pPr marL="0" indent="0">
              <a:buNone/>
            </a:pPr>
            <a:r>
              <a:rPr lang="el-GR" sz="1600" dirty="0" smtClean="0">
                <a:latin typeface="Arial" panose="020B0604020202020204" pitchFamily="34" charset="0"/>
                <a:cs typeface="Arial" panose="020B0604020202020204" pitchFamily="34" charset="0"/>
              </a:rPr>
              <a:t>Αυτές </a:t>
            </a:r>
            <a:r>
              <a:rPr lang="el-GR" sz="1600" dirty="0">
                <a:latin typeface="Arial" panose="020B0604020202020204" pitchFamily="34" charset="0"/>
                <a:cs typeface="Arial" panose="020B0604020202020204" pitchFamily="34" charset="0"/>
              </a:rPr>
              <a:t>είναι </a:t>
            </a:r>
            <a:r>
              <a:rPr lang="el-GR" sz="1600" dirty="0" err="1">
                <a:latin typeface="Arial" panose="020B0604020202020204" pitchFamily="34" charset="0"/>
                <a:cs typeface="Arial" panose="020B0604020202020204" pitchFamily="34" charset="0"/>
              </a:rPr>
              <a:t>αυτοστηριζόμενες</a:t>
            </a:r>
            <a:r>
              <a:rPr lang="el-GR" sz="1600" dirty="0">
                <a:latin typeface="Arial" panose="020B0604020202020204" pitchFamily="34" charset="0"/>
                <a:cs typeface="Arial" panose="020B0604020202020204" pitchFamily="34" charset="0"/>
              </a:rPr>
              <a:t> κατασκευές και βρίσκονται </a:t>
            </a:r>
            <a:r>
              <a:rPr lang="el-GR" sz="1600" dirty="0" smtClean="0">
                <a:latin typeface="Arial" panose="020B0604020202020204" pitchFamily="34" charset="0"/>
                <a:cs typeface="Arial" panose="020B0604020202020204" pitchFamily="34" charset="0"/>
              </a:rPr>
              <a:t>σε </a:t>
            </a:r>
            <a:r>
              <a:rPr lang="el-GR" sz="1600" dirty="0">
                <a:latin typeface="Arial" panose="020B0604020202020204" pitchFamily="34" charset="0"/>
                <a:cs typeface="Arial" panose="020B0604020202020204" pitchFamily="34" charset="0"/>
              </a:rPr>
              <a:t>νέα κτίρια. Καμία αλλαγή δεν μπορεί να γίνει χωρίς την έγκριση του μηχανικού. </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71800" y="3258520"/>
            <a:ext cx="6041552" cy="2880320"/>
          </a:xfrm>
          <a:prstGeom prst="rect">
            <a:avLst/>
          </a:prstGeom>
        </p:spPr>
      </p:pic>
      <p:sp>
        <p:nvSpPr>
          <p:cNvPr id="4" name="Rectangle 3"/>
          <p:cNvSpPr/>
          <p:nvPr/>
        </p:nvSpPr>
        <p:spPr>
          <a:xfrm>
            <a:off x="1014588" y="5826750"/>
            <a:ext cx="1757212"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Nail plate trusses</a:t>
            </a:r>
            <a:endParaRPr lang="bg-BG"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156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457200" y="1639341"/>
            <a:ext cx="8229600" cy="637531"/>
          </a:xfrm>
        </p:spPr>
        <p:txBody>
          <a:bodyPr>
            <a:noAutofit/>
          </a:bodyPr>
          <a:lstStyle/>
          <a:p>
            <a:pPr marL="0" indent="0">
              <a:buNone/>
            </a:pPr>
            <a:r>
              <a:rPr lang="en-US" sz="1600" dirty="0">
                <a:latin typeface="Arial" panose="020B0604020202020204" pitchFamily="34" charset="0"/>
                <a:cs typeface="Arial" panose="020B0604020202020204" pitchFamily="34" charset="0"/>
              </a:rPr>
              <a:t>2.2. </a:t>
            </a:r>
            <a:r>
              <a:rPr lang="el-GR" sz="1600" dirty="0">
                <a:latin typeface="Arial" panose="020B0604020202020204" pitchFamily="34" charset="0"/>
                <a:cs typeface="Arial" panose="020B0604020202020204" pitchFamily="34" charset="0"/>
              </a:rPr>
              <a:t>Τα υλικά μιας στέγης</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Παραδείγματα καλυμμάτων οροφής και μονώσεων </a:t>
            </a:r>
            <a:endParaRPr lang="en-US" sz="1600"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647563" y="4103010"/>
            <a:ext cx="1908211"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l-GR" sz="1600" dirty="0">
                <a:latin typeface="Arial" panose="020B0604020202020204" pitchFamily="34" charset="0"/>
                <a:cs typeface="Arial" panose="020B0604020202020204" pitchFamily="34" charset="0"/>
              </a:rPr>
              <a:t>Απλά κεραμίδια</a:t>
            </a:r>
            <a:endParaRPr lang="en-US" sz="16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23528" y="2492896"/>
            <a:ext cx="2232248" cy="1448096"/>
          </a:xfrm>
          <a:prstGeom prst="rect">
            <a:avLst/>
          </a:prstGeom>
        </p:spPr>
      </p:pic>
      <p:sp>
        <p:nvSpPr>
          <p:cNvPr id="8" name="Content Placeholder 2"/>
          <p:cNvSpPr txBox="1">
            <a:spLocks/>
          </p:cNvSpPr>
          <p:nvPr/>
        </p:nvSpPr>
        <p:spPr>
          <a:xfrm>
            <a:off x="6084169" y="4679074"/>
            <a:ext cx="252028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l-GR" sz="1600" dirty="0">
                <a:latin typeface="Arial" panose="020B0604020202020204" pitchFamily="34" charset="0"/>
                <a:cs typeface="Arial" panose="020B0604020202020204" pitchFamily="34" charset="0"/>
              </a:rPr>
              <a:t>Επίστρωσή με πλαστικό </a:t>
            </a:r>
            <a:endParaRPr lang="en-US" sz="16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6033094" y="1604553"/>
            <a:ext cx="3035923" cy="2498457"/>
          </a:xfrm>
          <a:prstGeom prst="rect">
            <a:avLst/>
          </a:prstGeom>
        </p:spPr>
      </p:pic>
      <p:sp>
        <p:nvSpPr>
          <p:cNvPr id="10" name="Content Placeholder 2"/>
          <p:cNvSpPr txBox="1">
            <a:spLocks/>
          </p:cNvSpPr>
          <p:nvPr/>
        </p:nvSpPr>
        <p:spPr>
          <a:xfrm>
            <a:off x="3142184" y="5973180"/>
            <a:ext cx="2509935"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l-GR" sz="1600" dirty="0">
                <a:latin typeface="Arial" panose="020B0604020202020204" pitchFamily="34" charset="0"/>
                <a:cs typeface="Arial" panose="020B0604020202020204" pitchFamily="34" charset="0"/>
              </a:rPr>
              <a:t>Μεταλλικές οροφές</a:t>
            </a:r>
            <a:endParaRPr lang="en-US" sz="16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2674254" y="3252678"/>
            <a:ext cx="3240361" cy="2427618"/>
          </a:xfrm>
          <a:prstGeom prst="rect">
            <a:avLst/>
          </a:prstGeom>
        </p:spPr>
      </p:pic>
    </p:spTree>
    <p:extLst>
      <p:ext uri="{BB962C8B-B14F-4D97-AF65-F5344CB8AC3E}">
        <p14:creationId xmlns:p14="http://schemas.microsoft.com/office/powerpoint/2010/main" val="1047862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323528" y="1639341"/>
            <a:ext cx="8820472" cy="1357611"/>
          </a:xfrm>
        </p:spPr>
        <p:txBody>
          <a:bodyPr>
            <a:noAutofit/>
          </a:bodyPr>
          <a:lstStyle/>
          <a:p>
            <a:pPr marL="0" indent="0">
              <a:buNone/>
            </a:pPr>
            <a:r>
              <a:rPr lang="en-US" sz="1600" dirty="0">
                <a:latin typeface="Arial" panose="020B0604020202020204" pitchFamily="34" charset="0"/>
                <a:cs typeface="Arial" panose="020B0604020202020204" pitchFamily="34" charset="0"/>
              </a:rPr>
              <a:t>2.2. </a:t>
            </a:r>
            <a:r>
              <a:rPr lang="el-GR" sz="1600" dirty="0">
                <a:latin typeface="Arial" panose="020B0604020202020204" pitchFamily="34" charset="0"/>
                <a:cs typeface="Arial" panose="020B0604020202020204" pitchFamily="34" charset="0"/>
              </a:rPr>
              <a:t>Τα υλικά μιας στέγης</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Παραδείγματα από μορφοποιημένα κεραμίδα, ειδικά</a:t>
            </a:r>
            <a:r>
              <a:rPr lang="en-US" sz="1600" b="1"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γάντζους οροφής </a:t>
            </a:r>
            <a:r>
              <a:rPr lang="en-US" sz="1600" b="1" dirty="0">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snowguards</a:t>
            </a:r>
            <a:r>
              <a:rPr lang="en-US" sz="1600" b="1"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και σχάρες για περπάτημα</a:t>
            </a: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547664" y="5805264"/>
            <a:ext cx="7139136"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l-GR" sz="1600" dirty="0">
                <a:latin typeface="Arial" panose="020B0604020202020204" pitchFamily="34" charset="0"/>
                <a:cs typeface="Arial" panose="020B0604020202020204" pitchFamily="34" charset="0"/>
              </a:rPr>
              <a:t>Κεραμίδια αερισμού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σωλήνες εξάτμισης και ποικίλα σταθερών κεραμιδιών</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rot="5400000">
            <a:off x="932324" y="2416412"/>
            <a:ext cx="2232248" cy="3372246"/>
          </a:xfrm>
          <a:prstGeom prst="rect">
            <a:avLst/>
          </a:prstGeom>
        </p:spPr>
      </p:pic>
      <p:pic>
        <p:nvPicPr>
          <p:cNvPr id="6" name="Picture 5"/>
          <p:cNvPicPr>
            <a:picLocks noChangeAspect="1"/>
          </p:cNvPicPr>
          <p:nvPr/>
        </p:nvPicPr>
        <p:blipFill>
          <a:blip r:embed="rId3"/>
          <a:stretch>
            <a:fillRect/>
          </a:stretch>
        </p:blipFill>
        <p:spPr>
          <a:xfrm rot="5400000">
            <a:off x="5424304" y="2248517"/>
            <a:ext cx="1825121" cy="5194200"/>
          </a:xfrm>
          <a:prstGeom prst="rect">
            <a:avLst/>
          </a:prstGeom>
        </p:spPr>
      </p:pic>
    </p:spTree>
    <p:extLst>
      <p:ext uri="{BB962C8B-B14F-4D97-AF65-F5344CB8AC3E}">
        <p14:creationId xmlns:p14="http://schemas.microsoft.com/office/powerpoint/2010/main" val="229884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323528" y="1639341"/>
            <a:ext cx="8820472" cy="1213595"/>
          </a:xfrm>
        </p:spPr>
        <p:txBody>
          <a:bodyPr>
            <a:noAutofit/>
          </a:bodyPr>
          <a:lstStyle/>
          <a:p>
            <a:pPr marL="0" indent="0">
              <a:buNone/>
            </a:pPr>
            <a:r>
              <a:rPr lang="en-US" sz="1600" dirty="0">
                <a:latin typeface="Arial" panose="020B0604020202020204" pitchFamily="34" charset="0"/>
                <a:cs typeface="Arial" panose="020B0604020202020204" pitchFamily="34" charset="0"/>
              </a:rPr>
              <a:t>2.2. </a:t>
            </a:r>
            <a:r>
              <a:rPr lang="el-GR" sz="1600" dirty="0">
                <a:latin typeface="Arial" panose="020B0604020202020204" pitchFamily="34" charset="0"/>
                <a:cs typeface="Arial" panose="020B0604020202020204" pitchFamily="34" charset="0"/>
              </a:rPr>
              <a:t>Τα υλικά μιας στέγης</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Παραδείγματα από μορφοποιημένα κεραμίδα, ειδικά</a:t>
            </a:r>
            <a:r>
              <a:rPr lang="en-US" sz="1600" b="1"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γάντζους οροφής </a:t>
            </a:r>
            <a:r>
              <a:rPr lang="en-US" sz="1600" b="1" dirty="0">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snowguards</a:t>
            </a:r>
            <a:r>
              <a:rPr lang="en-US" sz="1600" b="1"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και σχάρες για περπάτημα</a:t>
            </a: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3779912" y="5661248"/>
            <a:ext cx="2160240"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l-GR" sz="1600" dirty="0">
                <a:latin typeface="Arial" panose="020B0604020202020204" pitchFamily="34" charset="0"/>
                <a:cs typeface="Arial" panose="020B0604020202020204" pitchFamily="34" charset="0"/>
              </a:rPr>
              <a:t>Στήριγμα ξύλου </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78663" y="2654732"/>
            <a:ext cx="3359400" cy="2583534"/>
          </a:xfrm>
          <a:prstGeom prst="rect">
            <a:avLst/>
          </a:prstGeom>
        </p:spPr>
      </p:pic>
      <p:pic>
        <p:nvPicPr>
          <p:cNvPr id="6" name="Picture 5"/>
          <p:cNvPicPr>
            <a:picLocks noChangeAspect="1"/>
          </p:cNvPicPr>
          <p:nvPr/>
        </p:nvPicPr>
        <p:blipFill>
          <a:blip r:embed="rId3"/>
          <a:stretch>
            <a:fillRect/>
          </a:stretch>
        </p:blipFill>
        <p:spPr>
          <a:xfrm>
            <a:off x="4733764" y="2636912"/>
            <a:ext cx="3359400" cy="2583534"/>
          </a:xfrm>
          <a:prstGeom prst="rect">
            <a:avLst/>
          </a:prstGeom>
        </p:spPr>
      </p:pic>
    </p:spTree>
    <p:extLst>
      <p:ext uri="{BB962C8B-B14F-4D97-AF65-F5344CB8AC3E}">
        <p14:creationId xmlns:p14="http://schemas.microsoft.com/office/powerpoint/2010/main" val="178753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457200" y="1639341"/>
            <a:ext cx="2242592" cy="421507"/>
          </a:xfrm>
        </p:spPr>
        <p:txBody>
          <a:bodyPr>
            <a:noAutofit/>
          </a:bodyPr>
          <a:lstStyle/>
          <a:p>
            <a:pPr marL="0" indent="0">
              <a:buNone/>
            </a:pPr>
            <a:r>
              <a:rPr lang="en-US" sz="1600" dirty="0">
                <a:latin typeface="Arial" panose="020B0604020202020204" pitchFamily="34" charset="0"/>
                <a:cs typeface="Arial" panose="020B0604020202020204" pitchFamily="34" charset="0"/>
              </a:rPr>
              <a:t>2.3. </a:t>
            </a:r>
            <a:r>
              <a:rPr lang="el-GR" sz="1600" dirty="0">
                <a:latin typeface="Arial" panose="020B0604020202020204" pitchFamily="34" charset="0"/>
                <a:cs typeface="Arial" panose="020B0604020202020204" pitchFamily="34" charset="0"/>
              </a:rPr>
              <a:t>Υλικά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Rectangle 3"/>
          <p:cNvSpPr/>
          <p:nvPr/>
        </p:nvSpPr>
        <p:spPr>
          <a:xfrm>
            <a:off x="1309936" y="5463202"/>
            <a:ext cx="6480720" cy="584775"/>
          </a:xfrm>
          <a:prstGeom prst="rect">
            <a:avLst/>
          </a:prstGeom>
        </p:spPr>
        <p:txBody>
          <a:bodyPr wrap="square">
            <a:spAutoFit/>
          </a:bodyPr>
          <a:lstStyle/>
          <a:p>
            <a:pPr lvl="0" algn="ctr">
              <a:spcBef>
                <a:spcPct val="20000"/>
              </a:spcBef>
            </a:pPr>
            <a:r>
              <a:rPr lang="el-GR" sz="1600" dirty="0">
                <a:solidFill>
                  <a:prstClr val="black"/>
                </a:solidFill>
                <a:latin typeface="Arial" panose="020B0604020202020204" pitchFamily="34" charset="0"/>
                <a:cs typeface="Arial" panose="020B0604020202020204" pitchFamily="34" charset="0"/>
              </a:rPr>
              <a:t>Υλικά που χρησιμοποιούνται για τη στήριξη  ηλιακών συσκευών πάνω σε στέγες</a:t>
            </a:r>
            <a:endParaRPr lang="en-US" sz="1600" dirty="0">
              <a:solidFill>
                <a:prstClr val="black"/>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631995766"/>
              </p:ext>
            </p:extLst>
          </p:nvPr>
        </p:nvGraphicFramePr>
        <p:xfrm>
          <a:off x="372969" y="2204864"/>
          <a:ext cx="8354653" cy="2926080"/>
        </p:xfrm>
        <a:graphic>
          <a:graphicData uri="http://schemas.openxmlformats.org/drawingml/2006/table">
            <a:tbl>
              <a:tblPr firstRow="1" firstCol="1" bandRow="1"/>
              <a:tblGrid>
                <a:gridCol w="1748639">
                  <a:extLst>
                    <a:ext uri="{9D8B030D-6E8A-4147-A177-3AD203B41FA5}">
                      <a16:colId xmlns:a16="http://schemas.microsoft.com/office/drawing/2014/main" xmlns="" val="20000"/>
                    </a:ext>
                  </a:extLst>
                </a:gridCol>
                <a:gridCol w="3147550">
                  <a:extLst>
                    <a:ext uri="{9D8B030D-6E8A-4147-A177-3AD203B41FA5}">
                      <a16:colId xmlns:a16="http://schemas.microsoft.com/office/drawing/2014/main" xmlns="" val="20001"/>
                    </a:ext>
                  </a:extLst>
                </a:gridCol>
                <a:gridCol w="3458464">
                  <a:extLst>
                    <a:ext uri="{9D8B030D-6E8A-4147-A177-3AD203B41FA5}">
                      <a16:colId xmlns:a16="http://schemas.microsoft.com/office/drawing/2014/main" xmlns="" val="20002"/>
                    </a:ext>
                  </a:extLst>
                </a:gridCol>
              </a:tblGrid>
              <a:tr h="152807">
                <a:tc>
                  <a:txBody>
                    <a:bodyPr/>
                    <a:lstStyle/>
                    <a:p>
                      <a:pPr marL="0" marR="0" algn="ctr">
                        <a:spcBef>
                          <a:spcPts val="0"/>
                        </a:spcBef>
                        <a:spcAft>
                          <a:spcPts val="0"/>
                        </a:spcAft>
                      </a:pPr>
                      <a:r>
                        <a:rPr lang="el-GR" sz="1600" b="1" dirty="0">
                          <a:effectLst/>
                          <a:latin typeface="Arial"/>
                          <a:ea typeface="Calibri"/>
                        </a:rPr>
                        <a:t>Υλικό </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l-GR" sz="1600" b="1" dirty="0">
                          <a:effectLst/>
                          <a:latin typeface="Arial"/>
                          <a:ea typeface="Calibri"/>
                        </a:rPr>
                        <a:t>Έκδοση</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l-GR" sz="1600" b="1" dirty="0">
                          <a:effectLst/>
                          <a:latin typeface="Arial"/>
                          <a:ea typeface="Calibri"/>
                        </a:rPr>
                        <a:t>Εφαρμογή</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05615">
                <a:tc>
                  <a:txBody>
                    <a:bodyPr/>
                    <a:lstStyle/>
                    <a:p>
                      <a:pPr marL="0" marR="0">
                        <a:spcBef>
                          <a:spcPts val="0"/>
                        </a:spcBef>
                        <a:spcAft>
                          <a:spcPts val="0"/>
                        </a:spcAft>
                      </a:pPr>
                      <a:r>
                        <a:rPr lang="el-GR" sz="1600" dirty="0">
                          <a:effectLst/>
                          <a:latin typeface="Arial"/>
                          <a:ea typeface="Calibri"/>
                        </a:rPr>
                        <a:t>Αλουμίνιο</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Plain, anodized, powder coated, selectively coated </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Collector frames, covering frames, bearers, rails, absorbers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05615">
                <a:tc>
                  <a:txBody>
                    <a:bodyPr/>
                    <a:lstStyle/>
                    <a:p>
                      <a:pPr marL="0" marR="0">
                        <a:spcBef>
                          <a:spcPts val="0"/>
                        </a:spcBef>
                        <a:spcAft>
                          <a:spcPts val="0"/>
                        </a:spcAft>
                      </a:pPr>
                      <a:r>
                        <a:rPr lang="el-GR" sz="1600" dirty="0">
                          <a:effectLst/>
                          <a:latin typeface="Arial"/>
                          <a:ea typeface="Calibri"/>
                        </a:rPr>
                        <a:t>Γυαλί </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Float glass, solar glass (prismatic, clear), anti-reflection glass, borosilicate glass</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Transparent collector cover, glass cylinder and absorber pipes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05615">
                <a:tc rowSpan="2">
                  <a:txBody>
                    <a:bodyPr/>
                    <a:lstStyle/>
                    <a:p>
                      <a:pPr marL="0" marR="0">
                        <a:spcBef>
                          <a:spcPts val="0"/>
                        </a:spcBef>
                        <a:spcAft>
                          <a:spcPts val="0"/>
                        </a:spcAft>
                      </a:pPr>
                      <a:r>
                        <a:rPr lang="el-GR" sz="1600" dirty="0">
                          <a:effectLst/>
                          <a:latin typeface="Arial"/>
                          <a:ea typeface="Calibri"/>
                        </a:rPr>
                        <a:t>Ανοξείδωτο </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V2A (St 1.4301) chrome, nickel</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a:ea typeface="Calibri"/>
                        </a:rPr>
                        <a:t>Roof hooks, rails, screws, nuts, plates, collector frames, absorbers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3"/>
                  </a:ext>
                </a:extLst>
              </a:tr>
              <a:tr h="305615">
                <a:tc vMerge="1">
                  <a:txBody>
                    <a:bodyPr/>
                    <a:lstStyle/>
                    <a:p>
                      <a:endParaRPr lang="en-US"/>
                    </a:p>
                  </a:txBody>
                  <a:tcPr/>
                </a:tc>
                <a:tc>
                  <a:txBody>
                    <a:bodyPr/>
                    <a:lstStyle/>
                    <a:p>
                      <a:pPr marL="0" marR="0">
                        <a:spcBef>
                          <a:spcPts val="0"/>
                        </a:spcBef>
                        <a:spcAft>
                          <a:spcPts val="0"/>
                        </a:spcAft>
                      </a:pPr>
                      <a:r>
                        <a:rPr lang="en-US" sz="1600" dirty="0">
                          <a:effectLst/>
                          <a:latin typeface="Arial"/>
                          <a:ea typeface="Calibri"/>
                        </a:rPr>
                        <a:t>V4A (St 1.4571) chrome, nickel, molybdenum, titanium</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Screws, nuts, plates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05615">
                <a:tc>
                  <a:txBody>
                    <a:bodyPr/>
                    <a:lstStyle/>
                    <a:p>
                      <a:pPr marL="0" marR="0">
                        <a:spcBef>
                          <a:spcPts val="0"/>
                        </a:spcBef>
                        <a:spcAft>
                          <a:spcPts val="0"/>
                        </a:spcAft>
                      </a:pPr>
                      <a:r>
                        <a:rPr lang="el-GR" sz="1600" dirty="0">
                          <a:effectLst/>
                          <a:latin typeface="Arial"/>
                          <a:ea typeface="Calibri"/>
                        </a:rPr>
                        <a:t>Χάλυβας</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l-GR" sz="1600" dirty="0">
                          <a:effectLst/>
                          <a:latin typeface="Arial"/>
                          <a:ea typeface="Calibri"/>
                        </a:rPr>
                        <a:t>Γαλβανισμένος</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Roof hooks, rails, screws, nuts, plates, bearers, supports</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404167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Μελέτη των οροφών και των υλικών </a:t>
            </a:r>
            <a:endParaRPr lang="en-US" dirty="0"/>
          </a:p>
        </p:txBody>
      </p:sp>
      <p:sp>
        <p:nvSpPr>
          <p:cNvPr id="5" name="Content Placeholder 2"/>
          <p:cNvSpPr>
            <a:spLocks noGrp="1"/>
          </p:cNvSpPr>
          <p:nvPr>
            <p:ph idx="1"/>
          </p:nvPr>
        </p:nvSpPr>
        <p:spPr>
          <a:xfrm>
            <a:off x="457200" y="1639341"/>
            <a:ext cx="2242592" cy="421507"/>
          </a:xfrm>
        </p:spPr>
        <p:txBody>
          <a:bodyPr>
            <a:noAutofit/>
          </a:bodyPr>
          <a:lstStyle/>
          <a:p>
            <a:pPr marL="0" indent="0">
              <a:buNone/>
            </a:pPr>
            <a:r>
              <a:rPr lang="en-US" sz="1600" dirty="0">
                <a:latin typeface="Arial" panose="020B0604020202020204" pitchFamily="34" charset="0"/>
                <a:cs typeface="Arial" panose="020B0604020202020204" pitchFamily="34" charset="0"/>
              </a:rPr>
              <a:t>2.3. </a:t>
            </a:r>
            <a:r>
              <a:rPr lang="el-GR" sz="1600" dirty="0">
                <a:latin typeface="Arial" panose="020B0604020202020204" pitchFamily="34" charset="0"/>
                <a:cs typeface="Arial" panose="020B0604020202020204" pitchFamily="34" charset="0"/>
              </a:rPr>
              <a:t>Υλικά</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Rectangle 3"/>
          <p:cNvSpPr/>
          <p:nvPr/>
        </p:nvSpPr>
        <p:spPr>
          <a:xfrm>
            <a:off x="1314624" y="5463202"/>
            <a:ext cx="6480720" cy="584775"/>
          </a:xfrm>
          <a:prstGeom prst="rect">
            <a:avLst/>
          </a:prstGeom>
        </p:spPr>
        <p:txBody>
          <a:bodyPr wrap="square">
            <a:spAutoFit/>
          </a:bodyPr>
          <a:lstStyle/>
          <a:p>
            <a:pPr lvl="0" algn="ctr">
              <a:spcBef>
                <a:spcPct val="20000"/>
              </a:spcBef>
            </a:pPr>
            <a:r>
              <a:rPr lang="el-GR" sz="1600" dirty="0">
                <a:solidFill>
                  <a:prstClr val="black"/>
                </a:solidFill>
                <a:latin typeface="Arial" panose="020B0604020202020204" pitchFamily="34" charset="0"/>
                <a:cs typeface="Arial" panose="020B0604020202020204" pitchFamily="34" charset="0"/>
              </a:rPr>
              <a:t>Υλικά που χρησιμοποιούνται για τη στήριξη  ηλιακών συσκευών πάνω σε στέγες</a:t>
            </a:r>
            <a:endParaRPr lang="en-US" sz="1600" dirty="0">
              <a:solidFill>
                <a:prstClr val="black"/>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72331935"/>
              </p:ext>
            </p:extLst>
          </p:nvPr>
        </p:nvGraphicFramePr>
        <p:xfrm>
          <a:off x="373832" y="2204864"/>
          <a:ext cx="8352928" cy="2926080"/>
        </p:xfrm>
        <a:graphic>
          <a:graphicData uri="http://schemas.openxmlformats.org/drawingml/2006/table">
            <a:tbl>
              <a:tblPr firstRow="1" firstCol="1" bandRow="1"/>
              <a:tblGrid>
                <a:gridCol w="1748278">
                  <a:extLst>
                    <a:ext uri="{9D8B030D-6E8A-4147-A177-3AD203B41FA5}">
                      <a16:colId xmlns:a16="http://schemas.microsoft.com/office/drawing/2014/main" xmlns="" val="20000"/>
                    </a:ext>
                  </a:extLst>
                </a:gridCol>
                <a:gridCol w="3146900">
                  <a:extLst>
                    <a:ext uri="{9D8B030D-6E8A-4147-A177-3AD203B41FA5}">
                      <a16:colId xmlns:a16="http://schemas.microsoft.com/office/drawing/2014/main" xmlns="" val="20001"/>
                    </a:ext>
                  </a:extLst>
                </a:gridCol>
                <a:gridCol w="3457750">
                  <a:extLst>
                    <a:ext uri="{9D8B030D-6E8A-4147-A177-3AD203B41FA5}">
                      <a16:colId xmlns:a16="http://schemas.microsoft.com/office/drawing/2014/main" xmlns="" val="20002"/>
                    </a:ext>
                  </a:extLst>
                </a:gridCol>
              </a:tblGrid>
              <a:tr h="152807">
                <a:tc>
                  <a:txBody>
                    <a:bodyPr/>
                    <a:lstStyle/>
                    <a:p>
                      <a:pPr marL="0" marR="0" algn="ctr">
                        <a:spcBef>
                          <a:spcPts val="0"/>
                        </a:spcBef>
                        <a:spcAft>
                          <a:spcPts val="0"/>
                        </a:spcAft>
                      </a:pPr>
                      <a:r>
                        <a:rPr lang="el-GR" sz="1600" b="1" dirty="0">
                          <a:effectLst/>
                          <a:latin typeface="Arial"/>
                          <a:ea typeface="Calibri"/>
                        </a:rPr>
                        <a:t>Υλικό </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l-GR" sz="1600" b="1" dirty="0">
                          <a:effectLst/>
                          <a:latin typeface="Arial"/>
                          <a:ea typeface="Calibri"/>
                        </a:rPr>
                        <a:t>Έκδοση</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l-GR" sz="1600" b="1" dirty="0">
                          <a:effectLst/>
                          <a:latin typeface="Arial"/>
                          <a:ea typeface="Calibri"/>
                        </a:rPr>
                        <a:t>Εφαρμογή</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52807">
                <a:tc>
                  <a:txBody>
                    <a:bodyPr/>
                    <a:lstStyle/>
                    <a:p>
                      <a:pPr marL="0" marR="0">
                        <a:spcBef>
                          <a:spcPts val="0"/>
                        </a:spcBef>
                        <a:spcAft>
                          <a:spcPts val="0"/>
                        </a:spcAft>
                      </a:pPr>
                      <a:r>
                        <a:rPr lang="el-GR" sz="1600" dirty="0">
                          <a:effectLst/>
                          <a:latin typeface="Arial"/>
                          <a:ea typeface="Calibri"/>
                        </a:rPr>
                        <a:t>Χαλκός </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Plain, selectively coated</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Pipes, absorber strips, full-surface absorbers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52807">
                <a:tc>
                  <a:txBody>
                    <a:bodyPr/>
                    <a:lstStyle/>
                    <a:p>
                      <a:pPr marL="0" marR="0">
                        <a:spcBef>
                          <a:spcPts val="0"/>
                        </a:spcBef>
                        <a:spcAft>
                          <a:spcPts val="0"/>
                        </a:spcAft>
                      </a:pPr>
                      <a:r>
                        <a:rPr lang="el-GR" sz="1600" dirty="0">
                          <a:effectLst/>
                          <a:latin typeface="Arial"/>
                          <a:ea typeface="Calibri"/>
                        </a:rPr>
                        <a:t>Πλάκα Τιτάνιου-Ψευδάργυρου </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Plain</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Aprons, flashing, soakers, rear wall of collectors</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2807">
                <a:tc>
                  <a:txBody>
                    <a:bodyPr/>
                    <a:lstStyle/>
                    <a:p>
                      <a:pPr marL="0" marR="0">
                        <a:spcBef>
                          <a:spcPts val="0"/>
                        </a:spcBef>
                        <a:spcAft>
                          <a:spcPts val="0"/>
                        </a:spcAft>
                      </a:pPr>
                      <a:r>
                        <a:rPr lang="el-GR" sz="1600" dirty="0">
                          <a:effectLst/>
                          <a:latin typeface="Arial"/>
                          <a:ea typeface="Calibri"/>
                        </a:rPr>
                        <a:t>Μόλυβδος</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Rolled, zinc plated</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Lead aprons, soakers</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52807">
                <a:tc rowSpan="2">
                  <a:txBody>
                    <a:bodyPr/>
                    <a:lstStyle/>
                    <a:p>
                      <a:pPr marL="0" marR="0">
                        <a:spcBef>
                          <a:spcPts val="0"/>
                        </a:spcBef>
                        <a:spcAft>
                          <a:spcPts val="0"/>
                        </a:spcAft>
                      </a:pPr>
                      <a:r>
                        <a:rPr lang="el-GR" sz="1600" dirty="0">
                          <a:effectLst/>
                          <a:latin typeface="Arial"/>
                          <a:ea typeface="Calibri"/>
                        </a:rPr>
                        <a:t>Ξύλο</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Glued wood </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a:ea typeface="Calibri"/>
                        </a:rPr>
                        <a:t>Collector frames (in-roof mounting)</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4"/>
                  </a:ext>
                </a:extLst>
              </a:tr>
              <a:tr h="305615">
                <a:tc vMerge="1">
                  <a:txBody>
                    <a:bodyPr/>
                    <a:lstStyle/>
                    <a:p>
                      <a:endParaRPr lang="en-US"/>
                    </a:p>
                  </a:txBody>
                  <a:tcPr/>
                </a:tc>
                <a:tc>
                  <a:txBody>
                    <a:bodyPr/>
                    <a:lstStyle/>
                    <a:p>
                      <a:pPr marL="0" marR="0">
                        <a:spcBef>
                          <a:spcPts val="0"/>
                        </a:spcBef>
                        <a:spcAft>
                          <a:spcPts val="0"/>
                        </a:spcAft>
                      </a:pPr>
                      <a:r>
                        <a:rPr lang="en-US" sz="1600" dirty="0">
                          <a:effectLst/>
                          <a:latin typeface="Arial"/>
                          <a:ea typeface="Calibri"/>
                        </a:rPr>
                        <a:t>Solid wood</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Additional battens (in-roof mounting), boards for under-packing</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05615">
                <a:tc>
                  <a:txBody>
                    <a:bodyPr/>
                    <a:lstStyle/>
                    <a:p>
                      <a:pPr marL="0" marR="0">
                        <a:spcBef>
                          <a:spcPts val="0"/>
                        </a:spcBef>
                        <a:spcAft>
                          <a:spcPts val="0"/>
                        </a:spcAft>
                      </a:pPr>
                      <a:r>
                        <a:rPr lang="el-GR" sz="1600" dirty="0">
                          <a:effectLst/>
                          <a:latin typeface="Arial"/>
                          <a:ea typeface="Calibri"/>
                        </a:rPr>
                        <a:t>Πλαστικό</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EPDM, PE, PP, PU rigid/flexible foam, mineral wood, silicon</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Thermal insulation of pipes, collector, collector frame, sealing materials, adhesive</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25902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Περιέχομενα</a:t>
            </a:r>
            <a:endParaRPr lang="el-GR" dirty="0"/>
          </a:p>
        </p:txBody>
      </p:sp>
      <p:sp>
        <p:nvSpPr>
          <p:cNvPr id="3" name="Content Placeholder 2"/>
          <p:cNvSpPr>
            <a:spLocks noGrp="1"/>
          </p:cNvSpPr>
          <p:nvPr>
            <p:ph idx="1"/>
          </p:nvPr>
        </p:nvSpPr>
        <p:spPr>
          <a:xfrm>
            <a:off x="457200" y="1484784"/>
            <a:ext cx="8435280" cy="4824536"/>
          </a:xfrm>
        </p:spPr>
        <p:txBody>
          <a:bodyPr>
            <a:noAutofit/>
          </a:bodyPr>
          <a:lstStyle/>
          <a:p>
            <a:pPr marL="0" indent="0">
              <a:buNone/>
            </a:pPr>
            <a:r>
              <a:rPr lang="en-US" sz="1600" b="1" dirty="0">
                <a:latin typeface="Arial" panose="020B0604020202020204" pitchFamily="34" charset="0"/>
                <a:cs typeface="Arial" panose="020B0604020202020204" pitchFamily="34" charset="0"/>
              </a:rPr>
              <a:t>1. </a:t>
            </a:r>
            <a:r>
              <a:rPr lang="el-GR" sz="1600" b="1" dirty="0">
                <a:latin typeface="Arial" panose="020B0604020202020204" pitchFamily="34" charset="0"/>
                <a:cs typeface="Arial" panose="020B0604020202020204" pitchFamily="34" charset="0"/>
              </a:rPr>
              <a:t>Θεωρία για τη λειτουργία και τους τύπους των συλλεκτών τοποθετημένα σε οροφή</a:t>
            </a:r>
            <a:endParaRPr lang="en-US" sz="1600" b="1"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1.1. </a:t>
            </a:r>
            <a:r>
              <a:rPr lang="el-GR" sz="1600" dirty="0">
                <a:latin typeface="Arial" panose="020B0604020202020204" pitchFamily="34" charset="0"/>
                <a:cs typeface="Arial" panose="020B0604020202020204" pitchFamily="34" charset="0"/>
              </a:rPr>
              <a:t>Επισκόπηση των τύπων των συλλεκτών</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1.2. </a:t>
            </a:r>
            <a:r>
              <a:rPr lang="el-GR" sz="1600" dirty="0">
                <a:latin typeface="Arial" panose="020B0604020202020204" pitchFamily="34" charset="0"/>
                <a:cs typeface="Arial" panose="020B0604020202020204" pitchFamily="34" charset="0"/>
              </a:rPr>
              <a:t>Διαφορετική σχεδίαση συλλεκτών</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1.3. </a:t>
            </a:r>
            <a:r>
              <a:rPr lang="el-GR" sz="1600" dirty="0">
                <a:latin typeface="Arial" panose="020B0604020202020204" pitchFamily="34" charset="0"/>
                <a:cs typeface="Arial" panose="020B0604020202020204" pitchFamily="34" charset="0"/>
              </a:rPr>
              <a:t>Συλλέκτες χωρίς γυαλί </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1.4. </a:t>
            </a:r>
            <a:r>
              <a:rPr lang="el-GR" sz="1600" dirty="0">
                <a:latin typeface="Arial" panose="020B0604020202020204" pitchFamily="34" charset="0"/>
                <a:cs typeface="Arial" panose="020B0604020202020204" pitchFamily="34" charset="0"/>
              </a:rPr>
              <a:t>Συλλέκτες με γυαλί</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1.5. </a:t>
            </a:r>
            <a:r>
              <a:rPr lang="el-GR" sz="1600" dirty="0">
                <a:latin typeface="Arial" panose="020B0604020202020204" pitchFamily="34" charset="0"/>
                <a:cs typeface="Arial" panose="020B0604020202020204" pitchFamily="34" charset="0"/>
              </a:rPr>
              <a:t>Ειδική σχεδίαση και υβριδικοί συλλέκτες</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1.6. </a:t>
            </a:r>
            <a:r>
              <a:rPr lang="el-GR" sz="1600" dirty="0">
                <a:latin typeface="Arial" panose="020B0604020202020204" pitchFamily="34" charset="0"/>
                <a:cs typeface="Arial" panose="020B0604020202020204" pitchFamily="34" charset="0"/>
              </a:rPr>
              <a:t>Συλλέκτες κενού</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1.7. </a:t>
            </a:r>
            <a:r>
              <a:rPr lang="el-GR" sz="1600" dirty="0">
                <a:latin typeface="Arial" panose="020B0604020202020204" pitchFamily="34" charset="0"/>
                <a:cs typeface="Arial" panose="020B0604020202020204" pitchFamily="34" charset="0"/>
              </a:rPr>
              <a:t>Εξαρτήματα συλλεκτών</a:t>
            </a: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2. </a:t>
            </a:r>
            <a:r>
              <a:rPr lang="el-GR" sz="1600" b="1" dirty="0">
                <a:latin typeface="Arial" panose="020B0604020202020204" pitchFamily="34" charset="0"/>
                <a:cs typeface="Arial" panose="020B0604020202020204" pitchFamily="34" charset="0"/>
              </a:rPr>
              <a:t>Μελέτη των οροφών και των υλικών </a:t>
            </a:r>
            <a:endParaRPr lang="en-US" sz="1600" b="1"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2.1. </a:t>
            </a:r>
            <a:r>
              <a:rPr lang="el-GR" sz="1600" dirty="0">
                <a:latin typeface="Arial" panose="020B0604020202020204" pitchFamily="34" charset="0"/>
                <a:cs typeface="Arial" panose="020B0604020202020204" pitchFamily="34" charset="0"/>
              </a:rPr>
              <a:t>Ο σκοπός και οι τύποι των οροφών</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2.2. </a:t>
            </a:r>
            <a:r>
              <a:rPr lang="el-GR" sz="1600" dirty="0">
                <a:latin typeface="Arial" panose="020B0604020202020204" pitchFamily="34" charset="0"/>
                <a:cs typeface="Arial" panose="020B0604020202020204" pitchFamily="34" charset="0"/>
              </a:rPr>
              <a:t>Τα στοιχεία της οροφής</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2.3. </a:t>
            </a:r>
            <a:r>
              <a:rPr lang="el-GR" sz="1600" dirty="0">
                <a:latin typeface="Arial" panose="020B0604020202020204" pitchFamily="34" charset="0"/>
                <a:cs typeface="Arial" panose="020B0604020202020204" pitchFamily="34" charset="0"/>
              </a:rPr>
              <a:t>Υλικά</a:t>
            </a: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3. </a:t>
            </a:r>
            <a:r>
              <a:rPr lang="el-GR" sz="1600" b="1" dirty="0">
                <a:latin typeface="Arial" panose="020B0604020202020204" pitchFamily="34" charset="0"/>
                <a:cs typeface="Arial" panose="020B0604020202020204" pitchFamily="34" charset="0"/>
              </a:rPr>
              <a:t>Τεχνικές εγκατάστασης και μέθοδοι</a:t>
            </a:r>
            <a:endParaRPr lang="en-US" sz="1600" b="1"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3.1. </a:t>
            </a:r>
            <a:r>
              <a:rPr lang="el-GR" sz="1600" dirty="0">
                <a:latin typeface="Arial" panose="020B0604020202020204" pitchFamily="34" charset="0"/>
                <a:cs typeface="Arial" panose="020B0604020202020204" pitchFamily="34" charset="0"/>
              </a:rPr>
              <a:t>Εξοπλισμός</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3.2. </a:t>
            </a:r>
            <a:r>
              <a:rPr lang="el-GR" sz="1600" dirty="0">
                <a:latin typeface="Arial" panose="020B0604020202020204" pitchFamily="34" charset="0"/>
                <a:cs typeface="Arial" panose="020B0604020202020204" pitchFamily="34" charset="0"/>
              </a:rPr>
              <a:t>Παράδοση υλικού και προπαρασκευαστικές εργασίες</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3.3. </a:t>
            </a:r>
            <a:r>
              <a:rPr lang="el-GR" sz="1600" dirty="0">
                <a:latin typeface="Arial" panose="020B0604020202020204" pitchFamily="34" charset="0"/>
                <a:cs typeface="Arial" panose="020B0604020202020204" pitchFamily="34" charset="0"/>
              </a:rPr>
              <a:t>Εγκατάσταση συλλεκτών σε διαφορετικούς τύπους οροφής</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084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339472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3.1. </a:t>
            </a:r>
            <a:r>
              <a:rPr lang="el-GR" sz="1600" dirty="0">
                <a:latin typeface="Arial" panose="020B0604020202020204" pitchFamily="34" charset="0"/>
                <a:cs typeface="Arial" panose="020B0604020202020204" pitchFamily="34" charset="0"/>
              </a:rPr>
              <a:t>Εξοπλισμός </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Σκελετός στέγης</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Σε κάποιες χώρες ο σκελετός της στέγης χρησιμοποιείται για την ασφάλεια της εργασίας. </a:t>
            </a:r>
            <a:r>
              <a:rPr lang="en-US" sz="1600" dirty="0">
                <a:latin typeface="Arial" panose="020B0604020202020204" pitchFamily="34" charset="0"/>
                <a:cs typeface="Arial" panose="020B0604020202020204" pitchFamily="34" charset="0"/>
              </a:rPr>
              <a:t> </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707904" y="2420888"/>
            <a:ext cx="5245385" cy="3630091"/>
          </a:xfrm>
          <a:prstGeom prst="rect">
            <a:avLst/>
          </a:prstGeom>
        </p:spPr>
      </p:pic>
    </p:spTree>
    <p:extLst>
      <p:ext uri="{BB962C8B-B14F-4D97-AF65-F5344CB8AC3E}">
        <p14:creationId xmlns:p14="http://schemas.microsoft.com/office/powerpoint/2010/main" val="483109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3.1. </a:t>
            </a:r>
            <a:r>
              <a:rPr lang="el-GR" sz="1600" dirty="0">
                <a:latin typeface="Arial" panose="020B0604020202020204" pitchFamily="34" charset="0"/>
                <a:cs typeface="Arial" panose="020B0604020202020204" pitchFamily="34" charset="0"/>
              </a:rPr>
              <a:t>Εξοπλισμός</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Σκάλες</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Οι τυποποιημένες σκάλες γέρνουν πάνω  σε ένα κτίριο</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Η σωστή κλίση της σκάλας είναι μεταξύ </a:t>
            </a:r>
            <a:r>
              <a:rPr lang="en-US" sz="1600" dirty="0">
                <a:latin typeface="Arial" panose="020B0604020202020204" pitchFamily="34" charset="0"/>
                <a:cs typeface="Arial" panose="020B0604020202020204" pitchFamily="34" charset="0"/>
              </a:rPr>
              <a:t>65° and 75°. </a:t>
            </a:r>
            <a:r>
              <a:rPr lang="el-GR" sz="1600" dirty="0">
                <a:latin typeface="Arial" panose="020B0604020202020204" pitchFamily="34" charset="0"/>
                <a:cs typeface="Arial" panose="020B0604020202020204" pitchFamily="34" charset="0"/>
              </a:rPr>
              <a:t>Η σκάλα πρέπει να απέχει </a:t>
            </a:r>
            <a:r>
              <a:rPr lang="en-US" sz="1600" dirty="0">
                <a:latin typeface="Arial" panose="020B0604020202020204" pitchFamily="34" charset="0"/>
                <a:cs typeface="Arial" panose="020B0604020202020204" pitchFamily="34" charset="0"/>
              </a:rPr>
              <a:t>1 m </a:t>
            </a:r>
            <a:r>
              <a:rPr lang="el-GR" sz="1600" dirty="0">
                <a:latin typeface="Arial" panose="020B0604020202020204" pitchFamily="34" charset="0"/>
                <a:cs typeface="Arial" panose="020B0604020202020204" pitchFamily="34" charset="0"/>
              </a:rPr>
              <a:t>από το σημείο επαφής. Πρέπει να ασφαλίζεται για να μη γλιστράει, πέφτει ή κουνιέται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αυτό σημαίνει </a:t>
            </a:r>
            <a:r>
              <a:rPr lang="en-US" sz="1600" dirty="0">
                <a:latin typeface="Arial" panose="020B0604020202020204" pitchFamily="34" charset="0"/>
                <a:cs typeface="Arial" panose="020B0604020202020204" pitchFamily="34" charset="0"/>
              </a:rPr>
              <a:t>, </a:t>
            </a:r>
            <a:r>
              <a:rPr lang="el-GR" sz="1600" dirty="0" err="1">
                <a:latin typeface="Arial" panose="020B0604020202020204" pitchFamily="34" charset="0"/>
                <a:cs typeface="Arial" panose="020B0604020202020204" pitchFamily="34" charset="0"/>
              </a:rPr>
              <a:t>χρησιμοποίηστε</a:t>
            </a:r>
            <a:r>
              <a:rPr lang="el-GR" sz="1600" dirty="0">
                <a:latin typeface="Arial" panose="020B0604020202020204" pitchFamily="34" charset="0"/>
                <a:cs typeface="Arial" panose="020B0604020202020204" pitchFamily="34" charset="0"/>
              </a:rPr>
              <a:t> φαρδύ σκαλί</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λάστιχα στα πόδια της σκάλας</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στην πάνω  μεριά αναρτήσεις/στηρίγματα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ή στήριξη από ένα συνεργάτη</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2392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323528" y="1556792"/>
            <a:ext cx="8712968"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3.2. </a:t>
            </a:r>
            <a:r>
              <a:rPr lang="el-GR" sz="1600" dirty="0">
                <a:latin typeface="Arial" panose="020B0604020202020204" pitchFamily="34" charset="0"/>
                <a:cs typeface="Arial" panose="020B0604020202020204" pitchFamily="34" charset="0"/>
              </a:rPr>
              <a:t>Παράδοση υλικών και προπαρασκευαστικές εργασίες</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Στην παράδοση των υλικών πρέπει</a:t>
            </a:r>
            <a:r>
              <a:rPr lang="en-US" sz="1600" dirty="0">
                <a:latin typeface="Arial" panose="020B0604020202020204" pitchFamily="34" charset="0"/>
                <a:cs typeface="Arial" panose="020B0604020202020204" pitchFamily="34" charset="0"/>
              </a:rPr>
              <a:t>:</a:t>
            </a:r>
          </a:p>
          <a:p>
            <a:pPr marL="0" indent="0">
              <a:buNone/>
            </a:pPr>
            <a:r>
              <a:rPr lang="el-GR" sz="1600" b="1" dirty="0">
                <a:latin typeface="Arial" panose="020B0604020202020204" pitchFamily="34" charset="0"/>
                <a:cs typeface="Arial" panose="020B0604020202020204" pitchFamily="34" charset="0"/>
              </a:rPr>
              <a:t>Να γίνει έλεγχος για ζημιά λόγω μεταφοράς</a:t>
            </a:r>
            <a:endParaRPr lang="en-US" sz="1600" b="1"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Είναι πολύ σημαντικό να γίνει έλεγχος για ένα άθικτο γυαλί</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 Για συλλέκτες χωρίς μεταλλική πλάτη, η ζημιά μπορεί να προκληθεί στις πλάκες της μόνωσης. Υπάρχει κίνδυνος να τσακίσουν τα φύλλα κάλυψης</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Έλεγχος για την πληρότητα και την ορθότητα της παράδοσης </a:t>
            </a:r>
            <a:endParaRPr lang="en-US" sz="1600" b="1"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Για </a:t>
            </a:r>
            <a:r>
              <a:rPr lang="el-GR" sz="1600" dirty="0" err="1">
                <a:latin typeface="Arial" panose="020B0604020202020204" pitchFamily="34" charset="0"/>
                <a:cs typeface="Arial" panose="020B0604020202020204" pitchFamily="34" charset="0"/>
              </a:rPr>
              <a:t>κιτ</a:t>
            </a:r>
            <a:r>
              <a:rPr lang="el-GR" sz="1600" dirty="0">
                <a:latin typeface="Arial" panose="020B0604020202020204" pitchFamily="34" charset="0"/>
                <a:cs typeface="Arial" panose="020B0604020202020204" pitchFamily="34" charset="0"/>
              </a:rPr>
              <a:t> , πακέτα έτοιμα προς χρήση </a:t>
            </a:r>
            <a:r>
              <a:rPr lang="el-GR" sz="1600" dirty="0" err="1">
                <a:latin typeface="Arial" panose="020B0604020202020204" pitchFamily="34" charset="0"/>
                <a:cs typeface="Arial" panose="020B0604020202020204" pitchFamily="34" charset="0"/>
              </a:rPr>
              <a:t>κλπ</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Είναι μόνο τα υλικά εγκατάστασης ( σωλήνες , </a:t>
            </a:r>
            <a:r>
              <a:rPr lang="el-GR" sz="1600" dirty="0" err="1">
                <a:latin typeface="Arial" panose="020B0604020202020204" pitchFamily="34" charset="0"/>
                <a:cs typeface="Arial" panose="020B0604020202020204" pitchFamily="34" charset="0"/>
              </a:rPr>
              <a:t>μονώσης</a:t>
            </a:r>
            <a:r>
              <a:rPr lang="el-GR" sz="1600" dirty="0">
                <a:latin typeface="Arial" panose="020B0604020202020204" pitchFamily="34" charset="0"/>
                <a:cs typeface="Arial" panose="020B0604020202020204" pitchFamily="34" charset="0"/>
              </a:rPr>
              <a:t> , στηρίγματα </a:t>
            </a:r>
            <a:r>
              <a:rPr lang="el-GR" sz="1600" dirty="0" err="1">
                <a:latin typeface="Arial" panose="020B0604020202020204" pitchFamily="34" charset="0"/>
                <a:cs typeface="Arial" panose="020B0604020202020204" pitchFamily="34" charset="0"/>
              </a:rPr>
              <a:t>κλπ</a:t>
            </a:r>
            <a:r>
              <a:rPr lang="el-GR" sz="1600" dirty="0">
                <a:latin typeface="Arial" panose="020B0604020202020204" pitchFamily="34" charset="0"/>
                <a:cs typeface="Arial" panose="020B0604020202020204" pitchFamily="34" charset="0"/>
              </a:rPr>
              <a:t>) που πρέπει να συμπληρωθούν. </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λεπτομερής συμβουλές από τον προμηθευτή</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μαθήματα εκπαίδευσης από τον κατασκευαστή</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504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 </a:t>
            </a:r>
            <a:r>
              <a:rPr lang="el-GR" sz="1600" dirty="0">
                <a:latin typeface="Arial" panose="020B0604020202020204" pitchFamily="34" charset="0"/>
                <a:cs typeface="Arial" panose="020B0604020202020204" pitchFamily="34" charset="0"/>
              </a:rPr>
              <a:t>Εγκατάσταση συλλεκτών σε διαφορετικές οροφές. </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3.3.1. </a:t>
            </a:r>
            <a:r>
              <a:rPr lang="el-GR" sz="1600" dirty="0">
                <a:latin typeface="Arial" panose="020B0604020202020204" pitchFamily="34" charset="0"/>
                <a:cs typeface="Arial" panose="020B0604020202020204" pitchFamily="34" charset="0"/>
              </a:rPr>
              <a:t>Εγκατάσταση σε κεκλιμένη στέγη</a:t>
            </a: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Οι ηλιακοί συλλέκτες μπορούν να στηριχτούν πάνω στη στέγη ή μεταξύ των πλακιδίων οροφής</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Εγκατάσταση πάνω στην οροφή</a:t>
            </a:r>
            <a:endParaRPr lang="en-US" sz="1600" b="1"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Πάνω στην οροφή οι συλλέκτες τοποθετούνται </a:t>
            </a:r>
            <a:r>
              <a:rPr lang="en-US" sz="1600" dirty="0">
                <a:latin typeface="Arial" panose="020B0604020202020204" pitchFamily="34" charset="0"/>
                <a:cs typeface="Arial" panose="020B0604020202020204" pitchFamily="34" charset="0"/>
              </a:rPr>
              <a:t>5–10 cm </a:t>
            </a:r>
            <a:r>
              <a:rPr lang="el-GR" sz="1600" dirty="0">
                <a:latin typeface="Arial" panose="020B0604020202020204" pitchFamily="34" charset="0"/>
                <a:cs typeface="Arial" panose="020B0604020202020204" pitchFamily="34" charset="0"/>
              </a:rPr>
              <a:t>πάνω από την οροφή</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Τα σημεία στήριξης διαμορφώνονται από τους γάντζους οροφής ή τις άγκυρες πάνω στις σανίδες, που είναι βιδωμένες πάνω στις δοκούς. Τα άγκιστρα στέγης είναι διαμορφωμένα έτσι ώστε να οδηγούνται μεταξύ δύο σειρών πλακιδίων.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1265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3.3.1. </a:t>
            </a:r>
            <a:r>
              <a:rPr lang="el-GR" sz="1600" dirty="0">
                <a:latin typeface="Arial" panose="020B0604020202020204" pitchFamily="34" charset="0"/>
                <a:cs typeface="Arial" panose="020B0604020202020204" pitchFamily="34" charset="0"/>
              </a:rPr>
              <a:t>Εγκατάσταση σε </a:t>
            </a:r>
            <a:r>
              <a:rPr lang="el-GR" sz="1600" dirty="0" err="1">
                <a:latin typeface="Arial" panose="020B0604020202020204" pitchFamily="34" charset="0"/>
                <a:cs typeface="Arial" panose="020B0604020202020204" pitchFamily="34" charset="0"/>
              </a:rPr>
              <a:t>δίρριχτη</a:t>
            </a:r>
            <a:r>
              <a:rPr lang="el-GR" sz="1600" dirty="0">
                <a:latin typeface="Arial" panose="020B0604020202020204" pitchFamily="34" charset="0"/>
                <a:cs typeface="Arial" panose="020B0604020202020204" pitchFamily="34" charset="0"/>
              </a:rPr>
              <a:t> στέγη</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Εγκατάσταση πάνω στη στέγη</a:t>
            </a:r>
            <a:endParaRPr lang="en-US" sz="1600" b="1"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Τα πλεονεκτήματα είναι τα παρακάτω:</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γρήγορη και απλή εγκατάσταση</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άρα και οικονομικότερη</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η στέγη παραμένει κλειστή</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μεγαλύτερη ευελιξία</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Τα πλεονεκτήματα είναι τα παρακάτω </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επιπρόσθετο φορτίο στη στέγη </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περίπου</a:t>
            </a:r>
            <a:r>
              <a:rPr lang="en-US" sz="1600" dirty="0">
                <a:latin typeface="Arial" panose="020B0604020202020204" pitchFamily="34" charset="0"/>
                <a:cs typeface="Arial" panose="020B0604020202020204" pitchFamily="34" charset="0"/>
              </a:rPr>
              <a:t> 20–25 kg/m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για επίπεδους συλλέκτες</a:t>
            </a:r>
            <a:r>
              <a:rPr lang="en-US" sz="1600" dirty="0">
                <a:latin typeface="Arial" panose="020B0604020202020204" pitchFamily="34" charset="0"/>
                <a:cs typeface="Arial" panose="020B0604020202020204" pitchFamily="34" charset="0"/>
              </a:rPr>
              <a:t> 15–20 kg/m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για συλλέκτες κενού</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οπτικά όχι και τόσο όμορφο</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μέρος των σωληνώσεων εγκαθίστανται πάνω από τη στέγη.</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809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3538736"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3.3.1. </a:t>
            </a:r>
            <a:r>
              <a:rPr lang="el-GR" sz="1600" dirty="0">
                <a:latin typeface="Arial" panose="020B0604020202020204" pitchFamily="34" charset="0"/>
                <a:cs typeface="Arial" panose="020B0604020202020204" pitchFamily="34" charset="0"/>
              </a:rPr>
              <a:t>Εγκατάσταση σε </a:t>
            </a:r>
            <a:r>
              <a:rPr lang="el-GR" sz="1600" dirty="0" err="1">
                <a:latin typeface="Arial" panose="020B0604020202020204" pitchFamily="34" charset="0"/>
                <a:cs typeface="Arial" panose="020B0604020202020204" pitchFamily="34" charset="0"/>
              </a:rPr>
              <a:t>δίρριχτη</a:t>
            </a:r>
            <a:r>
              <a:rPr lang="el-GR" sz="1600" dirty="0">
                <a:latin typeface="Arial" panose="020B0604020202020204" pitchFamily="34" charset="0"/>
                <a:cs typeface="Arial" panose="020B0604020202020204" pitchFamily="34" charset="0"/>
              </a:rPr>
              <a:t> στέγη </a:t>
            </a:r>
          </a:p>
          <a:p>
            <a:pPr marL="0" indent="0">
              <a:buNone/>
            </a:pPr>
            <a:r>
              <a:rPr lang="el-GR" sz="1600" b="1" dirty="0">
                <a:latin typeface="Arial" panose="020B0604020202020204" pitchFamily="34" charset="0"/>
                <a:cs typeface="Arial" panose="020B0604020202020204" pitchFamily="34" charset="0"/>
              </a:rPr>
              <a:t>Εγκατάσταση μέσα </a:t>
            </a:r>
          </a:p>
          <a:p>
            <a:pPr marL="0" indent="0">
              <a:buNone/>
            </a:pPr>
            <a:r>
              <a:rPr lang="el-GR" sz="1600" b="1" dirty="0">
                <a:latin typeface="Arial" panose="020B0604020202020204" pitchFamily="34" charset="0"/>
                <a:cs typeface="Arial" panose="020B0604020202020204" pitchFamily="34" charset="0"/>
              </a:rPr>
              <a:t>στη στέγη</a:t>
            </a:r>
            <a:endParaRPr lang="en-US" sz="1600" b="1"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699792" y="2060848"/>
            <a:ext cx="6169523" cy="3938299"/>
          </a:xfrm>
          <a:prstGeom prst="rect">
            <a:avLst/>
          </a:prstGeom>
        </p:spPr>
      </p:pic>
    </p:spTree>
    <p:extLst>
      <p:ext uri="{BB962C8B-B14F-4D97-AF65-F5344CB8AC3E}">
        <p14:creationId xmlns:p14="http://schemas.microsoft.com/office/powerpoint/2010/main" val="2626128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3.3.1. </a:t>
            </a:r>
            <a:r>
              <a:rPr lang="el-GR" sz="1600" dirty="0">
                <a:latin typeface="Arial" panose="020B0604020202020204" pitchFamily="34" charset="0"/>
                <a:cs typeface="Arial" panose="020B0604020202020204" pitchFamily="34" charset="0"/>
              </a:rPr>
              <a:t>Εγκατάσταση σε </a:t>
            </a:r>
            <a:r>
              <a:rPr lang="el-GR" sz="1600" dirty="0" err="1">
                <a:latin typeface="Arial" panose="020B0604020202020204" pitchFamily="34" charset="0"/>
                <a:cs typeface="Arial" panose="020B0604020202020204" pitchFamily="34" charset="0"/>
              </a:rPr>
              <a:t>δίρριχτη</a:t>
            </a:r>
            <a:r>
              <a:rPr lang="el-GR" sz="1600" dirty="0">
                <a:latin typeface="Arial" panose="020B0604020202020204" pitchFamily="34" charset="0"/>
                <a:cs typeface="Arial" panose="020B0604020202020204" pitchFamily="34" charset="0"/>
              </a:rPr>
              <a:t> στέγη</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Εγκατάσταση μέσα στη στέγη</a:t>
            </a:r>
            <a:endParaRPr lang="en-US" sz="1600" b="1"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Τα πλεονεκτήματα είναι τα παρακάτω:</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Χωρίς πρόσθετο φορτίο στη στέγη</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Οπτικά πιο όμορφο</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Οι σωλήνες οδηγούνται πίσω από τα καλύμματα της οροφής</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Εξοικονόμηση στα κεραμίδια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νέα κτίρια</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απόθεμα κεραμιδιών </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παλαιά κτίρια</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Τα μειονεκτήματα είναι τα παρακάτω:</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Ακριβότερα υλικά και εργασία στήριξης</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Η οροφή είναι ανοιχτή και μπορεί να δημιουργεί αδύναμα σημεία στο κτίριο</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Μπορεί να χρειαστεί να μεταφερθούν τα περιττά κεραμίδια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κόστος</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Είναι λιγότερο ευέλικτο.</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776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323528" y="1700808"/>
            <a:ext cx="86868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 </a:t>
            </a:r>
            <a:r>
              <a:rPr lang="el-GR" sz="1600" dirty="0">
                <a:latin typeface="Arial" panose="020B0604020202020204" pitchFamily="34" charset="0"/>
                <a:cs typeface="Arial" panose="020B0604020202020204" pitchFamily="34" charset="0"/>
              </a:rPr>
              <a:t>Εγκατάσταση συλλεκτών σε διαφορετικές οροφές</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3.3.2. </a:t>
            </a:r>
            <a:r>
              <a:rPr lang="el-GR" sz="1600" dirty="0">
                <a:latin typeface="Arial" panose="020B0604020202020204" pitchFamily="34" charset="0"/>
                <a:cs typeface="Arial" panose="020B0604020202020204" pitchFamily="34" charset="0"/>
              </a:rPr>
              <a:t>Τοποθέτηση σε επίπεδη οροφή</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Τρεις επιλογές</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Αντίβαρα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Περίπου </a:t>
            </a:r>
            <a:r>
              <a:rPr lang="en-US" sz="1600" dirty="0">
                <a:latin typeface="Arial" panose="020B0604020202020204" pitchFamily="34" charset="0"/>
                <a:cs typeface="Arial" panose="020B0604020202020204" pitchFamily="34" charset="0"/>
              </a:rPr>
              <a:t> 100–250 kg/m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ανά επιφάνεια συλλέκτη για επίπεδους συλλέκτες και περίπου </a:t>
            </a:r>
            <a:r>
              <a:rPr lang="en-US" sz="1600" dirty="0">
                <a:latin typeface="Arial" panose="020B0604020202020204" pitchFamily="34" charset="0"/>
                <a:cs typeface="Arial" panose="020B0604020202020204" pitchFamily="34" charset="0"/>
              </a:rPr>
              <a:t> 70–180 kg/m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για συλλέκτες κενού με μέγιστο ύψος εγκατάστασης </a:t>
            </a:r>
            <a:r>
              <a:rPr lang="en-US" sz="1600" dirty="0">
                <a:latin typeface="Arial" panose="020B0604020202020204" pitchFamily="34" charset="0"/>
                <a:cs typeface="Arial" panose="020B0604020202020204" pitchFamily="34" charset="0"/>
              </a:rPr>
              <a:t>8 m</a:t>
            </a:r>
            <a:r>
              <a:rPr lang="el-GR"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πάνω από το έδαφος και σύμφωνα με το κτίριο</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Ασφάλιση με συρματόσκοινα</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Η προ απαίτηση </a:t>
            </a:r>
            <a:r>
              <a:rPr lang="el-GR" sz="1600" dirty="0" err="1">
                <a:latin typeface="Arial" panose="020B0604020202020204" pitchFamily="34" charset="0"/>
                <a:cs typeface="Arial" panose="020B0604020202020204" pitchFamily="34" charset="0"/>
              </a:rPr>
              <a:t>γι</a:t>
            </a:r>
            <a:r>
              <a:rPr lang="el-GR" sz="1600" dirty="0">
                <a:latin typeface="Arial" panose="020B0604020202020204" pitchFamily="34" charset="0"/>
                <a:cs typeface="Arial" panose="020B0604020202020204" pitchFamily="34" charset="0"/>
              </a:rPr>
              <a:t> αυτό είναι η  </a:t>
            </a:r>
            <a:r>
              <a:rPr lang="el-GR" sz="1600" dirty="0" err="1">
                <a:latin typeface="Arial" panose="020B0604020202020204" pitchFamily="34" charset="0"/>
                <a:cs typeface="Arial" panose="020B0604020202020204" pitchFamily="34" charset="0"/>
              </a:rPr>
              <a:t>διαθεσιμότηατ</a:t>
            </a:r>
            <a:r>
              <a:rPr lang="el-GR" sz="1600" dirty="0">
                <a:latin typeface="Arial" panose="020B0604020202020204" pitchFamily="34" charset="0"/>
                <a:cs typeface="Arial" panose="020B0604020202020204" pitchFamily="34" charset="0"/>
              </a:rPr>
              <a:t> κατάλληλων σημείων στήριξης.</a:t>
            </a:r>
          </a:p>
          <a:p>
            <a:pPr marL="0" indent="0">
              <a:buNone/>
            </a:pPr>
            <a:r>
              <a:rPr lang="en-US" sz="1600" dirty="0">
                <a:latin typeface="Arial" panose="020B0604020202020204" pitchFamily="34" charset="0"/>
                <a:cs typeface="Arial" panose="020B0604020202020204" pitchFamily="34" charset="0"/>
              </a:rPr>
              <a:t>■ </a:t>
            </a:r>
            <a:r>
              <a:rPr lang="el-GR"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Αγκύρωση </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 Πολλές εγκαταστάσεις στηρίζονται και βιδώνονται στην οροφή και μετά μονώνονται.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6252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3.3.2. </a:t>
            </a:r>
            <a:r>
              <a:rPr lang="el-GR" sz="1600" dirty="0">
                <a:latin typeface="Arial" panose="020B0604020202020204" pitchFamily="34" charset="0"/>
                <a:cs typeface="Arial" panose="020B0604020202020204" pitchFamily="34" charset="0"/>
              </a:rPr>
              <a:t>Τοποθέτηση σε επίπεδη οροφή</a:t>
            </a: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Άμεσης ροής μέσω συλλεκτών κενού</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979712" y="2348880"/>
            <a:ext cx="5328592" cy="3502211"/>
          </a:xfrm>
          <a:prstGeom prst="rect">
            <a:avLst/>
          </a:prstGeom>
        </p:spPr>
      </p:pic>
    </p:spTree>
    <p:extLst>
      <p:ext uri="{BB962C8B-B14F-4D97-AF65-F5344CB8AC3E}">
        <p14:creationId xmlns:p14="http://schemas.microsoft.com/office/powerpoint/2010/main" val="57244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3.3.2. </a:t>
            </a:r>
            <a:r>
              <a:rPr lang="el-GR" sz="1600" dirty="0">
                <a:latin typeface="Arial" panose="020B0604020202020204" pitchFamily="34" charset="0"/>
                <a:cs typeface="Arial" panose="020B0604020202020204" pitchFamily="34" charset="0"/>
              </a:rPr>
              <a:t>Τοποθέτηση σε επίπεδη οροφή</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Τα πλεονεκτήματα </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γρήγορη και απλή  εγκατάσταση </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χαμηλό κόστος </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χωρίς κόστος</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χωρίς διάτρηση της επιφάνειας της οροφής στα σημεία στήριξης </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χαμηλότερο φορτίο εξαιτίας των ελαφριών αντίβαρων </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οι συλλέκτες μπορεί να μην είναι ορατοί.</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Τα μειονεκτήματα</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υψηλότερο κόστος για συλλέκτες κενού</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χαμηλότερή απόδοση όταν ο ήλιος είναι χαμηλά</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94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457200" y="1639341"/>
            <a:ext cx="8229600" cy="349499"/>
          </a:xfrm>
        </p:spPr>
        <p:txBody>
          <a:bodyPr>
            <a:noAutofit/>
          </a:bodyPr>
          <a:lstStyle/>
          <a:p>
            <a:pPr marL="0" indent="0">
              <a:buNone/>
            </a:pPr>
            <a:r>
              <a:rPr lang="en-US" sz="1600" dirty="0">
                <a:latin typeface="Arial" panose="020B0604020202020204" pitchFamily="34" charset="0"/>
                <a:cs typeface="Arial" panose="020B0604020202020204" pitchFamily="34" charset="0"/>
              </a:rPr>
              <a:t>1.1. </a:t>
            </a:r>
            <a:r>
              <a:rPr lang="el-GR" sz="1600" dirty="0">
                <a:latin typeface="Arial" panose="020B0604020202020204" pitchFamily="34" charset="0"/>
                <a:cs typeface="Arial" panose="020B0604020202020204" pitchFamily="34" charset="0"/>
              </a:rPr>
              <a:t>Επισκόπηση των τύπων των συλλεκτών</a:t>
            </a:r>
            <a:endParaRPr lang="en-US" sz="1600" dirty="0">
              <a:latin typeface="Arial" panose="020B0604020202020204" pitchFamily="34" charset="0"/>
              <a:cs typeface="Arial" panose="020B0604020202020204" pitchFamily="34" charset="0"/>
            </a:endParaRPr>
          </a:p>
        </p:txBody>
      </p:sp>
      <p:sp>
        <p:nvSpPr>
          <p:cNvPr id="6" name="Rectangle 5"/>
          <p:cNvSpPr/>
          <p:nvPr/>
        </p:nvSpPr>
        <p:spPr>
          <a:xfrm>
            <a:off x="107504" y="2348880"/>
            <a:ext cx="1512168"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Θέρμανση νερού πισίνας</a:t>
            </a:r>
            <a:r>
              <a:rPr lang="en-US" sz="1600" b="1" dirty="0">
                <a:solidFill>
                  <a:schemeClr val="tx1"/>
                </a:solidFill>
                <a:latin typeface="Arial" pitchFamily="34" charset="0"/>
                <a:cs typeface="Arial" pitchFamily="34" charset="0"/>
              </a:rPr>
              <a:t> </a:t>
            </a:r>
          </a:p>
          <a:p>
            <a:pPr algn="ctr"/>
            <a:r>
              <a:rPr lang="en-US" sz="1600" b="1" dirty="0">
                <a:solidFill>
                  <a:schemeClr val="tx1"/>
                </a:solidFill>
                <a:latin typeface="Arial" pitchFamily="34" charset="0"/>
                <a:cs typeface="Arial" pitchFamily="34" charset="0"/>
              </a:rPr>
              <a:t>20-30°C</a:t>
            </a:r>
          </a:p>
        </p:txBody>
      </p:sp>
      <p:sp>
        <p:nvSpPr>
          <p:cNvPr id="8" name="Rectangle 7"/>
          <p:cNvSpPr/>
          <p:nvPr/>
        </p:nvSpPr>
        <p:spPr>
          <a:xfrm>
            <a:off x="107503" y="4196091"/>
            <a:ext cx="1578931"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Απορροφητής </a:t>
            </a:r>
            <a:r>
              <a:rPr lang="en-US" sz="1600" b="1" dirty="0">
                <a:solidFill>
                  <a:schemeClr val="tx1"/>
                </a:solidFill>
                <a:latin typeface="Arial" pitchFamily="34" charset="0"/>
                <a:cs typeface="Arial" pitchFamily="34" charset="0"/>
              </a:rPr>
              <a:t>(</a:t>
            </a:r>
            <a:r>
              <a:rPr lang="el-GR" sz="1600" b="1" dirty="0">
                <a:solidFill>
                  <a:schemeClr val="tx1"/>
                </a:solidFill>
                <a:latin typeface="Arial" pitchFamily="34" charset="0"/>
                <a:cs typeface="Arial" pitchFamily="34" charset="0"/>
              </a:rPr>
              <a:t>πλαστικό</a:t>
            </a:r>
            <a:r>
              <a:rPr lang="en-US" sz="1600" b="1" dirty="0">
                <a:solidFill>
                  <a:schemeClr val="tx1"/>
                </a:solidFill>
                <a:latin typeface="Arial" pitchFamily="34" charset="0"/>
                <a:cs typeface="Arial" pitchFamily="34" charset="0"/>
              </a:rPr>
              <a:t>)</a:t>
            </a:r>
          </a:p>
        </p:txBody>
      </p:sp>
      <p:cxnSp>
        <p:nvCxnSpPr>
          <p:cNvPr id="9" name="Straight Arrow Connector 8"/>
          <p:cNvCxnSpPr>
            <a:cxnSpLocks/>
            <a:stCxn id="6" idx="2"/>
            <a:endCxn id="8" idx="0"/>
          </p:cNvCxnSpPr>
          <p:nvPr/>
        </p:nvCxnSpPr>
        <p:spPr>
          <a:xfrm>
            <a:off x="863588" y="3532348"/>
            <a:ext cx="33381"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35697" y="2389548"/>
            <a:ext cx="7128792"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a:solidFill>
                  <a:schemeClr val="tx1"/>
                </a:solidFill>
                <a:latin typeface="Arial" pitchFamily="34" charset="0"/>
                <a:cs typeface="Arial" pitchFamily="34" charset="0"/>
              </a:rPr>
              <a:t>Θέρμανση </a:t>
            </a:r>
            <a:r>
              <a:rPr lang="el-GR" sz="1600" b="1" dirty="0" err="1">
                <a:solidFill>
                  <a:schemeClr val="tx1"/>
                </a:solidFill>
                <a:latin typeface="Arial" pitchFamily="34" charset="0"/>
                <a:cs typeface="Arial" pitchFamily="34" charset="0"/>
              </a:rPr>
              <a:t>Οικιακου</a:t>
            </a:r>
            <a:r>
              <a:rPr lang="el-GR" sz="1600" b="1" dirty="0">
                <a:solidFill>
                  <a:schemeClr val="tx1"/>
                </a:solidFill>
                <a:latin typeface="Arial" pitchFamily="34" charset="0"/>
                <a:cs typeface="Arial" pitchFamily="34" charset="0"/>
              </a:rPr>
              <a:t> </a:t>
            </a:r>
            <a:r>
              <a:rPr lang="en-US" sz="1600" b="1" dirty="0">
                <a:solidFill>
                  <a:schemeClr val="tx1"/>
                </a:solidFill>
                <a:latin typeface="Arial" pitchFamily="34" charset="0"/>
                <a:cs typeface="Arial" pitchFamily="34" charset="0"/>
              </a:rPr>
              <a:t>	</a:t>
            </a:r>
            <a:r>
              <a:rPr lang="el-GR" sz="1600" b="1" dirty="0">
                <a:solidFill>
                  <a:schemeClr val="tx1"/>
                </a:solidFill>
                <a:latin typeface="Arial" pitchFamily="34" charset="0"/>
                <a:cs typeface="Arial" pitchFamily="34" charset="0"/>
              </a:rPr>
              <a:t>Θέρμανση οικιακού νερού και χώρου    νερού</a:t>
            </a:r>
            <a:endParaRPr lang="en-US" sz="1600" b="1" dirty="0">
              <a:solidFill>
                <a:schemeClr val="tx1"/>
              </a:solidFill>
              <a:latin typeface="Arial" pitchFamily="34" charset="0"/>
              <a:cs typeface="Arial" pitchFamily="34" charset="0"/>
            </a:endParaRPr>
          </a:p>
          <a:p>
            <a:r>
              <a:rPr lang="en-US" sz="1600" b="1" dirty="0">
                <a:solidFill>
                  <a:schemeClr val="tx1"/>
                </a:solidFill>
                <a:latin typeface="Arial" pitchFamily="34" charset="0"/>
                <a:cs typeface="Arial" pitchFamily="34" charset="0"/>
              </a:rPr>
              <a:t>20°C	           40°C              60°C                     80°C 	             100°C</a:t>
            </a:r>
          </a:p>
        </p:txBody>
      </p:sp>
      <p:sp>
        <p:nvSpPr>
          <p:cNvPr id="14" name="Rectangle 13"/>
          <p:cNvSpPr/>
          <p:nvPr/>
        </p:nvSpPr>
        <p:spPr>
          <a:xfrm>
            <a:off x="1979712" y="4267050"/>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Απορροφητής  </a:t>
            </a:r>
            <a:r>
              <a:rPr lang="en-US" sz="1600" b="1" dirty="0">
                <a:solidFill>
                  <a:schemeClr val="tx1"/>
                </a:solidFill>
                <a:latin typeface="Arial" pitchFamily="34" charset="0"/>
                <a:cs typeface="Arial" pitchFamily="34" charset="0"/>
              </a:rPr>
              <a:t>(</a:t>
            </a:r>
            <a:r>
              <a:rPr lang="el-GR" sz="1600" b="1" dirty="0">
                <a:solidFill>
                  <a:schemeClr val="tx1"/>
                </a:solidFill>
                <a:latin typeface="Arial" pitchFamily="34" charset="0"/>
                <a:cs typeface="Arial" pitchFamily="34" charset="0"/>
              </a:rPr>
              <a:t>Ανοξείδωτος</a:t>
            </a:r>
            <a:r>
              <a:rPr lang="en-US" sz="1600" b="1" dirty="0">
                <a:solidFill>
                  <a:schemeClr val="tx1"/>
                </a:solidFill>
                <a:latin typeface="Arial" pitchFamily="34" charset="0"/>
                <a:cs typeface="Arial" pitchFamily="34" charset="0"/>
              </a:rPr>
              <a:t>)</a:t>
            </a:r>
          </a:p>
        </p:txBody>
      </p:sp>
      <p:cxnSp>
        <p:nvCxnSpPr>
          <p:cNvPr id="15" name="Straight Arrow Connector 14"/>
          <p:cNvCxnSpPr/>
          <p:nvPr/>
        </p:nvCxnSpPr>
        <p:spPr>
          <a:xfrm>
            <a:off x="2951820" y="3573867"/>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2000" y="4242642"/>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Επίπεδος γυάλινος συλλέκτης </a:t>
            </a:r>
            <a:r>
              <a:rPr lang="en-US" sz="1600" b="1" dirty="0">
                <a:solidFill>
                  <a:schemeClr val="tx1"/>
                </a:solidFill>
                <a:latin typeface="Arial" pitchFamily="34" charset="0"/>
                <a:cs typeface="Arial" pitchFamily="34" charset="0"/>
              </a:rPr>
              <a:t> </a:t>
            </a:r>
          </a:p>
        </p:txBody>
      </p:sp>
      <p:sp>
        <p:nvSpPr>
          <p:cNvPr id="17" name="Rectangle 16"/>
          <p:cNvSpPr/>
          <p:nvPr/>
        </p:nvSpPr>
        <p:spPr>
          <a:xfrm>
            <a:off x="6948264" y="4250713"/>
            <a:ext cx="1561108"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Συλλέκτης κενού</a:t>
            </a:r>
            <a:endParaRPr lang="en-US" sz="1600" b="1" dirty="0">
              <a:solidFill>
                <a:schemeClr val="tx1"/>
              </a:solidFill>
              <a:latin typeface="Arial" pitchFamily="34" charset="0"/>
              <a:cs typeface="Arial" pitchFamily="34" charset="0"/>
            </a:endParaRPr>
          </a:p>
        </p:txBody>
      </p:sp>
      <p:cxnSp>
        <p:nvCxnSpPr>
          <p:cNvPr id="18" name="Straight Arrow Connector 17"/>
          <p:cNvCxnSpPr/>
          <p:nvPr/>
        </p:nvCxnSpPr>
        <p:spPr>
          <a:xfrm>
            <a:off x="5544108" y="3573867"/>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699114" y="3573867"/>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659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258407" y="1495325"/>
            <a:ext cx="8507288"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 </a:t>
            </a:r>
            <a:r>
              <a:rPr lang="el-GR" sz="1600" dirty="0">
                <a:latin typeface="Arial" panose="020B0604020202020204" pitchFamily="34" charset="0"/>
                <a:cs typeface="Arial" panose="020B0604020202020204" pitchFamily="34" charset="0"/>
              </a:rPr>
              <a:t>Εγκατάσταση συλλεκτών σε διαφορετικές οροφές</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3.3.3. </a:t>
            </a:r>
            <a:r>
              <a:rPr lang="el-GR" sz="1600" dirty="0">
                <a:latin typeface="Arial" panose="020B0604020202020204" pitchFamily="34" charset="0"/>
                <a:cs typeface="Arial" panose="020B0604020202020204" pitchFamily="34" charset="0"/>
              </a:rPr>
              <a:t>Εγκατάσταση στην πρόσοψη</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707904" y="2179809"/>
            <a:ext cx="5224774" cy="3672408"/>
          </a:xfrm>
          <a:prstGeom prst="rect">
            <a:avLst/>
          </a:prstGeom>
        </p:spPr>
      </p:pic>
    </p:spTree>
    <p:extLst>
      <p:ext uri="{BB962C8B-B14F-4D97-AF65-F5344CB8AC3E}">
        <p14:creationId xmlns:p14="http://schemas.microsoft.com/office/powerpoint/2010/main" val="518129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4690864"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3.3.3. </a:t>
            </a:r>
            <a:r>
              <a:rPr lang="el-GR" sz="1600" dirty="0">
                <a:latin typeface="Arial" panose="020B0604020202020204" pitchFamily="34" charset="0"/>
                <a:cs typeface="Arial" panose="020B0604020202020204" pitchFamily="34" charset="0"/>
              </a:rPr>
              <a:t>Εγκατάσταση στην πρόσοψη</a:t>
            </a: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Αριστερά</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επίπεδος συλλέκτης τοποθετημένος κάθετα</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σε κλίση</a:t>
            </a:r>
            <a:r>
              <a:rPr lang="en-US" sz="1600" dirty="0">
                <a:latin typeface="Arial" panose="020B0604020202020204" pitchFamily="34" charset="0"/>
                <a:cs typeface="Arial" panose="020B0604020202020204" pitchFamily="34" charset="0"/>
              </a:rPr>
              <a:t> </a:t>
            </a:r>
          </a:p>
          <a:p>
            <a:pPr marL="0" indent="0">
              <a:buNone/>
            </a:pPr>
            <a:r>
              <a:rPr lang="el-GR" sz="1600" dirty="0">
                <a:latin typeface="Arial" panose="020B0604020202020204" pitchFamily="34" charset="0"/>
                <a:cs typeface="Arial" panose="020B0604020202020204" pitchFamily="34" charset="0"/>
              </a:rPr>
              <a:t>Δεξιά</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συλλέκτης κενού </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κάθετου σωλήνα</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θέση απορροφητή </a:t>
            </a:r>
            <a:r>
              <a:rPr lang="en-US" sz="1600" dirty="0">
                <a:latin typeface="Arial" panose="020B0604020202020204" pitchFamily="34" charset="0"/>
                <a:cs typeface="Arial" panose="020B0604020202020204" pitchFamily="34" charset="0"/>
              </a:rPr>
              <a:t>45°)</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292080" y="1412776"/>
            <a:ext cx="3057629" cy="4827245"/>
          </a:xfrm>
          <a:prstGeom prst="rect">
            <a:avLst/>
          </a:prstGeom>
        </p:spPr>
      </p:pic>
    </p:spTree>
    <p:extLst>
      <p:ext uri="{BB962C8B-B14F-4D97-AF65-F5344CB8AC3E}">
        <p14:creationId xmlns:p14="http://schemas.microsoft.com/office/powerpoint/2010/main" val="673482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556792"/>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3.3.4. </a:t>
            </a:r>
            <a:r>
              <a:rPr lang="el-GR" sz="1600" dirty="0">
                <a:latin typeface="Arial" panose="020B0604020202020204" pitchFamily="34" charset="0"/>
                <a:cs typeface="Arial" panose="020B0604020202020204" pitchFamily="34" charset="0"/>
              </a:rPr>
              <a:t>Κατασκευή του πεδίου συλλεκτών</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Παράλληλη σύνδεση </a:t>
            </a:r>
            <a:endParaRPr lang="en-US" sz="1600" b="1"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Σε αυτή την περίπτωση οι συλλέκτες συνδέονται με δύο κύριες σωλήνες, ο ένας διανέμει και ο άλλος συλλέγει.</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Για να επιτευχθεί ομοιόμορφή ροή οι κύριες σωληνώσεις πρέπει να έχουν μικρότερη αντίσταση ροής από τους συλλέκτες.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076056" y="3429000"/>
            <a:ext cx="3512100" cy="2964867"/>
          </a:xfrm>
          <a:prstGeom prst="rect">
            <a:avLst/>
          </a:prstGeom>
        </p:spPr>
      </p:pic>
    </p:spTree>
    <p:extLst>
      <p:ext uri="{BB962C8B-B14F-4D97-AF65-F5344CB8AC3E}">
        <p14:creationId xmlns:p14="http://schemas.microsoft.com/office/powerpoint/2010/main" val="163097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3.3.4. </a:t>
            </a:r>
            <a:r>
              <a:rPr lang="el-GR" sz="1600" dirty="0">
                <a:latin typeface="Arial" panose="020B0604020202020204" pitchFamily="34" charset="0"/>
                <a:cs typeface="Arial" panose="020B0604020202020204" pitchFamily="34" charset="0"/>
              </a:rPr>
              <a:t>Κατασκευή του πεδίου συλλεκτών</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Σύνδεση σε σειρά</a:t>
            </a:r>
            <a:endParaRPr lang="en-US" sz="1600" b="1"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Ο ρυθμός ροής που είναι απαραίτητος για την παροχή της θερμότητά που προκύπτει αυξάνεται ανάλογα με τον αριθμό των συλλεκτών</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 αλλά η αντίσταση της ροής αυξάνεται εκθετικά</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Εξαιτίας αυτού απαιτείται αντλία με αυξημένη ισχύ </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ο αριθμός των συλλεκτών σε σειρά περιορίζεται</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788024" y="3645024"/>
            <a:ext cx="3779325" cy="2316600"/>
          </a:xfrm>
          <a:prstGeom prst="rect">
            <a:avLst/>
          </a:prstGeom>
        </p:spPr>
      </p:pic>
    </p:spTree>
    <p:extLst>
      <p:ext uri="{BB962C8B-B14F-4D97-AF65-F5344CB8AC3E}">
        <p14:creationId xmlns:p14="http://schemas.microsoft.com/office/powerpoint/2010/main" val="3559509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l-GR" dirty="0"/>
              <a:t>Τεχνικές εγκατάστασης και μέθοδοι</a:t>
            </a:r>
            <a:endParaRPr lang="en-US" dirty="0"/>
          </a:p>
        </p:txBody>
      </p:sp>
      <p:sp>
        <p:nvSpPr>
          <p:cNvPr id="5" name="Content Placeholder 2"/>
          <p:cNvSpPr>
            <a:spLocks noGrp="1"/>
          </p:cNvSpPr>
          <p:nvPr>
            <p:ph idx="1"/>
          </p:nvPr>
        </p:nvSpPr>
        <p:spPr>
          <a:xfrm>
            <a:off x="457200" y="1639341"/>
            <a:ext cx="447484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3.3.4. </a:t>
            </a:r>
            <a:r>
              <a:rPr lang="el-GR" sz="1600" dirty="0">
                <a:latin typeface="Arial" panose="020B0604020202020204" pitchFamily="34" charset="0"/>
                <a:cs typeface="Arial" panose="020B0604020202020204" pitchFamily="34" charset="0"/>
              </a:rPr>
              <a:t>Κατασκευή του πεδίου συλλεκτών</a:t>
            </a:r>
            <a:endParaRPr lang="en-US" sz="1600" dirty="0">
              <a:latin typeface="Arial" panose="020B0604020202020204" pitchFamily="34" charset="0"/>
              <a:cs typeface="Arial" panose="020B0604020202020204" pitchFamily="34" charset="0"/>
            </a:endParaRPr>
          </a:p>
          <a:p>
            <a:pPr marL="0" indent="0">
              <a:buNone/>
            </a:pPr>
            <a:r>
              <a:rPr lang="el-GR" sz="1600" b="1" dirty="0">
                <a:latin typeface="Arial" panose="020B0604020202020204" pitchFamily="34" charset="0"/>
                <a:cs typeface="Arial" panose="020B0604020202020204" pitchFamily="34" charset="0"/>
              </a:rPr>
              <a:t>Συνδυασμός σύνδεσης εν σειρά και παράλληλα</a:t>
            </a: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Τέτοιος συνδυασμός κάνει εφικτό το συνδυασμό των πλεονεκτημάτων και των δύο ειδών σύνδεσης. </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220072" y="1458832"/>
            <a:ext cx="3682168" cy="4730312"/>
          </a:xfrm>
          <a:prstGeom prst="rect">
            <a:avLst/>
          </a:prstGeom>
        </p:spPr>
      </p:pic>
    </p:spTree>
    <p:extLst>
      <p:ext uri="{BB962C8B-B14F-4D97-AF65-F5344CB8AC3E}">
        <p14:creationId xmlns:p14="http://schemas.microsoft.com/office/powerpoint/2010/main" val="1070447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Συμπεράσματα</a:t>
            </a:r>
          </a:p>
        </p:txBody>
      </p:sp>
      <p:sp>
        <p:nvSpPr>
          <p:cNvPr id="3" name="Content Placeholder 2"/>
          <p:cNvSpPr>
            <a:spLocks noGrp="1"/>
          </p:cNvSpPr>
          <p:nvPr>
            <p:ph idx="1"/>
          </p:nvPr>
        </p:nvSpPr>
        <p:spPr/>
        <p:txBody>
          <a:bodyPr>
            <a:normAutofit/>
          </a:bodyPr>
          <a:lstStyle/>
          <a:p>
            <a:pPr marL="0" indent="0">
              <a:buNone/>
            </a:pPr>
            <a:r>
              <a:rPr lang="el-GR" sz="1600" dirty="0">
                <a:latin typeface="Arial" panose="020B0604020202020204" pitchFamily="34" charset="0"/>
                <a:cs typeface="Arial" panose="020B0604020202020204" pitchFamily="34" charset="0"/>
              </a:rPr>
              <a:t>Ολοκληρώθηκε η ενότητα και τώρα μπορείς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να</a:t>
            </a:r>
            <a:r>
              <a:rPr lang="en-US" sz="1600" dirty="0">
                <a:latin typeface="Arial" panose="020B0604020202020204" pitchFamily="34" charset="0"/>
                <a:cs typeface="Arial" panose="020B0604020202020204" pitchFamily="34" charset="0"/>
              </a:rPr>
              <a:t>:</a:t>
            </a:r>
            <a:endParaRPr lang="el-GR" sz="1600" dirty="0">
              <a:latin typeface="Arial" panose="020B0604020202020204" pitchFamily="34" charset="0"/>
              <a:cs typeface="Arial" panose="020B0604020202020204" pitchFamily="34" charset="0"/>
            </a:endParaRPr>
          </a:p>
          <a:p>
            <a:pPr>
              <a:buFont typeface="+mj-lt"/>
              <a:buAutoNum type="arabicPeriod"/>
            </a:pPr>
            <a:r>
              <a:rPr lang="el-GR" sz="1600" dirty="0">
                <a:latin typeface="Arial" panose="020B0604020202020204" pitchFamily="34" charset="0"/>
                <a:cs typeface="Arial" panose="020B0604020202020204" pitchFamily="34" charset="0"/>
              </a:rPr>
              <a:t>Γνωρίζεις για την κατασκευή διαφορετικών συλλεκτών.</a:t>
            </a:r>
            <a:endParaRPr lang="en-US" sz="1600" dirty="0">
              <a:latin typeface="Arial" panose="020B0604020202020204" pitchFamily="34" charset="0"/>
              <a:cs typeface="Arial" panose="020B0604020202020204" pitchFamily="34" charset="0"/>
            </a:endParaRPr>
          </a:p>
          <a:p>
            <a:pPr lvl="0">
              <a:buFont typeface="+mj-lt"/>
              <a:buAutoNum type="arabicPeriod"/>
            </a:pPr>
            <a:r>
              <a:rPr lang="el-GR" sz="1600" dirty="0">
                <a:latin typeface="Arial" panose="020B0604020202020204" pitchFamily="34" charset="0"/>
                <a:cs typeface="Arial" panose="020B0604020202020204" pitchFamily="34" charset="0"/>
              </a:rPr>
              <a:t>Γνωρίζεις τα βασικά υλικά των στεγών </a:t>
            </a:r>
            <a:endParaRPr lang="en-US" sz="1600" dirty="0">
              <a:latin typeface="Arial" panose="020B0604020202020204" pitchFamily="34" charset="0"/>
              <a:cs typeface="Arial" panose="020B0604020202020204" pitchFamily="34" charset="0"/>
            </a:endParaRPr>
          </a:p>
          <a:p>
            <a:pPr>
              <a:buFont typeface="+mj-lt"/>
              <a:buAutoNum type="arabicPeriod"/>
            </a:pPr>
            <a:r>
              <a:rPr lang="el-GR" sz="1600" dirty="0">
                <a:latin typeface="Arial" panose="020B0604020202020204" pitchFamily="34" charset="0"/>
                <a:cs typeface="Arial" panose="020B0604020202020204" pitchFamily="34" charset="0"/>
              </a:rPr>
              <a:t>Αναγνωρίζεις πως να εγκαθιστάς διαφορετικούς συλλέκτες σε διαφορετικές οροφές.</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239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Τέλος της ενότητας</a:t>
            </a:r>
          </a:p>
        </p:txBody>
      </p:sp>
      <p:sp>
        <p:nvSpPr>
          <p:cNvPr id="5" name="Subtitle 4"/>
          <p:cNvSpPr>
            <a:spLocks noGrp="1"/>
          </p:cNvSpPr>
          <p:nvPr>
            <p:ph type="subTitle" idx="1"/>
          </p:nvPr>
        </p:nvSpPr>
        <p:spPr/>
        <p:txBody>
          <a:bodyPr/>
          <a:lstStyle/>
          <a:p>
            <a:r>
              <a:rPr lang="el-GR" dirty="0"/>
              <a:t>Ηλιακός συλλέκτες και διαφορετικά </a:t>
            </a:r>
            <a:r>
              <a:rPr lang="el-GR"/>
              <a:t>είδη αγκύρωσης </a:t>
            </a:r>
            <a:endParaRPr lang="en-US" dirty="0"/>
          </a:p>
        </p:txBody>
      </p:sp>
    </p:spTree>
    <p:extLst>
      <p:ext uri="{BB962C8B-B14F-4D97-AF65-F5344CB8AC3E}">
        <p14:creationId xmlns:p14="http://schemas.microsoft.com/office/powerpoint/2010/main" val="129220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457200" y="1639341"/>
            <a:ext cx="8229600" cy="349499"/>
          </a:xfrm>
        </p:spPr>
        <p:txBody>
          <a:bodyPr>
            <a:noAutofit/>
          </a:bodyPr>
          <a:lstStyle/>
          <a:p>
            <a:pPr marL="0" indent="0">
              <a:buNone/>
            </a:pPr>
            <a:r>
              <a:rPr lang="en-US" sz="1600" dirty="0">
                <a:latin typeface="Arial" panose="020B0604020202020204" pitchFamily="34" charset="0"/>
                <a:cs typeface="Arial" panose="020B0604020202020204" pitchFamily="34" charset="0"/>
              </a:rPr>
              <a:t>1.1. </a:t>
            </a:r>
            <a:r>
              <a:rPr lang="el-GR" sz="1600" dirty="0">
                <a:latin typeface="Arial" panose="020B0604020202020204" pitchFamily="34" charset="0"/>
                <a:cs typeface="Arial" panose="020B0604020202020204" pitchFamily="34" charset="0"/>
              </a:rPr>
              <a:t>Επισκόπηση των τύπων των συλλεκτών</a:t>
            </a:r>
            <a:endParaRPr lang="en-US" sz="1600" dirty="0">
              <a:latin typeface="Arial" panose="020B0604020202020204" pitchFamily="34" charset="0"/>
              <a:cs typeface="Arial" panose="020B0604020202020204" pitchFamily="34" charset="0"/>
            </a:endParaRPr>
          </a:p>
        </p:txBody>
      </p:sp>
      <p:sp>
        <p:nvSpPr>
          <p:cNvPr id="14" name="Rectangle 13"/>
          <p:cNvSpPr/>
          <p:nvPr/>
        </p:nvSpPr>
        <p:spPr>
          <a:xfrm>
            <a:off x="5328084" y="4297968"/>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Συλλέκτης σωλήνων κενού</a:t>
            </a:r>
            <a:endParaRPr lang="en-US" sz="1600" b="1" dirty="0">
              <a:solidFill>
                <a:schemeClr val="tx1"/>
              </a:solidFill>
              <a:latin typeface="Arial" pitchFamily="34" charset="0"/>
              <a:cs typeface="Arial" pitchFamily="34" charset="0"/>
            </a:endParaRPr>
          </a:p>
        </p:txBody>
      </p:sp>
      <p:cxnSp>
        <p:nvCxnSpPr>
          <p:cNvPr id="15" name="Straight Arrow Connector 14"/>
          <p:cNvCxnSpPr/>
          <p:nvPr/>
        </p:nvCxnSpPr>
        <p:spPr>
          <a:xfrm>
            <a:off x="3059832" y="3645024"/>
            <a:ext cx="0" cy="5471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46336" y="2132856"/>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Επίπεδος γυάλινος συλλέκτης </a:t>
            </a:r>
            <a:r>
              <a:rPr lang="en-US" sz="1600" b="1" dirty="0">
                <a:solidFill>
                  <a:schemeClr val="tx1"/>
                </a:solidFill>
                <a:latin typeface="Arial" pitchFamily="34" charset="0"/>
                <a:cs typeface="Arial" pitchFamily="34" charset="0"/>
              </a:rPr>
              <a:t> </a:t>
            </a:r>
          </a:p>
        </p:txBody>
      </p:sp>
      <p:sp>
        <p:nvSpPr>
          <p:cNvPr id="17" name="Rectangle 16"/>
          <p:cNvSpPr/>
          <p:nvPr/>
        </p:nvSpPr>
        <p:spPr>
          <a:xfrm>
            <a:off x="5341652" y="2220549"/>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Συλλέκτης κενού</a:t>
            </a:r>
            <a:endParaRPr lang="en-US" sz="1600" b="1" dirty="0">
              <a:solidFill>
                <a:schemeClr val="tx1"/>
              </a:solidFill>
              <a:latin typeface="Arial" pitchFamily="34" charset="0"/>
              <a:cs typeface="Arial" pitchFamily="34" charset="0"/>
            </a:endParaRPr>
          </a:p>
        </p:txBody>
      </p:sp>
      <p:cxnSp>
        <p:nvCxnSpPr>
          <p:cNvPr id="18" name="Straight Arrow Connector 17"/>
          <p:cNvCxnSpPr/>
          <p:nvPr/>
        </p:nvCxnSpPr>
        <p:spPr>
          <a:xfrm>
            <a:off x="899592" y="3211893"/>
            <a:ext cx="0" cy="2387478"/>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2"/>
            <a:endCxn id="14" idx="0"/>
          </p:cNvCxnSpPr>
          <p:nvPr/>
        </p:nvCxnSpPr>
        <p:spPr>
          <a:xfrm flipH="1">
            <a:off x="6300192" y="3282661"/>
            <a:ext cx="13568" cy="10153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372326" y="4192178"/>
            <a:ext cx="2484276" cy="8216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Επίπεδος Συλλέκτης κενού </a:t>
            </a:r>
            <a:endParaRPr lang="en-US" sz="1600" b="1" dirty="0">
              <a:solidFill>
                <a:schemeClr val="tx1"/>
              </a:solidFill>
              <a:latin typeface="Arial" pitchFamily="34" charset="0"/>
              <a:cs typeface="Arial" pitchFamily="34" charset="0"/>
            </a:endParaRPr>
          </a:p>
        </p:txBody>
      </p:sp>
      <p:sp>
        <p:nvSpPr>
          <p:cNvPr id="21" name="Rectangle 20"/>
          <p:cNvSpPr/>
          <p:nvPr/>
        </p:nvSpPr>
        <p:spPr>
          <a:xfrm>
            <a:off x="1372326" y="5255324"/>
            <a:ext cx="2403636" cy="68809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ICS </a:t>
            </a:r>
            <a:r>
              <a:rPr lang="el-GR" sz="1600" b="1" dirty="0">
                <a:solidFill>
                  <a:schemeClr val="tx1"/>
                </a:solidFill>
                <a:latin typeface="Arial" pitchFamily="34" charset="0"/>
                <a:cs typeface="Arial" pitchFamily="34" charset="0"/>
              </a:rPr>
              <a:t>Συλλέκτης</a:t>
            </a:r>
            <a:r>
              <a:rPr lang="en-US" sz="1600" b="1" dirty="0">
                <a:solidFill>
                  <a:schemeClr val="tx1"/>
                </a:solidFill>
                <a:latin typeface="Arial" pitchFamily="34" charset="0"/>
                <a:cs typeface="Arial" pitchFamily="34" charset="0"/>
              </a:rPr>
              <a:t> </a:t>
            </a:r>
          </a:p>
        </p:txBody>
      </p:sp>
      <p:cxnSp>
        <p:nvCxnSpPr>
          <p:cNvPr id="10" name="Straight Arrow Connector 9"/>
          <p:cNvCxnSpPr>
            <a:endCxn id="20" idx="1"/>
          </p:cNvCxnSpPr>
          <p:nvPr/>
        </p:nvCxnSpPr>
        <p:spPr>
          <a:xfrm>
            <a:off x="910184" y="4602995"/>
            <a:ext cx="46214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0184" y="5599371"/>
            <a:ext cx="44882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059832" y="3645024"/>
            <a:ext cx="3253928"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32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457200" y="1639341"/>
            <a:ext cx="8229600" cy="349499"/>
          </a:xfrm>
        </p:spPr>
        <p:txBody>
          <a:bodyPr>
            <a:noAutofit/>
          </a:bodyPr>
          <a:lstStyle/>
          <a:p>
            <a:pPr marL="0" indent="0">
              <a:buNone/>
            </a:pPr>
            <a:r>
              <a:rPr lang="en-US" sz="1600" dirty="0">
                <a:latin typeface="Arial" panose="020B0604020202020204" pitchFamily="34" charset="0"/>
                <a:cs typeface="Arial" panose="020B0604020202020204" pitchFamily="34" charset="0"/>
              </a:rPr>
              <a:t>1.1. </a:t>
            </a:r>
            <a:r>
              <a:rPr lang="el-GR" sz="1600" dirty="0">
                <a:latin typeface="Arial" panose="020B0604020202020204" pitchFamily="34" charset="0"/>
                <a:cs typeface="Arial" panose="020B0604020202020204" pitchFamily="34" charset="0"/>
              </a:rPr>
              <a:t>Επισκόπηση των τύπων των συλλεκτών</a:t>
            </a:r>
            <a:endParaRPr lang="en-US" sz="1600" dirty="0">
              <a:latin typeface="Arial" panose="020B0604020202020204" pitchFamily="34" charset="0"/>
              <a:cs typeface="Arial" panose="020B0604020202020204" pitchFamily="34" charset="0"/>
            </a:endParaRPr>
          </a:p>
        </p:txBody>
      </p:sp>
      <p:sp>
        <p:nvSpPr>
          <p:cNvPr id="14" name="Rectangle 13"/>
          <p:cNvSpPr/>
          <p:nvPr/>
        </p:nvSpPr>
        <p:spPr>
          <a:xfrm>
            <a:off x="3059832" y="2175859"/>
            <a:ext cx="3239120" cy="51860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Συλλέκτης σωλήνων κενού</a:t>
            </a:r>
            <a:endParaRPr lang="en-US" sz="1600" b="1" dirty="0">
              <a:solidFill>
                <a:schemeClr val="tx1"/>
              </a:solidFill>
              <a:latin typeface="Arial" pitchFamily="34" charset="0"/>
              <a:cs typeface="Arial" pitchFamily="34" charset="0"/>
            </a:endParaRPr>
          </a:p>
        </p:txBody>
      </p:sp>
      <p:cxnSp>
        <p:nvCxnSpPr>
          <p:cNvPr id="15" name="Straight Arrow Connector 14"/>
          <p:cNvCxnSpPr/>
          <p:nvPr/>
        </p:nvCxnSpPr>
        <p:spPr>
          <a:xfrm>
            <a:off x="4679392" y="2694464"/>
            <a:ext cx="0" cy="96452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99592" y="3645024"/>
            <a:ext cx="10592" cy="1904112"/>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372326" y="4192178"/>
            <a:ext cx="2484276" cy="8216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Με κάτοπτρο</a:t>
            </a:r>
            <a:endParaRPr lang="en-US" sz="1600" b="1" dirty="0">
              <a:solidFill>
                <a:schemeClr val="tx1"/>
              </a:solidFill>
              <a:latin typeface="Arial" pitchFamily="34" charset="0"/>
              <a:cs typeface="Arial" pitchFamily="34" charset="0"/>
            </a:endParaRPr>
          </a:p>
        </p:txBody>
      </p:sp>
      <p:sp>
        <p:nvSpPr>
          <p:cNvPr id="21" name="Rectangle 20"/>
          <p:cNvSpPr/>
          <p:nvPr/>
        </p:nvSpPr>
        <p:spPr>
          <a:xfrm>
            <a:off x="1372326" y="5255324"/>
            <a:ext cx="2484276" cy="68809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Χωρίς κάτοπτρο</a:t>
            </a:r>
            <a:endParaRPr lang="en-US" sz="1600" b="1" dirty="0">
              <a:solidFill>
                <a:schemeClr val="tx1"/>
              </a:solidFill>
              <a:latin typeface="Arial" pitchFamily="34" charset="0"/>
              <a:cs typeface="Arial" pitchFamily="34" charset="0"/>
            </a:endParaRPr>
          </a:p>
        </p:txBody>
      </p:sp>
      <p:cxnSp>
        <p:nvCxnSpPr>
          <p:cNvPr id="10" name="Straight Arrow Connector 9"/>
          <p:cNvCxnSpPr>
            <a:endCxn id="20" idx="1"/>
          </p:cNvCxnSpPr>
          <p:nvPr/>
        </p:nvCxnSpPr>
        <p:spPr>
          <a:xfrm>
            <a:off x="910184" y="4602995"/>
            <a:ext cx="46214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0184" y="5555332"/>
            <a:ext cx="44882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359006" y="3320716"/>
            <a:ext cx="2484276" cy="67653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Άμεσης ροής </a:t>
            </a:r>
            <a:endParaRPr lang="en-US" sz="1600" b="1" dirty="0">
              <a:solidFill>
                <a:schemeClr val="tx1"/>
              </a:solidFill>
              <a:latin typeface="Arial" pitchFamily="34" charset="0"/>
              <a:cs typeface="Arial" pitchFamily="34" charset="0"/>
            </a:endParaRPr>
          </a:p>
        </p:txBody>
      </p:sp>
      <p:cxnSp>
        <p:nvCxnSpPr>
          <p:cNvPr id="24" name="Straight Arrow Connector 23"/>
          <p:cNvCxnSpPr>
            <a:endCxn id="23" idx="1"/>
          </p:cNvCxnSpPr>
          <p:nvPr/>
        </p:nvCxnSpPr>
        <p:spPr>
          <a:xfrm>
            <a:off x="899592" y="3658984"/>
            <a:ext cx="459414"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36096" y="4218446"/>
            <a:ext cx="2484276" cy="8216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Ξηρής σύνδεσης</a:t>
            </a:r>
            <a:endParaRPr lang="en-US" sz="1600" b="1" dirty="0">
              <a:solidFill>
                <a:schemeClr val="tx1"/>
              </a:solidFill>
              <a:latin typeface="Arial" pitchFamily="34" charset="0"/>
              <a:cs typeface="Arial" pitchFamily="34" charset="0"/>
            </a:endParaRPr>
          </a:p>
        </p:txBody>
      </p:sp>
      <p:sp>
        <p:nvSpPr>
          <p:cNvPr id="29" name="Rectangle 28"/>
          <p:cNvSpPr/>
          <p:nvPr/>
        </p:nvSpPr>
        <p:spPr>
          <a:xfrm>
            <a:off x="5436096" y="5281592"/>
            <a:ext cx="2484276" cy="68809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Υγρής σύνδεσης</a:t>
            </a:r>
            <a:endParaRPr lang="en-US" sz="1600" b="1" dirty="0">
              <a:solidFill>
                <a:schemeClr val="tx1"/>
              </a:solidFill>
              <a:latin typeface="Arial" pitchFamily="34" charset="0"/>
              <a:cs typeface="Arial" pitchFamily="34" charset="0"/>
            </a:endParaRPr>
          </a:p>
        </p:txBody>
      </p:sp>
      <p:sp>
        <p:nvSpPr>
          <p:cNvPr id="30" name="Rectangle 29"/>
          <p:cNvSpPr/>
          <p:nvPr/>
        </p:nvSpPr>
        <p:spPr>
          <a:xfrm>
            <a:off x="5422776" y="3346984"/>
            <a:ext cx="2484276" cy="67653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itchFamily="34" charset="0"/>
                <a:cs typeface="Arial" pitchFamily="34" charset="0"/>
              </a:rPr>
              <a:t>Σωλήνες θερμότητας</a:t>
            </a:r>
            <a:endParaRPr lang="en-US" sz="1600" b="1" dirty="0">
              <a:solidFill>
                <a:schemeClr val="tx1"/>
              </a:solidFill>
              <a:latin typeface="Arial" pitchFamily="34" charset="0"/>
              <a:cs typeface="Arial" pitchFamily="34" charset="0"/>
            </a:endParaRPr>
          </a:p>
        </p:txBody>
      </p:sp>
      <p:cxnSp>
        <p:nvCxnSpPr>
          <p:cNvPr id="31" name="Straight Arrow Connector 30"/>
          <p:cNvCxnSpPr/>
          <p:nvPr/>
        </p:nvCxnSpPr>
        <p:spPr>
          <a:xfrm>
            <a:off x="8399016" y="3645024"/>
            <a:ext cx="10592" cy="1904112"/>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7904324" y="4672393"/>
            <a:ext cx="46214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904324" y="5549136"/>
            <a:ext cx="44882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907052" y="3658543"/>
            <a:ext cx="459414"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1"/>
          </p:cNvCxnSpPr>
          <p:nvPr/>
        </p:nvCxnSpPr>
        <p:spPr>
          <a:xfrm flipH="1" flipV="1">
            <a:off x="3856602" y="3681917"/>
            <a:ext cx="1566174" cy="3335"/>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590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443272" y="1524468"/>
            <a:ext cx="8229600" cy="421507"/>
          </a:xfrm>
        </p:spPr>
        <p:txBody>
          <a:bodyPr>
            <a:noAutofit/>
          </a:bodyPr>
          <a:lstStyle/>
          <a:p>
            <a:pPr marL="0" indent="0">
              <a:buNone/>
            </a:pPr>
            <a:r>
              <a:rPr lang="en-US" sz="1600" dirty="0">
                <a:latin typeface="Arial" panose="020B0604020202020204" pitchFamily="34" charset="0"/>
                <a:cs typeface="Arial" panose="020B0604020202020204" pitchFamily="34" charset="0"/>
              </a:rPr>
              <a:t>1.2. </a:t>
            </a:r>
            <a:r>
              <a:rPr lang="el-GR" sz="1600" dirty="0">
                <a:latin typeface="Arial" panose="020B0604020202020204" pitchFamily="34" charset="0"/>
                <a:cs typeface="Arial" panose="020B0604020202020204" pitchFamily="34" charset="0"/>
              </a:rPr>
              <a:t>Διαφορετική σχεδίαση συλλεκτών</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43272" y="2169169"/>
            <a:ext cx="3619500" cy="3819525"/>
          </a:xfrm>
          <a:prstGeom prst="rect">
            <a:avLst/>
          </a:prstGeom>
        </p:spPr>
      </p:pic>
      <p:pic>
        <p:nvPicPr>
          <p:cNvPr id="4" name="Picture 3"/>
          <p:cNvPicPr>
            <a:picLocks noChangeAspect="1"/>
          </p:cNvPicPr>
          <p:nvPr/>
        </p:nvPicPr>
        <p:blipFill>
          <a:blip r:embed="rId3"/>
          <a:stretch>
            <a:fillRect/>
          </a:stretch>
        </p:blipFill>
        <p:spPr>
          <a:xfrm>
            <a:off x="4860032" y="1911597"/>
            <a:ext cx="3667125" cy="3981450"/>
          </a:xfrm>
          <a:prstGeom prst="rect">
            <a:avLst/>
          </a:prstGeom>
        </p:spPr>
      </p:pic>
    </p:spTree>
    <p:extLst>
      <p:ext uri="{BB962C8B-B14F-4D97-AF65-F5344CB8AC3E}">
        <p14:creationId xmlns:p14="http://schemas.microsoft.com/office/powerpoint/2010/main" val="266687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323528" y="1484784"/>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1.3. </a:t>
            </a:r>
            <a:r>
              <a:rPr lang="el-GR" sz="1600" dirty="0">
                <a:latin typeface="Arial" panose="020B0604020202020204" pitchFamily="34" charset="0"/>
                <a:cs typeface="Arial" panose="020B0604020202020204" pitchFamily="34" charset="0"/>
              </a:rPr>
              <a:t>Συλλέκτες χωρίς γυαλί</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Πλεονεκτήματα</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buFont typeface="Wingdings" panose="05000000000000000000" pitchFamily="2" charset="2"/>
              <a:buChar char="ü"/>
            </a:pPr>
            <a:r>
              <a:rPr lang="el-GR" sz="1600" dirty="0">
                <a:latin typeface="Arial" panose="020B0604020202020204" pitchFamily="34" charset="0"/>
                <a:cs typeface="Arial" panose="020B0604020202020204" pitchFamily="34" charset="0"/>
              </a:rPr>
              <a:t>Ο απορροφητής μπορεί να αντικαταστήσει την επιφάνεια της οροφής εξοικονομώντας ένα φύλλο ψευδαργύρου για παράδειγμα</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Αυτό οδηγεί σε καλύτερες τιμές θέρμανσης μέσω της μείωσης του κόστους. </a:t>
            </a: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ü"/>
            </a:pPr>
            <a:r>
              <a:rPr lang="el-GR" sz="1600" dirty="0">
                <a:latin typeface="Arial" panose="020B0604020202020204" pitchFamily="34" charset="0"/>
                <a:cs typeface="Arial" panose="020B0604020202020204" pitchFamily="34" charset="0"/>
              </a:rPr>
              <a:t>Είναι κατάλληλος για διάφορους τύπους οροφής</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συμπεριλαμβανομένου επίπεδων, κεκλιμένων και θολωτών οροφών</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Εφαρμόζεται εύκολα σε ομαλές καμπύλες</a:t>
            </a:r>
            <a:r>
              <a:rPr lang="en-US" sz="1600" dirty="0">
                <a:latin typeface="Arial" panose="020B0604020202020204" pitchFamily="34" charset="0"/>
                <a:cs typeface="Arial" panose="020B0604020202020204" pitchFamily="34" charset="0"/>
              </a:rPr>
              <a:t>.</a:t>
            </a:r>
          </a:p>
          <a:p>
            <a:pPr>
              <a:buFont typeface="Wingdings" panose="05000000000000000000" pitchFamily="2" charset="2"/>
              <a:buChar char="ü"/>
            </a:pPr>
            <a:r>
              <a:rPr lang="el-GR" sz="1600" dirty="0">
                <a:latin typeface="Arial" panose="020B0604020202020204" pitchFamily="34" charset="0"/>
                <a:cs typeface="Arial" panose="020B0604020202020204" pitchFamily="34" charset="0"/>
              </a:rPr>
              <a:t>Είναι καλύτερη λύση αισθητικά σε μεταλλικές οροφές .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Μειονεκτήματα</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buFont typeface="Wingdings" panose="05000000000000000000" pitchFamily="2" charset="2"/>
              <a:buChar char="ü"/>
            </a:pPr>
            <a:r>
              <a:rPr lang="el-GR" sz="1600" dirty="0">
                <a:latin typeface="Arial" panose="020B0604020202020204" pitchFamily="34" charset="0"/>
                <a:cs typeface="Arial" panose="020B0604020202020204" pitchFamily="34" charset="0"/>
              </a:rPr>
              <a:t>Εξαιτίας της μειωμένης απόδοσης του , απαιτεί μεγαλύτερες επιφάνειες σε σχέση με τον επίπεδο συλλέκτη.</a:t>
            </a: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ü"/>
            </a:pPr>
            <a:r>
              <a:rPr lang="el-GR" sz="1600" dirty="0">
                <a:latin typeface="Arial" panose="020B0604020202020204" pitchFamily="34" charset="0"/>
                <a:cs typeface="Arial" panose="020B0604020202020204" pitchFamily="34" charset="0"/>
              </a:rPr>
              <a:t>Εξαιτίας των υψηλότερων απωλειών</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η αύξηση της θερμοκρασίας πάνω από τη θερμοκρασία του αέρα είναι περιορισμένη</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8236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l-GR" dirty="0"/>
              <a:t>Θεωρία για τη λειτουργία και τους τύπους των συλλεκτών τοποθετημένα σε οροφή</a:t>
            </a:r>
          </a:p>
        </p:txBody>
      </p:sp>
      <p:sp>
        <p:nvSpPr>
          <p:cNvPr id="5" name="Content Placeholder 2"/>
          <p:cNvSpPr>
            <a:spLocks noGrp="1"/>
          </p:cNvSpPr>
          <p:nvPr>
            <p:ph idx="1"/>
          </p:nvPr>
        </p:nvSpPr>
        <p:spPr>
          <a:xfrm>
            <a:off x="179512" y="1556792"/>
            <a:ext cx="8229600" cy="1656183"/>
          </a:xfrm>
        </p:spPr>
        <p:txBody>
          <a:bodyPr>
            <a:noAutofit/>
          </a:bodyPr>
          <a:lstStyle/>
          <a:p>
            <a:pPr marL="0" indent="0">
              <a:buNone/>
            </a:pPr>
            <a:r>
              <a:rPr lang="en-US" sz="1600" dirty="0">
                <a:latin typeface="Arial" panose="020B0604020202020204" pitchFamily="34" charset="0"/>
                <a:cs typeface="Arial" panose="020B0604020202020204" pitchFamily="34" charset="0"/>
              </a:rPr>
              <a:t>1.4. </a:t>
            </a:r>
            <a:r>
              <a:rPr lang="el-GR" sz="1600" dirty="0">
                <a:latin typeface="Arial" panose="020B0604020202020204" pitchFamily="34" charset="0"/>
                <a:cs typeface="Arial" panose="020B0604020202020204" pitchFamily="34" charset="0"/>
              </a:rPr>
              <a:t>Συλλέκτες με γυαλί</a:t>
            </a:r>
            <a:endParaRPr lang="en-US" sz="1600" dirty="0">
              <a:latin typeface="Arial" panose="020B0604020202020204" pitchFamily="34" charset="0"/>
              <a:cs typeface="Arial" panose="020B0604020202020204" pitchFamily="34" charset="0"/>
            </a:endParaRPr>
          </a:p>
          <a:p>
            <a:pPr marL="0" indent="0">
              <a:buNone/>
            </a:pPr>
            <a:r>
              <a:rPr lang="el-GR" sz="1600" dirty="0">
                <a:latin typeface="Arial" panose="020B0604020202020204" pitchFamily="34" charset="0"/>
                <a:cs typeface="Arial" panose="020B0604020202020204" pitchFamily="34" charset="0"/>
              </a:rPr>
              <a:t>Σχεδόν όλοι οι επίπεδοι γυάλινοι συλλέκτες αποτελούνται από ένα μεταλλικό απορροφητή μέσα σε ένα ορθογώνιο πλαίσιο.</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Ο συλλέκτης είναι θερμικά μονωμένος στη βάση του και στις γωνίες και διαθέτει ένα διάφανο κάλυμμά στην πάνω επιφάνεια. Δύο σωλήνες για την παροχή και την επιστροφή της θερμότητας είναι τοποθετημένοι συνήθως στο πλάι του συλλέκτη.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43608" y="3231911"/>
            <a:ext cx="6834175" cy="2448272"/>
          </a:xfrm>
          <a:prstGeom prst="rect">
            <a:avLst/>
          </a:prstGeom>
        </p:spPr>
      </p:pic>
      <p:sp>
        <p:nvSpPr>
          <p:cNvPr id="6" name="Content Placeholder 2"/>
          <p:cNvSpPr txBox="1">
            <a:spLocks/>
          </p:cNvSpPr>
          <p:nvPr/>
        </p:nvSpPr>
        <p:spPr>
          <a:xfrm>
            <a:off x="251520" y="5805264"/>
            <a:ext cx="8229600"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l-GR" sz="1600" dirty="0">
                <a:latin typeface="Arial" panose="020B0604020202020204" pitchFamily="34" charset="0"/>
                <a:cs typeface="Arial" panose="020B0604020202020204" pitchFamily="34" charset="0"/>
              </a:rPr>
              <a:t>Τομή επίπεδου γυάλινου συλλέκτη</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525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1524</TotalTime>
  <Words>2719</Words>
  <Application>Microsoft Office PowerPoint</Application>
  <PresentationFormat>On-screen Show (4:3)</PresentationFormat>
  <Paragraphs>444</Paragraphs>
  <Slides>46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Times New Roman</vt:lpstr>
      <vt:lpstr>Wingdings</vt:lpstr>
      <vt:lpstr>2_Office Theme</vt:lpstr>
      <vt:lpstr>Ενότητα 2.5. ΗΛΙΑΚΟΣ ΣΥΛΛΕΚΤΗΣ ΚΑΙ ΔΙΑΦΟΡΕΤΙΚΟΙ ΤΥΠΟΙ ΑΓΚΥΡΩΣΗΣ</vt:lpstr>
      <vt:lpstr>Στόχοι</vt:lpstr>
      <vt:lpstr>Περιέχομενα</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1. Θεωρία για τη λειτουργία και τους τύπους των συλλεκτών τοποθετημένα σε οροφή</vt:lpstr>
      <vt:lpstr>2. Μελέτη των οροφών και των υλικών </vt:lpstr>
      <vt:lpstr>2. Μελέτη των οροφών και των υλικών </vt:lpstr>
      <vt:lpstr>2. Μελέτη των οροφών και των υλικών </vt:lpstr>
      <vt:lpstr>2. Μελέτη των οροφών και των υλικών </vt:lpstr>
      <vt:lpstr>2. Μελέτη των οροφών και των υλικών </vt:lpstr>
      <vt:lpstr>2. Μελέτη των οροφών και των υλικών </vt:lpstr>
      <vt:lpstr>2. Μελέτη των οροφών και των υλικών </vt:lpstr>
      <vt:lpstr>2. Μελέτη των οροφών και των υλικών </vt:lpstr>
      <vt:lpstr>2. Μελέτη των οροφών και των υλικών </vt:lpstr>
      <vt:lpstr>2. Μελέτη των οροφών και των υλικών </vt:lpstr>
      <vt:lpstr>2. Μελέτη των οροφών και των υλικών </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3. Τεχνικές εγκατάστασης και μέθοδοι</vt:lpstr>
      <vt:lpstr>Συμπεράσματα</vt:lpstr>
      <vt:lpstr>Τέλος της ενότητας</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fdm</cp:lastModifiedBy>
  <cp:revision>231</cp:revision>
  <dcterms:created xsi:type="dcterms:W3CDTF">2017-12-11T10:59:29Z</dcterms:created>
  <dcterms:modified xsi:type="dcterms:W3CDTF">2019-11-24T18:38:39Z</dcterms:modified>
</cp:coreProperties>
</file>