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1" r:id="rId2"/>
    <p:sldId id="308" r:id="rId3"/>
    <p:sldId id="297" r:id="rId4"/>
    <p:sldId id="303" r:id="rId5"/>
    <p:sldId id="304" r:id="rId6"/>
    <p:sldId id="305" r:id="rId7"/>
    <p:sldId id="306" r:id="rId8"/>
    <p:sldId id="307" r:id="rId9"/>
    <p:sldId id="286" r:id="rId10"/>
    <p:sldId id="287" r:id="rId11"/>
    <p:sldId id="298" r:id="rId12"/>
    <p:sldId id="288" r:id="rId13"/>
    <p:sldId id="299" r:id="rId14"/>
    <p:sldId id="289" r:id="rId15"/>
    <p:sldId id="290" r:id="rId16"/>
    <p:sldId id="309" r:id="rId17"/>
    <p:sldId id="296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565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26/12/2019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58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45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3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9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26/12/2019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>
            <a:normAutofit/>
          </a:bodyPr>
          <a:lstStyle/>
          <a:p>
            <a:r>
              <a:rPr lang="bg-BG" dirty="0" smtClean="0"/>
              <a:t>МОДУЛ </a:t>
            </a:r>
            <a:r>
              <a:rPr lang="en-US" dirty="0" smtClean="0"/>
              <a:t>1: </a:t>
            </a:r>
            <a:r>
              <a:rPr lang="bg-BG" dirty="0" smtClean="0"/>
              <a:t>ВЪВЕДЕНИЕ ВЪВ ФОТОВОЛТАИЧНИТЕ ТЕХНОЛОГИИ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57600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600" dirty="0" smtClean="0"/>
              <a:t>Проявяване на професионализъм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Изслушване с ясно изразено намерение за разбиране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Когато изслушвате, имайте предвид, че често хората не изказват всичко, което мислят и чувстват </a:t>
            </a:r>
            <a:endParaRPr lang="en-US" sz="1600" dirty="0" smtClean="0"/>
          </a:p>
          <a:p>
            <a:r>
              <a:rPr lang="bg-BG" sz="1600" dirty="0" smtClean="0"/>
              <a:t>За да разберете, обръщайте внимание на изречените слова, както и на начина, по който се изразява говорещия</a:t>
            </a:r>
            <a:endParaRPr lang="en-US" sz="1600" dirty="0" smtClean="0"/>
          </a:p>
          <a:p>
            <a:r>
              <a:rPr lang="bg-BG" sz="1600" dirty="0" smtClean="0"/>
              <a:t>Съвети за подобряване на уменията да изслушваме</a:t>
            </a:r>
            <a:r>
              <a:rPr lang="en-US" sz="1600" dirty="0" smtClean="0"/>
              <a:t>:</a:t>
            </a:r>
          </a:p>
          <a:p>
            <a:pPr lvl="1"/>
            <a:r>
              <a:rPr lang="bg-BG" sz="1600" dirty="0" smtClean="0"/>
              <a:t>Бъдете лице в лице с говорещия</a:t>
            </a:r>
            <a:endParaRPr lang="en-US" sz="1600" dirty="0" smtClean="0"/>
          </a:p>
          <a:p>
            <a:pPr lvl="1"/>
            <a:r>
              <a:rPr lang="bg-BG" sz="1600" dirty="0" smtClean="0"/>
              <a:t>Поддържайте контакт с очи</a:t>
            </a:r>
            <a:endParaRPr lang="en-US" sz="1600" dirty="0" smtClean="0"/>
          </a:p>
          <a:p>
            <a:pPr lvl="1"/>
            <a:r>
              <a:rPr lang="bg-BG" sz="1600" dirty="0" smtClean="0"/>
              <a:t>Сведете до минимум външните разсейващи фактори</a:t>
            </a:r>
            <a:endParaRPr lang="en-US" sz="1600" dirty="0" smtClean="0"/>
          </a:p>
          <a:p>
            <a:pPr lvl="1"/>
            <a:r>
              <a:rPr lang="bg-BG" sz="1600" dirty="0" smtClean="0"/>
              <a:t>Изключете вътрешното бърборене</a:t>
            </a:r>
            <a:endParaRPr lang="en-US" sz="1600" dirty="0" smtClean="0"/>
          </a:p>
          <a:p>
            <a:pPr lvl="1"/>
            <a:r>
              <a:rPr lang="bg-BG" sz="1600" dirty="0" smtClean="0"/>
              <a:t>Откликвайте с интерес</a:t>
            </a:r>
            <a:endParaRPr lang="en-US" sz="1600" dirty="0" smtClean="0"/>
          </a:p>
          <a:p>
            <a:pPr lvl="1"/>
            <a:r>
              <a:rPr lang="bg-BG" sz="1600" dirty="0" smtClean="0"/>
              <a:t>Винаги бъдете с отворено съзнание</a:t>
            </a:r>
            <a:endParaRPr lang="en-US" sz="1600" dirty="0" smtClean="0"/>
          </a:p>
          <a:p>
            <a:pPr lvl="1"/>
            <a:r>
              <a:rPr lang="bg-BG" sz="1600" dirty="0" smtClean="0"/>
              <a:t>Дайте възможност на хората да изразят идеите си</a:t>
            </a:r>
            <a:endParaRPr lang="en-US" sz="1600" dirty="0" smtClean="0"/>
          </a:p>
          <a:p>
            <a:pPr lvl="1"/>
            <a:r>
              <a:rPr lang="bg-BG" sz="1600" dirty="0" smtClean="0"/>
              <a:t>Бъдете активна част от разговора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Търсене на прилики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Важно е да се опитате да откриете прилики между себе си и всеки друг, които могат да доведат до продуктивни отношения </a:t>
            </a:r>
          </a:p>
          <a:p>
            <a:r>
              <a:rPr lang="bg-BG" sz="1600" dirty="0" smtClean="0"/>
              <a:t>Тези прилики може да включ</a:t>
            </a:r>
            <a:endParaRPr lang="en-US" sz="1600" dirty="0" smtClean="0"/>
          </a:p>
          <a:p>
            <a:pPr lvl="1"/>
            <a:r>
              <a:rPr lang="bg-BG" sz="1600" dirty="0" smtClean="0"/>
              <a:t>Произход</a:t>
            </a:r>
            <a:endParaRPr lang="en-US" sz="1600" dirty="0" smtClean="0"/>
          </a:p>
          <a:p>
            <a:pPr lvl="1"/>
            <a:r>
              <a:rPr lang="bg-BG" sz="1600" dirty="0" smtClean="0"/>
              <a:t>Деца и застаряващи родители</a:t>
            </a:r>
            <a:endParaRPr lang="en-US" sz="1600" dirty="0" smtClean="0"/>
          </a:p>
          <a:p>
            <a:pPr lvl="1"/>
            <a:r>
              <a:rPr lang="bg-BG" sz="1600" dirty="0" smtClean="0"/>
              <a:t>Облекло и навици за пазаруване</a:t>
            </a:r>
            <a:endParaRPr lang="en-US" sz="1600" dirty="0" smtClean="0"/>
          </a:p>
          <a:p>
            <a:pPr lvl="1"/>
            <a:r>
              <a:rPr lang="bg-BG" sz="1600" dirty="0" smtClean="0"/>
              <a:t>Любима храна, пиеса, книга, филм, спортове, дестинации за пътуване</a:t>
            </a:r>
            <a:endParaRPr lang="en-US" sz="1600" dirty="0" smtClean="0"/>
          </a:p>
          <a:p>
            <a:pPr lvl="1"/>
            <a:r>
              <a:rPr lang="bg-BG" sz="1600" dirty="0" smtClean="0"/>
              <a:t>Политически пристрастия и религиозни убеждения</a:t>
            </a:r>
            <a:endParaRPr lang="en-US" sz="1600" dirty="0" smtClean="0"/>
          </a:p>
          <a:p>
            <a:pPr lvl="1"/>
            <a:r>
              <a:rPr lang="bg-BG" sz="1600" dirty="0" smtClean="0"/>
              <a:t>Образование</a:t>
            </a:r>
            <a:endParaRPr lang="en-US" sz="1600" dirty="0" smtClean="0"/>
          </a:p>
          <a:p>
            <a:pPr lvl="1"/>
            <a:r>
              <a:rPr lang="bg-BG" sz="1600" dirty="0" smtClean="0"/>
              <a:t>Преживявания в армията</a:t>
            </a:r>
            <a:endParaRPr lang="en-US" sz="1600" dirty="0" smtClean="0"/>
          </a:p>
          <a:p>
            <a:pPr lvl="1"/>
            <a:r>
              <a:rPr lang="bg-BG" sz="1600" dirty="0" smtClean="0"/>
              <a:t>Ценностна система и убеждения</a:t>
            </a:r>
            <a:endParaRPr lang="en-US" sz="1600" dirty="0" smtClean="0"/>
          </a:p>
          <a:p>
            <a:pPr lvl="1"/>
            <a:r>
              <a:rPr lang="bg-BG" sz="1600" dirty="0" smtClean="0"/>
              <a:t>Начин на говорене и поведение</a:t>
            </a:r>
            <a:endParaRPr lang="en-US" sz="1600" dirty="0" smtClean="0"/>
          </a:p>
          <a:p>
            <a:pPr lvl="1"/>
            <a:r>
              <a:rPr lang="bg-BG" sz="1600" dirty="0" smtClean="0"/>
              <a:t>Местоживеене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Ясно изразяване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За да можете да се изразявате ясно, трябва да сте наясно с това, което е в ума ви и това, което искате да изразите</a:t>
            </a:r>
            <a:endParaRPr lang="en-US" sz="1600" dirty="0" smtClean="0"/>
          </a:p>
          <a:p>
            <a:r>
              <a:rPr lang="bg-BG" sz="1600" dirty="0" smtClean="0"/>
              <a:t>Следователно е необходимо да имате гледна точка и да споделяте мислите, чувствата и емоциите с другите </a:t>
            </a:r>
            <a:endParaRPr lang="en-US" sz="1600" dirty="0" smtClean="0"/>
          </a:p>
          <a:p>
            <a:r>
              <a:rPr lang="bg-BG" sz="1600" dirty="0" smtClean="0"/>
              <a:t>Когато знаете какво искате да предадете на слушателя си, какво желаете да постигнете в резултат от комуникацията, както и че сте достатъчно самоуверени, за да покажете своята ранимост и да преодолеете страховете си, вие сте на път да говорите и се изразявате ясно </a:t>
            </a:r>
          </a:p>
          <a:p>
            <a:r>
              <a:rPr lang="bg-BG" sz="1600" dirty="0" smtClean="0"/>
              <a:t>Също така, трябва да сте убедени, че това, което казвате, е стойностно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Когато говорите, направете намерението си ясно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Следните идеи ще ви помогнат да изразите ясно намерението си всеки път, когато говорите:</a:t>
            </a:r>
            <a:endParaRPr lang="en-US" sz="1600" dirty="0" smtClean="0"/>
          </a:p>
          <a:p>
            <a:pPr lvl="1"/>
            <a:r>
              <a:rPr lang="bg-BG" sz="1600" dirty="0" smtClean="0"/>
              <a:t>Бъдете честни със себе си</a:t>
            </a:r>
            <a:endParaRPr lang="en-US" sz="1600" dirty="0" smtClean="0"/>
          </a:p>
          <a:p>
            <a:pPr lvl="1"/>
            <a:r>
              <a:rPr lang="bg-BG" sz="1600" dirty="0" smtClean="0"/>
              <a:t>Обръщайте внимание на своите слушатели и се запитайте как може да се чувстват и какво може да си мислят те </a:t>
            </a:r>
            <a:endParaRPr lang="en-US" sz="1600" dirty="0" smtClean="0"/>
          </a:p>
          <a:p>
            <a:pPr lvl="1"/>
            <a:r>
              <a:rPr lang="bg-BG" sz="1600" dirty="0" smtClean="0"/>
              <a:t>Решете какво искате да постигнете</a:t>
            </a:r>
            <a:endParaRPr lang="en-US" sz="1600" dirty="0" smtClean="0"/>
          </a:p>
          <a:p>
            <a:pPr lvl="1"/>
            <a:r>
              <a:rPr lang="bg-BG" sz="1600" dirty="0" smtClean="0"/>
              <a:t>Стремете се да хармонизирате намерението си с това на своите слушатели</a:t>
            </a:r>
          </a:p>
          <a:p>
            <a:pPr lvl="1"/>
            <a:r>
              <a:rPr lang="bg-BG" sz="1600" dirty="0" smtClean="0"/>
              <a:t>Изразете в речта си уникалната си гледна точка и личност, така че хората наистина да чуят какво имате да кажете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Практически съвети при разговор с някой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Внимавайте с отношението си</a:t>
            </a:r>
            <a:endParaRPr lang="en-US" sz="1600" dirty="0" smtClean="0"/>
          </a:p>
          <a:p>
            <a:r>
              <a:rPr lang="bg-BG" sz="1600" dirty="0" smtClean="0"/>
              <a:t>Ангажирайте с поглед слушателя си</a:t>
            </a:r>
            <a:endParaRPr lang="en-US" sz="1600" dirty="0" smtClean="0"/>
          </a:p>
          <a:p>
            <a:r>
              <a:rPr lang="bg-BG" sz="1600" dirty="0" smtClean="0"/>
              <a:t>Говорете ясно</a:t>
            </a:r>
            <a:endParaRPr lang="en-US" sz="1600" dirty="0" smtClean="0"/>
          </a:p>
          <a:p>
            <a:r>
              <a:rPr lang="bg-BG" sz="1600" dirty="0" smtClean="0"/>
              <a:t>Влагайте енергия в гласа си</a:t>
            </a:r>
            <a:endParaRPr lang="en-US" sz="1600" dirty="0" smtClean="0"/>
          </a:p>
          <a:p>
            <a:r>
              <a:rPr lang="bg-BG" sz="1600" dirty="0" smtClean="0"/>
              <a:t>За най-добър ефект, поддържайте съответна стойка </a:t>
            </a:r>
            <a:endParaRPr lang="en-US" sz="1600" dirty="0" smtClean="0"/>
          </a:p>
          <a:p>
            <a:r>
              <a:rPr lang="bg-BG" sz="1600" dirty="0" smtClean="0"/>
              <a:t>Изслушвайте с желание</a:t>
            </a:r>
            <a:endParaRPr lang="en-US" sz="1600" dirty="0" smtClean="0"/>
          </a:p>
          <a:p>
            <a:r>
              <a:rPr lang="bg-BG" sz="1600" dirty="0" smtClean="0"/>
              <a:t>Избягвайте да обвинявате и да се оплаквате</a:t>
            </a:r>
            <a:endParaRPr lang="en-US" sz="1600" dirty="0" smtClean="0"/>
          </a:p>
          <a:p>
            <a:r>
              <a:rPr lang="bg-BG" sz="1600" dirty="0" smtClean="0"/>
              <a:t>Давайте обратна информация за това, което сте чули</a:t>
            </a:r>
            <a:endParaRPr lang="en-US" sz="1600" dirty="0" smtClean="0"/>
          </a:p>
          <a:p>
            <a:r>
              <a:rPr lang="bg-BG" sz="1600" dirty="0" smtClean="0"/>
              <a:t>Обръщайте внимание на езика на тялото</a:t>
            </a:r>
            <a:endParaRPr lang="en-US" sz="1600" dirty="0" smtClean="0"/>
          </a:p>
          <a:p>
            <a:r>
              <a:rPr lang="bg-BG" sz="1600" dirty="0" smtClean="0"/>
              <a:t>Внимавайте с тона си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Практически съвети за ефективна комуникация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Отнасяйте се към другите с уважение</a:t>
            </a:r>
            <a:endParaRPr lang="en-US" sz="1600" dirty="0" smtClean="0"/>
          </a:p>
          <a:p>
            <a:r>
              <a:rPr lang="bg-BG" sz="1600" dirty="0" smtClean="0"/>
              <a:t>Знайте коя е предпочитаната форма на комуникация</a:t>
            </a:r>
            <a:endParaRPr lang="en-US" sz="1600" dirty="0" smtClean="0"/>
          </a:p>
          <a:p>
            <a:r>
              <a:rPr lang="bg-BG" sz="1600" dirty="0" smtClean="0"/>
              <a:t>Мислете преди да говорите</a:t>
            </a:r>
            <a:endParaRPr lang="en-US" sz="1600" dirty="0" smtClean="0"/>
          </a:p>
          <a:p>
            <a:r>
              <a:rPr lang="bg-BG" sz="1600" dirty="0" smtClean="0"/>
              <a:t>По-малко говорете и повече слушайте</a:t>
            </a:r>
            <a:endParaRPr lang="en-US" sz="1600" dirty="0" smtClean="0"/>
          </a:p>
          <a:p>
            <a:r>
              <a:rPr lang="bg-BG" sz="1600" dirty="0" smtClean="0"/>
              <a:t>Задавайте въпроси, за да разберете другия</a:t>
            </a:r>
            <a:endParaRPr lang="en-US" sz="1600" dirty="0" smtClean="0"/>
          </a:p>
          <a:p>
            <a:r>
              <a:rPr lang="bg-BG" sz="1600" dirty="0" smtClean="0"/>
              <a:t>Внимавайте с невербалното си поведение</a:t>
            </a:r>
            <a:endParaRPr lang="en-US" sz="1600" dirty="0" smtClean="0"/>
          </a:p>
          <a:p>
            <a:r>
              <a:rPr lang="bg-BG" sz="1600" dirty="0" smtClean="0"/>
              <a:t>Подхождайте към споровете дипломатично</a:t>
            </a:r>
            <a:endParaRPr lang="en-US" sz="1600" dirty="0" smtClean="0"/>
          </a:p>
          <a:p>
            <a:r>
              <a:rPr lang="bg-BG" sz="1600" dirty="0" smtClean="0"/>
              <a:t>Бъдете отворени за нови идеи</a:t>
            </a:r>
            <a:endParaRPr lang="en-US" sz="1600" dirty="0" smtClean="0"/>
          </a:p>
          <a:p>
            <a:r>
              <a:rPr lang="bg-BG" sz="1600" dirty="0" smtClean="0"/>
              <a:t>Изпълнявайте обещанията си</a:t>
            </a:r>
            <a:endParaRPr lang="en-US" sz="1600" dirty="0" smtClean="0"/>
          </a:p>
          <a:p>
            <a:r>
              <a:rPr lang="bg-BG" sz="1600" dirty="0" smtClean="0"/>
              <a:t>Проявете прозрение за това, което става под повърхността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+mj-lt"/>
                <a:cs typeface="Arial" pitchFamily="34" charset="0"/>
              </a:rPr>
              <a:t>Вече завършихте и модул 1.3</a:t>
            </a:r>
            <a:r>
              <a:rPr lang="en-US" dirty="0" smtClean="0">
                <a:latin typeface="+mj-lt"/>
                <a:cs typeface="Arial" pitchFamily="34" charset="0"/>
              </a:rPr>
              <a:t> “</a:t>
            </a:r>
            <a:r>
              <a:rPr lang="bg-BG" dirty="0" smtClean="0">
                <a:latin typeface="+mj-lt"/>
                <a:cs typeface="Arial" pitchFamily="34" charset="0"/>
              </a:rPr>
              <a:t>Проявяване на професионализъм</a:t>
            </a:r>
            <a:r>
              <a:rPr lang="en-US" dirty="0" smtClean="0">
                <a:latin typeface="+mj-lt"/>
                <a:cs typeface="Arial" pitchFamily="34" charset="0"/>
              </a:rPr>
              <a:t>”</a:t>
            </a:r>
            <a:r>
              <a:rPr lang="bg-BG" dirty="0" smtClean="0">
                <a:latin typeface="+mj-lt"/>
                <a:cs typeface="Arial" pitchFamily="34" charset="0"/>
              </a:rPr>
              <a:t>, и можете да:</a:t>
            </a:r>
          </a:p>
          <a:p>
            <a:pPr marL="0" indent="0" algn="just">
              <a:buNone/>
            </a:pPr>
            <a:r>
              <a:rPr lang="bg-BG" b="1" dirty="0" smtClean="0">
                <a:latin typeface="+mj-lt"/>
                <a:cs typeface="Arial" pitchFamily="34" charset="0"/>
              </a:rPr>
              <a:t>         1. </a:t>
            </a:r>
            <a:r>
              <a:rPr lang="bg-BG" b="1" dirty="0" smtClean="0"/>
              <a:t>си сътрудничите с другите на работното място</a:t>
            </a:r>
            <a:r>
              <a:rPr lang="en-US" b="1" dirty="0" smtClean="0"/>
              <a:t> </a:t>
            </a:r>
            <a:endParaRPr lang="en-US" b="1" dirty="0"/>
          </a:p>
          <a:p>
            <a:pPr marL="457200" lvl="1" indent="0">
              <a:buNone/>
            </a:pPr>
            <a:r>
              <a:rPr lang="bg-BG" b="1" dirty="0" smtClean="0"/>
              <a:t> 2. подобрите комуникативните си умения.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064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Благодаря ви за вниманието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mtClean="0"/>
              <a:t>Проявяване на професионализъм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+mj-lt"/>
                <a:cs typeface="Arial" pitchFamily="34" charset="0"/>
              </a:rPr>
              <a:t>В края на този модул, вие ще можете </a:t>
            </a:r>
            <a:r>
              <a:rPr lang="en-US" dirty="0" smtClean="0">
                <a:latin typeface="+mj-lt"/>
                <a:cs typeface="Arial" pitchFamily="34" charset="0"/>
              </a:rPr>
              <a:t>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bg-BG" b="1" dirty="0" smtClean="0"/>
              <a:t>Да си сътрудничите с други лица на работното място</a:t>
            </a:r>
            <a:r>
              <a:rPr lang="en-US" b="1" dirty="0" smtClean="0"/>
              <a:t> 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Да подобрите комуникативните си способности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102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Комуникация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Способността да се комуникира с яснота, увереност и отдаденост, е един от най-важните ключови фактори за успех, както на работното място, така и в личния живот</a:t>
            </a:r>
          </a:p>
          <a:p>
            <a:r>
              <a:rPr lang="bg-BG" sz="1600" dirty="0" smtClean="0"/>
              <a:t>Ефективната комуникация води до разбиране, съпричастност и взаимна висока оценка </a:t>
            </a:r>
            <a:endParaRPr lang="en-US" sz="1600" dirty="0" smtClean="0"/>
          </a:p>
          <a:p>
            <a:r>
              <a:rPr lang="bg-BG" sz="1600" dirty="0" smtClean="0"/>
              <a:t>Комуникативните умения могат да бъдат развити и прилагани успешно, при условие че има желание за ангажираност в процеса и практиката – комуникацията работи за тези, които работят върху своите комуникативни способности </a:t>
            </a:r>
          </a:p>
          <a:p>
            <a:r>
              <a:rPr lang="bg-BG" sz="1600" dirty="0" smtClean="0"/>
              <a:t>За да постигнете това, е необходимо да се съсредоточите и да приемате посланията, предавани от околните </a:t>
            </a:r>
          </a:p>
          <a:p>
            <a:r>
              <a:rPr lang="bg-BG" sz="1600" dirty="0" smtClean="0"/>
              <a:t>От друга страна, когато някой предава послание е важно да е сигурен, че намерението му е ясно, а начинът, по който го предава – съответства на посланието.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Сътрудничество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Сътрудничество, по дефиниция, е актът на съвместна работа за постигане на дадена цел </a:t>
            </a:r>
            <a:endParaRPr lang="en-US" sz="1600" dirty="0" smtClean="0"/>
          </a:p>
          <a:p>
            <a:r>
              <a:rPr lang="bg-BG" sz="1600" dirty="0" smtClean="0"/>
              <a:t>В екипи, сътрудничеството е двигател на креативността, защото новите и по-добрите неща произлизат от серия от идеи, а не от едно единствено прозрение </a:t>
            </a:r>
          </a:p>
          <a:p>
            <a:r>
              <a:rPr lang="bg-BG" sz="1600" dirty="0" smtClean="0"/>
              <a:t>Сътрудничеството в един екип може да се подобри чрез</a:t>
            </a:r>
            <a:r>
              <a:rPr lang="en-US" sz="1600" dirty="0" smtClean="0"/>
              <a:t>:</a:t>
            </a:r>
          </a:p>
          <a:p>
            <a:pPr lvl="1"/>
            <a:r>
              <a:rPr lang="bg-BG" sz="1600" dirty="0" smtClean="0"/>
              <a:t>Високи нива на комуникация</a:t>
            </a:r>
            <a:endParaRPr lang="en-US" sz="1600" dirty="0" smtClean="0"/>
          </a:p>
          <a:p>
            <a:pPr lvl="1"/>
            <a:r>
              <a:rPr lang="bg-BG" sz="1600" dirty="0" smtClean="0"/>
              <a:t>Умение за компромис</a:t>
            </a:r>
            <a:endParaRPr lang="en-US" sz="1600" dirty="0" smtClean="0"/>
          </a:p>
          <a:p>
            <a:pPr lvl="1"/>
            <a:r>
              <a:rPr lang="bg-BG" sz="1600" dirty="0" smtClean="0"/>
              <a:t>Надеждност</a:t>
            </a:r>
            <a:endParaRPr lang="en-US" sz="1600" dirty="0" smtClean="0"/>
          </a:p>
          <a:p>
            <a:pPr lvl="1"/>
            <a:r>
              <a:rPr lang="bg-BG" sz="1600" dirty="0" smtClean="0"/>
              <a:t>Отношение на отборен играч</a:t>
            </a:r>
            <a:endParaRPr lang="en-US" sz="1600" dirty="0" smtClean="0"/>
          </a:p>
          <a:p>
            <a:pPr lvl="1"/>
            <a:r>
              <a:rPr lang="bg-BG" sz="1600" dirty="0" smtClean="0"/>
              <a:t>Разнообразие</a:t>
            </a:r>
            <a:endParaRPr lang="en-US" sz="1600" dirty="0" smtClean="0"/>
          </a:p>
          <a:p>
            <a:pPr lvl="1"/>
            <a:r>
              <a:rPr lang="bg-BG" sz="1600" dirty="0" smtClean="0"/>
              <a:t>Открит диалог</a:t>
            </a:r>
            <a:endParaRPr lang="en-US" sz="1600" dirty="0" smtClean="0"/>
          </a:p>
          <a:p>
            <a:pPr lvl="1"/>
            <a:r>
              <a:rPr lang="bg-BG" sz="1600" dirty="0" smtClean="0"/>
              <a:t>Управление на конфликти</a:t>
            </a:r>
            <a:endParaRPr lang="en-US" sz="1600" dirty="0" smtClean="0"/>
          </a:p>
          <a:p>
            <a:endParaRPr lang="en-US" sz="1600" b="1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Компоненти на конфликта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Комуникация</a:t>
            </a:r>
            <a:endParaRPr lang="en-US" sz="1600" dirty="0" smtClean="0"/>
          </a:p>
          <a:p>
            <a:r>
              <a:rPr lang="bg-BG" sz="1600" dirty="0" smtClean="0"/>
              <a:t>Конкуренция</a:t>
            </a:r>
            <a:endParaRPr lang="en-US" sz="1600" dirty="0" smtClean="0"/>
          </a:p>
          <a:p>
            <a:r>
              <a:rPr lang="bg-BG" sz="1600" dirty="0" smtClean="0"/>
              <a:t>Непостоянство</a:t>
            </a:r>
            <a:endParaRPr lang="en-US" sz="1600" dirty="0" smtClean="0"/>
          </a:p>
          <a:p>
            <a:r>
              <a:rPr lang="bg-BG" sz="1600" dirty="0" smtClean="0"/>
              <a:t>Разнообразие</a:t>
            </a:r>
            <a:endParaRPr lang="en-US" sz="1600" dirty="0" smtClean="0"/>
          </a:p>
          <a:p>
            <a:r>
              <a:rPr lang="bg-BG" sz="1600" dirty="0" smtClean="0"/>
              <a:t>Перспектива</a:t>
            </a:r>
            <a:endParaRPr lang="en-US" sz="1600" dirty="0" smtClean="0"/>
          </a:p>
          <a:p>
            <a:r>
              <a:rPr lang="bg-BG" sz="1600" dirty="0" smtClean="0"/>
              <a:t>Взаимна зависимост</a:t>
            </a:r>
            <a:endParaRPr lang="en-US" sz="1600" dirty="0" smtClean="0"/>
          </a:p>
          <a:p>
            <a:r>
              <a:rPr lang="bg-BG" sz="1600" smtClean="0"/>
              <a:t>Емоционална интелигентност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Различни стратегии за разрешаване на конфликти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Участието в конфликт не е необходимо да е негативно или контрапродуктивно – всъщност, то може да бъде положително</a:t>
            </a:r>
            <a:endParaRPr lang="en-US" sz="1600" dirty="0" smtClean="0"/>
          </a:p>
          <a:p>
            <a:r>
              <a:rPr lang="bg-BG" sz="1600" dirty="0" smtClean="0"/>
              <a:t>Конфликтът може да е полезен за предприемане на необходимите промени в работната среда</a:t>
            </a:r>
            <a:endParaRPr lang="en-US" sz="1600" dirty="0" smtClean="0"/>
          </a:p>
          <a:p>
            <a:r>
              <a:rPr lang="bg-BG" sz="1600" dirty="0" smtClean="0"/>
              <a:t>Когато сме изправени пред конфликт, има пет различни стратегии за справяне със ситуацията: </a:t>
            </a:r>
          </a:p>
          <a:p>
            <a:pPr lvl="1"/>
            <a:r>
              <a:rPr lang="bg-BG" sz="1600" dirty="0" smtClean="0"/>
              <a:t>Да го игнорираме</a:t>
            </a:r>
            <a:r>
              <a:rPr lang="en-US" sz="1600" dirty="0" smtClean="0"/>
              <a:t>: </a:t>
            </a:r>
            <a:r>
              <a:rPr lang="bg-BG" sz="1600" dirty="0" smtClean="0"/>
              <a:t>Можем да отложим предприемането на каквито и да е действия</a:t>
            </a:r>
            <a:endParaRPr lang="en-US" sz="1600" dirty="0" smtClean="0"/>
          </a:p>
          <a:p>
            <a:pPr lvl="1"/>
            <a:r>
              <a:rPr lang="bg-BG" sz="1600" dirty="0" smtClean="0"/>
              <a:t>Ние печелим-опонентът губи</a:t>
            </a:r>
            <a:r>
              <a:rPr lang="en-US" sz="1600" dirty="0" smtClean="0"/>
              <a:t>: </a:t>
            </a:r>
            <a:r>
              <a:rPr lang="bg-BG" sz="1600" dirty="0" smtClean="0"/>
              <a:t>Може да изберем да упражним контрол над опонента си и „да спечелим“</a:t>
            </a:r>
            <a:endParaRPr lang="en-US" sz="1600" dirty="0" smtClean="0"/>
          </a:p>
          <a:p>
            <a:pPr lvl="1"/>
            <a:r>
              <a:rPr lang="bg-BG" sz="1600" dirty="0" smtClean="0"/>
              <a:t>Ние губим-опонентът печели</a:t>
            </a:r>
            <a:r>
              <a:rPr lang="en-US" sz="1600" dirty="0" smtClean="0"/>
              <a:t>: </a:t>
            </a:r>
            <a:r>
              <a:rPr lang="bg-BG" sz="1600" dirty="0" smtClean="0"/>
              <a:t>Може да решим да се съгласим и „да се предадем“</a:t>
            </a:r>
          </a:p>
          <a:p>
            <a:pPr lvl="1"/>
            <a:r>
              <a:rPr lang="bg-BG" sz="1600" dirty="0" smtClean="0"/>
              <a:t>Ние губим-опонентът губи: Може да се договорим за компромис, при който и двете страни се отказват от нещо</a:t>
            </a:r>
            <a:endParaRPr lang="en-US" sz="1600" dirty="0" smtClean="0"/>
          </a:p>
          <a:p>
            <a:pPr lvl="1"/>
            <a:r>
              <a:rPr lang="bg-BG" sz="1600" dirty="0" smtClean="0"/>
              <a:t>Ние печелим-опонентът печели</a:t>
            </a:r>
            <a:r>
              <a:rPr lang="en-US" sz="1600" dirty="0" smtClean="0"/>
              <a:t>: </a:t>
            </a:r>
            <a:r>
              <a:rPr lang="bg-BG" sz="1600" dirty="0" smtClean="0"/>
              <a:t>Можем да изберем опция, при която всички страни в конфликта работят заедно, за да намерят решение, благоприятно за всички </a:t>
            </a:r>
            <a:r>
              <a:rPr lang="en-US" sz="1600" dirty="0" smtClean="0"/>
              <a:t>“win-win</a:t>
            </a:r>
            <a:r>
              <a:rPr lang="bg-BG" sz="1600" dirty="0" smtClean="0"/>
              <a:t>“ – съвместно решение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bg-BG" dirty="0" smtClean="0"/>
              <a:t>Конструктивен</a:t>
            </a:r>
            <a:r>
              <a:rPr lang="en-US" dirty="0" smtClean="0"/>
              <a:t>” </a:t>
            </a:r>
            <a:r>
              <a:rPr lang="bg-BG" dirty="0" smtClean="0"/>
              <a:t>конфликт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Конфликтът може да разсее фундаментално напрежение и да извади на повърхността проблеми, така че екипът да може да ги разреши и да се поучи от тях </a:t>
            </a:r>
          </a:p>
          <a:p>
            <a:r>
              <a:rPr lang="bg-BG" sz="1600" dirty="0" smtClean="0"/>
              <a:t>Само защото конфликтът може да даде и положителни резултати, обаче, не означава, че е удобен или желан</a:t>
            </a:r>
            <a:endParaRPr lang="en-US" sz="1600" dirty="0" smtClean="0"/>
          </a:p>
          <a:p>
            <a:r>
              <a:rPr lang="bg-BG" sz="1600" dirty="0" smtClean="0"/>
              <a:t>И все пак</a:t>
            </a:r>
            <a:r>
              <a:rPr lang="en-US" sz="1600" dirty="0" smtClean="0"/>
              <a:t>,</a:t>
            </a:r>
            <a:r>
              <a:rPr lang="bg-BG" sz="1600" dirty="0" smtClean="0"/>
              <a:t> най-добрият подход е екипът да разреши конфликта и да приеме, че конфликтите са нормална част от съвместната работа, както и че те дори могат да са от полза за групата </a:t>
            </a:r>
            <a:r>
              <a:rPr lang="en-US" sz="1600" dirty="0" smtClean="0"/>
              <a:t> </a:t>
            </a:r>
            <a:endParaRPr lang="bg-BG" sz="1600" dirty="0" smtClean="0"/>
          </a:p>
          <a:p>
            <a:r>
              <a:rPr lang="bg-BG" sz="1600" dirty="0" smtClean="0"/>
              <a:t>Когато към конфликта се подходи правилно, той може да бъде конструктивен</a:t>
            </a:r>
            <a:endParaRPr lang="en-US" sz="1600" dirty="0" smtClean="0"/>
          </a:p>
          <a:p>
            <a:r>
              <a:rPr lang="bg-BG" sz="1600" dirty="0" smtClean="0"/>
              <a:t>Именно чрез конфликт може да бъде осъзната нуждата от определени промени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Комуникация с ясно намерение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Намерения, които могат да ни помогнат, когато разговаряме</a:t>
            </a:r>
            <a:r>
              <a:rPr lang="en-US" sz="1600" dirty="0" smtClean="0"/>
              <a:t>:</a:t>
            </a:r>
          </a:p>
          <a:p>
            <a:pPr lvl="1"/>
            <a:r>
              <a:rPr lang="bg-BG" sz="1600" dirty="0" smtClean="0"/>
              <a:t>Предаване на уважение</a:t>
            </a:r>
            <a:endParaRPr lang="en-US" sz="1600" dirty="0" smtClean="0"/>
          </a:p>
          <a:p>
            <a:pPr lvl="1"/>
            <a:r>
              <a:rPr lang="bg-BG" sz="1600" dirty="0" smtClean="0"/>
              <a:t>Предлагане на стойност, която ще подобри живота на колегите ви</a:t>
            </a:r>
            <a:endParaRPr lang="en-US" sz="1600" dirty="0" smtClean="0"/>
          </a:p>
          <a:p>
            <a:pPr lvl="1"/>
            <a:r>
              <a:rPr lang="bg-BG" sz="1600" dirty="0" smtClean="0"/>
              <a:t>Преодоляване на неубедеността на слушателите дали да приемат идеите ви</a:t>
            </a:r>
            <a:endParaRPr lang="en-US" sz="1600" dirty="0" smtClean="0"/>
          </a:p>
          <a:p>
            <a:pPr lvl="1"/>
            <a:r>
              <a:rPr lang="bg-BG" sz="1600" dirty="0" smtClean="0"/>
              <a:t>Показване на увереност</a:t>
            </a:r>
            <a:endParaRPr lang="en-US" sz="1600" dirty="0" smtClean="0"/>
          </a:p>
          <a:p>
            <a:pPr lvl="1"/>
            <a:r>
              <a:rPr lang="bg-BG" sz="1600" dirty="0" smtClean="0"/>
              <a:t>Получаване на информация</a:t>
            </a:r>
            <a:endParaRPr lang="en-US" sz="1600" dirty="0" smtClean="0"/>
          </a:p>
          <a:p>
            <a:pPr lvl="1"/>
            <a:r>
              <a:rPr lang="bg-BG" sz="1600" dirty="0" smtClean="0"/>
              <a:t>Получаване и предоставяне на обратна информация</a:t>
            </a:r>
            <a:endParaRPr lang="en-US" sz="1600" dirty="0" smtClean="0"/>
          </a:p>
          <a:p>
            <a:pPr lvl="1"/>
            <a:r>
              <a:rPr lang="bg-BG" sz="1600" dirty="0" smtClean="0"/>
              <a:t>Промяна на конфликтната атмосфера в атмосфера на сътрудничество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Активно изслушване за пълно разбиране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Хората, които изслушват активно, създават лични отношения, изпълнени с разбиране и сътрудничество, без противоречия и несъгласие</a:t>
            </a:r>
            <a:endParaRPr lang="en-US" sz="1600" dirty="0" smtClean="0"/>
          </a:p>
          <a:p>
            <a:r>
              <a:rPr lang="bg-BG" sz="1600" dirty="0" smtClean="0"/>
              <a:t>Те разбират чутото, осъзнават го и откликват на изразеното от другия човек</a:t>
            </a:r>
          </a:p>
          <a:p>
            <a:r>
              <a:rPr lang="bg-BG" sz="1600" dirty="0" smtClean="0"/>
              <a:t>Хората, които изслушват активно, обръщат внимание не само на казаното, но и забелязват как е изразено посланието, и долавят послания, скрити зад думите и неизказани вербално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</TotalTime>
  <Words>1542</Words>
  <Application>Microsoft Office PowerPoint</Application>
  <PresentationFormat>On-screen Show (4:3)</PresentationFormat>
  <Paragraphs>166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2_Office Theme</vt:lpstr>
      <vt:lpstr>МОДУЛ 1: ВЪВЕДЕНИЕ ВЪВ ФОТОВОЛТАИЧНИТЕ ТЕХНОЛОГИИ</vt:lpstr>
      <vt:lpstr>Цели на модула</vt:lpstr>
      <vt:lpstr>Комуникация</vt:lpstr>
      <vt:lpstr>Сътрудничество</vt:lpstr>
      <vt:lpstr>Компоненти на конфликта</vt:lpstr>
      <vt:lpstr>Различни стратегии за разрешаване на конфликти</vt:lpstr>
      <vt:lpstr>“Конструктивен” конфликт</vt:lpstr>
      <vt:lpstr>Комуникация с ясно намерение</vt:lpstr>
      <vt:lpstr>Активно изслушване за пълно разбиране</vt:lpstr>
      <vt:lpstr>Изслушване с ясно изразено намерение за разбиране</vt:lpstr>
      <vt:lpstr>Търсене на прилики</vt:lpstr>
      <vt:lpstr>Ясно изразяване</vt:lpstr>
      <vt:lpstr>Когато говорите, направете намерението си ясно</vt:lpstr>
      <vt:lpstr>Практически съвети при разговор с някой</vt:lpstr>
      <vt:lpstr>Практически съвети за ефективна комуникация</vt:lpstr>
      <vt:lpstr>Цели на модула</vt:lpstr>
      <vt:lpstr>Благодаря ви за вниманието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257</cp:revision>
  <dcterms:created xsi:type="dcterms:W3CDTF">2017-12-11T10:59:29Z</dcterms:created>
  <dcterms:modified xsi:type="dcterms:W3CDTF">2019-12-26T10:26:15Z</dcterms:modified>
</cp:coreProperties>
</file>