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57" r:id="rId3"/>
    <p:sldId id="261" r:id="rId4"/>
    <p:sldId id="274" r:id="rId5"/>
    <p:sldId id="276" r:id="rId6"/>
    <p:sldId id="271" r:id="rId7"/>
    <p:sldId id="277" r:id="rId8"/>
    <p:sldId id="278" r:id="rId9"/>
    <p:sldId id="279" r:id="rId10"/>
    <p:sldId id="272" r:id="rId11"/>
    <p:sldId id="281" r:id="rId12"/>
    <p:sldId id="282" r:id="rId13"/>
    <p:sldId id="283" r:id="rId14"/>
    <p:sldId id="284" r:id="rId15"/>
    <p:sldId id="285" r:id="rId16"/>
    <p:sldId id="265" r:id="rId17"/>
    <p:sldId id="286" r:id="rId18"/>
    <p:sldId id="263" r:id="rId19"/>
    <p:sldId id="289" r:id="rId20"/>
    <p:sldId id="290" r:id="rId21"/>
    <p:sldId id="291" r:id="rId22"/>
    <p:sldId id="292" r:id="rId23"/>
    <p:sldId id="293" r:id="rId24"/>
    <p:sldId id="295" r:id="rId25"/>
    <p:sldId id="296" r:id="rId26"/>
    <p:sldId id="297" r:id="rId27"/>
    <p:sldId id="298" r:id="rId28"/>
    <p:sldId id="266" r:id="rId29"/>
    <p:sldId id="302" r:id="rId30"/>
    <p:sldId id="303" r:id="rId31"/>
    <p:sldId id="305" r:id="rId32"/>
    <p:sldId id="269" r:id="rId33"/>
    <p:sldId id="309" r:id="rId34"/>
    <p:sldId id="313" r:id="rId35"/>
    <p:sldId id="316" r:id="rId36"/>
    <p:sldId id="259" r:id="rId37"/>
    <p:sldId id="260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7" autoAdjust="0"/>
  </p:normalViewPr>
  <p:slideViewPr>
    <p:cSldViewPr>
      <p:cViewPr>
        <p:scale>
          <a:sx n="78" d="100"/>
          <a:sy n="78" d="100"/>
        </p:scale>
        <p:origin x="-1146" y="192"/>
      </p:cViewPr>
      <p:guideLst>
        <p:guide orient="horz" pos="2160"/>
        <p:guide orient="horz"/>
        <p:guide pos="288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2/10/2019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bg-BG" b="1" dirty="0" smtClean="0"/>
              <a:t>Част </a:t>
            </a:r>
            <a:r>
              <a:rPr lang="en-US" b="1" dirty="0" smtClean="0"/>
              <a:t>2.6. </a:t>
            </a: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b="1" dirty="0" smtClean="0"/>
              <a:t>Хидравличен </a:t>
            </a:r>
            <a:r>
              <a:rPr lang="bg-BG" b="1" dirty="0"/>
              <a:t>контур</a:t>
            </a:r>
            <a:r>
              <a:rPr lang="en-US" b="1" dirty="0"/>
              <a:t> </a:t>
            </a:r>
            <a:r>
              <a:rPr lang="el-GR" b="1" dirty="0"/>
              <a:t/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bg-BG" b="1" dirty="0"/>
              <a:t>Блок</a:t>
            </a:r>
            <a:r>
              <a:rPr lang="en-US" b="1" dirty="0"/>
              <a:t> </a:t>
            </a:r>
            <a:r>
              <a:rPr lang="en-US" b="1" dirty="0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Соларни енергийни системи за еднофамилни къщи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хидравлични системи за зареждане и разреждане на съдовете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Зареждане чрез спомагателно отопление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bg-BG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за битова вода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Обемът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нагрява при необходимост чрез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горен топлообменник, като се използва котел на нефт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газ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при необходимост става  приоритетно превключване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53" y="3645024"/>
            <a:ext cx="25431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61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хидравлични системи за зареждане и разреждане на съдовете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Зареждане чрез спомагателно отопление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Буферен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термичен) бойлер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Пряко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нагряване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горната част на отделен буферен съд. Топлата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вода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отнета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средата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подава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началото, както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(f), но в този случай тръбите са инсталирани на съответната височина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42291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32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хидравлични системи за зареждане и разреждане на съдовете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Зареждане чрез спомагателно отопление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bg-BG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за битова вода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Спомагателното подгряване на обема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 външен топлообменник.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0861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85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хидравлични системи за зареждане и разреждане на съдовете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Зареждане чрез спомагателно отопление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(d) </a:t>
            </a:r>
            <a:r>
              <a:rPr lang="bg-BG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битова вода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Електрическо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спомагателното подгряване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-приемливо е 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използване като отопление само в изключителни случаи,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тъй като електроенергията е скъпа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2600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137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хидравлични системи за зареждане и разреждане на съдовете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18680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Зареждане чрез спомагателно отопление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bg-BG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за битова вода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Най-горе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включен бързодействащ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нагревател. Устройството трябва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има термичен контрол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предназначено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приеме предварително загрята вода: тоест,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само се загрява толкова, колкото е необходимо за постигане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определена температура.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4861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95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хидравлични системи за зареждане и разреждане на съдовете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Зареждане чрез спомагателно отопление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(f)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Буфер (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термичен) бойлер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Взима се вода от средната част,загрява се в буфера и чрез помпа се изпраща в най-горната част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25146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695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хидравлични системи за зареждане и разреждане на съдовете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004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Съд за изпускане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lphaLcParenBoth"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за битова вода.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Водата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изпуска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върха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най-горещата част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бойлера. Съответното количество студена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влива отдолу.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lphaLcParenBoth"/>
            </a:pP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Буферен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Същото както при /а/, но изпълнението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извършва в горната зона през вътрешен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топлообменник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1601"/>
            <a:ext cx="26860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77964"/>
            <a:ext cx="24003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738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хидравлични системи за зареждане и разреждане на съдовете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5792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Съд за изпускане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Подобрение на (б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Охладената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вода се спуска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надолу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избутва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равномерно топлата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нагоре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По този начин най-горещата вода е винаги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горната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(d)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Буферен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съд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Изхвърлянето на горещата вода се осъществява чрез външен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топлообменник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Комбиниран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Студена вода влиза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 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битова вода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долната част.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Тя се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загрява според слоеве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буфер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се отстранява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горещата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зона в горната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1"/>
            <a:ext cx="2457450" cy="224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47" y="3717031"/>
            <a:ext cx="3514725" cy="240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0" y="3717031"/>
            <a:ext cx="2543175" cy="224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202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на вода за битови нужди и отопление на помещения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на вода за битови нужди и отопление на помещения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на битова вода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Стандартната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16448"/>
            <a:ext cx="4392488" cy="31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657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на вода за битови нужди и отопление на помещения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на битова вода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Затопляне на водата, използвайки принципа на потока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Енергията на  топлообменника създава буферен поток, има включено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директно спомагателното подгряване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котела.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2952328" cy="252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7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Цели на модула</a:t>
            </a:r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Добре дошли в модула: «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Хидравличен контур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края на този модул вие ще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видовете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изграждането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хидравлични системи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Да  разберете за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функционирането на системите за отопление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битова вода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Да 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видовете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помпи и как да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изчисляват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техните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параметри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на вода за битови нужди и отопление на помещения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на битова вода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Чрез вода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посредством резервоар 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резервоара/бойлера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системата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резервоар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резервоара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съхранение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съдържа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по-малък обем вода за битови нужди в сравнение със стандартна система – това води до по-кратко време на задържане на вода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около буфера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използва като буфер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топлина.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297033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277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на вода за битови нужди и отопление на помещения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61885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на битова вода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Водонагряващи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външен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топлообменник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Чрез използването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стратифицирано/саморегулиращо се вертикално-структуирано устройство/ в  буферен съд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топлината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слънчевия колектор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подава директно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съответния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слой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бойлера. Топлата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битова вода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подава чрез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външен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топлообменник.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27" y="3068960"/>
            <a:ext cx="3822742" cy="304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217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на вода за битови нужди и отопление на помещения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9788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на битова вода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Сифонна система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тази система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загряването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вода за битови нужди се извършва, точно както при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слънчева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система- слънчева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верига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топлообменник.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Слънчевата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течност се събира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затворен съд. Ако е необходимо и ако слънчевата радиация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достатъчна,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нагнетява въздух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тръбите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колектора.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3201403" cy="27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848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на вода за битови нужди и отопление на помещения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7628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на битова вода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Сифонна система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Нощно време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охлаждането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силата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гравитационната циркулация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невъзможно.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да функционира тази система напълно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тръбите за доставка и връщане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потока,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както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колекторите,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бъдат с  необходимия наклон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така че по време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пълнене всичкият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въздух от колекторите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 може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бъде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изтеглен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изпразването да не остава вода.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39" y="3429000"/>
            <a:ext cx="2998209" cy="258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794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на вода за битови нужди и отопление на помещения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вода за битови нужди и отопление на помещения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Комбинирана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(система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съд в съд)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Малък вътрешен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воден съд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постоянно монтирани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във вътрешността на буферния съд. Слънчевата енергия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чрез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вътрешен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спомагателното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подгряване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наслояват директно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горната зона.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Веригата за отопление и топлата битова вода е в средата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буферния съд. Каналите за охлаждане на отоплителната верига връщат потока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обратно в дъното на буферния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съд. 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87" y="3861048"/>
            <a:ext cx="383531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790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на вода за битови нужди и отопление на помещения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556793"/>
            <a:ext cx="8688965" cy="792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вода за битови нужди и отопление на помещения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Системи с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буферен съд,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вътрешен топлообменник за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топла вода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отделен изход за топла вода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40" y="3613452"/>
            <a:ext cx="3384376" cy="255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2872" y="2564904"/>
            <a:ext cx="5040560" cy="360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Съдът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може да се зарежда от слънчевата верига чрез външен топлообменник на две нива. Съответното ниво се избира според температурата. Топла вода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 източва през специален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вътрешен топлообменник,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който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монтиран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изходящата тръба.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02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на вода за битови нужди и отопление на помещения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вода за битови нужди и отопление на помещения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Стратифициран/вертикално структуриран/съд  за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топла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вода и подпомагане на отоплението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Стратифицираните съдове,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които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използват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подгряване на битова вода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могат да се използват и 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подпомагане на отоплението.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Двуслойното зареждане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гарантира, че слънчевата топлина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върнатата от отоплението енергия, които са с различни температури,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доставени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съответните температурни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слоеве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4005064"/>
            <a:ext cx="394207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358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на вода за битови нужди и отопление на помещения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вода за битови нужди и отопление на помещения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Двойна системва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Слънчевата инсталация зарежда и двата бойлера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долната част, 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резервоарът за вода 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битови нужди е с приоритет. Всеки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 захранва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системата, която 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следва.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444438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228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Типове помпи и изчисляване на загубите на налягането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712968" cy="19442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Типове помпи и изчисляване на загубите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налягане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Помпи на слънчевата отоплителна система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71" y="2492897"/>
            <a:ext cx="4048125" cy="3467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2348880"/>
            <a:ext cx="38915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Помпите,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използвани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отоплителни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наричат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циркулационни за топла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вода. 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движат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течността през слънчевия колектор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и/или топлообменник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където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отопляемата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течност може да се използва 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съхранява.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0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Типове помпи и изчисляване на загубите на налягането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Избора на помпа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Главина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поток/производителност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 от тяхното приложение,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помпите трябва да имат два типа главини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атмосферна и на триене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Триещата главина увеличава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по-малък диаметър на тръбата,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увеличена дължина,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промени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посоката.  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Слънчевите колекторни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вериги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работят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ефективно в широк диапазон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потока, но изборът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твърде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голяма помпа може да струва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повече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ще използва повече енергия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Производителността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различни условия е показано на " крива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помпата ."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Тази крива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обикновено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представя като графика или таблица, с избрани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дебити, и създадения от различни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натиск.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7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Видове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хидравлични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системи за зареждане и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изпразване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съдовете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Зареждане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със слънчева енергия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Зареждане чрез спомагателно отопление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Съд за изпускане</a:t>
            </a: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Системи за отопление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вода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 битови нужди и отопление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помещения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отопление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битова вода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Системи за отопление вода за битови нужди и отопление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помещения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Типове помпи и изчисляване на загубите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налягането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Помпи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слънчевата отоплителна система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Избора на помпа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Проектиране и оразмеряване на системни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компоненти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84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Типове помпи и изчисляване на загубите на налягането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Избора на помпа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най-важните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съображения за избора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помпата е кава мощност ще се използва-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AC или DC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двата вида помпи са налични, но обхватът на наличните DC помпи е много по-тесен, отколкото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AC помпи имат захранване с неограничен енергия, ако те са задвижвани от надеждна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централна мрежа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DC помпи може да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управляват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директно от PV модул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правят слънчевите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водонагряващи система независими от електрическата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мрежа.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07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Типове помпи и изчисляване на загубите на налягането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Избора на помпа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72816"/>
            <a:ext cx="7416824" cy="442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29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Типове помпи и изчисляване на загубите на налягането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Проектиране и оразмеряване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компонентите на системата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g-BG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четири различни методи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грубо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определянето на размера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приближени формули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подробно изчисление на отделните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компоненти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графичен дизайн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номограми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компютърно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проектиране с програмите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симулация.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67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Типове помпи и изчисляване на загубите на налягането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28992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Проектиране и оразмеряване на компонентите на системата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Грубо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определянето на размера с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приблизителни формули/формули за сближаване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КОЛЕКТОРНАТА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една система, предназначена за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умерен климат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може да се направи груба оценка за основните системни компоненти при следните допускания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гореща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вода, която се  изискване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човек на ден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Годишна средна слънчева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радиация.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Оптимална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почти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оптимална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ориентация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наклон/ ъгъл на колектора.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Без или с малко оцветяване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да обхване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почти пълното натоварване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през месеца с високо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облъчване/радиация.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12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Типове помпи и изчисляване на загубите на налягането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Проектиране и оразмеряване на компонентите на системата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Груб определянето на размера с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приблизителни формули/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формули за сближаване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БИТОВА ДОМАШНА ВОДА,БОЙЛЕРИ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ТОПЛООБМЕННИЦИ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няколко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мрачни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дни без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допълнителни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отопление, обема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резервоара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бъде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проектиран за 1-2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пъти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дневната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консумацията на топла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СЛЪНЧЕВИ ТРЪБИ, ЦИРКУЛАЦИОННИ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ПОМПИ И РАЗШИРИТЕЛЕН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СЪД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таблицата по-долу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диаметъра на тръбите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слънчевата верига може да се установи в зависимост от колекторната площ и дължината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тръбите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53" y="4149080"/>
            <a:ext cx="7596826" cy="17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87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Типове помпи и изчисляване на загубите на налягането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64" y="1610398"/>
            <a:ext cx="85072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Проектиране и оразмеряване на компонентите на системата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Груб определянето на размера с приблизителни формули/формули за сближаване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СЛЪНЧЕВА ТРЪБНА ВЕРИГА, ЦИРКУЛАЦИОННИ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ПОМПИ И РАЗШИРИТЕЛЕН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СЪД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разширителния съд може да бъде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таблицата по-долу: зависи от колекторната площ и височината на системата между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разширителния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съд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ръба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колектора.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429000"/>
            <a:ext cx="6065384" cy="25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6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Заключение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 като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сте завършили модула "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Хидравличен контур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Знаете за типове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изграждането на различни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хидравлични системи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Разбирата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функционирането на системите за отопление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битова гореща вода 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видовете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помпи и как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изчисляват техните параметри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Край на </a:t>
            </a:r>
            <a:r>
              <a:rPr lang="bg-BG" dirty="0" smtClean="0"/>
              <a:t>модула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Хидравличен </a:t>
            </a:r>
            <a:r>
              <a:rPr lang="bg-BG" dirty="0" smtClean="0"/>
              <a:t>контур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хидравлични системи за зареждане и разреждане на съдовете 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339752" y="2036278"/>
            <a:ext cx="4104456" cy="427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Слънчева термосистема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893193"/>
            <a:ext cx="41044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Системи с принудителна </a:t>
            </a:r>
            <a:r>
              <a:rPr lang="bg-BG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циркулация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4168" y="3066844"/>
            <a:ext cx="252028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Термосифонна система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669" y="3829711"/>
            <a:ext cx="2349099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Отворени </a:t>
            </a:r>
            <a:r>
              <a:rPr lang="bg-BG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системи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3630" y="3829711"/>
            <a:ext cx="2294114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Затворени </a:t>
            </a:r>
            <a:r>
              <a:rPr lang="bg-BG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системи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333" y="4916054"/>
            <a:ext cx="295232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Единична верига 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0687" y="4941168"/>
            <a:ext cx="295232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Двойна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верига 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4" idx="2"/>
            <a:endCxn id="6" idx="0"/>
          </p:cNvCxnSpPr>
          <p:nvPr/>
        </p:nvCxnSpPr>
        <p:spPr>
          <a:xfrm flipH="1">
            <a:off x="2663788" y="2463786"/>
            <a:ext cx="1728192" cy="429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4391980" y="2463786"/>
            <a:ext cx="3132348" cy="603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</p:cNvCxnSpPr>
          <p:nvPr/>
        </p:nvCxnSpPr>
        <p:spPr>
          <a:xfrm flipH="1">
            <a:off x="1187624" y="3397249"/>
            <a:ext cx="1476164" cy="432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9" idx="0"/>
          </p:cNvCxnSpPr>
          <p:nvPr/>
        </p:nvCxnSpPr>
        <p:spPr>
          <a:xfrm>
            <a:off x="2663788" y="3397249"/>
            <a:ext cx="1586899" cy="432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0" idx="0"/>
          </p:cNvCxnSpPr>
          <p:nvPr/>
        </p:nvCxnSpPr>
        <p:spPr>
          <a:xfrm flipH="1">
            <a:off x="2091497" y="4333767"/>
            <a:ext cx="2159190" cy="582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</p:cNvCxnSpPr>
          <p:nvPr/>
        </p:nvCxnSpPr>
        <p:spPr>
          <a:xfrm>
            <a:off x="4250687" y="4333767"/>
            <a:ext cx="1329425" cy="582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250687" y="5715663"/>
            <a:ext cx="4353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>
                <a:latin typeface="Arial" pitchFamily="34" charset="0"/>
                <a:cs typeface="Arial" pitchFamily="34" charset="0"/>
              </a:rPr>
              <a:t>Класификация на слънчевите 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системи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1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хидравлични системи за зареждане и разреждане на съдовете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Зареждане със слънчева енергия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bg-BG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ътрешен слънчев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Топлообменникът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обикновено е проектиран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ребра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обикновена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тръбна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намотка, която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монтирана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долната част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бойлера/резервоара. Топлопредаването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към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битови нужди се осъществява чрез топлопроводимост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резултат от тази конвекция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топлата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изкачва нагоре поради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своята по-ниска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плътност.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356992"/>
            <a:ext cx="2971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72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хидравлични системи за зареждане и разреждане на съдовете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Зареждане със слънчева енергия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bg-BG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ътрешен слънчев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топлообменник с байпас верига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Това е вариант на система (a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по-големи системи.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Радиационен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сензор измерва слънчевата радиация. Праговата стойност от контролера превключва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трипътен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вентил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се заобикаля топлообменника.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614163"/>
            <a:ext cx="30003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51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хидравлични системи за зареждане и разреждане на съдовете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Зареждане със слънчева енергия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ареждане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със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саморегулиращо се вертикално структуирано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зарядно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Централното ядро на този метод на зареждане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бойлера/резервоара/,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щранг/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тръба с две или повече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отвора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различни височини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топлообменник, монтиран най-долу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Топлообменникът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нагрява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щранга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издига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нагоре.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9146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49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хидравлични системи за зареждане и разреждане на съдовете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5468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Зареждане със слънчева енергия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Външен топлообменник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Слънчевата течност преминава през първичната страна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външен топлообменник.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зареждане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бойлера/резервоара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втора помпа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изпомпва студената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вода от дъното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0003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47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хидравлични системи за зареждане и разреждане на съдовете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Зареждане със слънчева енергия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Вертикално структуирана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два вътрешни топлообменници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захранване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чрез трипътен клапан на две различни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височини.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(f)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Като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 с външен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топлообменник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5834"/>
            <a:ext cx="3000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87873"/>
            <a:ext cx="30003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51865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2482</Words>
  <Application>Microsoft Office PowerPoint</Application>
  <PresentationFormat>On-screen Show (4:3)</PresentationFormat>
  <Paragraphs>203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2_Office Theme</vt:lpstr>
      <vt:lpstr>Част 2.6.  Хидравличен контур  </vt:lpstr>
      <vt:lpstr>Цели на модула</vt:lpstr>
      <vt:lpstr>Съдържание</vt:lpstr>
      <vt:lpstr>1. Видове хидравлични системи за зареждане и разреждане на съдовете </vt:lpstr>
      <vt:lpstr>1. Видове хидравлични системи за зареждане и разреждане на съдовете </vt:lpstr>
      <vt:lpstr>1. Видове хидравлични системи за зареждане и разреждане на съдовете </vt:lpstr>
      <vt:lpstr>1. Видове хидравлични системи за зареждане и разреждане на съдовете </vt:lpstr>
      <vt:lpstr>1. Видове хидравлични системи за зареждане и разреждане на съдовете </vt:lpstr>
      <vt:lpstr>1. Видове хидравлични системи за зареждане и разреждане на съдовете </vt:lpstr>
      <vt:lpstr>1. Видове хидравлични системи за зареждане и разреждане на съдовете </vt:lpstr>
      <vt:lpstr>1. Видове хидравлични системи за зареждане и разреждане на съдовете </vt:lpstr>
      <vt:lpstr>1. Видове хидравлични системи за зареждане и разреждане на съдовете </vt:lpstr>
      <vt:lpstr>1. Видове хидравлични системи за зареждане и разреждане на съдовете </vt:lpstr>
      <vt:lpstr>1. Видове хидравлични системи за зареждане и разреждане на съдовете </vt:lpstr>
      <vt:lpstr>1. Видове хидравлични системи за зареждане и разреждане на съдовете </vt:lpstr>
      <vt:lpstr>1. Видове хидравлични системи за зареждане и разреждане на съдовете </vt:lpstr>
      <vt:lpstr>1. Видове хидравлични системи за зареждане и разреждане на съдовете </vt:lpstr>
      <vt:lpstr>2. Системи за отопление на вода за битови нужди и отопление на помещения  </vt:lpstr>
      <vt:lpstr>2. Системи за отопление на вода за битови нужди и отопление на помещения </vt:lpstr>
      <vt:lpstr>2. Системи за отопление на вода за битови нужди и отопление на помещения </vt:lpstr>
      <vt:lpstr>2. Системи за отопление на вода за битови нужди и отопление на помещения </vt:lpstr>
      <vt:lpstr>2. Системи за отопление на вода за битови нужди и отопление на помещения </vt:lpstr>
      <vt:lpstr>2. Системи за отопление на вода за битови нужди и отопление на помещения </vt:lpstr>
      <vt:lpstr>2. Системи за отопление на вода за битови нужди и отопление на помещения </vt:lpstr>
      <vt:lpstr>2. Системи за отопление на вода за битови нужди и отопление на помещения </vt:lpstr>
      <vt:lpstr>2. Системи за отопление на вода за битови нужди и отопление на помещения </vt:lpstr>
      <vt:lpstr>2. Системи за отопление на вода за битови нужди и отопление на помещения </vt:lpstr>
      <vt:lpstr>3. Типове помпи и изчисляване на загубите на налягането </vt:lpstr>
      <vt:lpstr>3. Типове помпи и изчисляване на загубите на налягането </vt:lpstr>
      <vt:lpstr>3. Типове помпи и изчисляване на загубите на налягането </vt:lpstr>
      <vt:lpstr>3. Типове помпи и изчисляване на загубите на налягането </vt:lpstr>
      <vt:lpstr>3. Типове помпи и изчисляване на загубите на налягането </vt:lpstr>
      <vt:lpstr>3. Типове помпи и изчисляване на загубите на налягането </vt:lpstr>
      <vt:lpstr>3. Типове помпи и изчисляване на загубите на налягането </vt:lpstr>
      <vt:lpstr>3. Типове помпи и изчисляване на загубите на налягането </vt:lpstr>
      <vt:lpstr>Заключение</vt:lpstr>
      <vt:lpstr>Край на модула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190</cp:revision>
  <dcterms:created xsi:type="dcterms:W3CDTF">2017-12-11T10:59:29Z</dcterms:created>
  <dcterms:modified xsi:type="dcterms:W3CDTF">2019-10-02T13:47:35Z</dcterms:modified>
</cp:coreProperties>
</file>