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454" r:id="rId2"/>
    <p:sldId id="455" r:id="rId3"/>
    <p:sldId id="456" r:id="rId4"/>
    <p:sldId id="457"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 id="502" r:id="rId50"/>
    <p:sldId id="503" r:id="rId51"/>
    <p:sldId id="504" r:id="rId52"/>
    <p:sldId id="505" r:id="rId53"/>
    <p:sldId id="506" r:id="rId54"/>
    <p:sldId id="507" r:id="rId55"/>
    <p:sldId id="508" r:id="rId56"/>
    <p:sldId id="509" r:id="rId57"/>
    <p:sldId id="510" r:id="rId58"/>
    <p:sldId id="511"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E7E7E7"/>
    <a:srgbClr val="CBCBCB"/>
    <a:srgbClr val="E0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00" autoAdjust="0"/>
  </p:normalViewPr>
  <p:slideViewPr>
    <p:cSldViewPr>
      <p:cViewPr varScale="1">
        <p:scale>
          <a:sx n="47" d="100"/>
          <a:sy n="47" d="100"/>
        </p:scale>
        <p:origin x="22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7/8/2019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La </a:t>
            </a:r>
            <a:r>
              <a:rPr lang="de-DE" dirty="0" err="1"/>
              <a:t>figura debe ser ampliada con un clic</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331211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 shutterstock</a:t>
            </a:r>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194250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90303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224505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336716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 shutterstock</a:t>
            </a:r>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8847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39692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 shutterstock</a:t>
            </a:r>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3913353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15173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42285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a:t>
            </a:r>
            <a:r>
              <a:rPr lang="de-DE" baseline="0" dirty="0"/>
              <a:t> https://de.wikipedia.org/wiki/Carl_von_Linde#/media/File:Carl_von_Linde_1868.jpg - de </a:t>
            </a:r>
            <a:r>
              <a:rPr lang="de-DE" baseline="0" dirty="0" err="1"/>
              <a:t>dominio público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60336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380231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292431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108777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2029817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shutterstock</a:t>
            </a:r>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649700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 </a:t>
            </a:r>
            <a:r>
              <a:rPr lang="de-DE" dirty="0" err="1"/>
              <a:t>alemán</a:t>
            </a:r>
            <a:r>
              <a:rPr lang="de-DE" dirty="0"/>
              <a:t> https://www.bs-klima.de/images/kaeltemittel-diagramme/Kaeltemittel_R410A_38__20090428_.pdf</a:t>
            </a:r>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405952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3583415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1720939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70608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274939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3462147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33334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shutterstock</a:t>
            </a:r>
          </a:p>
        </p:txBody>
      </p:sp>
      <p:sp>
        <p:nvSpPr>
          <p:cNvPr id="4" name="Foliennummernplatzhalter 3"/>
          <p:cNvSpPr>
            <a:spLocks noGrp="1"/>
          </p:cNvSpPr>
          <p:nvPr>
            <p:ph type="sldNum" sz="quarter" idx="10"/>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3849335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126196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3607236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3292899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40</a:t>
            </a:fld>
            <a:endParaRPr lang="el-GR"/>
          </a:p>
        </p:txBody>
      </p:sp>
    </p:spTree>
    <p:extLst>
      <p:ext uri="{BB962C8B-B14F-4D97-AF65-F5344CB8AC3E}">
        <p14:creationId xmlns:p14="http://schemas.microsoft.com/office/powerpoint/2010/main" val="295413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2009305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920715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1324228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Seguridad en Alemania https://www.glysofor.de/pdf/SDB_MPG.pdf</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Spezification ingerman</a:t>
            </a:r>
            <a:r>
              <a:rPr lang="de-DE" dirty="0"/>
              <a:t> https://www.glysofor.de/pdf/Glysofor-N-Spezifikation-D.pdf</a:t>
            </a:r>
          </a:p>
        </p:txBody>
      </p:sp>
      <p:sp>
        <p:nvSpPr>
          <p:cNvPr id="4" name="Foliennummernplatzhalter 3"/>
          <p:cNvSpPr>
            <a:spLocks noGrp="1"/>
          </p:cNvSpPr>
          <p:nvPr>
            <p:ph type="sldNum" sz="quarter" idx="10"/>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261899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a:t>
            </a:r>
            <a:r>
              <a:rPr lang="de-DE" baseline="0" dirty="0"/>
              <a:t> https://upload.wikimedia.org/wikipedia/commons/e/ea/NASA_and_NOAA_Announce_Ozone_Hole_is_a_Double_Record_Breaker.png- </a:t>
            </a:r>
            <a:r>
              <a:rPr lang="en-US" baseline="0" dirty="0"/>
              <a:t>Este archivo es de dominio público en los Estados Unidos porque fue creado exclusivamente por la NASA. La política de derechos de autor de la NASA establece que "el material de la NASA no está protegido por derechos de autor a menos que se indique lo contrario".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996658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Seguro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3321929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Imagen</a:t>
            </a:r>
            <a:r>
              <a:rPr lang="de-DE" baseline="0" dirty="0"/>
              <a:t>: </a:t>
            </a:r>
            <a:r>
              <a:rPr lang="de-DE" baseline="0" dirty="0" err="1"/>
              <a:t>Shuttertsock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46</a:t>
            </a:fld>
            <a:endParaRPr lang="el-GR"/>
          </a:p>
        </p:txBody>
      </p:sp>
    </p:spTree>
    <p:extLst>
      <p:ext uri="{BB962C8B-B14F-4D97-AF65-F5344CB8AC3E}">
        <p14:creationId xmlns:p14="http://schemas.microsoft.com/office/powerpoint/2010/main" val="4194220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47</a:t>
            </a:fld>
            <a:endParaRPr lang="el-GR"/>
          </a:p>
        </p:txBody>
      </p:sp>
    </p:spTree>
    <p:extLst>
      <p:ext uri="{BB962C8B-B14F-4D97-AF65-F5344CB8AC3E}">
        <p14:creationId xmlns:p14="http://schemas.microsoft.com/office/powerpoint/2010/main" val="567396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obturador de imagen</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48</a:t>
            </a:fld>
            <a:endParaRPr lang="el-GR"/>
          </a:p>
        </p:txBody>
      </p:sp>
    </p:spTree>
    <p:extLst>
      <p:ext uri="{BB962C8B-B14F-4D97-AF65-F5344CB8AC3E}">
        <p14:creationId xmlns:p14="http://schemas.microsoft.com/office/powerpoint/2010/main" val="3982716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49</a:t>
            </a:fld>
            <a:endParaRPr lang="el-GR"/>
          </a:p>
        </p:txBody>
      </p:sp>
    </p:spTree>
    <p:extLst>
      <p:ext uri="{BB962C8B-B14F-4D97-AF65-F5344CB8AC3E}">
        <p14:creationId xmlns:p14="http://schemas.microsoft.com/office/powerpoint/2010/main" val="1497751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50</a:t>
            </a:fld>
            <a:endParaRPr lang="el-GR"/>
          </a:p>
        </p:txBody>
      </p:sp>
    </p:spTree>
    <p:extLst>
      <p:ext uri="{BB962C8B-B14F-4D97-AF65-F5344CB8AC3E}">
        <p14:creationId xmlns:p14="http://schemas.microsoft.com/office/powerpoint/2010/main" val="4094566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a:t>
            </a:r>
            <a:r>
              <a:rPr lang="de-DE" dirty="0" err="1"/>
              <a:t>persiana</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72154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52</a:t>
            </a:fld>
            <a:endParaRPr lang="el-GR"/>
          </a:p>
        </p:txBody>
      </p:sp>
    </p:spTree>
    <p:extLst>
      <p:ext uri="{BB962C8B-B14F-4D97-AF65-F5344CB8AC3E}">
        <p14:creationId xmlns:p14="http://schemas.microsoft.com/office/powerpoint/2010/main" val="1349707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53</a:t>
            </a:fld>
            <a:endParaRPr lang="el-GR"/>
          </a:p>
        </p:txBody>
      </p:sp>
    </p:spTree>
    <p:extLst>
      <p:ext uri="{BB962C8B-B14F-4D97-AF65-F5344CB8AC3E}">
        <p14:creationId xmlns:p14="http://schemas.microsoft.com/office/powerpoint/2010/main" val="3050543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54</a:t>
            </a:fld>
            <a:endParaRPr lang="el-GR"/>
          </a:p>
        </p:txBody>
      </p:sp>
    </p:spTree>
    <p:extLst>
      <p:ext uri="{BB962C8B-B14F-4D97-AF65-F5344CB8AC3E}">
        <p14:creationId xmlns:p14="http://schemas.microsoft.com/office/powerpoint/2010/main" val="281881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3075495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55</a:t>
            </a:fld>
            <a:endParaRPr lang="el-GR"/>
          </a:p>
        </p:txBody>
      </p:sp>
    </p:spTree>
    <p:extLst>
      <p:ext uri="{BB962C8B-B14F-4D97-AF65-F5344CB8AC3E}">
        <p14:creationId xmlns:p14="http://schemas.microsoft.com/office/powerpoint/2010/main" val="193586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56</a:t>
            </a:fld>
            <a:endParaRPr lang="el-GR"/>
          </a:p>
        </p:txBody>
      </p:sp>
    </p:spTree>
    <p:extLst>
      <p:ext uri="{BB962C8B-B14F-4D97-AF65-F5344CB8AC3E}">
        <p14:creationId xmlns:p14="http://schemas.microsoft.com/office/powerpoint/2010/main" val="363245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a:t>
            </a:r>
            <a:r>
              <a:rPr lang="en-US" sz="1200" u="sng" kern="1200" dirty="0" err="1">
                <a:solidFill>
                  <a:schemeClr val="tx1"/>
                </a:solidFill>
                <a:latin typeface="+mn-lt"/>
                <a:ea typeface="+mn-ea"/>
                <a:cs typeface="+mn-cs"/>
              </a:rPr>
              <a:t>profesor</a:t>
            </a:r>
            <a:endParaRPr lang="en-US" sz="1200" u="sng"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ppt</a:t>
            </a:r>
            <a:r>
              <a:rPr lang="en-US" sz="1200" kern="1200" dirty="0">
                <a:solidFill>
                  <a:schemeClr val="tx1"/>
                </a:solidFill>
                <a:latin typeface="+mn-lt"/>
                <a:ea typeface="+mn-ea"/>
                <a:cs typeface="+mn-cs"/>
              </a:rPr>
              <a:t> durante una (1) hora del programa de </a:t>
            </a:r>
            <a:r>
              <a:rPr lang="en-US" sz="1200" kern="1200" dirty="0" err="1">
                <a:solidFill>
                  <a:schemeClr val="tx1"/>
                </a:solidFill>
                <a:latin typeface="+mn-lt"/>
                <a:ea typeface="+mn-ea"/>
                <a:cs typeface="+mn-cs"/>
              </a:rPr>
              <a:t>formación</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57</a:t>
            </a:fld>
            <a:endParaRPr lang="el-GR"/>
          </a:p>
        </p:txBody>
      </p:sp>
    </p:spTree>
    <p:extLst>
      <p:ext uri="{BB962C8B-B14F-4D97-AF65-F5344CB8AC3E}">
        <p14:creationId xmlns:p14="http://schemas.microsoft.com/office/powerpoint/2010/main" val="4166511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58</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316765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334941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3280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La </a:t>
            </a:r>
            <a:r>
              <a:rPr lang="de-DE" dirty="0" err="1"/>
              <a:t>figura debe ser ampliada con un clic</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4183967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7/8/2019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efrigerants.com/pdf/SDS%20R410A.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lysofor.de/en/pdf/SDS_MPG.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glysofor.de/en/pdf/Glysofor-N-Specification-EN.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lysofor.de/en/pdf/Glysofor-N-Specification-EN.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a:latin typeface="Arial" panose="020B0604020202020204" pitchFamily="34" charset="0"/>
                <a:cs typeface="Arial" panose="020B0604020202020204" pitchFamily="34" charset="0"/>
              </a:rPr>
              <a:t>2.3 Productos químicos</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BLOQUE 2: Instalación de sistemas geotérmicos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68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1987 el "Protocolo de Montreal relativo a las sustancias que agotan la capa de ozono" fue diseñado para proteger la </a:t>
            </a:r>
            <a:r>
              <a:rPr lang="de-DE" sz="1600" dirty="0">
                <a:latin typeface="Arial" panose="020B0604020202020204" pitchFamily="34" charset="0"/>
                <a:cs typeface="Arial" panose="020B0604020202020204" pitchFamily="34" charset="0"/>
              </a:rPr>
              <a:t>capa de ozono </a:t>
            </a:r>
            <a:r>
              <a:rPr lang="de-DE" sz="1600" dirty="0" err="1">
                <a:latin typeface="Arial" panose="020B0604020202020204" pitchFamily="34" charset="0"/>
                <a:cs typeface="Arial" panose="020B0604020202020204" pitchFamily="34" charset="0"/>
              </a:rPr>
              <a:t>de la atmósfera</a:t>
            </a:r>
            <a:r>
              <a:rPr lang="de-DE" sz="1600" dirty="0">
                <a:latin typeface="Arial" panose="020B0604020202020204" pitchFamily="34" charset="0"/>
                <a:cs typeface="Arial" panose="020B0604020202020204" pitchFamily="34" charset="0"/>
              </a:rPr>
              <a:t>.</a:t>
            </a:r>
          </a:p>
          <a:p>
            <a:pPr marL="0" indent="0">
              <a:lnSpc>
                <a:spcPct val="150000"/>
              </a:lnSpc>
              <a:buNone/>
            </a:pPr>
            <a:r>
              <a:rPr lang="de-DE" sz="1600" dirty="0">
                <a:latin typeface="Arial" panose="020B0604020202020204" pitchFamily="34" charset="0"/>
                <a:cs typeface="Arial" panose="020B0604020202020204" pitchFamily="34" charset="0"/>
              </a:rPr>
              <a:t>Por lo tanto, en </a:t>
            </a:r>
            <a:r>
              <a:rPr lang="de-DE" sz="1600" dirty="0" err="1">
                <a:latin typeface="Arial" panose="020B0604020202020204" pitchFamily="34" charset="0"/>
                <a:cs typeface="Arial" panose="020B0604020202020204" pitchFamily="34" charset="0"/>
              </a:rPr>
              <a:t>los años siguientes, la</a:t>
            </a:r>
            <a:r>
              <a:rPr lang="en-US" sz="1600" dirty="0">
                <a:latin typeface="Arial" panose="020B0604020202020204" pitchFamily="34" charset="0"/>
                <a:cs typeface="Arial" panose="020B0604020202020204" pitchFamily="34" charset="0"/>
              </a:rPr>
              <a:t> producción de numerosas sustancias ha tenido que ser eliminada gradualmente.</a:t>
            </a:r>
          </a:p>
          <a:p>
            <a:pPr marL="0" indent="0">
              <a:lnSpc>
                <a:spcPct val="150000"/>
              </a:lnSpc>
              <a:buNone/>
            </a:pPr>
            <a:r>
              <a:rPr lang="en-US" sz="1600" dirty="0">
                <a:latin typeface="Arial" panose="020B0604020202020204" pitchFamily="34" charset="0"/>
                <a:cs typeface="Arial" panose="020B0604020202020204" pitchFamily="34" charset="0"/>
              </a:rPr>
              <a:t>Todos los refrigerantes comunes formaban parte del Protocolo de Montreal.</a:t>
            </a:r>
          </a:p>
          <a:p>
            <a:pPr marL="0" indent="0">
              <a:lnSpc>
                <a:spcPct val="150000"/>
              </a:lnSpc>
              <a:buNone/>
            </a:pPr>
            <a:r>
              <a:rPr lang="en-US" sz="1600" dirty="0">
                <a:latin typeface="Arial" panose="020B0604020202020204" pitchFamily="34" charset="0"/>
                <a:cs typeface="Arial" panose="020B0604020202020204" pitchFamily="34" charset="0"/>
              </a:rPr>
              <a:t>Hoy en día, más de 195 naciones han acordado el Protocolo de Montreal.</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04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Potencial de agotamiento de la capa de ozono (PAO</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El potencial de agotamiento de la capa de ozono (PAO) de un compuesto químico es la cantidad relativa de degradación a la capa de ozono que puede causar, con </a:t>
            </a:r>
            <a:r>
              <a:rPr lang="en-US" sz="1600" dirty="0" err="1">
                <a:latin typeface="Arial" panose="020B0604020202020204" pitchFamily="34" charset="0"/>
                <a:cs typeface="Arial" panose="020B0604020202020204" pitchFamily="34" charset="0"/>
              </a:rPr>
              <a:t>triclorofluorometano</a:t>
            </a:r>
            <a:r>
              <a:rPr lang="en-US" sz="1600" dirty="0">
                <a:latin typeface="Arial" panose="020B0604020202020204" pitchFamily="34" charset="0"/>
                <a:cs typeface="Arial" panose="020B0604020202020204" pitchFamily="34" charset="0"/>
              </a:rPr>
              <a:t> (R11 o CFC11). </a:t>
            </a:r>
          </a:p>
          <a:p>
            <a:pPr marL="0" indent="0">
              <a:lnSpc>
                <a:spcPct val="150000"/>
              </a:lnSpc>
              <a:buNone/>
            </a:pPr>
            <a:r>
              <a:rPr lang="en-US" sz="1600" dirty="0">
                <a:latin typeface="Arial" panose="020B0604020202020204" pitchFamily="34" charset="0"/>
                <a:cs typeface="Arial" panose="020B0604020202020204" pitchFamily="34" charset="0"/>
              </a:rPr>
              <a:t>El ODP de R11 se define como un ODP de 1.0. </a:t>
            </a:r>
            <a:endParaRPr lang="en-GB" sz="16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79520716"/>
              </p:ext>
            </p:extLst>
          </p:nvPr>
        </p:nvGraphicFramePr>
        <p:xfrm>
          <a:off x="755576" y="3430475"/>
          <a:ext cx="6264696" cy="2825115"/>
        </p:xfrm>
        <a:graphic>
          <a:graphicData uri="http://schemas.openxmlformats.org/drawingml/2006/table">
            <a:tbl>
              <a:tblPr/>
              <a:tblGrid>
                <a:gridCol w="1525163">
                  <a:extLst>
                    <a:ext uri="{9D8B030D-6E8A-4147-A177-3AD203B41FA5}">
                      <a16:colId xmlns:a16="http://schemas.microsoft.com/office/drawing/2014/main" val="2524481040"/>
                    </a:ext>
                  </a:extLst>
                </a:gridCol>
                <a:gridCol w="1525163">
                  <a:extLst>
                    <a:ext uri="{9D8B030D-6E8A-4147-A177-3AD203B41FA5}">
                      <a16:colId xmlns:a16="http://schemas.microsoft.com/office/drawing/2014/main" val="1421945570"/>
                    </a:ext>
                  </a:extLst>
                </a:gridCol>
                <a:gridCol w="1525163">
                  <a:extLst>
                    <a:ext uri="{9D8B030D-6E8A-4147-A177-3AD203B41FA5}">
                      <a16:colId xmlns:a16="http://schemas.microsoft.com/office/drawing/2014/main" val="2587397009"/>
                    </a:ext>
                  </a:extLst>
                </a:gridCol>
                <a:gridCol w="1689207">
                  <a:extLst>
                    <a:ext uri="{9D8B030D-6E8A-4147-A177-3AD203B41FA5}">
                      <a16:colId xmlns:a16="http://schemas.microsoft.com/office/drawing/2014/main" val="174652677"/>
                    </a:ext>
                  </a:extLst>
                </a:gridCol>
              </a:tblGrid>
              <a:tr h="533400">
                <a:tc>
                  <a:txBody>
                    <a:bodyPr/>
                    <a:lstStyle/>
                    <a:p>
                      <a:pPr algn="ctr" fontAlgn="ctr"/>
                      <a:r>
                        <a:rPr lang="de-DE" sz="1600" b="1" i="0" u="none" strike="noStrike">
                          <a:solidFill>
                            <a:srgbClr val="000000"/>
                          </a:solidFill>
                          <a:effectLst/>
                          <a:latin typeface="Arial" panose="020B0604020202020204" pitchFamily="34" charset="0"/>
                          <a:cs typeface="Arial" panose="020B0604020202020204" pitchFamily="34" charset="0"/>
                        </a:rPr>
                        <a:t>Refrigerante</a:t>
                      </a:r>
                    </a:p>
                  </a:txBody>
                  <a:tcPr marL="9525" marR="9525" marT="9525" marB="0" anchor="ctr">
                    <a:lnL>
                      <a:noFill/>
                    </a:lnL>
                    <a:lnR>
                      <a:noFill/>
                    </a:lnR>
                    <a:lnT>
                      <a:noFill/>
                    </a:lnT>
                    <a:lnB>
                      <a:noFill/>
                    </a:lnB>
                  </a:tcPr>
                </a:tc>
                <a:tc>
                  <a:txBody>
                    <a:bodyPr/>
                    <a:lstStyle/>
                    <a:p>
                      <a:pPr algn="ctr" fontAlgn="ctr"/>
                      <a:r>
                        <a:rPr lang="de-DE" sz="1600" b="1" i="0" u="none" strike="noStrike" dirty="0" err="1">
                          <a:solidFill>
                            <a:srgbClr val="000000"/>
                          </a:solidFill>
                          <a:effectLst/>
                          <a:latin typeface="Arial" panose="020B0604020202020204" pitchFamily="34" charset="0"/>
                          <a:cs typeface="Arial" panose="020B0604020202020204" pitchFamily="34" charset="0"/>
                        </a:rPr>
                        <a:t>Categoría</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de-DE" sz="1600" b="1" i="0" u="none" strike="noStrike">
                          <a:solidFill>
                            <a:srgbClr val="000000"/>
                          </a:solidFill>
                          <a:effectLst/>
                          <a:latin typeface="Arial" panose="020B0604020202020204" pitchFamily="34" charset="0"/>
                          <a:cs typeface="Arial" panose="020B0604020202020204" pitchFamily="34" charset="0"/>
                        </a:rPr>
                        <a:t>ODP</a:t>
                      </a:r>
                    </a:p>
                  </a:txBody>
                  <a:tcPr marL="9525" marR="9525" marT="9525" marB="0" anchor="ctr">
                    <a:lnL>
                      <a:noFill/>
                    </a:lnL>
                    <a:lnR>
                      <a:noFill/>
                    </a:lnR>
                    <a:lnT>
                      <a:noFill/>
                    </a:lnT>
                    <a:lnB>
                      <a:noFill/>
                    </a:lnB>
                  </a:tcPr>
                </a:tc>
                <a:tc>
                  <a:txBody>
                    <a:bodyPr/>
                    <a:lstStyle/>
                    <a:p>
                      <a:pPr algn="ctr" fontAlgn="ctr"/>
                      <a:r>
                        <a:rPr lang="de-DE" sz="1600" b="1" i="0" u="none" strike="noStrike" dirty="0">
                          <a:solidFill>
                            <a:srgbClr val="000000"/>
                          </a:solidFill>
                          <a:effectLst/>
                          <a:latin typeface="Arial" panose="020B0604020202020204" pitchFamily="34" charset="0"/>
                          <a:cs typeface="Arial" panose="020B0604020202020204" pitchFamily="34" charset="0"/>
                        </a:rPr>
                        <a:t>Vida útil en la </a:t>
                      </a:r>
                      <a:r>
                        <a:rPr lang="de-DE" sz="1600" b="1" i="0" u="none" strike="noStrike" dirty="0" err="1">
                          <a:solidFill>
                            <a:srgbClr val="000000"/>
                          </a:solidFill>
                          <a:effectLst/>
                          <a:latin typeface="Arial" panose="020B0604020202020204" pitchFamily="34" charset="0"/>
                          <a:cs typeface="Arial" panose="020B0604020202020204" pitchFamily="34" charset="0"/>
                        </a:rPr>
                        <a:t>atmósfera</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71467310"/>
                  </a:ext>
                </a:extLst>
              </a:tr>
              <a:tr h="266700">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64629961"/>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CLOROFLUOROCARBONO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8529369"/>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CLOROFLUOROCARBONO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31508770"/>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R113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CLOROFLUOROCARBONO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07376316"/>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R22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HCFC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3196534"/>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R123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HCFC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99446627"/>
                  </a:ext>
                </a:extLst>
              </a:tr>
            </a:tbl>
          </a:graphicData>
        </a:graphic>
      </p:graphicFrame>
    </p:spTree>
    <p:extLst>
      <p:ext uri="{BB962C8B-B14F-4D97-AF65-F5344CB8AC3E}">
        <p14:creationId xmlns:p14="http://schemas.microsoft.com/office/powerpoint/2010/main" val="269974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Para sustituir los CFC y HCFC en los próximos años se utilizan perfluorocarbonos (FC) e hidrofluorocarbonos (HFC) como refrigerantes para las bombas de calor.</a:t>
            </a:r>
          </a:p>
          <a:p>
            <a:pPr marL="0" indent="0">
              <a:lnSpc>
                <a:spcPct val="150000"/>
              </a:lnSpc>
              <a:buNone/>
            </a:pPr>
            <a:r>
              <a:rPr lang="en-US" sz="1600" dirty="0">
                <a:latin typeface="Arial" panose="020B0604020202020204" pitchFamily="34" charset="0"/>
                <a:cs typeface="Arial" panose="020B0604020202020204" pitchFamily="34" charset="0"/>
              </a:rPr>
              <a:t>Por ejemplo, los</a:t>
            </a:r>
            <a:r>
              <a:rPr lang="pt-BR" sz="1600" dirty="0">
                <a:latin typeface="Arial" panose="020B0604020202020204" pitchFamily="34" charset="0"/>
                <a:cs typeface="Arial" panose="020B0604020202020204" pitchFamily="34" charset="0"/>
              </a:rPr>
              <a:t> hidrocarburos fluorados: R134a, R407C, R410A</a:t>
            </a:r>
          </a:p>
          <a:p>
            <a:pPr marL="0" indent="0">
              <a:lnSpc>
                <a:spcPct val="150000"/>
              </a:lnSpc>
              <a:buNone/>
            </a:pPr>
            <a:r>
              <a:rPr lang="pt-BR" sz="1600" dirty="0">
                <a:latin typeface="Arial" panose="020B0604020202020204" pitchFamily="34" charset="0"/>
                <a:cs typeface="Arial" panose="020B0604020202020204" pitchFamily="34" charset="0"/>
              </a:rPr>
              <a:t>Todos ellos no tienen ODP (porque </a:t>
            </a:r>
            <a:r>
              <a:rPr lang="en-US" sz="1600" dirty="0">
                <a:latin typeface="Arial" panose="020B0604020202020204" pitchFamily="34" charset="0"/>
                <a:cs typeface="Arial" panose="020B0604020202020204" pitchFamily="34" charset="0"/>
              </a:rPr>
              <a:t>no contienen cloro)</a:t>
            </a:r>
            <a:r>
              <a:rPr lang="pt-BR" sz="1600" dirty="0">
                <a:latin typeface="Arial" panose="020B0604020202020204" pitchFamily="34" charset="0"/>
                <a:cs typeface="Arial" panose="020B0604020202020204" pitchFamily="34" charset="0"/>
              </a:rPr>
              <a:t>, pero otro aspecto entró en el foco.</a:t>
            </a:r>
          </a:p>
          <a:p>
            <a:pPr marL="0" indent="0">
              <a:lnSpc>
                <a:spcPct val="150000"/>
              </a:lnSpc>
              <a:buNone/>
            </a:pPr>
            <a:r>
              <a:rPr lang="pt-BR" sz="1600" dirty="0">
                <a:latin typeface="Arial" panose="020B0604020202020204" pitchFamily="34" charset="0"/>
                <a:cs typeface="Arial" panose="020B0604020202020204" pitchFamily="34" charset="0"/>
              </a:rPr>
              <a:t>Esta generación de refrigerantes tiene un enorme potencial de calentamiento global (GWP)</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38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562696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pt-BR" sz="1600" dirty="0">
                <a:latin typeface="Arial" panose="020B0604020202020204" pitchFamily="34" charset="0"/>
                <a:cs typeface="Arial" panose="020B0604020202020204" pitchFamily="34" charset="0"/>
              </a:rPr>
              <a:t>Potencial de calentamiento global (GWP)</a:t>
            </a:r>
          </a:p>
          <a:p>
            <a:pPr marL="0" indent="0">
              <a:lnSpc>
                <a:spcPct val="150000"/>
              </a:lnSpc>
              <a:buNone/>
            </a:pPr>
            <a:r>
              <a:rPr lang="en-US" sz="1600" dirty="0">
                <a:latin typeface="Arial" panose="020B0604020202020204" pitchFamily="34" charset="0"/>
                <a:cs typeface="Arial" panose="020B0604020202020204" pitchFamily="34" charset="0"/>
              </a:rPr>
              <a:t>El potencial de calentamiento global (PCG) es una medida de la cantidad de calor que atrapa un gas de efecto invernadero en la atmósfera. Es relativo al dióxido de carbono, cuyo GWP está estandarizado a 1.</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GWP de </a:t>
            </a:r>
            <a:r>
              <a:rPr lang="pt-BR" sz="1600" dirty="0">
                <a:latin typeface="Arial" panose="020B0604020202020204" pitchFamily="34" charset="0"/>
                <a:cs typeface="Arial" panose="020B0604020202020204" pitchFamily="34" charset="0"/>
              </a:rPr>
              <a:t>R407C --1774</a:t>
            </a:r>
          </a:p>
          <a:p>
            <a:pPr marL="0" indent="0">
              <a:lnSpc>
                <a:spcPct val="150000"/>
              </a:lnSpc>
              <a:buNone/>
            </a:pPr>
            <a:r>
              <a:rPr lang="pt-BR" sz="1600" dirty="0">
                <a:latin typeface="Arial" panose="020B0604020202020204" pitchFamily="34" charset="0"/>
                <a:cs typeface="Arial" panose="020B0604020202020204" pitchFamily="34" charset="0"/>
              </a:rPr>
              <a:t>GWP de R410A-- 2088</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pt-BR"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09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pt-BR" sz="1600" dirty="0">
                <a:latin typeface="Arial" panose="020B0604020202020204" pitchFamily="34" charset="0"/>
                <a:cs typeface="Arial" panose="020B0604020202020204" pitchFamily="34" charset="0"/>
              </a:rPr>
              <a:t>En el caso del GWP hubo una adición al Protocolo de Montreal, el </a:t>
            </a:r>
          </a:p>
          <a:p>
            <a:pPr marL="0" indent="0">
              <a:lnSpc>
                <a:spcPct val="150000"/>
              </a:lnSpc>
              <a:buNone/>
            </a:pPr>
            <a:r>
              <a:rPr lang="en-US" sz="1600" dirty="0">
                <a:latin typeface="Arial" panose="020B0604020202020204" pitchFamily="34" charset="0"/>
                <a:cs typeface="Arial" panose="020B0604020202020204" pitchFamily="34" charset="0"/>
              </a:rPr>
              <a:t>"Enmienda de Kigali al Protocolo de Montreal" (2016). El uso de hidrofluorocarburos (HFC) se reducirá en más de un 80% en los próximos 30 años. 65 países han ratificado la Enmienda Kigali.</a:t>
            </a:r>
            <a:endParaRPr lang="pt-B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Con el objetivo correspondiente, la UE puso en vigor el Reglamento sobre gases fluorados a partir de 2015.</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3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504" y="1412776"/>
            <a:ext cx="879532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r>
              <a:rPr lang="en-US" sz="1600" dirty="0" err="1">
                <a:latin typeface="Arial" panose="020B0604020202020204" pitchFamily="34" charset="0"/>
                <a:cs typeface="Arial" panose="020B0604020202020204" pitchFamily="34" charset="0"/>
              </a:rPr>
              <a:t>Reglamento</a:t>
            </a:r>
            <a:r>
              <a:rPr lang="en-US" sz="1600" dirty="0">
                <a:latin typeface="Arial" panose="020B0604020202020204" pitchFamily="34" charset="0"/>
                <a:cs typeface="Arial" panose="020B0604020202020204" pitchFamily="34" charset="0"/>
              </a:rPr>
              <a:t> sobre gases fluorados (http://eur-lex.europa.eu/legal-content/EN/TXT/?uri=uriserv:OJ.L_.2014.150.01.01.0195.01.ENG)</a:t>
            </a:r>
          </a:p>
          <a:p>
            <a:pPr>
              <a:lnSpc>
                <a:spcPct val="150000"/>
              </a:lnSpc>
            </a:pPr>
            <a:r>
              <a:rPr lang="en-US" sz="1600" i="1" dirty="0">
                <a:latin typeface="Arial" panose="020B0604020202020204" pitchFamily="34" charset="0"/>
                <a:cs typeface="Arial" panose="020B0604020202020204" pitchFamily="34" charset="0"/>
              </a:rPr>
              <a:t>Limitar la cantidad total de los gases fluorados más importantes que pueden venderse en la UE a partir de 2015 y reducirlos progresivamente a una quinta parte de las ventas de 2014 en 2030. Este será el principal motor de la evolución hacia tecnologías más respetuosas con el clima;</a:t>
            </a:r>
          </a:p>
          <a:p>
            <a:pPr>
              <a:lnSpc>
                <a:spcPct val="150000"/>
              </a:lnSpc>
            </a:pPr>
            <a:r>
              <a:rPr lang="en-US" sz="1600" i="1" dirty="0">
                <a:latin typeface="Arial" panose="020B0604020202020204" pitchFamily="34" charset="0"/>
                <a:cs typeface="Arial" panose="020B0604020202020204" pitchFamily="34" charset="0"/>
              </a:rPr>
              <a:t>Prohibir el uso de gases fluorados en muchos de los nuevos tipos de equipos en los que existen alternativas menos perjudiciales, como los frigoríficos en los hogares o supermercados, el aire acondicionado y las espumas y aerosoles;</a:t>
            </a:r>
          </a:p>
          <a:p>
            <a:pPr>
              <a:lnSpc>
                <a:spcPct val="150000"/>
              </a:lnSpc>
            </a:pPr>
            <a:r>
              <a:rPr lang="en-US" sz="1600" i="1" dirty="0">
                <a:latin typeface="Arial" panose="020B0604020202020204" pitchFamily="34" charset="0"/>
                <a:cs typeface="Arial" panose="020B0604020202020204" pitchFamily="34" charset="0"/>
              </a:rPr>
              <a:t>Prevenir las emisiones de gases fluorados de los equipos existentes mediante la realización de comprobaciones, el mantenimiento adecuado y la recuperación de los gases al final de la vida útil del equipo.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90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Consecuencias del Reglamento sobre gases fluorados </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bombas de calor deben utilizar otro tipo de refrigerantes en los próximos años.</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eliminación gradual de FC y HFC acaba de comenzar el </a:t>
            </a:r>
            <a:r>
              <a:rPr lang="en-US" sz="1600" dirty="0">
                <a:latin typeface="Arial" panose="020B0604020202020204" pitchFamily="34" charset="0"/>
                <a:cs typeface="Arial" panose="020B0604020202020204" pitchFamily="34" charset="0"/>
                <a:sym typeface="Wingdings" panose="05000000000000000000" pitchFamily="2" charset="2"/>
              </a:rPr>
              <a:t>volumen de mercado disponible es limitada el precio está subiendo</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aumento de precio R410A desde el 03/2017 hasta el 10/2018: desde el 100% hasta el ~300%.</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3216"/>
            <a:ext cx="9540552" cy="1661160"/>
          </a:xfrm>
          <a:prstGeom prst="rect">
            <a:avLst/>
          </a:prstGeom>
        </p:spPr>
      </p:pic>
    </p:spTree>
    <p:extLst>
      <p:ext uri="{BB962C8B-B14F-4D97-AF65-F5344CB8AC3E}">
        <p14:creationId xmlns:p14="http://schemas.microsoft.com/office/powerpoint/2010/main" val="92623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Consecuencias del Reglamento sobre gases fluorados y otras tendencias</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FC y el HFC son en la actualidad, en su mayoría, lo último en tecnología</a:t>
            </a:r>
          </a:p>
          <a:p>
            <a:pPr>
              <a:lnSpc>
                <a:spcPct val="150000"/>
              </a:lnSpc>
            </a:pPr>
            <a:r>
              <a:rPr lang="en-US" sz="1600" dirty="0">
                <a:latin typeface="Arial" panose="020B0604020202020204" pitchFamily="34" charset="0"/>
                <a:cs typeface="Arial" panose="020B0604020202020204" pitchFamily="34" charset="0"/>
              </a:rPr>
              <a:t>Las opciones están en curso</a:t>
            </a:r>
          </a:p>
          <a:p>
            <a:pPr lvl="2">
              <a:lnSpc>
                <a:spcPct val="150000"/>
              </a:lnSpc>
            </a:pPr>
            <a:r>
              <a:rPr lang="de-DE" sz="1600" dirty="0" err="1">
                <a:latin typeface="Arial" panose="020B0604020202020204" pitchFamily="34" charset="0"/>
                <a:cs typeface="Arial" panose="020B0604020202020204" pitchFamily="34" charset="0"/>
              </a:rPr>
              <a:t> hidrocarburos</a:t>
            </a:r>
            <a:r>
              <a:rPr lang="de-DE" sz="1600" dirty="0">
                <a:latin typeface="Arial" panose="020B0604020202020204" pitchFamily="34" charset="0"/>
                <a:cs typeface="Arial" panose="020B0604020202020204" pitchFamily="34" charset="0"/>
              </a:rPr>
              <a:t>: R290 (</a:t>
            </a:r>
            <a:r>
              <a:rPr lang="de-DE" sz="1600" dirty="0" err="1">
                <a:latin typeface="Arial" panose="020B0604020202020204" pitchFamily="34" charset="0"/>
                <a:cs typeface="Arial" panose="020B0604020202020204" pitchFamily="34" charset="0"/>
              </a:rPr>
              <a:t>propano</a:t>
            </a:r>
            <a:r>
              <a:rPr lang="de-DE" sz="1600" dirty="0">
                <a:latin typeface="Arial" panose="020B0604020202020204" pitchFamily="34" charset="0"/>
                <a:cs typeface="Arial" panose="020B0604020202020204" pitchFamily="34" charset="0"/>
              </a:rPr>
              <a:t>), R600a (isobutano)</a:t>
            </a:r>
          </a:p>
          <a:p>
            <a:pPr lvl="2">
              <a:lnSpc>
                <a:spcPct val="150000"/>
              </a:lnSpc>
            </a:pPr>
            <a:r>
              <a:rPr lang="de-DE" sz="1600" dirty="0" err="1">
                <a:latin typeface="Arial" panose="020B0604020202020204" pitchFamily="34" charset="0"/>
                <a:cs typeface="Arial" panose="020B0604020202020204" pitchFamily="34" charset="0"/>
              </a:rPr>
              <a:t>Refrigerantes</a:t>
            </a:r>
            <a:r>
              <a:rPr lang="de-DE" sz="1600" dirty="0">
                <a:latin typeface="Arial" panose="020B0604020202020204" pitchFamily="34" charset="0"/>
                <a:cs typeface="Arial" panose="020B0604020202020204" pitchFamily="34" charset="0"/>
              </a:rPr>
              <a:t> naturales: R717 (</a:t>
            </a:r>
            <a:r>
              <a:rPr lang="de-DE" sz="1600" dirty="0" err="1">
                <a:latin typeface="Arial" panose="020B0604020202020204" pitchFamily="34" charset="0"/>
                <a:cs typeface="Arial" panose="020B0604020202020204" pitchFamily="34" charset="0"/>
              </a:rPr>
              <a:t>Amoníaco</a:t>
            </a:r>
            <a:r>
              <a:rPr lang="de-DE" sz="1600" dirty="0">
                <a:latin typeface="Arial" panose="020B0604020202020204" pitchFamily="34" charset="0"/>
                <a:cs typeface="Arial" panose="020B0604020202020204" pitchFamily="34" charset="0"/>
              </a:rPr>
              <a:t>), R744 (</a:t>
            </a:r>
            <a:r>
              <a:rPr lang="de-DE" sz="1600" baseline="-25000" dirty="0">
                <a:latin typeface="Arial" panose="020B0604020202020204" pitchFamily="34" charset="0"/>
                <a:cs typeface="Arial" panose="020B0604020202020204" pitchFamily="34" charset="0"/>
              </a:rPr>
              <a:t>CO2</a:t>
            </a:r>
            <a:r>
              <a:rPr lang="de-DE" sz="1600" dirty="0">
                <a:latin typeface="Arial" panose="020B0604020202020204" pitchFamily="34" charset="0"/>
                <a:cs typeface="Arial" panose="020B0604020202020204" pitchFamily="34" charset="0"/>
              </a:rPr>
              <a:t>)</a:t>
            </a:r>
          </a:p>
          <a:p>
            <a:pPr lvl="2">
              <a:lnSpc>
                <a:spcPct val="150000"/>
              </a:lnSpc>
            </a:pPr>
            <a:r>
              <a:rPr lang="de-DE" sz="1600" dirty="0">
                <a:latin typeface="Arial" panose="020B0604020202020204" pitchFamily="34" charset="0"/>
                <a:cs typeface="Arial" panose="020B0604020202020204" pitchFamily="34" charset="0"/>
              </a:rPr>
              <a:t>…. ?</a:t>
            </a: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29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Pero todas </a:t>
            </a:r>
            <a:r>
              <a:rPr lang="de-DE" sz="1600" dirty="0" err="1">
                <a:latin typeface="Arial" panose="020B0604020202020204" pitchFamily="34" charset="0"/>
                <a:cs typeface="Arial" panose="020B0604020202020204" pitchFamily="34" charset="0"/>
              </a:rPr>
              <a:t>estas opciones son problemáticas</a:t>
            </a:r>
            <a:r>
              <a:rPr lang="de-DE" sz="1600" dirty="0">
                <a:latin typeface="Arial" panose="020B0604020202020204" pitchFamily="34" charset="0"/>
                <a:cs typeface="Arial" panose="020B0604020202020204" pitchFamily="34" charset="0"/>
              </a:rPr>
              <a:t>....</a:t>
            </a: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err="1">
                <a:latin typeface="Arial" panose="020B0604020202020204" pitchFamily="34" charset="0"/>
                <a:cs typeface="Arial" panose="020B0604020202020204" pitchFamily="34" charset="0"/>
              </a:rPr>
              <a:t>hidrocarburos</a:t>
            </a:r>
            <a:r>
              <a:rPr lang="de-DE" sz="1600" dirty="0">
                <a:latin typeface="Arial" panose="020B0604020202020204" pitchFamily="34" charset="0"/>
                <a:cs typeface="Arial" panose="020B0604020202020204" pitchFamily="34" charset="0"/>
              </a:rPr>
              <a:t>: R290 (</a:t>
            </a:r>
            <a:r>
              <a:rPr lang="de-DE" sz="1600" dirty="0" err="1">
                <a:latin typeface="Arial" panose="020B0604020202020204" pitchFamily="34" charset="0"/>
                <a:cs typeface="Arial" panose="020B0604020202020204" pitchFamily="34" charset="0"/>
              </a:rPr>
              <a:t>propano</a:t>
            </a:r>
            <a:r>
              <a:rPr lang="de-DE" sz="1600" dirty="0">
                <a:latin typeface="Arial" panose="020B0604020202020204" pitchFamily="34" charset="0"/>
                <a:cs typeface="Arial" panose="020B0604020202020204" pitchFamily="34" charset="0"/>
              </a:rPr>
              <a:t>), R600a (isobutano)</a:t>
            </a:r>
          </a:p>
          <a:p>
            <a:pPr>
              <a:lnSpc>
                <a:spcPct val="150000"/>
              </a:lnSpc>
              <a:buFontTx/>
              <a:buChar char="-"/>
            </a:pPr>
            <a:r>
              <a:rPr lang="de-DE" sz="1600" dirty="0">
                <a:latin typeface="Arial" panose="020B0604020202020204" pitchFamily="34" charset="0"/>
                <a:cs typeface="Arial" panose="020B0604020202020204" pitchFamily="34" charset="0"/>
              </a:rPr>
              <a:t>no tóxico, </a:t>
            </a:r>
            <a:r>
              <a:rPr lang="de-DE" sz="1600" dirty="0" err="1">
                <a:latin typeface="Arial" panose="020B0604020202020204" pitchFamily="34" charset="0"/>
                <a:cs typeface="Arial" panose="020B0604020202020204" pitchFamily="34" charset="0"/>
              </a:rPr>
              <a:t>sin</a:t>
            </a:r>
            <a:r>
              <a:rPr lang="de-DE" sz="1600" dirty="0">
                <a:latin typeface="Arial" panose="020B0604020202020204" pitchFamily="34" charset="0"/>
                <a:cs typeface="Arial" panose="020B0604020202020204" pitchFamily="34" charset="0"/>
              </a:rPr>
              <a:t> PAO, con </a:t>
            </a:r>
            <a:r>
              <a:rPr lang="de-DE" sz="1600" dirty="0" err="1">
                <a:latin typeface="Arial" panose="020B0604020202020204" pitchFamily="34" charset="0"/>
                <a:cs typeface="Arial" panose="020B0604020202020204" pitchFamily="34" charset="0"/>
              </a:rPr>
              <a:t>bajo contenido</a:t>
            </a:r>
            <a:r>
              <a:rPr lang="de-DE" sz="1600" dirty="0">
                <a:latin typeface="Arial" panose="020B0604020202020204" pitchFamily="34" charset="0"/>
                <a:cs typeface="Arial" panose="020B0604020202020204" pitchFamily="34" charset="0"/>
              </a:rPr>
              <a:t> de GWP (3), </a:t>
            </a:r>
            <a:r>
              <a:rPr lang="de-DE" sz="1600" b="1" dirty="0">
                <a:latin typeface="Arial" panose="020B0604020202020204" pitchFamily="34" charset="0"/>
                <a:cs typeface="Arial" panose="020B0604020202020204" pitchFamily="34" charset="0"/>
              </a:rPr>
              <a:t>pero</a:t>
            </a:r>
            <a:r>
              <a:rPr lang="de-DE" sz="1600" dirty="0" err="1">
                <a:latin typeface="Arial" panose="020B0604020202020204" pitchFamily="34" charset="0"/>
                <a:cs typeface="Arial" panose="020B0604020202020204" pitchFamily="34" charset="0"/>
              </a:rPr>
              <a:t> inflamable o incluso explosivo</a:t>
            </a:r>
            <a:endParaRPr lang="de-DE" sz="1600" dirty="0">
              <a:latin typeface="Arial" panose="020B0604020202020204" pitchFamily="34" charset="0"/>
              <a:cs typeface="Arial" panose="020B0604020202020204" pitchFamily="34" charset="0"/>
            </a:endParaRPr>
          </a:p>
          <a:p>
            <a:pPr>
              <a:lnSpc>
                <a:spcPct val="150000"/>
              </a:lnSpc>
              <a:buFontTx/>
              <a:buChar char="-"/>
            </a:pPr>
            <a:r>
              <a:rPr lang="en-US" sz="1600" dirty="0" err="1">
                <a:latin typeface="Arial" panose="020B0604020202020204" pitchFamily="34" charset="0"/>
                <a:cs typeface="Arial" panose="020B0604020202020204" pitchFamily="34" charset="0"/>
              </a:rPr>
              <a:t>El isobután</a:t>
            </a:r>
            <a:r>
              <a:rPr lang="en-US" sz="1600" dirty="0">
                <a:latin typeface="Arial" panose="020B0604020202020204" pitchFamily="34" charset="0"/>
                <a:cs typeface="Arial" panose="020B0604020202020204" pitchFamily="34" charset="0"/>
              </a:rPr>
              <a:t> (R600a) se utiliza en frigoríficos, pero con una </a:t>
            </a:r>
            <a:r>
              <a:rPr lang="de-DE" sz="1600" dirty="0" err="1">
                <a:latin typeface="Arial" panose="020B0604020202020204" pitchFamily="34" charset="0"/>
                <a:cs typeface="Arial" panose="020B0604020202020204" pitchFamily="34" charset="0"/>
              </a:rPr>
              <a:t>capacidad de llenado mucho menor que</a:t>
            </a:r>
            <a:r>
              <a:rPr lang="de-DE" sz="1600" dirty="0">
                <a:latin typeface="Arial" panose="020B0604020202020204" pitchFamily="34" charset="0"/>
                <a:cs typeface="Arial" panose="020B0604020202020204" pitchFamily="34" charset="0"/>
              </a:rPr>
              <a:t> en las </a:t>
            </a:r>
            <a:r>
              <a:rPr lang="de-DE" sz="1600" dirty="0" err="1">
                <a:latin typeface="Arial" panose="020B0604020202020204" pitchFamily="34" charset="0"/>
                <a:cs typeface="Arial" panose="020B0604020202020204" pitchFamily="34" charset="0"/>
              </a:rPr>
              <a:t>bombas de calor.</a:t>
            </a:r>
            <a:endParaRPr lang="de-DE" sz="1600" dirty="0">
              <a:latin typeface="Arial" panose="020B0604020202020204" pitchFamily="34" charset="0"/>
              <a:cs typeface="Arial" panose="020B0604020202020204" pitchFamily="34" charset="0"/>
            </a:endParaRPr>
          </a:p>
          <a:p>
            <a:pPr>
              <a:lnSpc>
                <a:spcPct val="150000"/>
              </a:lnSpc>
              <a:buFontTx/>
              <a:buChar char="-"/>
            </a:pPr>
            <a:r>
              <a:rPr lang="de-DE" sz="1600" dirty="0">
                <a:latin typeface="Arial" panose="020B0604020202020204" pitchFamily="34" charset="0"/>
                <a:cs typeface="Arial" panose="020B0604020202020204" pitchFamily="34" charset="0"/>
              </a:rPr>
              <a:t>Por </a:t>
            </a:r>
            <a:r>
              <a:rPr lang="de-DE" sz="1600" dirty="0" err="1">
                <a:latin typeface="Arial" panose="020B0604020202020204" pitchFamily="34" charset="0"/>
                <a:cs typeface="Arial" panose="020B0604020202020204" pitchFamily="34" charset="0"/>
              </a:rPr>
              <a:t>razones de seguridad, sólo se permite la instalación al aire libre para bombas de calor que utilizan hidrocarburos. </a:t>
            </a:r>
            <a:endParaRPr lang="en-US"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131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Pero todas </a:t>
            </a:r>
            <a:r>
              <a:rPr lang="de-DE" sz="1600" dirty="0" err="1">
                <a:latin typeface="Arial" panose="020B0604020202020204" pitchFamily="34" charset="0"/>
                <a:cs typeface="Arial" panose="020B0604020202020204" pitchFamily="34" charset="0"/>
              </a:rPr>
              <a:t>estas opciones son problemáticas</a:t>
            </a:r>
            <a:r>
              <a:rPr lang="de-DE" sz="1600" dirty="0">
                <a:latin typeface="Arial" panose="020B0604020202020204" pitchFamily="34" charset="0"/>
                <a:cs typeface="Arial" panose="020B0604020202020204" pitchFamily="34" charset="0"/>
              </a:rPr>
              <a:t>....</a:t>
            </a: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a:latin typeface="Arial" panose="020B0604020202020204" pitchFamily="34" charset="0"/>
                <a:cs typeface="Arial" panose="020B0604020202020204" pitchFamily="34" charset="0"/>
              </a:rPr>
              <a:t> R717 (</a:t>
            </a:r>
            <a:r>
              <a:rPr lang="de-DE" sz="1600" dirty="0" err="1">
                <a:latin typeface="Arial" panose="020B0604020202020204" pitchFamily="34" charset="0"/>
                <a:cs typeface="Arial" panose="020B0604020202020204" pitchFamily="34" charset="0"/>
              </a:rPr>
              <a:t>Amoníaco</a:t>
            </a:r>
            <a:r>
              <a:rPr lang="de-DE" sz="1600" dirty="0">
                <a:latin typeface="Arial" panose="020B0604020202020204" pitchFamily="34" charset="0"/>
                <a:cs typeface="Arial" panose="020B0604020202020204" pitchFamily="34" charset="0"/>
              </a:rPr>
              <a:t>), </a:t>
            </a:r>
          </a:p>
          <a:p>
            <a:pPr marL="285750" lvl="2" indent="-285750">
              <a:lnSpc>
                <a:spcPct val="150000"/>
              </a:lnSpc>
              <a:buFontTx/>
              <a:buChar char="-"/>
            </a:pPr>
            <a:r>
              <a:rPr lang="de-DE" sz="1600" dirty="0" err="1">
                <a:latin typeface="Arial" panose="020B0604020202020204" pitchFamily="34" charset="0"/>
                <a:cs typeface="Arial" panose="020B0604020202020204" pitchFamily="34" charset="0"/>
              </a:rPr>
              <a:t>sin</a:t>
            </a:r>
            <a:r>
              <a:rPr lang="de-DE" sz="1600" dirty="0">
                <a:latin typeface="Arial" panose="020B0604020202020204" pitchFamily="34" charset="0"/>
                <a:cs typeface="Arial" panose="020B0604020202020204" pitchFamily="34" charset="0"/>
              </a:rPr>
              <a:t> ODP, </a:t>
            </a:r>
            <a:r>
              <a:rPr lang="de-DE" sz="1600" dirty="0" err="1">
                <a:latin typeface="Arial" panose="020B0604020202020204" pitchFamily="34" charset="0"/>
                <a:cs typeface="Arial" panose="020B0604020202020204" pitchFamily="34" charset="0"/>
              </a:rPr>
              <a:t>sin</a:t>
            </a:r>
            <a:r>
              <a:rPr lang="de-DE" sz="1600" dirty="0">
                <a:latin typeface="Arial" panose="020B0604020202020204" pitchFamily="34" charset="0"/>
                <a:cs typeface="Arial" panose="020B0604020202020204" pitchFamily="34" charset="0"/>
              </a:rPr>
              <a:t> GWP, </a:t>
            </a:r>
            <a:r>
              <a:rPr lang="de-DE" sz="1600" b="1" dirty="0">
                <a:latin typeface="Arial" panose="020B0604020202020204" pitchFamily="34" charset="0"/>
                <a:cs typeface="Arial" panose="020B0604020202020204" pitchFamily="34" charset="0"/>
              </a:rPr>
              <a:t>pero</a:t>
            </a:r>
            <a:r>
              <a:rPr lang="de-DE" sz="1600" dirty="0" err="1">
                <a:latin typeface="Arial" panose="020B0604020202020204" pitchFamily="34" charset="0"/>
                <a:cs typeface="Arial" panose="020B0604020202020204" pitchFamily="34" charset="0"/>
              </a:rPr>
              <a:t> tóxico</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ligeramente inflamable</a:t>
            </a:r>
            <a:endParaRPr lang="de-DE" sz="1600" dirty="0">
              <a:latin typeface="Arial" panose="020B0604020202020204" pitchFamily="34" charset="0"/>
              <a:cs typeface="Arial" panose="020B0604020202020204" pitchFamily="34" charset="0"/>
            </a:endParaRP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a:latin typeface="Arial" panose="020B0604020202020204" pitchFamily="34" charset="0"/>
                <a:cs typeface="Arial" panose="020B0604020202020204" pitchFamily="34" charset="0"/>
              </a:rPr>
              <a:t>R744 (CO2)  </a:t>
            </a:r>
          </a:p>
          <a:p>
            <a:pPr marL="285750" lvl="2" indent="-285750">
              <a:lnSpc>
                <a:spcPct val="150000"/>
              </a:lnSpc>
              <a:buFontTx/>
              <a:buChar char="-"/>
            </a:pPr>
            <a:r>
              <a:rPr lang="de-DE" sz="1600" dirty="0" err="1">
                <a:latin typeface="Arial" panose="020B0604020202020204" pitchFamily="34" charset="0"/>
                <a:cs typeface="Arial" panose="020B0604020202020204" pitchFamily="34" charset="0"/>
              </a:rPr>
              <a:t>sin</a:t>
            </a:r>
            <a:r>
              <a:rPr lang="de-DE" sz="1600" dirty="0">
                <a:latin typeface="Arial" panose="020B0604020202020204" pitchFamily="34" charset="0"/>
                <a:cs typeface="Arial" panose="020B0604020202020204" pitchFamily="34" charset="0"/>
              </a:rPr>
              <a:t> ODP, </a:t>
            </a:r>
            <a:r>
              <a:rPr lang="de-DE" sz="1600" dirty="0" err="1">
                <a:latin typeface="Arial" panose="020B0604020202020204" pitchFamily="34" charset="0"/>
                <a:cs typeface="Arial" panose="020B0604020202020204" pitchFamily="34" charset="0"/>
              </a:rPr>
              <a:t>muy bajo</a:t>
            </a:r>
            <a:r>
              <a:rPr lang="de-DE" sz="1600" dirty="0">
                <a:latin typeface="Arial" panose="020B0604020202020204" pitchFamily="34" charset="0"/>
                <a:cs typeface="Arial" panose="020B0604020202020204" pitchFamily="34" charset="0"/>
              </a:rPr>
              <a:t> GWP, no tóxico, no inflamable, </a:t>
            </a:r>
            <a:r>
              <a:rPr lang="de-DE" sz="1600" dirty="0" err="1">
                <a:latin typeface="Arial" panose="020B0604020202020204" pitchFamily="34" charset="0"/>
                <a:cs typeface="Arial" panose="020B0604020202020204" pitchFamily="34" charset="0"/>
              </a:rPr>
              <a:t>barato</a:t>
            </a:r>
            <a:r>
              <a:rPr lang="de-DE" sz="1600" dirty="0">
                <a:latin typeface="Arial" panose="020B0604020202020204" pitchFamily="34" charset="0"/>
                <a:cs typeface="Arial" panose="020B0604020202020204" pitchFamily="34" charset="0"/>
              </a:rPr>
              <a:t>, </a:t>
            </a:r>
            <a:r>
              <a:rPr lang="de-DE" sz="1600" b="1" dirty="0">
                <a:latin typeface="Arial" panose="020B0604020202020204" pitchFamily="34" charset="0"/>
                <a:cs typeface="Arial" panose="020B0604020202020204" pitchFamily="34" charset="0"/>
              </a:rPr>
              <a:t>pero</a:t>
            </a:r>
            <a:r>
              <a:rPr lang="de-DE" sz="1600" dirty="0">
                <a:latin typeface="Arial" panose="020B0604020202020204" pitchFamily="34" charset="0"/>
                <a:cs typeface="Arial" panose="020B0604020202020204" pitchFamily="34" charset="0"/>
              </a:rPr>
              <a:t> </a:t>
            </a:r>
            <a:r>
              <a:rPr lang="de-DE" sz="1600" dirty="0">
                <a:solidFill>
                  <a:srgbClr val="FF0000"/>
                </a:solidFill>
                <a:latin typeface="Arial" panose="020B0604020202020204" pitchFamily="34" charset="0"/>
                <a:cs typeface="Arial" panose="020B0604020202020204" pitchFamily="34" charset="0"/>
              </a:rPr>
              <a:t>en </a:t>
            </a:r>
            <a:r>
              <a:rPr lang="de-DE" sz="1600" dirty="0" err="1">
                <a:solidFill>
                  <a:srgbClr val="FF0000"/>
                </a:solidFill>
                <a:latin typeface="Arial" panose="020B0604020202020204" pitchFamily="34" charset="0"/>
                <a:cs typeface="Arial" panose="020B0604020202020204" pitchFamily="34" charset="0"/>
              </a:rPr>
              <a:t>el sitio </a:t>
            </a:r>
            <a:r>
              <a:rPr lang="de-DE" sz="1600" dirty="0" err="1">
                <a:latin typeface="Arial" panose="020B0604020202020204" pitchFamily="34" charset="0"/>
                <a:cs typeface="Arial" panose="020B0604020202020204" pitchFamily="34" charset="0"/>
              </a:rPr>
              <a:t>termodinámico</a:t>
            </a:r>
            <a:r>
              <a:rPr lang="de-DE" sz="1600" dirty="0">
                <a:latin typeface="Arial" panose="020B0604020202020204" pitchFamily="34" charset="0"/>
                <a:cs typeface="Arial" panose="020B0604020202020204" pitchFamily="34" charset="0"/>
              </a:rPr>
              <a:t> las altas </a:t>
            </a:r>
            <a:r>
              <a:rPr lang="de-DE" sz="1600" dirty="0" err="1">
                <a:latin typeface="Arial" panose="020B0604020202020204" pitchFamily="34" charset="0"/>
                <a:cs typeface="Arial" panose="020B0604020202020204" pitchFamily="34" charset="0"/>
              </a:rPr>
              <a:t>presiones de funcionamiento según los puntos de funcionamiento son</a:t>
            </a:r>
            <a:r>
              <a:rPr lang="de-DE" sz="1600" dirty="0">
                <a:latin typeface="Arial" panose="020B0604020202020204" pitchFamily="34" charset="0"/>
                <a:cs typeface="Arial" panose="020B0604020202020204" pitchFamily="34" charset="0"/>
              </a:rPr>
              <a:t> un </a:t>
            </a:r>
            <a:r>
              <a:rPr lang="de-DE" sz="1600" dirty="0" err="1">
                <a:latin typeface="Arial" panose="020B0604020202020204" pitchFamily="34" charset="0"/>
                <a:cs typeface="Arial" panose="020B0604020202020204" pitchFamily="34" charset="0"/>
              </a:rPr>
              <a:t>problema para la disposición de la</a:t>
            </a:r>
            <a:r>
              <a:rPr lang="de-DE" sz="1600" dirty="0">
                <a:latin typeface="Arial" panose="020B0604020202020204" pitchFamily="34" charset="0"/>
                <a:cs typeface="Arial" panose="020B0604020202020204" pitchFamily="34" charset="0"/>
              </a:rPr>
              <a:t> bomba de </a:t>
            </a:r>
            <a:r>
              <a:rPr lang="de-DE" sz="1600" dirty="0" err="1">
                <a:latin typeface="Arial" panose="020B0604020202020204" pitchFamily="34" charset="0"/>
                <a:cs typeface="Arial" panose="020B0604020202020204" pitchFamily="34" charset="0"/>
              </a:rPr>
              <a:t>calor </a:t>
            </a:r>
          </a:p>
          <a:p>
            <a:pPr marL="285750" lvl="2" indent="-285750">
              <a:lnSpc>
                <a:spcPct val="150000"/>
              </a:lnSpc>
              <a:buFontTx/>
              <a:buChar char="-"/>
            </a:pPr>
            <a:endParaRPr lang="de-DE" dirty="0"/>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94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Objetivos del 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a:latin typeface="Arial" panose="020B0604020202020204" pitchFamily="34" charset="0"/>
                <a:cs typeface="Arial" panose="020B0604020202020204" pitchFamily="34" charset="0"/>
              </a:rPr>
              <a:t>Bienvenido al módulo : "Productos químicos"</a:t>
            </a: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final de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sabrá:</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todos los productos químicos y sustancias utilizados para el sistema</a:t>
            </a:r>
          </a:p>
          <a:p>
            <a:pPr>
              <a:lnSpc>
                <a:spcPct val="150000"/>
              </a:lnSpc>
              <a:buAutoNum type="arabicPeriod"/>
            </a:pPr>
            <a:r>
              <a:rPr lang="en-US" sz="1600" dirty="0">
                <a:latin typeface="Arial" panose="020B0604020202020204" pitchFamily="34" charset="0"/>
                <a:cs typeface="Arial" panose="020B0604020202020204" pitchFamily="34" charset="0"/>
              </a:rPr>
              <a:t>una evaluación adecuada de los riesgos y de las medidas de seguridad</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Y </a:t>
            </a:r>
            <a:r>
              <a:rPr lang="en-US" sz="1600" dirty="0" err="1">
                <a:latin typeface="Arial" panose="020B0604020202020204" pitchFamily="34" charset="0"/>
                <a:cs typeface="Arial" panose="020B0604020202020204" pitchFamily="34" charset="0"/>
              </a:rPr>
              <a:t>será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capaz</a:t>
            </a:r>
            <a:r>
              <a:rPr lang="en-US" sz="1600" dirty="0">
                <a:latin typeface="Arial" panose="020B0604020202020204" pitchFamily="34" charset="0"/>
                <a:cs typeface="Arial" panose="020B0604020202020204" pitchFamily="34" charset="0"/>
              </a:rPr>
              <a:t> de:</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identificar los riesgos y saber cómo evitarlos</a:t>
            </a:r>
          </a:p>
          <a:p>
            <a:pPr>
              <a:lnSpc>
                <a:spcPct val="150000"/>
              </a:lnSpc>
              <a:buAutoNum type="arabicPeriod"/>
            </a:pPr>
            <a:r>
              <a:rPr lang="en-US" sz="1600" dirty="0">
                <a:latin typeface="Arial" panose="020B0604020202020204" pitchFamily="34" charset="0"/>
                <a:cs typeface="Arial" panose="020B0604020202020204" pitchFamily="34" charset="0"/>
              </a:rPr>
              <a:t>sugerir medidas de seguridad apropiadas</a:t>
            </a:r>
          </a:p>
          <a:p>
            <a:pPr marL="0" indent="0">
              <a:buNone/>
            </a:pPr>
            <a:endParaRPr lang="el-GR" dirty="0"/>
          </a:p>
        </p:txBody>
      </p:sp>
    </p:spTree>
    <p:extLst>
      <p:ext uri="{BB962C8B-B14F-4D97-AF65-F5344CB8AC3E}">
        <p14:creationId xmlns:p14="http://schemas.microsoft.com/office/powerpoint/2010/main" val="427550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Nomenclatura de refrigerantes</a:t>
            </a:r>
          </a:p>
        </p:txBody>
      </p:sp>
      <p:sp>
        <p:nvSpPr>
          <p:cNvPr id="3" name="Content Placeholder 2"/>
          <p:cNvSpPr>
            <a:spLocks noGrp="1"/>
          </p:cNvSpPr>
          <p:nvPr>
            <p:ph idx="1"/>
          </p:nvPr>
        </p:nvSpPr>
        <p:spPr>
          <a:xfrm>
            <a:off x="457200" y="1600200"/>
            <a:ext cx="4762872"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Nomenclatura de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lvl="2" indent="0">
              <a:lnSpc>
                <a:spcPct val="150000"/>
              </a:lnSpc>
              <a:buNone/>
            </a:pPr>
            <a:r>
              <a:rPr lang="de-DE" sz="1600" dirty="0" err="1">
                <a:latin typeface="Arial" panose="020B0604020202020204" pitchFamily="34" charset="0"/>
                <a:cs typeface="Arial" panose="020B0604020202020204" pitchFamily="34" charset="0"/>
              </a:rPr>
              <a:t>Qué significa</a:t>
            </a:r>
            <a:r>
              <a:rPr lang="de-DE" sz="1600" dirty="0">
                <a:latin typeface="Arial" panose="020B0604020202020204" pitchFamily="34" charset="0"/>
                <a:cs typeface="Arial" panose="020B0604020202020204" pitchFamily="34" charset="0"/>
              </a:rPr>
              <a:t> R290, R410A, .....</a:t>
            </a:r>
          </a:p>
          <a:p>
            <a:pPr marL="0" lvl="2" indent="0">
              <a:lnSpc>
                <a:spcPct val="150000"/>
              </a:lnSpc>
              <a:buNone/>
            </a:pPr>
            <a:r>
              <a:rPr lang="de-DE" sz="1600" dirty="0" err="1">
                <a:latin typeface="Arial" panose="020B0604020202020204" pitchFamily="34" charset="0"/>
                <a:cs typeface="Arial" panose="020B0604020202020204" pitchFamily="34" charset="0"/>
              </a:rPr>
              <a:t>¿Cómo es la nomenclatura de los refrigerantes</a:t>
            </a:r>
            <a:r>
              <a:rPr lang="de-DE" sz="1600" dirty="0">
                <a:latin typeface="Arial" panose="020B0604020202020204" pitchFamily="34" charset="0"/>
                <a:cs typeface="Arial" panose="020B0604020202020204" pitchFamily="34" charset="0"/>
              </a:rPr>
              <a:t>?</a:t>
            </a: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err="1">
                <a:latin typeface="Arial" panose="020B0604020202020204" pitchFamily="34" charset="0"/>
                <a:cs typeface="Arial" panose="020B0604020202020204" pitchFamily="34" charset="0"/>
              </a:rPr>
              <a:t>En</a:t>
            </a:r>
            <a:r>
              <a:rPr lang="de-DE" sz="1600" dirty="0">
                <a:latin typeface="Arial" panose="020B0604020202020204" pitchFamily="34" charset="0"/>
                <a:cs typeface="Arial" panose="020B0604020202020204" pitchFamily="34" charset="0"/>
              </a:rPr>
              <a:t> primer lugar, </a:t>
            </a:r>
            <a:r>
              <a:rPr lang="en-US" sz="1600" dirty="0">
                <a:latin typeface="Arial" panose="020B0604020202020204" pitchFamily="34" charset="0"/>
                <a:cs typeface="Arial" panose="020B0604020202020204" pitchFamily="34" charset="0"/>
              </a:rPr>
              <a:t>se añade </a:t>
            </a:r>
            <a:r>
              <a:rPr lang="de-DE" sz="1600" dirty="0" err="1">
                <a:latin typeface="Arial" panose="020B0604020202020204" pitchFamily="34" charset="0"/>
                <a:cs typeface="Arial" panose="020B0604020202020204" pitchFamily="34" charset="0"/>
              </a:rPr>
              <a:t>el</a:t>
            </a:r>
            <a:r>
              <a:rPr lang="en-US" sz="1600" dirty="0">
                <a:latin typeface="Arial" panose="020B0604020202020204" pitchFamily="34" charset="0"/>
                <a:cs typeface="Arial" panose="020B0604020202020204" pitchFamily="34" charset="0"/>
              </a:rPr>
              <a:t> prefijo </a:t>
            </a:r>
            <a:r>
              <a:rPr lang="de-DE" sz="1600" dirty="0">
                <a:latin typeface="Arial" panose="020B0604020202020204" pitchFamily="34" charset="0"/>
                <a:cs typeface="Arial" panose="020B0604020202020204" pitchFamily="34" charset="0"/>
              </a:rPr>
              <a:t>(R)</a:t>
            </a:r>
            <a:r>
              <a:rPr lang="en-US" sz="1600" dirty="0">
                <a:latin typeface="Arial" panose="020B0604020202020204" pitchFamily="34" charset="0"/>
                <a:cs typeface="Arial" panose="020B0604020202020204" pitchFamily="34" charset="0"/>
              </a:rPr>
              <a:t> para Refrigerante.</a:t>
            </a:r>
          </a:p>
          <a:p>
            <a:pPr marL="0" indent="0">
              <a:lnSpc>
                <a:spcPct val="150000"/>
              </a:lnSpc>
              <a:buNone/>
            </a:pPr>
            <a:r>
              <a:rPr lang="en-US" sz="1600" dirty="0">
                <a:latin typeface="Arial" panose="020B0604020202020204" pitchFamily="34" charset="0"/>
                <a:cs typeface="Arial" panose="020B0604020202020204" pitchFamily="34" charset="0"/>
              </a:rPr>
              <a:t>Usted puede reconocer cada tipo de refrigerante por la marca líder </a:t>
            </a:r>
            <a:r>
              <a:rPr lang="en-US" sz="1600" b="1" dirty="0">
                <a:latin typeface="Arial" panose="020B0604020202020204" pitchFamily="34" charset="0"/>
                <a:cs typeface="Arial" panose="020B0604020202020204" pitchFamily="34" charset="0"/>
              </a:rPr>
              <a:t>R</a:t>
            </a:r>
          </a:p>
        </p:txBody>
      </p:sp>
      <p:pic>
        <p:nvPicPr>
          <p:cNvPr id="15362" name="Picture 2" descr="Methane, ethane, propane molecule models and chemical formulas. Organic chemical compounds. Natural gas. Ball-and-stick model, geometric structure, structural formula. Illustration over whit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852" y="1946920"/>
            <a:ext cx="4168349" cy="296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82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Nomenclatura de refrigerantes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Nomenclatura de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hidrocarburos saturados y sus derivados se indican mediante números de 3 dígitos. </a:t>
            </a:r>
          </a:p>
          <a:p>
            <a:pPr marL="0" indent="0">
              <a:lnSpc>
                <a:spcPct val="150000"/>
              </a:lnSpc>
              <a:buNone/>
            </a:pPr>
            <a:r>
              <a:rPr lang="en-US" sz="1600" dirty="0">
                <a:latin typeface="Arial" panose="020B0604020202020204" pitchFamily="34" charset="0"/>
                <a:cs typeface="Arial" panose="020B0604020202020204" pitchFamily="34" charset="0"/>
              </a:rPr>
              <a:t>el primer dígito es "número total de carbono - 1</a:t>
            </a:r>
          </a:p>
          <a:p>
            <a:pPr marL="0" indent="0">
              <a:lnSpc>
                <a:spcPct val="150000"/>
              </a:lnSpc>
              <a:buNone/>
            </a:pPr>
            <a:r>
              <a:rPr lang="en-US" sz="1600" dirty="0">
                <a:latin typeface="Arial" panose="020B0604020202020204" pitchFamily="34" charset="0"/>
                <a:cs typeface="Arial" panose="020B0604020202020204" pitchFamily="34" charset="0"/>
              </a:rPr>
              <a:t>el segundo dígito es "número total de hidrógeno + 1". </a:t>
            </a:r>
          </a:p>
          <a:p>
            <a:pPr marL="0" indent="0">
              <a:lnSpc>
                <a:spcPct val="150000"/>
              </a:lnSpc>
              <a:buNone/>
            </a:pPr>
            <a:r>
              <a:rPr lang="en-US" sz="1600" dirty="0">
                <a:latin typeface="Arial" panose="020B0604020202020204" pitchFamily="34" charset="0"/>
                <a:cs typeface="Arial" panose="020B0604020202020204" pitchFamily="34" charset="0"/>
              </a:rPr>
              <a:t>el tercer dígito es "número de átomos de flúor"</a:t>
            </a:r>
          </a:p>
        </p:txBody>
      </p:sp>
    </p:spTree>
    <p:extLst>
      <p:ext uri="{BB962C8B-B14F-4D97-AF65-F5344CB8AC3E}">
        <p14:creationId xmlns:p14="http://schemas.microsoft.com/office/powerpoint/2010/main" val="296260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Nomenclatura de refrigerantes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Nomenclatura de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Ejemplo: propano</a:t>
            </a:r>
          </a:p>
          <a:p>
            <a:pPr marL="0" indent="0">
              <a:lnSpc>
                <a:spcPct val="150000"/>
              </a:lnSpc>
              <a:buNone/>
            </a:pPr>
            <a:r>
              <a:rPr lang="en-US" sz="1600" dirty="0">
                <a:latin typeface="Arial" panose="020B0604020202020204" pitchFamily="34" charset="0"/>
                <a:cs typeface="Arial" panose="020B0604020202020204" pitchFamily="34" charset="0"/>
              </a:rPr>
              <a:t>número de carbono: 3 // -1 = 2</a:t>
            </a:r>
          </a:p>
          <a:p>
            <a:pPr marL="0" indent="0">
              <a:lnSpc>
                <a:spcPct val="150000"/>
              </a:lnSpc>
              <a:buNone/>
            </a:pPr>
            <a:r>
              <a:rPr lang="en-US" sz="1600" dirty="0">
                <a:latin typeface="Arial" panose="020B0604020202020204" pitchFamily="34" charset="0"/>
                <a:cs typeface="Arial" panose="020B0604020202020204" pitchFamily="34" charset="0"/>
              </a:rPr>
              <a:t>número de hidrógeno: 8 // +1 = 9</a:t>
            </a:r>
          </a:p>
          <a:p>
            <a:pPr marL="0" indent="0">
              <a:lnSpc>
                <a:spcPct val="150000"/>
              </a:lnSpc>
              <a:buNone/>
            </a:pPr>
            <a:r>
              <a:rPr lang="en-US" sz="1600" dirty="0">
                <a:latin typeface="Arial" panose="020B0604020202020204" pitchFamily="34" charset="0"/>
                <a:cs typeface="Arial" panose="020B0604020202020204" pitchFamily="34" charset="0"/>
              </a:rPr>
              <a:t>número de flúor:0</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sym typeface="Wingdings" panose="05000000000000000000" pitchFamily="2" charset="2"/>
              </a:rPr>
              <a:t> R290</a:t>
            </a:r>
            <a:endParaRPr lang="en-US" sz="1600" b="1" dirty="0">
              <a:latin typeface="Arial" panose="020B0604020202020204" pitchFamily="34" charset="0"/>
              <a:cs typeface="Arial" panose="020B0604020202020204" pitchFamily="34" charset="0"/>
            </a:endParaRPr>
          </a:p>
        </p:txBody>
      </p:sp>
      <p:pic>
        <p:nvPicPr>
          <p:cNvPr id="6" name="Picture 2" descr="Methane, ethane, propane molecule models and chemical formulas. Organic chemical compounds. Natural gas. Ball-and-stick model, geometric structure, structural formula. Illustration over whit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62280" r="3526"/>
          <a:stretch/>
        </p:blipFill>
        <p:spPr bwMode="auto">
          <a:xfrm>
            <a:off x="5458172" y="1412776"/>
            <a:ext cx="235410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2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Nomenclatura de refrigerantes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Nomenclatura de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hidrocarburos insaturados y sus derivados se indican mediante números de 4 dígitos. </a:t>
            </a:r>
          </a:p>
          <a:p>
            <a:pPr marL="0" indent="0">
              <a:lnSpc>
                <a:spcPct val="150000"/>
              </a:lnSpc>
              <a:buNone/>
            </a:pPr>
            <a:r>
              <a:rPr lang="en-US" sz="1600" dirty="0">
                <a:latin typeface="Arial" panose="020B0604020202020204" pitchFamily="34" charset="0"/>
                <a:cs typeface="Arial" panose="020B0604020202020204" pitchFamily="34" charset="0"/>
              </a:rPr>
              <a:t>primer dígito: número de bonos dobles o triples</a:t>
            </a:r>
          </a:p>
          <a:p>
            <a:pPr marL="0" indent="0">
              <a:lnSpc>
                <a:spcPct val="150000"/>
              </a:lnSpc>
              <a:buNone/>
            </a:pPr>
            <a:r>
              <a:rPr lang="en-US" sz="1600" dirty="0">
                <a:latin typeface="Arial" panose="020B0604020202020204" pitchFamily="34" charset="0"/>
                <a:cs typeface="Arial" panose="020B0604020202020204" pitchFamily="34" charset="0"/>
              </a:rPr>
              <a:t>el segundo dígito es "número total de carbono - 1</a:t>
            </a:r>
          </a:p>
          <a:p>
            <a:pPr marL="0" indent="0">
              <a:lnSpc>
                <a:spcPct val="150000"/>
              </a:lnSpc>
              <a:buNone/>
            </a:pPr>
            <a:r>
              <a:rPr lang="en-US" sz="1600" dirty="0">
                <a:latin typeface="Arial" panose="020B0604020202020204" pitchFamily="34" charset="0"/>
                <a:cs typeface="Arial" panose="020B0604020202020204" pitchFamily="34" charset="0"/>
              </a:rPr>
              <a:t>el tercer dígito es "número total de hidrógeno + 1". </a:t>
            </a:r>
          </a:p>
          <a:p>
            <a:pPr marL="0" indent="0">
              <a:lnSpc>
                <a:spcPct val="150000"/>
              </a:lnSpc>
              <a:buNone/>
            </a:pPr>
            <a:r>
              <a:rPr lang="en-US" sz="1600" dirty="0">
                <a:latin typeface="Arial" panose="020B0604020202020204" pitchFamily="34" charset="0"/>
                <a:cs typeface="Arial" panose="020B0604020202020204" pitchFamily="34" charset="0"/>
              </a:rPr>
              <a:t>el cuarto dígito es "número de átomos de flúor"</a:t>
            </a:r>
          </a:p>
        </p:txBody>
      </p:sp>
    </p:spTree>
    <p:extLst>
      <p:ext uri="{BB962C8B-B14F-4D97-AF65-F5344CB8AC3E}">
        <p14:creationId xmlns:p14="http://schemas.microsoft.com/office/powerpoint/2010/main" val="3665591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Nomenclatura de refrigerantes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Nomenclatura de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compuestos </a:t>
            </a:r>
            <a:r>
              <a:rPr lang="en-GB" sz="1600" b="1" dirty="0">
                <a:latin typeface="Arial" panose="020B0604020202020204" pitchFamily="34" charset="0"/>
                <a:cs typeface="Arial" panose="020B0604020202020204" pitchFamily="34" charset="0"/>
              </a:rPr>
              <a:t>inorgánicos</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denominan</a:t>
            </a:r>
            <a:r>
              <a:rPr lang="en-US" sz="1600" dirty="0">
                <a:latin typeface="Arial" panose="020B0604020202020204" pitchFamily="34" charset="0"/>
                <a:cs typeface="Arial" panose="020B0604020202020204" pitchFamily="34" charset="0"/>
              </a:rPr>
              <a:t> por </a:t>
            </a:r>
          </a:p>
          <a:p>
            <a:pPr marL="0" indent="0">
              <a:lnSpc>
                <a:spcPct val="150000"/>
              </a:lnSpc>
              <a:buNone/>
            </a:pPr>
            <a:r>
              <a:rPr lang="en-US" sz="1600" dirty="0">
                <a:latin typeface="Arial" panose="020B0604020202020204" pitchFamily="34" charset="0"/>
                <a:cs typeface="Arial" panose="020B0604020202020204" pitchFamily="34" charset="0"/>
              </a:rPr>
              <a:t>700 + peso molecular</a:t>
            </a:r>
          </a:p>
          <a:p>
            <a:pPr marL="0" indent="0">
              <a:lnSpc>
                <a:spcPct val="150000"/>
              </a:lnSpc>
              <a:buNone/>
            </a:pPr>
            <a:r>
              <a:rPr lang="en-US" sz="1600" dirty="0">
                <a:latin typeface="Arial" panose="020B0604020202020204" pitchFamily="34" charset="0"/>
                <a:cs typeface="Arial" panose="020B0604020202020204" pitchFamily="34" charset="0"/>
              </a:rPr>
              <a:t>Ejemplo NH3 / el amoníaco tiene un peso molecular = 17</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sym typeface="Wingdings" panose="05000000000000000000" pitchFamily="2" charset="2"/>
              </a:rPr>
              <a:t> </a:t>
            </a:r>
            <a:r>
              <a:rPr lang="en-US" sz="1600" b="1" dirty="0">
                <a:latin typeface="Arial" panose="020B0604020202020204" pitchFamily="34" charset="0"/>
                <a:cs typeface="Arial" panose="020B0604020202020204" pitchFamily="34" charset="0"/>
              </a:rPr>
              <a:t>R717</a:t>
            </a:r>
          </a:p>
        </p:txBody>
      </p:sp>
    </p:spTree>
    <p:extLst>
      <p:ext uri="{BB962C8B-B14F-4D97-AF65-F5344CB8AC3E}">
        <p14:creationId xmlns:p14="http://schemas.microsoft.com/office/powerpoint/2010/main" val="1660978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Nomenclatura de refrigerantes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Nomenclatura de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azeotrópicos se indican con la serie R-500. </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Refrigerantes mezclados Los azeotrópicos se denominan serie R-400, como R401A, R404A, etc.</a:t>
            </a:r>
          </a:p>
          <a:p>
            <a:pPr marL="0" indent="0">
              <a:lnSpc>
                <a:spcPct val="150000"/>
              </a:lnSpc>
              <a:buNone/>
            </a:pPr>
            <a:endParaRPr lang="en-US" sz="1600" dirty="0">
              <a:latin typeface="Arial" panose="020B0604020202020204" pitchFamily="34" charset="0"/>
              <a:cs typeface="Arial" panose="020B0604020202020204" pitchFamily="34" charset="0"/>
            </a:endParaRPr>
          </a:p>
          <a:p>
            <a:pPr marL="400050" lvl="1" indent="0">
              <a:lnSpc>
                <a:spcPct val="150000"/>
              </a:lnSpc>
              <a:buNone/>
            </a:pPr>
            <a:r>
              <a:rPr lang="de-DE" sz="1600" dirty="0" err="1">
                <a:latin typeface="Arial" panose="020B0604020202020204" pitchFamily="34" charset="0"/>
                <a:cs typeface="Arial" panose="020B0604020202020204" pitchFamily="34" charset="0"/>
              </a:rPr>
              <a:t>Ejemplo</a:t>
            </a:r>
            <a:r>
              <a:rPr lang="de-DE" sz="1600" b="1" dirty="0">
                <a:latin typeface="Arial" panose="020B0604020202020204" pitchFamily="34" charset="0"/>
                <a:cs typeface="Arial" panose="020B0604020202020204" pitchFamily="34" charset="0"/>
              </a:rPr>
              <a:t> R410A</a:t>
            </a:r>
          </a:p>
          <a:p>
            <a:pPr lvl="1">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rPr>
              <a:t>50 % R-32 (Difluormetano) </a:t>
            </a:r>
          </a:p>
          <a:p>
            <a:pPr lvl="1">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rPr>
              <a:t>50 % R-125 (Pentafluoretano)</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716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lstStyle/>
          <a:p>
            <a:pPr>
              <a:lnSpc>
                <a:spcPct val="150000"/>
              </a:lnSpc>
            </a:pPr>
            <a:r>
              <a:rPr lang="en-GB" dirty="0">
                <a:latin typeface="Arial" panose="020B0604020202020204" pitchFamily="34" charset="0"/>
                <a:cs typeface="Arial" panose="020B0604020202020204" pitchFamily="34" charset="0"/>
              </a:rPr>
              <a:t>Nomenclatura de refrigerantes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Nomenclatura de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sufijo de la letra minúscula (a) indica los isómeros asimétricos</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sufijo de la letra mayúscula (A) indica una masa molecular diferente.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42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ciclo de la bomba de calor</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Refrigerantes y ciclo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En el caso normal, el ciclo del refrigerante en la bomba de calor es un circuito cerrado. Esto significa que ni siquiera el instalador ni el usuario deben entrar en contacto con los refrigerantes.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personas que trabajan en el ciclo del refrigerante -incluso en el ciclo abierto- necesitan una cierta prueba de competencia que </a:t>
            </a:r>
            <a:r>
              <a:rPr lang="en-US" sz="1600" b="1" dirty="0">
                <a:latin typeface="Arial" panose="020B0604020202020204" pitchFamily="34" charset="0"/>
                <a:cs typeface="Arial" panose="020B0604020202020204" pitchFamily="34" charset="0"/>
              </a:rPr>
              <a:t>NO</a:t>
            </a:r>
            <a:r>
              <a:rPr lang="en-US" sz="1600" dirty="0">
                <a:latin typeface="Arial" panose="020B0604020202020204" pitchFamily="34" charset="0"/>
                <a:cs typeface="Arial" panose="020B0604020202020204" pitchFamily="34" charset="0"/>
              </a:rPr>
              <a:t> puede formar parte de este curso de formación.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Antes de trabajar con refrigerantes, asegúrese de que está autorizado a hacerlo y de que cumple con sus leyes y reglamentos.</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78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ciclo de la bomba de calor</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Recuperación y reciclaje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Debido a las propiedades de los refrigerantes (ver arriba) cada refrigerante debe ser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	Recuperado</a:t>
            </a:r>
          </a:p>
          <a:p>
            <a:pPr marL="0" indent="0">
              <a:lnSpc>
                <a:spcPct val="150000"/>
              </a:lnSpc>
              <a:buNone/>
            </a:pPr>
            <a:r>
              <a:rPr lang="en-US" sz="1600" dirty="0">
                <a:latin typeface="Arial" panose="020B0604020202020204" pitchFamily="34" charset="0"/>
                <a:cs typeface="Arial" panose="020B0604020202020204" pitchFamily="34" charset="0"/>
              </a:rPr>
              <a:t>	y </a:t>
            </a:r>
          </a:p>
          <a:p>
            <a:pPr marL="0" indent="0">
              <a:lnSpc>
                <a:spcPct val="150000"/>
              </a:lnSpc>
              <a:buNone/>
            </a:pPr>
            <a:r>
              <a:rPr lang="en-US" sz="1600" b="1" dirty="0">
                <a:latin typeface="Arial" panose="020B0604020202020204" pitchFamily="34" charset="0"/>
                <a:cs typeface="Arial" panose="020B0604020202020204" pitchFamily="34" charset="0"/>
              </a:rPr>
              <a:t>	Reciclado </a:t>
            </a:r>
          </a:p>
          <a:p>
            <a:pPr marL="0" indent="0">
              <a:lnSpc>
                <a:spcPct val="150000"/>
              </a:lnSpc>
              <a:buNone/>
            </a:pPr>
            <a:r>
              <a:rPr lang="en-US" sz="1600" dirty="0">
                <a:latin typeface="Arial" panose="020B0604020202020204" pitchFamily="34" charset="0"/>
                <a:cs typeface="Arial" panose="020B0604020202020204" pitchFamily="34" charset="0"/>
              </a:rPr>
              <a:t>	De una manera apropiada.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Está terminantemente prohibido liberarlo al medio ambiente.</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23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HMIS safety data sheets checklist training hazardous products pictograms white red symbols workplace health and safety employee supervision compliance legislation"/>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1000"/>
                    </a14:imgEffect>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3347864" y="1349262"/>
            <a:ext cx="5940152" cy="4725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seguridad</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Ficha de datos de</a:t>
            </a:r>
            <a:r>
              <a:rPr lang="en-US" sz="1600" b="1" dirty="0" err="1">
                <a:latin typeface="Arial" panose="020B0604020202020204" pitchFamily="34" charset="0"/>
                <a:cs typeface="Arial" panose="020B0604020202020204" pitchFamily="34" charset="0"/>
              </a:rPr>
              <a:t> seguridad</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Si se pone en contacto con un refrigerante - por ejemplo, hay una fuga en su sistema - hay algunos requisitos de seguridad de acuerdo con el tipo de refrigerante.</a:t>
            </a:r>
          </a:p>
          <a:p>
            <a:pPr marL="0" indent="0">
              <a:lnSpc>
                <a:spcPct val="150000"/>
              </a:lnSpc>
              <a:buNone/>
            </a:pPr>
            <a:r>
              <a:rPr lang="en-US" sz="1600" dirty="0">
                <a:latin typeface="Arial" panose="020B0604020202020204" pitchFamily="34" charset="0"/>
                <a:cs typeface="Arial" panose="020B0604020202020204" pitchFamily="34" charset="0"/>
              </a:rPr>
              <a:t>Como puede ver arriba, los diferentes refrigerantes tienen diferentes propiedades y diferentes problemas.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Para cada refrigerante, el fabricante proporciona una "Ficha de datos de</a:t>
            </a:r>
            <a:r>
              <a:rPr lang="en-US" sz="1600" dirty="0" err="1">
                <a:latin typeface="Arial" panose="020B0604020202020204" pitchFamily="34" charset="0"/>
                <a:cs typeface="Arial" panose="020B0604020202020204" pitchFamily="34" charset="0"/>
              </a:rPr>
              <a:t> seguridad</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63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Durante la instalación y el funcionamiento de los sistemas de bombas de calor geotérmicas, hay dos agentes químicos diferentes que hay que tener en cuenta.</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El </a:t>
            </a:r>
            <a:r>
              <a:rPr lang="en-US" sz="1600" b="1" dirty="0">
                <a:latin typeface="Arial" panose="020B0604020202020204" pitchFamily="34" charset="0"/>
                <a:cs typeface="Arial" panose="020B0604020202020204" pitchFamily="34" charset="0"/>
              </a:rPr>
              <a:t>refrigerante</a:t>
            </a:r>
            <a:r>
              <a:rPr lang="en-US" sz="1600" dirty="0">
                <a:latin typeface="Arial" panose="020B0604020202020204" pitchFamily="34" charset="0"/>
                <a:cs typeface="Arial" panose="020B0604020202020204" pitchFamily="34" charset="0"/>
              </a:rPr>
              <a:t> como fluido de trabajo interno en la bomba de calor</a:t>
            </a:r>
          </a:p>
          <a:p>
            <a:pPr>
              <a:lnSpc>
                <a:spcPct val="150000"/>
              </a:lnSpc>
              <a:buAutoNum type="arabicPeriod"/>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La </a:t>
            </a:r>
            <a:r>
              <a:rPr lang="en-US" sz="1600" b="1"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como fluido caloportador en los intercambiadores de calor de la perforación</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585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seguridad</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Ficha de datos de</a:t>
            </a:r>
            <a:r>
              <a:rPr lang="en-US" sz="1600" b="1" dirty="0" err="1">
                <a:latin typeface="Arial" panose="020B0604020202020204" pitchFamily="34" charset="0"/>
                <a:cs typeface="Arial" panose="020B0604020202020204" pitchFamily="34" charset="0"/>
              </a:rPr>
              <a:t> seguridad</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Aquí puede encontrar una hoja de datos de</a:t>
            </a:r>
            <a:r>
              <a:rPr lang="en-US" sz="1600" dirty="0" err="1">
                <a:latin typeface="Arial" panose="020B0604020202020204" pitchFamily="34" charset="0"/>
                <a:cs typeface="Arial" panose="020B0604020202020204" pitchFamily="34" charset="0"/>
              </a:rPr>
              <a:t> seguridad</a:t>
            </a:r>
            <a:r>
              <a:rPr lang="en-US" sz="1600" dirty="0">
                <a:latin typeface="Arial" panose="020B0604020202020204" pitchFamily="34" charset="0"/>
                <a:cs typeface="Arial" panose="020B0604020202020204" pitchFamily="34" charset="0"/>
              </a:rPr>
              <a:t> del R410</a:t>
            </a:r>
          </a:p>
          <a:p>
            <a:pPr marL="0" indent="0">
              <a:lnSpc>
                <a:spcPct val="150000"/>
              </a:lnSpc>
              <a:buNone/>
            </a:pPr>
            <a:r>
              <a:rPr lang="en-US" sz="1600" dirty="0">
                <a:latin typeface="Arial" panose="020B0604020202020204" pitchFamily="34" charset="0"/>
                <a:cs typeface="Arial" panose="020B0604020202020204" pitchFamily="34" charset="0"/>
                <a:hlinkClick r:id="rId3"/>
              </a:rPr>
              <a:t>http://www.refrigerants.com/pdf/SDS%20R410A.pdf</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hechos y directivas más importantes son: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51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seguridad</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MEDIDAS DE PRIMEROS AUXILIOS</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PIEL</a:t>
            </a:r>
            <a:r>
              <a:rPr lang="en-US" sz="1600" dirty="0">
                <a:latin typeface="Arial" panose="020B0604020202020204" pitchFamily="34" charset="0"/>
                <a:cs typeface="Arial" panose="020B0604020202020204" pitchFamily="34" charset="0"/>
              </a:rPr>
              <a:t>: Enjuague inmediatamente la piel con agua hasta que se elimine todo el producto químico. Si hay evidencia de congelación, báñese (no frote) con agua tibia (no caliente). Si no hay agua disponible, cúbrala con un paño limpio y suave o una cubierta similar. Obtenga atención médica si los síntomas persisten.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OJOS</a:t>
            </a:r>
            <a:r>
              <a:rPr lang="en-US" sz="1600" dirty="0">
                <a:latin typeface="Arial" panose="020B0604020202020204" pitchFamily="34" charset="0"/>
                <a:cs typeface="Arial" panose="020B0604020202020204" pitchFamily="34" charset="0"/>
              </a:rPr>
              <a:t>: Enjuague inmediatamente los ojos con grandes cantidades de agua durante al menos 15 minutos (en caso de congelación, el agua debe estar tibia, no caliente), levantando los párpados ocasionalmente para facilitar la irrigación. Obtenga atención médica si los síntomas persisten.</a:t>
            </a: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29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seguridad</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MEDIDAS DE PRIMEROS AUXILIOS</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INHALACIÓN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Inmediatamente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dirijase</a:t>
            </a:r>
            <a:r>
              <a:rPr lang="en-US" sz="1600" dirty="0">
                <a:latin typeface="Arial" panose="020B0604020202020204" pitchFamily="34" charset="0"/>
                <a:cs typeface="Arial" panose="020B0604020202020204" pitchFamily="34" charset="0"/>
              </a:rPr>
              <a:t> a un </a:t>
            </a:r>
            <a:r>
              <a:rPr lang="en-US" sz="1600" dirty="0" err="1">
                <a:latin typeface="Arial" panose="020B0604020202020204" pitchFamily="34" charset="0"/>
                <a:cs typeface="Arial" panose="020B0604020202020204" pitchFamily="34" charset="0"/>
              </a:rPr>
              <a:t>lugar</a:t>
            </a:r>
            <a:r>
              <a:rPr lang="en-US" sz="1600" dirty="0">
                <a:latin typeface="Arial" panose="020B0604020202020204" pitchFamily="34" charset="0"/>
                <a:cs typeface="Arial" panose="020B0604020202020204" pitchFamily="34" charset="0"/>
              </a:rPr>
              <a:t> con aire fresco. Si la respiración se ha detenido, administre respiración artificial. Utilice oxígeno según sea necesario, siempre y cuando haya un operador cualificado disponible. Obtenga atención médica. No le dé epinefrina (adrenalina).</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01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seguridad</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EQUIPO DE PROTECCIÓN PERSONAL</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PROTECCIÓN DE LA PIEL:</a:t>
            </a:r>
          </a:p>
          <a:p>
            <a:pPr marL="0" indent="0">
              <a:lnSpc>
                <a:spcPct val="150000"/>
              </a:lnSpc>
              <a:buNone/>
            </a:pPr>
            <a:r>
              <a:rPr lang="en-US" sz="1600" dirty="0">
                <a:latin typeface="Arial" panose="020B0604020202020204" pitchFamily="34" charset="0"/>
                <a:cs typeface="Arial" panose="020B0604020202020204" pitchFamily="34" charset="0"/>
              </a:rPr>
              <a:t>El contacto de la piel con el refrigerante puede causar </a:t>
            </a:r>
            <a:r>
              <a:rPr lang="en-US" sz="1600" b="1" dirty="0">
                <a:latin typeface="Arial" panose="020B0604020202020204" pitchFamily="34" charset="0"/>
                <a:cs typeface="Arial" panose="020B0604020202020204" pitchFamily="34" charset="0"/>
              </a:rPr>
              <a:t>congelación</a:t>
            </a:r>
            <a:r>
              <a:rPr lang="en-US" sz="1600" dirty="0">
                <a:latin typeface="Arial" panose="020B0604020202020204" pitchFamily="34" charset="0"/>
                <a:cs typeface="Arial" panose="020B0604020202020204" pitchFamily="34" charset="0"/>
              </a:rPr>
              <a:t>. La ropa y los guantes de trabajo en general (cuero) deben proporcionar una protección adecuada. Si se prevé un contacto prolongado con el líquido o el gas, deben utilizarse</a:t>
            </a:r>
            <a:r>
              <a:rPr lang="en-US" sz="1600" b="1" dirty="0">
                <a:latin typeface="Arial" panose="020B0604020202020204" pitchFamily="34" charset="0"/>
                <a:cs typeface="Arial" panose="020B0604020202020204" pitchFamily="34" charset="0"/>
              </a:rPr>
              <a:t> guantes</a:t>
            </a:r>
            <a:r>
              <a:rPr lang="en-US" sz="1600" dirty="0">
                <a:latin typeface="Arial" panose="020B0604020202020204" pitchFamily="34" charset="0"/>
                <a:cs typeface="Arial" panose="020B0604020202020204" pitchFamily="34" charset="0"/>
              </a:rPr>
              <a:t> aislantes </a:t>
            </a:r>
            <a:r>
              <a:rPr lang="en-US" sz="1600" b="1" dirty="0">
                <a:latin typeface="Arial" panose="020B0604020202020204" pitchFamily="34" charset="0"/>
                <a:cs typeface="Arial" panose="020B0604020202020204" pitchFamily="34" charset="0"/>
              </a:rPr>
              <a:t>construidos de PVA</a:t>
            </a:r>
            <a:r>
              <a:rPr lang="en-US" sz="1600" dirty="0">
                <a:latin typeface="Arial" panose="020B0604020202020204" pitchFamily="34" charset="0"/>
                <a:cs typeface="Arial" panose="020B0604020202020204" pitchFamily="34" charset="0"/>
              </a:rPr>
              <a:t>, neopreno o caucho butílico. Toda la ropa contaminada debe quitarse y lavarse inmediatamente antes de volver a usarla.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PROTECCIÓN OCULAR:</a:t>
            </a:r>
          </a:p>
          <a:p>
            <a:pPr marL="0" indent="0">
              <a:lnSpc>
                <a:spcPct val="150000"/>
              </a:lnSpc>
              <a:buNone/>
            </a:pPr>
            <a:r>
              <a:rPr lang="en-US" sz="1600" dirty="0">
                <a:latin typeface="Arial" panose="020B0604020202020204" pitchFamily="34" charset="0"/>
                <a:cs typeface="Arial" panose="020B0604020202020204" pitchFamily="34" charset="0"/>
              </a:rPr>
              <a:t>Para condiciones normales, use </a:t>
            </a:r>
            <a:r>
              <a:rPr lang="en-US" sz="1600" b="1" dirty="0">
                <a:latin typeface="Arial" panose="020B0604020202020204" pitchFamily="34" charset="0"/>
                <a:cs typeface="Arial" panose="020B0604020202020204" pitchFamily="34" charset="0"/>
              </a:rPr>
              <a:t>gafas de seguridad</a:t>
            </a:r>
            <a:r>
              <a:rPr lang="en-US" sz="1600" dirty="0">
                <a:latin typeface="Arial" panose="020B0604020202020204" pitchFamily="34" charset="0"/>
                <a:cs typeface="Arial" panose="020B0604020202020204" pitchFamily="34" charset="0"/>
              </a:rPr>
              <a:t>. Cuando exista una probabilidad razonable de contacto con líquidos, use gafas de seguridad para productos químicos.</a:t>
            </a:r>
          </a:p>
        </p:txBody>
      </p:sp>
    </p:spTree>
    <p:extLst>
      <p:ext uri="{BB962C8B-B14F-4D97-AF65-F5344CB8AC3E}">
        <p14:creationId xmlns:p14="http://schemas.microsoft.com/office/powerpoint/2010/main" val="3393936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seguridad</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EQUIPO DE PROTECCIÓN PERSONAL</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PROTECCIÓN RESPIRATORIA:</a:t>
            </a:r>
          </a:p>
          <a:p>
            <a:pPr marL="0" indent="0">
              <a:lnSpc>
                <a:spcPct val="150000"/>
              </a:lnSpc>
              <a:buNone/>
            </a:pPr>
            <a:r>
              <a:rPr lang="en-US" sz="1600" dirty="0">
                <a:latin typeface="Arial" panose="020B0604020202020204" pitchFamily="34" charset="0"/>
                <a:cs typeface="Arial" panose="020B0604020202020204" pitchFamily="34" charset="0"/>
              </a:rPr>
              <a:t>Generalmente no se requiere ninguno para </a:t>
            </a:r>
            <a:r>
              <a:rPr lang="en-US" sz="1600" b="1" dirty="0">
                <a:latin typeface="Arial" panose="020B0604020202020204" pitchFamily="34" charset="0"/>
                <a:cs typeface="Arial" panose="020B0604020202020204" pitchFamily="34" charset="0"/>
              </a:rPr>
              <a:t>situaciones de trabajo con ventilación</a:t>
            </a:r>
            <a:r>
              <a:rPr lang="en-US" sz="1600" dirty="0">
                <a:latin typeface="Arial" panose="020B0604020202020204" pitchFamily="34" charset="0"/>
                <a:cs typeface="Arial" panose="020B0604020202020204" pitchFamily="34" charset="0"/>
              </a:rPr>
              <a:t> adecuada. En caso de liberación accidental o de situaciones no ventiladas, o de liberación en espacios confinados, donde la concentración puede estar por encima del PEL de 1.000 ppm, utilice un equipo de respiración</a:t>
            </a:r>
            <a:r>
              <a:rPr lang="en-US" sz="1600" dirty="0" err="1">
                <a:latin typeface="Arial" panose="020B0604020202020204" pitchFamily="34" charset="0"/>
                <a:cs typeface="Arial" panose="020B0604020202020204" pitchFamily="34" charset="0"/>
              </a:rPr>
              <a:t> autónomo</a:t>
            </a:r>
            <a:r>
              <a:rPr lang="en-US" sz="1600" dirty="0">
                <a:latin typeface="Arial" panose="020B0604020202020204" pitchFamily="34" charset="0"/>
                <a:cs typeface="Arial" panose="020B0604020202020204" pitchFamily="34" charset="0"/>
              </a:rPr>
              <a:t> y aprobado por NIOSH o un respirador de aire suministrado. Para escapar: utilice la primera o una máscara antigás aprobada por NIOSH con bote de vapor orgánico.</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28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seguridad</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EQUIPO DE PROTECCIÓN PERSONAL</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RECOMENDACIONES ADICIONALES:</a:t>
            </a:r>
          </a:p>
          <a:p>
            <a:pPr marL="0" indent="0">
              <a:lnSpc>
                <a:spcPct val="150000"/>
              </a:lnSpc>
              <a:buNone/>
            </a:pPr>
            <a:r>
              <a:rPr lang="en-US" sz="1600" dirty="0">
                <a:latin typeface="Arial" panose="020B0604020202020204" pitchFamily="34" charset="0"/>
                <a:cs typeface="Arial" panose="020B0604020202020204" pitchFamily="34" charset="0"/>
              </a:rPr>
              <a:t>Cuando sea probable el contacto con líquidos, como en un derrame o fuga, se deben usar botas y ropa impermeables. </a:t>
            </a:r>
            <a:r>
              <a:rPr lang="en-US" sz="1600" b="1" dirty="0">
                <a:latin typeface="Arial" panose="020B0604020202020204" pitchFamily="34" charset="0"/>
                <a:cs typeface="Arial" panose="020B0604020202020204" pitchFamily="34" charset="0"/>
              </a:rPr>
              <a:t>Se recomiendan señales de advertencia de alto nivel de dosis para las áreas de exposición principal. </a:t>
            </a:r>
            <a:r>
              <a:rPr lang="en-US" sz="1600" dirty="0">
                <a:latin typeface="Arial" panose="020B0604020202020204" pitchFamily="34" charset="0"/>
                <a:cs typeface="Arial" panose="020B0604020202020204" pitchFamily="34" charset="0"/>
              </a:rPr>
              <a:t>Proporcione estaciones de lavado de ojos y duchas</a:t>
            </a:r>
            <a:r>
              <a:rPr lang="en-US" sz="1600" dirty="0" err="1">
                <a:latin typeface="Arial" panose="020B0604020202020204" pitchFamily="34" charset="0"/>
                <a:cs typeface="Arial" panose="020B0604020202020204" pitchFamily="34" charset="0"/>
              </a:rPr>
              <a:t> rápidas para niños</a:t>
            </a:r>
            <a:r>
              <a:rPr lang="en-US" sz="1600" dirty="0">
                <a:latin typeface="Arial" panose="020B0604020202020204" pitchFamily="34" charset="0"/>
                <a:cs typeface="Arial" panose="020B0604020202020204" pitchFamily="34" charset="0"/>
              </a:rPr>
              <a:t> en lugares convenientes.</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702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Refrigerantes y seguridad</a:t>
            </a:r>
          </a:p>
        </p:txBody>
      </p:sp>
      <p:sp>
        <p:nvSpPr>
          <p:cNvPr id="3" name="Content Placeholder 2"/>
          <p:cNvSpPr>
            <a:spLocks noGrp="1"/>
          </p:cNvSpPr>
          <p:nvPr>
            <p:ph idx="1"/>
          </p:nvPr>
        </p:nvSpPr>
        <p:spPr>
          <a:xfrm>
            <a:off x="318356" y="1484784"/>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En caso de situaciones peligrosas, llame al 112</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2772" name="Picture 4" descr="112 Emergency Call N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821734"/>
            <a:ext cx="4084028" cy="435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76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Salmuera</a:t>
            </a:r>
          </a:p>
        </p:txBody>
      </p:sp>
      <p:sp>
        <p:nvSpPr>
          <p:cNvPr id="3" name="Content Placeholder 2"/>
          <p:cNvSpPr>
            <a:spLocks noGrp="1"/>
          </p:cNvSpPr>
          <p:nvPr>
            <p:ph idx="1"/>
          </p:nvPr>
        </p:nvSpPr>
        <p:spPr>
          <a:xfrm>
            <a:off x="395536" y="1412776"/>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¿Qué significa salmuera?</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fluido de transferencia de calor en los intercambiadores de calor de la perforación se llama </a:t>
            </a:r>
            <a:r>
              <a:rPr lang="en-US" sz="1600" dirty="0" err="1">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El significado de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es generalmente una solución salina de alta concentración en agua.</a:t>
            </a:r>
          </a:p>
          <a:p>
            <a:pPr marL="0" indent="0">
              <a:lnSpc>
                <a:spcPct val="150000"/>
              </a:lnSpc>
              <a:buNone/>
            </a:pPr>
            <a:r>
              <a:rPr lang="en-US" sz="1600" dirty="0">
                <a:latin typeface="Arial" panose="020B0604020202020204" pitchFamily="34" charset="0"/>
                <a:cs typeface="Arial" panose="020B0604020202020204" pitchFamily="34" charset="0"/>
              </a:rPr>
              <a:t>Desde el 3,5% (agua de mar) hasta aproximadamente el 26% (una solución saturada típica)</a:t>
            </a:r>
          </a:p>
          <a:p>
            <a:pPr marL="0" indent="0">
              <a:lnSpc>
                <a:spcPct val="150000"/>
              </a:lnSpc>
              <a:buNone/>
            </a:pPr>
            <a:r>
              <a:rPr lang="en-US" sz="1600" dirty="0">
                <a:latin typeface="Arial" panose="020B0604020202020204" pitchFamily="34" charset="0"/>
                <a:cs typeface="Arial" panose="020B0604020202020204" pitchFamily="34" charset="0"/>
              </a:rPr>
              <a:t>Este significado no tiene nada que ver con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en el caso de las bombas de calor.</a:t>
            </a:r>
          </a:p>
          <a:p>
            <a:pPr marL="0" indent="0">
              <a:lnSpc>
                <a:spcPct val="150000"/>
              </a:lnSpc>
              <a:buNone/>
            </a:pP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nuestro caso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es una mezcla de agua (~75%) y anticongelante (~25%, por ejemplo, etilenglicol).</a:t>
            </a:r>
          </a:p>
          <a:p>
            <a:pPr marL="0" indent="0">
              <a:lnSpc>
                <a:spcPct val="150000"/>
              </a:lnSpc>
              <a:buNone/>
            </a:pPr>
            <a:r>
              <a:rPr lang="en-US" sz="1600" dirty="0">
                <a:latin typeface="Arial" panose="020B0604020202020204" pitchFamily="34" charset="0"/>
                <a:cs typeface="Arial" panose="020B0604020202020204" pitchFamily="34" charset="0"/>
              </a:rPr>
              <a:t>El anticongelante evita la congelación en los puntos de funcionamiento a temperaturas inferiores a 0°C, lo que causaría graves daños.</a:t>
            </a:r>
            <a:endParaRPr lang="de-DE" sz="1600" dirty="0">
              <a:latin typeface="Arial" panose="020B0604020202020204" pitchFamily="34" charset="0"/>
              <a:cs typeface="Arial" panose="020B0604020202020204" pitchFamily="34" charset="0"/>
            </a:endParaRPr>
          </a:p>
          <a:p>
            <a:pPr marL="0" indent="0">
              <a:lnSpc>
                <a:spcPct val="150000"/>
              </a:lnSpc>
              <a:buNone/>
            </a:pP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083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¿Sólo anticongelante?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 propiedad más importante de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es alcanzar un punto de congelación más bajo ( etilenglicol). Además,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está diseñada para evitar la corrosión, el envejecimiento y las incrustaciones en el sistema. (</a:t>
            </a:r>
            <a:r>
              <a:rPr lang="en-US" sz="1600" dirty="0">
                <a:latin typeface="Arial" panose="020B0604020202020204" pitchFamily="34" charset="0"/>
                <a:cs typeface="Arial" panose="020B0604020202020204" pitchFamily="34" charset="0"/>
                <a:sym typeface="Wingdings" panose="05000000000000000000" pitchFamily="2" charset="2"/>
              </a:rPr>
              <a:t>ver capítulo </a:t>
            </a:r>
            <a:r>
              <a:rPr lang="en-US" sz="1600" dirty="0" err="1">
                <a:latin typeface="Arial" panose="020B0604020202020204" pitchFamily="34" charset="0"/>
                <a:cs typeface="Arial" panose="020B0604020202020204" pitchFamily="34" charset="0"/>
                <a:sym typeface="Wingdings" panose="05000000000000000000" pitchFamily="2" charset="2"/>
              </a:rPr>
              <a:t>xx.yyyy</a:t>
            </a:r>
            <a:r>
              <a:rPr lang="en-US" sz="1600" dirty="0">
                <a:latin typeface="Arial" panose="020B0604020202020204" pitchFamily="34" charset="0"/>
                <a:cs typeface="Arial" panose="020B0604020202020204" pitchFamily="34" charset="0"/>
                <a:sym typeface="Wingdings" panose="05000000000000000000" pitchFamily="2" charset="2"/>
              </a:rPr>
              <a:t> - la salmuera está en contacto directo con el intercambiador de calor de la bomba de calor / el </a:t>
            </a:r>
            <a:r>
              <a:rPr lang="en-US" sz="1600" dirty="0" err="1">
                <a:latin typeface="Arial" panose="020B0604020202020204" pitchFamily="34" charset="0"/>
                <a:cs typeface="Arial" panose="020B0604020202020204" pitchFamily="34" charset="0"/>
                <a:sym typeface="Wingdings" panose="05000000000000000000" pitchFamily="2" charset="2"/>
              </a:rPr>
              <a:t>evapotizador</a:t>
            </a:r>
            <a:r>
              <a:rPr lang="en-US" sz="1600" dirty="0">
                <a:latin typeface="Arial" panose="020B0604020202020204" pitchFamily="34" charset="0"/>
                <a:cs typeface="Arial" panose="020B0604020202020204" pitchFamily="34" charset="0"/>
                <a:sym typeface="Wingdings" panose="05000000000000000000" pitchFamily="2" charset="2"/>
              </a:rPr>
              <a:t>).</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Para ello, se añaden inhibidores a la </a:t>
            </a: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salmuera</a:t>
            </a:r>
            <a:r>
              <a:rPr lang="en-US" sz="1600" dirty="0">
                <a:latin typeface="Arial" panose="020B0604020202020204" pitchFamily="34" charset="0"/>
                <a:cs typeface="Arial" panose="020B0604020202020204" pitchFamily="34" charset="0"/>
                <a:sym typeface="Wingdings" panose="05000000000000000000" pitchFamily="2" charset="2"/>
              </a:rPr>
              <a:t>, que forman parte de la mezcla anticongelante ya preparada.</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Aunque el glicol es relativamente inofensivo, los inhibidores pueden ser peligrosos para la salud y el medio ambiente.</a:t>
            </a:r>
          </a:p>
          <a:p>
            <a:pPr marL="0" indent="0">
              <a:lnSpc>
                <a:spcPct val="150000"/>
              </a:lnSpc>
              <a:buNone/>
            </a:pP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932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Inhibidores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Lamentablemente, los componentes individuales de los inhibidores no son nombrados por los fabricantes.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En las especificaciones sólo se denominan como "inhibidores modernos" o "agentes de protección anticorrosiva". El objetivo de todos ellos es proporcionar una protección óptima contra la corrosión, incluso en sistemas combinados (instalaciones multimetálicas).</a:t>
            </a:r>
          </a:p>
          <a:p>
            <a:pPr marL="0" indent="0">
              <a:lnSpc>
                <a:spcPct val="150000"/>
              </a:lnSpc>
              <a:buNone/>
            </a:pP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48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Un refrigerante es un fluido utilizado en una bomba de calor y un ciclo de refrigeración. Durante el ciclo de trabajo en la bomba de calor, ésta sufre transiciones de fase de un líquido a un gas y viceversa.</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Normalmente el refrigerante forma parte del ciclo cerrado de la bomba de calor y no entrará en contacto con las sustancias.</a:t>
            </a:r>
          </a:p>
          <a:p>
            <a:pPr marL="0" indent="0">
              <a:lnSpc>
                <a:spcPct val="150000"/>
              </a:lnSpc>
              <a:buNone/>
            </a:pP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b="1" dirty="0">
                <a:latin typeface="Arial" panose="020B0604020202020204" pitchFamily="34" charset="0"/>
                <a:cs typeface="Arial" panose="020B0604020202020204" pitchFamily="34" charset="0"/>
              </a:rPr>
              <a:t> Preferido del refrigerante</a:t>
            </a:r>
          </a:p>
          <a:p>
            <a:pPr>
              <a:lnSpc>
                <a:spcPct val="150000"/>
              </a:lnSpc>
              <a:buAutoNum type="arabicPeriod"/>
            </a:pPr>
            <a:r>
              <a:rPr lang="en-US" sz="1600" dirty="0">
                <a:latin typeface="Arial" panose="020B0604020202020204" pitchFamily="34" charset="0"/>
                <a:cs typeface="Arial" panose="020B0604020202020204" pitchFamily="34" charset="0"/>
              </a:rPr>
              <a:t> propiedades termodinámicas</a:t>
            </a:r>
          </a:p>
          <a:p>
            <a:pPr>
              <a:lnSpc>
                <a:spcPct val="150000"/>
              </a:lnSpc>
              <a:buAutoNum type="arabicPeriod"/>
            </a:pPr>
            <a:r>
              <a:rPr lang="de-DE" sz="1600" dirty="0">
                <a:latin typeface="Arial" panose="020B0604020202020204" pitchFamily="34" charset="0"/>
                <a:cs typeface="Arial" panose="020B0604020202020204" pitchFamily="34" charset="0"/>
              </a:rPr>
              <a:t>Prpiedades medioambientales y de seguridad</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707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507288" cy="4713387"/>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Inhibidores</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Por ejemplo, las cotizaciones de Terra </a:t>
            </a:r>
            <a:r>
              <a:rPr lang="en-US" sz="1600" dirty="0" err="1">
                <a:latin typeface="Arial" panose="020B0604020202020204" pitchFamily="34" charset="0"/>
                <a:cs typeface="Arial" panose="020B0604020202020204" pitchFamily="34" charset="0"/>
              </a:rPr>
              <a:t>calidius</a:t>
            </a:r>
            <a:r>
              <a:rPr lang="en-US" sz="1600" dirty="0">
                <a:latin typeface="Arial" panose="020B0604020202020204" pitchFamily="34" charset="0"/>
                <a:cs typeface="Arial" panose="020B0604020202020204" pitchFamily="34" charset="0"/>
              </a:rPr>
              <a:t> para su producto </a:t>
            </a:r>
          </a:p>
          <a:p>
            <a:pPr marL="0" indent="0">
              <a:lnSpc>
                <a:spcPct val="150000"/>
              </a:lnSpc>
              <a:buNone/>
            </a:pPr>
            <a:r>
              <a:rPr lang="pt-BR" sz="1600" dirty="0">
                <a:latin typeface="Arial" panose="020B0604020202020204" pitchFamily="34" charset="0"/>
                <a:cs typeface="Arial" panose="020B0604020202020204" pitchFamily="34" charset="0"/>
              </a:rPr>
              <a:t>FLUIDO CALOPORTADOR TERRA GELU N </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dirty="0">
                <a:latin typeface="Arial" panose="020B0604020202020204" pitchFamily="34" charset="0"/>
                <a:cs typeface="Arial" panose="020B0604020202020204" pitchFamily="34" charset="0"/>
              </a:rPr>
              <a:t>Las </a:t>
            </a:r>
            <a:r>
              <a:rPr lang="en-US" sz="1600" dirty="0" err="1">
                <a:latin typeface="Arial" panose="020B0604020202020204" pitchFamily="34" charset="0"/>
                <a:cs typeface="Arial" panose="020B0604020202020204" pitchFamily="34" charset="0"/>
              </a:rPr>
              <a:t>siguientes</a:t>
            </a: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err="1">
                <a:latin typeface="Arial" panose="020B0604020202020204" pitchFamily="34" charset="0"/>
                <a:cs typeface="Arial" panose="020B0604020202020204" pitchFamily="34" charset="0"/>
              </a:rPr>
              <a:t>propiedades</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2767049" y="2564904"/>
            <a:ext cx="6381143" cy="3672408"/>
          </a:xfrm>
          <a:prstGeom prst="rect">
            <a:avLst/>
          </a:prstGeom>
        </p:spPr>
      </p:pic>
      <p:sp>
        <p:nvSpPr>
          <p:cNvPr id="6" name="Rechteck 5"/>
          <p:cNvSpPr/>
          <p:nvPr/>
        </p:nvSpPr>
        <p:spPr>
          <a:xfrm>
            <a:off x="2914952" y="2888778"/>
            <a:ext cx="2088232"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2915816" y="2852936"/>
            <a:ext cx="861133"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Material</a:t>
            </a:r>
          </a:p>
        </p:txBody>
      </p:sp>
      <p:sp>
        <p:nvSpPr>
          <p:cNvPr id="7" name="Rechteck 6"/>
          <p:cNvSpPr/>
          <p:nvPr/>
        </p:nvSpPr>
        <p:spPr>
          <a:xfrm>
            <a:off x="5080149" y="2888778"/>
            <a:ext cx="1260000"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6372000" y="2877811"/>
            <a:ext cx="1278000"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697396" y="2877810"/>
            <a:ext cx="1132677"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5080149" y="2888778"/>
            <a:ext cx="1259999" cy="954107"/>
          </a:xfrm>
          <a:prstGeom prst="rect">
            <a:avLst/>
          </a:prstGeom>
          <a:noFill/>
        </p:spPr>
        <p:txBody>
          <a:bodyPr wrap="square" rtlCol="0">
            <a:spAutoFit/>
          </a:bodyPr>
          <a:lstStyle/>
          <a:p>
            <a:pPr algn="ctr"/>
            <a:r>
              <a:rPr lang="de-DE" sz="1400" b="1" dirty="0">
                <a:latin typeface="Arial" panose="020B0604020202020204" pitchFamily="34" charset="0"/>
                <a:cs typeface="Arial" panose="020B0604020202020204" pitchFamily="34" charset="0"/>
              </a:rPr>
              <a:t>MEG </a:t>
            </a:r>
            <a:r>
              <a:rPr lang="de-DE" sz="1400" b="1" dirty="0" err="1">
                <a:latin typeface="Arial" panose="020B0604020202020204" pitchFamily="34" charset="0"/>
                <a:cs typeface="Arial" panose="020B0604020202020204" pitchFamily="34" charset="0"/>
              </a:rPr>
              <a:t>sin protección anticorrosiva</a:t>
            </a:r>
            <a:endParaRPr lang="de-DE" sz="1400" b="1" dirty="0">
              <a:latin typeface="Arial" panose="020B0604020202020204" pitchFamily="34" charset="0"/>
              <a:cs typeface="Arial" panose="020B0604020202020204" pitchFamily="34" charset="0"/>
            </a:endParaRPr>
          </a:p>
        </p:txBody>
      </p:sp>
      <p:sp>
        <p:nvSpPr>
          <p:cNvPr id="11" name="Textfeld 10"/>
          <p:cNvSpPr txBox="1"/>
          <p:nvPr/>
        </p:nvSpPr>
        <p:spPr>
          <a:xfrm>
            <a:off x="6382361" y="2889190"/>
            <a:ext cx="1259999" cy="738664"/>
          </a:xfrm>
          <a:prstGeom prst="rect">
            <a:avLst/>
          </a:prstGeom>
          <a:noFill/>
        </p:spPr>
        <p:txBody>
          <a:bodyPr wrap="square" rtlCol="0">
            <a:spAutoFit/>
          </a:bodyPr>
          <a:lstStyle/>
          <a:p>
            <a:pPr algn="ctr"/>
            <a:r>
              <a:rPr lang="de-DE" sz="1400" b="1" dirty="0">
                <a:latin typeface="Arial" panose="020B0604020202020204" pitchFamily="34" charset="0"/>
                <a:cs typeface="Arial" panose="020B0604020202020204" pitchFamily="34" charset="0"/>
              </a:rPr>
              <a:t>TERRA</a:t>
            </a:r>
          </a:p>
          <a:p>
            <a:pPr algn="ctr"/>
            <a:r>
              <a:rPr lang="de-DE" sz="1400" b="1" dirty="0">
                <a:latin typeface="Arial" panose="020B0604020202020204" pitchFamily="34" charset="0"/>
                <a:cs typeface="Arial" panose="020B0604020202020204" pitchFamily="34" charset="0"/>
              </a:rPr>
              <a:t>GELU N</a:t>
            </a:r>
          </a:p>
          <a:p>
            <a:pPr algn="ctr"/>
            <a:r>
              <a:rPr lang="de-DE" sz="1400" b="1" dirty="0">
                <a:latin typeface="Arial" panose="020B0604020202020204" pitchFamily="34" charset="0"/>
                <a:cs typeface="Arial" panose="020B0604020202020204" pitchFamily="34" charset="0"/>
              </a:rPr>
              <a:t>(1000h)</a:t>
            </a:r>
          </a:p>
        </p:txBody>
      </p:sp>
      <p:sp>
        <p:nvSpPr>
          <p:cNvPr id="13" name="Textfeld 12"/>
          <p:cNvSpPr txBox="1"/>
          <p:nvPr/>
        </p:nvSpPr>
        <p:spPr>
          <a:xfrm>
            <a:off x="7632897" y="2888778"/>
            <a:ext cx="1259999" cy="95410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Máximo corte o relleno en g/m².</a:t>
            </a:r>
          </a:p>
        </p:txBody>
      </p:sp>
      <p:sp>
        <p:nvSpPr>
          <p:cNvPr id="14" name="Textfeld 13"/>
          <p:cNvSpPr txBox="1"/>
          <p:nvPr/>
        </p:nvSpPr>
        <p:spPr>
          <a:xfrm>
            <a:off x="3037804" y="3905437"/>
            <a:ext cx="1478290" cy="307777"/>
          </a:xfrm>
          <a:prstGeom prst="rect">
            <a:avLst/>
          </a:prstGeom>
          <a:solidFill>
            <a:srgbClr val="CBCBCB"/>
          </a:solidFill>
        </p:spPr>
        <p:txBody>
          <a:bodyPr wrap="none" rtlCol="0">
            <a:spAutoFit/>
          </a:bodyPr>
          <a:lstStyle/>
          <a:p>
            <a:r>
              <a:rPr lang="de-DE" sz="1400" dirty="0" err="1">
                <a:latin typeface="Arial" panose="020B0604020202020204" pitchFamily="34" charset="0"/>
                <a:cs typeface="Arial" panose="020B0604020202020204" pitchFamily="34" charset="0"/>
              </a:rPr>
              <a:t>Cobre</a:t>
            </a:r>
            <a:r>
              <a:rPr lang="de-DE" sz="1400" dirty="0">
                <a:latin typeface="Arial" panose="020B0604020202020204" pitchFamily="34" charset="0"/>
                <a:cs typeface="Arial" panose="020B0604020202020204" pitchFamily="34" charset="0"/>
              </a:rPr>
              <a:t> (SF CU)</a:t>
            </a:r>
          </a:p>
        </p:txBody>
      </p:sp>
      <p:sp>
        <p:nvSpPr>
          <p:cNvPr id="15" name="Textfeld 14"/>
          <p:cNvSpPr txBox="1"/>
          <p:nvPr/>
        </p:nvSpPr>
        <p:spPr>
          <a:xfrm>
            <a:off x="3034392" y="4295902"/>
            <a:ext cx="1819472" cy="307777"/>
          </a:xfrm>
          <a:prstGeom prst="rect">
            <a:avLst/>
          </a:prstGeom>
          <a:solidFill>
            <a:srgbClr val="E7E7E7"/>
          </a:solidFill>
        </p:spPr>
        <p:txBody>
          <a:bodyPr wrap="none" rtlCol="0">
            <a:spAutoFit/>
          </a:bodyPr>
          <a:lstStyle/>
          <a:p>
            <a:r>
              <a:rPr lang="de-DE" sz="1400" dirty="0" err="1">
                <a:latin typeface="Arial" panose="020B0604020202020204" pitchFamily="34" charset="0"/>
                <a:cs typeface="Arial" panose="020B0604020202020204" pitchFamily="34" charset="0"/>
              </a:rPr>
              <a:t>Soldadura</a:t>
            </a:r>
            <a:r>
              <a:rPr lang="de-DE" sz="1400" dirty="0">
                <a:latin typeface="Arial" panose="020B0604020202020204" pitchFamily="34" charset="0"/>
                <a:cs typeface="Arial" panose="020B0604020202020204" pitchFamily="34" charset="0"/>
              </a:rPr>
              <a:t> blanda (L </a:t>
            </a:r>
            <a:r>
              <a:rPr lang="de-DE" sz="1400" dirty="0" err="1">
                <a:latin typeface="Arial" panose="020B0604020202020204" pitchFamily="34" charset="0"/>
                <a:cs typeface="Arial" panose="020B0604020202020204" pitchFamily="34" charset="0"/>
              </a:rPr>
              <a:t>Sn</a:t>
            </a:r>
            <a:r>
              <a:rPr lang="de-DE" sz="1400" dirty="0">
                <a:latin typeface="Arial" panose="020B0604020202020204" pitchFamily="34" charset="0"/>
                <a:cs typeface="Arial" panose="020B0604020202020204" pitchFamily="34" charset="0"/>
              </a:rPr>
              <a:t> 30)</a:t>
            </a:r>
          </a:p>
        </p:txBody>
      </p:sp>
      <p:sp>
        <p:nvSpPr>
          <p:cNvPr id="16" name="Textfeld 15"/>
          <p:cNvSpPr txBox="1"/>
          <p:nvPr/>
        </p:nvSpPr>
        <p:spPr>
          <a:xfrm>
            <a:off x="3030611" y="4686367"/>
            <a:ext cx="1478290" cy="307777"/>
          </a:xfrm>
          <a:prstGeom prst="rect">
            <a:avLst/>
          </a:prstGeom>
          <a:solidFill>
            <a:srgbClr val="CBCBCB"/>
          </a:solidFill>
        </p:spPr>
        <p:txBody>
          <a:bodyPr wrap="none" rtlCol="0">
            <a:spAutoFit/>
          </a:bodyPr>
          <a:lstStyle/>
          <a:p>
            <a:r>
              <a:rPr lang="de-DE" sz="1400" dirty="0">
                <a:latin typeface="Arial" panose="020B0604020202020204" pitchFamily="34" charset="0"/>
                <a:cs typeface="Arial" panose="020B0604020202020204" pitchFamily="34" charset="0"/>
              </a:rPr>
              <a:t>Latón (MS 63)   </a:t>
            </a:r>
          </a:p>
        </p:txBody>
      </p:sp>
      <p:sp>
        <p:nvSpPr>
          <p:cNvPr id="17" name="Textfeld 16"/>
          <p:cNvSpPr txBox="1"/>
          <p:nvPr/>
        </p:nvSpPr>
        <p:spPr>
          <a:xfrm>
            <a:off x="3037804" y="5074393"/>
            <a:ext cx="941283" cy="261610"/>
          </a:xfrm>
          <a:prstGeom prst="rect">
            <a:avLst/>
          </a:prstGeom>
          <a:solidFill>
            <a:srgbClr val="E7E7E7"/>
          </a:solidFill>
        </p:spPr>
        <p:txBody>
          <a:bodyPr wrap="none" bIns="0" rtlCol="0">
            <a:spAutoFit/>
          </a:bodyPr>
          <a:lstStyle/>
          <a:p>
            <a:r>
              <a:rPr lang="de-DE" sz="1400" dirty="0">
                <a:latin typeface="Arial" panose="020B0604020202020204" pitchFamily="34" charset="0"/>
                <a:cs typeface="Arial" panose="020B0604020202020204" pitchFamily="34" charset="0"/>
              </a:rPr>
              <a:t>Acero (HI)</a:t>
            </a:r>
          </a:p>
        </p:txBody>
      </p:sp>
      <p:sp>
        <p:nvSpPr>
          <p:cNvPr id="18" name="Textfeld 17"/>
          <p:cNvSpPr txBox="1"/>
          <p:nvPr/>
        </p:nvSpPr>
        <p:spPr>
          <a:xfrm>
            <a:off x="3037804" y="5420986"/>
            <a:ext cx="1972573" cy="307777"/>
          </a:xfrm>
          <a:prstGeom prst="rect">
            <a:avLst/>
          </a:prstGeom>
          <a:solidFill>
            <a:srgbClr val="CBCBCB"/>
          </a:solidFill>
        </p:spPr>
        <p:txBody>
          <a:bodyPr wrap="square" rIns="0" rtlCol="0">
            <a:spAutoFit/>
          </a:bodyPr>
          <a:lstStyle/>
          <a:p>
            <a:r>
              <a:rPr lang="de-DE" sz="1400" dirty="0" err="1">
                <a:latin typeface="Arial" panose="020B0604020202020204" pitchFamily="34" charset="0"/>
                <a:cs typeface="Arial" panose="020B0604020202020204" pitchFamily="34" charset="0"/>
              </a:rPr>
              <a:t>Fundición</a:t>
            </a:r>
            <a:r>
              <a:rPr lang="de-DE" sz="1400" dirty="0">
                <a:latin typeface="Arial" panose="020B0604020202020204" pitchFamily="34" charset="0"/>
                <a:cs typeface="Arial" panose="020B0604020202020204" pitchFamily="34" charset="0"/>
              </a:rPr>
              <a:t> gris (GG 26)   </a:t>
            </a:r>
          </a:p>
        </p:txBody>
      </p:sp>
      <p:sp>
        <p:nvSpPr>
          <p:cNvPr id="19" name="Textfeld 18"/>
          <p:cNvSpPr txBox="1"/>
          <p:nvPr/>
        </p:nvSpPr>
        <p:spPr>
          <a:xfrm>
            <a:off x="2081395" y="5762845"/>
            <a:ext cx="2854100" cy="307777"/>
          </a:xfrm>
          <a:prstGeom prst="rect">
            <a:avLst/>
          </a:prstGeom>
          <a:solidFill>
            <a:srgbClr val="E7E7E7"/>
          </a:solidFill>
        </p:spPr>
        <p:txBody>
          <a:bodyPr wrap="square" lIns="36000" rIns="0" rtlCol="0">
            <a:spAutoFit/>
          </a:bodyPr>
          <a:lstStyle/>
          <a:p>
            <a:r>
              <a:rPr lang="de-DE" sz="1400" dirty="0">
                <a:latin typeface="Arial" panose="020B0604020202020204" pitchFamily="34" charset="0"/>
                <a:cs typeface="Arial" panose="020B0604020202020204" pitchFamily="34" charset="0"/>
              </a:rPr>
              <a:t>Fundición de </a:t>
            </a:r>
            <a:r>
              <a:rPr lang="de-DE" sz="1400" dirty="0" err="1">
                <a:latin typeface="Arial" panose="020B0604020202020204" pitchFamily="34" charset="0"/>
                <a:cs typeface="Arial" panose="020B0604020202020204" pitchFamily="34" charset="0"/>
              </a:rPr>
              <a:t>aluminio</a:t>
            </a:r>
            <a:r>
              <a:rPr lang="de-DE" sz="1400" dirty="0">
                <a:latin typeface="Arial" panose="020B0604020202020204" pitchFamily="34" charset="0"/>
                <a:cs typeface="Arial" panose="020B0604020202020204" pitchFamily="34" charset="0"/>
              </a:rPr>
              <a:t> (GAlSi6Cu4)</a:t>
            </a:r>
          </a:p>
        </p:txBody>
      </p:sp>
    </p:spTree>
    <p:extLst>
      <p:ext uri="{BB962C8B-B14F-4D97-AF65-F5344CB8AC3E}">
        <p14:creationId xmlns:p14="http://schemas.microsoft.com/office/powerpoint/2010/main" val="3105439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Como se muestra en el capítulo </a:t>
            </a:r>
            <a:r>
              <a:rPr lang="en-US" sz="1600" dirty="0" err="1">
                <a:latin typeface="Arial" panose="020B0604020202020204" pitchFamily="34" charset="0"/>
                <a:cs typeface="Arial" panose="020B0604020202020204" pitchFamily="34" charset="0"/>
              </a:rPr>
              <a:t>xx.yy entrará</a:t>
            </a:r>
            <a:r>
              <a:rPr lang="en-US" sz="1600" dirty="0">
                <a:latin typeface="Arial" panose="020B0604020202020204" pitchFamily="34" charset="0"/>
                <a:cs typeface="Arial" panose="020B0604020202020204" pitchFamily="34" charset="0"/>
              </a:rPr>
              <a:t> en contacto directo con los productos anticongelantes, ya que los ha mezclado con agua.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Química ambiental Wittig le ofrece el siguiente resumen del producto </a:t>
            </a:r>
            <a:r>
              <a:rPr lang="de-DE" sz="1600" b="1" dirty="0" err="1">
                <a:latin typeface="Arial" panose="020B0604020202020204" pitchFamily="34" charset="0"/>
                <a:cs typeface="Arial" panose="020B0604020202020204" pitchFamily="34" charset="0"/>
              </a:rPr>
              <a:t>Glysofor</a:t>
            </a:r>
            <a:r>
              <a:rPr lang="de-DE" sz="1600" dirty="0">
                <a:latin typeface="Arial" panose="020B0604020202020204" pitchFamily="34" charset="0"/>
                <a:cs typeface="Arial" panose="020B0604020202020204" pitchFamily="34" charset="0"/>
              </a:rPr>
              <a:t> N</a:t>
            </a: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303583"/>
            <a:ext cx="7164324" cy="2788920"/>
          </a:xfrm>
          <a:prstGeom prst="rect">
            <a:avLst/>
          </a:prstGeom>
        </p:spPr>
      </p:pic>
      <p:sp>
        <p:nvSpPr>
          <p:cNvPr id="4" name="Textfeld 3"/>
          <p:cNvSpPr txBox="1"/>
          <p:nvPr/>
        </p:nvSpPr>
        <p:spPr>
          <a:xfrm>
            <a:off x="1331640" y="3456000"/>
            <a:ext cx="2334293" cy="234286"/>
          </a:xfrm>
          <a:prstGeom prst="rect">
            <a:avLst/>
          </a:prstGeom>
          <a:solidFill>
            <a:srgbClr val="E1E1E1"/>
          </a:solidFill>
        </p:spPr>
        <p:txBody>
          <a:bodyPr wrap="none" tIns="36000" bIns="36000" rtlCol="0">
            <a:spAutoFit/>
          </a:bodyPr>
          <a:lstStyle/>
          <a:p>
            <a:r>
              <a:rPr lang="de-DE" sz="1050" dirty="0" err="1">
                <a:latin typeface="Arial" panose="020B0604020202020204" pitchFamily="34" charset="0"/>
                <a:cs typeface="Arial" panose="020B0604020202020204" pitchFamily="34" charset="0"/>
              </a:rPr>
              <a:t>Glysofor</a:t>
            </a:r>
            <a:r>
              <a:rPr lang="de-DE" sz="1050" dirty="0">
                <a:latin typeface="Arial" panose="020B0604020202020204" pitchFamily="34" charset="0"/>
                <a:cs typeface="Arial" panose="020B0604020202020204" pitchFamily="34" charset="0"/>
              </a:rPr>
              <a:t> N - </a:t>
            </a:r>
            <a:r>
              <a:rPr lang="de-DE" sz="1050" dirty="0" err="1">
                <a:latin typeface="Arial" panose="020B0604020202020204" pitchFamily="34" charset="0"/>
                <a:cs typeface="Arial" panose="020B0604020202020204" pitchFamily="34" charset="0"/>
              </a:rPr>
              <a:t>contenido activo</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volumen</a:t>
            </a:r>
            <a:r>
              <a:rPr lang="de-DE" sz="1050" dirty="0">
                <a:latin typeface="Arial" panose="020B0604020202020204" pitchFamily="34" charset="0"/>
                <a:cs typeface="Arial" panose="020B0604020202020204" pitchFamily="34" charset="0"/>
              </a:rPr>
              <a:t>)</a:t>
            </a:r>
          </a:p>
        </p:txBody>
      </p:sp>
      <p:sp>
        <p:nvSpPr>
          <p:cNvPr id="7" name="Textfeld 6"/>
          <p:cNvSpPr txBox="1"/>
          <p:nvPr/>
        </p:nvSpPr>
        <p:spPr>
          <a:xfrm>
            <a:off x="5148064" y="3460140"/>
            <a:ext cx="1646605" cy="234286"/>
          </a:xfrm>
          <a:prstGeom prst="rect">
            <a:avLst/>
          </a:prstGeom>
          <a:solidFill>
            <a:srgbClr val="E1E1E1"/>
          </a:solidFill>
        </p:spPr>
        <p:txBody>
          <a:bodyPr wrap="none" tIns="36000" bIns="36000" rtlCol="0">
            <a:spAutoFit/>
          </a:bodyPr>
          <a:lstStyle/>
          <a:p>
            <a:r>
              <a:rPr lang="en-US" sz="1050" dirty="0">
                <a:latin typeface="Arial" panose="020B0604020202020204" pitchFamily="34" charset="0"/>
                <a:cs typeface="Arial" panose="020B0604020202020204" pitchFamily="34" charset="0"/>
              </a:rPr>
              <a:t>Protección contra heladas hasta °C</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274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Para ajustar la protección anticongelante de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hay que mezclar el producto anticongelante con agua.</a:t>
            </a:r>
          </a:p>
          <a:p>
            <a:pPr marL="0" indent="0">
              <a:lnSpc>
                <a:spcPct val="150000"/>
              </a:lnSpc>
              <a:buNone/>
            </a:pPr>
            <a:r>
              <a:rPr lang="en-US" sz="1600" dirty="0">
                <a:latin typeface="Arial" panose="020B0604020202020204" pitchFamily="34" charset="0"/>
                <a:cs typeface="Arial" panose="020B0604020202020204" pitchFamily="34" charset="0"/>
              </a:rPr>
              <a:t>Según la ración - la parte de anticongelante - usted recibirá diferentes puntos de protección contra las heladas. (como se ve en la tabla anterior)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Una mezcla usual es:</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25 % de anticongelante</a:t>
            </a:r>
          </a:p>
          <a:p>
            <a:pPr>
              <a:lnSpc>
                <a:spcPct val="150000"/>
              </a:lnSpc>
              <a:buFontTx/>
              <a:buChar char="-"/>
            </a:pPr>
            <a:r>
              <a:rPr lang="en-US" sz="1600" dirty="0">
                <a:latin typeface="Arial" panose="020B0604020202020204" pitchFamily="34" charset="0"/>
                <a:cs typeface="Arial" panose="020B0604020202020204" pitchFamily="34" charset="0"/>
              </a:rPr>
              <a:t>75 % de agua</a:t>
            </a: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427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Nota</a:t>
            </a:r>
            <a:r>
              <a:rPr lang="en-US" sz="1600" dirty="0">
                <a:latin typeface="Arial" panose="020B0604020202020204" pitchFamily="34" charset="0"/>
                <a:cs typeface="Arial" panose="020B0604020202020204" pitchFamily="34" charset="0"/>
              </a:rPr>
              <a:t>: No </a:t>
            </a:r>
            <a:r>
              <a:rPr lang="en-US" sz="1600" dirty="0" err="1">
                <a:latin typeface="Arial" panose="020B0604020202020204" pitchFamily="34" charset="0"/>
                <a:cs typeface="Arial" panose="020B0604020202020204" pitchFamily="34" charset="0"/>
              </a:rPr>
              <a:t>utilice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más</a:t>
            </a:r>
            <a:r>
              <a:rPr lang="en-US" sz="1600" dirty="0">
                <a:latin typeface="Arial" panose="020B0604020202020204" pitchFamily="34" charset="0"/>
                <a:cs typeface="Arial" panose="020B0604020202020204" pitchFamily="34" charset="0"/>
              </a:rPr>
              <a:t> anticongelante de lo necesario. </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rPr>
              <a:t>La capacidad calorífica del glicol es menor que la del agua. Por lo tanto, la transferencia de calor a la bomba de calor que se desgasta</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rPr>
              <a:t>El glicol es más viscoso que el agua. Por lo tanto, hay que aumentar la potencia de la bomba.</a:t>
            </a:r>
          </a:p>
          <a:p>
            <a:pPr>
              <a:lnSpc>
                <a:spcPct val="150000"/>
              </a:lnSpc>
              <a:buFont typeface="Wingdings" panose="05000000000000000000" pitchFamily="2" charset="2"/>
              <a:buChar char="à"/>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Y al menos, Glicol es más expansivo que el agua.</a:t>
            </a:r>
          </a:p>
          <a:p>
            <a:pPr>
              <a:lnSpc>
                <a:spcPct val="150000"/>
              </a:lnSpc>
              <a:buFont typeface="Wingdings" panose="05000000000000000000" pitchFamily="2" charset="2"/>
              <a:buChar char="à"/>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385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dirty="0">
                <a:latin typeface="Arial" panose="020B0604020202020204" pitchFamily="34" charset="0"/>
                <a:cs typeface="Arial" panose="020B0604020202020204" pitchFamily="34" charset="0"/>
              </a:rPr>
              <a:t>Por lo tanto, en comparación con el refrigerante, hay que tener más cuidado durante el trabajo con el anticongelante y durante la mezcla de la salmuera.</a:t>
            </a:r>
          </a:p>
          <a:p>
            <a:pPr marL="0" indent="0">
              <a:lnSpc>
                <a:spcPct val="150000"/>
              </a:lnSpc>
              <a:buNone/>
            </a:pPr>
            <a:r>
              <a:rPr lang="en-GB" sz="1600" dirty="0">
                <a:latin typeface="Arial" panose="020B0604020202020204" pitchFamily="34" charset="0"/>
                <a:cs typeface="Arial" panose="020B0604020202020204" pitchFamily="34" charset="0"/>
              </a:rPr>
              <a:t>Normalmente el fabricante proporciona</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buAutoNum type="arabicParenR"/>
            </a:pPr>
            <a:r>
              <a:rPr lang="en-GB" sz="1600" b="1" dirty="0">
                <a:latin typeface="Arial" panose="020B0604020202020204" pitchFamily="34" charset="0"/>
                <a:cs typeface="Arial" panose="020B0604020202020204" pitchFamily="34" charset="0"/>
              </a:rPr>
              <a:t>UNA FICHA DE DATOS DE SEGURIDAD</a:t>
            </a:r>
          </a:p>
          <a:p>
            <a:pPr>
              <a:lnSpc>
                <a:spcPct val="150000"/>
              </a:lnSpc>
              <a:buAutoNum type="arabicParenR"/>
            </a:pPr>
            <a:r>
              <a:rPr lang="en-GB" sz="1600" b="1" dirty="0">
                <a:latin typeface="Arial" panose="020B0604020202020204" pitchFamily="34" charset="0"/>
                <a:cs typeface="Arial" panose="020B0604020202020204" pitchFamily="34" charset="0"/>
              </a:rPr>
              <a:t>Una visión general de las ESPECIFICACIONES</a:t>
            </a:r>
          </a:p>
          <a:p>
            <a:pPr>
              <a:lnSpc>
                <a:spcPct val="150000"/>
              </a:lnSpc>
              <a:buAutoNum type="arabicParenR"/>
            </a:pP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HOJA DE DATOS DE SEGURIDAD: </a:t>
            </a:r>
            <a:r>
              <a:rPr lang="en-GB" sz="1600" dirty="0">
                <a:latin typeface="Arial" panose="020B0604020202020204" pitchFamily="34" charset="0"/>
                <a:cs typeface="Arial" panose="020B0604020202020204" pitchFamily="34" charset="0"/>
                <a:hlinkClick r:id="rId3"/>
              </a:rPr>
              <a:t>https://www.glysofor.de/en/pdf/SDS_MPG.pdf</a:t>
            </a: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ESPECIFICACIONES: </a:t>
            </a:r>
            <a:r>
              <a:rPr lang="en-GB" sz="1600" dirty="0">
                <a:latin typeface="Arial" panose="020B0604020202020204" pitchFamily="34" charset="0"/>
                <a:cs typeface="Arial" panose="020B0604020202020204" pitchFamily="34" charset="0"/>
                <a:hlinkClick r:id="rId4"/>
              </a:rPr>
              <a:t>https://www.glysofor.de/en/pdf/Glysofor-N-Specification-EN.pdf</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br>
              <a:rPr lang="en-GB" sz="1600" dirty="0"/>
            </a:b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940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 y seguridad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MEDIDAS DE PRIMEROS AUXILIOS</a:t>
            </a: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Asesoramiento general: </a:t>
            </a:r>
            <a:r>
              <a:rPr lang="en-US" sz="1600" dirty="0">
                <a:latin typeface="Arial" panose="020B0604020202020204" pitchFamily="34" charset="0"/>
                <a:cs typeface="Arial" panose="020B0604020202020204" pitchFamily="34" charset="0"/>
              </a:rPr>
              <a:t>Consulte a un médico. </a:t>
            </a:r>
          </a:p>
          <a:p>
            <a:pPr marL="0" indent="0">
              <a:lnSpc>
                <a:spcPct val="150000"/>
              </a:lnSpc>
              <a:buNone/>
            </a:pPr>
            <a:r>
              <a:rPr lang="en-US" sz="1600" dirty="0">
                <a:latin typeface="Arial" panose="020B0604020202020204" pitchFamily="34" charset="0"/>
                <a:cs typeface="Arial" panose="020B0604020202020204" pitchFamily="34" charset="0"/>
              </a:rPr>
              <a:t>Si se inhala, traslade a la persona al aire fresco. </a:t>
            </a:r>
          </a:p>
          <a:p>
            <a:pPr marL="0" indent="0">
              <a:lnSpc>
                <a:spcPct val="150000"/>
              </a:lnSpc>
              <a:buNone/>
            </a:pPr>
            <a:r>
              <a:rPr lang="en-US" sz="1600" dirty="0">
                <a:latin typeface="Arial" panose="020B0604020202020204" pitchFamily="34" charset="0"/>
                <a:cs typeface="Arial" panose="020B0604020202020204" pitchFamily="34" charset="0"/>
              </a:rPr>
              <a:t>En caso de contacto con la piel, lávese con jabón y abundante agua. </a:t>
            </a:r>
          </a:p>
          <a:p>
            <a:pPr marL="0" indent="0">
              <a:lnSpc>
                <a:spcPct val="150000"/>
              </a:lnSpc>
              <a:buNone/>
            </a:pPr>
            <a:r>
              <a:rPr lang="en-US" sz="1600" dirty="0">
                <a:latin typeface="Arial" panose="020B0604020202020204" pitchFamily="34" charset="0"/>
                <a:cs typeface="Arial" panose="020B0604020202020204" pitchFamily="34" charset="0"/>
              </a:rPr>
              <a:t>En caso de contacto con los ojos: Lavar abundantemente con agua durante al menos 15 minutos.</a:t>
            </a:r>
          </a:p>
          <a:p>
            <a:pPr marL="0" indent="0">
              <a:lnSpc>
                <a:spcPct val="150000"/>
              </a:lnSpc>
              <a:buNone/>
            </a:pPr>
            <a:r>
              <a:rPr lang="en-US" sz="1600" dirty="0">
                <a:latin typeface="Arial" panose="020B0604020202020204" pitchFamily="34" charset="0"/>
                <a:cs typeface="Arial" panose="020B0604020202020204" pitchFamily="34" charset="0"/>
              </a:rPr>
              <a:t>En caso de ingestión No administre nunca nada por vía oral a una persona inconsciente. Enjuague la boca con agua. </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br>
              <a:rPr lang="en-GB" sz="1600" dirty="0"/>
            </a:b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86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 y seguridad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Medidas de lucha contra incendios</a:t>
            </a: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Medios de extinción adecuados:</a:t>
            </a:r>
          </a:p>
          <a:p>
            <a:pPr>
              <a:lnSpc>
                <a:spcPct val="150000"/>
              </a:lnSpc>
              <a:buFontTx/>
              <a:buChar char="-"/>
            </a:pPr>
            <a:r>
              <a:rPr lang="en-US" sz="1600" dirty="0">
                <a:latin typeface="Arial" panose="020B0604020202020204" pitchFamily="34" charset="0"/>
                <a:cs typeface="Arial" panose="020B0604020202020204" pitchFamily="34" charset="0"/>
              </a:rPr>
              <a:t>aerosol de agua</a:t>
            </a:r>
          </a:p>
          <a:p>
            <a:pPr>
              <a:lnSpc>
                <a:spcPct val="150000"/>
              </a:lnSpc>
              <a:buFontTx/>
              <a:buChar char="-"/>
            </a:pPr>
            <a:r>
              <a:rPr lang="en-US" sz="1600" dirty="0">
                <a:latin typeface="Arial" panose="020B0604020202020204" pitchFamily="34" charset="0"/>
                <a:cs typeface="Arial" panose="020B0604020202020204" pitchFamily="34" charset="0"/>
              </a:rPr>
              <a:t>espuma resistente al alcohol</a:t>
            </a:r>
          </a:p>
          <a:p>
            <a:pPr>
              <a:lnSpc>
                <a:spcPct val="150000"/>
              </a:lnSpc>
              <a:buFontTx/>
              <a:buChar char="-"/>
            </a:pPr>
            <a:r>
              <a:rPr lang="en-US" sz="1600" dirty="0">
                <a:latin typeface="Arial" panose="020B0604020202020204" pitchFamily="34" charset="0"/>
                <a:cs typeface="Arial" panose="020B0604020202020204" pitchFamily="34" charset="0"/>
              </a:rPr>
              <a:t>producto químico seco</a:t>
            </a:r>
          </a:p>
          <a:p>
            <a:pPr>
              <a:lnSpc>
                <a:spcPct val="150000"/>
              </a:lnSpc>
              <a:buFontTx/>
              <a:buChar char="-"/>
            </a:pPr>
            <a:r>
              <a:rPr lang="en-US" sz="1600" dirty="0">
                <a:latin typeface="Arial" panose="020B0604020202020204" pitchFamily="34" charset="0"/>
                <a:cs typeface="Arial" panose="020B0604020202020204" pitchFamily="34" charset="0"/>
              </a:rPr>
              <a:t>dióxido de carbono. </a:t>
            </a:r>
            <a:endParaRPr lang="en-GB" sz="1600" dirty="0">
              <a:latin typeface="Arial" panose="020B0604020202020204" pitchFamily="34" charset="0"/>
              <a:cs typeface="Arial" panose="020B0604020202020204" pitchFamily="34" charset="0"/>
            </a:endParaRPr>
          </a:p>
          <a:p>
            <a:pPr marL="0" indent="0">
              <a:lnSpc>
                <a:spcPct val="150000"/>
              </a:lnSpc>
              <a:buNone/>
            </a:pPr>
            <a:br>
              <a:rPr lang="en-GB" sz="1600" dirty="0"/>
            </a:br>
            <a:r>
              <a:rPr lang="en-GB" sz="1600" dirty="0"/>
              <a:t>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1026" name="Picture 2" descr="Fire logo. Red, yellow fire -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73306"/>
            <a:ext cx="42862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84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 y seguridad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Manipulación y almacenamiento</a:t>
            </a: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Manipulación segura</a:t>
            </a:r>
          </a:p>
          <a:p>
            <a:pPr marL="0" indent="0">
              <a:lnSpc>
                <a:spcPct val="150000"/>
              </a:lnSpc>
              <a:buNone/>
            </a:pPr>
            <a:r>
              <a:rPr lang="en-US" sz="1600" dirty="0">
                <a:latin typeface="Arial" panose="020B0604020202020204" pitchFamily="34" charset="0"/>
                <a:cs typeface="Arial" panose="020B0604020202020204" pitchFamily="34" charset="0"/>
              </a:rPr>
              <a:t>Evite el contacto con la piel y los ojos. Evite la inhalación de vapor o niebla.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Almacenamiento seguro</a:t>
            </a:r>
          </a:p>
          <a:p>
            <a:pPr marL="0" indent="0">
              <a:lnSpc>
                <a:spcPct val="150000"/>
              </a:lnSpc>
              <a:buNone/>
            </a:pPr>
            <a:r>
              <a:rPr lang="en-US" sz="1600" dirty="0">
                <a:latin typeface="Arial" panose="020B0604020202020204" pitchFamily="34" charset="0"/>
                <a:cs typeface="Arial" panose="020B0604020202020204" pitchFamily="34" charset="0"/>
              </a:rPr>
              <a:t>Almacenar en un lugar fresco. Mantenga el recipiente bien cerrado en un lugar seco y bien ventilado. </a:t>
            </a:r>
            <a:br>
              <a:rPr lang="en-GB" sz="1600" dirty="0"/>
            </a:br>
            <a:r>
              <a:rPr lang="en-GB" sz="1600" dirty="0"/>
              <a:t>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784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 y seguridad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42" y="1484784"/>
            <a:ext cx="4502274"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Equipo de protección personal </a:t>
            </a:r>
          </a:p>
          <a:p>
            <a:pPr marL="0" indent="0">
              <a:lnSpc>
                <a:spcPct val="150000"/>
              </a:lnSpc>
              <a:buNone/>
            </a:pPr>
            <a:r>
              <a:rPr lang="en-US" sz="1600" b="1" dirty="0" err="1">
                <a:latin typeface="Arial" panose="020B0604020202020204" pitchFamily="34" charset="0"/>
                <a:cs typeface="Arial" panose="020B0604020202020204" pitchFamily="34" charset="0"/>
              </a:rPr>
              <a:t>Protección</a:t>
            </a:r>
            <a:r>
              <a:rPr lang="en-US" sz="1600" b="1" dirty="0">
                <a:latin typeface="Arial" panose="020B0604020202020204" pitchFamily="34" charset="0"/>
                <a:cs typeface="Arial" panose="020B0604020202020204" pitchFamily="34" charset="0"/>
              </a:rPr>
              <a:t> para los ojos y la cara: </a:t>
            </a:r>
            <a:r>
              <a:rPr lang="en-US" sz="1600" dirty="0">
                <a:latin typeface="Arial" panose="020B0604020202020204" pitchFamily="34" charset="0"/>
                <a:cs typeface="Arial" panose="020B0604020202020204" pitchFamily="34" charset="0"/>
              </a:rPr>
              <a:t>Gafas de seguridad con protección lateral según EN166 </a:t>
            </a:r>
          </a:p>
          <a:p>
            <a:pPr marL="0" indent="0">
              <a:lnSpc>
                <a:spcPct val="150000"/>
              </a:lnSpc>
              <a:buNone/>
            </a:pPr>
            <a:r>
              <a:rPr lang="en-US" sz="1600" b="1" dirty="0">
                <a:latin typeface="Arial" panose="020B0604020202020204" pitchFamily="34" charset="0"/>
                <a:cs typeface="Arial" panose="020B0604020202020204" pitchFamily="34" charset="0"/>
              </a:rPr>
              <a:t>Protección de la piel: </a:t>
            </a:r>
            <a:r>
              <a:rPr lang="en-US" sz="1600" dirty="0">
                <a:latin typeface="Arial" panose="020B0604020202020204" pitchFamily="34" charset="0"/>
                <a:cs typeface="Arial" panose="020B0604020202020204" pitchFamily="34" charset="0"/>
              </a:rPr>
              <a:t>Mango con guantes. Utilice la técnica adecuada para quitarse los guantes (sin tocar la superficie externa del guante) para evitar el contacto de la piel con este producto.</a:t>
            </a:r>
          </a:p>
          <a:p>
            <a:pPr marL="0" indent="0">
              <a:lnSpc>
                <a:spcPct val="150000"/>
              </a:lnSpc>
              <a:buNone/>
            </a:pPr>
            <a:r>
              <a:rPr lang="en-US" sz="1600" dirty="0">
                <a:latin typeface="Arial" panose="020B0604020202020204" pitchFamily="34" charset="0"/>
                <a:cs typeface="Arial" panose="020B0604020202020204" pitchFamily="34" charset="0"/>
              </a:rPr>
              <a:t>Los guantes de protección seleccionados deben cumplir las especificaciones de la Directiva 89/686/CEE de la UE y la norma EN 374 derivada de la misma. </a:t>
            </a:r>
          </a:p>
        </p:txBody>
      </p:sp>
      <p:pic>
        <p:nvPicPr>
          <p:cNvPr id="2050" name="Picture 2" descr="Worker with Personal Protective Equipment and Safet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4214242" cy="440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98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 y seguridad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Equipo de protección personal </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Protección Corporal: </a:t>
            </a:r>
            <a:r>
              <a:rPr lang="en-US" sz="1600" dirty="0">
                <a:latin typeface="Arial" panose="020B0604020202020204" pitchFamily="34" charset="0"/>
                <a:cs typeface="Arial" panose="020B0604020202020204" pitchFamily="34" charset="0"/>
              </a:rPr>
              <a:t>El tipo de equipo de protección debe seleccionarse en función de la concentración y la cantidad de la sustancia peligrosa en el lugar de trabajo específico. Protección respiratoria</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94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Propiedades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Propiedades preferidas del refrigerante - propiedades termodinámicas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Un refrigerante adecuado debe cumplir las siguientes propiedades:</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 punto de ebullición por debajo de la temperatura objetivo</a:t>
            </a:r>
          </a:p>
          <a:p>
            <a:pPr>
              <a:lnSpc>
                <a:spcPct val="150000"/>
              </a:lnSpc>
            </a:pPr>
            <a:r>
              <a:rPr lang="en-US" sz="1600" dirty="0">
                <a:latin typeface="Arial" panose="020B0604020202020204" pitchFamily="34" charset="0"/>
                <a:cs typeface="Arial" panose="020B0604020202020204" pitchFamily="34" charset="0"/>
              </a:rPr>
              <a:t>un alto calor de vaporización </a:t>
            </a:r>
          </a:p>
          <a:p>
            <a:pPr>
              <a:lnSpc>
                <a:spcPct val="150000"/>
              </a:lnSpc>
            </a:pPr>
            <a:r>
              <a:rPr lang="en-US" sz="1600" dirty="0">
                <a:latin typeface="Arial" panose="020B0604020202020204" pitchFamily="34" charset="0"/>
                <a:cs typeface="Arial" panose="020B0604020202020204" pitchFamily="34" charset="0"/>
              </a:rPr>
              <a:t>una densidad moderada en forma líquida combinada con una alta densidad en forma gaseosa</a:t>
            </a:r>
          </a:p>
          <a:p>
            <a:pPr>
              <a:lnSpc>
                <a:spcPct val="150000"/>
              </a:lnSpc>
            </a:pPr>
            <a:r>
              <a:rPr lang="en-US" sz="1600" dirty="0">
                <a:latin typeface="Arial" panose="020B0604020202020204" pitchFamily="34" charset="0"/>
                <a:cs typeface="Arial" panose="020B0604020202020204" pitchFamily="34" charset="0"/>
              </a:rPr>
              <a:t>bajas presiones de funcionamiento durante el ciclo</a:t>
            </a:r>
          </a:p>
          <a:p>
            <a:pPr>
              <a:lnSpc>
                <a:spcPct val="150000"/>
              </a:lnSpc>
            </a:pPr>
            <a:r>
              <a:rPr lang="en-US" sz="1600" dirty="0">
                <a:latin typeface="Arial" panose="020B0604020202020204" pitchFamily="34" charset="0"/>
                <a:cs typeface="Arial" panose="020B0604020202020204" pitchFamily="34" charset="0"/>
              </a:rPr>
              <a:t>químicamente estable</a:t>
            </a:r>
          </a:p>
        </p:txBody>
      </p:sp>
    </p:spTree>
    <p:extLst>
      <p:ext uri="{BB962C8B-B14F-4D97-AF65-F5344CB8AC3E}">
        <p14:creationId xmlns:p14="http://schemas.microsoft.com/office/powerpoint/2010/main" val="1716804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Nota</a:t>
            </a:r>
            <a:r>
              <a:rPr lang="en-US" sz="1600" dirty="0">
                <a:latin typeface="Arial" panose="020B0604020202020204" pitchFamily="34" charset="0"/>
                <a:cs typeface="Arial" panose="020B0604020202020204" pitchFamily="34" charset="0"/>
              </a:rPr>
              <a:t>: Lea atentamente la ficha de datos de seguridad</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rPr>
              <a:t>Cada fabricante y/o cada producto puede tener diferentes riesgos, especificaciones e instrucciones de seguridad.</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Asegúrese de que el equipo relevante esté disponible.</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Siga siempre las instrucciones de seguridad</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216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r>
              <a:rPr lang="en-GB" dirty="0">
                <a:latin typeface="Arial" panose="020B0604020202020204" pitchFamily="34" charset="0"/>
                <a:cs typeface="Arial" panose="020B0604020202020204" pitchFamily="34" charset="0"/>
              </a:rPr>
              <a:t> y Seguridad</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En caso de situaciones peligrosas, llame al 112</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2772" name="Picture 4" descr="112 Emergency Call N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932167"/>
            <a:ext cx="4045107" cy="431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08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r>
              <a:rPr lang="en-GB" dirty="0">
                <a:latin typeface="Arial" panose="020B0604020202020204" pitchFamily="34" charset="0"/>
                <a:cs typeface="Arial" panose="020B0604020202020204" pitchFamily="34" charset="0"/>
              </a:rPr>
              <a:t> y especificaciones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Especificaciones</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 hoja de datos de la especificación le ofrece información sobre </a:t>
            </a:r>
          </a:p>
          <a:p>
            <a:pPr>
              <a:lnSpc>
                <a:spcPct val="150000"/>
              </a:lnSpc>
              <a:buFontTx/>
              <a:buChar char="-"/>
            </a:pPr>
            <a:r>
              <a:rPr lang="en-US" sz="1600" dirty="0">
                <a:latin typeface="Arial" panose="020B0604020202020204" pitchFamily="34" charset="0"/>
                <a:cs typeface="Arial" panose="020B0604020202020204" pitchFamily="34" charset="0"/>
              </a:rPr>
              <a:t>Datos técnicos del producto</a:t>
            </a:r>
          </a:p>
          <a:p>
            <a:pPr>
              <a:lnSpc>
                <a:spcPct val="150000"/>
              </a:lnSpc>
              <a:buFontTx/>
              <a:buChar char="-"/>
            </a:pPr>
            <a:r>
              <a:rPr lang="en-US" sz="1600" dirty="0">
                <a:latin typeface="Arial" panose="020B0604020202020204" pitchFamily="34" charset="0"/>
                <a:cs typeface="Arial" panose="020B0604020202020204" pitchFamily="34" charset="0"/>
              </a:rPr>
              <a:t>La aplicación del producto</a:t>
            </a:r>
          </a:p>
          <a:p>
            <a:pPr>
              <a:lnSpc>
                <a:spcPct val="150000"/>
              </a:lnSpc>
              <a:buFontTx/>
              <a:buChar char="-"/>
            </a:pPr>
            <a:r>
              <a:rPr lang="en-US" sz="1600" dirty="0">
                <a:latin typeface="Arial" panose="020B0604020202020204" pitchFamily="34" charset="0"/>
                <a:cs typeface="Arial" panose="020B0604020202020204" pitchFamily="34" charset="0"/>
              </a:rPr>
              <a:t>Tamaños de embalaje</a:t>
            </a:r>
          </a:p>
          <a:p>
            <a:pPr>
              <a:lnSpc>
                <a:spcPct val="150000"/>
              </a:lnSpc>
              <a:buFontTx/>
              <a:buChar char="-"/>
            </a:pPr>
            <a:r>
              <a:rPr lang="en-US" sz="1600" dirty="0">
                <a:latin typeface="Arial" panose="020B0604020202020204" pitchFamily="34" charset="0"/>
                <a:cs typeface="Arial" panose="020B0604020202020204" pitchFamily="34" charset="0"/>
              </a:rPr>
              <a:t>Y "otra" información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153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r>
              <a:rPr lang="en-GB" dirty="0">
                <a:latin typeface="Arial" panose="020B0604020202020204" pitchFamily="34" charset="0"/>
                <a:cs typeface="Arial" panose="020B0604020202020204" pitchFamily="34" charset="0"/>
              </a:rPr>
              <a:t> y especificaciones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Nuestro ejemplo</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ESPECIFICACIONES: </a:t>
            </a:r>
            <a:r>
              <a:rPr lang="en-GB" sz="1600" dirty="0">
                <a:latin typeface="Arial" panose="020B0604020202020204" pitchFamily="34" charset="0"/>
                <a:cs typeface="Arial" panose="020B0604020202020204" pitchFamily="34" charset="0"/>
                <a:hlinkClick r:id="rId3"/>
              </a:rPr>
              <a:t>https://www.glysofor.de/en/pdf/Glysofor-N-Specification-EN.pdf</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Puedes ver</a:t>
            </a:r>
          </a:p>
          <a:p>
            <a:pPr>
              <a:lnSpc>
                <a:spcPct val="150000"/>
              </a:lnSpc>
              <a:buFontTx/>
              <a:buChar char="-"/>
            </a:pPr>
            <a:r>
              <a:rPr lang="en-US" sz="1600" dirty="0">
                <a:latin typeface="Arial" panose="020B0604020202020204" pitchFamily="34" charset="0"/>
                <a:cs typeface="Arial" panose="020B0604020202020204" pitchFamily="34" charset="0"/>
              </a:rPr>
              <a:t>La parte de anticongelante y la protección contra las heladas</a:t>
            </a:r>
          </a:p>
          <a:p>
            <a:pPr>
              <a:lnSpc>
                <a:spcPct val="150000"/>
              </a:lnSpc>
              <a:buFontTx/>
              <a:buChar char="-"/>
            </a:pPr>
            <a:r>
              <a:rPr lang="en-US" sz="1600" dirty="0">
                <a:latin typeface="Arial" panose="020B0604020202020204" pitchFamily="34" charset="0"/>
                <a:cs typeface="Arial" panose="020B0604020202020204" pitchFamily="34" charset="0"/>
              </a:rPr>
              <a:t>Alguna fecha técnica como "Conductividad térmica", "Capacidad calorífica" o "Densidad".</a:t>
            </a:r>
          </a:p>
          <a:p>
            <a:pPr>
              <a:lnSpc>
                <a:spcPct val="150000"/>
              </a:lnSpc>
              <a:buFontTx/>
              <a:buChar char="-"/>
            </a:pPr>
            <a:r>
              <a:rPr lang="en-US" sz="1600" dirty="0">
                <a:latin typeface="Arial" panose="020B0604020202020204" pitchFamily="34" charset="0"/>
                <a:cs typeface="Arial" panose="020B0604020202020204" pitchFamily="34" charset="0"/>
              </a:rPr>
              <a:t>Y una guía para la aplicación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805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r>
              <a:rPr lang="en-GB" dirty="0">
                <a:latin typeface="Arial" panose="020B0604020202020204" pitchFamily="34" charset="0"/>
                <a:cs typeface="Arial" panose="020B0604020202020204" pitchFamily="34" charset="0"/>
              </a:rPr>
              <a:t> y especificaciones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Nuestro ejemplo</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de-DE" sz="1600" dirty="0" err="1">
                <a:latin typeface="Arial" panose="020B0604020202020204" pitchFamily="34" charset="0"/>
                <a:cs typeface="Arial" panose="020B0604020202020204" pitchFamily="34" charset="0"/>
              </a:rPr>
              <a:t>Para asegurarse de que usted entiende las</a:t>
            </a:r>
            <a:r>
              <a:rPr lang="en-GB" sz="1600" dirty="0">
                <a:latin typeface="Arial" panose="020B0604020202020204" pitchFamily="34" charset="0"/>
                <a:cs typeface="Arial" panose="020B0604020202020204" pitchFamily="34" charset="0"/>
              </a:rPr>
              <a:t> especificaciones</a:t>
            </a:r>
            <a:r>
              <a:rPr lang="de-DE"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tiene</a:t>
            </a:r>
            <a:r>
              <a:rPr lang="en-GB" sz="1600" dirty="0">
                <a:latin typeface="Arial" panose="020B0604020202020204" pitchFamily="34" charset="0"/>
                <a:cs typeface="Arial" panose="020B0604020202020204" pitchFamily="34" charset="0"/>
              </a:rPr>
              <a:t> la siguiente información - usted puede encontrar las respuestas </a:t>
            </a:r>
            <a:r>
              <a:rPr lang="en-GB" sz="1600" dirty="0" err="1">
                <a:latin typeface="Arial" panose="020B0604020202020204" pitchFamily="34" charset="0"/>
                <a:cs typeface="Arial" panose="020B0604020202020204" pitchFamily="34" charset="0"/>
              </a:rPr>
              <a:t>correctas</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continuación</a:t>
            </a:r>
            <a:r>
              <a:rPr lang="en-GB" sz="1600" dirty="0">
                <a:latin typeface="Arial" panose="020B0604020202020204" pitchFamily="34" charset="0"/>
                <a:cs typeface="Arial" panose="020B0604020202020204" pitchFamily="34" charset="0"/>
              </a:rPr>
              <a:t>:</a:t>
            </a:r>
          </a:p>
          <a:p>
            <a:pPr>
              <a:lnSpc>
                <a:spcPct val="150000"/>
              </a:lnSpc>
            </a:pPr>
            <a:r>
              <a:rPr lang="en-GB" sz="1600" dirty="0">
                <a:latin typeface="Arial" panose="020B0604020202020204" pitchFamily="34" charset="0"/>
                <a:cs typeface="Arial" panose="020B0604020202020204" pitchFamily="34" charset="0"/>
              </a:rPr>
              <a:t>Si tiene una mezcla de 60% de agua y 40% de anticongelante, ¿cuán alta es la protección contra las heladas?</a:t>
            </a:r>
          </a:p>
          <a:p>
            <a:pPr>
              <a:lnSpc>
                <a:spcPct val="150000"/>
              </a:lnSpc>
            </a:pPr>
            <a:r>
              <a:rPr lang="en-GB" sz="1600" dirty="0">
                <a:latin typeface="Arial" panose="020B0604020202020204" pitchFamily="34" charset="0"/>
                <a:cs typeface="Arial" panose="020B0604020202020204" pitchFamily="34" charset="0"/>
              </a:rPr>
              <a:t>Si tiene una mezcla de 25% de anticongelante y 75% de agua, ¿cómo es la densidad a 0°C?</a:t>
            </a:r>
          </a:p>
          <a:p>
            <a:pPr>
              <a:lnSpc>
                <a:spcPct val="150000"/>
              </a:lnSpc>
            </a:pPr>
            <a:r>
              <a:rPr lang="en-GB" sz="1600" dirty="0">
                <a:latin typeface="Arial" panose="020B0604020202020204" pitchFamily="34" charset="0"/>
                <a:cs typeface="Arial" panose="020B0604020202020204" pitchFamily="34" charset="0"/>
              </a:rPr>
              <a:t>¿Cómo es el rango de temperatura de funcionamiento del producto?</a:t>
            </a:r>
          </a:p>
          <a:p>
            <a:pPr>
              <a:lnSpc>
                <a:spcPct val="150000"/>
              </a:lnSpc>
            </a:pPr>
            <a:r>
              <a:rPr lang="en-GB" sz="1600" dirty="0">
                <a:latin typeface="Arial" panose="020B0604020202020204" pitchFamily="34" charset="0"/>
                <a:cs typeface="Arial" panose="020B0604020202020204" pitchFamily="34" charset="0"/>
              </a:rPr>
              <a:t>¿Cuántos tamaños de envase diferentes hay disponibles?</a:t>
            </a:r>
          </a:p>
          <a:p>
            <a:pPr>
              <a:lnSpc>
                <a:spcPct val="150000"/>
              </a:lnSpc>
            </a:pPr>
            <a:r>
              <a:rPr lang="en-GB" sz="1600" dirty="0">
                <a:latin typeface="Arial" panose="020B0604020202020204" pitchFamily="34" charset="0"/>
                <a:cs typeface="Arial" panose="020B0604020202020204" pitchFamily="34" charset="0"/>
              </a:rPr>
              <a:t>Cómo cambia la conductividad térmica a 40°C si se aumenta la proporción de anticongelante del 30% al 50%.</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590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Anticongelante</a:t>
            </a:r>
            <a:r>
              <a:rPr lang="en-GB" dirty="0">
                <a:latin typeface="Arial" panose="020B0604020202020204" pitchFamily="34" charset="0"/>
                <a:cs typeface="Arial" panose="020B0604020202020204" pitchFamily="34" charset="0"/>
              </a:rPr>
              <a:t> y especificaciones</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Nuestro ejemplo</a:t>
            </a: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b="1" dirty="0" err="1">
                <a:latin typeface="Arial" panose="020B0604020202020204" pitchFamily="34" charset="0"/>
                <a:cs typeface="Arial" panose="020B0604020202020204" pitchFamily="34" charset="0"/>
              </a:rPr>
              <a:t>Respuestas correctas</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- 25°C</a:t>
            </a:r>
          </a:p>
          <a:p>
            <a:pPr>
              <a:lnSpc>
                <a:spcPct val="150000"/>
              </a:lnSpc>
            </a:pPr>
            <a:r>
              <a:rPr lang="en-US" sz="1600" dirty="0">
                <a:latin typeface="Arial" panose="020B0604020202020204" pitchFamily="34" charset="0"/>
                <a:cs typeface="Arial" panose="020B0604020202020204" pitchFamily="34" charset="0"/>
              </a:rPr>
              <a:t>1.044 g/cm³</a:t>
            </a:r>
          </a:p>
          <a:p>
            <a:pPr>
              <a:lnSpc>
                <a:spcPct val="150000"/>
              </a:lnSpc>
            </a:pPr>
            <a:r>
              <a:rPr lang="en-US" sz="1600" dirty="0">
                <a:latin typeface="Arial" panose="020B0604020202020204" pitchFamily="34" charset="0"/>
                <a:cs typeface="Arial" panose="020B0604020202020204" pitchFamily="34" charset="0"/>
              </a:rPr>
              <a:t>- 50°C hasta + 150°C</a:t>
            </a:r>
          </a:p>
          <a:p>
            <a:pPr>
              <a:lnSpc>
                <a:spcPct val="150000"/>
              </a:lnSpc>
            </a:pPr>
            <a:r>
              <a:rPr lang="en-US" sz="1600" dirty="0">
                <a:latin typeface="Arial" panose="020B0604020202020204" pitchFamily="34" charset="0"/>
                <a:cs typeface="Arial" panose="020B0604020202020204" pitchFamily="34" charset="0"/>
              </a:rPr>
              <a:t>6</a:t>
            </a:r>
          </a:p>
          <a:p>
            <a:pPr>
              <a:lnSpc>
                <a:spcPct val="150000"/>
              </a:lnSpc>
            </a:pPr>
            <a:r>
              <a:rPr lang="en-US" sz="1600" dirty="0">
                <a:latin typeface="Arial" panose="020B0604020202020204" pitchFamily="34" charset="0"/>
                <a:cs typeface="Arial" panose="020B0604020202020204" pitchFamily="34" charset="0"/>
              </a:rPr>
              <a:t>Desde 0,489 W/m*K hasta 0,405 W/m*K </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64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Trabajo práctico: </a:t>
            </a:r>
            <a:r>
              <a:rPr lang="en-US" dirty="0">
                <a:latin typeface="Arial" panose="020B0604020202020204" pitchFamily="34" charset="0"/>
                <a:cs typeface="Arial" panose="020B0604020202020204" pitchFamily="34" charset="0"/>
              </a:rPr>
              <a:t>Anticongelante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de-DE" sz="1600" b="1" dirty="0" err="1">
                <a:latin typeface="Arial" panose="020B0604020202020204" pitchFamily="34" charset="0"/>
                <a:cs typeface="Arial" panose="020B0604020202020204" pitchFamily="34" charset="0"/>
              </a:rPr>
              <a:t>Trabajo práctico con anticongelante</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dirty="0" err="1">
                <a:latin typeface="Arial" panose="020B0604020202020204" pitchFamily="34" charset="0"/>
                <a:cs typeface="Arial" panose="020B0604020202020204" pitchFamily="34" charset="0"/>
              </a:rPr>
              <a:t>Durante las lecciones</a:t>
            </a:r>
            <a:r>
              <a:rPr lang="de-DE" sz="1600" dirty="0">
                <a:latin typeface="Arial" panose="020B0604020202020204" pitchFamily="34" charset="0"/>
                <a:cs typeface="Arial" panose="020B0604020202020204" pitchFamily="34" charset="0"/>
              </a:rPr>
              <a:t> en </a:t>
            </a:r>
            <a:r>
              <a:rPr lang="de-DE" sz="1600" dirty="0" err="1">
                <a:latin typeface="Arial" panose="020B0604020202020204" pitchFamily="34" charset="0"/>
                <a:cs typeface="Arial" panose="020B0604020202020204" pitchFamily="34" charset="0"/>
              </a:rPr>
              <a:t>el aula</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el trabajo práctico</a:t>
            </a:r>
            <a:r>
              <a:rPr lang="de-DE" sz="1600" dirty="0">
                <a:latin typeface="Arial" panose="020B0604020202020204" pitchFamily="34" charset="0"/>
                <a:cs typeface="Arial" panose="020B0604020202020204" pitchFamily="34" charset="0"/>
              </a:rPr>
              <a:t> en </a:t>
            </a:r>
            <a:r>
              <a:rPr lang="de-DE" sz="1600" dirty="0" err="1">
                <a:latin typeface="Arial" panose="020B0604020202020204" pitchFamily="34" charset="0"/>
                <a:cs typeface="Arial" panose="020B0604020202020204" pitchFamily="34" charset="0"/>
              </a:rPr>
              <a:t>el taller aprenderás</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Tx/>
              <a:buChar char="-"/>
            </a:pPr>
            <a:r>
              <a:rPr lang="de-DE" sz="1600" dirty="0" err="1">
                <a:latin typeface="Arial" panose="020B0604020202020204" pitchFamily="34" charset="0"/>
                <a:cs typeface="Arial" panose="020B0604020202020204" pitchFamily="34" charset="0"/>
              </a:rPr>
              <a:t>Cómo</a:t>
            </a:r>
            <a:r>
              <a:rPr lang="de-DE" sz="1600" dirty="0">
                <a:latin typeface="Arial" panose="020B0604020202020204" pitchFamily="34" charset="0"/>
                <a:cs typeface="Arial" panose="020B0604020202020204" pitchFamily="34" charset="0"/>
              </a:rPr>
              <a:t> mezclar </a:t>
            </a:r>
            <a:r>
              <a:rPr lang="de-DE" sz="1600" dirty="0" err="1">
                <a:latin typeface="Arial" panose="020B0604020202020204" pitchFamily="34" charset="0"/>
                <a:cs typeface="Arial" panose="020B0604020202020204" pitchFamily="34" charset="0"/>
              </a:rPr>
              <a:t>la </a:t>
            </a:r>
            <a:r>
              <a:rPr lang="de-DE" sz="1600" dirty="0" err="1">
                <a:solidFill>
                  <a:srgbClr val="FF0000"/>
                </a:solidFill>
                <a:latin typeface="Arial" panose="020B0604020202020204" pitchFamily="34" charset="0"/>
                <a:cs typeface="Arial" panose="020B0604020202020204" pitchFamily="34" charset="0"/>
              </a:rPr>
              <a:t>salmuera</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anticongelante</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agua</a:t>
            </a:r>
            <a:r>
              <a:rPr lang="de-DE" sz="1600" dirty="0">
                <a:latin typeface="Arial" panose="020B0604020202020204" pitchFamily="34" charset="0"/>
                <a:cs typeface="Arial" panose="020B0604020202020204" pitchFamily="34" charset="0"/>
              </a:rPr>
              <a:t>)</a:t>
            </a:r>
          </a:p>
          <a:p>
            <a:pPr>
              <a:lnSpc>
                <a:spcPct val="150000"/>
              </a:lnSpc>
              <a:buFontTx/>
              <a:buChar char="-"/>
            </a:pPr>
            <a:r>
              <a:rPr lang="de-DE" sz="1600" dirty="0" err="1">
                <a:latin typeface="Arial" panose="020B0604020202020204" pitchFamily="34" charset="0"/>
                <a:cs typeface="Arial" panose="020B0604020202020204" pitchFamily="34" charset="0"/>
              </a:rPr>
              <a:t>Cómo</a:t>
            </a:r>
            <a:r>
              <a:rPr lang="de-DE" sz="1600" dirty="0">
                <a:latin typeface="Arial" panose="020B0604020202020204" pitchFamily="34" charset="0"/>
                <a:cs typeface="Arial" panose="020B0604020202020204" pitchFamily="34" charset="0"/>
              </a:rPr>
              <a:t> manejar un </a:t>
            </a:r>
            <a:r>
              <a:rPr lang="de-DE" sz="1600" dirty="0" err="1">
                <a:latin typeface="Arial" panose="020B0604020202020204" pitchFamily="34" charset="0"/>
                <a:cs typeface="Arial" panose="020B0604020202020204" pitchFamily="34" charset="0"/>
              </a:rPr>
              <a:t>derrame</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absorber el anticongelante</a:t>
            </a:r>
            <a:endParaRPr lang="de-DE" sz="1600" dirty="0">
              <a:latin typeface="Arial" panose="020B0604020202020204" pitchFamily="34" charset="0"/>
              <a:cs typeface="Arial" panose="020B0604020202020204" pitchFamily="34" charset="0"/>
            </a:endParaRPr>
          </a:p>
          <a:p>
            <a:pPr>
              <a:lnSpc>
                <a:spcPct val="150000"/>
              </a:lnSpc>
              <a:buFontTx/>
              <a:buChar char="-"/>
            </a:pPr>
            <a:r>
              <a:rPr lang="de-DE" sz="1600" dirty="0" err="1">
                <a:latin typeface="Arial" panose="020B0604020202020204" pitchFamily="34" charset="0"/>
                <a:cs typeface="Arial" panose="020B0604020202020204" pitchFamily="34" charset="0"/>
              </a:rPr>
              <a:t>Cómo medir la proporción de anticongelante</a:t>
            </a:r>
            <a:r>
              <a:rPr lang="de-DE" sz="1600" dirty="0">
                <a:latin typeface="Arial" panose="020B0604020202020204" pitchFamily="34" charset="0"/>
                <a:cs typeface="Arial" panose="020B0604020202020204" pitchFamily="34" charset="0"/>
              </a:rPr>
              <a:t> en </a:t>
            </a:r>
            <a:r>
              <a:rPr lang="de-DE" sz="1600" dirty="0" err="1">
                <a:latin typeface="Arial" panose="020B0604020202020204" pitchFamily="34" charset="0"/>
                <a:cs typeface="Arial" panose="020B0604020202020204" pitchFamily="34" charset="0"/>
              </a:rPr>
              <a:t>la </a:t>
            </a:r>
            <a:r>
              <a:rPr lang="de-DE" sz="1600" dirty="0" err="1">
                <a:solidFill>
                  <a:srgbClr val="FF0000"/>
                </a:solidFill>
                <a:latin typeface="Arial" panose="020B0604020202020204" pitchFamily="34" charset="0"/>
                <a:cs typeface="Arial" panose="020B0604020202020204" pitchFamily="34" charset="0"/>
              </a:rPr>
              <a:t>salmuera</a:t>
            </a:r>
            <a:r>
              <a:rPr lang="de-DE" sz="1600" dirty="0">
                <a:latin typeface="Arial" panose="020B0604020202020204" pitchFamily="34" charset="0"/>
                <a:cs typeface="Arial" panose="020B0604020202020204" pitchFamily="34" charset="0"/>
              </a:rPr>
              <a:t> / </a:t>
            </a:r>
            <a:r>
              <a:rPr lang="de-DE" sz="1600" dirty="0" err="1">
                <a:latin typeface="Arial" panose="020B0604020202020204" pitchFamily="34" charset="0"/>
                <a:cs typeface="Arial" panose="020B0604020202020204" pitchFamily="34" charset="0"/>
              </a:rPr>
              <a:t>la protección anticongelante de la mezcla</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266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Fin del 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412776"/>
            <a:ext cx="8229600" cy="4896544"/>
          </a:xfrm>
        </p:spPr>
        <p:txBody>
          <a:bodyPr>
            <a:normAutofit/>
          </a:bodyPr>
          <a:lstStyle/>
          <a:p>
            <a:pPr marL="0" indent="0">
              <a:lnSpc>
                <a:spcPct val="150000"/>
              </a:lnSpc>
              <a:buNone/>
            </a:pPr>
            <a:r>
              <a:rPr lang="de-DE" sz="1600" dirty="0">
                <a:latin typeface="Arial" panose="020B0604020202020204" pitchFamily="34" charset="0"/>
                <a:cs typeface="Arial" panose="020B0604020202020204" pitchFamily="34" charset="0"/>
              </a:rPr>
              <a:t>Este </a:t>
            </a:r>
            <a:r>
              <a:rPr lang="de-DE" sz="1600" dirty="0" err="1">
                <a:latin typeface="Arial" panose="020B0604020202020204" pitchFamily="34" charset="0"/>
                <a:cs typeface="Arial" panose="020B0604020202020204" pitchFamily="34" charset="0"/>
              </a:rPr>
              <a:t>es el</a:t>
            </a:r>
            <a:r>
              <a:rPr lang="de-DE" sz="1600" dirty="0">
                <a:latin typeface="Arial" panose="020B0604020202020204" pitchFamily="34" charset="0"/>
                <a:cs typeface="Arial" panose="020B0604020202020204" pitchFamily="34" charset="0"/>
              </a:rPr>
              <a:t> final </a:t>
            </a:r>
            <a:r>
              <a:rPr lang="de-DE" sz="1600" dirty="0" err="1">
                <a:latin typeface="Arial" panose="020B0604020202020204" pitchFamily="34" charset="0"/>
                <a:cs typeface="Arial" panose="020B0604020202020204" pitchFamily="34" charset="0"/>
              </a:rPr>
              <a:t>del módulo</a:t>
            </a:r>
            <a:r>
              <a:rPr lang="de-DE" sz="1600" dirty="0">
                <a:latin typeface="Arial" panose="020B0604020202020204" pitchFamily="34" charset="0"/>
                <a:cs typeface="Arial" panose="020B0604020202020204" pitchFamily="34" charset="0"/>
              </a:rPr>
              <a:t>.</a:t>
            </a:r>
          </a:p>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Ahora ya lo sabes:</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todos los productos químicos y sustancias utilizados para el sistema</a:t>
            </a:r>
          </a:p>
          <a:p>
            <a:pPr>
              <a:lnSpc>
                <a:spcPct val="150000"/>
              </a:lnSpc>
              <a:buAutoNum type="arabicPeriod"/>
            </a:pPr>
            <a:r>
              <a:rPr lang="en-US" sz="1600" dirty="0">
                <a:latin typeface="Arial" panose="020B0604020202020204" pitchFamily="34" charset="0"/>
                <a:cs typeface="Arial" panose="020B0604020202020204" pitchFamily="34" charset="0"/>
              </a:rPr>
              <a:t>una evaluación adecuada de los riesgos y de las medidas de seguridad</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Eres capaz:</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identificar los riesgos y saber cómo evitarlos</a:t>
            </a:r>
          </a:p>
          <a:p>
            <a:pPr>
              <a:lnSpc>
                <a:spcPct val="150000"/>
              </a:lnSpc>
              <a:buAutoNum type="arabicPeriod"/>
            </a:pPr>
            <a:r>
              <a:rPr lang="en-US" sz="1600" dirty="0">
                <a:latin typeface="Arial" panose="020B0604020202020204" pitchFamily="34" charset="0"/>
                <a:cs typeface="Arial" panose="020B0604020202020204" pitchFamily="34" charset="0"/>
              </a:rPr>
              <a:t>sugerir medidas de seguridad apropiadas</a:t>
            </a:r>
          </a:p>
          <a:p>
            <a:pPr marL="0" indent="0">
              <a:buNone/>
            </a:pPr>
            <a:endParaRPr lang="el-GR" dirty="0"/>
          </a:p>
        </p:txBody>
      </p:sp>
    </p:spTree>
    <p:extLst>
      <p:ext uri="{BB962C8B-B14F-4D97-AF65-F5344CB8AC3E}">
        <p14:creationId xmlns:p14="http://schemas.microsoft.com/office/powerpoint/2010/main" val="2171922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 de la unidad</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2.3 Productos químicos</a:t>
            </a:r>
          </a:p>
        </p:txBody>
      </p:sp>
    </p:spTree>
    <p:extLst>
      <p:ext uri="{BB962C8B-B14F-4D97-AF65-F5344CB8AC3E}">
        <p14:creationId xmlns:p14="http://schemas.microsoft.com/office/powerpoint/2010/main" val="37620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Propiedades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Propiedades preferidas del refrigerante - Propiedades ambientales y de seguridad</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Por otro lado, el refrigerante debe</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Ser no inflamable o incluso explosivo</a:t>
            </a:r>
          </a:p>
          <a:p>
            <a:pPr>
              <a:lnSpc>
                <a:spcPct val="150000"/>
              </a:lnSpc>
            </a:pPr>
            <a:r>
              <a:rPr lang="en-GB" sz="1600" dirty="0">
                <a:latin typeface="Arial" panose="020B0604020202020204" pitchFamily="34" charset="0"/>
                <a:cs typeface="Arial" panose="020B0604020202020204" pitchFamily="34" charset="0"/>
              </a:rPr>
              <a:t>No ser tóxico</a:t>
            </a:r>
          </a:p>
          <a:p>
            <a:pPr>
              <a:lnSpc>
                <a:spcPct val="150000"/>
              </a:lnSpc>
            </a:pPr>
            <a:r>
              <a:rPr lang="en-GB" sz="1600" dirty="0">
                <a:latin typeface="Arial" panose="020B0604020202020204" pitchFamily="34" charset="0"/>
                <a:cs typeface="Arial" panose="020B0604020202020204" pitchFamily="34" charset="0"/>
              </a:rPr>
              <a:t>Tienen un bajo potencial de calentamiento global (GWP, por sus siglas en inglés)</a:t>
            </a:r>
          </a:p>
          <a:p>
            <a:pPr>
              <a:lnSpc>
                <a:spcPct val="150000"/>
              </a:lnSpc>
            </a:pPr>
            <a:r>
              <a:rPr lang="en-GB" sz="1600" dirty="0">
                <a:latin typeface="Arial" panose="020B0604020202020204" pitchFamily="34" charset="0"/>
                <a:cs typeface="Arial" panose="020B0604020202020204" pitchFamily="34" charset="0"/>
              </a:rPr>
              <a:t>No tienen potencial de agotamiento de la capa de ozono (ODP)</a:t>
            </a:r>
          </a:p>
          <a:p>
            <a:pPr>
              <a:lnSpc>
                <a:spcPct val="150000"/>
              </a:lnSpc>
            </a:pPr>
            <a:r>
              <a:rPr lang="en-GB" sz="1600" dirty="0">
                <a:latin typeface="Arial" panose="020B0604020202020204" pitchFamily="34" charset="0"/>
                <a:cs typeface="Arial" panose="020B0604020202020204" pitchFamily="34" charset="0"/>
              </a:rPr>
              <a:t>Ser anticorrosivo y no ácido para los componentes del sistema.</a:t>
            </a:r>
          </a:p>
          <a:p>
            <a:pPr marL="0" indent="0">
              <a:lnSpc>
                <a:spcPct val="150000"/>
              </a:lnSpc>
              <a:buNone/>
            </a:pPr>
            <a:r>
              <a:rPr lang="en-GB" dirty="0"/>
              <a:t> </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85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618856"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Hasta la década de 1920 los primeros refrigerantes usados eran inflamables y/o tóxicos. Carl Linde utilizó dimetil éter y amoníaco para sus primeros </a:t>
            </a:r>
            <a:r>
              <a:rPr lang="de-DE" sz="1600" dirty="0" err="1">
                <a:latin typeface="Arial" panose="020B0604020202020204" pitchFamily="34" charset="0"/>
                <a:cs typeface="Arial" panose="020B0604020202020204" pitchFamily="34" charset="0"/>
              </a:rPr>
              <a:t>sistemas de refrigeración</a:t>
            </a:r>
            <a:r>
              <a:rPr lang="de-DE"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dimetil éter - altamente inflamable</a:t>
            </a:r>
          </a:p>
          <a:p>
            <a:pPr marL="0" indent="0">
              <a:lnSpc>
                <a:spcPct val="150000"/>
              </a:lnSpc>
              <a:buNone/>
            </a:pPr>
            <a:r>
              <a:rPr lang="en-GB" sz="1600" dirty="0">
                <a:latin typeface="Arial" panose="020B0604020202020204" pitchFamily="34" charset="0"/>
                <a:cs typeface="Arial" panose="020B0604020202020204" pitchFamily="34" charset="0"/>
              </a:rPr>
              <a:t>Amoníaco - tóxico y peligroso para el medio ambiente</a:t>
            </a: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078" name="Picture 6" descr="https://upload.wikimedia.org/wikipedia/commons/thumb/5/50/Carl_von_Linde_1868.jpg/800px-Carl_von_Linde_18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872" y="1772815"/>
            <a:ext cx="3161536" cy="410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15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En </a:t>
            </a:r>
            <a:r>
              <a:rPr lang="de-DE" sz="1600" dirty="0" err="1">
                <a:latin typeface="Arial" panose="020B0604020202020204" pitchFamily="34" charset="0"/>
                <a:cs typeface="Arial" panose="020B0604020202020204" pitchFamily="34" charset="0"/>
              </a:rPr>
              <a:t>el siguiente paso se utilizaron como refrigerantes los clorofluorocarbonos</a:t>
            </a:r>
            <a:r>
              <a:rPr lang="de-DE" sz="1600" dirty="0">
                <a:latin typeface="Arial" panose="020B0604020202020204" pitchFamily="34" charset="0"/>
                <a:cs typeface="Arial" panose="020B0604020202020204" pitchFamily="34" charset="0"/>
              </a:rPr>
              <a:t> (CFC) y los </a:t>
            </a:r>
            <a:r>
              <a:rPr lang="de-DE" sz="1600" dirty="0" err="1">
                <a:latin typeface="Arial" panose="020B0604020202020204" pitchFamily="34" charset="0"/>
                <a:cs typeface="Arial" panose="020B0604020202020204" pitchFamily="34" charset="0"/>
              </a:rPr>
              <a:t>hidroclorofluorocarbonos</a:t>
            </a:r>
            <a:r>
              <a:rPr lang="de-DE" sz="1600" dirty="0">
                <a:latin typeface="Arial" panose="020B0604020202020204" pitchFamily="34" charset="0"/>
                <a:cs typeface="Arial" panose="020B0604020202020204" pitchFamily="34" charset="0"/>
              </a:rPr>
              <a:t> (HCFC).</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Estas sustancias tienen buenas </a:t>
            </a:r>
            <a:r>
              <a:rPr lang="en-US" sz="1600" dirty="0" err="1">
                <a:latin typeface="Arial" panose="020B0604020202020204" pitchFamily="34" charset="0"/>
                <a:cs typeface="Arial" panose="020B0604020202020204" pitchFamily="34" charset="0"/>
              </a:rPr>
              <a:t>propiedades</a:t>
            </a:r>
            <a:r>
              <a:rPr lang="en-US" sz="1600" dirty="0">
                <a:latin typeface="Arial" panose="020B0604020202020204" pitchFamily="34" charset="0"/>
                <a:cs typeface="Arial" panose="020B0604020202020204" pitchFamily="34" charset="0"/>
              </a:rPr>
              <a:t> termodinámicas y eran estables, no inflamables y, a lo sumo, moderadamente tóxicas.</a:t>
            </a:r>
          </a:p>
          <a:p>
            <a:pPr marL="0" indent="0">
              <a:lnSpc>
                <a:spcPct val="150000"/>
              </a:lnSpc>
              <a:buNone/>
            </a:pPr>
            <a:r>
              <a:rPr lang="en-US" sz="1600" dirty="0">
                <a:latin typeface="Arial" panose="020B0604020202020204" pitchFamily="34" charset="0"/>
                <a:cs typeface="Arial" panose="020B0604020202020204" pitchFamily="34" charset="0"/>
              </a:rPr>
              <a:t>Desde 1930 R12, R22 se produce y se utiliza bajo el nombre comercial de Freón.</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53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Historia del refrigerante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11480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Historia de los refrigerantes</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CFC y HCFC y el agujero de</a:t>
            </a:r>
            <a:r>
              <a:rPr lang="de-DE" sz="1600" dirty="0" err="1">
                <a:latin typeface="Arial" panose="020B0604020202020204" pitchFamily="34" charset="0"/>
                <a:cs typeface="Arial" panose="020B0604020202020204" pitchFamily="34" charset="0"/>
              </a:rPr>
              <a:t> ozono</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Los CFC y HCFC </a:t>
            </a:r>
            <a:r>
              <a:rPr lang="de-DE" sz="1600" dirty="0" err="1">
                <a:latin typeface="Arial" panose="020B0604020202020204" pitchFamily="34" charset="0"/>
                <a:cs typeface="Arial" panose="020B0604020202020204" pitchFamily="34" charset="0"/>
              </a:rPr>
              <a:t>causan el agotamiento de</a:t>
            </a:r>
            <a:r>
              <a:rPr lang="de-DE" sz="1600" dirty="0">
                <a:latin typeface="Arial" panose="020B0604020202020204" pitchFamily="34" charset="0"/>
                <a:cs typeface="Arial" panose="020B0604020202020204" pitchFamily="34" charset="0"/>
              </a:rPr>
              <a:t> la capa de ozono </a:t>
            </a:r>
            <a:r>
              <a:rPr lang="de-DE" sz="1600" dirty="0" err="1">
                <a:latin typeface="Arial" panose="020B0604020202020204" pitchFamily="34" charset="0"/>
                <a:cs typeface="Arial" panose="020B0604020202020204" pitchFamily="34" charset="0"/>
              </a:rPr>
              <a:t>en la atmósfera</a:t>
            </a:r>
            <a:r>
              <a:rPr lang="de-DE" sz="1600" dirty="0">
                <a:latin typeface="Arial" panose="020B0604020202020204" pitchFamily="34" charset="0"/>
                <a:cs typeface="Arial" panose="020B0604020202020204" pitchFamily="34" charset="0"/>
              </a:rPr>
              <a:t>. Así que todas las </a:t>
            </a:r>
            <a:r>
              <a:rPr lang="de-DE" sz="1600" dirty="0" err="1">
                <a:latin typeface="Arial" panose="020B0604020202020204" pitchFamily="34" charset="0"/>
                <a:cs typeface="Arial" panose="020B0604020202020204" pitchFamily="34" charset="0"/>
              </a:rPr>
              <a:t>sustancias de esta familia tienen</a:t>
            </a:r>
            <a:r>
              <a:rPr lang="de-DE" sz="1600" dirty="0">
                <a:latin typeface="Arial" panose="020B0604020202020204" pitchFamily="34" charset="0"/>
                <a:cs typeface="Arial" panose="020B0604020202020204" pitchFamily="34" charset="0"/>
              </a:rPr>
              <a:t> un </a:t>
            </a:r>
            <a:r>
              <a:rPr lang="en-GB" sz="1600" dirty="0">
                <a:latin typeface="Arial" panose="020B0604020202020204" pitchFamily="34" charset="0"/>
                <a:cs typeface="Arial" panose="020B0604020202020204" pitchFamily="34" charset="0"/>
              </a:rPr>
              <a:t>ODP (Potencial de Agotamiento de la Capa de Ozono). </a:t>
            </a:r>
            <a:r>
              <a:rPr lang="en-US" sz="1600" dirty="0">
                <a:latin typeface="Arial" panose="020B0604020202020204" pitchFamily="34" charset="0"/>
                <a:cs typeface="Arial" panose="020B0604020202020204" pitchFamily="34" charset="0"/>
              </a:rPr>
              <a:t>El agotamiento de la capa de ozono y el agujero de ozono causan un aumento del riesgo de cáncer y otros efectos negativos.</a:t>
            </a:r>
            <a:endParaRPr lang="en-GB" sz="1600" dirty="0">
              <a:latin typeface="Arial" panose="020B0604020202020204" pitchFamily="34" charset="0"/>
              <a:cs typeface="Arial" panose="020B0604020202020204" pitchFamily="34" charset="0"/>
            </a:endParaRPr>
          </a:p>
        </p:txBody>
      </p:sp>
      <p:pic>
        <p:nvPicPr>
          <p:cNvPr id="6146" name="Picture 2" descr="https://upload.wikimedia.org/wikipedia/commons/e/ea/NASA_and_NOAA_Announce_Ozone_Hole_is_a_Double_Record_Brea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12776"/>
            <a:ext cx="4514725" cy="4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1737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4322</Words>
  <Application>Microsoft Office PowerPoint</Application>
  <PresentationFormat>Presentación en pantalla (4:3)</PresentationFormat>
  <Paragraphs>641</Paragraphs>
  <Slides>58</Slides>
  <Notes>53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58</vt:i4>
      </vt:variant>
    </vt:vector>
  </HeadingPairs>
  <TitlesOfParts>
    <vt:vector size="62" baseType="lpstr">
      <vt:lpstr>Arial</vt:lpstr>
      <vt:lpstr>Calibri</vt:lpstr>
      <vt:lpstr>Wingdings</vt:lpstr>
      <vt:lpstr>2_Office Theme</vt:lpstr>
      <vt:lpstr>2.3 Productos químicos</vt:lpstr>
      <vt:lpstr>Objetivos del módulo</vt:lpstr>
      <vt:lpstr>Introducción</vt:lpstr>
      <vt:lpstr> Refrigerante</vt:lpstr>
      <vt:lpstr>Propiedades del refrigerante</vt:lpstr>
      <vt:lpstr>Propiedades del refrigerante</vt:lpstr>
      <vt:lpstr>Historia del refrigerante</vt:lpstr>
      <vt:lpstr>Historia del refrigerante</vt:lpstr>
      <vt:lpstr>Historia del refrigerante</vt:lpstr>
      <vt:lpstr>Historia del refrigerante</vt:lpstr>
      <vt:lpstr>Historia del refrigerante</vt:lpstr>
      <vt:lpstr>Historia del refrigerante</vt:lpstr>
      <vt:lpstr>Historia del refrigerante</vt:lpstr>
      <vt:lpstr>Historia del refrigerante</vt:lpstr>
      <vt:lpstr>Historia del refrigerante</vt:lpstr>
      <vt:lpstr>Historia del refrigerante</vt:lpstr>
      <vt:lpstr>Historia del refrigerante</vt:lpstr>
      <vt:lpstr>Historia del refrigerante</vt:lpstr>
      <vt:lpstr>Historia del refrigerante</vt:lpstr>
      <vt:lpstr>Nomenclatura de refrigerantes</vt:lpstr>
      <vt:lpstr>Nomenclatura de refrigerantes</vt:lpstr>
      <vt:lpstr>Nomenclatura de refrigerantes</vt:lpstr>
      <vt:lpstr>Nomenclatura de refrigerantes</vt:lpstr>
      <vt:lpstr>Nomenclatura de refrigerantes</vt:lpstr>
      <vt:lpstr>Nomenclatura de refrigerantes</vt:lpstr>
      <vt:lpstr>Nomenclatura de refrigerantes</vt:lpstr>
      <vt:lpstr>Refrigerantes y ciclo de la bomba de calor</vt:lpstr>
      <vt:lpstr>Refrigerantes y ciclo de la bomba de calor</vt:lpstr>
      <vt:lpstr>Refrigerantes y seguridad</vt:lpstr>
      <vt:lpstr>Refrigerantes y seguridad</vt:lpstr>
      <vt:lpstr>Refrigerantes y seguridad</vt:lpstr>
      <vt:lpstr>Refrigerantes y seguridad</vt:lpstr>
      <vt:lpstr>Refrigerantes y seguridad</vt:lpstr>
      <vt:lpstr>Refrigerantes y seguridad</vt:lpstr>
      <vt:lpstr>Refrigerantes y seguridad</vt:lpstr>
      <vt:lpstr>Refrigerantes y seguridad</vt:lpstr>
      <vt:lpstr>Salmuera</vt:lpstr>
      <vt:lpstr>Anticongelante</vt:lpstr>
      <vt:lpstr>Anticongelante</vt:lpstr>
      <vt:lpstr>Anticongelante</vt:lpstr>
      <vt:lpstr>Anticongelante</vt:lpstr>
      <vt:lpstr>Anticongelante</vt:lpstr>
      <vt:lpstr>Anticongelante</vt:lpstr>
      <vt:lpstr>Anticongelante</vt:lpstr>
      <vt:lpstr>Anticongelante y seguridad</vt:lpstr>
      <vt:lpstr>Anticongelante y seguridad</vt:lpstr>
      <vt:lpstr>Anticongelante y seguridad</vt:lpstr>
      <vt:lpstr>Anticongelante y seguridad</vt:lpstr>
      <vt:lpstr>Anticongelante y seguridad</vt:lpstr>
      <vt:lpstr>Anticongelante</vt:lpstr>
      <vt:lpstr>Anticongelante y Seguridad</vt:lpstr>
      <vt:lpstr>Anticongelante y especificaciones</vt:lpstr>
      <vt:lpstr>Anticongelante y especificaciones</vt:lpstr>
      <vt:lpstr>Anticongelante y especificaciones</vt:lpstr>
      <vt:lpstr>Anticongelante y especificaciones</vt:lpstr>
      <vt:lpstr>Trabajo práctico: Anticongelante</vt:lpstr>
      <vt:lpstr>Fin del módulo</vt:lpstr>
      <vt:lpstr>Fin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Jesus Maria Gomez</cp:lastModifiedBy>
  <cp:revision>75</cp:revision>
  <dcterms:created xsi:type="dcterms:W3CDTF">2017-12-11T10:59:29Z</dcterms:created>
  <dcterms:modified xsi:type="dcterms:W3CDTF">2019-08-07T14:40:40Z</dcterms:modified>
</cp:coreProperties>
</file>