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72" r:id="rId4"/>
    <p:sldId id="258" r:id="rId5"/>
    <p:sldId id="273" r:id="rId6"/>
    <p:sldId id="280" r:id="rId7"/>
    <p:sldId id="264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3" r:id="rId16"/>
    <p:sldId id="282" r:id="rId17"/>
    <p:sldId id="290" r:id="rId18"/>
    <p:sldId id="284" r:id="rId19"/>
    <p:sldId id="285" r:id="rId20"/>
    <p:sldId id="286" r:id="rId21"/>
    <p:sldId id="287" r:id="rId22"/>
    <p:sldId id="288" r:id="rId23"/>
    <p:sldId id="298" r:id="rId24"/>
    <p:sldId id="289" r:id="rId25"/>
    <p:sldId id="299" r:id="rId26"/>
    <p:sldId id="293" r:id="rId27"/>
    <p:sldId id="294" r:id="rId28"/>
    <p:sldId id="296" r:id="rId29"/>
    <p:sldId id="260" r:id="rId30"/>
  </p:sldIdLst>
  <p:sldSz cx="9144000" cy="6858000" type="screen4x3"/>
  <p:notesSz cx="6799263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20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1026"/>
        <p:guide pos="36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84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7416"/>
            <a:ext cx="5439410" cy="4469130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3" y="9433107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46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35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992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3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8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ea.government.bg/documents/REECL.pdf" TargetMode="External"/><Relationship Id="rId3" Type="http://schemas.openxmlformats.org/officeDocument/2006/relationships/hyperlink" Target="https://www.seea.government.bg/documents/Nation%20Program%20EE%20Multi-Family%20Resid%20Buildings_update.pdf" TargetMode="External"/><Relationship Id="rId7" Type="http://schemas.openxmlformats.org/officeDocument/2006/relationships/hyperlink" Target="https://www.seea.government.bg/documents/Rural%20Develop%20Program%202014-2020_new.pdf" TargetMode="External"/><Relationship Id="rId2" Type="http://schemas.openxmlformats.org/officeDocument/2006/relationships/hyperlink" Target="https://www.seea.government.bg/documents/OP%20RG%202014-2020_naturalpers_updat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ea.government.bg/documents/Financ%20mechanism%20EEA%202014-2021_new.pdf" TargetMode="External"/><Relationship Id="rId5" Type="http://schemas.openxmlformats.org/officeDocument/2006/relationships/hyperlink" Target="https://www.seea.government.bg/documents/REECL%203_new.pdf" TargetMode="External"/><Relationship Id="rId4" Type="http://schemas.openxmlformats.org/officeDocument/2006/relationships/hyperlink" Target="https://www.seea.government.bg/documents/BGEEF-Naturalpers_Mar2017_update.pdf" TargetMode="External"/><Relationship Id="rId9" Type="http://schemas.openxmlformats.org/officeDocument/2006/relationships/hyperlink" Target="https://www.seea.government.bg/documents/Energijno%20obnoviavane%20domove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НАЦИОНАЛНИ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РАЗПОРЕДБИ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Блок 1</a:t>
            </a:r>
            <a:r>
              <a:rPr lang="ru-RU" dirty="0" smtClean="0"/>
              <a:t>:</a:t>
            </a:r>
            <a:endParaRPr lang="en-US" smtClean="0"/>
          </a:p>
          <a:p>
            <a:pPr algn="l"/>
            <a:r>
              <a:rPr lang="ru-RU" smtClean="0"/>
              <a:t>Въведение </a:t>
            </a:r>
            <a:r>
              <a:rPr lang="ru-RU" dirty="0"/>
              <a:t>в </a:t>
            </a:r>
            <a:r>
              <a:rPr lang="ru-RU" dirty="0" smtClean="0"/>
              <a:t>слънчевата </a:t>
            </a:r>
            <a:r>
              <a:rPr lang="ru-RU" dirty="0"/>
              <a:t>топлинна </a:t>
            </a:r>
            <a:r>
              <a:rPr lang="ru-RU" dirty="0" smtClean="0"/>
              <a:t>енергия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7B5EB7-8AC1-4864-802A-49B28CE3E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9" y="5056506"/>
            <a:ext cx="3190163" cy="1179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CB4D181-36E5-47E7-B41E-AC34FB68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89699">
            <a:off x="3331454" y="4703296"/>
            <a:ext cx="2762250" cy="77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78ACA9-1B56-4742-955A-0037B20A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ru-RU" b="1" dirty="0"/>
              <a:t>Обща рамка на европейските енергийни и климатични политики 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654F619-B50E-4250-9053-7B7447E7CA9D}"/>
              </a:ext>
            </a:extLst>
          </p:cNvPr>
          <p:cNvSpPr/>
          <p:nvPr/>
        </p:nvSpPr>
        <p:spPr>
          <a:xfrm>
            <a:off x="630006" y="1557000"/>
            <a:ext cx="8189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Енергийни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на сградите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Директива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-EPBD-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(2010/31/EU).</a:t>
            </a:r>
          </a:p>
        </p:txBody>
      </p:sp>
      <p:sp>
        <p:nvSpPr>
          <p:cNvPr id="9" name="Rectángulo 4">
            <a:extLst>
              <a:ext uri="{FF2B5EF4-FFF2-40B4-BE49-F238E27FC236}">
                <a16:creationId xmlns="" xmlns:a16="http://schemas.microsoft.com/office/drawing/2014/main" id="{82D5E593-2193-4D86-97AA-3759EA4A9E10}"/>
              </a:ext>
            </a:extLst>
          </p:cNvPr>
          <p:cNvSpPr/>
          <p:nvPr/>
        </p:nvSpPr>
        <p:spPr>
          <a:xfrm>
            <a:off x="911682" y="1989000"/>
            <a:ext cx="7908318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Като има предвид, че </a:t>
            </a: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Директива </a:t>
            </a:r>
            <a:r>
              <a:rPr lang="en-US" sz="1600" dirty="0">
                <a:latin typeface="Arial" panose="020B0604020202020204" pitchFamily="34" charset="0"/>
                <a:cs typeface="Arial" pitchFamily="34" charset="0"/>
              </a:rPr>
              <a:t>EED </a:t>
            </a: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определя </a:t>
            </a: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изисквания за енергийни спестявания </a:t>
            </a: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за сградите за страните </a:t>
            </a: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от </a:t>
            </a: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ЕС, Директива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EPBD </a:t>
            </a: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е </a:t>
            </a:r>
            <a:r>
              <a:rPr lang="ru-RU" sz="1600" dirty="0">
                <a:latin typeface="Arial" panose="020B0604020202020204" pitchFamily="34" charset="0"/>
                <a:cs typeface="Arial" pitchFamily="34" charset="0"/>
              </a:rPr>
              <a:t>фокусирана върху подобряване на ЕЕ в сградния </a:t>
            </a: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фонд.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Всички нови сгради трябва да бъде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почти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нулеви енергийни сгради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NZEB - </a:t>
            </a: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2020.</a:t>
            </a:r>
          </a:p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Сертификати за енергийните характеристики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Извършване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енергийни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одити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на системите за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отопление и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охлаждане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Изисквания за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оптимално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минимални енергийни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разходи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Финансови </a:t>
            </a: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мерки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C9404C-E1FF-4298-A7B4-08D5DD47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000" y="4005000"/>
            <a:ext cx="2205300" cy="22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F62D05-8A0A-4AAB-AEEF-F4001240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ru-RU" b="1" dirty="0"/>
              <a:t>Обща рамка на европейските енергийни и климатични политики 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09CEA1DC-64C1-4CD7-A237-B90700F9E248}"/>
              </a:ext>
            </a:extLst>
          </p:cNvPr>
          <p:cNvSpPr/>
          <p:nvPr/>
        </p:nvSpPr>
        <p:spPr>
          <a:xfrm>
            <a:off x="897675" y="2404747"/>
            <a:ext cx="3746325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Правна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рамка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етикетиране 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за потребителите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относно консумацията на енергия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енергийните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продукти.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енергийни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етикети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помагат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потребителите да избират енергийно ефективни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3">
            <a:extLst>
              <a:ext uri="{FF2B5EF4-FFF2-40B4-BE49-F238E27FC236}">
                <a16:creationId xmlns="" xmlns:a16="http://schemas.microsoft.com/office/drawing/2014/main" id="{FAE94DC6-D381-48AF-AD6A-856B2CC871B7}"/>
              </a:ext>
            </a:extLst>
          </p:cNvPr>
          <p:cNvSpPr/>
          <p:nvPr/>
        </p:nvSpPr>
        <p:spPr>
          <a:xfrm>
            <a:off x="570600" y="1557000"/>
            <a:ext cx="800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Енергийно етикетиране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рамков регламент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(EU 2017/1369)  </a:t>
            </a:r>
          </a:p>
        </p:txBody>
      </p:sp>
      <p:sp>
        <p:nvSpPr>
          <p:cNvPr id="10" name="Rectángulo 3">
            <a:extLst>
              <a:ext uri="{FF2B5EF4-FFF2-40B4-BE49-F238E27FC236}">
                <a16:creationId xmlns="" xmlns:a16="http://schemas.microsoft.com/office/drawing/2014/main" id="{B50BBB92-C4B4-48C2-956D-8FB68D81DCF6}"/>
              </a:ext>
            </a:extLst>
          </p:cNvPr>
          <p:cNvSpPr/>
          <p:nvPr/>
        </p:nvSpPr>
        <p:spPr>
          <a:xfrm>
            <a:off x="570600" y="1895554"/>
            <a:ext cx="800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Еко дизайн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Директива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(2009/125/EC)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2F7A79-0522-4BC5-AAAC-C0744207D845}"/>
              </a:ext>
            </a:extLst>
          </p:cNvPr>
          <p:cNvSpPr txBox="1"/>
          <p:nvPr/>
        </p:nvSpPr>
        <p:spPr>
          <a:xfrm>
            <a:off x="897674" y="4221000"/>
            <a:ext cx="8084475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Еко-дизайн означава интегрирането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екологичните аспекти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дизайна на продукта с цел подобряване на екологичното представяне на продукта през целия му жизнен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цикъл.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Еко дизайн изисквания за продуктовите групи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позволяват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продуктите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достъп до единния пазар (маркировка) и елиминира най-слабо представящите се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пазари.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Строителният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сектор консумира голямо разнообразие от материали и енергийни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&#10;&#10;Description generated with high confidence">
            <a:extLst>
              <a:ext uri="{FF2B5EF4-FFF2-40B4-BE49-F238E27FC236}">
                <a16:creationId xmlns="" xmlns:a16="http://schemas.microsoft.com/office/drawing/2014/main" id="{DF2710B5-1E54-45B7-9BFB-9DD618C67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50" y="2212727"/>
            <a:ext cx="4248000" cy="19027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191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1F7802-56DA-45C2-9B03-A2474E28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ru-RU" b="1" dirty="0"/>
              <a:t>Обща рамка на европейските енергийни и климатични политики 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F19506A-87BE-4B6E-B5CF-75A9CC3C9A6F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Изследвания,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технологии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иновации. SEТ-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F969F8-1566-4B62-A3C6-0650153BB60C}"/>
              </a:ext>
            </a:extLst>
          </p:cNvPr>
          <p:cNvSpPr/>
          <p:nvPr/>
        </p:nvSpPr>
        <p:spPr>
          <a:xfrm>
            <a:off x="900000" y="1921879"/>
            <a:ext cx="77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политика и инвестиции, в партньорство с частния сектор, са необходими, за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засили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развитието и внедряването на нисковъглеродни технологии за в бъдеще.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SEТ-планът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стълб за енергийната политика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C1C81F-0EC5-4558-94A3-5FBE81377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5" y="2999097"/>
            <a:ext cx="7714800" cy="311576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12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2587EF-3D01-4E1D-9F17-C939C85F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ru-RU" b="1" dirty="0"/>
              <a:t>Обща рамка на европейските енергийни и климатични политики 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D60BA87-C15E-4F7A-B06A-A3975E7BBF32}"/>
              </a:ext>
            </a:extLst>
          </p:cNvPr>
          <p:cNvSpPr/>
          <p:nvPr/>
        </p:nvSpPr>
        <p:spPr>
          <a:xfrm>
            <a:off x="630007" y="1557000"/>
            <a:ext cx="3365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Финансиране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42243B9B-3BAC-4D73-A935-6547453BBB5F}"/>
              </a:ext>
            </a:extLst>
          </p:cNvPr>
          <p:cNvSpPr/>
          <p:nvPr/>
        </p:nvSpPr>
        <p:spPr>
          <a:xfrm>
            <a:off x="899999" y="1917000"/>
            <a:ext cx="3888001" cy="418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 предоставя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редица програми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финансиране, институции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схеми за кредитиране, помагайки на дружества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региони и страни успешно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развиват частни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публични енергийни проекти, съгласувани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общите енергийни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цели и законодателни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пакети.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Тази подкрепа допълва националните мерки, финансиране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Примери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524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Хоризонт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</a:t>
            </a:r>
          </a:p>
          <a:p>
            <a:pPr marL="5524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NER 300</a:t>
            </a:r>
          </a:p>
          <a:p>
            <a:pPr marL="5524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EIB, </a:t>
            </a:r>
            <a:r>
              <a:rPr lang="bg-BG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Кохезионния фонд и 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други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A picture containing screenshot&#10;&#10;Description generated with very high confidence">
            <a:extLst>
              <a:ext uri="{FF2B5EF4-FFF2-40B4-BE49-F238E27FC236}">
                <a16:creationId xmlns="" xmlns:a16="http://schemas.microsoft.com/office/drawing/2014/main" id="{986F7D8D-2A1F-43D0-8A06-A552D3C929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08" y="1485000"/>
            <a:ext cx="3966600" cy="48048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632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3E9920-253A-4290-8678-B8466A91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</a:t>
            </a:r>
            <a:r>
              <a:rPr lang="ru-RU" b="1" dirty="0"/>
              <a:t>Европейска политика за </a:t>
            </a:r>
            <a:r>
              <a:rPr lang="ru-RU" b="1" dirty="0" smtClean="0"/>
              <a:t>ВЕИ, </a:t>
            </a:r>
            <a:r>
              <a:rPr lang="ru-RU" b="1" dirty="0"/>
              <a:t>отопление и </a:t>
            </a:r>
            <a:r>
              <a:rPr lang="ru-RU" b="1" dirty="0" smtClean="0"/>
              <a:t>охлаждане</a:t>
            </a:r>
            <a:endParaRPr lang="es-ES" dirty="0"/>
          </a:p>
        </p:txBody>
      </p:sp>
      <p:sp>
        <p:nvSpPr>
          <p:cNvPr id="3" name="Rectángulo 3">
            <a:extLst>
              <a:ext uri="{FF2B5EF4-FFF2-40B4-BE49-F238E27FC236}">
                <a16:creationId xmlns="" xmlns:a16="http://schemas.microsoft.com/office/drawing/2014/main" id="{6B96D2CE-59BC-4530-BAC0-C625DA341541}"/>
              </a:ext>
            </a:extLst>
          </p:cNvPr>
          <p:cNvSpPr/>
          <p:nvPr/>
        </p:nvSpPr>
        <p:spPr>
          <a:xfrm>
            <a:off x="630007" y="1557000"/>
            <a:ext cx="37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Сектор отопление </a:t>
            </a: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охлаждане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3004EA9E-F5AF-4352-9D28-F812F80793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5" y="1989000"/>
            <a:ext cx="7397125" cy="3384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A1BA45-4C61-4D94-A904-C0585B100975}"/>
              </a:ext>
            </a:extLst>
          </p:cNvPr>
          <p:cNvSpPr/>
          <p:nvPr/>
        </p:nvSpPr>
        <p:spPr>
          <a:xfrm>
            <a:off x="1062874" y="5373000"/>
            <a:ext cx="73971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ru-RU" dirty="0" smtClean="0"/>
              <a:t>Секторната верига </a:t>
            </a:r>
            <a:r>
              <a:rPr lang="ru-RU" dirty="0"/>
              <a:t>се формира от </a:t>
            </a:r>
            <a:r>
              <a:rPr lang="ru-RU" dirty="0" smtClean="0"/>
              <a:t>производители, дистрибутори, </a:t>
            </a:r>
            <a:r>
              <a:rPr lang="ru-RU" dirty="0"/>
              <a:t>търговци, монтажници, сертифициращите органи и лаборатории за изпитване, заедно с </a:t>
            </a:r>
            <a:r>
              <a:rPr lang="ru-RU" dirty="0" smtClean="0"/>
              <a:t>потребителите.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6ACDEDD-A45D-4929-AAE8-3E1DCF23DE63}"/>
              </a:ext>
            </a:extLst>
          </p:cNvPr>
          <p:cNvGrpSpPr/>
          <p:nvPr/>
        </p:nvGrpSpPr>
        <p:grpSpPr>
          <a:xfrm>
            <a:off x="-14220" y="3285000"/>
            <a:ext cx="4154220" cy="1317190"/>
            <a:chOff x="-14220" y="3285000"/>
            <a:chExt cx="4154220" cy="1317190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D2D6C306-FEB5-4861-AE1C-6E6D3AE6E0C0}"/>
                </a:ext>
              </a:extLst>
            </p:cNvPr>
            <p:cNvSpPr/>
            <p:nvPr/>
          </p:nvSpPr>
          <p:spPr>
            <a:xfrm>
              <a:off x="972000" y="3285000"/>
              <a:ext cx="3168000" cy="131719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F2F472A-EA3A-4FEF-B5C2-37603D20EFD9}"/>
                </a:ext>
              </a:extLst>
            </p:cNvPr>
            <p:cNvSpPr/>
            <p:nvPr/>
          </p:nvSpPr>
          <p:spPr>
            <a:xfrm rot="19047005">
              <a:off x="-14220" y="3527111"/>
              <a:ext cx="17031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g-BG" sz="1400" b="1" dirty="0" smtClean="0"/>
                <a:t>Под</a:t>
              </a:r>
              <a:r>
                <a:rPr lang="en-US" sz="1400" b="1" dirty="0" smtClean="0"/>
                <a:t>-</a:t>
              </a:r>
              <a:r>
                <a:rPr lang="bg-BG" sz="1400" b="1" dirty="0" smtClean="0"/>
                <a:t>сектор</a:t>
              </a:r>
              <a:r>
                <a:rPr lang="en-US" sz="1400" b="1" dirty="0" smtClean="0"/>
                <a:t>/</a:t>
              </a:r>
              <a:r>
                <a:rPr lang="bg-BG" sz="1400" b="1" dirty="0" smtClean="0"/>
                <a:t>Пазари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93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063038-389F-4748-88B5-16FDFF99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ru-RU" b="1" dirty="0" smtClean="0"/>
              <a:t>Европейска </a:t>
            </a:r>
            <a:r>
              <a:rPr lang="ru-RU" b="1" dirty="0"/>
              <a:t>политика за ВЕИ, отопление и </a:t>
            </a:r>
            <a:r>
              <a:rPr lang="ru-RU" b="1" dirty="0" smtClean="0"/>
              <a:t>охлаждане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F445C9B-6B45-4C93-BB17-77359AA23082}"/>
              </a:ext>
            </a:extLst>
          </p:cNvPr>
          <p:cNvSpPr/>
          <p:nvPr/>
        </p:nvSpPr>
        <p:spPr>
          <a:xfrm>
            <a:off x="972000" y="2050741"/>
            <a:ext cx="403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(2015)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Газът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най-доминиращ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ото гориво за отопление и охлаждане/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 &amp; C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EU28 и в повечето страни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Изкопаемите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горива падат &gt; 65 % в EU28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FED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крайното енергийно търсене) за H &amp;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Делът на ВЕИ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слънчеви термични,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геотермалната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енергия и термопомпи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още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незначителен.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Най-подходящ е за отопление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помещения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промишлени процеси.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Има над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120 милиона индивидуални котли в сградите, най-вече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неефективни.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Технологиите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H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&amp; C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 интересни,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още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са широко разпространени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страните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3">
            <a:extLst>
              <a:ext uri="{FF2B5EF4-FFF2-40B4-BE49-F238E27FC236}">
                <a16:creationId xmlns="" xmlns:a16="http://schemas.microsoft.com/office/drawing/2014/main" id="{20EFF8C6-E003-4216-85FC-2D473FC3B524}"/>
              </a:ext>
            </a:extLst>
          </p:cNvPr>
          <p:cNvSpPr/>
          <p:nvPr/>
        </p:nvSpPr>
        <p:spPr>
          <a:xfrm>
            <a:off x="630007" y="1557000"/>
            <a:ext cx="37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Сектор отопление </a:t>
            </a: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охлаждане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22B514-E68B-4E43-8199-A85400FC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999" y="1628775"/>
            <a:ext cx="3862587" cy="334935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A7119D-E0B9-4114-9E60-CAA832AECC39}"/>
              </a:ext>
            </a:extLst>
          </p:cNvPr>
          <p:cNvSpPr txBox="1"/>
          <p:nvPr/>
        </p:nvSpPr>
        <p:spPr>
          <a:xfrm>
            <a:off x="4860000" y="4985561"/>
            <a:ext cx="410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сектора се смята,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 настоящата законодателна рамка и пазарните условия в ЕС са недостатъчни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ВЕИ) H &amp; C да се конкурират с инсталации, използващи конвенционални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горива.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9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03E04A-2793-4019-80A8-09C6B11B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</a:t>
            </a:r>
            <a:r>
              <a:rPr lang="ru-RU" b="1" dirty="0"/>
              <a:t>Европейска политика за ВЕИ, отопление и охлаждане </a:t>
            </a:r>
            <a:endParaRPr lang="en-US" dirty="0"/>
          </a:p>
        </p:txBody>
      </p:sp>
      <p:sp>
        <p:nvSpPr>
          <p:cNvPr id="14" name="Rectángulo 3">
            <a:extLst>
              <a:ext uri="{FF2B5EF4-FFF2-40B4-BE49-F238E27FC236}">
                <a16:creationId xmlns="" xmlns:a16="http://schemas.microsoft.com/office/drawing/2014/main" id="{629EEC7B-7FD5-40D4-90DE-9FC0C28D4DEC}"/>
              </a:ext>
            </a:extLst>
          </p:cNvPr>
          <p:cNvSpPr/>
          <p:nvPr/>
        </p:nvSpPr>
        <p:spPr>
          <a:xfrm>
            <a:off x="630007" y="1557000"/>
            <a:ext cx="487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топлинна система </a:t>
            </a: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топлина)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DDC9FBA-3938-4C2F-90FD-A06DC126A4F9}"/>
              </a:ext>
            </a:extLst>
          </p:cNvPr>
          <p:cNvSpPr/>
          <p:nvPr/>
        </p:nvSpPr>
        <p:spPr>
          <a:xfrm>
            <a:off x="900000" y="1989000"/>
            <a:ext cx="37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Събиране на слънчевата радиация да генерира използваема топлина при ниски до средни температури. Зрели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разграничават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слънчевите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PV и концентрирана слънчева енергия, насочени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генериране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електричество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Битова гореща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Гореща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вода за басейни и др.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Отопление на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Климатизация и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охлаждане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Топлофикация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Топлина за промишлени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5081D2E-300B-400C-B8CD-8878E4B13D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95554"/>
            <a:ext cx="4264025" cy="426944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0C62137-3EF2-4CEB-939D-242DF2E0EAF4}"/>
              </a:ext>
            </a:extLst>
          </p:cNvPr>
          <p:cNvGrpSpPr/>
          <p:nvPr/>
        </p:nvGrpSpPr>
        <p:grpSpPr>
          <a:xfrm>
            <a:off x="314862" y="4347053"/>
            <a:ext cx="1386918" cy="2031325"/>
            <a:chOff x="121438" y="4347053"/>
            <a:chExt cx="1080872" cy="203132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7ACB7369-2427-46F7-BBEA-6991CFB3A80C}"/>
                </a:ext>
              </a:extLst>
            </p:cNvPr>
            <p:cNvCxnSpPr/>
            <p:nvPr/>
          </p:nvCxnSpPr>
          <p:spPr>
            <a:xfrm>
              <a:off x="1116000" y="4437000"/>
              <a:ext cx="0" cy="1727999"/>
            </a:xfrm>
            <a:prstGeom prst="straightConnector1">
              <a:avLst/>
            </a:prstGeom>
            <a:ln w="25400">
              <a:headEnd type="oval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4A24557-8DDB-4EEA-A55C-CBE0B7B27328}"/>
                </a:ext>
              </a:extLst>
            </p:cNvPr>
            <p:cNvSpPr/>
            <p:nvPr/>
          </p:nvSpPr>
          <p:spPr>
            <a:xfrm>
              <a:off x="121438" y="4347053"/>
              <a:ext cx="1080872" cy="2031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g-BG" sz="1400" b="1" dirty="0" smtClean="0"/>
                <a:t>Ниска темпер</a:t>
              </a:r>
              <a:r>
                <a:rPr lang="bg-BG" sz="1400" dirty="0" smtClean="0"/>
                <a:t>.</a:t>
              </a:r>
              <a:endParaRPr lang="en-US" sz="1400" dirty="0"/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r>
                <a:rPr lang="bg-BG" sz="1400" b="1" dirty="0" smtClean="0">
                  <a:solidFill>
                    <a:prstClr val="black"/>
                  </a:solidFill>
                </a:rPr>
                <a:t>Висока темпер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31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21E304-6A5C-44A2-9E1E-999418DF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</a:t>
            </a:r>
            <a:r>
              <a:rPr lang="ru-RU" b="1" dirty="0"/>
              <a:t>Европейска политика за ВЕИ, отопление и охлаждане 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39539828-B0B8-4640-AB7A-1255AFD7D9ED}"/>
              </a:ext>
            </a:extLst>
          </p:cNvPr>
          <p:cNvSpPr/>
          <p:nvPr/>
        </p:nvSpPr>
        <p:spPr>
          <a:xfrm>
            <a:off x="630007" y="1557000"/>
            <a:ext cx="7973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 топлинна система (топлина)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Европейска политика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Текущото състояние на пазара и проблеми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C39299-84F5-4A98-960F-1C9B3AD3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2421000"/>
            <a:ext cx="5904000" cy="2646322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A2E6B1-687F-452F-B461-6DBFCDA05EC3}"/>
              </a:ext>
            </a:extLst>
          </p:cNvPr>
          <p:cNvSpPr/>
          <p:nvPr/>
        </p:nvSpPr>
        <p:spPr>
          <a:xfrm>
            <a:off x="6444001" y="2205000"/>
            <a:ext cx="25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(2016)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Общият 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капацитет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инсталициите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още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расте.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bg-BG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Годишните продажби </a:t>
            </a: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намаляват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Тенденция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намаляване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във 2-рото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десетилетие (2020 енергиен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пакет)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5508F71-CDC5-4794-AB40-9AB11D6A2430}"/>
              </a:ext>
            </a:extLst>
          </p:cNvPr>
          <p:cNvSpPr/>
          <p:nvPr/>
        </p:nvSpPr>
        <p:spPr>
          <a:xfrm>
            <a:off x="575045" y="5301000"/>
            <a:ext cx="7272000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bg-BG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Проблеми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Слънчевата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топлина/слънчевата радиация/ е на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различни нива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националните пазари, H &amp;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Неуспехи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обществените поддържащи схеми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ВЕИ за H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6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9837C4-FFD7-43FB-A6EB-C40D65B6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</a:t>
            </a:r>
            <a:r>
              <a:rPr lang="ru-RU" b="1" dirty="0"/>
              <a:t>Европейска политика за ВЕИ, отопление и охлаждане 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349E197-F12F-46F7-9C8E-01D229E9E960}"/>
              </a:ext>
            </a:extLst>
          </p:cNvPr>
          <p:cNvSpPr/>
          <p:nvPr/>
        </p:nvSpPr>
        <p:spPr>
          <a:xfrm>
            <a:off x="630007" y="1557000"/>
            <a:ext cx="805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 топлинна система (топлина)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Европейска политика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Ролята на научните изследвания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иновациите.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DA688C6-F161-4909-80B4-360A19ABF741}"/>
              </a:ext>
            </a:extLst>
          </p:cNvPr>
          <p:cNvSpPr/>
          <p:nvPr/>
        </p:nvSpPr>
        <p:spPr>
          <a:xfrm>
            <a:off x="1116001" y="2061000"/>
            <a:ext cx="7704000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RHC-ETIP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определя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общата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стратегия за увеличаване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използването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ВЕИ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H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C в контекста на 2020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SET-Plan.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Тя интегрира ESTTP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Платформа за Европейски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слънчеви топлинни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която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приема през 2013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стратегическите научноизследователски приоритети за слънчеви топлинни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технологии, както и слънчеви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за почти нулева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сгради,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отопление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Изследванията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иновациите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подкрепата на ЕС са важен стълб за сектора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трябва да растат.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напреднали технологии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големите енергийни проекти (като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отоплението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градски район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висок дял на възобновяемите енергийни източници, са необходими, но те все още са бъдещето и все още не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взето окончателно решение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замяна на старата технология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сградите на ЕС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SFH, и те са извън обсега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SMB.</a:t>
            </a:r>
            <a:endParaRPr lang="es-E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416E87-D483-4052-A793-ED2A638D6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53" t="-7784" r="-1967" b="-8956"/>
          <a:stretch/>
        </p:blipFill>
        <p:spPr>
          <a:xfrm rot="16200000">
            <a:off x="-1277398" y="3590398"/>
            <a:ext cx="3850799" cy="7920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438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12E7EC-E6A0-42BD-AB1E-E6FCA553F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r="32757"/>
          <a:stretch/>
        </p:blipFill>
        <p:spPr>
          <a:xfrm>
            <a:off x="4024523" y="1413000"/>
            <a:ext cx="5112000" cy="48931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9B5276-7042-48FD-AFBA-F59A4740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3. </a:t>
            </a:r>
            <a:r>
              <a:rPr lang="ru-RU" b="1" dirty="0"/>
              <a:t>Европейска политика за ВЕИ, отопление и охлаждане </a:t>
            </a:r>
            <a:endParaRPr lang="en-US" dirty="0"/>
          </a:p>
        </p:txBody>
      </p:sp>
      <p:sp>
        <p:nvSpPr>
          <p:cNvPr id="21" name="Rectángulo 3">
            <a:extLst>
              <a:ext uri="{FF2B5EF4-FFF2-40B4-BE49-F238E27FC236}">
                <a16:creationId xmlns="" xmlns:a16="http://schemas.microsoft.com/office/drawing/2014/main" id="{E9A83E85-0918-48AC-B9AC-FF7DDCFA0C74}"/>
              </a:ext>
            </a:extLst>
          </p:cNvPr>
          <p:cNvSpPr/>
          <p:nvPr/>
        </p:nvSpPr>
        <p:spPr>
          <a:xfrm>
            <a:off x="630007" y="1557000"/>
            <a:ext cx="805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Слънчева топлинна система (топлина)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Европейска политика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Нова европейска стратегия за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H&amp;C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(2016)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65BBAA4-8E79-4651-93C2-3E2F121339EF}"/>
              </a:ext>
            </a:extLst>
          </p:cNvPr>
          <p:cNvSpPr/>
          <p:nvPr/>
        </p:nvSpPr>
        <p:spPr>
          <a:xfrm>
            <a:off x="950403" y="1942345"/>
            <a:ext cx="7416000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Това е рамка за интегриране </a:t>
            </a: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енергийните 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политики (след 2020 г</a:t>
            </a: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.)за  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ефективно отопление &amp; охлаждане в ЕС </a:t>
            </a: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Особено в актуализираните ЕBRD, ВЕИ, </a:t>
            </a: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екодизайн 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насърчава декарбонизация на сектора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отопление и охлаждане, включително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засилено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насърчаване използването на възобновяеми източници за отопление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охлаждане.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Засегнати са бариерите 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за енергоспестяващо обновяване на жилищни сгради и проблеми в други </a:t>
            </a: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  <a:r>
              <a:rPr lang="en-GB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 &amp; C промишленост,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професионалните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академичните среди, научни изследвания и потребителски сдружения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сътрудничат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европейските институции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особено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застъпничество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по-добри политики и регламенти в специфични сектори като слънчевата топлина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слънчева топлина Европа.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‒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EEPE.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Цели на модула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До края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този модул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ще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знаете за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ru-RU" b="1" dirty="0"/>
              <a:t>Идентифициране на правната система на ЕС и основните правни </a:t>
            </a:r>
            <a:r>
              <a:rPr lang="ru-RU" b="1" dirty="0" smtClean="0"/>
              <a:t>инструменти</a:t>
            </a:r>
            <a:r>
              <a:rPr lang="en-US" b="1" dirty="0" smtClean="0"/>
              <a:t>.</a:t>
            </a:r>
            <a:endParaRPr lang="es-ES" dirty="0"/>
          </a:p>
          <a:p>
            <a:pPr lvl="1">
              <a:buFont typeface="+mj-lt"/>
              <a:buAutoNum type="arabicPeriod"/>
            </a:pPr>
            <a:r>
              <a:rPr lang="ru-RU" b="1" dirty="0"/>
              <a:t>Идентифициране на принципите на </a:t>
            </a:r>
            <a:r>
              <a:rPr lang="ru-RU" b="1" dirty="0" smtClean="0"/>
              <a:t>енергийния </a:t>
            </a:r>
            <a:r>
              <a:rPr lang="ru-RU" b="1" dirty="0"/>
              <a:t>модел и </a:t>
            </a:r>
            <a:r>
              <a:rPr lang="ru-RU" b="1" dirty="0" smtClean="0"/>
              <a:t>общата </a:t>
            </a:r>
            <a:r>
              <a:rPr lang="ru-RU" b="1" dirty="0"/>
              <a:t>енергийна политика на </a:t>
            </a:r>
            <a:r>
              <a:rPr lang="ru-RU" b="1" dirty="0" smtClean="0"/>
              <a:t>ЕС</a:t>
            </a:r>
            <a:r>
              <a:rPr lang="en-US" b="1" dirty="0" smtClean="0"/>
              <a:t>.</a:t>
            </a:r>
            <a:endParaRPr lang="es-ES" dirty="0"/>
          </a:p>
          <a:p>
            <a:pPr lvl="1">
              <a:buFont typeface="+mj-lt"/>
              <a:buAutoNum type="arabicPeriod"/>
            </a:pPr>
            <a:r>
              <a:rPr lang="ru-RU" b="1" dirty="0"/>
              <a:t>Идентифициране на директивите на ЕС и основните политики </a:t>
            </a:r>
            <a:r>
              <a:rPr lang="ru-RU" b="1" dirty="0" smtClean="0"/>
              <a:t>на енергийната </a:t>
            </a:r>
            <a:r>
              <a:rPr lang="ru-RU" b="1" dirty="0"/>
              <a:t>стратегия </a:t>
            </a:r>
            <a:r>
              <a:rPr lang="ru-RU" b="1" dirty="0" smtClean="0"/>
              <a:t>2020</a:t>
            </a:r>
            <a:r>
              <a:rPr lang="en-US" b="1" dirty="0" smtClean="0"/>
              <a:t>.</a:t>
            </a:r>
            <a:endParaRPr lang="es-ES" dirty="0"/>
          </a:p>
          <a:p>
            <a:pPr lvl="1">
              <a:buFont typeface="+mj-lt"/>
              <a:buAutoNum type="arabicPeriod"/>
            </a:pPr>
            <a:r>
              <a:rPr lang="ru-RU" b="1" dirty="0" smtClean="0"/>
              <a:t>Характеризиране </a:t>
            </a:r>
            <a:r>
              <a:rPr lang="ru-RU" b="1" dirty="0"/>
              <a:t>на Европейската политика за отопление и охлаждане в </a:t>
            </a:r>
            <a:r>
              <a:rPr lang="ru-RU" b="1" dirty="0" smtClean="0"/>
              <a:t>строителния сектор</a:t>
            </a:r>
            <a:r>
              <a:rPr lang="en-US" b="1" dirty="0" smtClean="0"/>
              <a:t>.</a:t>
            </a:r>
            <a:endParaRPr lang="es-ES" dirty="0"/>
          </a:p>
          <a:p>
            <a:pPr lvl="1">
              <a:buFont typeface="+mj-lt"/>
              <a:buAutoNum type="arabicPeriod"/>
            </a:pPr>
            <a:r>
              <a:rPr lang="ru-RU" b="1" dirty="0"/>
              <a:t>Опишете националната регулаторна рамка за </a:t>
            </a:r>
            <a:r>
              <a:rPr lang="ru-RU" b="1" dirty="0" smtClean="0"/>
              <a:t>соларна </a:t>
            </a:r>
            <a:r>
              <a:rPr lang="ru-RU" b="1" dirty="0"/>
              <a:t>енергия в сградния </a:t>
            </a:r>
            <a:r>
              <a:rPr lang="ru-RU" b="1" dirty="0" smtClean="0"/>
              <a:t>сектор.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85700C-109D-4441-9E6F-8F303F0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</a:t>
            </a:r>
            <a:r>
              <a:rPr lang="ru-RU" b="1" dirty="0" smtClean="0"/>
              <a:t>Национални </a:t>
            </a:r>
            <a:r>
              <a:rPr lang="ru-RU" b="1" dirty="0"/>
              <a:t>енергийни политики </a:t>
            </a:r>
            <a:r>
              <a:rPr lang="ru-RU" b="1"/>
              <a:t>и </a:t>
            </a:r>
            <a:r>
              <a:rPr lang="ru-RU" b="1" smtClean="0"/>
              <a:t>норми в България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EB7F1B4-8E14-4354-8212-4E2C1038E7C7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Локация на страната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58E7627-665A-40DC-8425-BB097395D7BA}"/>
              </a:ext>
            </a:extLst>
          </p:cNvPr>
          <p:cNvSpPr/>
          <p:nvPr/>
        </p:nvSpPr>
        <p:spPr>
          <a:xfrm>
            <a:off x="756000" y="1917000"/>
            <a:ext cx="4824000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източната част на 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Балканския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п-ов, умерен климат /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неговата континентална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разновидност/,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средиземноморски</a:t>
            </a:r>
            <a:r>
              <a:rPr lang="bg-BG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g-BG" sz="1400" dirty="0">
                <a:latin typeface="Arial" pitchFamily="34" charset="0"/>
                <a:cs typeface="Arial" pitchFamily="34" charset="0"/>
              </a:rPr>
              <a:t>както и на прехода между тези два климатични </a:t>
            </a:r>
            <a:r>
              <a:rPr lang="bg-BG" sz="1400" dirty="0" smtClean="0">
                <a:latin typeface="Arial" pitchFamily="34" charset="0"/>
                <a:cs typeface="Arial" pitchFamily="34" charset="0"/>
              </a:rPr>
              <a:t>пояса.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Висока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външна енергийна зависимост (петрол, газ).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Почти 50% от разходите в една сграда са за енергия, не по- малко от 30 % от общата произведена енергия е в строителството и жилищния сектор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Политико-административната организация - децентрализирана страна.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Ангажираност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 ВЕИ 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  - 16% от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производството на електроенергия. 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   - вятърна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слънчева 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Органи: Министерство на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енергетиката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IDAE (ВЕИ &amp; EE), автономни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региони.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26" name="Picture 2" descr="http://4.bp.blogspot.com/-QxAcuyY4vNQ/Vf-daaQINfI/AAAAAAAAArE/hukYmyGtl3w/s400/t-na-vazdu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85" y="1726278"/>
            <a:ext cx="3444415" cy="22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4000" y="4045788"/>
            <a:ext cx="280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/>
              <a:t>Средна годишна температура на въздуха в България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A6BEDC-05F0-498D-90A1-C7A83BE3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</a:t>
            </a:r>
            <a:r>
              <a:rPr lang="ru-RU" b="1" dirty="0"/>
              <a:t>Национални енергийни политики и </a:t>
            </a:r>
            <a:r>
              <a:rPr lang="ru-RU" b="1" dirty="0" smtClean="0"/>
              <a:t>норми</a:t>
            </a:r>
            <a:r>
              <a:rPr lang="en-US" b="1" dirty="0" smtClean="0"/>
              <a:t> </a:t>
            </a:r>
            <a:r>
              <a:rPr lang="bg-BG" b="1" dirty="0" smtClean="0"/>
              <a:t>в</a:t>
            </a:r>
            <a:r>
              <a:rPr lang="ru-RU" b="1" dirty="0" smtClean="0"/>
              <a:t> </a:t>
            </a:r>
            <a:r>
              <a:rPr lang="ru-RU" b="1" dirty="0"/>
              <a:t>България 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681935B-6CEB-4D09-98DB-A12712AA1A4D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Основните регламенти относно RE и ЕЕ в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сгради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D94B53-FB76-481E-A0D1-9A64D81E2E2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t="-1311" r="-1248" b="-1682"/>
          <a:stretch/>
        </p:blipFill>
        <p:spPr bwMode="auto">
          <a:xfrm>
            <a:off x="958892" y="2061000"/>
            <a:ext cx="7560000" cy="3888000"/>
          </a:xfrm>
          <a:prstGeom prst="rect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62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0243A7-1980-42AB-A3B9-E0FE538D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</a:t>
            </a:r>
            <a:r>
              <a:rPr lang="ru-RU" b="1" dirty="0" smtClean="0"/>
              <a:t>Национални енергийни политики и норми в България </a:t>
            </a:r>
            <a:endParaRPr lang="en-US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4518A36-0624-4EF3-856F-7F0642FE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b="1" dirty="0" smtClean="0"/>
              <a:t>Изпълнение на </a:t>
            </a:r>
            <a:r>
              <a:rPr lang="en-US" b="1" dirty="0" smtClean="0"/>
              <a:t>EPBD</a:t>
            </a:r>
            <a:r>
              <a:rPr lang="bg-BG" b="1" dirty="0" smtClean="0"/>
              <a:t> директива за енергийните характеристики на сградите, подобряване на ЕЕ в сградния фонд в България- закони и правилници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8EDFF9-CFAA-467D-8D25-A0790F923E11}"/>
              </a:ext>
            </a:extLst>
          </p:cNvPr>
          <p:cNvSpPr txBox="1"/>
          <p:nvPr/>
        </p:nvSpPr>
        <p:spPr>
          <a:xfrm>
            <a:off x="684000" y="2051795"/>
            <a:ext cx="4148946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   - </a:t>
            </a:r>
            <a:r>
              <a:rPr lang="ru-RU" sz="1600" i="1" dirty="0" smtClean="0"/>
              <a:t>Национален план за действие за ЕЕ 2014-2020 </a:t>
            </a:r>
            <a:r>
              <a:rPr lang="ru-RU" sz="1600" dirty="0" smtClean="0"/>
              <a:t>г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    - </a:t>
            </a:r>
            <a:r>
              <a:rPr lang="ru-RU" sz="1600" i="1" dirty="0" smtClean="0"/>
              <a:t>Национална </a:t>
            </a:r>
            <a:r>
              <a:rPr lang="ru-RU" sz="1600" i="1" dirty="0"/>
              <a:t>програма за енергийна ефективност на многофамилни жилищни сгради - </a:t>
            </a:r>
            <a:r>
              <a:rPr lang="ru-RU" sz="1600" dirty="0"/>
              <a:t>Постановление № 18 от 2 февруари 2015 г. на </a:t>
            </a:r>
            <a:r>
              <a:rPr lang="ru-RU" sz="1600" dirty="0" smtClean="0"/>
              <a:t>МС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/>
              <a:t>   - </a:t>
            </a:r>
            <a:r>
              <a:rPr lang="ru-RU" sz="1600" i="1" dirty="0" smtClean="0"/>
              <a:t>Закон </a:t>
            </a:r>
            <a:r>
              <a:rPr lang="ru-RU" sz="1600" i="1" dirty="0"/>
              <a:t>за енергийната </a:t>
            </a:r>
            <a:r>
              <a:rPr lang="ru-RU" sz="1600" i="1" dirty="0" smtClean="0"/>
              <a:t>ефективност- </a:t>
            </a:r>
            <a:r>
              <a:rPr lang="ru-RU" sz="1600" dirty="0" smtClean="0"/>
              <a:t>обн</a:t>
            </a:r>
            <a:r>
              <a:rPr lang="ru-RU" sz="1600" dirty="0"/>
              <a:t>., ДВ, бр. 35 от 15.05.2015 г., в сила от 15.05.2015 </a:t>
            </a:r>
            <a:r>
              <a:rPr lang="ru-RU" sz="1600" dirty="0" smtClean="0"/>
              <a:t>г. изм. и доп., бр. 38 от </a:t>
            </a:r>
            <a:r>
              <a:rPr lang="ru-RU" sz="1600" dirty="0"/>
              <a:t>8.05.2018 г., в сила от 8.05.2018 </a:t>
            </a:r>
            <a:r>
              <a:rPr lang="ru-RU" sz="1600" dirty="0" smtClean="0"/>
              <a:t>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/>
              <a:t>   - </a:t>
            </a:r>
            <a:r>
              <a:rPr lang="ru-RU" sz="1600" i="1" dirty="0" smtClean="0"/>
              <a:t>Закон за енергията от възобновяеми</a:t>
            </a:r>
          </a:p>
          <a:p>
            <a:r>
              <a:rPr lang="ru-RU" sz="1600" i="1" dirty="0" smtClean="0"/>
              <a:t>източници</a:t>
            </a:r>
            <a:r>
              <a:rPr lang="ru-RU" sz="1600" dirty="0" smtClean="0"/>
              <a:t>- в </a:t>
            </a:r>
            <a:r>
              <a:rPr lang="ru-RU" sz="1600" dirty="0"/>
              <a:t>сила от 03.05.2011 г</a:t>
            </a:r>
            <a:r>
              <a:rPr lang="ru-RU" sz="1600" dirty="0" smtClean="0"/>
              <a:t>.,обн.</a:t>
            </a:r>
          </a:p>
          <a:p>
            <a:r>
              <a:rPr lang="ru-RU" sz="1600" dirty="0" smtClean="0"/>
              <a:t>ДВ</a:t>
            </a:r>
            <a:r>
              <a:rPr lang="ru-RU" sz="1600" dirty="0"/>
              <a:t>. бр.35 от 3 Май </a:t>
            </a:r>
            <a:r>
              <a:rPr lang="ru-RU" sz="1600" dirty="0" smtClean="0"/>
              <a:t>2011г., </a:t>
            </a:r>
            <a:r>
              <a:rPr lang="ru-RU" sz="1600" dirty="0"/>
              <a:t>изм. и доп. ДВ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бр.91 </a:t>
            </a:r>
            <a:r>
              <a:rPr lang="ru-RU" sz="1600" dirty="0"/>
              <a:t>от 2 Ноември 2018г.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able, indoor, sitting, sky&#10;&#10;Description generated with high confidence">
            <a:extLst>
              <a:ext uri="{FF2B5EF4-FFF2-40B4-BE49-F238E27FC236}">
                <a16:creationId xmlns="" xmlns:a16="http://schemas.microsoft.com/office/drawing/2014/main" id="{4181D37B-11ED-4586-8431-E09C90A5F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01" y="2648993"/>
            <a:ext cx="3972056" cy="161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746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ru-RU" b="1" dirty="0" smtClean="0"/>
              <a:t>Национални </a:t>
            </a:r>
            <a:r>
              <a:rPr lang="ru-RU" b="1" dirty="0"/>
              <a:t>енергийни политики и норми в България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bg-BG" b="1" dirty="0"/>
              <a:t>Изпълнение на </a:t>
            </a:r>
            <a:r>
              <a:rPr lang="en-US" b="1" dirty="0"/>
              <a:t>EPBD</a:t>
            </a:r>
            <a:r>
              <a:rPr lang="bg-BG" b="1" dirty="0"/>
              <a:t> директива за енергийните характеристики на сградите, подобряване на ЕЕ в сградния фонд в </a:t>
            </a:r>
            <a:r>
              <a:rPr lang="bg-BG" b="1" dirty="0" smtClean="0"/>
              <a:t>България- закони и правилници</a:t>
            </a:r>
            <a:r>
              <a:rPr lang="en-US" b="1" dirty="0" smtClean="0"/>
              <a:t>.</a:t>
            </a:r>
            <a:endParaRPr lang="en-US" b="1" dirty="0"/>
          </a:p>
          <a:p>
            <a:pPr marL="0" indent="0">
              <a:buNone/>
            </a:pPr>
            <a:r>
              <a:rPr lang="ru-RU" dirty="0" smtClean="0"/>
              <a:t>     - </a:t>
            </a:r>
            <a:r>
              <a:rPr lang="ru-RU" i="1" dirty="0" smtClean="0"/>
              <a:t>Закон за енергетиката- </a:t>
            </a:r>
            <a:r>
              <a:rPr lang="ru-RU" dirty="0" smtClean="0"/>
              <a:t>Обн</a:t>
            </a:r>
            <a:r>
              <a:rPr lang="ru-RU" dirty="0"/>
              <a:t>. ДВ. бр.107 от 9 Декември 2003г., </a:t>
            </a:r>
            <a:r>
              <a:rPr lang="ru-RU" dirty="0" smtClean="0"/>
              <a:t>изм</a:t>
            </a:r>
            <a:r>
              <a:rPr lang="ru-RU" dirty="0"/>
              <a:t>. и доп. ДВ. бр.17 от 26 Февруари 2019г.</a:t>
            </a:r>
          </a:p>
          <a:p>
            <a:pPr marL="0" indent="0">
              <a:buNone/>
            </a:pPr>
            <a:r>
              <a:rPr lang="bg-BG" dirty="0" smtClean="0"/>
              <a:t>    - </a:t>
            </a:r>
            <a:r>
              <a:rPr lang="ru-RU" i="1" dirty="0" smtClean="0"/>
              <a:t>Наредба № </a:t>
            </a:r>
            <a:r>
              <a:rPr lang="ru-RU" i="1" dirty="0"/>
              <a:t>7 </a:t>
            </a:r>
            <a:r>
              <a:rPr lang="ru-RU" dirty="0" smtClean="0"/>
              <a:t>от </a:t>
            </a:r>
            <a:r>
              <a:rPr lang="ru-RU" dirty="0"/>
              <a:t>2004 Г. </a:t>
            </a:r>
            <a:r>
              <a:rPr lang="ru-RU" dirty="0" smtClean="0"/>
              <a:t>за ЕЕ на сгради </a:t>
            </a:r>
            <a:r>
              <a:rPr lang="ru-RU" dirty="0"/>
              <a:t>- Обн. ДВ. бр.5 от 14 Януари 2005г. изм. и доп. ДВ. бр.93 от 21 Ноември </a:t>
            </a:r>
            <a:r>
              <a:rPr lang="ru-RU" dirty="0" smtClean="0"/>
              <a:t>2017г.</a:t>
            </a:r>
          </a:p>
          <a:p>
            <a:pPr marL="0" indent="0">
              <a:buNone/>
            </a:pPr>
            <a:r>
              <a:rPr lang="bg-BG" dirty="0" smtClean="0"/>
              <a:t>      </a:t>
            </a:r>
            <a:r>
              <a:rPr lang="ru-RU" dirty="0" smtClean="0"/>
              <a:t>С наредбата се определят:</a:t>
            </a:r>
          </a:p>
          <a:p>
            <a:pPr marL="0" indent="0">
              <a:buNone/>
            </a:pPr>
            <a:r>
              <a:rPr lang="ru-RU" dirty="0" smtClean="0"/>
              <a:t>        1</a:t>
            </a:r>
            <a:r>
              <a:rPr lang="ru-RU" dirty="0"/>
              <a:t>. минималните изисквания за </a:t>
            </a:r>
            <a:r>
              <a:rPr lang="ru-RU" dirty="0" smtClean="0"/>
              <a:t>ЕЕ </a:t>
            </a:r>
            <a:r>
              <a:rPr lang="ru-RU" dirty="0"/>
              <a:t>на жилищни </a:t>
            </a:r>
            <a:r>
              <a:rPr lang="ru-RU" dirty="0" smtClean="0"/>
              <a:t>и обществени сгради , </a:t>
            </a:r>
            <a:r>
              <a:rPr lang="ru-RU" dirty="0"/>
              <a:t>начините за изразяване на техническите изисквания към енергийните характеристики на сградите;</a:t>
            </a:r>
          </a:p>
          <a:p>
            <a:pPr marL="0" indent="0">
              <a:buNone/>
            </a:pPr>
            <a:r>
              <a:rPr lang="ru-RU" dirty="0" smtClean="0"/>
              <a:t>        2</a:t>
            </a:r>
            <a:r>
              <a:rPr lang="ru-RU" dirty="0"/>
              <a:t>. методиката за изчисляване на </a:t>
            </a:r>
            <a:r>
              <a:rPr lang="ru-RU" dirty="0" smtClean="0"/>
              <a:t>за </a:t>
            </a:r>
            <a:r>
              <a:rPr lang="ru-RU" dirty="0"/>
              <a:t>разход на енергия и на енергийните характеристики на сградите;</a:t>
            </a:r>
          </a:p>
          <a:p>
            <a:pPr marL="0" indent="0">
              <a:buNone/>
            </a:pPr>
            <a:r>
              <a:rPr lang="ru-RU" dirty="0" smtClean="0"/>
              <a:t>        3</a:t>
            </a:r>
            <a:r>
              <a:rPr lang="ru-RU" dirty="0"/>
              <a:t>. граничните стойности на интегрирания енергиен показател "специфичен годишен разход на първична енергия" в kWh/m</a:t>
            </a:r>
            <a:r>
              <a:rPr lang="ru-RU" baseline="30000" dirty="0"/>
              <a:t>2</a:t>
            </a:r>
            <a:r>
              <a:rPr lang="ru-RU" dirty="0"/>
              <a:t>, определени със скалата на класовете на енергопотребление;</a:t>
            </a:r>
          </a:p>
          <a:p>
            <a:pPr marL="0" indent="0">
              <a:buNone/>
            </a:pPr>
            <a:r>
              <a:rPr lang="ru-RU" dirty="0" smtClean="0"/>
              <a:t>       4</a:t>
            </a:r>
            <a:r>
              <a:rPr lang="ru-RU" dirty="0"/>
              <a:t>. референтните стойности на коефициента на топлопреминаване през сградните ограждащи конструкции и елементи;</a:t>
            </a:r>
          </a:p>
          <a:p>
            <a:pPr marL="0" indent="0">
              <a:buNone/>
            </a:pPr>
            <a:r>
              <a:rPr lang="ru-RU" dirty="0" smtClean="0"/>
              <a:t>       5</a:t>
            </a:r>
            <a:r>
              <a:rPr lang="ru-RU" dirty="0"/>
              <a:t>. изискванията за влагоустойчивост, въздухопропускливост, водонепропускливост и слънцезащита през летния период;</a:t>
            </a:r>
          </a:p>
          <a:p>
            <a:pPr marL="0" indent="0">
              <a:buNone/>
            </a:pPr>
            <a:r>
              <a:rPr lang="ru-RU" dirty="0" smtClean="0"/>
              <a:t>       6</a:t>
            </a:r>
            <a:r>
              <a:rPr lang="ru-RU" dirty="0"/>
              <a:t>. техническите изисквания по отношение на ефективността на генераторите на топлина/студ в сградите, включително на децентрализираните системи за оползотворяване на енергията от възобновяеми източници;</a:t>
            </a:r>
          </a:p>
          <a:p>
            <a:pPr marL="0" indent="0">
              <a:buNone/>
            </a:pPr>
            <a:r>
              <a:rPr lang="ru-RU" dirty="0" smtClean="0"/>
              <a:t>      7</a:t>
            </a:r>
            <a:r>
              <a:rPr lang="ru-RU" dirty="0"/>
              <a:t>. изискванията към инвестиционните проекти при оценката на разхода на енергия.</a:t>
            </a:r>
          </a:p>
        </p:txBody>
      </p:sp>
    </p:spTree>
    <p:extLst>
      <p:ext uri="{BB962C8B-B14F-4D97-AF65-F5344CB8AC3E}">
        <p14:creationId xmlns:p14="http://schemas.microsoft.com/office/powerpoint/2010/main" val="2887252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A03827-59E3-4CF5-9FFC-D8B31EF7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</a:t>
            </a:r>
            <a:r>
              <a:rPr lang="ru-RU" b="1" dirty="0"/>
              <a:t>Национални енергийни политики и </a:t>
            </a:r>
            <a:r>
              <a:rPr lang="ru-RU" b="1" dirty="0" smtClean="0"/>
              <a:t>норми в </a:t>
            </a:r>
            <a:r>
              <a:rPr lang="ru-RU" b="1" dirty="0"/>
              <a:t>България 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BC4BDBB-E577-4E91-B5F3-AC74CA15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Финансиране</a:t>
            </a:r>
          </a:p>
          <a:p>
            <a:r>
              <a:rPr lang="ru-RU" sz="1600" u="sng" dirty="0">
                <a:hlinkClick r:id="rId2"/>
              </a:rPr>
              <a:t>Оперативна програма „Региони в растеж“ 2014-2020 г.</a:t>
            </a:r>
            <a:endParaRPr lang="ru-RU" sz="1600" u="sng" dirty="0"/>
          </a:p>
          <a:p>
            <a:r>
              <a:rPr lang="ru-RU" sz="1600" u="sng" dirty="0">
                <a:hlinkClick r:id="rId3"/>
              </a:rPr>
              <a:t>Националната програма за енергийна ефективност на многофамилни жилищни сгради</a:t>
            </a:r>
            <a:endParaRPr lang="ru-RU" sz="1600" u="sng" dirty="0"/>
          </a:p>
          <a:p>
            <a:r>
              <a:rPr lang="ru-RU" sz="1600" u="sng" dirty="0">
                <a:hlinkClick r:id="rId4"/>
              </a:rPr>
              <a:t>Фонд "Енергийна ефективност и възобновяеми източници"</a:t>
            </a:r>
            <a:endParaRPr lang="ru-RU" sz="1600" u="sng" dirty="0"/>
          </a:p>
          <a:p>
            <a:r>
              <a:rPr lang="ru-RU" sz="1600" u="sng" dirty="0">
                <a:hlinkClick r:id="rId5"/>
              </a:rPr>
              <a:t>Програмата за кредитиране на енергийната ефективност в дома (второ рамково удължение)</a:t>
            </a:r>
            <a:endParaRPr lang="ru-RU" sz="1600" u="sng" dirty="0"/>
          </a:p>
          <a:p>
            <a:r>
              <a:rPr lang="ru-RU" sz="1600" u="sng" dirty="0">
                <a:hlinkClick r:id="rId6"/>
              </a:rPr>
              <a:t>Финансов механизъм на Европейското икономическо пространство 2014 – 2021</a:t>
            </a:r>
            <a:endParaRPr lang="ru-RU" sz="1600" u="sng" dirty="0"/>
          </a:p>
          <a:p>
            <a:r>
              <a:rPr lang="ru-RU" sz="1600" u="sng" dirty="0">
                <a:hlinkClick r:id="rId7"/>
              </a:rPr>
              <a:t>Програмата за развитие на селските райони 2014-2020</a:t>
            </a:r>
            <a:endParaRPr lang="ru-RU" sz="1600" u="sng" dirty="0"/>
          </a:p>
          <a:p>
            <a:r>
              <a:rPr lang="ru-RU" sz="1600" u="sng" dirty="0" smtClean="0">
                <a:hlinkClick r:id="rId8"/>
              </a:rPr>
              <a:t>Програмата </a:t>
            </a:r>
            <a:r>
              <a:rPr lang="ru-RU" sz="1600" u="sng" dirty="0">
                <a:hlinkClick r:id="rId8"/>
              </a:rPr>
              <a:t>за кредитиране на енергийната ефективност в дома</a:t>
            </a:r>
            <a:endParaRPr lang="ru-RU" sz="1600" u="sng" dirty="0"/>
          </a:p>
          <a:p>
            <a:r>
              <a:rPr lang="ru-RU" sz="1600" u="sng" dirty="0" smtClean="0">
                <a:hlinkClick r:id="rId9"/>
              </a:rPr>
              <a:t>Проект </a:t>
            </a:r>
            <a:r>
              <a:rPr lang="ru-RU" sz="1600" u="sng" dirty="0">
                <a:hlinkClick r:id="rId9"/>
              </a:rPr>
              <a:t>„Енергийно обновяване на българските домове“ по Оперативна програма „Регионално развитие“</a:t>
            </a:r>
            <a:endParaRPr lang="ru-RU" sz="1600" u="sng" dirty="0"/>
          </a:p>
          <a:p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     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83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ru-RU" b="1" dirty="0"/>
              <a:t>Национални енергийни политики и норми в България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- Фонд „Енергийна ефективност и възобновяеми източници“ (ФЕЕВИ):</a:t>
            </a:r>
          </a:p>
          <a:p>
            <a:pPr marL="0" indent="0">
              <a:buNone/>
            </a:pPr>
            <a:r>
              <a:rPr lang="ru-RU" dirty="0"/>
              <a:t>          Финансира инвестиционни проекти за енергийна ефективност</a:t>
            </a:r>
          </a:p>
          <a:p>
            <a:pPr marL="0" indent="0">
              <a:buNone/>
            </a:pPr>
            <a:r>
              <a:rPr lang="ru-RU" dirty="0"/>
              <a:t>          Има за цел намаляването на емисиите от парникови газове в атмосферата</a:t>
            </a:r>
          </a:p>
          <a:p>
            <a:pPr marL="0" indent="0">
              <a:buNone/>
            </a:pPr>
            <a:r>
              <a:rPr lang="ru-RU" dirty="0"/>
              <a:t>          Подпомага развитието на пазара на проекти за енергийна ефективност в България</a:t>
            </a:r>
          </a:p>
          <a:p>
            <a:pPr marL="0" indent="0">
              <a:buNone/>
            </a:pPr>
            <a:r>
              <a:rPr lang="bg-BG" dirty="0"/>
              <a:t>          С</a:t>
            </a:r>
            <a:r>
              <a:rPr lang="ru-RU" dirty="0"/>
              <a:t>ъздаден е  през февруари 2004 г. като юридическо лице, независимо от държавните институции. Осъществява своята дейност съгласно разпоредбите на Закона за енергийната ефективност, Закона за енергията от възобновяеми източници и споразуменията с Донорите и не е част от консолидирания държавен бюджет.</a:t>
            </a:r>
          </a:p>
          <a:p>
            <a:pPr marL="0" indent="0">
              <a:buNone/>
            </a:pPr>
            <a:r>
              <a:rPr lang="ru-RU" dirty="0"/>
              <a:t>          ФЕЕВИ е капитализиран изцяло с грантови средства. Донори са: Глобалният екологичен фонд на ООН, чрез Международната банка за възстановяване и развитие (Световна банка) – с 10 млн. щатски долара, Правителството на Австрия – с 1,5 млн. евро, Правителството на България – с 3 млн. лева и частни български спонсори.</a:t>
            </a:r>
          </a:p>
          <a:p>
            <a:pPr marL="0" lvl="0" indent="0">
              <a:buNone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A75F00-C0BB-4C15-81CF-CBC30852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</a:t>
            </a:r>
            <a:r>
              <a:rPr lang="ru-RU" b="1" dirty="0"/>
              <a:t>Национални енергийни политики и </a:t>
            </a:r>
            <a:r>
              <a:rPr lang="ru-RU" b="1" dirty="0" smtClean="0"/>
              <a:t>норми в </a:t>
            </a:r>
            <a:r>
              <a:rPr lang="ru-RU" b="1" dirty="0"/>
              <a:t>България 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EB2ACC4-1407-472A-9098-28845CC2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Регламента за топлинни инсталации в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сгради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(RTIB/RITE).</a:t>
            </a:r>
            <a:endParaRPr lang="bg-BG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b="1" dirty="0" smtClean="0"/>
              <a:t>- Наредба </a:t>
            </a:r>
            <a:r>
              <a:rPr lang="ru-RU" sz="1600" b="1" dirty="0"/>
              <a:t>№ 15 от 28 юли 2005 г. </a:t>
            </a:r>
            <a:r>
              <a:rPr lang="ru-RU" sz="1600" dirty="0"/>
              <a:t>за технически правила и нормативи за проектиране, изграждане и експлоатация на обектите и съоръженията за производство, пренос и разпределение на топлинна </a:t>
            </a:r>
            <a:r>
              <a:rPr lang="ru-RU" sz="1600" dirty="0" smtClean="0"/>
              <a:t>енергия -</a:t>
            </a:r>
            <a:r>
              <a:rPr lang="ru-RU" sz="1600" b="1" dirty="0" smtClean="0"/>
              <a:t> </a:t>
            </a:r>
            <a:r>
              <a:rPr lang="ru-RU" sz="1600" dirty="0" smtClean="0"/>
              <a:t>МРРБ </a:t>
            </a:r>
            <a:r>
              <a:rPr lang="ru-RU" sz="1600" dirty="0"/>
              <a:t>и </a:t>
            </a:r>
            <a:r>
              <a:rPr lang="ru-RU" sz="1600" dirty="0" smtClean="0"/>
              <a:t>МЕЕР, ДВ 20 от 2006 г., обн.: 16.03.2006</a:t>
            </a:r>
          </a:p>
          <a:p>
            <a:pPr marL="0" indent="0" algn="just">
              <a:buNone/>
            </a:pPr>
            <a:r>
              <a:rPr lang="ru-RU" sz="1600" dirty="0"/>
              <a:t>       С наредбата се определят техническите правила и нормативи за проектиране, изграждане и експлоатация на обектите и съоръженията за производство, пренос и разпределение на топлинна енергия с топлоносител водна пара и гореща вода за битови и стопански нужди, които образуват топлоснабдителната система (ТСС</a:t>
            </a:r>
            <a:r>
              <a:rPr lang="ru-RU" sz="1600" dirty="0" smtClean="0"/>
              <a:t>).</a:t>
            </a:r>
          </a:p>
          <a:p>
            <a:pPr algn="just">
              <a:buFontTx/>
              <a:buChar char="-"/>
            </a:pPr>
            <a:r>
              <a:rPr lang="ru-RU" sz="1600" b="1" dirty="0" smtClean="0"/>
              <a:t>Наредба </a:t>
            </a:r>
            <a:r>
              <a:rPr lang="ru-RU" sz="1600" b="1" dirty="0"/>
              <a:t>No16-334 </a:t>
            </a:r>
            <a:r>
              <a:rPr lang="ru-RU" sz="1600" b="1" dirty="0" smtClean="0"/>
              <a:t>от </a:t>
            </a:r>
            <a:r>
              <a:rPr lang="ru-RU" sz="1600" b="1" dirty="0"/>
              <a:t>6 </a:t>
            </a:r>
            <a:r>
              <a:rPr lang="ru-RU" sz="1600" b="1" dirty="0" smtClean="0"/>
              <a:t>април 2007 г. за топлоснабдяването</a:t>
            </a:r>
            <a:r>
              <a:rPr lang="ru-RU" sz="1600" dirty="0" smtClean="0"/>
              <a:t>-</a:t>
            </a:r>
            <a:r>
              <a:rPr lang="ru-RU" sz="1600" b="1" dirty="0" smtClean="0"/>
              <a:t> </a:t>
            </a:r>
            <a:r>
              <a:rPr lang="ru-RU" sz="1600" dirty="0" smtClean="0"/>
              <a:t>Министерството на икономиката </a:t>
            </a:r>
            <a:r>
              <a:rPr lang="ru-RU" sz="1600" dirty="0"/>
              <a:t>и </a:t>
            </a:r>
            <a:r>
              <a:rPr lang="ru-RU" sz="1600" dirty="0" smtClean="0"/>
              <a:t>енергетиката, обн</a:t>
            </a:r>
            <a:r>
              <a:rPr lang="ru-RU" sz="1600" dirty="0"/>
              <a:t>. ДВ. бр.34 от 24 </a:t>
            </a:r>
            <a:r>
              <a:rPr lang="ru-RU" sz="1600" dirty="0" smtClean="0"/>
              <a:t>април </a:t>
            </a:r>
            <a:r>
              <a:rPr lang="ru-RU" sz="1600" dirty="0"/>
              <a:t>2007г., </a:t>
            </a:r>
            <a:r>
              <a:rPr lang="ru-RU" sz="1600" dirty="0" smtClean="0"/>
              <a:t>изм</a:t>
            </a:r>
            <a:r>
              <a:rPr lang="ru-RU" sz="1600" dirty="0"/>
              <a:t>. и доп. ДВ. бр.42 от 9 </a:t>
            </a:r>
            <a:r>
              <a:rPr lang="ru-RU" sz="1600" dirty="0" smtClean="0"/>
              <a:t>юни </a:t>
            </a:r>
            <a:r>
              <a:rPr lang="ru-RU" sz="1600" dirty="0"/>
              <a:t>2015г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r>
              <a:rPr lang="ru-RU" sz="1600" dirty="0" smtClean="0"/>
              <a:t>        С наредбата </a:t>
            </a:r>
            <a:r>
              <a:rPr lang="ru-RU" sz="1600" dirty="0"/>
              <a:t>се определят редът и техническите условия за топлоснабдяване, за оперативно управление на топлоснабдителната система, за присъединяване на производители и клиенти към топлопреносната мрежа, за прекратяване на топлоснабдяването, </a:t>
            </a:r>
            <a:r>
              <a:rPr lang="ru-RU" sz="1600" dirty="0" smtClean="0"/>
              <a:t>за </a:t>
            </a:r>
            <a:r>
              <a:rPr lang="ru-RU" sz="1600" dirty="0"/>
              <a:t>прилагане на дяловото разпределение на топлинната енергия в сгради -етажна собственост, </a:t>
            </a:r>
            <a:r>
              <a:rPr lang="ru-RU" sz="1600" dirty="0" smtClean="0"/>
              <a:t>вид, условия </a:t>
            </a:r>
            <a:r>
              <a:rPr lang="ru-RU" sz="1600" dirty="0"/>
              <a:t>и </a:t>
            </a:r>
            <a:r>
              <a:rPr lang="ru-RU" sz="1600" dirty="0" smtClean="0"/>
              <a:t>ред </a:t>
            </a:r>
            <a:r>
              <a:rPr lang="ru-RU" sz="1600" dirty="0"/>
              <a:t>за предоставяне на гаранции от доставчиците на топлинна енергия по сключваните от тях сделки с топлопреносното предприятие.</a:t>
            </a:r>
            <a:endParaRPr lang="ru-RU" sz="1600" dirty="0" smtClean="0"/>
          </a:p>
          <a:p>
            <a:pPr>
              <a:buFontTx/>
              <a:buChar char="-"/>
            </a:pPr>
            <a:endParaRPr lang="ru-RU" sz="1600" dirty="0"/>
          </a:p>
          <a:p>
            <a:pPr marL="0" lvl="0" indent="0"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24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38A175-AF9F-45B8-82D9-D85C7138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</a:t>
            </a:r>
            <a:r>
              <a:rPr lang="ru-RU" b="1" dirty="0"/>
              <a:t>Национални енергийни политики и </a:t>
            </a:r>
            <a:r>
              <a:rPr lang="ru-RU" b="1" dirty="0" smtClean="0"/>
              <a:t>норми в </a:t>
            </a:r>
            <a:r>
              <a:rPr lang="ru-RU" b="1" dirty="0"/>
              <a:t>България 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4996233-3E94-45B5-A54A-FAA40BBF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Енергийно сертифициране на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сградите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(EPC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839164-6E01-4021-A113-AC89F56FBAA9}"/>
              </a:ext>
            </a:extLst>
          </p:cNvPr>
          <p:cNvSpPr txBox="1"/>
          <p:nvPr/>
        </p:nvSpPr>
        <p:spPr>
          <a:xfrm>
            <a:off x="457200" y="2234931"/>
            <a:ext cx="224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 задължително сертифициране по реда на Закон за енергийната ефективност /ЗЕЕ/ подлежат всички </a:t>
            </a:r>
            <a:r>
              <a:rPr lang="ru-RU" sz="1600" dirty="0" smtClean="0"/>
              <a:t>жилищни и обществени сгради  </a:t>
            </a:r>
            <a:r>
              <a:rPr lang="ru-RU" sz="1600" dirty="0"/>
              <a:t>в експлоатация с разгъната застроена площ над 250 m2 (ЗЕЕ, чл. 38, ал. 1</a:t>
            </a:r>
            <a:r>
              <a:rPr lang="ru-RU" sz="1600" dirty="0" smtClean="0"/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nergien-sertifikat-sushtestvuvashti-sgradi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00" y="2421000"/>
            <a:ext cx="6335446" cy="17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9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5C668-45E8-4EB7-98D2-47E2429C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Резюме на частта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E5F160-ABCD-423C-A949-0C3DA0724ED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-964" r="-857" b="-1619"/>
          <a:stretch/>
        </p:blipFill>
        <p:spPr bwMode="auto">
          <a:xfrm>
            <a:off x="540000" y="1533842"/>
            <a:ext cx="8146800" cy="4703158"/>
          </a:xfrm>
          <a:prstGeom prst="rect">
            <a:avLst/>
          </a:prstGeom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40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Край на частта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Част</a:t>
            </a:r>
            <a:r>
              <a:rPr lang="en-US" dirty="0" smtClean="0"/>
              <a:t> </a:t>
            </a:r>
            <a:r>
              <a:rPr lang="en-US" dirty="0"/>
              <a:t>1.1. </a:t>
            </a:r>
            <a:r>
              <a:rPr lang="bg-BG" dirty="0" smtClean="0"/>
              <a:t>Слънчева енергия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2E6210-F288-4A09-AC23-8E31F41E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ru-RU" b="1" dirty="0"/>
              <a:t>Правната система на Европейския </a:t>
            </a:r>
            <a:r>
              <a:rPr lang="ru-RU" b="1" dirty="0" smtClean="0"/>
              <a:t>съюз</a:t>
            </a:r>
            <a:endParaRPr lang="es-ES" dirty="0"/>
          </a:p>
        </p:txBody>
      </p:sp>
      <p:sp>
        <p:nvSpPr>
          <p:cNvPr id="16" name="Rectángulo 9">
            <a:extLst>
              <a:ext uri="{FF2B5EF4-FFF2-40B4-BE49-F238E27FC236}">
                <a16:creationId xmlns="" xmlns:a16="http://schemas.microsoft.com/office/drawing/2014/main" id="{32D1C934-BBF9-4788-82E2-A6255181295F}"/>
              </a:ext>
            </a:extLst>
          </p:cNvPr>
          <p:cNvSpPr/>
          <p:nvPr/>
        </p:nvSpPr>
        <p:spPr>
          <a:xfrm>
            <a:off x="396000" y="1557000"/>
            <a:ext cx="824410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Общи</a:t>
            </a:r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политики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строителството са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основни елементи на Европейския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съюз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Политиката на ЕС за енергията,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изменението на климата и околната среда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77C17364-40AB-4EC3-9278-E10F5CABD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-2187" r="-1170" b="-723"/>
          <a:stretch/>
        </p:blipFill>
        <p:spPr>
          <a:xfrm>
            <a:off x="1476000" y="2191020"/>
            <a:ext cx="5904000" cy="40459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4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ru-RU" b="1" dirty="0"/>
              <a:t>Правната система на Европейския съюз </a:t>
            </a:r>
            <a:endParaRPr lang="el-GR" b="1" dirty="0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E0DD625-C3E3-4577-9866-47A93B213A68}"/>
              </a:ext>
            </a:extLst>
          </p:cNvPr>
          <p:cNvSpPr/>
          <p:nvPr/>
        </p:nvSpPr>
        <p:spPr>
          <a:xfrm>
            <a:off x="396000" y="1557000"/>
            <a:ext cx="824410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Общите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политики се основават на общо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законодателство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Законодателният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ЕС използва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пет форми на правни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инструменти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6020DEA-0CDE-42AA-B20E-6A2F14FE8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5" y="2349000"/>
            <a:ext cx="4966965" cy="3816000"/>
          </a:xfrm>
          <a:prstGeom prst="rect">
            <a:avLst/>
          </a:prstGeom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E951F1-951E-41F5-A6E7-9E175252D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00" y="2349000"/>
            <a:ext cx="2808000" cy="37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681AA8-C2BF-45C3-90C7-755C9DE3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ru-RU" b="1" dirty="0"/>
              <a:t> </a:t>
            </a:r>
            <a:r>
              <a:rPr lang="ru-RU" b="1" dirty="0" smtClean="0"/>
              <a:t>Обща </a:t>
            </a:r>
            <a:r>
              <a:rPr lang="ru-RU" b="1" dirty="0"/>
              <a:t>рамка на европейските енергийни и климатични </a:t>
            </a:r>
            <a:r>
              <a:rPr lang="ru-RU" b="1" dirty="0" smtClean="0"/>
              <a:t>политики</a:t>
            </a:r>
            <a:endParaRPr lang="es-ES" dirty="0"/>
          </a:p>
        </p:txBody>
      </p:sp>
      <p:sp>
        <p:nvSpPr>
          <p:cNvPr id="6" name="Rectángulo 9">
            <a:extLst>
              <a:ext uri="{FF2B5EF4-FFF2-40B4-BE49-F238E27FC236}">
                <a16:creationId xmlns="" xmlns:a16="http://schemas.microsoft.com/office/drawing/2014/main" id="{9F4B9B21-9CD6-43F1-8666-1B109B3382D7}"/>
              </a:ext>
            </a:extLst>
          </p:cNvPr>
          <p:cNvSpPr/>
          <p:nvPr/>
        </p:nvSpPr>
        <p:spPr>
          <a:xfrm>
            <a:off x="396000" y="1557000"/>
            <a:ext cx="824410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Дългосрочна стратегия: "климатично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неутрална Европейска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икономика" до 2050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Тя се основава на общата енергийна политика 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"Триъгълник" на общите цели на енергийната политика на ЕС (Зелена книга, 2006 г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A27DB122-239C-4304-90C3-1512E60FC2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0" y="3141000"/>
            <a:ext cx="6264000" cy="2952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287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7B6C99-EE17-4CF1-9840-47C913A9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ru-RU" b="1" dirty="0"/>
              <a:t>Обща рамка на европейските енергийни и климатични </a:t>
            </a:r>
            <a:r>
              <a:rPr lang="ru-RU" b="1" dirty="0" smtClean="0"/>
              <a:t>политики</a:t>
            </a:r>
            <a:endParaRPr lang="es-ES" dirty="0"/>
          </a:p>
        </p:txBody>
      </p:sp>
      <p:sp>
        <p:nvSpPr>
          <p:cNvPr id="13" name="Rectángulo 9">
            <a:extLst>
              <a:ext uri="{FF2B5EF4-FFF2-40B4-BE49-F238E27FC236}">
                <a16:creationId xmlns="" xmlns:a16="http://schemas.microsoft.com/office/drawing/2014/main" id="{25A89399-1A84-4AA8-B5B1-A8DD6AFCE952}"/>
              </a:ext>
            </a:extLst>
          </p:cNvPr>
          <p:cNvSpPr/>
          <p:nvPr/>
        </p:nvSpPr>
        <p:spPr>
          <a:xfrm>
            <a:off x="396000" y="1557000"/>
            <a:ext cx="824410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2020, 2030, 2050 енергийни стратегии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Стратегическата важност на устойчивото развитие чрез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ВЕИ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ЕЕ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във всички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отрасли.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22DB41F-0D84-487E-81C9-D615AEB0F75D}"/>
              </a:ext>
            </a:extLst>
          </p:cNvPr>
          <p:cNvSpPr/>
          <p:nvPr/>
        </p:nvSpPr>
        <p:spPr>
          <a:xfrm>
            <a:off x="298046" y="2691193"/>
            <a:ext cx="15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г.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Пакет енергия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климат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2506A6C-1626-461C-94B8-B5FBB0CD4098}"/>
              </a:ext>
            </a:extLst>
          </p:cNvPr>
          <p:cNvSpPr/>
          <p:nvPr/>
        </p:nvSpPr>
        <p:spPr>
          <a:xfrm>
            <a:off x="298046" y="3719426"/>
            <a:ext cx="1753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Пакет е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нергия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климат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след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C7F011F-8B91-4101-A237-BCB0D87FADA3}"/>
              </a:ext>
            </a:extLst>
          </p:cNvPr>
          <p:cNvSpPr/>
          <p:nvPr/>
        </p:nvSpPr>
        <p:spPr>
          <a:xfrm>
            <a:off x="298046" y="4923193"/>
            <a:ext cx="1969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Енергийна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пътна карта 2050 (дългосрочна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визия)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56AC37-1AA3-46F7-9078-8072423E6E7C}"/>
              </a:ext>
            </a:extLst>
          </p:cNvPr>
          <p:cNvGrpSpPr/>
          <p:nvPr/>
        </p:nvGrpSpPr>
        <p:grpSpPr>
          <a:xfrm>
            <a:off x="1836000" y="2493000"/>
            <a:ext cx="6850800" cy="3456980"/>
            <a:chOff x="1836000" y="2327810"/>
            <a:chExt cx="6850800" cy="3456980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FE187B5-029B-4C6B-BA5A-0FACF5587D1E}"/>
                </a:ext>
              </a:extLst>
            </p:cNvPr>
            <p:cNvGrpSpPr/>
            <p:nvPr/>
          </p:nvGrpSpPr>
          <p:grpSpPr>
            <a:xfrm>
              <a:off x="1836000" y="2327810"/>
              <a:ext cx="6850800" cy="3456980"/>
              <a:chOff x="1836000" y="2327810"/>
              <a:chExt cx="6850800" cy="3456980"/>
            </a:xfrm>
          </p:grpSpPr>
          <p:sp>
            <p:nvSpPr>
              <p:cNvPr id="18" name="Arrow: Left 17">
                <a:extLst>
                  <a:ext uri="{FF2B5EF4-FFF2-40B4-BE49-F238E27FC236}">
                    <a16:creationId xmlns="" xmlns:a16="http://schemas.microsoft.com/office/drawing/2014/main" id="{BD822654-47FA-46D6-993F-209B17BD0865}"/>
                  </a:ext>
                </a:extLst>
              </p:cNvPr>
              <p:cNvSpPr/>
              <p:nvPr/>
            </p:nvSpPr>
            <p:spPr>
              <a:xfrm>
                <a:off x="1836000" y="2713705"/>
                <a:ext cx="576000" cy="2685190"/>
              </a:xfrm>
              <a:prstGeom prst="leftArrow">
                <a:avLst>
                  <a:gd name="adj1" fmla="val 70574"/>
                  <a:gd name="adj2" fmla="val 50000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A screenshot of a cell phone&#10;&#10;Description generated with high confidence">
                <a:extLst>
                  <a:ext uri="{FF2B5EF4-FFF2-40B4-BE49-F238E27FC236}">
                    <a16:creationId xmlns="" xmlns:a16="http://schemas.microsoft.com/office/drawing/2014/main" id="{92B5AFB9-C487-4F1B-BBE3-C266E970B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2000" y="2327810"/>
                <a:ext cx="6274800" cy="3456980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</p:pic>
        </p:grp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0A693A9-3EC9-4B70-96B8-765D5BC78C27}"/>
                </a:ext>
              </a:extLst>
            </p:cNvPr>
            <p:cNvSpPr/>
            <p:nvPr/>
          </p:nvSpPr>
          <p:spPr>
            <a:xfrm rot="16200000">
              <a:off x="1345725" y="3674791"/>
              <a:ext cx="16331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Законодателни пакети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6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35B0EC4-B15A-450B-B770-2C774CFECC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012395">
            <a:off x="297714" y="2329638"/>
            <a:ext cx="8607132" cy="3163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E8139C0-F405-4DB2-B2F8-FF66BD1B1863}"/>
              </a:ext>
            </a:extLst>
          </p:cNvPr>
          <p:cNvSpPr/>
          <p:nvPr/>
        </p:nvSpPr>
        <p:spPr>
          <a:xfrm>
            <a:off x="5843625" y="2133000"/>
            <a:ext cx="3192375" cy="3980761"/>
          </a:xfrm>
          <a:prstGeom prst="roundRect">
            <a:avLst>
              <a:gd name="adj" fmla="val 389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C0820CB-C52A-415C-B2DF-B21F4314DAFF}"/>
              </a:ext>
            </a:extLst>
          </p:cNvPr>
          <p:cNvSpPr/>
          <p:nvPr/>
        </p:nvSpPr>
        <p:spPr>
          <a:xfrm>
            <a:off x="396000" y="2402339"/>
            <a:ext cx="4896001" cy="3525088"/>
          </a:xfrm>
          <a:prstGeom prst="roundRect">
            <a:avLst>
              <a:gd name="adj" fmla="val 3894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ru-RU" b="1" dirty="0"/>
              <a:t>Обща рамка на европейските енергийни и климатични </a:t>
            </a:r>
            <a:r>
              <a:rPr lang="ru-RU" b="1" dirty="0" smtClean="0"/>
              <a:t>политики</a:t>
            </a:r>
            <a:endParaRPr lang="el-GR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8B3BC297-81D4-4014-9C44-EB57B2C6B97B}"/>
              </a:ext>
            </a:extLst>
          </p:cNvPr>
          <p:cNvSpPr/>
          <p:nvPr/>
        </p:nvSpPr>
        <p:spPr>
          <a:xfrm>
            <a:off x="396001" y="1895554"/>
            <a:ext cx="4896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Тя утвърди пет стратегически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приоритети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(2009-2010):</a:t>
            </a:r>
          </a:p>
          <a:p>
            <a:pPr lvl="0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 направи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Европа по-енергийно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ефективна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чрез ускоряване на инвестициите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в ефективни сгради, продукти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Изграждане на Пан европейски енергиен пазар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чрез изграждане на необходимата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инфраструктура,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Защита на правата на потребителите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постигане на високи стандарти за безопасност в енергийния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сектор,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Прилагане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"стратегически план за енергийни технологии"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ускоряване на разработването и разгръщането на нисковъглеродни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Преследването на добри отношения с външни доставчици на ЕС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енергия и енергийни транзитни страни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9" name="Rectángulo 9">
            <a:extLst>
              <a:ext uri="{FF2B5EF4-FFF2-40B4-BE49-F238E27FC236}">
                <a16:creationId xmlns="" xmlns:a16="http://schemas.microsoft.com/office/drawing/2014/main" id="{701AF668-4428-4734-A143-A0FB2EE8E143}"/>
              </a:ext>
            </a:extLst>
          </p:cNvPr>
          <p:cNvSpPr/>
          <p:nvPr/>
        </p:nvSpPr>
        <p:spPr>
          <a:xfrm>
            <a:off x="396000" y="1557000"/>
            <a:ext cx="518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Пакет енергия </a:t>
            </a: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климат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="" xmlns:a16="http://schemas.microsoft.com/office/drawing/2014/main" id="{937423E9-AAAB-45D7-B223-B97D3F225066}"/>
              </a:ext>
            </a:extLst>
          </p:cNvPr>
          <p:cNvSpPr/>
          <p:nvPr/>
        </p:nvSpPr>
        <p:spPr>
          <a:xfrm flipH="1">
            <a:off x="5292000" y="2812956"/>
            <a:ext cx="576000" cy="2685190"/>
          </a:xfrm>
          <a:prstGeom prst="leftArrow">
            <a:avLst>
              <a:gd name="adj1" fmla="val 70574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EA0681-86D4-4FE2-A20E-DDEB61DEE807}"/>
              </a:ext>
            </a:extLst>
          </p:cNvPr>
          <p:cNvSpPr/>
          <p:nvPr/>
        </p:nvSpPr>
        <p:spPr>
          <a:xfrm>
            <a:off x="1019625" y="5927427"/>
            <a:ext cx="3888000" cy="357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постигане на целите за 2020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476E35-E96E-4206-8021-DCF6A77FED5F}"/>
              </a:ext>
            </a:extLst>
          </p:cNvPr>
          <p:cNvSpPr/>
          <p:nvPr/>
        </p:nvSpPr>
        <p:spPr>
          <a:xfrm rot="16200000">
            <a:off x="4293086" y="3563390"/>
            <a:ext cx="25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bg-BG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Законодателеннннен пакет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5E0AB4-AF9E-4572-86C8-0FB1BF45D79E}"/>
              </a:ext>
            </a:extLst>
          </p:cNvPr>
          <p:cNvSpPr txBox="1"/>
          <p:nvPr/>
        </p:nvSpPr>
        <p:spPr>
          <a:xfrm>
            <a:off x="5843625" y="2205000"/>
            <a:ext cx="31923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Директивата за възобновяемата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-RED- (2009/28/EC).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за енергийната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ефективност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-EED- (2012/27/EU).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Директива за енергийните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сградите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-EPBD-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(2010/31/EU).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Енергийно етикетиране Рамковия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(EU 2017/1369).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Еко дизайн </a:t>
            </a:r>
            <a:r>
              <a:rPr lang="bg-BG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Директива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(2009/125/EC).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41DE90-46D0-4793-89AF-3BAC48C81C85}"/>
              </a:ext>
            </a:extLst>
          </p:cNvPr>
          <p:cNvSpPr txBox="1"/>
          <p:nvPr/>
        </p:nvSpPr>
        <p:spPr>
          <a:xfrm>
            <a:off x="4907625" y="1535361"/>
            <a:ext cx="423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Политики и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правни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актове с особено влияние върху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сградния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сектор, EE &amp;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RE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toy&#10;&#10;Description generated with high confidence">
            <a:extLst>
              <a:ext uri="{FF2B5EF4-FFF2-40B4-BE49-F238E27FC236}">
                <a16:creationId xmlns="" xmlns:a16="http://schemas.microsoft.com/office/drawing/2014/main" id="{C1AFF0C9-0D01-4343-9739-82D76B916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49" y="1989000"/>
            <a:ext cx="4303201" cy="1584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644FD9-5F80-4A3B-A927-E9F39500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ru-RU" b="1" dirty="0"/>
              <a:t>Обща рамка на европейските енергийни и климатични </a:t>
            </a:r>
            <a:r>
              <a:rPr lang="ru-RU" b="1" dirty="0" smtClean="0"/>
              <a:t>политики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834B990-334C-4A2F-812E-F3384930BC17}"/>
              </a:ext>
            </a:extLst>
          </p:cNvPr>
          <p:cNvSpPr/>
          <p:nvPr/>
        </p:nvSpPr>
        <p:spPr>
          <a:xfrm>
            <a:off x="630007" y="1557000"/>
            <a:ext cx="5525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Директивата за възобновяемата </a:t>
            </a:r>
            <a:r>
              <a:rPr lang="bg-BG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енергия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-RED-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(2009/28/EC).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14A479D-994E-45F7-84C1-84BC9710B5C7}"/>
              </a:ext>
            </a:extLst>
          </p:cNvPr>
          <p:cNvSpPr/>
          <p:nvPr/>
        </p:nvSpPr>
        <p:spPr>
          <a:xfrm>
            <a:off x="911681" y="2133000"/>
            <a:ext cx="3686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Цялостна политика за производство и насърчаване на "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Енергия от възобновяеми източници" (ВЕИ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) 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ЕС.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F2A296-E862-4E67-971C-9F79D103A554}"/>
              </a:ext>
            </a:extLst>
          </p:cNvPr>
          <p:cNvSpPr txBox="1"/>
          <p:nvPr/>
        </p:nvSpPr>
        <p:spPr>
          <a:xfrm>
            <a:off x="914381" y="3789000"/>
            <a:ext cx="77760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algn="just">
              <a:spcBef>
                <a:spcPct val="20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водна енергия, биомаса, сметищен газ, отпадъчни води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биогазове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Обвързващи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отделните национални цели, допринасящи за ЕС 20 % от RE дял (до 2020 г.), засягащи електричество, отопление и охлаждане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транспортен сектор.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Национални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планове за възобновяема енергия- 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изпълнят националните цели. Мониторинг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докладване.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въвеждат в техните регламентите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сградния сектор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подходящи мерки с цел увеличаване на дела на всички видове енергия от възобновяеми източници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1AFABA-8D78-491A-9344-03F84308A28F}"/>
              </a:ext>
            </a:extLst>
          </p:cNvPr>
          <p:cNvSpPr/>
          <p:nvPr/>
        </p:nvSpPr>
        <p:spPr>
          <a:xfrm>
            <a:off x="911681" y="3285000"/>
            <a:ext cx="517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ВЕИ включват: вятър, слънчева енергия,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геотермална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, хидротермални и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океанска енергия,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9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77B786-54C7-4873-90D5-CBBA266C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ru-RU" b="1" dirty="0"/>
              <a:t>Обща рамка на европейските енергийни и климатични </a:t>
            </a:r>
            <a:r>
              <a:rPr lang="ru-RU" b="1" dirty="0" smtClean="0"/>
              <a:t>политики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89932BD-4BCC-4BF9-9410-C323C2D611E3}"/>
              </a:ext>
            </a:extLst>
          </p:cNvPr>
          <p:cNvSpPr/>
          <p:nvPr/>
        </p:nvSpPr>
        <p:spPr>
          <a:xfrm>
            <a:off x="630007" y="1557000"/>
            <a:ext cx="5885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Директива за енергийната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ефективност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-EED-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(2012/27/EU).</a:t>
            </a:r>
          </a:p>
        </p:txBody>
      </p:sp>
      <p:sp>
        <p:nvSpPr>
          <p:cNvPr id="13" name="Rectángulo 4">
            <a:extLst>
              <a:ext uri="{FF2B5EF4-FFF2-40B4-BE49-F238E27FC236}">
                <a16:creationId xmlns="" xmlns:a16="http://schemas.microsoft.com/office/drawing/2014/main" id="{4C44E16A-0349-48C5-8414-7516F8BFF78D}"/>
              </a:ext>
            </a:extLst>
          </p:cNvPr>
          <p:cNvSpPr/>
          <p:nvPr/>
        </p:nvSpPr>
        <p:spPr>
          <a:xfrm>
            <a:off x="911682" y="2205000"/>
            <a:ext cx="7908318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Всички страни от ЕС са задължени да използват енергията по-ефективно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на всички етапи от веригата на енергия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от производството до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потреблението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Енергийната ефективност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съотношението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обема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производителност, услуга, стока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енергия, към обема на вложената енергия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помогнат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ЕС да постигне своята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цел- 20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%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енергийна ефективност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Плановете за действие за национална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енергийна ефективност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изпълняват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националните цели. Мониторинг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докладване.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Общи мерки за насърчаване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Секторни мерки: домакинства, публичния сектор, енергийните доставки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промишленост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Националните политики и мерки за стимулиране на рентабилни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ремонти на сградите,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изграждане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типове и климатични зони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(план за обновяване на сградния фонд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сектор (водещ пример).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Енергийно ефективни публични сгради и закупуване на ЕЕ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продукти/услуги.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="" xmlns:a16="http://schemas.microsoft.com/office/drawing/2014/main" id="{D899228C-FEB6-4907-A77B-49E0EFE1D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7102"/>
          <a:stretch/>
        </p:blipFill>
        <p:spPr>
          <a:xfrm>
            <a:off x="6041721" y="1143794"/>
            <a:ext cx="3102280" cy="10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18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4525</TotalTime>
  <Words>2886</Words>
  <Application>Microsoft Office PowerPoint</Application>
  <PresentationFormat>On-screen Show (4:3)</PresentationFormat>
  <Paragraphs>236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2_Office Theme</vt:lpstr>
      <vt:lpstr>Част 1.2. НАЦИОНАЛНИ РАЗПОРЕДБИ</vt:lpstr>
      <vt:lpstr>Цели на модула</vt:lpstr>
      <vt:lpstr>1. Правната система на Европейския съюз</vt:lpstr>
      <vt:lpstr>1. Правната система на Европейския съюз </vt:lpstr>
      <vt:lpstr>2. Обща рамка на европейските енергийни и климатични политики</vt:lpstr>
      <vt:lpstr>2. Обща рамка на европейските енергийни и климатични политики</vt:lpstr>
      <vt:lpstr>2. Обща рамка на европейските енергийни и климатични политики</vt:lpstr>
      <vt:lpstr>2. Обща рамка на европейските енергийни и климатични политики</vt:lpstr>
      <vt:lpstr>2. Обща рамка на европейските енергийни и климатични политики</vt:lpstr>
      <vt:lpstr>2. Обща рамка на европейските енергийни и климатични политики </vt:lpstr>
      <vt:lpstr>2. Обща рамка на европейските енергийни и климатични политики </vt:lpstr>
      <vt:lpstr>2. Обща рамка на европейските енергийни и климатични политики </vt:lpstr>
      <vt:lpstr>2. Обща рамка на европейските енергийни и климатични политики </vt:lpstr>
      <vt:lpstr>3. Европейска политика за ВЕИ, отопление и охлаждане</vt:lpstr>
      <vt:lpstr>3. Европейска политика за ВЕИ, отопление и охлаждане</vt:lpstr>
      <vt:lpstr>3. Европейска политика за ВЕИ, отопление и охлаждане </vt:lpstr>
      <vt:lpstr>3. Европейска политика за ВЕИ, отопление и охлаждане </vt:lpstr>
      <vt:lpstr>3. Европейска политика за ВЕИ, отопление и охлаждане </vt:lpstr>
      <vt:lpstr>3. Европейска политика за ВЕИ, отопление и охлаждане </vt:lpstr>
      <vt:lpstr>4. Национални енергийни политики и норми в България</vt:lpstr>
      <vt:lpstr>4. Национални енергийни политики и норми в България </vt:lpstr>
      <vt:lpstr>4. Национални енергийни политики и норми в България </vt:lpstr>
      <vt:lpstr>4. Национални енергийни политики и норми в България</vt:lpstr>
      <vt:lpstr>4. Национални енергийни политики и норми в България </vt:lpstr>
      <vt:lpstr>4. Национални енергийни политики и норми в България </vt:lpstr>
      <vt:lpstr>4. Национални енергийни политики и норми в България </vt:lpstr>
      <vt:lpstr>4. Национални енергийни политики и норми в България </vt:lpstr>
      <vt:lpstr>Резюме на частта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345</cp:revision>
  <cp:lastPrinted>2018-11-26T14:23:43Z</cp:lastPrinted>
  <dcterms:created xsi:type="dcterms:W3CDTF">2017-12-11T10:59:29Z</dcterms:created>
  <dcterms:modified xsi:type="dcterms:W3CDTF">2019-10-02T13:43:01Z</dcterms:modified>
</cp:coreProperties>
</file>