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63"/>
  </p:notesMasterIdLst>
  <p:sldIdLst>
    <p:sldId id="256" r:id="rId2"/>
    <p:sldId id="257" r:id="rId3"/>
    <p:sldId id="297" r:id="rId4"/>
    <p:sldId id="398" r:id="rId5"/>
    <p:sldId id="399" r:id="rId6"/>
    <p:sldId id="400" r:id="rId7"/>
    <p:sldId id="401" r:id="rId8"/>
    <p:sldId id="402" r:id="rId9"/>
    <p:sldId id="404" r:id="rId10"/>
    <p:sldId id="405" r:id="rId11"/>
    <p:sldId id="403" r:id="rId12"/>
    <p:sldId id="406" r:id="rId13"/>
    <p:sldId id="407" r:id="rId14"/>
    <p:sldId id="435" r:id="rId15"/>
    <p:sldId id="446" r:id="rId16"/>
    <p:sldId id="392" r:id="rId17"/>
    <p:sldId id="408" r:id="rId18"/>
    <p:sldId id="393" r:id="rId19"/>
    <p:sldId id="394" r:id="rId20"/>
    <p:sldId id="409" r:id="rId21"/>
    <p:sldId id="415" r:id="rId22"/>
    <p:sldId id="410" r:id="rId23"/>
    <p:sldId id="412" r:id="rId24"/>
    <p:sldId id="411" r:id="rId25"/>
    <p:sldId id="413" r:id="rId26"/>
    <p:sldId id="436" r:id="rId27"/>
    <p:sldId id="391" r:id="rId28"/>
    <p:sldId id="414" r:id="rId29"/>
    <p:sldId id="395" r:id="rId30"/>
    <p:sldId id="396" r:id="rId31"/>
    <p:sldId id="419" r:id="rId32"/>
    <p:sldId id="437" r:id="rId33"/>
    <p:sldId id="424" r:id="rId34"/>
    <p:sldId id="425" r:id="rId35"/>
    <p:sldId id="444" r:id="rId36"/>
    <p:sldId id="416" r:id="rId37"/>
    <p:sldId id="417" r:id="rId38"/>
    <p:sldId id="418" r:id="rId39"/>
    <p:sldId id="420" r:id="rId40"/>
    <p:sldId id="421" r:id="rId41"/>
    <p:sldId id="443" r:id="rId42"/>
    <p:sldId id="422" r:id="rId43"/>
    <p:sldId id="426" r:id="rId44"/>
    <p:sldId id="434" r:id="rId45"/>
    <p:sldId id="427" r:id="rId46"/>
    <p:sldId id="428" r:id="rId47"/>
    <p:sldId id="429" r:id="rId48"/>
    <p:sldId id="430" r:id="rId49"/>
    <p:sldId id="431" r:id="rId50"/>
    <p:sldId id="432" r:id="rId51"/>
    <p:sldId id="433" r:id="rId52"/>
    <p:sldId id="445" r:id="rId53"/>
    <p:sldId id="423" r:id="rId54"/>
    <p:sldId id="438" r:id="rId55"/>
    <p:sldId id="439" r:id="rId56"/>
    <p:sldId id="440" r:id="rId57"/>
    <p:sldId id="441" r:id="rId58"/>
    <p:sldId id="442" r:id="rId59"/>
    <p:sldId id="447" r:id="rId60"/>
    <p:sldId id="334" r:id="rId61"/>
    <p:sldId id="260" r:id="rId62"/>
  </p:sldIdLst>
  <p:sldSz cx="9144000" cy="6858000" type="screen4x3"/>
  <p:notesSz cx="6797675" cy="99266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4" userDrawn="1">
          <p15:clr>
            <a:srgbClr val="A4A3A4"/>
          </p15:clr>
        </p15:guide>
        <p15:guide id="2" pos="546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ús Rosel Martínez" initials="JRM" lastIdx="2" clrIdx="0">
    <p:extLst>
      <p:ext uri="{19B8F6BF-5375-455C-9EA6-DF929625EA0E}">
        <p15:presenceInfo xmlns:p15="http://schemas.microsoft.com/office/powerpoint/2012/main" userId="f1f0e823a184ee9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120" autoAdjust="0"/>
  </p:normalViewPr>
  <p:slideViewPr>
    <p:cSldViewPr>
      <p:cViewPr varScale="1">
        <p:scale>
          <a:sx n="102" d="100"/>
          <a:sy n="102" d="100"/>
        </p:scale>
        <p:origin x="756" y="72"/>
      </p:cViewPr>
      <p:guideLst>
        <p:guide orient="horz" pos="3974"/>
        <p:guide pos="5465"/>
      </p:guideLst>
    </p:cSldViewPr>
  </p:slideViewPr>
  <p:notesTextViewPr>
    <p:cViewPr>
      <p:scale>
        <a:sx n="3" d="2"/>
        <a:sy n="3" d="2"/>
      </p:scale>
      <p:origin x="0" y="0"/>
    </p:cViewPr>
  </p:notesTextViewPr>
  <p:sorterViewPr>
    <p:cViewPr>
      <p:scale>
        <a:sx n="100" d="100"/>
        <a:sy n="100" d="100"/>
      </p:scale>
      <p:origin x="0" y="0"/>
    </p:cViewPr>
  </p:sorterViewPr>
  <p:gridSpacing cx="72000" cy="720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8" y="0"/>
            <a:ext cx="2945659" cy="496332"/>
          </a:xfrm>
          <a:prstGeom prst="rect">
            <a:avLst/>
          </a:prstGeom>
        </p:spPr>
        <p:txBody>
          <a:bodyPr vert="horz" lIns="91360" tIns="45688" rIns="91360" bIns="45688" rtlCol="0"/>
          <a:lstStyle>
            <a:lvl1pPr algn="l">
              <a:defRPr sz="1200"/>
            </a:lvl1pPr>
          </a:lstStyle>
          <a:p>
            <a:endParaRPr lang="el-GR"/>
          </a:p>
        </p:txBody>
      </p:sp>
      <p:sp>
        <p:nvSpPr>
          <p:cNvPr id="3" name="2 - Θέση ημερομηνίας"/>
          <p:cNvSpPr>
            <a:spLocks noGrp="1"/>
          </p:cNvSpPr>
          <p:nvPr>
            <p:ph type="dt" idx="1"/>
          </p:nvPr>
        </p:nvSpPr>
        <p:spPr>
          <a:xfrm>
            <a:off x="3850451" y="0"/>
            <a:ext cx="2945659" cy="496332"/>
          </a:xfrm>
          <a:prstGeom prst="rect">
            <a:avLst/>
          </a:prstGeom>
        </p:spPr>
        <p:txBody>
          <a:bodyPr vert="horz" lIns="91360" tIns="45688" rIns="91360" bIns="45688" rtlCol="0"/>
          <a:lstStyle>
            <a:lvl1pPr algn="r">
              <a:defRPr sz="1200"/>
            </a:lvl1pPr>
          </a:lstStyle>
          <a:p>
            <a:fld id="{E62C10A0-F87B-4BFF-AD3A-8310E448460F}" type="datetimeFigureOut">
              <a:rPr lang="el-GR" smtClean="0"/>
              <a:pPr/>
              <a:t>21/1/2020</a:t>
            </a:fld>
            <a:endParaRPr lang="el-GR"/>
          </a:p>
        </p:txBody>
      </p:sp>
      <p:sp>
        <p:nvSpPr>
          <p:cNvPr id="4" name="3 - Θέση εικόνας διαφάνειας"/>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360" tIns="45688" rIns="91360" bIns="45688" rtlCol="0" anchor="ctr"/>
          <a:lstStyle/>
          <a:p>
            <a:endParaRPr lang="el-GR"/>
          </a:p>
        </p:txBody>
      </p:sp>
      <p:sp>
        <p:nvSpPr>
          <p:cNvPr id="5" name="4 - Θέση σημειώσεων"/>
          <p:cNvSpPr>
            <a:spLocks noGrp="1"/>
          </p:cNvSpPr>
          <p:nvPr>
            <p:ph type="body" sz="quarter" idx="3"/>
          </p:nvPr>
        </p:nvSpPr>
        <p:spPr>
          <a:xfrm>
            <a:off x="679768" y="4715154"/>
            <a:ext cx="5438140" cy="4466987"/>
          </a:xfrm>
          <a:prstGeom prst="rect">
            <a:avLst/>
          </a:prstGeom>
        </p:spPr>
        <p:txBody>
          <a:bodyPr vert="horz" lIns="91360" tIns="45688" rIns="91360" bIns="45688" rtlCol="0">
            <a:normAutofit/>
          </a:bodyPr>
          <a:lstStyle/>
          <a:p>
            <a:pPr lvl="0"/>
            <a:r>
              <a:rPr lang="el-GR"/>
              <a:t>Kλικ για επεξεργασία των στυλ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8" y="9428584"/>
            <a:ext cx="2945659" cy="496332"/>
          </a:xfrm>
          <a:prstGeom prst="rect">
            <a:avLst/>
          </a:prstGeom>
        </p:spPr>
        <p:txBody>
          <a:bodyPr vert="horz" lIns="91360" tIns="45688" rIns="91360" bIns="45688"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0451" y="9428584"/>
            <a:ext cx="2945659" cy="496332"/>
          </a:xfrm>
          <a:prstGeom prst="rect">
            <a:avLst/>
          </a:prstGeom>
        </p:spPr>
        <p:txBody>
          <a:bodyPr vert="horz" lIns="91360" tIns="45688" rIns="91360" bIns="45688" rtlCol="0" anchor="b"/>
          <a:lstStyle>
            <a:lvl1pPr algn="r">
              <a:defRPr sz="1200"/>
            </a:lvl1pPr>
          </a:lstStyle>
          <a:p>
            <a:fld id="{D51933F7-9C1D-42A8-B27F-F697341C8CBF}" type="slidenum">
              <a:rPr lang="el-GR" smtClean="0"/>
              <a:pPr/>
              <a:t>‹Nr.›</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51933F7-9C1D-42A8-B27F-F697341C8CBF}" type="slidenum">
              <a:rPr lang="el-GR" smtClean="0"/>
              <a:pPr/>
              <a:t>1</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lnSpcReduction="10000"/>
          </a:bodyPr>
          <a:lstStyle/>
          <a:p>
            <a:r>
              <a:rPr lang="en-US" u="sng" dirty="0"/>
              <a:t>Richtlinien für den Trainer</a:t>
            </a:r>
          </a:p>
          <a:p>
            <a:endParaRPr lang="el-GR" dirty="0"/>
          </a:p>
          <a:p>
            <a:r>
              <a:rPr lang="en-US" dirty="0"/>
              <a:t>Diese . ppt-Datei ist eine Vorlage, die von Berufsbildungsanbietern verwendet werden soll, um das Trainingsmaterial vorzubereiten. </a:t>
            </a:r>
          </a:p>
          <a:p>
            <a:endParaRPr lang="el-GR" dirty="0"/>
          </a:p>
          <a:p>
            <a:r>
              <a:rPr lang="en-US" dirty="0"/>
              <a:t>Wir empfehlen </a:t>
            </a:r>
            <a:r>
              <a:rPr lang="en-US" b="1" dirty="0"/>
              <a:t>30 bis 40 . ppt-Folien </a:t>
            </a:r>
            <a:r>
              <a:rPr lang="en-US" dirty="0"/>
              <a:t>für eine (1) Stunde des Trainingsprogramms.</a:t>
            </a:r>
            <a:endParaRPr lang="el-GR" dirty="0"/>
          </a:p>
          <a:p>
            <a:endParaRPr lang="en-US" dirty="0"/>
          </a:p>
          <a:p>
            <a:r>
              <a:rPr lang="en-US" dirty="0"/>
              <a:t>Es gibt 3 </a:t>
            </a:r>
            <a:r>
              <a:rPr lang="en-US" u="sng" dirty="0"/>
              <a:t>vordefinierte Folien, die </a:t>
            </a:r>
            <a:r>
              <a:rPr lang="en-US" dirty="0"/>
              <a:t>von Ihnen ausgefüllt werden müssen, mit den Titeln "</a:t>
            </a:r>
            <a:r>
              <a:rPr lang="en-US" b="1" dirty="0"/>
              <a:t>Modulziele</a:t>
            </a:r>
            <a:r>
              <a:rPr lang="en-US" dirty="0"/>
              <a:t>", "</a:t>
            </a:r>
            <a:r>
              <a:rPr lang="en-US" b="1" dirty="0"/>
              <a:t>Schlussfolgerung</a:t>
            </a:r>
            <a:r>
              <a:rPr lang="en-US" dirty="0"/>
              <a:t>", "</a:t>
            </a:r>
            <a:r>
              <a:rPr lang="en-US" b="1" dirty="0"/>
              <a:t>Ende des Moduls</a:t>
            </a:r>
            <a:r>
              <a:rPr lang="en-US" dirty="0"/>
              <a:t>".</a:t>
            </a:r>
            <a:endParaRPr lang="el-GR" dirty="0"/>
          </a:p>
          <a:p>
            <a:endParaRPr lang="en-US" dirty="0"/>
          </a:p>
          <a:p>
            <a:pPr lvl="0"/>
            <a:r>
              <a:rPr lang="en-US" dirty="0"/>
              <a:t>Das Material sollte in editierbarem Format gesendet werden.</a:t>
            </a:r>
            <a:endParaRPr lang="el-GR" dirty="0"/>
          </a:p>
          <a:p>
            <a:pPr lvl="0"/>
            <a:endParaRPr lang="en-US" dirty="0"/>
          </a:p>
          <a:p>
            <a:pPr lvl="0">
              <a:buFont typeface="Wingdings" pitchFamily="2" charset="2"/>
              <a:buChar char="§"/>
            </a:pPr>
            <a:r>
              <a:rPr lang="en-US" dirty="0"/>
              <a:t>Vorgeschlagene Schriftart: Arial</a:t>
            </a:r>
            <a:endParaRPr lang="el-GR" dirty="0"/>
          </a:p>
          <a:p>
            <a:pPr lvl="0">
              <a:buFont typeface="Wingdings" pitchFamily="2" charset="2"/>
              <a:buChar char="§"/>
            </a:pPr>
            <a:r>
              <a:rPr lang="en-US" dirty="0"/>
              <a:t>Erforderliche Schriftgröße: 16</a:t>
            </a:r>
            <a:endParaRPr lang="el-GR" dirty="0"/>
          </a:p>
          <a:p>
            <a:pPr lvl="0">
              <a:buFont typeface="Wingdings" pitchFamily="2" charset="2"/>
              <a:buChar char="§"/>
            </a:pPr>
            <a:r>
              <a:rPr lang="en-US" dirty="0"/>
              <a:t>Vorgeschlagener Zeilenabstand: 1,5</a:t>
            </a:r>
            <a:endParaRPr lang="el-GR" dirty="0"/>
          </a:p>
          <a:p>
            <a:pPr lvl="0">
              <a:buFont typeface="Wingdings" pitchFamily="2" charset="2"/>
              <a:buChar char="§"/>
            </a:pPr>
            <a:r>
              <a:rPr lang="en-US" dirty="0"/>
              <a:t>ppt/pptx-Datei sollte eine klare Struktur und definierte Einheiten und eindeutige Folientitel haben</a:t>
            </a:r>
            <a:endParaRPr lang="el-GR" dirty="0"/>
          </a:p>
          <a:p>
            <a:pPr lvl="0">
              <a:buFont typeface="Wingdings" pitchFamily="2" charset="2"/>
              <a:buChar char="§"/>
            </a:pPr>
            <a:r>
              <a:rPr lang="en-US" dirty="0" err="1"/>
              <a:t>ppt/pptx</a:t>
            </a:r>
            <a:r>
              <a:rPr lang="en-US" dirty="0"/>
              <a:t> Folieninhalte sollten die vordefinierten Ränder nicht überschreiten</a:t>
            </a:r>
            <a:endParaRPr lang="el-GR" dirty="0"/>
          </a:p>
          <a:p>
            <a:pPr lvl="0">
              <a:buFont typeface="Wingdings" pitchFamily="2" charset="2"/>
              <a:buChar char="§"/>
            </a:pPr>
            <a:r>
              <a:rPr lang="en-US" dirty="0"/>
              <a:t>Bilder, Diagramme etc. sollten mit einer Beschreibung versehen sein</a:t>
            </a:r>
            <a:endParaRPr lang="el-GR" dirty="0"/>
          </a:p>
          <a:p>
            <a:pPr lvl="0">
              <a:buFont typeface="Wingdings" pitchFamily="2" charset="2"/>
              <a:buChar char="§"/>
            </a:pPr>
            <a:r>
              <a:rPr lang="en-US" dirty="0"/>
              <a:t>Wenn Sie Verständnisfragen (Multiple Choice, Mehrfachantworten, Richtig/Falsch, Matching etc.) einfügen wollen, um das Verständnis der Theorie zu verbessern, sollten Sie diese in der ppt/pptx-Datei verankern.</a:t>
            </a:r>
            <a:endParaRPr lang="el-GR" dirty="0"/>
          </a:p>
          <a:p>
            <a:pPr lvl="0">
              <a:buFont typeface="Wingdings" pitchFamily="2" charset="2"/>
              <a:buChar char="§"/>
            </a:pPr>
            <a:r>
              <a:rPr lang="en-US" dirty="0"/>
              <a:t>Fragen, die für die Selbstbewertung und die abschließenden Bewertungsaufgaben verwendet werden, sollten einem vordefinierten Format folgen, das von SQLearn in einer . xls-Datei gesendet wird</a:t>
            </a:r>
            <a:endParaRPr lang="el-GR" dirty="0"/>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pPr/>
              <a:t>2</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dirty="0"/>
              <a:t>Click to edit Master title style</a:t>
            </a:r>
            <a:endParaRPr lang="el-GR" dirty="0"/>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l-GR" dirty="0"/>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dirty="0"/>
              <a:t>Click to edit Master title style</a:t>
            </a:r>
            <a:endParaRPr lang="el-GR"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Klicken Sie zum Bearbeiten des Master-Titelstils</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Klicken Sie zum Bearbeiten von Master-Text-Stilen</a:t>
            </a:r>
          </a:p>
          <a:p>
            <a:pPr lvl="1"/>
            <a:r>
              <a:rPr lang="en-US"/>
              <a:t>Zweite Ebene</a:t>
            </a:r>
          </a:p>
          <a:p>
            <a:pPr lvl="2"/>
            <a:r>
              <a:rPr lang="en-US"/>
              <a:t>Dritte Ebene</a:t>
            </a:r>
          </a:p>
          <a:p>
            <a:pPr lvl="3"/>
            <a:r>
              <a:rPr lang="en-US"/>
              <a:t>Vierte Ebene</a:t>
            </a:r>
          </a:p>
          <a:p>
            <a:pPr lvl="4"/>
            <a:r>
              <a:rPr lang="en-US"/>
              <a:t>Fünfte Ebene</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‹Nr.›</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16.wdp"/><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9.wdp"/><Relationship Id="rId7" Type="http://schemas.microsoft.com/office/2007/relationships/hdphoto" Target="../media/hdphoto21.wdp"/><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20.wdp"/><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42.png"/><Relationship Id="rId1" Type="http://schemas.openxmlformats.org/officeDocument/2006/relationships/slideLayout" Target="../slideLayouts/slideLayout2.xml"/><Relationship Id="rId5" Type="http://schemas.microsoft.com/office/2007/relationships/hdphoto" Target="../media/hdphoto33.wdp"/><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49.png"/><Relationship Id="rId1" Type="http://schemas.openxmlformats.org/officeDocument/2006/relationships/slideLayout" Target="../slideLayouts/slideLayout2.xml"/><Relationship Id="rId5" Type="http://schemas.microsoft.com/office/2007/relationships/hdphoto" Target="../media/hdphoto40.wdp"/><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microsoft.com/office/2007/relationships/hdphoto" Target="../media/hdphoto41.wdp"/></Relationships>
</file>

<file path=ppt/slides/_rels/slide46.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44.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48.wdp"/><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50.wdp"/><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51.wdp"/><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52.wdp"/><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architects-engineers.solene.com/architects-engineers/laying-out-array/" TargetMode="External"/><Relationship Id="rId2" Type="http://schemas.openxmlformats.org/officeDocument/2006/relationships/hyperlink" Target="https://www.solarthermalworld.org/sites/default/files/Designing%20of%20solar%20water%20heaters%20Lebanon.pdf"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80000" y="1773000"/>
            <a:ext cx="5038240" cy="1685865"/>
          </a:xfrm>
        </p:spPr>
        <p:txBody>
          <a:bodyPr anchor="b">
            <a:normAutofit/>
          </a:bodyPr>
          <a:lstStyle/>
          <a:p>
            <a:r>
              <a:rPr lang="en-US" b="1" dirty="0">
                <a:effectLst>
                  <a:outerShdw blurRad="38100" dist="38100" dir="2700000" algn="tl">
                    <a:srgbClr val="000000">
                      <a:alpha val="43137"/>
                    </a:srgbClr>
                  </a:outerShdw>
                </a:effectLst>
              </a:rPr>
              <a:t>Einheit 3.1.</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DAS SOLARKOLLEKTORFELD</a:t>
            </a:r>
            <a:endParaRPr lang="el-GR"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4572000" y="3573016"/>
            <a:ext cx="4103688" cy="1752600"/>
          </a:xfrm>
        </p:spPr>
        <p:txBody>
          <a:bodyPr/>
          <a:lstStyle/>
          <a:p>
            <a:r>
              <a:rPr lang="en-US" dirty="0"/>
              <a:t>Block 3:</a:t>
            </a:r>
            <a:br>
              <a:rPr lang="en-US" dirty="0"/>
            </a:br>
            <a:r>
              <a:rPr lang="en-US" dirty="0"/>
              <a:t>Solarthermieanlagen für Gebäude</a:t>
            </a:r>
          </a:p>
          <a:p>
            <a:endParaRPr lang="el-GR" dirty="0"/>
          </a:p>
        </p:txBody>
      </p:sp>
    </p:spTree>
    <p:extLst>
      <p:ext uri="{BB962C8B-B14F-4D97-AF65-F5344CB8AC3E}">
        <p14:creationId xmlns:p14="http://schemas.microsoft.com/office/powerpoint/2010/main" val="7217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98BD1-D072-40F2-A092-7BBF916B8DE2}"/>
              </a:ext>
            </a:extLst>
          </p:cNvPr>
          <p:cNvSpPr>
            <a:spLocks noGrp="1"/>
          </p:cNvSpPr>
          <p:nvPr>
            <p:ph type="title"/>
          </p:nvPr>
        </p:nvSpPr>
        <p:spPr/>
        <p:txBody>
          <a:bodyPr/>
          <a:lstStyle/>
          <a:p>
            <a:r>
              <a:rPr lang="en-US" b="1" dirty="0"/>
              <a:t>1. Ein Überblick über Solarkollektoren</a:t>
            </a:r>
            <a:endParaRPr lang="en-US" dirty="0"/>
          </a:p>
        </p:txBody>
      </p:sp>
      <p:sp>
        <p:nvSpPr>
          <p:cNvPr id="5" name="Rectangle 4">
            <a:extLst>
              <a:ext uri="{FF2B5EF4-FFF2-40B4-BE49-F238E27FC236}">
                <a16:creationId xmlns:a16="http://schemas.microsoft.com/office/drawing/2014/main" id="{9078E454-145B-456B-B7A9-36D81C98C7D8}"/>
              </a:ext>
            </a:extLst>
          </p:cNvPr>
          <p:cNvSpPr/>
          <p:nvPr/>
        </p:nvSpPr>
        <p:spPr>
          <a:xfrm>
            <a:off x="731426" y="1932246"/>
            <a:ext cx="4344574" cy="338554"/>
          </a:xfrm>
          <a:prstGeom prst="rect">
            <a:avLst/>
          </a:prstGeom>
        </p:spPr>
        <p:txBody>
          <a:bodyPr wrap="square">
            <a:spAutoFit/>
          </a:bodyPr>
          <a:lstStyle/>
          <a:p>
            <a:pPr marL="285750" indent="-285750">
              <a:buFont typeface="Wingdings" panose="05000000000000000000" pitchFamily="2" charset="2"/>
              <a:buChar char="§"/>
            </a:pPr>
            <a:r>
              <a:rPr lang="en-US" sz="1600" b="1" dirty="0"/>
              <a:t>ABSORBER. VAKUUMRÖHRENKOLLEKTOREN</a:t>
            </a:r>
            <a:endParaRPr lang="en-US" sz="1600" dirty="0"/>
          </a:p>
        </p:txBody>
      </p:sp>
      <p:sp>
        <p:nvSpPr>
          <p:cNvPr id="6" name="Rectangle 5">
            <a:extLst>
              <a:ext uri="{FF2B5EF4-FFF2-40B4-BE49-F238E27FC236}">
                <a16:creationId xmlns:a16="http://schemas.microsoft.com/office/drawing/2014/main" id="{AB725B10-0978-4FCB-810F-B442D0F38741}"/>
              </a:ext>
            </a:extLst>
          </p:cNvPr>
          <p:cNvSpPr/>
          <p:nvPr/>
        </p:nvSpPr>
        <p:spPr>
          <a:xfrm>
            <a:off x="1044001" y="2258338"/>
            <a:ext cx="4886381" cy="4016484"/>
          </a:xfrm>
          <a:prstGeom prst="rect">
            <a:avLst/>
          </a:prstGeom>
        </p:spPr>
        <p:txBody>
          <a:bodyPr wrap="square">
            <a:spAutoFit/>
          </a:bodyPr>
          <a:lstStyle/>
          <a:p>
            <a:pPr marL="285750" indent="-285750">
              <a:buFont typeface="Calibri" panose="020F0502020204030204" pitchFamily="34" charset="0"/>
              <a:buChar char="–"/>
            </a:pPr>
            <a:r>
              <a:rPr lang="en-US" sz="1500" dirty="0"/>
              <a:t>Lamellen- und Flachabsorber.</a:t>
            </a:r>
          </a:p>
          <a:p>
            <a:pPr marL="541338" lvl="1" indent="-285750">
              <a:buFont typeface="Arial" panose="020B0604020202020204" pitchFamily="34" charset="0"/>
              <a:buChar char="."/>
            </a:pPr>
            <a:r>
              <a:rPr lang="en-US" sz="1500" dirty="0"/>
              <a:t>ETC Direct Flow, "U-förmig". Der HTF wird in ein Innenrohr geführt und kehrt durch ein Außenrohr, das mit dem Flachabsorber verschweißt ist, zurück.</a:t>
            </a:r>
          </a:p>
          <a:p>
            <a:pPr marL="285750" lvl="0" indent="-285750">
              <a:buFont typeface="Calibri" panose="020F0502020204030204" pitchFamily="34" charset="0"/>
              <a:buChar char="–"/>
            </a:pPr>
            <a:r>
              <a:rPr lang="en-US" sz="1500" dirty="0">
                <a:solidFill>
                  <a:prstClr val="black"/>
                </a:solidFill>
              </a:rPr>
              <a:t>Absorber in runder oder abgerundeter Form. </a:t>
            </a:r>
          </a:p>
          <a:p>
            <a:pPr marL="541338" lvl="1" indent="-285750">
              <a:buFont typeface="Arial" panose="020B0604020202020204" pitchFamily="34" charset="0"/>
              <a:buChar char="."/>
            </a:pPr>
            <a:r>
              <a:rPr lang="en-US" sz="1500" dirty="0"/>
              <a:t>ETC Direct Flow, koaxial. Der HTF wird in ein inneres Zulaufrohr geleitet und kehrt durch das vom Absorber umgebene Innenrohr zurück.</a:t>
            </a:r>
          </a:p>
          <a:p>
            <a:pPr marL="541338" lvl="1" indent="-285750">
              <a:buFont typeface="Arial" panose="020B0604020202020204" pitchFamily="34" charset="0"/>
              <a:buChar char="."/>
            </a:pPr>
            <a:r>
              <a:rPr lang="en-US" sz="1500" dirty="0"/>
              <a:t>ETC Heat Rohre. Jedes Rohr enthält ein einzelnes "Kupferwärmerohr", das vom Absorber umgeben ist. Die Rohre werden "trocken" oder "nass" an den HTF-Verteiler angeschlossen, und die Rohre können gedreht werden.</a:t>
            </a:r>
            <a:endParaRPr lang="en-US" sz="1500" dirty="0">
              <a:solidFill>
                <a:prstClr val="black"/>
              </a:solidFill>
            </a:endParaRPr>
          </a:p>
          <a:p>
            <a:pPr marL="541338" lvl="1" indent="-285750">
              <a:buFont typeface="Arial" panose="020B0604020202020204" pitchFamily="34" charset="0"/>
              <a:buChar char="."/>
            </a:pPr>
            <a:r>
              <a:rPr lang="en-US" sz="1500" b="1" dirty="0"/>
              <a:t>Die meisten ETC haben durchgehende Verteiler, die es dem HTF erlauben, von einem Ende zum anderen zu fließen. Bei dieser Ausführung werden die ETC-Kollektoren in der Regel in Reihe geschaltet. </a:t>
            </a:r>
          </a:p>
        </p:txBody>
      </p:sp>
      <p:grpSp>
        <p:nvGrpSpPr>
          <p:cNvPr id="14" name="Group 13">
            <a:extLst>
              <a:ext uri="{FF2B5EF4-FFF2-40B4-BE49-F238E27FC236}">
                <a16:creationId xmlns:a16="http://schemas.microsoft.com/office/drawing/2014/main" id="{D7043938-A322-43E9-956B-208AE1395143}"/>
              </a:ext>
            </a:extLst>
          </p:cNvPr>
          <p:cNvGrpSpPr/>
          <p:nvPr/>
        </p:nvGrpSpPr>
        <p:grpSpPr>
          <a:xfrm>
            <a:off x="5857022" y="2102490"/>
            <a:ext cx="2818978" cy="4196905"/>
            <a:chOff x="5857022" y="2102490"/>
            <a:chExt cx="2818978" cy="4196905"/>
          </a:xfrm>
        </p:grpSpPr>
        <p:pic>
          <p:nvPicPr>
            <p:cNvPr id="10" name="Picture 9">
              <a:extLst>
                <a:ext uri="{FF2B5EF4-FFF2-40B4-BE49-F238E27FC236}">
                  <a16:creationId xmlns:a16="http://schemas.microsoft.com/office/drawing/2014/main" id="{7DB80AA1-05FB-480D-A0BD-309A8A1A234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523" r="8452" b="5762"/>
            <a:stretch/>
          </p:blipFill>
          <p:spPr>
            <a:xfrm>
              <a:off x="6170177" y="3238145"/>
              <a:ext cx="2217823" cy="3061250"/>
            </a:xfrm>
            <a:prstGeom prst="rect">
              <a:avLst/>
            </a:prstGeom>
            <a:ln>
              <a:solidFill>
                <a:schemeClr val="tx1"/>
              </a:solidFill>
            </a:ln>
          </p:spPr>
        </p:pic>
        <p:pic>
          <p:nvPicPr>
            <p:cNvPr id="13" name="Picture 12">
              <a:extLst>
                <a:ext uri="{FF2B5EF4-FFF2-40B4-BE49-F238E27FC236}">
                  <a16:creationId xmlns:a16="http://schemas.microsoft.com/office/drawing/2014/main" id="{5A169DEB-3FB6-447C-84EA-33A76C10A71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857022" y="2102490"/>
              <a:ext cx="2818978" cy="1124744"/>
            </a:xfrm>
            <a:prstGeom prst="rect">
              <a:avLst/>
            </a:prstGeom>
            <a:ln>
              <a:solidFill>
                <a:schemeClr val="tx1"/>
              </a:solidFill>
            </a:ln>
          </p:spPr>
        </p:pic>
      </p:grpSp>
      <p:sp>
        <p:nvSpPr>
          <p:cNvPr id="9" name="Rectangle 8">
            <a:extLst>
              <a:ext uri="{FF2B5EF4-FFF2-40B4-BE49-F238E27FC236}">
                <a16:creationId xmlns:a16="http://schemas.microsoft.com/office/drawing/2014/main" id="{0F1A1509-7FD2-4EDC-AFA6-430B6C4DA9A5}"/>
              </a:ext>
            </a:extLst>
          </p:cNvPr>
          <p:cNvSpPr/>
          <p:nvPr/>
        </p:nvSpPr>
        <p:spPr>
          <a:xfrm>
            <a:off x="432916" y="1557000"/>
            <a:ext cx="8099084" cy="369332"/>
          </a:xfrm>
          <a:prstGeom prst="rect">
            <a:avLst/>
          </a:prstGeom>
        </p:spPr>
        <p:txBody>
          <a:bodyPr wrap="square">
            <a:spAutoFit/>
          </a:bodyPr>
          <a:lstStyle/>
          <a:p>
            <a:pPr marL="285750" indent="-285750">
              <a:buFont typeface="Wingdings" panose="05000000000000000000" pitchFamily="2" charset="2"/>
              <a:buChar char="Ø"/>
            </a:pPr>
            <a:r>
              <a:rPr lang="en-US" b="1" dirty="0"/>
              <a:t>Ausgewählte Aspekte der Kollektortechnologien, Auswahl und Installation</a:t>
            </a:r>
          </a:p>
        </p:txBody>
      </p:sp>
    </p:spTree>
    <p:extLst>
      <p:ext uri="{BB962C8B-B14F-4D97-AF65-F5344CB8AC3E}">
        <p14:creationId xmlns:p14="http://schemas.microsoft.com/office/powerpoint/2010/main" val="2301694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38F62-A333-4FA9-ADB5-B4E17EDCF920}"/>
              </a:ext>
            </a:extLst>
          </p:cNvPr>
          <p:cNvSpPr>
            <a:spLocks noGrp="1"/>
          </p:cNvSpPr>
          <p:nvPr>
            <p:ph type="title"/>
          </p:nvPr>
        </p:nvSpPr>
        <p:spPr/>
        <p:txBody>
          <a:bodyPr/>
          <a:lstStyle/>
          <a:p>
            <a:r>
              <a:rPr lang="en-US" b="1" dirty="0"/>
              <a:t>1. Ein Überblick über Solarkollektoren</a:t>
            </a:r>
            <a:endParaRPr lang="en-US" dirty="0"/>
          </a:p>
        </p:txBody>
      </p:sp>
      <p:sp>
        <p:nvSpPr>
          <p:cNvPr id="5" name="Rectangle 4">
            <a:extLst>
              <a:ext uri="{FF2B5EF4-FFF2-40B4-BE49-F238E27FC236}">
                <a16:creationId xmlns:a16="http://schemas.microsoft.com/office/drawing/2014/main" id="{50940F47-B7C4-40FA-9111-E96E707175E4}"/>
              </a:ext>
            </a:extLst>
          </p:cNvPr>
          <p:cNvSpPr/>
          <p:nvPr/>
        </p:nvSpPr>
        <p:spPr>
          <a:xfrm>
            <a:off x="731426" y="1932246"/>
            <a:ext cx="7944262" cy="738664"/>
          </a:xfrm>
          <a:prstGeom prst="rect">
            <a:avLst/>
          </a:prstGeom>
        </p:spPr>
        <p:txBody>
          <a:bodyPr wrap="square">
            <a:spAutoFit/>
          </a:bodyPr>
          <a:lstStyle/>
          <a:p>
            <a:pPr marL="285750" indent="-285750">
              <a:buFont typeface="Wingdings" panose="05000000000000000000" pitchFamily="2" charset="2"/>
              <a:buChar char="§"/>
            </a:pPr>
            <a:r>
              <a:rPr lang="en-US" sz="1400" b="1" dirty="0"/>
              <a:t>FLÄCHENBEZEICHNUNGEN. </a:t>
            </a:r>
            <a:r>
              <a:rPr lang="en-US" sz="1400" dirty="0"/>
              <a:t>Drei verschiedene Flächenbezeichnungen werden verwendet, um auf die Leistung der Kollektoren zu verweisen. </a:t>
            </a:r>
            <a:r>
              <a:rPr lang="en-US" sz="1400" b="1" dirty="0"/>
              <a:t>Öffnungsfläche, </a:t>
            </a:r>
            <a:r>
              <a:rPr lang="en-US" sz="1400" dirty="0"/>
              <a:t>ist praktisch der Standardfaktor für die Dimensionierung.</a:t>
            </a:r>
          </a:p>
        </p:txBody>
      </p:sp>
      <p:sp>
        <p:nvSpPr>
          <p:cNvPr id="7" name="TextBox 6">
            <a:extLst>
              <a:ext uri="{FF2B5EF4-FFF2-40B4-BE49-F238E27FC236}">
                <a16:creationId xmlns:a16="http://schemas.microsoft.com/office/drawing/2014/main" id="{BBF11FEE-0CDD-43C9-87AF-0FB500B141CA}"/>
              </a:ext>
            </a:extLst>
          </p:cNvPr>
          <p:cNvSpPr txBox="1"/>
          <p:nvPr/>
        </p:nvSpPr>
        <p:spPr>
          <a:xfrm>
            <a:off x="1044000" y="5445000"/>
            <a:ext cx="7642800" cy="954107"/>
          </a:xfrm>
          <a:prstGeom prst="rect">
            <a:avLst/>
          </a:prstGeom>
          <a:noFill/>
        </p:spPr>
        <p:txBody>
          <a:bodyPr wrap="square" rtlCol="0">
            <a:spAutoFit/>
          </a:bodyPr>
          <a:lstStyle/>
          <a:p>
            <a:pPr marL="285750" indent="-285750">
              <a:buFont typeface="Calibri" panose="020F0502020204030204" pitchFamily="34" charset="0"/>
              <a:buChar char="–"/>
            </a:pPr>
            <a:r>
              <a:rPr lang="en-US" sz="1400" b="1" dirty="0"/>
              <a:t>Absorberbereich. </a:t>
            </a:r>
            <a:r>
              <a:rPr lang="en-US" sz="1400" dirty="0"/>
              <a:t>Bezieht sich ausschließlich auf den Absorber, flach oder rund.</a:t>
            </a:r>
          </a:p>
          <a:p>
            <a:pPr marL="285750" indent="-285750">
              <a:buFont typeface="Calibri" panose="020F0502020204030204" pitchFamily="34" charset="0"/>
              <a:buChar char="–"/>
            </a:pPr>
            <a:r>
              <a:rPr lang="en-US" sz="1400" b="1" dirty="0"/>
              <a:t>Blendenbereich. </a:t>
            </a:r>
            <a:r>
              <a:rPr lang="en-US" sz="1400" dirty="0"/>
              <a:t>Es ist die größte vorstehende Fläche, durch die die Sonneneinstrahlung eindringen kann. In FPC ist der sichtbare Teil des Glases. In ETC ist der Durchmesser des Rohres (x</a:t>
            </a:r>
            <a:r>
              <a:rPr lang="en-US" sz="1400" baseline="30000" dirty="0"/>
              <a:t> Anzahl </a:t>
            </a:r>
            <a:r>
              <a:rPr lang="en-US" sz="1400" dirty="0"/>
              <a:t>der Rohre).</a:t>
            </a:r>
          </a:p>
        </p:txBody>
      </p:sp>
      <p:sp>
        <p:nvSpPr>
          <p:cNvPr id="8" name="TextBox 7">
            <a:extLst>
              <a:ext uri="{FF2B5EF4-FFF2-40B4-BE49-F238E27FC236}">
                <a16:creationId xmlns:a16="http://schemas.microsoft.com/office/drawing/2014/main" id="{1ED15C0D-37C2-4E62-BAB3-CA150C08F2EB}"/>
              </a:ext>
            </a:extLst>
          </p:cNvPr>
          <p:cNvSpPr txBox="1"/>
          <p:nvPr/>
        </p:nvSpPr>
        <p:spPr>
          <a:xfrm>
            <a:off x="7020000" y="2493000"/>
            <a:ext cx="1703734" cy="2677656"/>
          </a:xfrm>
          <a:prstGeom prst="rect">
            <a:avLst/>
          </a:prstGeom>
          <a:noFill/>
        </p:spPr>
        <p:txBody>
          <a:bodyPr wrap="square" rtlCol="0">
            <a:spAutoFit/>
          </a:bodyPr>
          <a:lstStyle/>
          <a:p>
            <a:pPr marL="285750" indent="-285750">
              <a:buFont typeface="Calibri" panose="020F0502020204030204" pitchFamily="34" charset="0"/>
              <a:buChar char="–"/>
            </a:pPr>
            <a:r>
              <a:rPr lang="en-US" sz="1400" b="1" dirty="0"/>
              <a:t>Bruttofläche. </a:t>
            </a:r>
            <a:r>
              <a:rPr lang="en-US" sz="1400" dirty="0"/>
              <a:t>Die </a:t>
            </a:r>
            <a:r>
              <a:rPr lang="en-US" sz="1400" dirty="0" err="1"/>
              <a:t>Außen-abmessungen</a:t>
            </a:r>
            <a:r>
              <a:rPr lang="en-US" sz="1400" dirty="0"/>
              <a:t> (Länge x Breite). Dies ist relevant für die Abschätzung des Installations-</a:t>
            </a:r>
            <a:r>
              <a:rPr lang="en-US" sz="1400" dirty="0" err="1"/>
              <a:t>raumbedarfs</a:t>
            </a:r>
            <a:r>
              <a:rPr lang="en-US" sz="1400" dirty="0"/>
              <a:t> und die Beantragung von Zuschüssen.</a:t>
            </a:r>
          </a:p>
        </p:txBody>
      </p:sp>
      <p:pic>
        <p:nvPicPr>
          <p:cNvPr id="9" name="Picture 8">
            <a:extLst>
              <a:ext uri="{FF2B5EF4-FFF2-40B4-BE49-F238E27FC236}">
                <a16:creationId xmlns:a16="http://schemas.microsoft.com/office/drawing/2014/main" id="{12E119C0-6B03-4DD3-9D0F-6188D3A9909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79472" y="2626119"/>
            <a:ext cx="6221825" cy="2674881"/>
          </a:xfrm>
          <a:prstGeom prst="rect">
            <a:avLst/>
          </a:prstGeom>
          <a:ln>
            <a:solidFill>
              <a:schemeClr val="tx1"/>
            </a:solidFill>
          </a:ln>
        </p:spPr>
      </p:pic>
      <p:sp>
        <p:nvSpPr>
          <p:cNvPr id="10" name="Rectangle 9">
            <a:extLst>
              <a:ext uri="{FF2B5EF4-FFF2-40B4-BE49-F238E27FC236}">
                <a16:creationId xmlns:a16="http://schemas.microsoft.com/office/drawing/2014/main" id="{4D1BACC5-E70F-4131-A253-25F23F045FC3}"/>
              </a:ext>
            </a:extLst>
          </p:cNvPr>
          <p:cNvSpPr/>
          <p:nvPr/>
        </p:nvSpPr>
        <p:spPr>
          <a:xfrm>
            <a:off x="432916" y="1557000"/>
            <a:ext cx="7739084" cy="369332"/>
          </a:xfrm>
          <a:prstGeom prst="rect">
            <a:avLst/>
          </a:prstGeom>
        </p:spPr>
        <p:txBody>
          <a:bodyPr wrap="square">
            <a:spAutoFit/>
          </a:bodyPr>
          <a:lstStyle/>
          <a:p>
            <a:pPr marL="285750" indent="-285750">
              <a:buFont typeface="Wingdings" panose="05000000000000000000" pitchFamily="2" charset="2"/>
              <a:buChar char="Ø"/>
            </a:pPr>
            <a:r>
              <a:rPr lang="en-US" b="1" dirty="0"/>
              <a:t>Ausgewählte Aspekte der Kollektortechnologien, Auswahl und Installation</a:t>
            </a:r>
          </a:p>
        </p:txBody>
      </p:sp>
    </p:spTree>
    <p:extLst>
      <p:ext uri="{BB962C8B-B14F-4D97-AF65-F5344CB8AC3E}">
        <p14:creationId xmlns:p14="http://schemas.microsoft.com/office/powerpoint/2010/main" val="1155248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6E9A5-97A9-4327-B581-43C31ECF2D35}"/>
              </a:ext>
            </a:extLst>
          </p:cNvPr>
          <p:cNvSpPr>
            <a:spLocks noGrp="1"/>
          </p:cNvSpPr>
          <p:nvPr>
            <p:ph type="title"/>
          </p:nvPr>
        </p:nvSpPr>
        <p:spPr/>
        <p:txBody>
          <a:bodyPr/>
          <a:lstStyle/>
          <a:p>
            <a:r>
              <a:rPr lang="en-US" b="1" dirty="0"/>
              <a:t>1. Ein Überblick über Solarkollektoren</a:t>
            </a:r>
            <a:endParaRPr lang="en-US" dirty="0"/>
          </a:p>
        </p:txBody>
      </p:sp>
      <p:sp>
        <p:nvSpPr>
          <p:cNvPr id="5" name="Rectangle 4">
            <a:extLst>
              <a:ext uri="{FF2B5EF4-FFF2-40B4-BE49-F238E27FC236}">
                <a16:creationId xmlns:a16="http://schemas.microsoft.com/office/drawing/2014/main" id="{AD8CAB67-7CD1-43D8-9CCD-A1BC3E08F5B4}"/>
              </a:ext>
            </a:extLst>
          </p:cNvPr>
          <p:cNvSpPr/>
          <p:nvPr/>
        </p:nvSpPr>
        <p:spPr>
          <a:xfrm>
            <a:off x="731426" y="1932246"/>
            <a:ext cx="3264574" cy="338554"/>
          </a:xfrm>
          <a:prstGeom prst="rect">
            <a:avLst/>
          </a:prstGeom>
        </p:spPr>
        <p:txBody>
          <a:bodyPr wrap="square">
            <a:spAutoFit/>
          </a:bodyPr>
          <a:lstStyle/>
          <a:p>
            <a:pPr marL="285750" indent="-285750">
              <a:buFont typeface="Wingdings" panose="05000000000000000000" pitchFamily="2" charset="2"/>
              <a:buChar char="§"/>
            </a:pPr>
            <a:r>
              <a:rPr lang="en-US" sz="1600" b="1" dirty="0"/>
              <a:t>QUALITÄT UND ZERTIFIZIERUNG.</a:t>
            </a:r>
            <a:endParaRPr lang="en-US" sz="1600" dirty="0"/>
          </a:p>
        </p:txBody>
      </p:sp>
      <p:sp>
        <p:nvSpPr>
          <p:cNvPr id="6" name="TextBox 5">
            <a:extLst>
              <a:ext uri="{FF2B5EF4-FFF2-40B4-BE49-F238E27FC236}">
                <a16:creationId xmlns:a16="http://schemas.microsoft.com/office/drawing/2014/main" id="{5699E617-5C22-4D25-8486-B6F6BE8BD607}"/>
              </a:ext>
            </a:extLst>
          </p:cNvPr>
          <p:cNvSpPr txBox="1"/>
          <p:nvPr/>
        </p:nvSpPr>
        <p:spPr>
          <a:xfrm>
            <a:off x="972000" y="2270800"/>
            <a:ext cx="5694022" cy="2308324"/>
          </a:xfrm>
          <a:prstGeom prst="rect">
            <a:avLst/>
          </a:prstGeom>
          <a:noFill/>
        </p:spPr>
        <p:txBody>
          <a:bodyPr wrap="square" rtlCol="0">
            <a:spAutoFit/>
          </a:bodyPr>
          <a:lstStyle/>
          <a:p>
            <a:pPr marL="285750" indent="-285750">
              <a:buFont typeface="Calibri" panose="020F0502020204030204" pitchFamily="34" charset="0"/>
              <a:buChar char="–"/>
            </a:pPr>
            <a:r>
              <a:rPr lang="en-US" sz="1400" dirty="0"/>
              <a:t>Während ihrer Lebensdauer müssen die Kollektoren starken Temperatur- und Witterungsschwankungen standhalten. Zertifizierte Institute sind dritte Teile, die für die Prüfung von Solarkollektoren und die Zertifizierung von Leistungen unter kontrollierten Testbedingungen zuständig sind. Außerdem stellen Zertifikate sicher, dass die Mindesthaltbarkeitsstandards eingehalten werden.</a:t>
            </a:r>
          </a:p>
          <a:p>
            <a:pPr marL="285750" indent="-285750">
              <a:buFont typeface="Calibri" panose="020F0502020204030204" pitchFamily="34" charset="0"/>
              <a:buChar char="–"/>
            </a:pPr>
            <a:r>
              <a:rPr lang="en-US" sz="1400" b="1" dirty="0"/>
              <a:t>In Europa:</a:t>
            </a:r>
          </a:p>
          <a:p>
            <a:pPr marL="555625" lvl="1" indent="-285750">
              <a:buFont typeface="Arial" panose="020B0604020202020204" pitchFamily="34" charset="0"/>
              <a:buChar char="."/>
            </a:pPr>
            <a:r>
              <a:rPr lang="en-US" sz="1400" b="1" dirty="0"/>
              <a:t>Kollektorprüfung nach EN 12975. </a:t>
            </a:r>
            <a:r>
              <a:rPr lang="en-US" sz="1400" dirty="0"/>
              <a:t>Tests mit Untersuchungen zur Bestimmung der Kollektorleistung sowie der Stabilität gegenüber Umwelteinflüssen wie Regen, Schnee oder Hagel.</a:t>
            </a:r>
          </a:p>
        </p:txBody>
      </p:sp>
      <p:pic>
        <p:nvPicPr>
          <p:cNvPr id="8" name="Picture 7">
            <a:extLst>
              <a:ext uri="{FF2B5EF4-FFF2-40B4-BE49-F238E27FC236}">
                <a16:creationId xmlns:a16="http://schemas.microsoft.com/office/drawing/2014/main" id="{B14DB2BA-7669-4E41-838C-D0538090F25F}"/>
              </a:ext>
            </a:extLst>
          </p:cNvPr>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666022" y="1944000"/>
            <a:ext cx="2003956" cy="2493000"/>
          </a:xfrm>
          <a:prstGeom prst="rect">
            <a:avLst/>
          </a:prstGeom>
          <a:ln>
            <a:solidFill>
              <a:schemeClr val="tx1"/>
            </a:solidFill>
          </a:ln>
        </p:spPr>
      </p:pic>
      <p:sp>
        <p:nvSpPr>
          <p:cNvPr id="10" name="Rectangle 9">
            <a:extLst>
              <a:ext uri="{FF2B5EF4-FFF2-40B4-BE49-F238E27FC236}">
                <a16:creationId xmlns:a16="http://schemas.microsoft.com/office/drawing/2014/main" id="{9CD1F13A-B1A1-40A0-AEF2-DD353C22C01E}"/>
              </a:ext>
            </a:extLst>
          </p:cNvPr>
          <p:cNvSpPr/>
          <p:nvPr/>
        </p:nvSpPr>
        <p:spPr>
          <a:xfrm>
            <a:off x="972000" y="4509000"/>
            <a:ext cx="7714800" cy="1815882"/>
          </a:xfrm>
          <a:prstGeom prst="rect">
            <a:avLst/>
          </a:prstGeom>
        </p:spPr>
        <p:txBody>
          <a:bodyPr wrap="square">
            <a:spAutoFit/>
          </a:bodyPr>
          <a:lstStyle/>
          <a:p>
            <a:pPr marL="555625" lvl="1" indent="-285750">
              <a:buFont typeface="Arial" panose="020B0604020202020204" pitchFamily="34" charset="0"/>
              <a:buChar char="."/>
            </a:pPr>
            <a:r>
              <a:rPr lang="en-US" sz="1400" b="1" dirty="0"/>
              <a:t>Solar </a:t>
            </a:r>
            <a:r>
              <a:rPr lang="en-US" sz="1400" b="1" dirty="0" err="1"/>
              <a:t>Keymark</a:t>
            </a:r>
            <a:r>
              <a:rPr lang="en-US" sz="1400" b="1" dirty="0"/>
              <a:t>. </a:t>
            </a:r>
            <a:r>
              <a:rPr lang="en-US" sz="1400" dirty="0"/>
              <a:t>Ein freiwilliges, auf europäischer Ebene anerkanntes Zertifizierungszeichen. Sie basiert ebenfalls auf der Kollektorprüfung EN 12975. Die Prüfmuster werden von einem unabhängigen Prüfinstitut stichprobenartig aus dem Fertigungsprozess gezogen.</a:t>
            </a:r>
          </a:p>
          <a:p>
            <a:pPr marL="555625" lvl="1" indent="-285750">
              <a:buFont typeface="Arial" panose="020B0604020202020204" pitchFamily="34" charset="0"/>
              <a:buChar char="."/>
            </a:pPr>
            <a:r>
              <a:rPr lang="en-US" sz="1400" b="1" dirty="0"/>
              <a:t>CE-Kennzeichnung. </a:t>
            </a:r>
            <a:r>
              <a:rPr lang="en-US" sz="1400" dirty="0"/>
              <a:t>Zertifizierungszeichen, das die Konformität mit den Gesundheits-, Sicherheits- und Umweltschutznormen für die auf dem europäischen Markt verkauften Produkte anzeigt. </a:t>
            </a:r>
          </a:p>
          <a:p>
            <a:pPr marL="285750" indent="-285750">
              <a:buFont typeface="Calibri" panose="020F0502020204030204" pitchFamily="34" charset="0"/>
              <a:buChar char="–"/>
            </a:pPr>
            <a:r>
              <a:rPr lang="en-US" sz="1400" b="1" dirty="0"/>
              <a:t>Andere (USA). </a:t>
            </a:r>
            <a:r>
              <a:rPr lang="en-US" sz="1400" dirty="0"/>
              <a:t>OG-100 Solarkollektor-Zertifikat. Sie stellt sicher, dass die Kollektoren minimale Sicherheits- und Haltbarkeitskriterien erfüllen. Sie liefert auch Leistungsbewertungen.</a:t>
            </a:r>
            <a:endParaRPr lang="en-US" sz="1400" b="1" dirty="0"/>
          </a:p>
        </p:txBody>
      </p:sp>
      <p:sp>
        <p:nvSpPr>
          <p:cNvPr id="9" name="Rectangle 8">
            <a:extLst>
              <a:ext uri="{FF2B5EF4-FFF2-40B4-BE49-F238E27FC236}">
                <a16:creationId xmlns:a16="http://schemas.microsoft.com/office/drawing/2014/main" id="{64498C18-F288-46E7-8DAB-8F5B448BAA62}"/>
              </a:ext>
            </a:extLst>
          </p:cNvPr>
          <p:cNvSpPr/>
          <p:nvPr/>
        </p:nvSpPr>
        <p:spPr>
          <a:xfrm>
            <a:off x="432916" y="1557000"/>
            <a:ext cx="8459084" cy="369332"/>
          </a:xfrm>
          <a:prstGeom prst="rect">
            <a:avLst/>
          </a:prstGeom>
        </p:spPr>
        <p:txBody>
          <a:bodyPr wrap="square">
            <a:spAutoFit/>
          </a:bodyPr>
          <a:lstStyle/>
          <a:p>
            <a:pPr marL="285750" indent="-285750">
              <a:buFont typeface="Wingdings" panose="05000000000000000000" pitchFamily="2" charset="2"/>
              <a:buChar char="Ø"/>
            </a:pPr>
            <a:r>
              <a:rPr lang="en-US" b="1" dirty="0"/>
              <a:t>Ausgewählte Aspekte der Kollektortechnologien, Auswahl und Installation</a:t>
            </a:r>
          </a:p>
        </p:txBody>
      </p:sp>
    </p:spTree>
    <p:extLst>
      <p:ext uri="{BB962C8B-B14F-4D97-AF65-F5344CB8AC3E}">
        <p14:creationId xmlns:p14="http://schemas.microsoft.com/office/powerpoint/2010/main" val="1500981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9893C-BBAE-4467-9F39-671ABB9D43BB}"/>
              </a:ext>
            </a:extLst>
          </p:cNvPr>
          <p:cNvSpPr>
            <a:spLocks noGrp="1"/>
          </p:cNvSpPr>
          <p:nvPr>
            <p:ph type="title"/>
          </p:nvPr>
        </p:nvSpPr>
        <p:spPr/>
        <p:txBody>
          <a:bodyPr/>
          <a:lstStyle/>
          <a:p>
            <a:r>
              <a:rPr lang="en-US" b="1" dirty="0"/>
              <a:t>1. Ein Überblick über Solarkollektoren</a:t>
            </a:r>
            <a:endParaRPr lang="en-US" dirty="0"/>
          </a:p>
        </p:txBody>
      </p:sp>
      <p:sp>
        <p:nvSpPr>
          <p:cNvPr id="5" name="Rectangle 4">
            <a:extLst>
              <a:ext uri="{FF2B5EF4-FFF2-40B4-BE49-F238E27FC236}">
                <a16:creationId xmlns:a16="http://schemas.microsoft.com/office/drawing/2014/main" id="{88158E0A-296A-42B1-8D6D-AE6061C20163}"/>
              </a:ext>
            </a:extLst>
          </p:cNvPr>
          <p:cNvSpPr/>
          <p:nvPr/>
        </p:nvSpPr>
        <p:spPr>
          <a:xfrm>
            <a:off x="731426" y="1932246"/>
            <a:ext cx="3264574" cy="338554"/>
          </a:xfrm>
          <a:prstGeom prst="rect">
            <a:avLst/>
          </a:prstGeom>
        </p:spPr>
        <p:txBody>
          <a:bodyPr wrap="square">
            <a:spAutoFit/>
          </a:bodyPr>
          <a:lstStyle/>
          <a:p>
            <a:pPr marL="285750" indent="-285750">
              <a:buFont typeface="Wingdings" panose="05000000000000000000" pitchFamily="2" charset="2"/>
              <a:buChar char="§"/>
            </a:pPr>
            <a:r>
              <a:rPr lang="en-US" sz="1600" b="1" dirty="0"/>
              <a:t>AUSWAHL.</a:t>
            </a:r>
            <a:endParaRPr lang="en-US" sz="1600" dirty="0"/>
          </a:p>
        </p:txBody>
      </p:sp>
      <p:sp>
        <p:nvSpPr>
          <p:cNvPr id="6" name="TextBox 5">
            <a:extLst>
              <a:ext uri="{FF2B5EF4-FFF2-40B4-BE49-F238E27FC236}">
                <a16:creationId xmlns:a16="http://schemas.microsoft.com/office/drawing/2014/main" id="{05EF8364-88AB-4901-9113-268B78CD0791}"/>
              </a:ext>
            </a:extLst>
          </p:cNvPr>
          <p:cNvSpPr txBox="1"/>
          <p:nvPr/>
        </p:nvSpPr>
        <p:spPr>
          <a:xfrm>
            <a:off x="972000" y="2252138"/>
            <a:ext cx="7703688" cy="1815882"/>
          </a:xfrm>
          <a:prstGeom prst="rect">
            <a:avLst/>
          </a:prstGeom>
          <a:noFill/>
        </p:spPr>
        <p:txBody>
          <a:bodyPr wrap="square" rtlCol="0">
            <a:spAutoFit/>
          </a:bodyPr>
          <a:lstStyle/>
          <a:p>
            <a:pPr marL="285750" indent="-285750">
              <a:buFont typeface="Calibri" panose="020F0502020204030204" pitchFamily="34" charset="0"/>
              <a:buChar char="–"/>
            </a:pPr>
            <a:r>
              <a:rPr lang="en-US" sz="1400" dirty="0"/>
              <a:t>Wichtig ist, dass die Leistung von der </a:t>
            </a:r>
            <a:r>
              <a:rPr lang="en-US" sz="1400" b="1" dirty="0"/>
              <a:t>Temperaturdifferenz (ΔT) </a:t>
            </a:r>
            <a:r>
              <a:rPr lang="en-US" sz="1400" dirty="0"/>
              <a:t>zwischen der durchschnittlichen HTF-Temperatur (Kollektorleistung) und der Außenluft (Klima) abhängt. </a:t>
            </a:r>
          </a:p>
          <a:p>
            <a:pPr marL="285750" indent="-285750">
              <a:buFont typeface="Calibri" panose="020F0502020204030204" pitchFamily="34" charset="0"/>
              <a:buChar char="–"/>
            </a:pPr>
            <a:r>
              <a:rPr lang="en-US" sz="1400" b="1" dirty="0"/>
              <a:t>ETC haben bessere Renditen als FPC</a:t>
            </a:r>
            <a:r>
              <a:rPr lang="en-US" sz="1400" dirty="0"/>
              <a:t>, insbesondere wenn sie unter großen ΔT betrieben werden.</a:t>
            </a:r>
          </a:p>
          <a:p>
            <a:pPr marL="285750" indent="-285750">
              <a:buFont typeface="Calibri" panose="020F0502020204030204" pitchFamily="34" charset="0"/>
              <a:buChar char="–"/>
            </a:pPr>
            <a:r>
              <a:rPr lang="en-US" sz="1400" dirty="0"/>
              <a:t>(Niedrig ΔT) Bei Anlagen zur Warmwasserbereitung mit </a:t>
            </a:r>
            <a:r>
              <a:rPr lang="en-US" sz="1400" b="1" dirty="0"/>
              <a:t>geringer solarer Deckung </a:t>
            </a:r>
            <a:r>
              <a:rPr lang="en-US" sz="1400" dirty="0"/>
              <a:t>sind die Ertragsunterschiede zwischen den Kollektoren gering. (Hoch ΔT) Wenn stattdessen eine hohe solare Deckung des Warmwassers erforderlich ist, sind die Unterschiede signifikant. </a:t>
            </a:r>
            <a:r>
              <a:rPr lang="en-US" sz="1400" b="1" dirty="0"/>
              <a:t>Technisch (Leistungskurven) würde die Entscheidung, welcher Sonnenkollektor verwendet wird, fast immer für den Einsatz von ETC sprechen</a:t>
            </a:r>
            <a:r>
              <a:rPr lang="en-US" sz="1400" dirty="0"/>
              <a:t>.</a:t>
            </a:r>
          </a:p>
        </p:txBody>
      </p:sp>
      <p:pic>
        <p:nvPicPr>
          <p:cNvPr id="8" name="Picture 7">
            <a:extLst>
              <a:ext uri="{FF2B5EF4-FFF2-40B4-BE49-F238E27FC236}">
                <a16:creationId xmlns:a16="http://schemas.microsoft.com/office/drawing/2014/main" id="{883A99ED-C0BB-41CC-A077-5781E6C510E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063904" y="4005000"/>
            <a:ext cx="4607449" cy="2303725"/>
          </a:xfrm>
          <a:prstGeom prst="rect">
            <a:avLst/>
          </a:prstGeom>
          <a:ln>
            <a:solidFill>
              <a:schemeClr val="tx1"/>
            </a:solidFill>
          </a:ln>
        </p:spPr>
      </p:pic>
      <p:sp>
        <p:nvSpPr>
          <p:cNvPr id="10" name="Rectangle 9">
            <a:extLst>
              <a:ext uri="{FF2B5EF4-FFF2-40B4-BE49-F238E27FC236}">
                <a16:creationId xmlns:a16="http://schemas.microsoft.com/office/drawing/2014/main" id="{1B71541B-073F-45CD-9368-3860CF45BB83}"/>
              </a:ext>
            </a:extLst>
          </p:cNvPr>
          <p:cNvSpPr/>
          <p:nvPr/>
        </p:nvSpPr>
        <p:spPr>
          <a:xfrm>
            <a:off x="980155" y="4005000"/>
            <a:ext cx="3087569" cy="1815882"/>
          </a:xfrm>
          <a:prstGeom prst="rect">
            <a:avLst/>
          </a:prstGeom>
        </p:spPr>
        <p:txBody>
          <a:bodyPr wrap="square">
            <a:spAutoFit/>
          </a:bodyPr>
          <a:lstStyle/>
          <a:p>
            <a:pPr marL="285750" indent="-285750">
              <a:buFont typeface="Calibri" panose="020F0502020204030204" pitchFamily="34" charset="0"/>
              <a:buChar char="–"/>
            </a:pPr>
            <a:r>
              <a:rPr lang="en-US" sz="1400" dirty="0"/>
              <a:t>Bei der Auswahl der Kollektoren spielt jedoch das </a:t>
            </a:r>
            <a:r>
              <a:rPr lang="en-US" sz="1400" b="1" dirty="0"/>
              <a:t>Preis-/Leistungsverhältnis </a:t>
            </a:r>
            <a:r>
              <a:rPr lang="en-US" sz="1400" dirty="0"/>
              <a:t>eine bemerkenswerte Rolle. </a:t>
            </a:r>
          </a:p>
          <a:p>
            <a:pPr marL="285750" indent="-285750">
              <a:buFont typeface="Calibri" panose="020F0502020204030204" pitchFamily="34" charset="0"/>
              <a:buChar char="–"/>
            </a:pPr>
            <a:r>
              <a:rPr lang="en-US" sz="1400" dirty="0"/>
              <a:t>FPC sind wesentlich günstiger als ETC und liefern gute Leistungen im Verhältnis zum Preis (€/Wärmeleistung).</a:t>
            </a:r>
          </a:p>
        </p:txBody>
      </p:sp>
      <p:sp>
        <p:nvSpPr>
          <p:cNvPr id="9" name="Rectangle 8">
            <a:extLst>
              <a:ext uri="{FF2B5EF4-FFF2-40B4-BE49-F238E27FC236}">
                <a16:creationId xmlns:a16="http://schemas.microsoft.com/office/drawing/2014/main" id="{3C9F8841-5D67-4959-A34D-20AE519EF035}"/>
              </a:ext>
            </a:extLst>
          </p:cNvPr>
          <p:cNvSpPr/>
          <p:nvPr/>
        </p:nvSpPr>
        <p:spPr>
          <a:xfrm>
            <a:off x="432915" y="1557000"/>
            <a:ext cx="8238437" cy="369332"/>
          </a:xfrm>
          <a:prstGeom prst="rect">
            <a:avLst/>
          </a:prstGeom>
        </p:spPr>
        <p:txBody>
          <a:bodyPr wrap="square">
            <a:spAutoFit/>
          </a:bodyPr>
          <a:lstStyle/>
          <a:p>
            <a:pPr marL="285750" indent="-285750">
              <a:buFont typeface="Wingdings" panose="05000000000000000000" pitchFamily="2" charset="2"/>
              <a:buChar char="Ø"/>
            </a:pPr>
            <a:r>
              <a:rPr lang="en-US" b="1" dirty="0"/>
              <a:t>Ausgewählte Aspekte der Kollektortechnologien, Auswahl und Installation</a:t>
            </a:r>
          </a:p>
        </p:txBody>
      </p:sp>
    </p:spTree>
    <p:extLst>
      <p:ext uri="{BB962C8B-B14F-4D97-AF65-F5344CB8AC3E}">
        <p14:creationId xmlns:p14="http://schemas.microsoft.com/office/powerpoint/2010/main" val="2416615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DCFE-4E4D-45B1-837C-B384FB8FA999}"/>
              </a:ext>
            </a:extLst>
          </p:cNvPr>
          <p:cNvSpPr>
            <a:spLocks noGrp="1"/>
          </p:cNvSpPr>
          <p:nvPr>
            <p:ph type="title"/>
          </p:nvPr>
        </p:nvSpPr>
        <p:spPr/>
        <p:txBody>
          <a:bodyPr/>
          <a:lstStyle/>
          <a:p>
            <a:r>
              <a:rPr lang="en-US" b="1" dirty="0"/>
              <a:t>1. Ein Überblick über Solarkollektoren</a:t>
            </a:r>
            <a:endParaRPr lang="en-US" dirty="0"/>
          </a:p>
        </p:txBody>
      </p:sp>
      <p:sp>
        <p:nvSpPr>
          <p:cNvPr id="5" name="Rectangle 4">
            <a:extLst>
              <a:ext uri="{FF2B5EF4-FFF2-40B4-BE49-F238E27FC236}">
                <a16:creationId xmlns:a16="http://schemas.microsoft.com/office/drawing/2014/main" id="{98A54107-370D-4CAD-8388-41B752550467}"/>
              </a:ext>
            </a:extLst>
          </p:cNvPr>
          <p:cNvSpPr/>
          <p:nvPr/>
        </p:nvSpPr>
        <p:spPr>
          <a:xfrm>
            <a:off x="731426" y="1932246"/>
            <a:ext cx="3264574" cy="338554"/>
          </a:xfrm>
          <a:prstGeom prst="rect">
            <a:avLst/>
          </a:prstGeom>
        </p:spPr>
        <p:txBody>
          <a:bodyPr wrap="square">
            <a:spAutoFit/>
          </a:bodyPr>
          <a:lstStyle/>
          <a:p>
            <a:pPr marL="285750" indent="-285750">
              <a:buFont typeface="Wingdings" panose="05000000000000000000" pitchFamily="2" charset="2"/>
              <a:buChar char="§"/>
            </a:pPr>
            <a:r>
              <a:rPr lang="en-US" sz="1600" b="1" dirty="0"/>
              <a:t>AUSWAHL. LEISTUNGEN</a:t>
            </a:r>
            <a:endParaRPr lang="en-US" sz="1600" dirty="0"/>
          </a:p>
        </p:txBody>
      </p:sp>
      <p:sp>
        <p:nvSpPr>
          <p:cNvPr id="6" name="TextBox 5">
            <a:extLst>
              <a:ext uri="{FF2B5EF4-FFF2-40B4-BE49-F238E27FC236}">
                <a16:creationId xmlns:a16="http://schemas.microsoft.com/office/drawing/2014/main" id="{CABCC52A-C58F-4468-94CC-8D4C205BC66E}"/>
              </a:ext>
            </a:extLst>
          </p:cNvPr>
          <p:cNvSpPr txBox="1"/>
          <p:nvPr/>
        </p:nvSpPr>
        <p:spPr>
          <a:xfrm>
            <a:off x="972000" y="2252138"/>
            <a:ext cx="7703688" cy="738664"/>
          </a:xfrm>
          <a:prstGeom prst="rect">
            <a:avLst/>
          </a:prstGeom>
          <a:noFill/>
        </p:spPr>
        <p:txBody>
          <a:bodyPr wrap="square" rtlCol="0">
            <a:spAutoFit/>
          </a:bodyPr>
          <a:lstStyle/>
          <a:p>
            <a:pPr marL="285750" indent="-285750">
              <a:buFont typeface="Calibri" panose="020F0502020204030204" pitchFamily="34" charset="0"/>
              <a:buChar char="–"/>
            </a:pPr>
            <a:r>
              <a:rPr lang="en-US" sz="1400" dirty="0"/>
              <a:t>Die folgende Tabelle gibt einen genauen Überblick darüber, wie sich die Leistung der Kollektoren in Abhängigkeit von der Strahlungsstärke und T verändert. Wärme, die in einem bestimmten Zeitabschnitt erzeugt wird. </a:t>
            </a:r>
          </a:p>
        </p:txBody>
      </p:sp>
      <p:pic>
        <p:nvPicPr>
          <p:cNvPr id="13" name="Picture 12">
            <a:extLst>
              <a:ext uri="{FF2B5EF4-FFF2-40B4-BE49-F238E27FC236}">
                <a16:creationId xmlns:a16="http://schemas.microsoft.com/office/drawing/2014/main" id="{957AC700-3CA3-44DB-8098-B9229A80445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827688" y="2997000"/>
            <a:ext cx="7848000" cy="2088000"/>
          </a:xfrm>
          <a:prstGeom prst="rect">
            <a:avLst/>
          </a:prstGeom>
          <a:ln>
            <a:solidFill>
              <a:schemeClr val="tx1"/>
            </a:solidFill>
          </a:ln>
        </p:spPr>
      </p:pic>
      <p:sp>
        <p:nvSpPr>
          <p:cNvPr id="14" name="Rectangle 13">
            <a:extLst>
              <a:ext uri="{FF2B5EF4-FFF2-40B4-BE49-F238E27FC236}">
                <a16:creationId xmlns:a16="http://schemas.microsoft.com/office/drawing/2014/main" id="{4D2FAEDE-CDCB-43FC-9BCD-78D72FE78E80}"/>
              </a:ext>
            </a:extLst>
          </p:cNvPr>
          <p:cNvSpPr/>
          <p:nvPr/>
        </p:nvSpPr>
        <p:spPr>
          <a:xfrm>
            <a:off x="3852000" y="2915528"/>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
        <p:nvSpPr>
          <p:cNvPr id="16" name="Rectangle 15">
            <a:extLst>
              <a:ext uri="{FF2B5EF4-FFF2-40B4-BE49-F238E27FC236}">
                <a16:creationId xmlns:a16="http://schemas.microsoft.com/office/drawing/2014/main" id="{915066DA-9901-40E6-941C-7639F2788006}"/>
              </a:ext>
            </a:extLst>
          </p:cNvPr>
          <p:cNvSpPr/>
          <p:nvPr/>
        </p:nvSpPr>
        <p:spPr>
          <a:xfrm>
            <a:off x="972000" y="5157000"/>
            <a:ext cx="7992000" cy="954107"/>
          </a:xfrm>
          <a:prstGeom prst="rect">
            <a:avLst/>
          </a:prstGeom>
        </p:spPr>
        <p:txBody>
          <a:bodyPr wrap="square">
            <a:spAutoFit/>
          </a:bodyPr>
          <a:lstStyle/>
          <a:p>
            <a:pPr marL="285750" indent="-285750">
              <a:buFont typeface="Calibri" panose="020F0502020204030204" pitchFamily="34" charset="0"/>
              <a:buChar char="–"/>
            </a:pPr>
            <a:r>
              <a:rPr lang="en-US" sz="1400" dirty="0">
                <a:solidFill>
                  <a:prstClr val="black"/>
                </a:solidFill>
              </a:rPr>
              <a:t>Die Werte gelten für die vertikale Bestrahlung und wurden unter kontrollierten Bedingungen ermittelt.</a:t>
            </a:r>
          </a:p>
          <a:p>
            <a:pPr marL="285750" indent="-285750">
              <a:buFont typeface="Calibri" panose="020F0502020204030204" pitchFamily="34" charset="0"/>
              <a:buChar char="–"/>
            </a:pPr>
            <a:r>
              <a:rPr lang="en-US" sz="1400" dirty="0">
                <a:solidFill>
                  <a:prstClr val="black"/>
                </a:solidFill>
              </a:rPr>
              <a:t>Dies verdeutlicht die saisonalen Schwankungen von Winter- zu Sommerzeit in vielen Projekten. Aber, </a:t>
            </a:r>
            <a:r>
              <a:rPr lang="en-US" sz="1400" b="1" dirty="0">
                <a:solidFill>
                  <a:prstClr val="black"/>
                </a:solidFill>
              </a:rPr>
              <a:t>es ist nur eine Richtlinie, die für Vergleiche nützlich ist</a:t>
            </a:r>
            <a:r>
              <a:rPr lang="en-US" sz="1400" dirty="0">
                <a:solidFill>
                  <a:prstClr val="black"/>
                </a:solidFill>
              </a:rPr>
              <a:t>, nicht die genaue Wärmeleistung des Kollektors, die man erwartungsgemäß erhalten sollte, wenn er einmal installiert ist und beim Eigentümer läuft.</a:t>
            </a:r>
          </a:p>
        </p:txBody>
      </p:sp>
      <p:sp>
        <p:nvSpPr>
          <p:cNvPr id="9" name="Rectangle 8">
            <a:extLst>
              <a:ext uri="{FF2B5EF4-FFF2-40B4-BE49-F238E27FC236}">
                <a16:creationId xmlns:a16="http://schemas.microsoft.com/office/drawing/2014/main" id="{424BED85-39E9-4109-8691-738548EE16A4}"/>
              </a:ext>
            </a:extLst>
          </p:cNvPr>
          <p:cNvSpPr/>
          <p:nvPr/>
        </p:nvSpPr>
        <p:spPr>
          <a:xfrm>
            <a:off x="432916" y="1557000"/>
            <a:ext cx="8099084" cy="369332"/>
          </a:xfrm>
          <a:prstGeom prst="rect">
            <a:avLst/>
          </a:prstGeom>
        </p:spPr>
        <p:txBody>
          <a:bodyPr wrap="square">
            <a:spAutoFit/>
          </a:bodyPr>
          <a:lstStyle/>
          <a:p>
            <a:pPr marL="285750" indent="-285750">
              <a:buFont typeface="Wingdings" panose="05000000000000000000" pitchFamily="2" charset="2"/>
              <a:buChar char="Ø"/>
            </a:pPr>
            <a:r>
              <a:rPr lang="en-US" b="1" dirty="0"/>
              <a:t>Ausgewählte Aspekte der Kollektortechnologien, Auswahl und Installation</a:t>
            </a:r>
          </a:p>
        </p:txBody>
      </p:sp>
    </p:spTree>
    <p:extLst>
      <p:ext uri="{BB962C8B-B14F-4D97-AF65-F5344CB8AC3E}">
        <p14:creationId xmlns:p14="http://schemas.microsoft.com/office/powerpoint/2010/main" val="3030196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714DA-9365-49F4-AA1F-207671773BF8}"/>
              </a:ext>
            </a:extLst>
          </p:cNvPr>
          <p:cNvSpPr>
            <a:spLocks noGrp="1"/>
          </p:cNvSpPr>
          <p:nvPr>
            <p:ph type="title"/>
          </p:nvPr>
        </p:nvSpPr>
        <p:spPr/>
        <p:txBody>
          <a:bodyPr/>
          <a:lstStyle/>
          <a:p>
            <a:r>
              <a:rPr lang="en-US" b="1" dirty="0"/>
              <a:t>1. Ein Überblick über Solarkollektoren</a:t>
            </a:r>
            <a:endParaRPr lang="en-US" dirty="0"/>
          </a:p>
        </p:txBody>
      </p:sp>
      <p:sp>
        <p:nvSpPr>
          <p:cNvPr id="5" name="Rectangle 4">
            <a:extLst>
              <a:ext uri="{FF2B5EF4-FFF2-40B4-BE49-F238E27FC236}">
                <a16:creationId xmlns:a16="http://schemas.microsoft.com/office/drawing/2014/main" id="{FE403FF4-1C08-48E8-BFC8-3867AC62539F}"/>
              </a:ext>
            </a:extLst>
          </p:cNvPr>
          <p:cNvSpPr/>
          <p:nvPr/>
        </p:nvSpPr>
        <p:spPr>
          <a:xfrm>
            <a:off x="731426" y="1932246"/>
            <a:ext cx="3264574" cy="338554"/>
          </a:xfrm>
          <a:prstGeom prst="rect">
            <a:avLst/>
          </a:prstGeom>
        </p:spPr>
        <p:txBody>
          <a:bodyPr wrap="square">
            <a:spAutoFit/>
          </a:bodyPr>
          <a:lstStyle/>
          <a:p>
            <a:pPr marL="285750" indent="-285750">
              <a:buFont typeface="Wingdings" panose="05000000000000000000" pitchFamily="2" charset="2"/>
              <a:buChar char="§"/>
            </a:pPr>
            <a:r>
              <a:rPr lang="en-US" sz="1600" b="1" dirty="0"/>
              <a:t>AUSWAHL. LEISTUNGEN</a:t>
            </a:r>
            <a:endParaRPr lang="en-US" sz="1600" dirty="0"/>
          </a:p>
        </p:txBody>
      </p:sp>
      <p:sp>
        <p:nvSpPr>
          <p:cNvPr id="6" name="TextBox 5">
            <a:extLst>
              <a:ext uri="{FF2B5EF4-FFF2-40B4-BE49-F238E27FC236}">
                <a16:creationId xmlns:a16="http://schemas.microsoft.com/office/drawing/2014/main" id="{20C67C56-028E-4412-B283-22E4AB59985F}"/>
              </a:ext>
            </a:extLst>
          </p:cNvPr>
          <p:cNvSpPr txBox="1"/>
          <p:nvPr/>
        </p:nvSpPr>
        <p:spPr>
          <a:xfrm>
            <a:off x="972000" y="2252138"/>
            <a:ext cx="7714800" cy="1384995"/>
          </a:xfrm>
          <a:prstGeom prst="rect">
            <a:avLst/>
          </a:prstGeom>
          <a:noFill/>
        </p:spPr>
        <p:txBody>
          <a:bodyPr wrap="square" rtlCol="0">
            <a:spAutoFit/>
          </a:bodyPr>
          <a:lstStyle/>
          <a:p>
            <a:pPr marL="285750" indent="-285750">
              <a:buFont typeface="Calibri" panose="020F0502020204030204" pitchFamily="34" charset="0"/>
              <a:buChar char="–"/>
            </a:pPr>
            <a:r>
              <a:rPr lang="en-US" sz="1400" dirty="0"/>
              <a:t>Die Arbeit mit Solarkollektoren (Leistungsanalyse, Dimensionierung, etc. ) ist in einigen </a:t>
            </a:r>
            <a:r>
              <a:rPr lang="en-US" sz="1400" dirty="0" err="1"/>
              <a:t>Aspekten</a:t>
            </a:r>
            <a:r>
              <a:rPr lang="en-US" sz="1400" dirty="0"/>
              <a:t> </a:t>
            </a:r>
            <a:r>
              <a:rPr lang="en-US" sz="1400" dirty="0" err="1"/>
              <a:t>ähnlich</a:t>
            </a:r>
            <a:r>
              <a:rPr lang="en-US" sz="1400" dirty="0"/>
              <a:t> der Arbeit mit elektrischen Systemen, d.h. Wärmeenergie wird mit elektrischer Energie (kWh = </a:t>
            </a:r>
            <a:r>
              <a:rPr lang="en-US" sz="1400" dirty="0" err="1"/>
              <a:t>kWhth)</a:t>
            </a:r>
            <a:r>
              <a:rPr lang="en-US" sz="1400" dirty="0"/>
              <a:t> gleichgesetzt.</a:t>
            </a:r>
          </a:p>
          <a:p>
            <a:pPr marL="285750" indent="-285750">
              <a:buFont typeface="Calibri" panose="020F0502020204030204" pitchFamily="34" charset="0"/>
              <a:buChar char="–"/>
            </a:pPr>
            <a:r>
              <a:rPr lang="en-US" sz="1400" dirty="0"/>
              <a:t>Die Hersteller, Zertifizierer und andere geben Leistungsangaben für Kollektoren und Systeme (Kollektorfelder) auf der Basis von Kollektoröffnungsflächen und geprüften Wirkungsgraden (kW pro Einheit Kollektorfläche) an. Dies ermöglicht schnelle Vergleiche und Schätzungen.</a:t>
            </a:r>
          </a:p>
        </p:txBody>
      </p:sp>
      <p:pic>
        <p:nvPicPr>
          <p:cNvPr id="7" name="Picture 6">
            <a:extLst>
              <a:ext uri="{FF2B5EF4-FFF2-40B4-BE49-F238E27FC236}">
                <a16:creationId xmlns:a16="http://schemas.microsoft.com/office/drawing/2014/main" id="{C4035474-2F13-4697-BD73-1A47F80ACFF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284000" y="3645000"/>
            <a:ext cx="4391688" cy="2485092"/>
          </a:xfrm>
          <a:prstGeom prst="rect">
            <a:avLst/>
          </a:prstGeom>
          <a:ln>
            <a:solidFill>
              <a:schemeClr val="tx1"/>
            </a:solidFill>
          </a:ln>
        </p:spPr>
      </p:pic>
      <p:sp>
        <p:nvSpPr>
          <p:cNvPr id="9" name="Rectangle 8">
            <a:extLst>
              <a:ext uri="{FF2B5EF4-FFF2-40B4-BE49-F238E27FC236}">
                <a16:creationId xmlns:a16="http://schemas.microsoft.com/office/drawing/2014/main" id="{581EA9CD-44BB-42DC-A881-A79C700658AB}"/>
              </a:ext>
            </a:extLst>
          </p:cNvPr>
          <p:cNvSpPr/>
          <p:nvPr/>
        </p:nvSpPr>
        <p:spPr>
          <a:xfrm>
            <a:off x="972000" y="3573000"/>
            <a:ext cx="3264574" cy="2631490"/>
          </a:xfrm>
          <a:prstGeom prst="rect">
            <a:avLst/>
          </a:prstGeom>
        </p:spPr>
        <p:txBody>
          <a:bodyPr wrap="square">
            <a:spAutoFit/>
          </a:bodyPr>
          <a:lstStyle/>
          <a:p>
            <a:pPr marL="285750" lvl="0" indent="-285750">
              <a:buFont typeface="Calibri" panose="020F0502020204030204" pitchFamily="34" charset="0"/>
              <a:buChar char="–"/>
            </a:pPr>
            <a:r>
              <a:rPr lang="en-US" sz="1500" b="1" dirty="0">
                <a:solidFill>
                  <a:prstClr val="black"/>
                </a:solidFill>
              </a:rPr>
              <a:t>Beispiel:</a:t>
            </a:r>
          </a:p>
          <a:p>
            <a:pPr marL="542925" lvl="1" indent="-285750">
              <a:buFont typeface="Arial" panose="020B0604020202020204" pitchFamily="34" charset="0"/>
              <a:buChar char="."/>
            </a:pPr>
            <a:r>
              <a:rPr lang="en-US" sz="1500" dirty="0">
                <a:solidFill>
                  <a:prstClr val="black"/>
                </a:solidFill>
              </a:rPr>
              <a:t>Eine Anlage mit 20 Sonnenkollektoren mit einem Wirkungsgrad von 0,7 kW/m2 wird produzieren:</a:t>
            </a:r>
          </a:p>
          <a:p>
            <a:pPr marL="542925" lvl="1" indent="-285750">
              <a:buFont typeface="Arial" panose="020B0604020202020204" pitchFamily="34" charset="0"/>
              <a:buChar char="."/>
            </a:pPr>
            <a:endParaRPr lang="en-US" sz="1500" dirty="0">
              <a:solidFill>
                <a:prstClr val="black"/>
              </a:solidFill>
            </a:endParaRPr>
          </a:p>
          <a:p>
            <a:pPr marL="542925" lvl="2"/>
            <a:r>
              <a:rPr lang="en-US" sz="1500" dirty="0">
                <a:solidFill>
                  <a:prstClr val="black"/>
                </a:solidFill>
              </a:rPr>
              <a:t>Äquivalente Fläche = 20 Col. x 3m2/col, = 60m2</a:t>
            </a:r>
          </a:p>
          <a:p>
            <a:pPr marL="542925" lvl="2"/>
            <a:endParaRPr lang="en-US" sz="1500" dirty="0">
              <a:solidFill>
                <a:srgbClr val="0070C0"/>
              </a:solidFill>
            </a:endParaRPr>
          </a:p>
          <a:p>
            <a:pPr marL="542925" lvl="2"/>
            <a:r>
              <a:rPr lang="en-US" sz="1500" b="1" dirty="0">
                <a:solidFill>
                  <a:srgbClr val="0070C0"/>
                </a:solidFill>
              </a:rPr>
              <a:t>Ausgangsleistung = 60m2 x 0,7 kW/m2 = 42kW</a:t>
            </a:r>
            <a:endParaRPr lang="en-US" sz="1500" b="1" dirty="0">
              <a:solidFill>
                <a:prstClr val="black"/>
              </a:solidFill>
            </a:endParaRPr>
          </a:p>
        </p:txBody>
      </p:sp>
      <p:sp>
        <p:nvSpPr>
          <p:cNvPr id="8" name="Rectangle 7">
            <a:extLst>
              <a:ext uri="{FF2B5EF4-FFF2-40B4-BE49-F238E27FC236}">
                <a16:creationId xmlns:a16="http://schemas.microsoft.com/office/drawing/2014/main" id="{8F85DD03-1AA3-46A5-A3B0-4001BC465F18}"/>
              </a:ext>
            </a:extLst>
          </p:cNvPr>
          <p:cNvSpPr/>
          <p:nvPr/>
        </p:nvSpPr>
        <p:spPr>
          <a:xfrm>
            <a:off x="432916" y="1557000"/>
            <a:ext cx="7979658" cy="369332"/>
          </a:xfrm>
          <a:prstGeom prst="rect">
            <a:avLst/>
          </a:prstGeom>
        </p:spPr>
        <p:txBody>
          <a:bodyPr wrap="square">
            <a:spAutoFit/>
          </a:bodyPr>
          <a:lstStyle/>
          <a:p>
            <a:pPr marL="285750" indent="-285750">
              <a:buFont typeface="Wingdings" panose="05000000000000000000" pitchFamily="2" charset="2"/>
              <a:buChar char="Ø"/>
            </a:pPr>
            <a:r>
              <a:rPr lang="en-US" b="1" dirty="0"/>
              <a:t>Ausgewählte Aspekte der Kollektortechnologien, Auswahl und Installation</a:t>
            </a:r>
          </a:p>
        </p:txBody>
      </p:sp>
    </p:spTree>
    <p:extLst>
      <p:ext uri="{BB962C8B-B14F-4D97-AF65-F5344CB8AC3E}">
        <p14:creationId xmlns:p14="http://schemas.microsoft.com/office/powerpoint/2010/main" val="3952564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880D3-7774-4062-87F0-C918FFA20809}"/>
              </a:ext>
            </a:extLst>
          </p:cNvPr>
          <p:cNvSpPr>
            <a:spLocks noGrp="1"/>
          </p:cNvSpPr>
          <p:nvPr>
            <p:ph type="title"/>
          </p:nvPr>
        </p:nvSpPr>
        <p:spPr/>
        <p:txBody>
          <a:bodyPr>
            <a:normAutofit/>
          </a:bodyPr>
          <a:lstStyle/>
          <a:p>
            <a:r>
              <a:rPr lang="en-US" b="1" dirty="0"/>
              <a:t>1. </a:t>
            </a:r>
            <a:r>
              <a:rPr lang="en-US" b="1" dirty="0">
                <a:solidFill>
                  <a:prstClr val="black"/>
                </a:solidFill>
                <a:cs typeface="Arial" pitchFamily="34" charset="0"/>
              </a:rPr>
              <a:t>Ein Überblick über Solarkollektoren</a:t>
            </a:r>
            <a:endParaRPr lang="en-US" dirty="0"/>
          </a:p>
        </p:txBody>
      </p:sp>
      <p:sp>
        <p:nvSpPr>
          <p:cNvPr id="5" name="Rectangle 4">
            <a:extLst>
              <a:ext uri="{FF2B5EF4-FFF2-40B4-BE49-F238E27FC236}">
                <a16:creationId xmlns:a16="http://schemas.microsoft.com/office/drawing/2014/main" id="{24E78B32-5659-478D-B79B-2A327C56F6B5}"/>
              </a:ext>
            </a:extLst>
          </p:cNvPr>
          <p:cNvSpPr/>
          <p:nvPr/>
        </p:nvSpPr>
        <p:spPr>
          <a:xfrm>
            <a:off x="717606" y="1989000"/>
            <a:ext cx="2918394" cy="338554"/>
          </a:xfrm>
          <a:prstGeom prst="rect">
            <a:avLst/>
          </a:prstGeom>
        </p:spPr>
        <p:txBody>
          <a:bodyPr wrap="square">
            <a:spAutoFit/>
          </a:bodyPr>
          <a:lstStyle/>
          <a:p>
            <a:pPr marL="285750" indent="-285750">
              <a:buFont typeface="Wingdings" panose="05000000000000000000" pitchFamily="2" charset="2"/>
              <a:buChar char="§"/>
            </a:pPr>
            <a:r>
              <a:rPr lang="en-US" sz="1600" b="1" dirty="0"/>
              <a:t>KOLLEKTORBEFESTIGUNG.</a:t>
            </a:r>
          </a:p>
        </p:txBody>
      </p:sp>
      <p:pic>
        <p:nvPicPr>
          <p:cNvPr id="3" name="Picture 2">
            <a:extLst>
              <a:ext uri="{FF2B5EF4-FFF2-40B4-BE49-F238E27FC236}">
                <a16:creationId xmlns:a16="http://schemas.microsoft.com/office/drawing/2014/main" id="{D5568961-23BD-4C51-81DD-7F0023C31B2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0"/>
                    </a14:imgEffect>
                  </a14:imgLayer>
                </a14:imgProps>
              </a:ext>
            </a:extLst>
          </a:blip>
          <a:stretch>
            <a:fillRect/>
          </a:stretch>
        </p:blipFill>
        <p:spPr>
          <a:xfrm>
            <a:off x="828000" y="2421404"/>
            <a:ext cx="5256569" cy="3023596"/>
          </a:xfrm>
          <a:prstGeom prst="rect">
            <a:avLst/>
          </a:prstGeom>
          <a:ln>
            <a:solidFill>
              <a:schemeClr val="tx1"/>
            </a:solidFill>
          </a:ln>
        </p:spPr>
      </p:pic>
      <p:sp>
        <p:nvSpPr>
          <p:cNvPr id="16" name="TextBox 15">
            <a:extLst>
              <a:ext uri="{FF2B5EF4-FFF2-40B4-BE49-F238E27FC236}">
                <a16:creationId xmlns:a16="http://schemas.microsoft.com/office/drawing/2014/main" id="{62CCF476-9A4C-461F-848E-DE12D8C8D74C}"/>
              </a:ext>
            </a:extLst>
          </p:cNvPr>
          <p:cNvSpPr txBox="1"/>
          <p:nvPr/>
        </p:nvSpPr>
        <p:spPr>
          <a:xfrm>
            <a:off x="6084569" y="2252138"/>
            <a:ext cx="2663431" cy="3108543"/>
          </a:xfrm>
          <a:prstGeom prst="rect">
            <a:avLst/>
          </a:prstGeom>
          <a:noFill/>
        </p:spPr>
        <p:txBody>
          <a:bodyPr wrap="square" rtlCol="0">
            <a:spAutoFit/>
          </a:bodyPr>
          <a:lstStyle/>
          <a:p>
            <a:pPr marL="285750" indent="-285750">
              <a:buFont typeface="Calibri" panose="020F0502020204030204" pitchFamily="34" charset="0"/>
              <a:buChar char="–"/>
            </a:pPr>
            <a:r>
              <a:rPr lang="en-US" sz="1400" dirty="0"/>
              <a:t>Sammler stellen aufgrund der permanenten Exposition gegenüber atmosphärischen Einflüssen Herausforderungen an ihre Befestigung.</a:t>
            </a:r>
          </a:p>
          <a:p>
            <a:pPr marL="285750" indent="-285750">
              <a:buFont typeface="Calibri" panose="020F0502020204030204" pitchFamily="34" charset="0"/>
              <a:buChar char="–"/>
            </a:pPr>
            <a:r>
              <a:rPr lang="en-US" sz="1400" b="1" dirty="0"/>
              <a:t>Die Befestigungen müssen statisch sicher und korrosionsbeständig bleiben.</a:t>
            </a:r>
          </a:p>
          <a:p>
            <a:pPr marL="285750" indent="-285750">
              <a:buFont typeface="Calibri" panose="020F0502020204030204" pitchFamily="34" charset="0"/>
              <a:buChar char="–"/>
            </a:pPr>
            <a:r>
              <a:rPr lang="en-US" sz="1400" dirty="0"/>
              <a:t>Auch der Blitzschutz ist wichtig und ihre architektonische Gestaltung kann nicht vernachlässigt werden, da viele exponiert sind.</a:t>
            </a:r>
          </a:p>
        </p:txBody>
      </p:sp>
      <p:sp>
        <p:nvSpPr>
          <p:cNvPr id="19" name="TextBox 18">
            <a:extLst>
              <a:ext uri="{FF2B5EF4-FFF2-40B4-BE49-F238E27FC236}">
                <a16:creationId xmlns:a16="http://schemas.microsoft.com/office/drawing/2014/main" id="{BBABF698-F68E-4A04-899A-BC3D7682E108}"/>
              </a:ext>
            </a:extLst>
          </p:cNvPr>
          <p:cNvSpPr txBox="1"/>
          <p:nvPr/>
        </p:nvSpPr>
        <p:spPr>
          <a:xfrm>
            <a:off x="1044000" y="5508225"/>
            <a:ext cx="7631688" cy="738664"/>
          </a:xfrm>
          <a:prstGeom prst="rect">
            <a:avLst/>
          </a:prstGeom>
          <a:noFill/>
        </p:spPr>
        <p:txBody>
          <a:bodyPr wrap="square" rtlCol="0">
            <a:spAutoFit/>
          </a:bodyPr>
          <a:lstStyle/>
          <a:p>
            <a:pPr marL="285750" indent="-285750">
              <a:buFont typeface="Calibri" panose="020F0502020204030204" pitchFamily="34" charset="0"/>
              <a:buChar char="–"/>
            </a:pPr>
            <a:r>
              <a:rPr lang="en-US" sz="1400" dirty="0"/>
              <a:t>Als Antwort auf die Anforderungen des Marktes und der Installateure bieten die Hersteller jetzt vorkonfektionierte Montagelösungen für fast alle Dachtypen und Installationsbedingungen an. </a:t>
            </a:r>
          </a:p>
          <a:p>
            <a:pPr marL="285750" indent="-285750">
              <a:buFont typeface="Calibri" panose="020F0502020204030204" pitchFamily="34" charset="0"/>
              <a:buChar char="–"/>
            </a:pPr>
            <a:r>
              <a:rPr lang="en-US" sz="1400" dirty="0"/>
              <a:t>Flachdach-, Schrägdach- und freistehende Montagesysteme sind die am häufigsten installierten.</a:t>
            </a:r>
          </a:p>
        </p:txBody>
      </p:sp>
      <p:sp>
        <p:nvSpPr>
          <p:cNvPr id="8" name="Rectangle 7">
            <a:extLst>
              <a:ext uri="{FF2B5EF4-FFF2-40B4-BE49-F238E27FC236}">
                <a16:creationId xmlns:a16="http://schemas.microsoft.com/office/drawing/2014/main" id="{8CED0EF1-BC02-4AE9-8CE4-F89B25E39E8D}"/>
              </a:ext>
            </a:extLst>
          </p:cNvPr>
          <p:cNvSpPr/>
          <p:nvPr/>
        </p:nvSpPr>
        <p:spPr>
          <a:xfrm>
            <a:off x="432916" y="1557000"/>
            <a:ext cx="8099084" cy="369332"/>
          </a:xfrm>
          <a:prstGeom prst="rect">
            <a:avLst/>
          </a:prstGeom>
        </p:spPr>
        <p:txBody>
          <a:bodyPr wrap="square">
            <a:spAutoFit/>
          </a:bodyPr>
          <a:lstStyle/>
          <a:p>
            <a:pPr marL="285750" indent="-285750">
              <a:buFont typeface="Wingdings" panose="05000000000000000000" pitchFamily="2" charset="2"/>
              <a:buChar char="Ø"/>
            </a:pPr>
            <a:r>
              <a:rPr lang="en-US" b="1" dirty="0"/>
              <a:t>Ausgewählte Aspekte der Kollektortechnologien, Auswahl und Installation</a:t>
            </a:r>
          </a:p>
        </p:txBody>
      </p:sp>
    </p:spTree>
    <p:extLst>
      <p:ext uri="{BB962C8B-B14F-4D97-AF65-F5344CB8AC3E}">
        <p14:creationId xmlns:p14="http://schemas.microsoft.com/office/powerpoint/2010/main" val="1541214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795DC-9B89-428C-9AF0-D0474DD78085}"/>
              </a:ext>
            </a:extLst>
          </p:cNvPr>
          <p:cNvSpPr>
            <a:spLocks noGrp="1"/>
          </p:cNvSpPr>
          <p:nvPr>
            <p:ph type="title"/>
          </p:nvPr>
        </p:nvSpPr>
        <p:spPr/>
        <p:txBody>
          <a:bodyPr/>
          <a:lstStyle/>
          <a:p>
            <a:r>
              <a:rPr lang="en-US" b="1" dirty="0"/>
              <a:t>1. </a:t>
            </a:r>
            <a:r>
              <a:rPr lang="en-US" b="1" dirty="0">
                <a:solidFill>
                  <a:prstClr val="black"/>
                </a:solidFill>
                <a:cs typeface="Arial" pitchFamily="34" charset="0"/>
              </a:rPr>
              <a:t>Ein Überblick über Solarkollektoren</a:t>
            </a:r>
            <a:endParaRPr lang="en-US" dirty="0"/>
          </a:p>
        </p:txBody>
      </p:sp>
      <p:sp>
        <p:nvSpPr>
          <p:cNvPr id="4" name="Rectangle 3">
            <a:extLst>
              <a:ext uri="{FF2B5EF4-FFF2-40B4-BE49-F238E27FC236}">
                <a16:creationId xmlns:a16="http://schemas.microsoft.com/office/drawing/2014/main" id="{7551BCE8-E0AA-4B82-87CC-53F1421AE176}"/>
              </a:ext>
            </a:extLst>
          </p:cNvPr>
          <p:cNvSpPr/>
          <p:nvPr/>
        </p:nvSpPr>
        <p:spPr>
          <a:xfrm>
            <a:off x="717606" y="1989000"/>
            <a:ext cx="5294394" cy="338554"/>
          </a:xfrm>
          <a:prstGeom prst="rect">
            <a:avLst/>
          </a:prstGeom>
        </p:spPr>
        <p:txBody>
          <a:bodyPr wrap="square">
            <a:spAutoFit/>
          </a:bodyPr>
          <a:lstStyle/>
          <a:p>
            <a:pPr marL="285750" indent="-285750">
              <a:buFont typeface="Wingdings" panose="05000000000000000000" pitchFamily="2" charset="2"/>
              <a:buChar char="§"/>
            </a:pPr>
            <a:r>
              <a:rPr lang="en-US" sz="1600" b="1" dirty="0"/>
              <a:t>KOLLEKTORBEFESTIGUNG. DACHBEFESTIGUNG</a:t>
            </a:r>
          </a:p>
        </p:txBody>
      </p:sp>
      <p:sp>
        <p:nvSpPr>
          <p:cNvPr id="6" name="TextBox 5">
            <a:extLst>
              <a:ext uri="{FF2B5EF4-FFF2-40B4-BE49-F238E27FC236}">
                <a16:creationId xmlns:a16="http://schemas.microsoft.com/office/drawing/2014/main" id="{9447AD38-5D84-443F-B50C-33B44CBAC4C9}"/>
              </a:ext>
            </a:extLst>
          </p:cNvPr>
          <p:cNvSpPr txBox="1"/>
          <p:nvPr/>
        </p:nvSpPr>
        <p:spPr>
          <a:xfrm>
            <a:off x="684000" y="2349000"/>
            <a:ext cx="5589227" cy="1815882"/>
          </a:xfrm>
          <a:prstGeom prst="rect">
            <a:avLst/>
          </a:prstGeom>
          <a:noFill/>
        </p:spPr>
        <p:txBody>
          <a:bodyPr wrap="square" rtlCol="0">
            <a:spAutoFit/>
          </a:bodyPr>
          <a:lstStyle/>
          <a:p>
            <a:pPr marL="285750" indent="-285750">
              <a:buFont typeface="Calibri" panose="020F0502020204030204" pitchFamily="34" charset="0"/>
              <a:buChar char="–"/>
            </a:pPr>
            <a:r>
              <a:rPr lang="en-US" sz="1400" dirty="0"/>
              <a:t>Parallel zu einem Schrägdach ist das am weitesten verbreitete System.</a:t>
            </a:r>
          </a:p>
          <a:p>
            <a:pPr marL="285750" indent="-285750">
              <a:buFont typeface="Calibri" panose="020F0502020204030204" pitchFamily="34" charset="0"/>
              <a:buChar char="–"/>
            </a:pPr>
            <a:r>
              <a:rPr lang="en-US" sz="1400" dirty="0"/>
              <a:t>Optionen: Auf-Dach und In-Dach. Ein Indach ist ästhetisch, aber kostspielig. </a:t>
            </a:r>
          </a:p>
          <a:p>
            <a:pPr marL="285750" indent="-285750">
              <a:buFont typeface="Calibri" panose="020F0502020204030204" pitchFamily="34" charset="0"/>
              <a:buChar char="–"/>
            </a:pPr>
            <a:r>
              <a:rPr lang="en-US" sz="1400" b="1" dirty="0"/>
              <a:t>Die Beschattung ist ein wichtiges Thema</a:t>
            </a:r>
            <a:r>
              <a:rPr lang="en-US" sz="1400" dirty="0"/>
              <a:t>. Bei Betrachtung der Anlage von einem nach Süden ausgerichteten Kollektor aus sollte der Bereich zwischen Süd-Ost und Süd-West in einem Winkel von höchstens 20° zum Horizont hin verschattungsfrei sein (Faustregel).</a:t>
            </a:r>
          </a:p>
          <a:p>
            <a:pPr marL="285750" indent="-285750">
              <a:buFont typeface="Calibri" panose="020F0502020204030204" pitchFamily="34" charset="0"/>
              <a:buChar char="–"/>
            </a:pPr>
            <a:r>
              <a:rPr lang="en-US" sz="1400" dirty="0"/>
              <a:t>Die Art des Daches beeinflusst die Montagezeiten und -kosten.</a:t>
            </a:r>
          </a:p>
        </p:txBody>
      </p:sp>
      <p:grpSp>
        <p:nvGrpSpPr>
          <p:cNvPr id="9" name="Group 8">
            <a:extLst>
              <a:ext uri="{FF2B5EF4-FFF2-40B4-BE49-F238E27FC236}">
                <a16:creationId xmlns:a16="http://schemas.microsoft.com/office/drawing/2014/main" id="{6C51D73B-94D3-4D11-B8BA-8E63CC73F6E2}"/>
              </a:ext>
            </a:extLst>
          </p:cNvPr>
          <p:cNvGrpSpPr/>
          <p:nvPr/>
        </p:nvGrpSpPr>
        <p:grpSpPr>
          <a:xfrm>
            <a:off x="2593324" y="2282248"/>
            <a:ext cx="6109772" cy="4024790"/>
            <a:chOff x="2556000" y="2282248"/>
            <a:chExt cx="6109772" cy="4024790"/>
          </a:xfrm>
        </p:grpSpPr>
        <p:pic>
          <p:nvPicPr>
            <p:cNvPr id="7" name="Picture 6">
              <a:extLst>
                <a:ext uri="{FF2B5EF4-FFF2-40B4-BE49-F238E27FC236}">
                  <a16:creationId xmlns:a16="http://schemas.microsoft.com/office/drawing/2014/main" id="{5A63E2B2-EE5A-4456-AF39-A348B0CF2D5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556000" y="4291038"/>
              <a:ext cx="6109772" cy="2016000"/>
            </a:xfrm>
            <a:prstGeom prst="rect">
              <a:avLst/>
            </a:prstGeom>
          </p:spPr>
        </p:pic>
        <p:pic>
          <p:nvPicPr>
            <p:cNvPr id="8" name="Picture 7">
              <a:extLst>
                <a:ext uri="{FF2B5EF4-FFF2-40B4-BE49-F238E27FC236}">
                  <a16:creationId xmlns:a16="http://schemas.microsoft.com/office/drawing/2014/main" id="{686D9E62-27C4-4EA7-9B7F-AD1A9D3E2D7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0"/>
                      </a14:imgEffect>
                    </a14:imgLayer>
                  </a14:imgProps>
                </a:ext>
              </a:extLst>
            </a:blip>
            <a:stretch>
              <a:fillRect/>
            </a:stretch>
          </p:blipFill>
          <p:spPr>
            <a:xfrm>
              <a:off x="6100198" y="2282248"/>
              <a:ext cx="2529874" cy="2016000"/>
            </a:xfrm>
            <a:prstGeom prst="rect">
              <a:avLst/>
            </a:prstGeom>
            <a:ln>
              <a:solidFill>
                <a:schemeClr val="tx1"/>
              </a:solidFill>
            </a:ln>
          </p:spPr>
        </p:pic>
      </p:grpSp>
      <p:sp>
        <p:nvSpPr>
          <p:cNvPr id="10" name="TextBox 9">
            <a:extLst>
              <a:ext uri="{FF2B5EF4-FFF2-40B4-BE49-F238E27FC236}">
                <a16:creationId xmlns:a16="http://schemas.microsoft.com/office/drawing/2014/main" id="{14A04A43-AB5E-43BC-B20C-C72ABE2C2BFA}"/>
              </a:ext>
            </a:extLst>
          </p:cNvPr>
          <p:cNvSpPr txBox="1"/>
          <p:nvPr/>
        </p:nvSpPr>
        <p:spPr>
          <a:xfrm>
            <a:off x="684000" y="4077000"/>
            <a:ext cx="2016000" cy="2308324"/>
          </a:xfrm>
          <a:prstGeom prst="rect">
            <a:avLst/>
          </a:prstGeom>
          <a:noFill/>
        </p:spPr>
        <p:txBody>
          <a:bodyPr wrap="square" rtlCol="0">
            <a:spAutoFit/>
          </a:bodyPr>
          <a:lstStyle/>
          <a:p>
            <a:pPr marL="285750" indent="-285750">
              <a:buFont typeface="Calibri" panose="020F0502020204030204" pitchFamily="34" charset="0"/>
              <a:buChar char="–"/>
            </a:pPr>
            <a:r>
              <a:rPr lang="en-US" sz="1400" dirty="0"/>
              <a:t>Die Kollektormontage hat keine Auswirkung auf das Dach, d.h. wasserdicht, kein Austritt von Flüssigkeit und kein übermäßiges Gewicht.</a:t>
            </a:r>
          </a:p>
        </p:txBody>
      </p:sp>
      <p:sp>
        <p:nvSpPr>
          <p:cNvPr id="11" name="Rectangle 10">
            <a:extLst>
              <a:ext uri="{FF2B5EF4-FFF2-40B4-BE49-F238E27FC236}">
                <a16:creationId xmlns:a16="http://schemas.microsoft.com/office/drawing/2014/main" id="{4E9F9009-214B-46AD-B89F-CCAF3FB93F44}"/>
              </a:ext>
            </a:extLst>
          </p:cNvPr>
          <p:cNvSpPr/>
          <p:nvPr/>
        </p:nvSpPr>
        <p:spPr>
          <a:xfrm>
            <a:off x="432916" y="1557000"/>
            <a:ext cx="7955084" cy="369332"/>
          </a:xfrm>
          <a:prstGeom prst="rect">
            <a:avLst/>
          </a:prstGeom>
        </p:spPr>
        <p:txBody>
          <a:bodyPr wrap="square">
            <a:spAutoFit/>
          </a:bodyPr>
          <a:lstStyle/>
          <a:p>
            <a:pPr marL="285750" indent="-285750">
              <a:buFont typeface="Wingdings" panose="05000000000000000000" pitchFamily="2" charset="2"/>
              <a:buChar char="Ø"/>
            </a:pPr>
            <a:r>
              <a:rPr lang="en-US" b="1" dirty="0"/>
              <a:t>Ausgewählte Aspekte der Kollektortechnologien, Auswahl und Installation</a:t>
            </a:r>
          </a:p>
        </p:txBody>
      </p:sp>
    </p:spTree>
    <p:extLst>
      <p:ext uri="{BB962C8B-B14F-4D97-AF65-F5344CB8AC3E}">
        <p14:creationId xmlns:p14="http://schemas.microsoft.com/office/powerpoint/2010/main" val="3966951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C2190-1AAB-4088-9CC3-82D94076D4C1}"/>
              </a:ext>
            </a:extLst>
          </p:cNvPr>
          <p:cNvSpPr>
            <a:spLocks noGrp="1"/>
          </p:cNvSpPr>
          <p:nvPr>
            <p:ph type="title"/>
          </p:nvPr>
        </p:nvSpPr>
        <p:spPr/>
        <p:txBody>
          <a:bodyPr/>
          <a:lstStyle/>
          <a:p>
            <a:r>
              <a:rPr lang="en-US" b="1" dirty="0"/>
              <a:t>1. </a:t>
            </a:r>
            <a:r>
              <a:rPr lang="en-US" b="1" dirty="0">
                <a:solidFill>
                  <a:prstClr val="black"/>
                </a:solidFill>
                <a:cs typeface="Arial" pitchFamily="34" charset="0"/>
              </a:rPr>
              <a:t>Ein Überblick über Solarkollektoren</a:t>
            </a:r>
            <a:endParaRPr lang="en-US" dirty="0"/>
          </a:p>
        </p:txBody>
      </p:sp>
      <p:sp>
        <p:nvSpPr>
          <p:cNvPr id="9" name="Rectangle 8">
            <a:extLst>
              <a:ext uri="{FF2B5EF4-FFF2-40B4-BE49-F238E27FC236}">
                <a16:creationId xmlns:a16="http://schemas.microsoft.com/office/drawing/2014/main" id="{FE48B967-552A-49F9-A696-7280F669AA01}"/>
              </a:ext>
            </a:extLst>
          </p:cNvPr>
          <p:cNvSpPr/>
          <p:nvPr/>
        </p:nvSpPr>
        <p:spPr>
          <a:xfrm>
            <a:off x="540000" y="2333118"/>
            <a:ext cx="8135688" cy="1384995"/>
          </a:xfrm>
          <a:prstGeom prst="rect">
            <a:avLst/>
          </a:prstGeom>
        </p:spPr>
        <p:txBody>
          <a:bodyPr wrap="square">
            <a:spAutoFit/>
          </a:bodyPr>
          <a:lstStyle/>
          <a:p>
            <a:pPr marL="542925" lvl="1" indent="-285750">
              <a:buFont typeface="Calibri" panose="020F0502020204030204" pitchFamily="34" charset="0"/>
              <a:buChar char="‒"/>
            </a:pPr>
            <a:r>
              <a:rPr lang="en-US" sz="1400" dirty="0">
                <a:solidFill>
                  <a:prstClr val="black"/>
                </a:solidFill>
              </a:rPr>
              <a:t>Bei kleinen, aber vor allem bei größeren Projekten (Wohn- und Gewerbeanwendungen) werden die Kollektoren oft in Reihen auf schrägen Stützen, in Flachdächern oder auf dem Boden montiert. </a:t>
            </a:r>
          </a:p>
          <a:p>
            <a:pPr marL="542925" lvl="1" indent="-285750">
              <a:buFont typeface="Calibri" panose="020F0502020204030204" pitchFamily="34" charset="0"/>
              <a:buChar char="‒"/>
            </a:pPr>
            <a:r>
              <a:rPr lang="en-US" sz="1400" dirty="0">
                <a:solidFill>
                  <a:prstClr val="black"/>
                </a:solidFill>
              </a:rPr>
              <a:t>Solche Kollektorsysteme können wiederum auf jeder festen Unterkonstruktion oder freistehend installiert werden. </a:t>
            </a:r>
            <a:r>
              <a:rPr lang="en-US" sz="1400" b="1" dirty="0">
                <a:solidFill>
                  <a:prstClr val="black"/>
                </a:solidFill>
              </a:rPr>
              <a:t>Die Systeme müssen gegen Abrutschen und Abheben </a:t>
            </a:r>
            <a:r>
              <a:rPr lang="en-US" sz="1400" dirty="0">
                <a:solidFill>
                  <a:prstClr val="black"/>
                </a:solidFill>
              </a:rPr>
              <a:t>(durch eventuelle Starkwinde)</a:t>
            </a:r>
            <a:r>
              <a:rPr lang="en-US" sz="1400" b="1" dirty="0">
                <a:solidFill>
                  <a:prstClr val="black"/>
                </a:solidFill>
              </a:rPr>
              <a:t> gesichert werden</a:t>
            </a:r>
            <a:r>
              <a:rPr lang="en-US" sz="1400" dirty="0">
                <a:solidFill>
                  <a:prstClr val="black"/>
                </a:solidFill>
              </a:rPr>
              <a:t>. Es werden Ballaste, Abspannseile und andere mechanische Systeme verwendet.</a:t>
            </a:r>
          </a:p>
        </p:txBody>
      </p:sp>
      <p:sp>
        <p:nvSpPr>
          <p:cNvPr id="10" name="Rectangle 9">
            <a:extLst>
              <a:ext uri="{FF2B5EF4-FFF2-40B4-BE49-F238E27FC236}">
                <a16:creationId xmlns:a16="http://schemas.microsoft.com/office/drawing/2014/main" id="{15662100-417A-4DC9-BAEC-281B86E7BA19}"/>
              </a:ext>
            </a:extLst>
          </p:cNvPr>
          <p:cNvSpPr/>
          <p:nvPr/>
        </p:nvSpPr>
        <p:spPr>
          <a:xfrm>
            <a:off x="717606" y="1989000"/>
            <a:ext cx="6734394" cy="338554"/>
          </a:xfrm>
          <a:prstGeom prst="rect">
            <a:avLst/>
          </a:prstGeom>
        </p:spPr>
        <p:txBody>
          <a:bodyPr wrap="square">
            <a:spAutoFit/>
          </a:bodyPr>
          <a:lstStyle/>
          <a:p>
            <a:pPr marL="285750" indent="-285750">
              <a:buFont typeface="Wingdings" panose="05000000000000000000" pitchFamily="2" charset="2"/>
              <a:buChar char="§"/>
            </a:pPr>
            <a:r>
              <a:rPr lang="en-US" sz="1600" b="1" dirty="0"/>
              <a:t>KOLLEKTORBEFESTIGUNG. FLACHDACH- ODER BODENMONTAGE</a:t>
            </a:r>
          </a:p>
        </p:txBody>
      </p:sp>
      <p:pic>
        <p:nvPicPr>
          <p:cNvPr id="3" name="Picture 2">
            <a:extLst>
              <a:ext uri="{FF2B5EF4-FFF2-40B4-BE49-F238E27FC236}">
                <a16:creationId xmlns:a16="http://schemas.microsoft.com/office/drawing/2014/main" id="{9135525F-73A5-4462-86E2-4D8AF179BDF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0"/>
                    </a14:imgEffect>
                  </a14:imgLayer>
                </a14:imgProps>
              </a:ext>
            </a:extLst>
          </a:blip>
          <a:stretch>
            <a:fillRect/>
          </a:stretch>
        </p:blipFill>
        <p:spPr>
          <a:xfrm>
            <a:off x="895444" y="3789000"/>
            <a:ext cx="6059976" cy="2414745"/>
          </a:xfrm>
          <a:prstGeom prst="rect">
            <a:avLst/>
          </a:prstGeom>
          <a:ln>
            <a:solidFill>
              <a:schemeClr val="tx1"/>
            </a:solidFill>
          </a:ln>
        </p:spPr>
      </p:pic>
      <p:sp>
        <p:nvSpPr>
          <p:cNvPr id="11" name="TextBox 10">
            <a:extLst>
              <a:ext uri="{FF2B5EF4-FFF2-40B4-BE49-F238E27FC236}">
                <a16:creationId xmlns:a16="http://schemas.microsoft.com/office/drawing/2014/main" id="{3218B20C-DD2C-4D6C-A465-5016E3B55F8F}"/>
              </a:ext>
            </a:extLst>
          </p:cNvPr>
          <p:cNvSpPr txBox="1"/>
          <p:nvPr/>
        </p:nvSpPr>
        <p:spPr>
          <a:xfrm>
            <a:off x="6955420" y="3724233"/>
            <a:ext cx="1731380" cy="2554545"/>
          </a:xfrm>
          <a:prstGeom prst="rect">
            <a:avLst/>
          </a:prstGeom>
          <a:noFill/>
        </p:spPr>
        <p:txBody>
          <a:bodyPr wrap="square" rtlCol="0">
            <a:spAutoFit/>
          </a:bodyPr>
          <a:lstStyle/>
          <a:p>
            <a:pPr marL="285750" indent="-285750">
              <a:buFont typeface="Calibri" panose="020F0502020204030204" pitchFamily="34" charset="0"/>
              <a:buChar char="‒"/>
            </a:pPr>
            <a:r>
              <a:rPr lang="en-US" sz="1400" dirty="0">
                <a:solidFill>
                  <a:prstClr val="black"/>
                </a:solidFill>
              </a:rPr>
              <a:t>Der Vorteil der flachen Montage liegt darin, dass das System in der Regel leicht nach Süden ausgerichtet und in optimalen Winkeln installiert werden kann.</a:t>
            </a:r>
            <a:endParaRPr lang="en-US" sz="1600" dirty="0"/>
          </a:p>
        </p:txBody>
      </p:sp>
      <p:sp>
        <p:nvSpPr>
          <p:cNvPr id="12" name="Rectangle 11">
            <a:extLst>
              <a:ext uri="{FF2B5EF4-FFF2-40B4-BE49-F238E27FC236}">
                <a16:creationId xmlns:a16="http://schemas.microsoft.com/office/drawing/2014/main" id="{FE8B3802-9D2C-4AB9-922F-B212490ADE2A}"/>
              </a:ext>
            </a:extLst>
          </p:cNvPr>
          <p:cNvSpPr/>
          <p:nvPr/>
        </p:nvSpPr>
        <p:spPr>
          <a:xfrm>
            <a:off x="432916" y="1557000"/>
            <a:ext cx="8027084" cy="369332"/>
          </a:xfrm>
          <a:prstGeom prst="rect">
            <a:avLst/>
          </a:prstGeom>
        </p:spPr>
        <p:txBody>
          <a:bodyPr wrap="square">
            <a:spAutoFit/>
          </a:bodyPr>
          <a:lstStyle/>
          <a:p>
            <a:pPr marL="285750" indent="-285750">
              <a:buFont typeface="Wingdings" panose="05000000000000000000" pitchFamily="2" charset="2"/>
              <a:buChar char="Ø"/>
            </a:pPr>
            <a:r>
              <a:rPr lang="en-US" b="1" dirty="0"/>
              <a:t>Ausgewählte Aspekte der Kollektortechnologien, Auswahl und Installation</a:t>
            </a:r>
          </a:p>
        </p:txBody>
      </p:sp>
    </p:spTree>
    <p:extLst>
      <p:ext uri="{BB962C8B-B14F-4D97-AF65-F5344CB8AC3E}">
        <p14:creationId xmlns:p14="http://schemas.microsoft.com/office/powerpoint/2010/main" val="1989185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C602B-C863-435D-8B89-EF362EA8E79D}"/>
              </a:ext>
            </a:extLst>
          </p:cNvPr>
          <p:cNvSpPr>
            <a:spLocks noGrp="1"/>
          </p:cNvSpPr>
          <p:nvPr>
            <p:ph type="title"/>
          </p:nvPr>
        </p:nvSpPr>
        <p:spPr/>
        <p:txBody>
          <a:bodyPr/>
          <a:lstStyle/>
          <a:p>
            <a:r>
              <a:rPr lang="en-US" b="1" dirty="0"/>
              <a:t>1. </a:t>
            </a:r>
            <a:r>
              <a:rPr lang="en-US" b="1" dirty="0">
                <a:solidFill>
                  <a:prstClr val="black"/>
                </a:solidFill>
                <a:cs typeface="Arial" pitchFamily="34" charset="0"/>
              </a:rPr>
              <a:t>Ein Überblick über Solarkollektoren</a:t>
            </a:r>
            <a:endParaRPr lang="en-US" dirty="0"/>
          </a:p>
        </p:txBody>
      </p:sp>
      <p:sp>
        <p:nvSpPr>
          <p:cNvPr id="3" name="Rectangle 2">
            <a:extLst>
              <a:ext uri="{FF2B5EF4-FFF2-40B4-BE49-F238E27FC236}">
                <a16:creationId xmlns:a16="http://schemas.microsoft.com/office/drawing/2014/main" id="{82DA4122-512A-44D5-952D-32ABE8AF8FCE}"/>
              </a:ext>
            </a:extLst>
          </p:cNvPr>
          <p:cNvSpPr/>
          <p:nvPr/>
        </p:nvSpPr>
        <p:spPr>
          <a:xfrm>
            <a:off x="755524" y="2354626"/>
            <a:ext cx="7920163" cy="738664"/>
          </a:xfrm>
          <a:prstGeom prst="rect">
            <a:avLst/>
          </a:prstGeom>
        </p:spPr>
        <p:txBody>
          <a:bodyPr wrap="square">
            <a:spAutoFit/>
          </a:bodyPr>
          <a:lstStyle/>
          <a:p>
            <a:pPr marL="542925" lvl="1" indent="-285750">
              <a:buFont typeface="Calibri" panose="020F0502020204030204" pitchFamily="34" charset="0"/>
              <a:buChar char="‒"/>
            </a:pPr>
            <a:r>
              <a:rPr lang="en-US" sz="1400" dirty="0">
                <a:solidFill>
                  <a:prstClr val="black"/>
                </a:solidFill>
              </a:rPr>
              <a:t>Bei der Montage mehrerer Kollektorreihen hintereinander ist ein ausreichender Abstand zur Vermeidung von Verschattungen einzuhalten. Um diesen Abstand zu bestimmen, muss der Sonnenstand am 21. Dezember mittags, dem kürzesten Tag des Jahres, mittags bekannt sein. </a:t>
            </a:r>
          </a:p>
        </p:txBody>
      </p:sp>
      <p:sp>
        <p:nvSpPr>
          <p:cNvPr id="9" name="Rectangle 8">
            <a:extLst>
              <a:ext uri="{FF2B5EF4-FFF2-40B4-BE49-F238E27FC236}">
                <a16:creationId xmlns:a16="http://schemas.microsoft.com/office/drawing/2014/main" id="{8DDB94CA-C8DF-416A-B3A2-B7F32FA66327}"/>
              </a:ext>
            </a:extLst>
          </p:cNvPr>
          <p:cNvSpPr/>
          <p:nvPr/>
        </p:nvSpPr>
        <p:spPr>
          <a:xfrm>
            <a:off x="717606" y="1989000"/>
            <a:ext cx="8318394" cy="338554"/>
          </a:xfrm>
          <a:prstGeom prst="rect">
            <a:avLst/>
          </a:prstGeom>
        </p:spPr>
        <p:txBody>
          <a:bodyPr wrap="square">
            <a:spAutoFit/>
          </a:bodyPr>
          <a:lstStyle/>
          <a:p>
            <a:pPr marL="285750" indent="-285750">
              <a:buFont typeface="Wingdings" panose="05000000000000000000" pitchFamily="2" charset="2"/>
              <a:buChar char="§"/>
            </a:pPr>
            <a:r>
              <a:rPr lang="en-US" sz="1600" b="1" dirty="0"/>
              <a:t>KOLLEKTORBEFESTIGUNG. ABSTAND ZWISCHEN DEN KOLLEKTORREIHEN BEI FLACHDÄCHERN.</a:t>
            </a:r>
          </a:p>
        </p:txBody>
      </p:sp>
      <p:pic>
        <p:nvPicPr>
          <p:cNvPr id="5" name="Picture 4">
            <a:extLst>
              <a:ext uri="{FF2B5EF4-FFF2-40B4-BE49-F238E27FC236}">
                <a16:creationId xmlns:a16="http://schemas.microsoft.com/office/drawing/2014/main" id="{B1BEC68F-0982-44E8-BE98-52DED5F3EBE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Lst>
          </a:blip>
          <a:stretch>
            <a:fillRect/>
          </a:stretch>
        </p:blipFill>
        <p:spPr>
          <a:xfrm>
            <a:off x="3636000" y="3436604"/>
            <a:ext cx="5039687" cy="2592299"/>
          </a:xfrm>
          <a:prstGeom prst="rect">
            <a:avLst/>
          </a:prstGeom>
          <a:ln>
            <a:solidFill>
              <a:schemeClr val="tx1"/>
            </a:solidFill>
          </a:ln>
        </p:spPr>
      </p:pic>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76D46DC8-0D04-45C8-BABD-0F6AF4C718AE}"/>
                  </a:ext>
                </a:extLst>
              </p:cNvPr>
              <p:cNvSpPr/>
              <p:nvPr/>
            </p:nvSpPr>
            <p:spPr>
              <a:xfrm>
                <a:off x="755524" y="3185623"/>
                <a:ext cx="2880476" cy="3107069"/>
              </a:xfrm>
              <a:prstGeom prst="rect">
                <a:avLst/>
              </a:prstGeom>
            </p:spPr>
            <p:txBody>
              <a:bodyPr wrap="square">
                <a:spAutoFit/>
              </a:bodyPr>
              <a:lstStyle/>
              <a:p>
                <a:pPr marL="542925" lvl="1" indent="-285750">
                  <a:buFont typeface="Calibri" panose="020F0502020204030204" pitchFamily="34" charset="0"/>
                  <a:buChar char="‒"/>
                </a:pPr>
                <a:r>
                  <a:rPr lang="en-US" sz="1600" dirty="0">
                    <a:solidFill>
                      <a:prstClr val="black"/>
                    </a:solidFill>
                  </a:rPr>
                  <a:t>Beispiel:</a:t>
                </a:r>
              </a:p>
              <a:p>
                <a:pPr marL="801688" lvl="2" indent="-285750">
                  <a:buFont typeface="Arial" panose="020B0604020202020204" pitchFamily="34" charset="0"/>
                  <a:buChar char="."/>
                </a:pPr>
                <a:r>
                  <a:rPr lang="en-US" sz="1600" dirty="0">
                    <a:solidFill>
                      <a:prstClr val="black"/>
                    </a:solidFill>
                  </a:rPr>
                  <a:t>Madrid: 40,4oN.</a:t>
                </a:r>
              </a:p>
              <a:p>
                <a:pPr marL="801688" lvl="2" indent="-285750">
                  <a:buFont typeface="Arial" panose="020B0604020202020204" pitchFamily="34" charset="0"/>
                  <a:buChar char="."/>
                </a:pPr>
                <a:r>
                  <a:rPr lang="en-US" sz="1600" dirty="0">
                    <a:solidFill>
                      <a:prstClr val="black"/>
                    </a:solidFill>
                  </a:rPr>
                  <a:t> = 26,1o </a:t>
                </a:r>
              </a:p>
              <a:p>
                <a:pPr marL="801688" lvl="2" indent="-285750">
                  <a:buFont typeface="Arial" panose="020B0604020202020204" pitchFamily="34" charset="0"/>
                  <a:buChar char="."/>
                </a:pPr>
                <a:r>
                  <a:rPr lang="en-US" sz="1600" dirty="0">
                    <a:solidFill>
                      <a:prstClr val="black"/>
                    </a:solidFill>
                  </a:rPr>
                  <a:t>h = 1,2m</a:t>
                </a:r>
              </a:p>
              <a:p>
                <a:pPr marL="801688" lvl="2" indent="-285750">
                  <a:buFont typeface="Arial" panose="020B0604020202020204" pitchFamily="34" charset="0"/>
                  <a:buChar char="."/>
                </a:pPr>
                <a:r>
                  <a:rPr lang="en-US" sz="1600" dirty="0">
                    <a:solidFill>
                      <a:prstClr val="black"/>
                    </a:solidFill>
                    <a:sym typeface="Symbol" panose="05050102010706020507" pitchFamily="18" charset="2"/>
                  </a:rPr>
                  <a:t> = 40o</a:t>
                </a:r>
              </a:p>
              <a:p>
                <a:pPr marL="515938" lvl="2"/>
                <a:endParaRPr lang="en-US" sz="1600" dirty="0">
                  <a:solidFill>
                    <a:prstClr val="black"/>
                  </a:solidFill>
                </a:endParaRPr>
              </a:p>
              <a:p>
                <a:pPr/>
                <a14:m>
                  <m:oMathPara xmlns:m="http://schemas.openxmlformats.org/officeDocument/2006/math">
                    <m:oMathParaPr>
                      <m:jc m:val="centerGroup"/>
                    </m:oMathParaPr>
                    <m:oMath xmlns:m="http://schemas.openxmlformats.org/officeDocument/2006/math">
                      <m:f>
                        <m:fPr>
                          <m:ctrlPr>
                            <a:rPr lang="en-US" sz="1600" i="1" smtClean="0">
                              <a:solidFill>
                                <a:prstClr val="black"/>
                              </a:solidFill>
                              <a:latin typeface="Cambria Math" panose="02040503050406030204" pitchFamily="18" charset="0"/>
                            </a:rPr>
                          </m:ctrlPr>
                        </m:fPr>
                        <m:num>
                          <m:r>
                            <a:rPr lang="en-US" sz="1000" dirty="0">
                              <a:solidFill>
                                <a:prstClr val="black"/>
                              </a:solidFill>
                              <a:latin typeface="Cambria Math" panose="02040503050406030204" pitchFamily="18" charset="0"/>
                            </a:rPr>
                            <m:t>𝑧</m:t>
                          </m:r>
                        </m:num>
                        <m:den>
                          <m:r>
                            <a:rPr lang="en-US" sz="1000" dirty="0">
                              <a:solidFill>
                                <a:prstClr val="black"/>
                              </a:solidFill>
                              <a:latin typeface="Cambria Math" panose="02040503050406030204" pitchFamily="18" charset="0"/>
                            </a:rPr>
                            <m:t>1,2</m:t>
                          </m:r>
                          <m:r>
                            <a:rPr lang="en-US" sz="1000" dirty="0">
                              <a:solidFill>
                                <a:prstClr val="black"/>
                              </a:solidFill>
                              <a:latin typeface="Cambria Math" panose="02040503050406030204" pitchFamily="18" charset="0"/>
                            </a:rPr>
                            <m:t>𝑚</m:t>
                          </m:r>
                        </m:den>
                      </m:f>
                      <m:r>
                        <a:rPr lang="en-US" sz="1000" dirty="0">
                          <a:solidFill>
                            <a:prstClr val="black"/>
                          </a:solidFill>
                          <a:latin typeface="Cambria Math" panose="02040503050406030204" pitchFamily="18" charset="0"/>
                        </a:rPr>
                        <m:t>=</m:t>
                      </m:r>
                      <m:f>
                        <m:fPr>
                          <m:ctrlPr>
                            <a:rPr lang="en-US" sz="1600" i="1" smtClean="0">
                              <a:solidFill>
                                <a:prstClr val="black"/>
                              </a:solidFill>
                              <a:latin typeface="Cambria Math" panose="02040503050406030204" pitchFamily="18" charset="0"/>
                              <a:ea typeface="Cambria Math" panose="02040503050406030204" pitchFamily="18" charset="0"/>
                            </a:rPr>
                          </m:ctrlPr>
                        </m:fPr>
                        <m:num>
                          <m:r>
                            <m:rPr>
                              <m:sty m:val="p"/>
                            </m:rPr>
                            <a:rPr lang="en-US" sz="1000" dirty="0">
                              <a:solidFill>
                                <a:prstClr val="black"/>
                              </a:solidFill>
                              <a:latin typeface="Cambria Math" panose="02040503050406030204" pitchFamily="18" charset="0"/>
                            </a:rPr>
                            <m:t>s</m:t>
                          </m:r>
                          <m:r>
                            <a:rPr lang="en-US" sz="1000" dirty="0">
                              <a:solidFill>
                                <a:prstClr val="black"/>
                              </a:solidFill>
                              <a:latin typeface="Cambria Math" panose="02040503050406030204" pitchFamily="18" charset="0"/>
                            </a:rPr>
                            <m:t>ü</m:t>
                          </m:r>
                          <m:r>
                            <m:rPr>
                              <m:sty m:val="p"/>
                            </m:rPr>
                            <a:rPr lang="en-US" sz="1000" dirty="0">
                              <a:solidFill>
                                <a:prstClr val="black"/>
                              </a:solidFill>
                              <a:latin typeface="Cambria Math" panose="02040503050406030204" pitchFamily="18" charset="0"/>
                            </a:rPr>
                            <m:t>nden</m:t>
                          </m:r>
                          <m:r>
                            <a:rPr lang="en-US" sz="1000" dirty="0">
                              <a:solidFill>
                                <a:prstClr val="black"/>
                              </a:solidFill>
                              <a:latin typeface="Cambria Math" panose="02040503050406030204" pitchFamily="18" charset="0"/>
                            </a:rPr>
                            <m:t>⁡(180°−</m:t>
                          </m:r>
                          <m:d>
                            <m:dPr>
                              <m:ctrlPr>
                                <a:rPr lang="es-ES" sz="1600" b="0" i="1" smtClean="0">
                                  <a:solidFill>
                                    <a:prstClr val="black"/>
                                  </a:solidFill>
                                  <a:latin typeface="Cambria Math" panose="02040503050406030204" pitchFamily="18" charset="0"/>
                                  <a:ea typeface="Cambria Math" panose="02040503050406030204" pitchFamily="18" charset="0"/>
                                </a:rPr>
                              </m:ctrlPr>
                            </m:dPr>
                            <m:e>
                              <m:r>
                                <a:rPr lang="en-US" sz="1000" dirty="0">
                                  <a:solidFill>
                                    <a:prstClr val="black"/>
                                  </a:solidFill>
                                  <a:latin typeface="Cambria Math" panose="02040503050406030204" pitchFamily="18" charset="0"/>
                                </a:rPr>
                                <m:t>40+26,1</m:t>
                              </m:r>
                            </m:e>
                          </m:d>
                          <m:r>
                            <a:rPr lang="en-US" sz="1000" dirty="0">
                              <a:solidFill>
                                <a:prstClr val="black"/>
                              </a:solidFill>
                              <a:latin typeface="Cambria Math" panose="02040503050406030204" pitchFamily="18" charset="0"/>
                            </a:rPr>
                            <m:t>)</m:t>
                          </m:r>
                        </m:num>
                        <m:den>
                          <m:r>
                            <m:rPr>
                              <m:sty m:val="p"/>
                            </m:rPr>
                            <a:rPr lang="en-US" sz="1000" dirty="0">
                              <a:solidFill>
                                <a:prstClr val="black"/>
                              </a:solidFill>
                              <a:latin typeface="Cambria Math" panose="02040503050406030204" pitchFamily="18" charset="0"/>
                            </a:rPr>
                            <m:t>s</m:t>
                          </m:r>
                          <m:r>
                            <a:rPr lang="en-US" sz="1000" dirty="0">
                              <a:solidFill>
                                <a:prstClr val="black"/>
                              </a:solidFill>
                              <a:latin typeface="Cambria Math" panose="02040503050406030204" pitchFamily="18" charset="0"/>
                            </a:rPr>
                            <m:t>ü</m:t>
                          </m:r>
                          <m:r>
                            <m:rPr>
                              <m:sty m:val="p"/>
                            </m:rPr>
                            <a:rPr lang="en-US" sz="1000" dirty="0">
                              <a:solidFill>
                                <a:prstClr val="black"/>
                              </a:solidFill>
                              <a:latin typeface="Cambria Math" panose="02040503050406030204" pitchFamily="18" charset="0"/>
                            </a:rPr>
                            <m:t>nden</m:t>
                          </m:r>
                          <m:r>
                            <a:rPr lang="en-US" sz="1000" dirty="0">
                              <a:solidFill>
                                <a:prstClr val="black"/>
                              </a:solidFill>
                              <a:latin typeface="Cambria Math" panose="02040503050406030204" pitchFamily="18" charset="0"/>
                            </a:rPr>
                            <m:t>⁡(26,1)</m:t>
                          </m:r>
                        </m:den>
                      </m:f>
                      <m:r>
                        <a:rPr lang="en-US" sz="1000" dirty="0">
                          <a:solidFill>
                            <a:prstClr val="black"/>
                          </a:solidFill>
                          <a:latin typeface="Cambria Math" panose="02040503050406030204" pitchFamily="18" charset="0"/>
                        </a:rPr>
                        <m:t>→</m:t>
                      </m:r>
                    </m:oMath>
                  </m:oMathPara>
                </a14:m>
                <a:endParaRPr lang="es-ES" sz="1600" i="1" dirty="0">
                  <a:solidFill>
                    <a:prstClr val="black"/>
                  </a:solidFill>
                  <a:latin typeface="Cambria Math" panose="02040503050406030204" pitchFamily="18" charset="0"/>
                  <a:ea typeface="Cambria Math" panose="02040503050406030204" pitchFamily="18" charset="0"/>
                </a:endParaRPr>
              </a:p>
              <a:p>
                <a:pPr marL="257175" lvl="1"/>
                <a:endParaRPr lang="es-ES" sz="1400" b="0" i="1" dirty="0">
                  <a:solidFill>
                    <a:prstClr val="black"/>
                  </a:solidFill>
                  <a:latin typeface="Cambria Math" panose="02040503050406030204" pitchFamily="18" charset="0"/>
                  <a:ea typeface="Cambria Math" panose="02040503050406030204" pitchFamily="18" charset="0"/>
                </a:endParaRPr>
              </a:p>
              <a:p>
                <a:pPr marL="257175" lvl="1" algn="ctr"/>
                <a14:m>
                  <m:oMath xmlns:m="http://schemas.openxmlformats.org/officeDocument/2006/math">
                    <m:r>
                      <a:rPr lang="en-US" sz="1400" dirty="0">
                        <a:solidFill>
                          <a:prstClr val="black"/>
                        </a:solidFill>
                        <a:latin typeface="Cambria Math" panose="02040503050406030204" pitchFamily="18" charset="0"/>
                      </a:rPr>
                      <m:t>𝑧</m:t>
                    </m:r>
                    <m:r>
                      <a:rPr lang="en-US" sz="1400" dirty="0">
                        <a:solidFill>
                          <a:prstClr val="black"/>
                        </a:solidFill>
                        <a:latin typeface="Cambria Math" panose="02040503050406030204" pitchFamily="18" charset="0"/>
                      </a:rPr>
                      <m:t>=2,5</m:t>
                    </m:r>
                    <m:r>
                      <a:rPr lang="en-US" sz="1400" dirty="0">
                        <a:solidFill>
                          <a:prstClr val="black"/>
                        </a:solidFill>
                        <a:latin typeface="Cambria Math" panose="02040503050406030204" pitchFamily="18" charset="0"/>
                      </a:rPr>
                      <m:t>𝑚</m:t>
                    </m:r>
                  </m:oMath>
                </a14:m>
                <a:r>
                  <a:rPr lang="en-US" sz="1400" dirty="0">
                    <a:solidFill>
                      <a:prstClr val="black"/>
                    </a:solidFill>
                  </a:rPr>
                  <a:t>; </a:t>
                </a:r>
              </a:p>
              <a:p>
                <a:pPr marL="257175" lvl="1" algn="ctr"/>
                <a:endParaRPr lang="en-US" sz="1400" dirty="0">
                  <a:solidFill>
                    <a:prstClr val="black"/>
                  </a:solidFill>
                </a:endParaRPr>
              </a:p>
              <a:p>
                <a:pPr marL="542925" lvl="1" indent="-285750">
                  <a:buFont typeface="Calibri" panose="020F0502020204030204" pitchFamily="34" charset="0"/>
                  <a:buChar char="–"/>
                </a:pPr>
                <a:r>
                  <a:rPr lang="en-US" sz="1600" dirty="0">
                    <a:solidFill>
                      <a:prstClr val="black"/>
                    </a:solidFill>
                  </a:rPr>
                  <a:t>Dies ist ein Mindestwert für die Nichtabschattung.</a:t>
                </a:r>
              </a:p>
            </p:txBody>
          </p:sp>
        </mc:Choice>
        <mc:Fallback xmlns="">
          <p:sp>
            <p:nvSpPr>
              <p:cNvPr id="10" name="Rectangle 9">
                <a:extLst>
                  <a:ext uri="{FF2B5EF4-FFF2-40B4-BE49-F238E27FC236}">
                    <a16:creationId xmlns:a16="http://schemas.microsoft.com/office/drawing/2014/main" id="{76D46DC8-0D04-45C8-BABD-0F6AF4C718AE}"/>
                  </a:ext>
                </a:extLst>
              </p:cNvPr>
              <p:cNvSpPr>
                <a:spLocks noRot="1" noChangeAspect="1" noMove="1" noResize="1" noEditPoints="1" noAdjustHandles="1" noChangeArrowheads="1" noChangeShapeType="1" noTextEdit="1"/>
              </p:cNvSpPr>
              <p:nvPr/>
            </p:nvSpPr>
            <p:spPr>
              <a:xfrm>
                <a:off x="755524" y="3185623"/>
                <a:ext cx="2880476" cy="3107069"/>
              </a:xfrm>
              <a:prstGeom prst="rect">
                <a:avLst/>
              </a:prstGeom>
              <a:blipFill>
                <a:blip r:embed="rId4"/>
                <a:stretch>
                  <a:fillRect t="-589" b="-1768"/>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0DE4BED8-239C-437B-9990-37D06D37A543}"/>
              </a:ext>
            </a:extLst>
          </p:cNvPr>
          <p:cNvSpPr/>
          <p:nvPr/>
        </p:nvSpPr>
        <p:spPr>
          <a:xfrm>
            <a:off x="432916" y="1557000"/>
            <a:ext cx="8253884" cy="369332"/>
          </a:xfrm>
          <a:prstGeom prst="rect">
            <a:avLst/>
          </a:prstGeom>
        </p:spPr>
        <p:txBody>
          <a:bodyPr wrap="square">
            <a:spAutoFit/>
          </a:bodyPr>
          <a:lstStyle/>
          <a:p>
            <a:pPr marL="285750" indent="-285750">
              <a:buFont typeface="Wingdings" panose="05000000000000000000" pitchFamily="2" charset="2"/>
              <a:buChar char="Ø"/>
            </a:pPr>
            <a:r>
              <a:rPr lang="en-US" b="1" dirty="0"/>
              <a:t>Ausgewählte Aspekte der Kollektortechnologien, Auswahl und Installation</a:t>
            </a:r>
          </a:p>
        </p:txBody>
      </p:sp>
    </p:spTree>
    <p:extLst>
      <p:ext uri="{BB962C8B-B14F-4D97-AF65-F5344CB8AC3E}">
        <p14:creationId xmlns:p14="http://schemas.microsoft.com/office/powerpoint/2010/main" val="330919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1" dirty="0"/>
              <a:t>Modul Ziele</a:t>
            </a:r>
            <a:endParaRPr lang="el-GR" b="1" dirty="0"/>
          </a:p>
        </p:txBody>
      </p:sp>
      <p:sp>
        <p:nvSpPr>
          <p:cNvPr id="9" name="Content Placeholder 8"/>
          <p:cNvSpPr>
            <a:spLocks noGrp="1"/>
          </p:cNvSpPr>
          <p:nvPr>
            <p:ph idx="1"/>
          </p:nvPr>
        </p:nvSpPr>
        <p:spPr>
          <a:xfrm>
            <a:off x="261758" y="1628775"/>
            <a:ext cx="8425042" cy="3168225"/>
          </a:xfrm>
        </p:spPr>
        <p:txBody>
          <a:bodyPr>
            <a:noAutofit/>
          </a:bodyPr>
          <a:lstStyle/>
          <a:p>
            <a:pPr marL="0" indent="0" algn="just">
              <a:buNone/>
            </a:pPr>
            <a:r>
              <a:rPr lang="en-US" dirty="0">
                <a:latin typeface="+mj-lt"/>
                <a:cs typeface="Arial" pitchFamily="34" charset="0"/>
              </a:rPr>
              <a:t>Am Ende dieser Einheit werden Sie dazu in der Lage sein:</a:t>
            </a:r>
          </a:p>
          <a:p>
            <a:pPr marL="0" indent="0" algn="just">
              <a:buNone/>
            </a:pPr>
            <a:endParaRPr lang="en-US" sz="1600" dirty="0">
              <a:latin typeface="Arial" pitchFamily="34" charset="0"/>
              <a:cs typeface="Arial" pitchFamily="34" charset="0"/>
            </a:endParaRPr>
          </a:p>
          <a:p>
            <a:pPr lvl="1">
              <a:buFont typeface="+mj-lt"/>
              <a:buAutoNum type="arabicPeriod"/>
            </a:pPr>
            <a:r>
              <a:rPr lang="en-GB" b="1" dirty="0"/>
              <a:t>Den grundsätzlichen Aufbau und die Funktionsweise einer </a:t>
            </a:r>
            <a:r>
              <a:rPr lang="en-GB" b="1" dirty="0" err="1"/>
              <a:t>solarthermischen</a:t>
            </a:r>
            <a:r>
              <a:rPr lang="en-GB" b="1" dirty="0"/>
              <a:t> Anlage </a:t>
            </a:r>
            <a:r>
              <a:rPr lang="en-GB" b="1" dirty="0" err="1"/>
              <a:t>zu</a:t>
            </a:r>
            <a:r>
              <a:rPr lang="en-GB" b="1" dirty="0"/>
              <a:t> </a:t>
            </a:r>
            <a:r>
              <a:rPr lang="en-GB" b="1" dirty="0" err="1"/>
              <a:t>beschreiben</a:t>
            </a:r>
            <a:r>
              <a:rPr lang="en-GB" b="1" dirty="0"/>
              <a:t>.</a:t>
            </a:r>
          </a:p>
          <a:p>
            <a:pPr lvl="1">
              <a:buFont typeface="+mj-lt"/>
              <a:buAutoNum type="arabicPeriod"/>
            </a:pPr>
            <a:r>
              <a:rPr lang="en-GB" b="1" dirty="0"/>
              <a:t>Zu </a:t>
            </a:r>
            <a:r>
              <a:rPr lang="en-GB" b="1" dirty="0" err="1"/>
              <a:t>erklären</a:t>
            </a:r>
            <a:r>
              <a:rPr lang="en-GB" b="1" dirty="0"/>
              <a:t>, wie Sonnenkollektoren in Bänken und Feldern hydraulisch verbunden werden.</a:t>
            </a:r>
          </a:p>
          <a:p>
            <a:pPr lvl="1">
              <a:buFont typeface="+mj-lt"/>
              <a:buAutoNum type="arabicPeriod"/>
            </a:pPr>
            <a:r>
              <a:rPr lang="en-GB" b="1" dirty="0"/>
              <a:t>Die </a:t>
            </a:r>
            <a:r>
              <a:rPr lang="en-GB" b="1" dirty="0" err="1"/>
              <a:t>wichtigsten</a:t>
            </a:r>
            <a:r>
              <a:rPr lang="en-GB" b="1" dirty="0"/>
              <a:t> </a:t>
            </a:r>
            <a:r>
              <a:rPr lang="en-GB" b="1" dirty="0" err="1"/>
              <a:t>Faktoren</a:t>
            </a:r>
            <a:r>
              <a:rPr lang="en-GB" b="1" dirty="0"/>
              <a:t> </a:t>
            </a:r>
            <a:r>
              <a:rPr lang="en-GB" b="1" dirty="0" err="1"/>
              <a:t>zu</a:t>
            </a:r>
            <a:r>
              <a:rPr lang="en-GB" b="1" dirty="0"/>
              <a:t> </a:t>
            </a:r>
            <a:r>
              <a:rPr lang="en-GB" b="1" dirty="0" err="1"/>
              <a:t>identifizieren</a:t>
            </a:r>
            <a:r>
              <a:rPr lang="en-GB" b="1" dirty="0"/>
              <a:t> und </a:t>
            </a:r>
            <a:r>
              <a:rPr lang="en-GB" b="1" dirty="0" err="1"/>
              <a:t>zu</a:t>
            </a:r>
            <a:r>
              <a:rPr lang="en-GB" b="1" dirty="0"/>
              <a:t> </a:t>
            </a:r>
            <a:r>
              <a:rPr lang="en-GB" b="1" dirty="0" err="1"/>
              <a:t>erklären</a:t>
            </a:r>
            <a:r>
              <a:rPr lang="en-GB" b="1" dirty="0"/>
              <a:t>, die den Betrieb der Solaranlage beeinflussen, einschließlich der Durchflussbilanz, des Druckabfalls und der thermischen Ausdehnung.</a:t>
            </a:r>
          </a:p>
          <a:p>
            <a:pPr lvl="1">
              <a:buFont typeface="+mj-lt"/>
              <a:buAutoNum type="arabicPeriod"/>
            </a:pPr>
            <a:r>
              <a:rPr lang="en-GB" b="1" dirty="0" err="1"/>
              <a:t>Zur</a:t>
            </a:r>
            <a:r>
              <a:rPr lang="en-GB" b="1" dirty="0"/>
              <a:t> Analyse von Solaranlagen, die in praktischen SWH-Systemen eingesetzt werden, auf der Grundlage der technischen Literatur von Herstellern von SWH-Systemen oder technischen Projekten.</a:t>
            </a:r>
          </a:p>
          <a:p>
            <a:pPr lvl="1">
              <a:buFont typeface="+mj-lt"/>
              <a:buAutoNum type="arabicPeriod"/>
            </a:pPr>
            <a:r>
              <a:rPr lang="en-GB" b="1" dirty="0" err="1"/>
              <a:t>Verschiedene</a:t>
            </a:r>
            <a:r>
              <a:rPr lang="en-GB" b="1" dirty="0"/>
              <a:t> </a:t>
            </a:r>
            <a:r>
              <a:rPr lang="en-GB" b="1" dirty="0" err="1"/>
              <a:t>Solaranlagen</a:t>
            </a:r>
            <a:r>
              <a:rPr lang="en-GB" b="1" dirty="0"/>
              <a:t> </a:t>
            </a:r>
            <a:r>
              <a:rPr lang="en-GB" b="1" dirty="0" err="1"/>
              <a:t>zu</a:t>
            </a:r>
            <a:r>
              <a:rPr lang="en-GB" b="1" dirty="0"/>
              <a:t> </a:t>
            </a:r>
            <a:r>
              <a:rPr lang="en-GB" b="1" dirty="0" err="1"/>
              <a:t>vergleichen</a:t>
            </a:r>
            <a:r>
              <a:rPr lang="en-GB" b="1" dirty="0"/>
              <a:t>, die mit den Basistechnologien der SWH und großflächigen privaten und kommerziellen Anwendungen verbunden sind.</a:t>
            </a:r>
          </a:p>
        </p:txBody>
      </p:sp>
    </p:spTree>
    <p:extLst>
      <p:ext uri="{BB962C8B-B14F-4D97-AF65-F5344CB8AC3E}">
        <p14:creationId xmlns:p14="http://schemas.microsoft.com/office/powerpoint/2010/main" val="2651264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E38E9-B063-4477-ACEF-8A6A516AEAF6}"/>
              </a:ext>
            </a:extLst>
          </p:cNvPr>
          <p:cNvSpPr>
            <a:spLocks noGrp="1"/>
          </p:cNvSpPr>
          <p:nvPr>
            <p:ph type="title"/>
          </p:nvPr>
        </p:nvSpPr>
        <p:spPr/>
        <p:txBody>
          <a:bodyPr/>
          <a:lstStyle/>
          <a:p>
            <a:r>
              <a:rPr lang="en-US" b="1" dirty="0"/>
              <a:t>1. </a:t>
            </a:r>
            <a:r>
              <a:rPr lang="en-US" b="1" dirty="0">
                <a:solidFill>
                  <a:prstClr val="black"/>
                </a:solidFill>
                <a:cs typeface="Arial" pitchFamily="34" charset="0"/>
              </a:rPr>
              <a:t>Ein Überblick über Solarkollektoren</a:t>
            </a:r>
            <a:endParaRPr lang="en-US" dirty="0"/>
          </a:p>
        </p:txBody>
      </p:sp>
      <p:sp>
        <p:nvSpPr>
          <p:cNvPr id="5" name="Rectangle 4">
            <a:extLst>
              <a:ext uri="{FF2B5EF4-FFF2-40B4-BE49-F238E27FC236}">
                <a16:creationId xmlns:a16="http://schemas.microsoft.com/office/drawing/2014/main" id="{30BDE143-6639-42B8-A496-03EB712888DE}"/>
              </a:ext>
            </a:extLst>
          </p:cNvPr>
          <p:cNvSpPr/>
          <p:nvPr/>
        </p:nvSpPr>
        <p:spPr>
          <a:xfrm>
            <a:off x="717606" y="1989000"/>
            <a:ext cx="5726394" cy="338554"/>
          </a:xfrm>
          <a:prstGeom prst="rect">
            <a:avLst/>
          </a:prstGeom>
        </p:spPr>
        <p:txBody>
          <a:bodyPr wrap="square">
            <a:spAutoFit/>
          </a:bodyPr>
          <a:lstStyle/>
          <a:p>
            <a:pPr marL="285750" indent="-285750">
              <a:buFont typeface="Wingdings" panose="05000000000000000000" pitchFamily="2" charset="2"/>
              <a:buChar char="§"/>
            </a:pPr>
            <a:r>
              <a:rPr lang="en-US" sz="1600" b="1" dirty="0"/>
              <a:t>KOLLEKTORBEFESTIGUNG. SCHUTZMAßNAHMEN.</a:t>
            </a:r>
          </a:p>
        </p:txBody>
      </p:sp>
      <p:sp>
        <p:nvSpPr>
          <p:cNvPr id="6" name="Rectangle 5">
            <a:extLst>
              <a:ext uri="{FF2B5EF4-FFF2-40B4-BE49-F238E27FC236}">
                <a16:creationId xmlns:a16="http://schemas.microsoft.com/office/drawing/2014/main" id="{F05ECD76-41D2-458A-B82F-60CDBD75C4B3}"/>
              </a:ext>
            </a:extLst>
          </p:cNvPr>
          <p:cNvSpPr/>
          <p:nvPr/>
        </p:nvSpPr>
        <p:spPr>
          <a:xfrm>
            <a:off x="755525" y="2354626"/>
            <a:ext cx="5760475" cy="3539430"/>
          </a:xfrm>
          <a:prstGeom prst="rect">
            <a:avLst/>
          </a:prstGeom>
        </p:spPr>
        <p:txBody>
          <a:bodyPr wrap="square">
            <a:spAutoFit/>
          </a:bodyPr>
          <a:lstStyle/>
          <a:p>
            <a:pPr marL="542925" lvl="1" indent="-285750">
              <a:buFont typeface="Calibri" panose="020F0502020204030204" pitchFamily="34" charset="0"/>
              <a:buChar char="‒"/>
            </a:pPr>
            <a:r>
              <a:rPr lang="en-US" sz="1400" b="1" dirty="0">
                <a:solidFill>
                  <a:prstClr val="black"/>
                </a:solidFill>
              </a:rPr>
              <a:t>Beständigkeit gegen Korrosion. </a:t>
            </a:r>
            <a:r>
              <a:rPr lang="en-US" sz="1400" dirty="0">
                <a:solidFill>
                  <a:prstClr val="black"/>
                </a:solidFill>
              </a:rPr>
              <a:t>Die sicherste Lösung bieten Edelstahl und/oder Aluminium. Dazu gehören alle Befestigungsmaterialien: Strukturen, alle zugehörigen Schrauben, Muttern und ergänzende Befestigungselemente. Beim Einsatz in Küstennähe müssen Aluminiumkomponenten eloxiert werden. Auch sollten keine zusätzlichen Löcher in verzinkte Stahlteile gebohrt werden.</a:t>
            </a:r>
          </a:p>
          <a:p>
            <a:pPr marL="542925" lvl="1" indent="-285750">
              <a:buFont typeface="Calibri" panose="020F0502020204030204" pitchFamily="34" charset="0"/>
              <a:buChar char="‒"/>
            </a:pPr>
            <a:r>
              <a:rPr lang="en-US" sz="1400" b="1" dirty="0">
                <a:solidFill>
                  <a:prstClr val="black"/>
                </a:solidFill>
              </a:rPr>
              <a:t>Wind- und Schneelasten</a:t>
            </a:r>
            <a:r>
              <a:rPr lang="en-US" sz="1400" dirty="0">
                <a:solidFill>
                  <a:prstClr val="black"/>
                </a:solidFill>
              </a:rPr>
              <a:t>. Jedes Kollektorbefestigungssystem muss so ausgelegt sein, dass es die maximalen Wind- und Schneelasten (Kräfte) am Aufstellungsort aufnehmen kann. Schnee stellt eine zusätzliche Belastung für die Konstruktion dar. Der Wind hat eine Druck-/Sogwirkung auf die Konstruktion. Die Hersteller geben Auskunft über die maximalen Belastungen der regulären und speziellen Montagesysteme.</a:t>
            </a:r>
          </a:p>
          <a:p>
            <a:pPr marL="542925" lvl="1" indent="-285750">
              <a:buFont typeface="Calibri" panose="020F0502020204030204" pitchFamily="34" charset="0"/>
              <a:buChar char="‒"/>
            </a:pPr>
            <a:r>
              <a:rPr lang="en-US" sz="1400" dirty="0">
                <a:solidFill>
                  <a:prstClr val="black"/>
                </a:solidFill>
              </a:rPr>
              <a:t>Größte Erfassungssysteme werden auf der Grundlage von Daten über die Gebäudestruktur, lokale Verordnungen und das lokale Wetter berechnet. </a:t>
            </a:r>
            <a:r>
              <a:rPr lang="en-US" sz="1400" b="1" dirty="0">
                <a:solidFill>
                  <a:prstClr val="black"/>
                </a:solidFill>
              </a:rPr>
              <a:t>Die Installateure sollten solche Vorschriften befolgen.</a:t>
            </a:r>
            <a:endParaRPr lang="en-US" sz="1400" dirty="0">
              <a:solidFill>
                <a:prstClr val="black"/>
              </a:solidFill>
            </a:endParaRPr>
          </a:p>
        </p:txBody>
      </p:sp>
      <p:grpSp>
        <p:nvGrpSpPr>
          <p:cNvPr id="16" name="Group 15">
            <a:extLst>
              <a:ext uri="{FF2B5EF4-FFF2-40B4-BE49-F238E27FC236}">
                <a16:creationId xmlns:a16="http://schemas.microsoft.com/office/drawing/2014/main" id="{7DB54031-FD17-4C6A-B69B-7C8B369924D0}"/>
              </a:ext>
            </a:extLst>
          </p:cNvPr>
          <p:cNvGrpSpPr/>
          <p:nvPr/>
        </p:nvGrpSpPr>
        <p:grpSpPr>
          <a:xfrm>
            <a:off x="6515970" y="2320200"/>
            <a:ext cx="2161300" cy="3981180"/>
            <a:chOff x="6508350" y="2253854"/>
            <a:chExt cx="2161300" cy="3981180"/>
          </a:xfrm>
        </p:grpSpPr>
        <p:pic>
          <p:nvPicPr>
            <p:cNvPr id="10" name="Picture 9">
              <a:extLst>
                <a:ext uri="{FF2B5EF4-FFF2-40B4-BE49-F238E27FC236}">
                  <a16:creationId xmlns:a16="http://schemas.microsoft.com/office/drawing/2014/main" id="{2A8559B2-92AA-423D-83D5-31F3E3A992D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508350" y="3602178"/>
              <a:ext cx="2160000" cy="1097834"/>
            </a:xfrm>
            <a:prstGeom prst="rect">
              <a:avLst/>
            </a:prstGeom>
            <a:ln>
              <a:solidFill>
                <a:schemeClr val="tx1"/>
              </a:solidFill>
            </a:ln>
          </p:spPr>
        </p:pic>
        <p:pic>
          <p:nvPicPr>
            <p:cNvPr id="11" name="Picture 10">
              <a:extLst>
                <a:ext uri="{FF2B5EF4-FFF2-40B4-BE49-F238E27FC236}">
                  <a16:creationId xmlns:a16="http://schemas.microsoft.com/office/drawing/2014/main" id="{24F07864-1D12-4F21-A4BD-F556B7602B6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508350" y="2253854"/>
              <a:ext cx="2160000" cy="1348324"/>
            </a:xfrm>
            <a:prstGeom prst="rect">
              <a:avLst/>
            </a:prstGeom>
            <a:ln>
              <a:solidFill>
                <a:schemeClr val="tx1"/>
              </a:solidFill>
            </a:ln>
          </p:spPr>
        </p:pic>
        <p:pic>
          <p:nvPicPr>
            <p:cNvPr id="15" name="Picture 14">
              <a:extLst>
                <a:ext uri="{FF2B5EF4-FFF2-40B4-BE49-F238E27FC236}">
                  <a16:creationId xmlns:a16="http://schemas.microsoft.com/office/drawing/2014/main" id="{3A12D511-3D4E-4BB5-A5F6-83F310ADEAB1}"/>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0"/>
                      </a14:imgEffect>
                    </a14:imgLayer>
                  </a14:imgProps>
                </a:ext>
              </a:extLst>
            </a:blip>
            <a:stretch>
              <a:fillRect/>
            </a:stretch>
          </p:blipFill>
          <p:spPr>
            <a:xfrm>
              <a:off x="6509650" y="4709744"/>
              <a:ext cx="2160000" cy="1525290"/>
            </a:xfrm>
            <a:prstGeom prst="rect">
              <a:avLst/>
            </a:prstGeom>
            <a:ln>
              <a:solidFill>
                <a:schemeClr val="tx1"/>
              </a:solidFill>
            </a:ln>
          </p:spPr>
        </p:pic>
      </p:grpSp>
      <p:sp>
        <p:nvSpPr>
          <p:cNvPr id="12" name="Rectangle 11">
            <a:extLst>
              <a:ext uri="{FF2B5EF4-FFF2-40B4-BE49-F238E27FC236}">
                <a16:creationId xmlns:a16="http://schemas.microsoft.com/office/drawing/2014/main" id="{8A4578AE-78C3-4A6F-B97A-1CA7104E3DF5}"/>
              </a:ext>
            </a:extLst>
          </p:cNvPr>
          <p:cNvSpPr/>
          <p:nvPr/>
        </p:nvSpPr>
        <p:spPr>
          <a:xfrm>
            <a:off x="432916" y="1557000"/>
            <a:ext cx="8819084" cy="369332"/>
          </a:xfrm>
          <a:prstGeom prst="rect">
            <a:avLst/>
          </a:prstGeom>
        </p:spPr>
        <p:txBody>
          <a:bodyPr wrap="square">
            <a:spAutoFit/>
          </a:bodyPr>
          <a:lstStyle/>
          <a:p>
            <a:pPr marL="285750" indent="-285750">
              <a:buFont typeface="Wingdings" panose="05000000000000000000" pitchFamily="2" charset="2"/>
              <a:buChar char="Ø"/>
            </a:pPr>
            <a:r>
              <a:rPr lang="en-US" b="1" dirty="0"/>
              <a:t>Ausgewählte Aspekte der Kollektortechnologien, Auswahl und Installation</a:t>
            </a:r>
          </a:p>
        </p:txBody>
      </p:sp>
    </p:spTree>
    <p:extLst>
      <p:ext uri="{BB962C8B-B14F-4D97-AF65-F5344CB8AC3E}">
        <p14:creationId xmlns:p14="http://schemas.microsoft.com/office/powerpoint/2010/main" val="4112853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3EEB5-83DF-42C1-9204-1E2FD5117FD7}"/>
              </a:ext>
            </a:extLst>
          </p:cNvPr>
          <p:cNvSpPr>
            <a:spLocks noGrp="1"/>
          </p:cNvSpPr>
          <p:nvPr>
            <p:ph type="title"/>
          </p:nvPr>
        </p:nvSpPr>
        <p:spPr/>
        <p:txBody>
          <a:bodyPr/>
          <a:lstStyle/>
          <a:p>
            <a:r>
              <a:rPr lang="en-US" b="1" dirty="0"/>
              <a:t>1. </a:t>
            </a:r>
            <a:r>
              <a:rPr lang="en-US" b="1" dirty="0">
                <a:solidFill>
                  <a:prstClr val="black"/>
                </a:solidFill>
                <a:cs typeface="Arial" pitchFamily="34" charset="0"/>
              </a:rPr>
              <a:t>Ein Überblick über Solarkollektoren</a:t>
            </a:r>
            <a:endParaRPr lang="en-US" dirty="0"/>
          </a:p>
        </p:txBody>
      </p:sp>
      <p:sp>
        <p:nvSpPr>
          <p:cNvPr id="5" name="Rectangle 4">
            <a:extLst>
              <a:ext uri="{FF2B5EF4-FFF2-40B4-BE49-F238E27FC236}">
                <a16:creationId xmlns:a16="http://schemas.microsoft.com/office/drawing/2014/main" id="{4CF1B854-A334-4548-8DA5-DAA77CAB2A21}"/>
              </a:ext>
            </a:extLst>
          </p:cNvPr>
          <p:cNvSpPr/>
          <p:nvPr/>
        </p:nvSpPr>
        <p:spPr>
          <a:xfrm>
            <a:off x="717606" y="1989000"/>
            <a:ext cx="1910394" cy="338554"/>
          </a:xfrm>
          <a:prstGeom prst="rect">
            <a:avLst/>
          </a:prstGeom>
        </p:spPr>
        <p:txBody>
          <a:bodyPr wrap="square">
            <a:spAutoFit/>
          </a:bodyPr>
          <a:lstStyle/>
          <a:p>
            <a:pPr marL="285750" indent="-285750">
              <a:buFont typeface="Wingdings" panose="05000000000000000000" pitchFamily="2" charset="2"/>
              <a:buChar char="§"/>
            </a:pPr>
            <a:r>
              <a:rPr lang="en-US" sz="1600" b="1" dirty="0"/>
              <a:t>INTEGRATION.</a:t>
            </a:r>
          </a:p>
        </p:txBody>
      </p:sp>
      <p:sp>
        <p:nvSpPr>
          <p:cNvPr id="6" name="Rectangle 5">
            <a:extLst>
              <a:ext uri="{FF2B5EF4-FFF2-40B4-BE49-F238E27FC236}">
                <a16:creationId xmlns:a16="http://schemas.microsoft.com/office/drawing/2014/main" id="{ABE03754-E387-4C18-AA83-981490552EEE}"/>
              </a:ext>
            </a:extLst>
          </p:cNvPr>
          <p:cNvSpPr/>
          <p:nvPr/>
        </p:nvSpPr>
        <p:spPr>
          <a:xfrm>
            <a:off x="755525" y="2354626"/>
            <a:ext cx="5040475" cy="3754874"/>
          </a:xfrm>
          <a:prstGeom prst="rect">
            <a:avLst/>
          </a:prstGeom>
        </p:spPr>
        <p:txBody>
          <a:bodyPr wrap="square">
            <a:spAutoFit/>
          </a:bodyPr>
          <a:lstStyle/>
          <a:p>
            <a:pPr marL="542925" lvl="1" indent="-285750">
              <a:buFont typeface="Calibri" panose="020F0502020204030204" pitchFamily="34" charset="0"/>
              <a:buChar char="‒"/>
            </a:pPr>
            <a:r>
              <a:rPr lang="en-US" sz="1400" dirty="0">
                <a:solidFill>
                  <a:prstClr val="black"/>
                </a:solidFill>
              </a:rPr>
              <a:t>In Verbindung mit einer Grundfunktionalität bieten FPC und ETC einige Möglichkeiten, die Gebäudearchitektur </a:t>
            </a:r>
            <a:r>
              <a:rPr lang="en-US" sz="1400" b="1" dirty="0">
                <a:solidFill>
                  <a:prstClr val="black"/>
                </a:solidFill>
              </a:rPr>
              <a:t>ästhetisch aufzuwerten</a:t>
            </a:r>
            <a:r>
              <a:rPr lang="en-US" sz="1400" dirty="0">
                <a:solidFill>
                  <a:prstClr val="black"/>
                </a:solidFill>
              </a:rPr>
              <a:t>. </a:t>
            </a:r>
          </a:p>
          <a:p>
            <a:pPr marL="542925" lvl="1" indent="-285750">
              <a:buFont typeface="Calibri" panose="020F0502020204030204" pitchFamily="34" charset="0"/>
              <a:buChar char="‒"/>
            </a:pPr>
            <a:r>
              <a:rPr lang="en-US" sz="1400" dirty="0">
                <a:solidFill>
                  <a:prstClr val="black"/>
                </a:solidFill>
              </a:rPr>
              <a:t>Die Herausforderung besteht heute darin, sich nicht einfach an die Gestaltung eines Gebäudes anzupassen, sondern sie als Gestaltungselement an sich zu nutzen.</a:t>
            </a:r>
          </a:p>
          <a:p>
            <a:pPr marL="542925" lvl="1" indent="-285750">
              <a:buFont typeface="Calibri" panose="020F0502020204030204" pitchFamily="34" charset="0"/>
              <a:buChar char="‒"/>
            </a:pPr>
            <a:r>
              <a:rPr lang="en-US" sz="1400" dirty="0">
                <a:solidFill>
                  <a:prstClr val="black"/>
                </a:solidFill>
              </a:rPr>
              <a:t>Dafür können moderne Designs sorgen:</a:t>
            </a:r>
          </a:p>
          <a:p>
            <a:pPr marL="801688" lvl="2" indent="-285750">
              <a:buFont typeface="Arial" panose="020B0604020202020204" pitchFamily="34" charset="0"/>
              <a:buChar char="."/>
            </a:pPr>
            <a:r>
              <a:rPr lang="en-US" sz="1400" b="1" dirty="0">
                <a:solidFill>
                  <a:prstClr val="black"/>
                </a:solidFill>
              </a:rPr>
              <a:t>Architektonische Integration</a:t>
            </a:r>
            <a:r>
              <a:rPr lang="en-US" sz="1400" dirty="0">
                <a:solidFill>
                  <a:prstClr val="black"/>
                </a:solidFill>
              </a:rPr>
              <a:t>. Das heißt, Solarkollektoren stören nicht das Gebäudedesign. Zum Beispiel durch eine Innendachbefestigung oder die Anpassung der Dachfarben (verfügbare Farbübergänge vom Dach zur Verglasung).</a:t>
            </a:r>
          </a:p>
          <a:p>
            <a:pPr marL="801688" lvl="2" indent="-285750">
              <a:buFont typeface="Arial" panose="020B0604020202020204" pitchFamily="34" charset="0"/>
              <a:buChar char="."/>
            </a:pPr>
            <a:r>
              <a:rPr lang="en-US" sz="1400" b="1" dirty="0">
                <a:solidFill>
                  <a:prstClr val="black"/>
                </a:solidFill>
              </a:rPr>
              <a:t>Visuell ansprechend. </a:t>
            </a:r>
            <a:r>
              <a:rPr lang="en-US" sz="1400" dirty="0">
                <a:solidFill>
                  <a:prstClr val="black"/>
                </a:solidFill>
              </a:rPr>
              <a:t>Die Kollektoren tragen zur Ästhetik des Gebäudes bei (Farben, Indach, etc.).</a:t>
            </a:r>
          </a:p>
          <a:p>
            <a:pPr marL="801688" lvl="2" indent="-285750">
              <a:buFont typeface="Arial" panose="020B0604020202020204" pitchFamily="34" charset="0"/>
              <a:buChar char="."/>
            </a:pPr>
            <a:r>
              <a:rPr lang="en-US" sz="1400" b="1" dirty="0">
                <a:solidFill>
                  <a:prstClr val="black"/>
                </a:solidFill>
              </a:rPr>
              <a:t>Funktionelle Strukturen</a:t>
            </a:r>
            <a:r>
              <a:rPr lang="en-US" sz="1400" dirty="0">
                <a:solidFill>
                  <a:prstClr val="black"/>
                </a:solidFill>
              </a:rPr>
              <a:t>. Solarkollektoren als architektonische Elemente, die eine Art zusätzliche Funktion bieten. Zum Beispiel: Beschattungsfläche. </a:t>
            </a:r>
          </a:p>
        </p:txBody>
      </p:sp>
      <p:pic>
        <p:nvPicPr>
          <p:cNvPr id="7" name="Picture 6">
            <a:extLst>
              <a:ext uri="{FF2B5EF4-FFF2-40B4-BE49-F238E27FC236}">
                <a16:creationId xmlns:a16="http://schemas.microsoft.com/office/drawing/2014/main" id="{DE7169D4-4556-458B-83D8-E5499868B0C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836489" y="2061000"/>
            <a:ext cx="2839199" cy="4247725"/>
          </a:xfrm>
          <a:prstGeom prst="rect">
            <a:avLst/>
          </a:prstGeom>
        </p:spPr>
      </p:pic>
      <p:sp>
        <p:nvSpPr>
          <p:cNvPr id="8" name="Rectangle 7">
            <a:extLst>
              <a:ext uri="{FF2B5EF4-FFF2-40B4-BE49-F238E27FC236}">
                <a16:creationId xmlns:a16="http://schemas.microsoft.com/office/drawing/2014/main" id="{BC5AB938-E5F0-43CC-A398-A89E601F3CE2}"/>
              </a:ext>
            </a:extLst>
          </p:cNvPr>
          <p:cNvSpPr/>
          <p:nvPr/>
        </p:nvSpPr>
        <p:spPr>
          <a:xfrm>
            <a:off x="432916" y="1557000"/>
            <a:ext cx="8253884" cy="369332"/>
          </a:xfrm>
          <a:prstGeom prst="rect">
            <a:avLst/>
          </a:prstGeom>
        </p:spPr>
        <p:txBody>
          <a:bodyPr wrap="square">
            <a:spAutoFit/>
          </a:bodyPr>
          <a:lstStyle/>
          <a:p>
            <a:pPr marL="285750" indent="-285750">
              <a:buFont typeface="Wingdings" panose="05000000000000000000" pitchFamily="2" charset="2"/>
              <a:buChar char="Ø"/>
            </a:pPr>
            <a:r>
              <a:rPr lang="en-US" b="1" dirty="0"/>
              <a:t>Ausgewählte Aspekte der Kollektortechnologien, Auswahl und Installation</a:t>
            </a:r>
          </a:p>
        </p:txBody>
      </p:sp>
    </p:spTree>
    <p:extLst>
      <p:ext uri="{BB962C8B-B14F-4D97-AF65-F5344CB8AC3E}">
        <p14:creationId xmlns:p14="http://schemas.microsoft.com/office/powerpoint/2010/main" val="4148008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F2262-1199-4077-9626-3A699B452341}"/>
              </a:ext>
            </a:extLst>
          </p:cNvPr>
          <p:cNvSpPr>
            <a:spLocks noGrp="1"/>
          </p:cNvSpPr>
          <p:nvPr>
            <p:ph type="title"/>
          </p:nvPr>
        </p:nvSpPr>
        <p:spPr/>
        <p:txBody>
          <a:bodyPr/>
          <a:lstStyle/>
          <a:p>
            <a:r>
              <a:rPr lang="en-US" b="1" dirty="0"/>
              <a:t>1. </a:t>
            </a:r>
            <a:r>
              <a:rPr lang="en-US" b="1" dirty="0">
                <a:solidFill>
                  <a:prstClr val="black"/>
                </a:solidFill>
                <a:cs typeface="Arial" pitchFamily="34" charset="0"/>
              </a:rPr>
              <a:t>Ein Überblick über Solarkollektoren</a:t>
            </a:r>
            <a:endParaRPr lang="en-US" dirty="0"/>
          </a:p>
        </p:txBody>
      </p:sp>
      <p:sp>
        <p:nvSpPr>
          <p:cNvPr id="5" name="Rectangle 4">
            <a:extLst>
              <a:ext uri="{FF2B5EF4-FFF2-40B4-BE49-F238E27FC236}">
                <a16:creationId xmlns:a16="http://schemas.microsoft.com/office/drawing/2014/main" id="{625150EF-F35F-40AC-A6BD-0328CEBBA175}"/>
              </a:ext>
            </a:extLst>
          </p:cNvPr>
          <p:cNvSpPr/>
          <p:nvPr/>
        </p:nvSpPr>
        <p:spPr>
          <a:xfrm>
            <a:off x="717606" y="1989000"/>
            <a:ext cx="2918394" cy="338554"/>
          </a:xfrm>
          <a:prstGeom prst="rect">
            <a:avLst/>
          </a:prstGeom>
        </p:spPr>
        <p:txBody>
          <a:bodyPr wrap="square">
            <a:spAutoFit/>
          </a:bodyPr>
          <a:lstStyle/>
          <a:p>
            <a:pPr marL="285750" indent="-285750">
              <a:buFont typeface="Wingdings" panose="05000000000000000000" pitchFamily="2" charset="2"/>
              <a:buChar char="§"/>
            </a:pPr>
            <a:r>
              <a:rPr lang="en-US" sz="1600" b="1" dirty="0"/>
              <a:t>SAMMELVERROHRUNG.</a:t>
            </a:r>
          </a:p>
        </p:txBody>
      </p:sp>
      <p:sp>
        <p:nvSpPr>
          <p:cNvPr id="6" name="Rectangle 5">
            <a:extLst>
              <a:ext uri="{FF2B5EF4-FFF2-40B4-BE49-F238E27FC236}">
                <a16:creationId xmlns:a16="http://schemas.microsoft.com/office/drawing/2014/main" id="{783AF331-E3F2-4383-9715-70DC2529A597}"/>
              </a:ext>
            </a:extLst>
          </p:cNvPr>
          <p:cNvSpPr/>
          <p:nvPr/>
        </p:nvSpPr>
        <p:spPr>
          <a:xfrm>
            <a:off x="755525" y="2277000"/>
            <a:ext cx="7920163" cy="1600438"/>
          </a:xfrm>
          <a:prstGeom prst="rect">
            <a:avLst/>
          </a:prstGeom>
        </p:spPr>
        <p:txBody>
          <a:bodyPr wrap="square">
            <a:spAutoFit/>
          </a:bodyPr>
          <a:lstStyle/>
          <a:p>
            <a:pPr marL="542925" lvl="1" indent="-285750">
              <a:buFont typeface="Calibri" panose="020F0502020204030204" pitchFamily="34" charset="0"/>
              <a:buChar char="‒"/>
            </a:pPr>
            <a:r>
              <a:rPr lang="en-US" sz="1400" b="1" dirty="0">
                <a:solidFill>
                  <a:prstClr val="black"/>
                </a:solidFill>
              </a:rPr>
              <a:t>Grundlegende Anschlüsse. Verrohrung von Einzel- und Doppel-FPC.</a:t>
            </a:r>
          </a:p>
          <a:p>
            <a:pPr marL="827088" lvl="2" indent="-285750">
              <a:buFont typeface="Arial" panose="020B0604020202020204" pitchFamily="34" charset="0"/>
              <a:buChar char="."/>
            </a:pPr>
            <a:r>
              <a:rPr lang="en-US" sz="1400" dirty="0">
                <a:solidFill>
                  <a:prstClr val="black"/>
                </a:solidFill>
              </a:rPr>
              <a:t>Bei kleinen SWH-Anlagen für Einfamilienhäuser werden sehr häufig verpackte SWH-Bausätze mit </a:t>
            </a:r>
            <a:r>
              <a:rPr lang="en-US" sz="1400" b="1" dirty="0">
                <a:solidFill>
                  <a:prstClr val="black"/>
                </a:solidFill>
              </a:rPr>
              <a:t>einem oder zwei Sonnenkollektoren</a:t>
            </a:r>
            <a:r>
              <a:rPr lang="en-US" sz="1400" dirty="0">
                <a:solidFill>
                  <a:prstClr val="black"/>
                </a:solidFill>
              </a:rPr>
              <a:t> verwendet.</a:t>
            </a:r>
          </a:p>
          <a:p>
            <a:pPr marL="827088" lvl="2" indent="-285750">
              <a:buFont typeface="Arial" panose="020B0604020202020204" pitchFamily="34" charset="0"/>
              <a:buChar char="."/>
            </a:pPr>
            <a:r>
              <a:rPr lang="en-US" sz="1400" dirty="0">
                <a:solidFill>
                  <a:prstClr val="black"/>
                </a:solidFill>
              </a:rPr>
              <a:t>FPC haben oft </a:t>
            </a:r>
            <a:r>
              <a:rPr lang="en-US" sz="1400" b="1" dirty="0">
                <a:solidFill>
                  <a:prstClr val="black"/>
                </a:solidFill>
              </a:rPr>
              <a:t>vier Anschlüsse, </a:t>
            </a:r>
            <a:r>
              <a:rPr lang="en-US" sz="1400" dirty="0">
                <a:solidFill>
                  <a:prstClr val="black"/>
                </a:solidFill>
              </a:rPr>
              <a:t>mit Harfe oder Serpentinenschlauch im Inneren. </a:t>
            </a:r>
          </a:p>
          <a:p>
            <a:pPr marL="827088" lvl="2" indent="-285750">
              <a:buFont typeface="Arial" panose="020B0604020202020204" pitchFamily="34" charset="0"/>
              <a:buChar char="."/>
            </a:pPr>
            <a:r>
              <a:rPr lang="en-US" sz="1400" dirty="0">
                <a:solidFill>
                  <a:prstClr val="black"/>
                </a:solidFill>
              </a:rPr>
              <a:t>Bei einem einzelnen Kollektor werden nur zwei der Anschlüsse für den Flüssigkeitsstrom verwendet und die beiden anderen sind verschlossen. Der Hersteller kennzeichnet Einlässe, Auslässe und Installationsmöglichkeiten.</a:t>
            </a:r>
          </a:p>
        </p:txBody>
      </p:sp>
      <p:pic>
        <p:nvPicPr>
          <p:cNvPr id="8" name="Picture 7">
            <a:extLst>
              <a:ext uri="{FF2B5EF4-FFF2-40B4-BE49-F238E27FC236}">
                <a16:creationId xmlns:a16="http://schemas.microsoft.com/office/drawing/2014/main" id="{65E11714-8E9F-428E-BFA6-3A35D818E56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754638" y="3933000"/>
            <a:ext cx="4917450" cy="2270498"/>
          </a:xfrm>
          <a:prstGeom prst="rect">
            <a:avLst/>
          </a:prstGeom>
          <a:ln>
            <a:solidFill>
              <a:schemeClr val="tx1"/>
            </a:solidFill>
          </a:ln>
        </p:spPr>
      </p:pic>
      <p:sp>
        <p:nvSpPr>
          <p:cNvPr id="10" name="Rectangle 9">
            <a:extLst>
              <a:ext uri="{FF2B5EF4-FFF2-40B4-BE49-F238E27FC236}">
                <a16:creationId xmlns:a16="http://schemas.microsoft.com/office/drawing/2014/main" id="{2D456B11-4BDC-4C88-95BF-A669928742CD}"/>
              </a:ext>
            </a:extLst>
          </p:cNvPr>
          <p:cNvSpPr/>
          <p:nvPr/>
        </p:nvSpPr>
        <p:spPr>
          <a:xfrm>
            <a:off x="755525" y="3789000"/>
            <a:ext cx="2999113" cy="2677656"/>
          </a:xfrm>
          <a:prstGeom prst="rect">
            <a:avLst/>
          </a:prstGeom>
        </p:spPr>
        <p:txBody>
          <a:bodyPr wrap="square">
            <a:spAutoFit/>
          </a:bodyPr>
          <a:lstStyle/>
          <a:p>
            <a:pPr marL="827088" lvl="2" indent="-285750">
              <a:buFont typeface="Arial" panose="020B0604020202020204" pitchFamily="34" charset="0"/>
              <a:buChar char="."/>
            </a:pPr>
            <a:r>
              <a:rPr lang="en-US" sz="1400" dirty="0">
                <a:solidFill>
                  <a:prstClr val="black"/>
                </a:solidFill>
              </a:rPr>
              <a:t>Es ist üblich, dass in</a:t>
            </a:r>
            <a:r>
              <a:rPr lang="en-US" sz="1400" b="1" dirty="0">
                <a:solidFill>
                  <a:prstClr val="black"/>
                </a:solidFill>
              </a:rPr>
              <a:t> vertikaler Ausrichtung der Auslass der obere rechte Anschluss ist und in horizontaler Ausrichtung der Auslass der obere linke Anschluss ist. </a:t>
            </a:r>
            <a:r>
              <a:rPr lang="en-US" sz="1400" dirty="0">
                <a:solidFill>
                  <a:prstClr val="black"/>
                </a:solidFill>
              </a:rPr>
              <a:t>Die Auslässe oben begünstigen die Luftspülung.</a:t>
            </a:r>
          </a:p>
          <a:p>
            <a:pPr marL="827088" lvl="2" indent="-285750">
              <a:buFont typeface="Arial" panose="020B0604020202020204" pitchFamily="34" charset="0"/>
              <a:buChar char="."/>
            </a:pPr>
            <a:r>
              <a:rPr lang="en-US" sz="1400" dirty="0">
                <a:solidFill>
                  <a:prstClr val="black"/>
                </a:solidFill>
              </a:rPr>
              <a:t>In der Nähe der Auslassöffnung befindet sich der Sensor.</a:t>
            </a:r>
          </a:p>
        </p:txBody>
      </p:sp>
      <p:sp>
        <p:nvSpPr>
          <p:cNvPr id="9" name="Rectangle 8">
            <a:extLst>
              <a:ext uri="{FF2B5EF4-FFF2-40B4-BE49-F238E27FC236}">
                <a16:creationId xmlns:a16="http://schemas.microsoft.com/office/drawing/2014/main" id="{908A18DF-F27A-41DB-905A-CEB19F9181C6}"/>
              </a:ext>
            </a:extLst>
          </p:cNvPr>
          <p:cNvSpPr/>
          <p:nvPr/>
        </p:nvSpPr>
        <p:spPr>
          <a:xfrm>
            <a:off x="432916" y="1557000"/>
            <a:ext cx="7883084" cy="369332"/>
          </a:xfrm>
          <a:prstGeom prst="rect">
            <a:avLst/>
          </a:prstGeom>
        </p:spPr>
        <p:txBody>
          <a:bodyPr wrap="square">
            <a:spAutoFit/>
          </a:bodyPr>
          <a:lstStyle/>
          <a:p>
            <a:pPr marL="285750" indent="-285750">
              <a:buFont typeface="Wingdings" panose="05000000000000000000" pitchFamily="2" charset="2"/>
              <a:buChar char="Ø"/>
            </a:pPr>
            <a:r>
              <a:rPr lang="en-US" b="1" dirty="0"/>
              <a:t>Ausgewählte Aspekte der Kollektortechnologien, Auswahl und Installation</a:t>
            </a:r>
          </a:p>
        </p:txBody>
      </p:sp>
    </p:spTree>
    <p:extLst>
      <p:ext uri="{BB962C8B-B14F-4D97-AF65-F5344CB8AC3E}">
        <p14:creationId xmlns:p14="http://schemas.microsoft.com/office/powerpoint/2010/main" val="1804865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5FAF3-6BD7-4487-AFF7-7C14AF5D5E59}"/>
              </a:ext>
            </a:extLst>
          </p:cNvPr>
          <p:cNvSpPr>
            <a:spLocks noGrp="1"/>
          </p:cNvSpPr>
          <p:nvPr>
            <p:ph type="title"/>
          </p:nvPr>
        </p:nvSpPr>
        <p:spPr/>
        <p:txBody>
          <a:bodyPr/>
          <a:lstStyle/>
          <a:p>
            <a:r>
              <a:rPr lang="en-US" b="1" dirty="0"/>
              <a:t>1. </a:t>
            </a:r>
            <a:r>
              <a:rPr lang="en-US" b="1" dirty="0">
                <a:solidFill>
                  <a:prstClr val="black"/>
                </a:solidFill>
                <a:cs typeface="Arial" pitchFamily="34" charset="0"/>
              </a:rPr>
              <a:t>Ein Überblick über Solarkollektoren</a:t>
            </a:r>
            <a:endParaRPr lang="en-US" dirty="0"/>
          </a:p>
        </p:txBody>
      </p:sp>
      <p:sp>
        <p:nvSpPr>
          <p:cNvPr id="5" name="Rectangle 4">
            <a:extLst>
              <a:ext uri="{FF2B5EF4-FFF2-40B4-BE49-F238E27FC236}">
                <a16:creationId xmlns:a16="http://schemas.microsoft.com/office/drawing/2014/main" id="{8AF1E204-C39A-4EDB-90E8-56B75BEB2492}"/>
              </a:ext>
            </a:extLst>
          </p:cNvPr>
          <p:cNvSpPr/>
          <p:nvPr/>
        </p:nvSpPr>
        <p:spPr>
          <a:xfrm>
            <a:off x="717606" y="1989000"/>
            <a:ext cx="2918394" cy="338554"/>
          </a:xfrm>
          <a:prstGeom prst="rect">
            <a:avLst/>
          </a:prstGeom>
        </p:spPr>
        <p:txBody>
          <a:bodyPr wrap="square">
            <a:spAutoFit/>
          </a:bodyPr>
          <a:lstStyle/>
          <a:p>
            <a:pPr marL="285750" indent="-285750">
              <a:buFont typeface="Wingdings" panose="05000000000000000000" pitchFamily="2" charset="2"/>
              <a:buChar char="§"/>
            </a:pPr>
            <a:r>
              <a:rPr lang="en-US" sz="1600" b="1" dirty="0"/>
              <a:t>SAMMELVERROHRUNG.</a:t>
            </a:r>
          </a:p>
        </p:txBody>
      </p:sp>
      <p:sp>
        <p:nvSpPr>
          <p:cNvPr id="6" name="Rectangle 5">
            <a:extLst>
              <a:ext uri="{FF2B5EF4-FFF2-40B4-BE49-F238E27FC236}">
                <a16:creationId xmlns:a16="http://schemas.microsoft.com/office/drawing/2014/main" id="{E97A3C03-FD7D-4D88-A52E-3236E2F248A8}"/>
              </a:ext>
            </a:extLst>
          </p:cNvPr>
          <p:cNvSpPr/>
          <p:nvPr/>
        </p:nvSpPr>
        <p:spPr>
          <a:xfrm>
            <a:off x="755525" y="2421000"/>
            <a:ext cx="4464475" cy="2246769"/>
          </a:xfrm>
          <a:prstGeom prst="rect">
            <a:avLst/>
          </a:prstGeom>
        </p:spPr>
        <p:txBody>
          <a:bodyPr wrap="square">
            <a:spAutoFit/>
          </a:bodyPr>
          <a:lstStyle/>
          <a:p>
            <a:pPr marL="542925" lvl="1" indent="-285750">
              <a:buFont typeface="Calibri" panose="020F0502020204030204" pitchFamily="34" charset="0"/>
              <a:buChar char="‒"/>
            </a:pPr>
            <a:r>
              <a:rPr lang="en-US" sz="1400" b="1" dirty="0">
                <a:solidFill>
                  <a:prstClr val="black"/>
                </a:solidFill>
              </a:rPr>
              <a:t>Grundlegende Anschlüsse. Verrohrung von Einzel- und Doppel-FPC.</a:t>
            </a:r>
          </a:p>
          <a:p>
            <a:pPr marL="742950" lvl="1" indent="-285750">
              <a:buFont typeface="Arial" panose="020B0604020202020204" pitchFamily="34" charset="0"/>
              <a:buChar char="."/>
            </a:pPr>
            <a:r>
              <a:rPr lang="en-US" sz="1400" dirty="0">
                <a:solidFill>
                  <a:prstClr val="black"/>
                </a:solidFill>
              </a:rPr>
              <a:t>Für die Herstellung von Sanitärkollektoren werden in der Regel </a:t>
            </a:r>
            <a:r>
              <a:rPr lang="en-US" sz="1400" b="1" dirty="0">
                <a:solidFill>
                  <a:prstClr val="black"/>
                </a:solidFill>
              </a:rPr>
              <a:t>Verbindungs- und Kupplungsschläuche </a:t>
            </a:r>
            <a:r>
              <a:rPr lang="en-US" sz="1400" dirty="0">
                <a:solidFill>
                  <a:prstClr val="black"/>
                </a:solidFill>
              </a:rPr>
              <a:t>verwendet</a:t>
            </a:r>
            <a:r>
              <a:rPr lang="en-US" sz="1400" b="1" dirty="0">
                <a:solidFill>
                  <a:prstClr val="black"/>
                </a:solidFill>
              </a:rPr>
              <a:t>, die </a:t>
            </a:r>
            <a:r>
              <a:rPr lang="en-US" sz="1400" dirty="0">
                <a:solidFill>
                  <a:prstClr val="black"/>
                </a:solidFill>
              </a:rPr>
              <a:t>von den Herstellern in ihren Bausätzen</a:t>
            </a:r>
            <a:r>
              <a:rPr lang="en-US" sz="1400" b="1" dirty="0">
                <a:solidFill>
                  <a:prstClr val="black"/>
                </a:solidFill>
              </a:rPr>
              <a:t> geliefert werden</a:t>
            </a:r>
            <a:r>
              <a:rPr lang="en-US" sz="1400" dirty="0">
                <a:solidFill>
                  <a:prstClr val="black"/>
                </a:solidFill>
              </a:rPr>
              <a:t>. </a:t>
            </a:r>
          </a:p>
          <a:p>
            <a:pPr marL="742950" lvl="1" indent="-285750">
              <a:buFont typeface="Arial" panose="020B0604020202020204" pitchFamily="34" charset="0"/>
              <a:buChar char="."/>
            </a:pPr>
            <a:r>
              <a:rPr lang="en-US" sz="1400" dirty="0"/>
              <a:t>Wenn zwei (oder mehr) FPCs verwendet werden, werden sie meist </a:t>
            </a:r>
            <a:r>
              <a:rPr lang="en-US" sz="1400" b="1" dirty="0"/>
              <a:t>parallel</a:t>
            </a:r>
            <a:r>
              <a:rPr lang="en-US" sz="1400" dirty="0"/>
              <a:t> verlotet (Hydraulik). </a:t>
            </a:r>
          </a:p>
          <a:p>
            <a:pPr marL="742950" lvl="1" indent="-285750">
              <a:buFont typeface="Arial" panose="020B0604020202020204" pitchFamily="34" charset="0"/>
              <a:buChar char="."/>
            </a:pPr>
            <a:r>
              <a:rPr lang="en-US" sz="1400" dirty="0"/>
              <a:t>Die Methode zur Parallelschaltung von FPC ist je nach Stil unterschiedlich. </a:t>
            </a:r>
          </a:p>
        </p:txBody>
      </p:sp>
      <p:sp>
        <p:nvSpPr>
          <p:cNvPr id="9" name="Rectangle 8">
            <a:extLst>
              <a:ext uri="{FF2B5EF4-FFF2-40B4-BE49-F238E27FC236}">
                <a16:creationId xmlns:a16="http://schemas.microsoft.com/office/drawing/2014/main" id="{06AA20C7-CFBC-435D-B82C-1EA8AE3547D7}"/>
              </a:ext>
            </a:extLst>
          </p:cNvPr>
          <p:cNvSpPr/>
          <p:nvPr/>
        </p:nvSpPr>
        <p:spPr>
          <a:xfrm>
            <a:off x="755524" y="4797000"/>
            <a:ext cx="7920163" cy="1384995"/>
          </a:xfrm>
          <a:prstGeom prst="rect">
            <a:avLst/>
          </a:prstGeom>
        </p:spPr>
        <p:txBody>
          <a:bodyPr wrap="square">
            <a:spAutoFit/>
          </a:bodyPr>
          <a:lstStyle/>
          <a:p>
            <a:pPr marL="742950" lvl="1" indent="-285750">
              <a:buFont typeface="Arial" panose="020B0604020202020204" pitchFamily="34" charset="0"/>
              <a:buChar char="."/>
            </a:pPr>
            <a:r>
              <a:rPr lang="en-US" sz="1400" b="1" dirty="0">
                <a:solidFill>
                  <a:prstClr val="black"/>
                </a:solidFill>
              </a:rPr>
              <a:t>Harfenkollektoren werden durch Zusammenfügen der Verteiler parallel geschaltet.</a:t>
            </a:r>
            <a:endParaRPr lang="en-US" sz="1400" dirty="0">
              <a:solidFill>
                <a:prstClr val="black"/>
              </a:solidFill>
            </a:endParaRPr>
          </a:p>
          <a:p>
            <a:pPr marL="742950" lvl="1" indent="-285750">
              <a:buFont typeface="Arial" panose="020B0604020202020204" pitchFamily="34" charset="0"/>
              <a:buChar char="."/>
            </a:pPr>
            <a:r>
              <a:rPr lang="en-US" sz="1400" dirty="0">
                <a:solidFill>
                  <a:prstClr val="black"/>
                </a:solidFill>
              </a:rPr>
              <a:t>Die Parallelschaltung teilt den Systemstrom gleichmäßig durch die Kollektoren auf, wodurch </a:t>
            </a:r>
            <a:r>
              <a:rPr lang="en-US" sz="1400" b="1" dirty="0">
                <a:solidFill>
                  <a:prstClr val="black"/>
                </a:solidFill>
              </a:rPr>
              <a:t>in jedem Kollektor gleichwertige Temperaturen</a:t>
            </a:r>
            <a:r>
              <a:rPr lang="en-US" sz="1400" dirty="0">
                <a:solidFill>
                  <a:prstClr val="black"/>
                </a:solidFill>
              </a:rPr>
              <a:t> erreicht werden. </a:t>
            </a:r>
          </a:p>
          <a:p>
            <a:pPr marL="742950" lvl="1" indent="-285750">
              <a:buFont typeface="Arial" panose="020B0604020202020204" pitchFamily="34" charset="0"/>
              <a:buChar char="."/>
            </a:pPr>
            <a:r>
              <a:rPr lang="en-US" sz="1400" dirty="0">
                <a:solidFill>
                  <a:prstClr val="black"/>
                </a:solidFill>
              </a:rPr>
              <a:t>Serpentine FPC mit nur zwei Anschlüssen werden in der Regel </a:t>
            </a:r>
            <a:r>
              <a:rPr lang="en-US" sz="1400" b="1" dirty="0">
                <a:solidFill>
                  <a:prstClr val="black"/>
                </a:solidFill>
              </a:rPr>
              <a:t>in Serie</a:t>
            </a:r>
            <a:r>
              <a:rPr lang="en-US" sz="1400" dirty="0">
                <a:solidFill>
                  <a:prstClr val="black"/>
                </a:solidFill>
              </a:rPr>
              <a:t> gelotet.</a:t>
            </a:r>
          </a:p>
          <a:p>
            <a:pPr marL="742950" lvl="1" indent="-285750">
              <a:buFont typeface="Arial" panose="020B0604020202020204" pitchFamily="34" charset="0"/>
              <a:buChar char="."/>
            </a:pPr>
            <a:r>
              <a:rPr lang="en-US" sz="1400" dirty="0">
                <a:solidFill>
                  <a:prstClr val="black"/>
                </a:solidFill>
              </a:rPr>
              <a:t>Die HTF durchläuft die Kollektoren nacheinander in Serie. Der letzte Kollektor wird heißer als der erste. Dies verringert die Effizienz des gesamten Sammelsystems.</a:t>
            </a:r>
            <a:endParaRPr lang="en-US" sz="3200" dirty="0">
              <a:solidFill>
                <a:prstClr val="black"/>
              </a:solidFill>
            </a:endParaRPr>
          </a:p>
        </p:txBody>
      </p:sp>
      <p:pic>
        <p:nvPicPr>
          <p:cNvPr id="10" name="Picture 9">
            <a:extLst>
              <a:ext uri="{FF2B5EF4-FFF2-40B4-BE49-F238E27FC236}">
                <a16:creationId xmlns:a16="http://schemas.microsoft.com/office/drawing/2014/main" id="{9A2AAB7F-E0E3-444F-B19D-35A38232600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358088" y="1989000"/>
            <a:ext cx="3313577" cy="2798344"/>
          </a:xfrm>
          <a:prstGeom prst="rect">
            <a:avLst/>
          </a:prstGeom>
          <a:ln>
            <a:solidFill>
              <a:schemeClr val="tx1"/>
            </a:solidFill>
          </a:ln>
        </p:spPr>
      </p:pic>
      <p:sp>
        <p:nvSpPr>
          <p:cNvPr id="8" name="Rectangle 7">
            <a:extLst>
              <a:ext uri="{FF2B5EF4-FFF2-40B4-BE49-F238E27FC236}">
                <a16:creationId xmlns:a16="http://schemas.microsoft.com/office/drawing/2014/main" id="{515D8693-7865-402A-B846-541D9629005D}"/>
              </a:ext>
            </a:extLst>
          </p:cNvPr>
          <p:cNvSpPr/>
          <p:nvPr/>
        </p:nvSpPr>
        <p:spPr>
          <a:xfrm>
            <a:off x="432916" y="1557000"/>
            <a:ext cx="8099084" cy="369332"/>
          </a:xfrm>
          <a:prstGeom prst="rect">
            <a:avLst/>
          </a:prstGeom>
        </p:spPr>
        <p:txBody>
          <a:bodyPr wrap="square">
            <a:spAutoFit/>
          </a:bodyPr>
          <a:lstStyle/>
          <a:p>
            <a:pPr marL="285750" indent="-285750">
              <a:buFont typeface="Wingdings" panose="05000000000000000000" pitchFamily="2" charset="2"/>
              <a:buChar char="Ø"/>
            </a:pPr>
            <a:r>
              <a:rPr lang="en-US" b="1" dirty="0"/>
              <a:t>Ausgewählte Aspekte der Kollektortechnologien, Auswahl und Installation</a:t>
            </a:r>
          </a:p>
        </p:txBody>
      </p:sp>
    </p:spTree>
    <p:extLst>
      <p:ext uri="{BB962C8B-B14F-4D97-AF65-F5344CB8AC3E}">
        <p14:creationId xmlns:p14="http://schemas.microsoft.com/office/powerpoint/2010/main" val="4282931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D8AE2-3260-4A94-97F3-5833E6F4E60C}"/>
              </a:ext>
            </a:extLst>
          </p:cNvPr>
          <p:cNvSpPr>
            <a:spLocks noGrp="1"/>
          </p:cNvSpPr>
          <p:nvPr>
            <p:ph type="title"/>
          </p:nvPr>
        </p:nvSpPr>
        <p:spPr/>
        <p:txBody>
          <a:bodyPr/>
          <a:lstStyle/>
          <a:p>
            <a:r>
              <a:rPr lang="en-US" b="1" dirty="0"/>
              <a:t>1. </a:t>
            </a:r>
            <a:r>
              <a:rPr lang="en-US" b="1" dirty="0">
                <a:solidFill>
                  <a:prstClr val="black"/>
                </a:solidFill>
                <a:cs typeface="Arial" pitchFamily="34" charset="0"/>
              </a:rPr>
              <a:t>Ein Überblick über Solarkollektoren</a:t>
            </a:r>
            <a:endParaRPr lang="en-US" dirty="0"/>
          </a:p>
        </p:txBody>
      </p:sp>
      <p:sp>
        <p:nvSpPr>
          <p:cNvPr id="5" name="Rectangle 4">
            <a:extLst>
              <a:ext uri="{FF2B5EF4-FFF2-40B4-BE49-F238E27FC236}">
                <a16:creationId xmlns:a16="http://schemas.microsoft.com/office/drawing/2014/main" id="{309E4536-68EE-49EA-9FCB-2B7E503C5CBA}"/>
              </a:ext>
            </a:extLst>
          </p:cNvPr>
          <p:cNvSpPr/>
          <p:nvPr/>
        </p:nvSpPr>
        <p:spPr>
          <a:xfrm>
            <a:off x="717606" y="1915458"/>
            <a:ext cx="2918394" cy="338554"/>
          </a:xfrm>
          <a:prstGeom prst="rect">
            <a:avLst/>
          </a:prstGeom>
        </p:spPr>
        <p:txBody>
          <a:bodyPr wrap="square">
            <a:spAutoFit/>
          </a:bodyPr>
          <a:lstStyle/>
          <a:p>
            <a:pPr marL="285750" indent="-285750">
              <a:buFont typeface="Wingdings" panose="05000000000000000000" pitchFamily="2" charset="2"/>
              <a:buChar char="§"/>
            </a:pPr>
            <a:r>
              <a:rPr lang="en-US" sz="1600" b="1" dirty="0"/>
              <a:t>SAMMELVERROHRUNG.</a:t>
            </a:r>
          </a:p>
        </p:txBody>
      </p:sp>
      <p:sp>
        <p:nvSpPr>
          <p:cNvPr id="6" name="Rectangle 5">
            <a:extLst>
              <a:ext uri="{FF2B5EF4-FFF2-40B4-BE49-F238E27FC236}">
                <a16:creationId xmlns:a16="http://schemas.microsoft.com/office/drawing/2014/main" id="{22C5CA89-932B-4728-BE2F-FFB2041ECC8F}"/>
              </a:ext>
            </a:extLst>
          </p:cNvPr>
          <p:cNvSpPr/>
          <p:nvPr/>
        </p:nvSpPr>
        <p:spPr>
          <a:xfrm>
            <a:off x="594220" y="2254012"/>
            <a:ext cx="8072670" cy="523220"/>
          </a:xfrm>
          <a:prstGeom prst="rect">
            <a:avLst/>
          </a:prstGeom>
        </p:spPr>
        <p:txBody>
          <a:bodyPr wrap="square">
            <a:spAutoFit/>
          </a:bodyPr>
          <a:lstStyle/>
          <a:p>
            <a:pPr marL="542925" lvl="1" indent="-285750">
              <a:buFont typeface="Calibri" panose="020F0502020204030204" pitchFamily="34" charset="0"/>
              <a:buChar char="‒"/>
            </a:pPr>
            <a:r>
              <a:rPr lang="en-US" sz="1400" b="1" dirty="0">
                <a:solidFill>
                  <a:prstClr val="black"/>
                </a:solidFill>
              </a:rPr>
              <a:t>Grundlegende Anschlüsse. Verrohrung von Einzel- und Doppel-FPC.</a:t>
            </a:r>
          </a:p>
          <a:p>
            <a:pPr marL="803275" lvl="2" indent="-285750">
              <a:buFont typeface="Arial" panose="020B0604020202020204" pitchFamily="34" charset="0"/>
              <a:buChar char="."/>
            </a:pPr>
            <a:r>
              <a:rPr lang="en-US" sz="1400" dirty="0">
                <a:solidFill>
                  <a:prstClr val="black"/>
                </a:solidFill>
              </a:rPr>
              <a:t>Bei einer Doppelkollektoranlage werden die Kollektoren einfach in der Mitte zusammengefügt.</a:t>
            </a:r>
            <a:endParaRPr lang="en-US" sz="1400" b="1" dirty="0">
              <a:solidFill>
                <a:prstClr val="black"/>
              </a:solidFill>
            </a:endParaRPr>
          </a:p>
        </p:txBody>
      </p:sp>
      <p:pic>
        <p:nvPicPr>
          <p:cNvPr id="10" name="Picture 9">
            <a:extLst>
              <a:ext uri="{FF2B5EF4-FFF2-40B4-BE49-F238E27FC236}">
                <a16:creationId xmlns:a16="http://schemas.microsoft.com/office/drawing/2014/main" id="{0BFFD915-BDC2-4F20-A926-BD9EDB9A7D3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394800" y="2853000"/>
            <a:ext cx="5292000" cy="3455725"/>
          </a:xfrm>
          <a:prstGeom prst="rect">
            <a:avLst/>
          </a:prstGeom>
          <a:ln>
            <a:solidFill>
              <a:schemeClr val="tx1"/>
            </a:solidFill>
          </a:ln>
        </p:spPr>
      </p:pic>
      <p:sp>
        <p:nvSpPr>
          <p:cNvPr id="11" name="Rectangle 10">
            <a:extLst>
              <a:ext uri="{FF2B5EF4-FFF2-40B4-BE49-F238E27FC236}">
                <a16:creationId xmlns:a16="http://schemas.microsoft.com/office/drawing/2014/main" id="{B3ED2A3C-8FBE-4E94-8635-3F394DE7604D}"/>
              </a:ext>
            </a:extLst>
          </p:cNvPr>
          <p:cNvSpPr/>
          <p:nvPr/>
        </p:nvSpPr>
        <p:spPr>
          <a:xfrm>
            <a:off x="594220" y="2709000"/>
            <a:ext cx="2897780" cy="3323987"/>
          </a:xfrm>
          <a:prstGeom prst="rect">
            <a:avLst/>
          </a:prstGeom>
        </p:spPr>
        <p:txBody>
          <a:bodyPr wrap="square">
            <a:spAutoFit/>
          </a:bodyPr>
          <a:lstStyle/>
          <a:p>
            <a:pPr marL="801688" lvl="1" indent="-285750">
              <a:buFont typeface="Arial" panose="020B0604020202020204" pitchFamily="34" charset="0"/>
              <a:buChar char="."/>
            </a:pPr>
            <a:r>
              <a:rPr lang="en-US" sz="1400" dirty="0">
                <a:solidFill>
                  <a:prstClr val="black"/>
                </a:solidFill>
              </a:rPr>
              <a:t>Die HTF-Rücklaufleitung (kalt) wird an den unteren Kollektoranschluss und die Vorlaufleitung (warm) an den </a:t>
            </a:r>
            <a:r>
              <a:rPr lang="en-US" sz="1400" dirty="0" err="1">
                <a:solidFill>
                  <a:prstClr val="black"/>
                </a:solidFill>
              </a:rPr>
              <a:t>gegenüber-liegenden</a:t>
            </a:r>
            <a:r>
              <a:rPr lang="en-US" sz="1400" dirty="0">
                <a:solidFill>
                  <a:prstClr val="black"/>
                </a:solidFill>
              </a:rPr>
              <a:t> oberen Anschluss angeschlossen. </a:t>
            </a:r>
          </a:p>
          <a:p>
            <a:pPr marL="801688" lvl="1" indent="-285750">
              <a:buFont typeface="Arial" panose="020B0604020202020204" pitchFamily="34" charset="0"/>
              <a:buChar char="."/>
            </a:pPr>
            <a:r>
              <a:rPr lang="en-US" sz="1400" dirty="0">
                <a:solidFill>
                  <a:prstClr val="black"/>
                </a:solidFill>
              </a:rPr>
              <a:t>Die 2 verbleibenden, nicht benutzten Ports sollten gedeckelt werden. </a:t>
            </a:r>
          </a:p>
          <a:p>
            <a:pPr marL="801688" lvl="1" indent="-285750">
              <a:buFont typeface="Arial" panose="020B0604020202020204" pitchFamily="34" charset="0"/>
              <a:buChar char="."/>
            </a:pPr>
            <a:r>
              <a:rPr lang="en-US" sz="1400" dirty="0">
                <a:solidFill>
                  <a:prstClr val="black"/>
                </a:solidFill>
              </a:rPr>
              <a:t>Für einige Modelle sind Erweiterungsbausätze erhältlich, d.h. schneller Anschluss eines dritten Kollektors.</a:t>
            </a:r>
          </a:p>
        </p:txBody>
      </p:sp>
      <p:sp>
        <p:nvSpPr>
          <p:cNvPr id="8" name="Rectangle 7">
            <a:extLst>
              <a:ext uri="{FF2B5EF4-FFF2-40B4-BE49-F238E27FC236}">
                <a16:creationId xmlns:a16="http://schemas.microsoft.com/office/drawing/2014/main" id="{E92297DC-F9F7-44D4-AD9A-30E0AE90ECD8}"/>
              </a:ext>
            </a:extLst>
          </p:cNvPr>
          <p:cNvSpPr/>
          <p:nvPr/>
        </p:nvSpPr>
        <p:spPr>
          <a:xfrm>
            <a:off x="432916" y="1557000"/>
            <a:ext cx="8603084" cy="369332"/>
          </a:xfrm>
          <a:prstGeom prst="rect">
            <a:avLst/>
          </a:prstGeom>
        </p:spPr>
        <p:txBody>
          <a:bodyPr wrap="square">
            <a:spAutoFit/>
          </a:bodyPr>
          <a:lstStyle/>
          <a:p>
            <a:pPr marL="285750" indent="-285750">
              <a:buFont typeface="Wingdings" panose="05000000000000000000" pitchFamily="2" charset="2"/>
              <a:buChar char="Ø"/>
            </a:pPr>
            <a:r>
              <a:rPr lang="en-US" b="1" dirty="0"/>
              <a:t>Ausgewählte Aspekte der Kollektortechnologien, Auswahl und Installation</a:t>
            </a:r>
          </a:p>
        </p:txBody>
      </p:sp>
    </p:spTree>
    <p:extLst>
      <p:ext uri="{BB962C8B-B14F-4D97-AF65-F5344CB8AC3E}">
        <p14:creationId xmlns:p14="http://schemas.microsoft.com/office/powerpoint/2010/main" val="2769716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DCC40-B235-4C83-976C-39A091641182}"/>
              </a:ext>
            </a:extLst>
          </p:cNvPr>
          <p:cNvSpPr>
            <a:spLocks noGrp="1"/>
          </p:cNvSpPr>
          <p:nvPr>
            <p:ph type="title"/>
          </p:nvPr>
        </p:nvSpPr>
        <p:spPr/>
        <p:txBody>
          <a:bodyPr/>
          <a:lstStyle/>
          <a:p>
            <a:r>
              <a:rPr lang="en-US" b="1" dirty="0"/>
              <a:t>1. </a:t>
            </a:r>
            <a:r>
              <a:rPr lang="en-US" b="1" dirty="0">
                <a:solidFill>
                  <a:prstClr val="black"/>
                </a:solidFill>
                <a:cs typeface="Arial" pitchFamily="34" charset="0"/>
              </a:rPr>
              <a:t>Ein Überblick über Solarkollektoren</a:t>
            </a:r>
            <a:endParaRPr lang="en-US" dirty="0"/>
          </a:p>
        </p:txBody>
      </p:sp>
      <p:sp>
        <p:nvSpPr>
          <p:cNvPr id="5" name="Rectangle 4">
            <a:extLst>
              <a:ext uri="{FF2B5EF4-FFF2-40B4-BE49-F238E27FC236}">
                <a16:creationId xmlns:a16="http://schemas.microsoft.com/office/drawing/2014/main" id="{BB3C620C-BEF2-4AB4-B064-612D9B0EC0B3}"/>
              </a:ext>
            </a:extLst>
          </p:cNvPr>
          <p:cNvSpPr/>
          <p:nvPr/>
        </p:nvSpPr>
        <p:spPr>
          <a:xfrm>
            <a:off x="717606" y="1915458"/>
            <a:ext cx="2918394" cy="338554"/>
          </a:xfrm>
          <a:prstGeom prst="rect">
            <a:avLst/>
          </a:prstGeom>
        </p:spPr>
        <p:txBody>
          <a:bodyPr wrap="square">
            <a:spAutoFit/>
          </a:bodyPr>
          <a:lstStyle/>
          <a:p>
            <a:pPr marL="285750" indent="-285750">
              <a:buFont typeface="Wingdings" panose="05000000000000000000" pitchFamily="2" charset="2"/>
              <a:buChar char="§"/>
            </a:pPr>
            <a:r>
              <a:rPr lang="en-US" sz="1600" b="1" dirty="0"/>
              <a:t>SAMMELVERROHRUNG.</a:t>
            </a:r>
          </a:p>
        </p:txBody>
      </p:sp>
      <p:sp>
        <p:nvSpPr>
          <p:cNvPr id="6" name="Rectangle 5">
            <a:extLst>
              <a:ext uri="{FF2B5EF4-FFF2-40B4-BE49-F238E27FC236}">
                <a16:creationId xmlns:a16="http://schemas.microsoft.com/office/drawing/2014/main" id="{66D974C4-2FEF-4248-8BD3-523C91F18CEE}"/>
              </a:ext>
            </a:extLst>
          </p:cNvPr>
          <p:cNvSpPr/>
          <p:nvPr/>
        </p:nvSpPr>
        <p:spPr>
          <a:xfrm>
            <a:off x="594220" y="2254012"/>
            <a:ext cx="8092580" cy="4185761"/>
          </a:xfrm>
          <a:prstGeom prst="rect">
            <a:avLst/>
          </a:prstGeom>
        </p:spPr>
        <p:txBody>
          <a:bodyPr wrap="square">
            <a:spAutoFit/>
          </a:bodyPr>
          <a:lstStyle/>
          <a:p>
            <a:pPr marL="542925" lvl="1" indent="-285750">
              <a:buFont typeface="Calibri" panose="020F0502020204030204" pitchFamily="34" charset="0"/>
              <a:buChar char="‒"/>
            </a:pPr>
            <a:r>
              <a:rPr lang="en-US" sz="1400" b="1" dirty="0">
                <a:solidFill>
                  <a:prstClr val="black"/>
                </a:solidFill>
              </a:rPr>
              <a:t>Grundlegende Anschlüsse. Verrohrung von Einzel- und Doppel-FPC. Einige Auslegungsparameter:</a:t>
            </a:r>
          </a:p>
          <a:p>
            <a:pPr marL="803275" lvl="2" indent="-285750">
              <a:buFont typeface="Arial" panose="020B0604020202020204" pitchFamily="34" charset="0"/>
              <a:buChar char="."/>
            </a:pPr>
            <a:r>
              <a:rPr lang="en-US" sz="1400" b="1" dirty="0">
                <a:solidFill>
                  <a:prstClr val="black"/>
                </a:solidFill>
              </a:rPr>
              <a:t>Durchflussmenge (L/min). </a:t>
            </a:r>
            <a:r>
              <a:rPr lang="en-US" sz="1400" dirty="0">
                <a:solidFill>
                  <a:prstClr val="black"/>
                </a:solidFill>
              </a:rPr>
              <a:t>Bestimmen Sie die Kollektorleistungen. </a:t>
            </a:r>
            <a:r>
              <a:rPr lang="en-US" sz="1400" b="1" dirty="0">
                <a:solidFill>
                  <a:prstClr val="black"/>
                </a:solidFill>
              </a:rPr>
              <a:t>Sie muss auf die empfohlenen Werte eingestellt werden </a:t>
            </a:r>
            <a:r>
              <a:rPr lang="en-US" sz="1400" dirty="0">
                <a:solidFill>
                  <a:prstClr val="black"/>
                </a:solidFill>
              </a:rPr>
              <a:t>(Beispiel: 0,5 L/min pro</a:t>
            </a:r>
            <a:r>
              <a:rPr lang="en-US" sz="1400" baseline="30000" dirty="0">
                <a:solidFill>
                  <a:prstClr val="black"/>
                </a:solidFill>
              </a:rPr>
              <a:t> m2</a:t>
            </a:r>
            <a:r>
              <a:rPr lang="en-US" sz="1400" dirty="0">
                <a:solidFill>
                  <a:prstClr val="black"/>
                </a:solidFill>
              </a:rPr>
              <a:t> Blendenfläche).</a:t>
            </a:r>
          </a:p>
          <a:p>
            <a:pPr marL="803275" lvl="2" indent="-285750">
              <a:buFont typeface="Arial" panose="020B0604020202020204" pitchFamily="34" charset="0"/>
              <a:buChar char="."/>
            </a:pPr>
            <a:r>
              <a:rPr lang="en-US" sz="1400" b="1" dirty="0">
                <a:solidFill>
                  <a:prstClr val="black"/>
                </a:solidFill>
              </a:rPr>
              <a:t>Strömungsgeschwindigkeit (m/s). </a:t>
            </a:r>
            <a:r>
              <a:rPr lang="en-US" sz="1400" dirty="0">
                <a:solidFill>
                  <a:prstClr val="black"/>
                </a:solidFill>
              </a:rPr>
              <a:t>Durchfluss (Vol/s)= A (Querschnittsfläche der Rohrleitung,</a:t>
            </a:r>
            <a:r>
              <a:rPr lang="en-US" sz="1400" baseline="30000" dirty="0">
                <a:solidFill>
                  <a:prstClr val="black"/>
                </a:solidFill>
              </a:rPr>
              <a:t> m2</a:t>
            </a:r>
            <a:r>
              <a:rPr lang="en-US" sz="1400" dirty="0">
                <a:solidFill>
                  <a:prstClr val="black"/>
                </a:solidFill>
              </a:rPr>
              <a:t>) x v (Flüssigkeitsgeschwindigkeit, m/s). Schmale Rohre und Fittings erhöhen die Geschwindigkeit bei einer gegebenen Durchflussmenge. Hohe Geschwindigkeiten erodieren Rohre, erzeugen Lärm und erhöhen den Druckabfall. Deshalb ist es wichtig</a:t>
            </a:r>
            <a:r>
              <a:rPr lang="en-US" sz="1400" b="1" dirty="0">
                <a:solidFill>
                  <a:prstClr val="black"/>
                </a:solidFill>
              </a:rPr>
              <a:t>, die Höchstgeschwindigkeiten der HTF </a:t>
            </a:r>
            <a:r>
              <a:rPr lang="en-US" sz="1400" dirty="0">
                <a:solidFill>
                  <a:prstClr val="black"/>
                </a:solidFill>
              </a:rPr>
              <a:t>im Umlauf</a:t>
            </a:r>
            <a:r>
              <a:rPr lang="en-US" sz="1400" b="1" dirty="0">
                <a:solidFill>
                  <a:prstClr val="black"/>
                </a:solidFill>
              </a:rPr>
              <a:t> nicht zu überschreiten</a:t>
            </a:r>
            <a:r>
              <a:rPr lang="en-US" sz="1400" dirty="0">
                <a:solidFill>
                  <a:prstClr val="black"/>
                </a:solidFill>
              </a:rPr>
              <a:t>.</a:t>
            </a:r>
          </a:p>
          <a:p>
            <a:pPr marL="803275" lvl="2" indent="-285750">
              <a:buFont typeface="Arial" panose="020B0604020202020204" pitchFamily="34" charset="0"/>
              <a:buChar char="."/>
            </a:pPr>
            <a:r>
              <a:rPr lang="en-US" sz="1400" b="1" dirty="0">
                <a:solidFill>
                  <a:prstClr val="black"/>
                </a:solidFill>
              </a:rPr>
              <a:t>Rohrleitungsgröße (Nennweite, mm). </a:t>
            </a:r>
            <a:r>
              <a:rPr lang="en-US" sz="1400" dirty="0">
                <a:solidFill>
                  <a:prstClr val="black"/>
                </a:solidFill>
              </a:rPr>
              <a:t>Sie erzeugt einen Druckabfall pro Längeneinheit und Änderungsgeschwindigkeiten. </a:t>
            </a:r>
            <a:r>
              <a:rPr lang="en-US" sz="1400" b="1" dirty="0">
                <a:solidFill>
                  <a:prstClr val="black"/>
                </a:solidFill>
              </a:rPr>
              <a:t>Die Hersteller empfehlen Größen für die richtige Durchflussrate und Geschwindigkeit. </a:t>
            </a:r>
          </a:p>
          <a:p>
            <a:pPr marL="803275" lvl="2" indent="-285750">
              <a:buFont typeface="Arial" panose="020B0604020202020204" pitchFamily="34" charset="0"/>
              <a:buChar char="."/>
            </a:pPr>
            <a:r>
              <a:rPr lang="en-US" sz="1400" b="1" dirty="0">
                <a:solidFill>
                  <a:prstClr val="black"/>
                </a:solidFill>
              </a:rPr>
              <a:t>Rohrmaterialien, Verbindungsmethoden und Isolierung. Kupferrohr, flexibler Edelstahl oder Baustahl (kein Kunststoff)</a:t>
            </a:r>
            <a:r>
              <a:rPr lang="en-US" sz="1400" dirty="0">
                <a:solidFill>
                  <a:prstClr val="black"/>
                </a:solidFill>
              </a:rPr>
              <a:t>. Fügen durch Löten oder lötfreie Verfahren. Die Isolierung ist für hohe Temperaturen ausgelegt und UV-geschützt (wenn das Rohr außen liegt). </a:t>
            </a:r>
          </a:p>
          <a:p>
            <a:pPr marL="803275" lvl="2" indent="-285750">
              <a:buFont typeface="Arial" panose="020B0604020202020204" pitchFamily="34" charset="0"/>
              <a:buChar char="."/>
            </a:pPr>
            <a:r>
              <a:rPr lang="en-US" sz="1400" b="1" dirty="0">
                <a:solidFill>
                  <a:prstClr val="black"/>
                </a:solidFill>
              </a:rPr>
              <a:t>Druckabfälle. </a:t>
            </a:r>
            <a:r>
              <a:rPr lang="en-US" sz="1400" dirty="0">
                <a:solidFill>
                  <a:prstClr val="black"/>
                </a:solidFill>
              </a:rPr>
              <a:t>In Kollektoren, Rohrleitungen, Armaturen und Ventilen und Wärmetauscher. </a:t>
            </a:r>
            <a:r>
              <a:rPr lang="en-US" sz="1400" b="1" dirty="0">
                <a:solidFill>
                  <a:prstClr val="black"/>
                </a:solidFill>
              </a:rPr>
              <a:t>Der kumulierte Wert muss von der Pumpe überwunden werden </a:t>
            </a:r>
            <a:r>
              <a:rPr lang="en-US" sz="1400" dirty="0">
                <a:solidFill>
                  <a:prstClr val="black"/>
                </a:solidFill>
              </a:rPr>
              <a:t>(Druck- oder Druckverlust).</a:t>
            </a:r>
          </a:p>
          <a:p>
            <a:pPr marL="803275" lvl="2" indent="-285750">
              <a:buFont typeface="Arial" panose="020B0604020202020204" pitchFamily="34" charset="0"/>
              <a:buChar char="."/>
            </a:pPr>
            <a:r>
              <a:rPr lang="en-US" sz="1400" b="1" dirty="0">
                <a:solidFill>
                  <a:prstClr val="black"/>
                </a:solidFill>
              </a:rPr>
              <a:t>Auswahl der Pumpe. Die Förderhöhe der Pumpe entspricht der statischen Förderhöhe plus Förderhöhenverluste</a:t>
            </a:r>
            <a:r>
              <a:rPr lang="en-US" sz="1400" dirty="0">
                <a:solidFill>
                  <a:prstClr val="black"/>
                </a:solidFill>
              </a:rPr>
              <a:t>. Material (Gusseisen, Messing bei indirekter SWH, Edelstahl bei direkter SWH). Folgen Sie den Empfehlungen.</a:t>
            </a:r>
            <a:endParaRPr lang="en-US" sz="1400" b="1" dirty="0">
              <a:solidFill>
                <a:prstClr val="black"/>
              </a:solidFill>
            </a:endParaRPr>
          </a:p>
        </p:txBody>
      </p:sp>
      <p:sp>
        <p:nvSpPr>
          <p:cNvPr id="7" name="Rectangle 6">
            <a:extLst>
              <a:ext uri="{FF2B5EF4-FFF2-40B4-BE49-F238E27FC236}">
                <a16:creationId xmlns:a16="http://schemas.microsoft.com/office/drawing/2014/main" id="{2AA7D038-1152-45A2-BC42-041EACC8E5EF}"/>
              </a:ext>
            </a:extLst>
          </p:cNvPr>
          <p:cNvSpPr/>
          <p:nvPr/>
        </p:nvSpPr>
        <p:spPr>
          <a:xfrm>
            <a:off x="432916" y="1557000"/>
            <a:ext cx="8171084" cy="369332"/>
          </a:xfrm>
          <a:prstGeom prst="rect">
            <a:avLst/>
          </a:prstGeom>
        </p:spPr>
        <p:txBody>
          <a:bodyPr wrap="square">
            <a:spAutoFit/>
          </a:bodyPr>
          <a:lstStyle/>
          <a:p>
            <a:pPr marL="285750" indent="-285750">
              <a:buFont typeface="Wingdings" panose="05000000000000000000" pitchFamily="2" charset="2"/>
              <a:buChar char="Ø"/>
            </a:pPr>
            <a:r>
              <a:rPr lang="en-US" b="1" dirty="0"/>
              <a:t>Ausgewählte Aspekte der Kollektortechnologien, Auswahl und Installation</a:t>
            </a:r>
          </a:p>
        </p:txBody>
      </p:sp>
    </p:spTree>
    <p:extLst>
      <p:ext uri="{BB962C8B-B14F-4D97-AF65-F5344CB8AC3E}">
        <p14:creationId xmlns:p14="http://schemas.microsoft.com/office/powerpoint/2010/main" val="929534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BB998-3BE7-4646-BEA7-8244DDF0C2D0}"/>
              </a:ext>
            </a:extLst>
          </p:cNvPr>
          <p:cNvSpPr>
            <a:spLocks noGrp="1"/>
          </p:cNvSpPr>
          <p:nvPr>
            <p:ph type="title"/>
          </p:nvPr>
        </p:nvSpPr>
        <p:spPr/>
        <p:txBody>
          <a:bodyPr/>
          <a:lstStyle/>
          <a:p>
            <a:r>
              <a:rPr lang="en-US" b="1" dirty="0"/>
              <a:t>1. </a:t>
            </a:r>
            <a:r>
              <a:rPr lang="en-US" b="1" dirty="0">
                <a:solidFill>
                  <a:prstClr val="black"/>
                </a:solidFill>
                <a:cs typeface="Arial" pitchFamily="34" charset="0"/>
              </a:rPr>
              <a:t>Ein Überblick über Solarkollektoren</a:t>
            </a:r>
            <a:endParaRPr lang="en-US" dirty="0"/>
          </a:p>
        </p:txBody>
      </p:sp>
      <p:sp>
        <p:nvSpPr>
          <p:cNvPr id="5" name="Rectangle 4">
            <a:extLst>
              <a:ext uri="{FF2B5EF4-FFF2-40B4-BE49-F238E27FC236}">
                <a16:creationId xmlns:a16="http://schemas.microsoft.com/office/drawing/2014/main" id="{9368276A-BA07-4540-A3C4-B2DB24BE2FB1}"/>
              </a:ext>
            </a:extLst>
          </p:cNvPr>
          <p:cNvSpPr/>
          <p:nvPr/>
        </p:nvSpPr>
        <p:spPr>
          <a:xfrm>
            <a:off x="717606" y="1915458"/>
            <a:ext cx="2918394" cy="338554"/>
          </a:xfrm>
          <a:prstGeom prst="rect">
            <a:avLst/>
          </a:prstGeom>
        </p:spPr>
        <p:txBody>
          <a:bodyPr wrap="square">
            <a:spAutoFit/>
          </a:bodyPr>
          <a:lstStyle/>
          <a:p>
            <a:pPr marL="285750" indent="-285750">
              <a:buFont typeface="Wingdings" panose="05000000000000000000" pitchFamily="2" charset="2"/>
              <a:buChar char="§"/>
            </a:pPr>
            <a:r>
              <a:rPr lang="en-US" sz="1600" b="1" dirty="0"/>
              <a:t>SAMMELVERROHRUNG.</a:t>
            </a:r>
          </a:p>
        </p:txBody>
      </p:sp>
      <p:sp>
        <p:nvSpPr>
          <p:cNvPr id="6" name="Rectangle 5">
            <a:extLst>
              <a:ext uri="{FF2B5EF4-FFF2-40B4-BE49-F238E27FC236}">
                <a16:creationId xmlns:a16="http://schemas.microsoft.com/office/drawing/2014/main" id="{ED28C87A-2214-4E52-B36B-797CFC3E89C4}"/>
              </a:ext>
            </a:extLst>
          </p:cNvPr>
          <p:cNvSpPr/>
          <p:nvPr/>
        </p:nvSpPr>
        <p:spPr>
          <a:xfrm>
            <a:off x="594220" y="2254012"/>
            <a:ext cx="8092580" cy="307777"/>
          </a:xfrm>
          <a:prstGeom prst="rect">
            <a:avLst/>
          </a:prstGeom>
        </p:spPr>
        <p:txBody>
          <a:bodyPr wrap="square">
            <a:spAutoFit/>
          </a:bodyPr>
          <a:lstStyle/>
          <a:p>
            <a:pPr marL="542925" lvl="1" indent="-285750">
              <a:buFont typeface="Calibri" panose="020F0502020204030204" pitchFamily="34" charset="0"/>
              <a:buChar char="‒"/>
            </a:pPr>
            <a:r>
              <a:rPr lang="en-US" sz="1400" b="1" dirty="0">
                <a:solidFill>
                  <a:prstClr val="black"/>
                </a:solidFill>
              </a:rPr>
              <a:t>Grundlegende Anschlüsse. Verrohrung von Einzel- und Doppel-FPC. Einige Auslegungsparameter:</a:t>
            </a:r>
          </a:p>
        </p:txBody>
      </p:sp>
      <p:pic>
        <p:nvPicPr>
          <p:cNvPr id="7" name="Picture 6">
            <a:extLst>
              <a:ext uri="{FF2B5EF4-FFF2-40B4-BE49-F238E27FC236}">
                <a16:creationId xmlns:a16="http://schemas.microsoft.com/office/drawing/2014/main" id="{63CFCB17-499F-4BF0-B28A-17A5AB693AC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00000" y="2637000"/>
            <a:ext cx="7775688" cy="1868012"/>
          </a:xfrm>
          <a:prstGeom prst="rect">
            <a:avLst/>
          </a:prstGeom>
          <a:ln>
            <a:solidFill>
              <a:schemeClr val="tx1"/>
            </a:solidFill>
          </a:ln>
        </p:spPr>
      </p:pic>
      <p:sp>
        <p:nvSpPr>
          <p:cNvPr id="9" name="Rectangle 8">
            <a:extLst>
              <a:ext uri="{FF2B5EF4-FFF2-40B4-BE49-F238E27FC236}">
                <a16:creationId xmlns:a16="http://schemas.microsoft.com/office/drawing/2014/main" id="{E1CDBD16-094C-42D9-9425-EFC2F9F0B69D}"/>
              </a:ext>
            </a:extLst>
          </p:cNvPr>
          <p:cNvSpPr/>
          <p:nvPr/>
        </p:nvSpPr>
        <p:spPr>
          <a:xfrm>
            <a:off x="594220" y="4523340"/>
            <a:ext cx="8081468" cy="1815882"/>
          </a:xfrm>
          <a:prstGeom prst="rect">
            <a:avLst/>
          </a:prstGeom>
        </p:spPr>
        <p:txBody>
          <a:bodyPr wrap="square">
            <a:spAutoFit/>
          </a:bodyPr>
          <a:lstStyle/>
          <a:p>
            <a:pPr marL="827088" lvl="2" indent="-285750">
              <a:buFont typeface="Arial" panose="020B0604020202020204" pitchFamily="34" charset="0"/>
              <a:buChar char="."/>
            </a:pPr>
            <a:r>
              <a:rPr lang="en-US" sz="1400" dirty="0"/>
              <a:t>Die Querschnitte werden nach der Anzahl der Kollektoren, den erforderlichen Gesamtdurchflussmengen und den Strömungsgeschwindigkeitsgrenzen dimensioniert.</a:t>
            </a:r>
          </a:p>
          <a:p>
            <a:pPr marL="827088" lvl="2" indent="-285750">
              <a:buFont typeface="Arial" panose="020B0604020202020204" pitchFamily="34" charset="0"/>
              <a:buChar char="."/>
            </a:pPr>
            <a:r>
              <a:rPr lang="en-US" sz="1400" dirty="0"/>
              <a:t>Durchschnittlicher oder nominaler Durchfluss (Durchsatz): 30L/h pro</a:t>
            </a:r>
            <a:r>
              <a:rPr lang="en-US" sz="1400" baseline="30000" dirty="0"/>
              <a:t> m2</a:t>
            </a:r>
            <a:r>
              <a:rPr lang="en-US" sz="1400" dirty="0"/>
              <a:t> (0,5L/min pro</a:t>
            </a:r>
            <a:r>
              <a:rPr lang="en-US" sz="1400" baseline="30000" dirty="0"/>
              <a:t> m2</a:t>
            </a:r>
            <a:r>
              <a:rPr lang="en-US" sz="1400" dirty="0"/>
              <a:t>).</a:t>
            </a:r>
          </a:p>
          <a:p>
            <a:pPr marL="827088" lvl="2" indent="-285750">
              <a:buFont typeface="Arial" panose="020B0604020202020204" pitchFamily="34" charset="0"/>
              <a:buChar char="."/>
            </a:pPr>
            <a:r>
              <a:rPr lang="en-US" sz="1400" dirty="0" err="1"/>
              <a:t>Máx</a:t>
            </a:r>
            <a:r>
              <a:rPr lang="en-US" sz="1400" dirty="0"/>
              <a:t>. 25m2 Öffnungsfläche (10 Kollektoren Portrait oder 8 Kollektoren Landscape).</a:t>
            </a:r>
          </a:p>
          <a:p>
            <a:pPr marL="827088" lvl="2" indent="-285750">
              <a:buFont typeface="Arial" panose="020B0604020202020204" pitchFamily="34" charset="0"/>
              <a:buChar char="."/>
            </a:pPr>
            <a:r>
              <a:rPr lang="en-US" sz="1400" dirty="0"/>
              <a:t>Die Strömungsgeschwindigkeit sollte unter 1 m/s gehalten werden, um einen übermäßigen Druckverlust zu vermeiden.</a:t>
            </a:r>
          </a:p>
          <a:p>
            <a:pPr marL="827088" lvl="2" indent="-285750">
              <a:buFont typeface="Arial" panose="020B0604020202020204" pitchFamily="34" charset="0"/>
              <a:buChar char="."/>
            </a:pPr>
            <a:r>
              <a:rPr lang="en-US" sz="1400" dirty="0"/>
              <a:t>Die Rohrdurchmesser beziehen sich auf eine maximale Gesamtrohrlänge von 2 x 20 m Kupferrohr.</a:t>
            </a:r>
          </a:p>
          <a:p>
            <a:pPr marL="827088" lvl="2" indent="-285750">
              <a:buFont typeface="Arial" panose="020B0604020202020204" pitchFamily="34" charset="0"/>
              <a:buChar char="."/>
            </a:pPr>
            <a:r>
              <a:rPr lang="en-US" sz="1400" dirty="0"/>
              <a:t>Diese Werte liegen innerhalb des Betriebsbereichs des empfohlenen Pumpenmodells.</a:t>
            </a:r>
          </a:p>
        </p:txBody>
      </p:sp>
      <p:sp>
        <p:nvSpPr>
          <p:cNvPr id="10" name="Rectangle 9">
            <a:extLst>
              <a:ext uri="{FF2B5EF4-FFF2-40B4-BE49-F238E27FC236}">
                <a16:creationId xmlns:a16="http://schemas.microsoft.com/office/drawing/2014/main" id="{B513EA87-9513-42E9-B2B4-3284CAEA1357}"/>
              </a:ext>
            </a:extLst>
          </p:cNvPr>
          <p:cNvSpPr/>
          <p:nvPr/>
        </p:nvSpPr>
        <p:spPr>
          <a:xfrm>
            <a:off x="5724000" y="3902593"/>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
        <p:nvSpPr>
          <p:cNvPr id="11" name="Rectangle 10">
            <a:extLst>
              <a:ext uri="{FF2B5EF4-FFF2-40B4-BE49-F238E27FC236}">
                <a16:creationId xmlns:a16="http://schemas.microsoft.com/office/drawing/2014/main" id="{11DAB58A-1474-41A3-8EC8-888CDA650C79}"/>
              </a:ext>
            </a:extLst>
          </p:cNvPr>
          <p:cNvSpPr/>
          <p:nvPr/>
        </p:nvSpPr>
        <p:spPr>
          <a:xfrm>
            <a:off x="432916" y="1557000"/>
            <a:ext cx="8092580" cy="369332"/>
          </a:xfrm>
          <a:prstGeom prst="rect">
            <a:avLst/>
          </a:prstGeom>
        </p:spPr>
        <p:txBody>
          <a:bodyPr wrap="square">
            <a:spAutoFit/>
          </a:bodyPr>
          <a:lstStyle/>
          <a:p>
            <a:pPr marL="285750" indent="-285750">
              <a:buFont typeface="Wingdings" panose="05000000000000000000" pitchFamily="2" charset="2"/>
              <a:buChar char="Ø"/>
            </a:pPr>
            <a:r>
              <a:rPr lang="en-US" b="1" dirty="0"/>
              <a:t>Ausgewählte Aspekte der Kollektortechnologien, Auswahl und Installation</a:t>
            </a:r>
          </a:p>
        </p:txBody>
      </p:sp>
    </p:spTree>
    <p:extLst>
      <p:ext uri="{BB962C8B-B14F-4D97-AF65-F5344CB8AC3E}">
        <p14:creationId xmlns:p14="http://schemas.microsoft.com/office/powerpoint/2010/main" val="743708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13478-1EF0-46CB-BCE9-B6B6534842E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0"/>
                    </a14:imgEffect>
                  </a14:imgLayer>
                </a14:imgProps>
              </a:ext>
            </a:extLst>
          </a:blip>
          <a:stretch>
            <a:fillRect/>
          </a:stretch>
        </p:blipFill>
        <p:spPr>
          <a:xfrm>
            <a:off x="1071918" y="3471792"/>
            <a:ext cx="7460082" cy="2836933"/>
          </a:xfrm>
          <a:prstGeom prst="rect">
            <a:avLst/>
          </a:prstGeom>
        </p:spPr>
      </p:pic>
      <p:sp>
        <p:nvSpPr>
          <p:cNvPr id="2" name="Title 1">
            <a:extLst>
              <a:ext uri="{FF2B5EF4-FFF2-40B4-BE49-F238E27FC236}">
                <a16:creationId xmlns:a16="http://schemas.microsoft.com/office/drawing/2014/main" id="{A92880D3-7774-4062-87F0-C918FFA20809}"/>
              </a:ext>
            </a:extLst>
          </p:cNvPr>
          <p:cNvSpPr>
            <a:spLocks noGrp="1"/>
          </p:cNvSpPr>
          <p:nvPr>
            <p:ph type="title"/>
          </p:nvPr>
        </p:nvSpPr>
        <p:spPr/>
        <p:txBody>
          <a:bodyPr>
            <a:normAutofit/>
          </a:bodyPr>
          <a:lstStyle/>
          <a:p>
            <a:r>
              <a:rPr lang="en-US" b="1" dirty="0"/>
              <a:t>1. </a:t>
            </a:r>
            <a:r>
              <a:rPr lang="en-US" b="1" dirty="0">
                <a:solidFill>
                  <a:prstClr val="black"/>
                </a:solidFill>
                <a:cs typeface="Arial" pitchFamily="34" charset="0"/>
              </a:rPr>
              <a:t>Ein Überblick über Solarkollektoren</a:t>
            </a:r>
            <a:endParaRPr lang="en-US" dirty="0"/>
          </a:p>
        </p:txBody>
      </p:sp>
      <p:sp>
        <p:nvSpPr>
          <p:cNvPr id="11" name="Rectangle 10">
            <a:extLst>
              <a:ext uri="{FF2B5EF4-FFF2-40B4-BE49-F238E27FC236}">
                <a16:creationId xmlns:a16="http://schemas.microsoft.com/office/drawing/2014/main" id="{571967B7-9A5B-49C9-BA55-52D6D41F5208}"/>
              </a:ext>
            </a:extLst>
          </p:cNvPr>
          <p:cNvSpPr/>
          <p:nvPr/>
        </p:nvSpPr>
        <p:spPr>
          <a:xfrm>
            <a:off x="717606" y="1915458"/>
            <a:ext cx="2918394" cy="338554"/>
          </a:xfrm>
          <a:prstGeom prst="rect">
            <a:avLst/>
          </a:prstGeom>
        </p:spPr>
        <p:txBody>
          <a:bodyPr wrap="square">
            <a:spAutoFit/>
          </a:bodyPr>
          <a:lstStyle/>
          <a:p>
            <a:pPr marL="285750" indent="-285750">
              <a:buFont typeface="Wingdings" panose="05000000000000000000" pitchFamily="2" charset="2"/>
              <a:buChar char="§"/>
            </a:pPr>
            <a:r>
              <a:rPr lang="en-US" sz="1600" b="1" dirty="0"/>
              <a:t>SAMMELVERROHRUNG.</a:t>
            </a:r>
          </a:p>
        </p:txBody>
      </p:sp>
      <p:sp>
        <p:nvSpPr>
          <p:cNvPr id="12" name="Rectangle 11">
            <a:extLst>
              <a:ext uri="{FF2B5EF4-FFF2-40B4-BE49-F238E27FC236}">
                <a16:creationId xmlns:a16="http://schemas.microsoft.com/office/drawing/2014/main" id="{096DF489-1616-4AA4-8B03-A0D2CC6159B9}"/>
              </a:ext>
            </a:extLst>
          </p:cNvPr>
          <p:cNvSpPr/>
          <p:nvPr/>
        </p:nvSpPr>
        <p:spPr>
          <a:xfrm>
            <a:off x="594220" y="2254012"/>
            <a:ext cx="8072670" cy="1384995"/>
          </a:xfrm>
          <a:prstGeom prst="rect">
            <a:avLst/>
          </a:prstGeom>
        </p:spPr>
        <p:txBody>
          <a:bodyPr wrap="square">
            <a:spAutoFit/>
          </a:bodyPr>
          <a:lstStyle/>
          <a:p>
            <a:pPr marL="542925" lvl="1" indent="-285750">
              <a:buFont typeface="Calibri" panose="020F0502020204030204" pitchFamily="34" charset="0"/>
              <a:buChar char="‒"/>
            </a:pPr>
            <a:r>
              <a:rPr lang="en-US" sz="1400" b="1" dirty="0">
                <a:solidFill>
                  <a:prstClr val="black"/>
                </a:solidFill>
              </a:rPr>
              <a:t>Grundlegende Anschlüsse. Einzel- und Doppel-ETC-Kollektorverrohrung.</a:t>
            </a:r>
          </a:p>
          <a:p>
            <a:pPr marL="827088" lvl="2" indent="-285750">
              <a:buFont typeface="Arial" panose="020B0604020202020204" pitchFamily="34" charset="0"/>
              <a:buChar char="."/>
            </a:pPr>
            <a:r>
              <a:rPr lang="en-US" sz="1400" dirty="0"/>
              <a:t>Die Hersteller empfehlen, diese Kollektoren </a:t>
            </a:r>
            <a:r>
              <a:rPr lang="en-US" sz="1400" b="1" dirty="0"/>
              <a:t>in Serie zu </a:t>
            </a:r>
            <a:r>
              <a:rPr lang="en-US" sz="1400" dirty="0"/>
              <a:t>verlegen, indem die Sammler direkt miteinander verbunden werden. Dies wird die Leistung nicht wesentlich beeinträchtigen.</a:t>
            </a:r>
          </a:p>
          <a:p>
            <a:pPr marL="827088" lvl="2" indent="-285750">
              <a:buFont typeface="Arial" panose="020B0604020202020204" pitchFamily="34" charset="0"/>
              <a:buChar char="."/>
            </a:pPr>
            <a:r>
              <a:rPr lang="en-US" sz="1400" dirty="0"/>
              <a:t>Heat Pipe ETC können nicht horizontal installiert werden, sondern müssen minimal geneigt werden.</a:t>
            </a:r>
          </a:p>
          <a:p>
            <a:pPr marL="827088" lvl="2" indent="-285750">
              <a:buFont typeface="Arial" panose="020B0604020202020204" pitchFamily="34" charset="0"/>
              <a:buChar char="."/>
            </a:pPr>
            <a:r>
              <a:rPr lang="en-US" sz="1400" dirty="0"/>
              <a:t>Direct Flow ETC kann in jeder beliebigen Ausrichtung installiert werden.</a:t>
            </a:r>
          </a:p>
        </p:txBody>
      </p:sp>
      <p:sp>
        <p:nvSpPr>
          <p:cNvPr id="7" name="Rectangle 6">
            <a:extLst>
              <a:ext uri="{FF2B5EF4-FFF2-40B4-BE49-F238E27FC236}">
                <a16:creationId xmlns:a16="http://schemas.microsoft.com/office/drawing/2014/main" id="{601F9BD8-775B-415B-A436-686C1B7016FE}"/>
              </a:ext>
            </a:extLst>
          </p:cNvPr>
          <p:cNvSpPr/>
          <p:nvPr/>
        </p:nvSpPr>
        <p:spPr>
          <a:xfrm>
            <a:off x="432916" y="1557000"/>
            <a:ext cx="7811084" cy="369332"/>
          </a:xfrm>
          <a:prstGeom prst="rect">
            <a:avLst/>
          </a:prstGeom>
        </p:spPr>
        <p:txBody>
          <a:bodyPr wrap="square">
            <a:spAutoFit/>
          </a:bodyPr>
          <a:lstStyle/>
          <a:p>
            <a:pPr marL="285750" indent="-285750">
              <a:buFont typeface="Wingdings" panose="05000000000000000000" pitchFamily="2" charset="2"/>
              <a:buChar char="Ø"/>
            </a:pPr>
            <a:r>
              <a:rPr lang="en-US" b="1" dirty="0"/>
              <a:t>Ausgewählte Aspekte der Kollektortechnologien, Auswahl und Installation</a:t>
            </a:r>
          </a:p>
        </p:txBody>
      </p:sp>
    </p:spTree>
    <p:extLst>
      <p:ext uri="{BB962C8B-B14F-4D97-AF65-F5344CB8AC3E}">
        <p14:creationId xmlns:p14="http://schemas.microsoft.com/office/powerpoint/2010/main" val="2258871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7912D-C49A-43AF-B343-787F35DF38EA}"/>
              </a:ext>
            </a:extLst>
          </p:cNvPr>
          <p:cNvSpPr>
            <a:spLocks noGrp="1"/>
          </p:cNvSpPr>
          <p:nvPr>
            <p:ph type="title"/>
          </p:nvPr>
        </p:nvSpPr>
        <p:spPr/>
        <p:txBody>
          <a:bodyPr/>
          <a:lstStyle/>
          <a:p>
            <a:r>
              <a:rPr lang="en-US" b="1" dirty="0"/>
              <a:t>1. </a:t>
            </a:r>
            <a:r>
              <a:rPr lang="en-US" b="1" dirty="0">
                <a:solidFill>
                  <a:prstClr val="black"/>
                </a:solidFill>
                <a:cs typeface="Arial" pitchFamily="34" charset="0"/>
              </a:rPr>
              <a:t>Ein Überblick über Solarkollektoren</a:t>
            </a:r>
            <a:endParaRPr lang="en-US" dirty="0"/>
          </a:p>
        </p:txBody>
      </p:sp>
      <p:sp>
        <p:nvSpPr>
          <p:cNvPr id="7" name="Rectangle 6">
            <a:extLst>
              <a:ext uri="{FF2B5EF4-FFF2-40B4-BE49-F238E27FC236}">
                <a16:creationId xmlns:a16="http://schemas.microsoft.com/office/drawing/2014/main" id="{3BB94133-972B-4653-A6B8-CD442B818859}"/>
              </a:ext>
            </a:extLst>
          </p:cNvPr>
          <p:cNvSpPr/>
          <p:nvPr/>
        </p:nvSpPr>
        <p:spPr>
          <a:xfrm>
            <a:off x="717606" y="1915458"/>
            <a:ext cx="2918394" cy="338554"/>
          </a:xfrm>
          <a:prstGeom prst="rect">
            <a:avLst/>
          </a:prstGeom>
        </p:spPr>
        <p:txBody>
          <a:bodyPr wrap="square">
            <a:spAutoFit/>
          </a:bodyPr>
          <a:lstStyle/>
          <a:p>
            <a:pPr marL="285750" indent="-285750">
              <a:buFont typeface="Wingdings" panose="05000000000000000000" pitchFamily="2" charset="2"/>
              <a:buChar char="§"/>
            </a:pPr>
            <a:r>
              <a:rPr lang="en-US" sz="1600" b="1" dirty="0"/>
              <a:t>SAMMELVERROHRUNG.</a:t>
            </a:r>
          </a:p>
        </p:txBody>
      </p:sp>
      <p:sp>
        <p:nvSpPr>
          <p:cNvPr id="8" name="Rectangle 7">
            <a:extLst>
              <a:ext uri="{FF2B5EF4-FFF2-40B4-BE49-F238E27FC236}">
                <a16:creationId xmlns:a16="http://schemas.microsoft.com/office/drawing/2014/main" id="{4DCED496-D7E1-4265-AFFB-43387F1085A7}"/>
              </a:ext>
            </a:extLst>
          </p:cNvPr>
          <p:cNvSpPr/>
          <p:nvPr/>
        </p:nvSpPr>
        <p:spPr>
          <a:xfrm>
            <a:off x="601200" y="2625570"/>
            <a:ext cx="2890800" cy="3539430"/>
          </a:xfrm>
          <a:prstGeom prst="rect">
            <a:avLst/>
          </a:prstGeom>
        </p:spPr>
        <p:txBody>
          <a:bodyPr wrap="square">
            <a:spAutoFit/>
          </a:bodyPr>
          <a:lstStyle/>
          <a:p>
            <a:pPr marL="742950" lvl="2" indent="-285750">
              <a:buFont typeface="Arial" panose="020B0604020202020204" pitchFamily="34" charset="0"/>
              <a:buChar char="."/>
            </a:pPr>
            <a:r>
              <a:rPr lang="en-US" sz="1400" dirty="0">
                <a:solidFill>
                  <a:prstClr val="black"/>
                </a:solidFill>
              </a:rPr>
              <a:t>Die Vor- und Rücklaufleitungen werden an die Ein- und Auslaufanschlüsse des Kollektors mit Hilfe der mitgelieferten Winkelverschraubungen aus Messing o.ä. angeschlossen.</a:t>
            </a:r>
          </a:p>
          <a:p>
            <a:pPr marL="742950" lvl="2" indent="-285750">
              <a:buFont typeface="Arial" panose="020B0604020202020204" pitchFamily="34" charset="0"/>
              <a:buChar char="."/>
            </a:pPr>
            <a:r>
              <a:rPr lang="en-US" sz="1400" dirty="0">
                <a:solidFill>
                  <a:prstClr val="black"/>
                </a:solidFill>
              </a:rPr>
              <a:t>Bei zwei oder mehreren Kollektoren werden sie mit der mitgelieferten geraden Kupplung, sei es starr (Messing) oder flexibel (Stahl), miteinander verbunden.</a:t>
            </a:r>
          </a:p>
        </p:txBody>
      </p:sp>
      <p:pic>
        <p:nvPicPr>
          <p:cNvPr id="9" name="Picture 8">
            <a:extLst>
              <a:ext uri="{FF2B5EF4-FFF2-40B4-BE49-F238E27FC236}">
                <a16:creationId xmlns:a16="http://schemas.microsoft.com/office/drawing/2014/main" id="{3D0E7D9F-ABA2-4D1E-93A8-FB42A553E628}"/>
              </a:ext>
            </a:extLst>
          </p:cNvPr>
          <p:cNvPicPr>
            <a:picLocks noChangeAspect="1"/>
          </p:cNvPicPr>
          <p:nvPr/>
        </p:nvPicPr>
        <p:blipFill>
          <a:blip r:embed="rId2">
            <a:duotone>
              <a:prstClr val="black"/>
              <a:srgbClr val="D9C3A5">
                <a:tint val="50000"/>
                <a:satMod val="180000"/>
              </a:srgbClr>
            </a:duotone>
          </a:blip>
          <a:stretch>
            <a:fillRect/>
          </a:stretch>
        </p:blipFill>
        <p:spPr>
          <a:xfrm>
            <a:off x="3492000" y="2624375"/>
            <a:ext cx="5166890" cy="3366404"/>
          </a:xfrm>
          <a:prstGeom prst="rect">
            <a:avLst/>
          </a:prstGeom>
          <a:ln>
            <a:solidFill>
              <a:schemeClr val="tx1"/>
            </a:solidFill>
          </a:ln>
        </p:spPr>
      </p:pic>
      <p:sp>
        <p:nvSpPr>
          <p:cNvPr id="10" name="Rectangle 9">
            <a:extLst>
              <a:ext uri="{FF2B5EF4-FFF2-40B4-BE49-F238E27FC236}">
                <a16:creationId xmlns:a16="http://schemas.microsoft.com/office/drawing/2014/main" id="{4CAF3A14-DDC3-403C-A85A-4526F4A0D327}"/>
              </a:ext>
            </a:extLst>
          </p:cNvPr>
          <p:cNvSpPr/>
          <p:nvPr/>
        </p:nvSpPr>
        <p:spPr>
          <a:xfrm>
            <a:off x="756000" y="2254012"/>
            <a:ext cx="7786800" cy="338554"/>
          </a:xfrm>
          <a:prstGeom prst="rect">
            <a:avLst/>
          </a:prstGeom>
        </p:spPr>
        <p:txBody>
          <a:bodyPr wrap="square">
            <a:spAutoFit/>
          </a:bodyPr>
          <a:lstStyle/>
          <a:p>
            <a:pPr marL="542925" lvl="1" indent="-285750">
              <a:buFont typeface="Calibri" panose="020F0502020204030204" pitchFamily="34" charset="0"/>
              <a:buChar char="‒"/>
            </a:pPr>
            <a:r>
              <a:rPr lang="en-US" sz="1600" b="1" dirty="0">
                <a:solidFill>
                  <a:prstClr val="black"/>
                </a:solidFill>
              </a:rPr>
              <a:t>Grundlegende Anschlüsse. Einzel- und Doppel-ETC-Kollektorverrohrung.</a:t>
            </a:r>
            <a:endParaRPr lang="en-US" sz="1600" dirty="0">
              <a:solidFill>
                <a:prstClr val="black"/>
              </a:solidFill>
            </a:endParaRPr>
          </a:p>
        </p:txBody>
      </p:sp>
      <p:sp>
        <p:nvSpPr>
          <p:cNvPr id="11" name="Rectangle 10">
            <a:extLst>
              <a:ext uri="{FF2B5EF4-FFF2-40B4-BE49-F238E27FC236}">
                <a16:creationId xmlns:a16="http://schemas.microsoft.com/office/drawing/2014/main" id="{9FE35BB8-9D3C-4109-9637-5C134FD764AC}"/>
              </a:ext>
            </a:extLst>
          </p:cNvPr>
          <p:cNvSpPr/>
          <p:nvPr/>
        </p:nvSpPr>
        <p:spPr>
          <a:xfrm>
            <a:off x="432916" y="1557000"/>
            <a:ext cx="7883084" cy="369332"/>
          </a:xfrm>
          <a:prstGeom prst="rect">
            <a:avLst/>
          </a:prstGeom>
        </p:spPr>
        <p:txBody>
          <a:bodyPr wrap="square">
            <a:spAutoFit/>
          </a:bodyPr>
          <a:lstStyle/>
          <a:p>
            <a:pPr marL="285750" indent="-285750">
              <a:buFont typeface="Wingdings" panose="05000000000000000000" pitchFamily="2" charset="2"/>
              <a:buChar char="Ø"/>
            </a:pPr>
            <a:r>
              <a:rPr lang="en-US" b="1" dirty="0"/>
              <a:t>Ausgewählte Aspekte der Kollektortechnologien, Auswahl und Installation</a:t>
            </a:r>
          </a:p>
        </p:txBody>
      </p:sp>
    </p:spTree>
    <p:extLst>
      <p:ext uri="{BB962C8B-B14F-4D97-AF65-F5344CB8AC3E}">
        <p14:creationId xmlns:p14="http://schemas.microsoft.com/office/powerpoint/2010/main" val="29529610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4AA7DC3-1BE2-4ACE-AF03-503BBE8E72A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12000" y="1917525"/>
            <a:ext cx="7858801" cy="4458211"/>
          </a:xfrm>
          <a:prstGeom prst="rect">
            <a:avLst/>
          </a:prstGeom>
        </p:spPr>
      </p:pic>
      <p:sp>
        <p:nvSpPr>
          <p:cNvPr id="2" name="Title 1">
            <a:extLst>
              <a:ext uri="{FF2B5EF4-FFF2-40B4-BE49-F238E27FC236}">
                <a16:creationId xmlns:a16="http://schemas.microsoft.com/office/drawing/2014/main" id="{56E1B386-137F-40EB-A690-9295AA748B1C}"/>
              </a:ext>
            </a:extLst>
          </p:cNvPr>
          <p:cNvSpPr>
            <a:spLocks noGrp="1"/>
          </p:cNvSpPr>
          <p:nvPr>
            <p:ph type="title"/>
          </p:nvPr>
        </p:nvSpPr>
        <p:spPr/>
        <p:txBody>
          <a:bodyPr/>
          <a:lstStyle/>
          <a:p>
            <a:r>
              <a:rPr lang="en-US" b="1" dirty="0"/>
              <a:t>1. </a:t>
            </a:r>
            <a:r>
              <a:rPr lang="en-US" b="1" dirty="0">
                <a:solidFill>
                  <a:prstClr val="black"/>
                </a:solidFill>
                <a:cs typeface="Arial" pitchFamily="34" charset="0"/>
              </a:rPr>
              <a:t>Ein Überblick über Solarkollektoren</a:t>
            </a:r>
            <a:endParaRPr lang="en-US" dirty="0"/>
          </a:p>
        </p:txBody>
      </p:sp>
      <p:sp>
        <p:nvSpPr>
          <p:cNvPr id="24" name="Rectangle 23">
            <a:extLst>
              <a:ext uri="{FF2B5EF4-FFF2-40B4-BE49-F238E27FC236}">
                <a16:creationId xmlns:a16="http://schemas.microsoft.com/office/drawing/2014/main" id="{FE083B53-4F82-42ED-8D0E-ABDE9F97ED5E}"/>
              </a:ext>
            </a:extLst>
          </p:cNvPr>
          <p:cNvSpPr/>
          <p:nvPr/>
        </p:nvSpPr>
        <p:spPr>
          <a:xfrm>
            <a:off x="685990" y="5966314"/>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
        <p:nvSpPr>
          <p:cNvPr id="6" name="Rectangle 5">
            <a:extLst>
              <a:ext uri="{FF2B5EF4-FFF2-40B4-BE49-F238E27FC236}">
                <a16:creationId xmlns:a16="http://schemas.microsoft.com/office/drawing/2014/main" id="{978B9BF0-EB5B-4033-9609-668D62C12336}"/>
              </a:ext>
            </a:extLst>
          </p:cNvPr>
          <p:cNvSpPr/>
          <p:nvPr/>
        </p:nvSpPr>
        <p:spPr>
          <a:xfrm>
            <a:off x="432916" y="1557000"/>
            <a:ext cx="8099084" cy="369332"/>
          </a:xfrm>
          <a:prstGeom prst="rect">
            <a:avLst/>
          </a:prstGeom>
        </p:spPr>
        <p:txBody>
          <a:bodyPr wrap="square">
            <a:spAutoFit/>
          </a:bodyPr>
          <a:lstStyle/>
          <a:p>
            <a:pPr marL="285750" indent="-285750">
              <a:buFont typeface="Wingdings" panose="05000000000000000000" pitchFamily="2" charset="2"/>
              <a:buChar char="Ø"/>
            </a:pPr>
            <a:r>
              <a:rPr lang="en-US" b="1" dirty="0"/>
              <a:t>Ausgewählte Aspekte der Kollektortechnologien, Auswahl und Installation</a:t>
            </a:r>
          </a:p>
        </p:txBody>
      </p:sp>
    </p:spTree>
    <p:extLst>
      <p:ext uri="{BB962C8B-B14F-4D97-AF65-F5344CB8AC3E}">
        <p14:creationId xmlns:p14="http://schemas.microsoft.com/office/powerpoint/2010/main" val="670163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65A0F-9674-4A47-9F93-1A019CC47357}"/>
              </a:ext>
            </a:extLst>
          </p:cNvPr>
          <p:cNvSpPr>
            <a:spLocks noGrp="1"/>
          </p:cNvSpPr>
          <p:nvPr>
            <p:ph type="title"/>
          </p:nvPr>
        </p:nvSpPr>
        <p:spPr/>
        <p:txBody>
          <a:bodyPr>
            <a:normAutofit/>
          </a:bodyPr>
          <a:lstStyle/>
          <a:p>
            <a:r>
              <a:rPr lang="en-US" b="1" dirty="0"/>
              <a:t>Inhalt</a:t>
            </a:r>
          </a:p>
        </p:txBody>
      </p:sp>
      <p:sp>
        <p:nvSpPr>
          <p:cNvPr id="4" name="Rectangle 3">
            <a:extLst>
              <a:ext uri="{FF2B5EF4-FFF2-40B4-BE49-F238E27FC236}">
                <a16:creationId xmlns:a16="http://schemas.microsoft.com/office/drawing/2014/main" id="{255624FF-ED07-4B3A-835B-B204D00828A4}"/>
              </a:ext>
            </a:extLst>
          </p:cNvPr>
          <p:cNvSpPr/>
          <p:nvPr/>
        </p:nvSpPr>
        <p:spPr>
          <a:xfrm>
            <a:off x="684000" y="1557000"/>
            <a:ext cx="7991688" cy="4308872"/>
          </a:xfrm>
          <a:prstGeom prst="rect">
            <a:avLst/>
          </a:prstGeom>
        </p:spPr>
        <p:txBody>
          <a:bodyPr wrap="square">
            <a:spAutoFit/>
          </a:bodyPr>
          <a:lstStyle/>
          <a:p>
            <a:r>
              <a:rPr lang="en-US" sz="1600" dirty="0">
                <a:latin typeface="+mj-lt"/>
                <a:cs typeface="Arial" pitchFamily="34" charset="0"/>
              </a:rPr>
              <a:t>In dieser Einheit werden Sie diesen Inhalt behandeln:</a:t>
            </a:r>
          </a:p>
          <a:p>
            <a:endParaRPr lang="en-US" sz="1600" b="1" dirty="0">
              <a:solidFill>
                <a:prstClr val="black"/>
              </a:solidFill>
              <a:latin typeface="+mj-lt"/>
              <a:cs typeface="Arial" pitchFamily="34" charset="0"/>
            </a:endParaRPr>
          </a:p>
          <a:p>
            <a:pPr marL="342900" indent="-342900">
              <a:buFont typeface="+mj-lt"/>
              <a:buAutoNum type="arabicPeriod"/>
            </a:pPr>
            <a:r>
              <a:rPr lang="en-US" sz="1600" b="1" dirty="0">
                <a:solidFill>
                  <a:prstClr val="black"/>
                </a:solidFill>
                <a:latin typeface="+mj-lt"/>
                <a:cs typeface="Arial" pitchFamily="34" charset="0"/>
              </a:rPr>
              <a:t>EINE ÜBERSICHT ÜBER DIE SOLARKOLLEKTOREN</a:t>
            </a:r>
          </a:p>
          <a:p>
            <a:pPr marL="742950" lvl="1" indent="-285750">
              <a:buFont typeface="Wingdings" panose="05000000000000000000" pitchFamily="2" charset="2"/>
              <a:buChar char="Ø"/>
            </a:pPr>
            <a:r>
              <a:rPr lang="en-US" sz="1600" dirty="0">
                <a:solidFill>
                  <a:prstClr val="black"/>
                </a:solidFill>
                <a:latin typeface="+mj-lt"/>
                <a:cs typeface="Arial" pitchFamily="34" charset="0"/>
              </a:rPr>
              <a:t>Ausgewählte Aspekte der Kollektortechnologien, Auswahl und Installation</a:t>
            </a:r>
          </a:p>
          <a:p>
            <a:pPr marL="342900" indent="-342900">
              <a:buFont typeface="+mj-lt"/>
              <a:buAutoNum type="arabicPeriod"/>
            </a:pPr>
            <a:r>
              <a:rPr lang="en-US" sz="1600" b="1" dirty="0">
                <a:solidFill>
                  <a:prstClr val="black"/>
                </a:solidFill>
                <a:latin typeface="+mj-lt"/>
                <a:cs typeface="Arial" pitchFamily="34" charset="0"/>
              </a:rPr>
              <a:t>SOLARKOLLEKTORFELDER UND -BÄNKE</a:t>
            </a:r>
          </a:p>
          <a:p>
            <a:pPr marL="742950" lvl="1" indent="-285750">
              <a:buFont typeface="Wingdings" panose="05000000000000000000" pitchFamily="2" charset="2"/>
              <a:buChar char="Ø"/>
            </a:pPr>
            <a:r>
              <a:rPr lang="en-US" sz="1600" dirty="0">
                <a:solidFill>
                  <a:prstClr val="black"/>
                </a:solidFill>
                <a:latin typeface="+mj-lt"/>
                <a:cs typeface="Arial" pitchFamily="34" charset="0"/>
              </a:rPr>
              <a:t>Definitionen</a:t>
            </a:r>
            <a:r>
              <a:rPr lang="en-US" sz="1600" dirty="0">
                <a:solidFill>
                  <a:prstClr val="black"/>
                </a:solidFill>
                <a:cs typeface="Arial" pitchFamily="34" charset="0"/>
              </a:rPr>
              <a:t>.</a:t>
            </a:r>
          </a:p>
          <a:p>
            <a:pPr marL="742950" lvl="1" indent="-285750">
              <a:buFont typeface="Wingdings" panose="05000000000000000000" pitchFamily="2" charset="2"/>
              <a:buChar char="Ø"/>
            </a:pPr>
            <a:r>
              <a:rPr lang="en-US" sz="1600" dirty="0">
                <a:solidFill>
                  <a:prstClr val="black"/>
                </a:solidFill>
                <a:cs typeface="Arial" pitchFamily="34" charset="0"/>
              </a:rPr>
              <a:t>Verbinden von Kollektorbänken.</a:t>
            </a:r>
          </a:p>
          <a:p>
            <a:pPr marL="742950" lvl="1" indent="-285750">
              <a:buFont typeface="Wingdings" panose="05000000000000000000" pitchFamily="2" charset="2"/>
              <a:buChar char="Ø"/>
            </a:pPr>
            <a:r>
              <a:rPr lang="en-US" sz="1600" dirty="0">
                <a:solidFill>
                  <a:prstClr val="black"/>
                </a:solidFill>
                <a:cs typeface="Arial" pitchFamily="34" charset="0"/>
              </a:rPr>
              <a:t>Zwei grundlegende Methoden zum Ausgleich der Strömung in der Solaranlage.</a:t>
            </a:r>
          </a:p>
          <a:p>
            <a:pPr marL="742950" lvl="1" indent="-285750">
              <a:buFont typeface="Wingdings" panose="05000000000000000000" pitchFamily="2" charset="2"/>
              <a:buChar char="Ø"/>
            </a:pPr>
            <a:r>
              <a:rPr lang="en-US" sz="1600" dirty="0">
                <a:solidFill>
                  <a:prstClr val="black"/>
                </a:solidFill>
                <a:cs typeface="Arial" pitchFamily="34" charset="0"/>
              </a:rPr>
              <a:t>Umgekehrte Rücklaufverrohrung.</a:t>
            </a:r>
          </a:p>
          <a:p>
            <a:pPr marL="742950" lvl="1" indent="-285750">
              <a:buFont typeface="Wingdings" panose="05000000000000000000" pitchFamily="2" charset="2"/>
              <a:buChar char="Ø"/>
            </a:pPr>
            <a:r>
              <a:rPr lang="en-US" sz="1600" dirty="0">
                <a:solidFill>
                  <a:prstClr val="black"/>
                </a:solidFill>
                <a:cs typeface="Arial" pitchFamily="34" charset="0"/>
              </a:rPr>
              <a:t>Direkte Rücklaufverrohrung.</a:t>
            </a:r>
          </a:p>
          <a:p>
            <a:pPr marL="742950" lvl="1" indent="-285750">
              <a:buFont typeface="Wingdings" panose="05000000000000000000" pitchFamily="2" charset="2"/>
              <a:buChar char="Ø"/>
            </a:pPr>
            <a:r>
              <a:rPr lang="en-US" sz="1600" dirty="0">
                <a:solidFill>
                  <a:prstClr val="black"/>
                </a:solidFill>
                <a:cs typeface="Arial" pitchFamily="34" charset="0"/>
              </a:rPr>
              <a:t>Durchflussabgleichventil.</a:t>
            </a:r>
          </a:p>
          <a:p>
            <a:pPr marL="742950" lvl="1" indent="-285750">
              <a:buFont typeface="Wingdings" panose="05000000000000000000" pitchFamily="2" charset="2"/>
              <a:buChar char="Ø"/>
            </a:pPr>
            <a:r>
              <a:rPr lang="en-US" sz="1600" dirty="0">
                <a:solidFill>
                  <a:prstClr val="black"/>
                </a:solidFill>
                <a:cs typeface="Arial" pitchFamily="34" charset="0"/>
              </a:rPr>
              <a:t>Andere Methoden zum Ausgleich der Durchflussmenge in der Solaranlage.</a:t>
            </a:r>
          </a:p>
          <a:p>
            <a:pPr marL="742950" lvl="1" indent="-285750">
              <a:buFont typeface="Wingdings" panose="05000000000000000000" pitchFamily="2" charset="2"/>
              <a:buChar char="Ø"/>
            </a:pPr>
            <a:r>
              <a:rPr lang="en-US" sz="1600" dirty="0">
                <a:solidFill>
                  <a:prstClr val="black"/>
                </a:solidFill>
                <a:cs typeface="Arial" pitchFamily="34" charset="0"/>
              </a:rPr>
              <a:t>Druckabfallberechnung in Kollektorfeldern.</a:t>
            </a:r>
          </a:p>
          <a:p>
            <a:pPr marL="742950" lvl="1" indent="-285750">
              <a:buFont typeface="Wingdings" panose="05000000000000000000" pitchFamily="2" charset="2"/>
              <a:buChar char="Ø"/>
            </a:pPr>
            <a:r>
              <a:rPr lang="en-US" sz="1600" dirty="0">
                <a:solidFill>
                  <a:prstClr val="black"/>
                </a:solidFill>
                <a:cs typeface="Arial" pitchFamily="34" charset="0"/>
              </a:rPr>
              <a:t>Ausdehnung von Kupferrohren.</a:t>
            </a:r>
          </a:p>
          <a:p>
            <a:pPr marL="342900" indent="-342900">
              <a:buFont typeface="+mj-lt"/>
              <a:buAutoNum type="arabicPeriod"/>
            </a:pPr>
            <a:r>
              <a:rPr lang="en-US" sz="1600" b="1" dirty="0">
                <a:solidFill>
                  <a:prstClr val="black"/>
                </a:solidFill>
                <a:cs typeface="Arial" pitchFamily="34" charset="0"/>
              </a:rPr>
              <a:t>BEISPIELE FÜR SOLARANLAGEN IN GROßEN WOHN- UND GEWERBEGEBIETEN</a:t>
            </a:r>
          </a:p>
          <a:p>
            <a:pPr marL="742950" lvl="1" indent="-285750">
              <a:buFont typeface="Wingdings" panose="05000000000000000000" pitchFamily="2" charset="2"/>
              <a:buChar char="Ø"/>
            </a:pPr>
            <a:r>
              <a:rPr lang="en-US" sz="1600" dirty="0">
                <a:solidFill>
                  <a:prstClr val="black"/>
                </a:solidFill>
                <a:cs typeface="Arial" pitchFamily="34" charset="0"/>
              </a:rPr>
              <a:t>Einige bewährte Praktiken.</a:t>
            </a:r>
          </a:p>
          <a:p>
            <a:pPr marL="742950" lvl="1" indent="-285750">
              <a:buFont typeface="Wingdings" panose="05000000000000000000" pitchFamily="2" charset="2"/>
              <a:buChar char="Ø"/>
            </a:pPr>
            <a:r>
              <a:rPr lang="en-US" sz="1600" dirty="0">
                <a:solidFill>
                  <a:prstClr val="black"/>
                </a:solidFill>
                <a:cs typeface="Arial" pitchFamily="34" charset="0"/>
              </a:rPr>
              <a:t>Beispiele für praktische Systeme.</a:t>
            </a:r>
          </a:p>
        </p:txBody>
      </p:sp>
    </p:spTree>
    <p:extLst>
      <p:ext uri="{BB962C8B-B14F-4D97-AF65-F5344CB8AC3E}">
        <p14:creationId xmlns:p14="http://schemas.microsoft.com/office/powerpoint/2010/main" val="1526529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468F3-F7F3-465F-8E91-1A654DB20879}"/>
              </a:ext>
            </a:extLst>
          </p:cNvPr>
          <p:cNvSpPr>
            <a:spLocks noGrp="1"/>
          </p:cNvSpPr>
          <p:nvPr>
            <p:ph type="title"/>
          </p:nvPr>
        </p:nvSpPr>
        <p:spPr/>
        <p:txBody>
          <a:bodyPr/>
          <a:lstStyle/>
          <a:p>
            <a:r>
              <a:rPr lang="en-US" b="1" dirty="0"/>
              <a:t>2. </a:t>
            </a:r>
            <a:r>
              <a:rPr lang="en-US" b="1" dirty="0">
                <a:solidFill>
                  <a:prstClr val="black"/>
                </a:solidFill>
                <a:cs typeface="Arial" pitchFamily="34" charset="0"/>
              </a:rPr>
              <a:t>Felder und Bänke von Solarkollektoren</a:t>
            </a:r>
            <a:endParaRPr lang="en-US" dirty="0"/>
          </a:p>
        </p:txBody>
      </p:sp>
      <p:sp>
        <p:nvSpPr>
          <p:cNvPr id="7" name="Rectangle 6">
            <a:extLst>
              <a:ext uri="{FF2B5EF4-FFF2-40B4-BE49-F238E27FC236}">
                <a16:creationId xmlns:a16="http://schemas.microsoft.com/office/drawing/2014/main" id="{4ABE1CB7-4AC7-43BA-AEC3-7FC1C627F0FD}"/>
              </a:ext>
            </a:extLst>
          </p:cNvPr>
          <p:cNvSpPr/>
          <p:nvPr/>
        </p:nvSpPr>
        <p:spPr>
          <a:xfrm>
            <a:off x="432916" y="1557000"/>
            <a:ext cx="3779084" cy="369332"/>
          </a:xfrm>
          <a:prstGeom prst="rect">
            <a:avLst/>
          </a:prstGeom>
        </p:spPr>
        <p:txBody>
          <a:bodyPr wrap="square">
            <a:spAutoFit/>
          </a:bodyPr>
          <a:lstStyle/>
          <a:p>
            <a:pPr marL="285750" indent="-285750">
              <a:buFont typeface="Wingdings" panose="05000000000000000000" pitchFamily="2" charset="2"/>
              <a:buChar char="Ø"/>
            </a:pPr>
            <a:r>
              <a:rPr lang="en-US" b="1" dirty="0"/>
              <a:t>Definitionen.</a:t>
            </a:r>
          </a:p>
        </p:txBody>
      </p:sp>
      <p:sp>
        <p:nvSpPr>
          <p:cNvPr id="8" name="Rectangle 7">
            <a:extLst>
              <a:ext uri="{FF2B5EF4-FFF2-40B4-BE49-F238E27FC236}">
                <a16:creationId xmlns:a16="http://schemas.microsoft.com/office/drawing/2014/main" id="{F59F87E8-1F89-46C2-A2E1-3536254FEDE9}"/>
              </a:ext>
            </a:extLst>
          </p:cNvPr>
          <p:cNvSpPr/>
          <p:nvPr/>
        </p:nvSpPr>
        <p:spPr>
          <a:xfrm>
            <a:off x="717607" y="1989000"/>
            <a:ext cx="2846393" cy="3970318"/>
          </a:xfrm>
          <a:prstGeom prst="rect">
            <a:avLst/>
          </a:prstGeom>
        </p:spPr>
        <p:txBody>
          <a:bodyPr wrap="square">
            <a:spAutoFit/>
          </a:bodyPr>
          <a:lstStyle/>
          <a:p>
            <a:pPr marL="285750" lvl="0" indent="-285750">
              <a:buFont typeface="Wingdings" panose="05000000000000000000" pitchFamily="2" charset="2"/>
              <a:buChar char="§"/>
            </a:pPr>
            <a:r>
              <a:rPr lang="en-US" sz="1400" b="1" dirty="0">
                <a:solidFill>
                  <a:prstClr val="black"/>
                </a:solidFill>
              </a:rPr>
              <a:t>ARRAYS.</a:t>
            </a:r>
          </a:p>
          <a:p>
            <a:pPr marL="542925" lvl="1" indent="-285750">
              <a:buFont typeface="Calibri" panose="020F0502020204030204" pitchFamily="34" charset="0"/>
              <a:buChar char="‒"/>
            </a:pPr>
            <a:r>
              <a:rPr lang="en-US" sz="1400" dirty="0"/>
              <a:t>Die komplette Installation der Solarkollektoren wird als </a:t>
            </a:r>
            <a:r>
              <a:rPr lang="en-US" sz="1400" b="1" dirty="0"/>
              <a:t>Solarfeld</a:t>
            </a:r>
            <a:r>
              <a:rPr lang="en-US" sz="1400" dirty="0"/>
              <a:t> bezeichnet</a:t>
            </a:r>
            <a:r>
              <a:rPr lang="en-US" sz="1400" b="1" dirty="0"/>
              <a:t>.</a:t>
            </a:r>
            <a:endParaRPr lang="en-US" sz="1400" dirty="0"/>
          </a:p>
          <a:p>
            <a:pPr marL="285750" lvl="0" indent="-285750">
              <a:buFont typeface="Wingdings" panose="05000000000000000000" pitchFamily="2" charset="2"/>
              <a:buChar char="§"/>
            </a:pPr>
            <a:r>
              <a:rPr lang="en-US" sz="1400" b="1" dirty="0">
                <a:solidFill>
                  <a:prstClr val="black"/>
                </a:solidFill>
              </a:rPr>
              <a:t>BANKS.</a:t>
            </a:r>
          </a:p>
          <a:p>
            <a:pPr marL="542925" lvl="1" indent="-285750">
              <a:buFont typeface="Calibri" panose="020F0502020204030204" pitchFamily="34" charset="0"/>
              <a:buChar char="‒"/>
            </a:pPr>
            <a:r>
              <a:rPr lang="en-US" sz="1400" dirty="0"/>
              <a:t>Größere Arrays können in mehreren </a:t>
            </a:r>
            <a:r>
              <a:rPr lang="en-US" sz="1400" b="1" dirty="0"/>
              <a:t>Reihen</a:t>
            </a:r>
            <a:r>
              <a:rPr lang="en-US" sz="1400" dirty="0"/>
              <a:t> organisiert werden, die jeweils eine Gruppe bilden, die als </a:t>
            </a:r>
            <a:r>
              <a:rPr lang="en-US" sz="1400" b="1" dirty="0"/>
              <a:t>Kollektorbank</a:t>
            </a:r>
            <a:r>
              <a:rPr lang="en-US" sz="1400" dirty="0"/>
              <a:t> bezeichnet wird. </a:t>
            </a:r>
          </a:p>
          <a:p>
            <a:pPr marL="285750" indent="-285750">
              <a:buFont typeface="Wingdings" panose="05000000000000000000" pitchFamily="2" charset="2"/>
              <a:buChar char="§"/>
            </a:pPr>
            <a:r>
              <a:rPr lang="en-US" sz="1400" b="1" dirty="0"/>
              <a:t>Hydraulische Anschlüsse: </a:t>
            </a:r>
            <a:r>
              <a:rPr lang="en-US" sz="1400" dirty="0"/>
              <a:t>(Banken): seriell und parallel. (Arrays): Kombination von seriell-parallel. </a:t>
            </a:r>
          </a:p>
          <a:p>
            <a:pPr marL="285750" indent="-285750">
              <a:buFont typeface="Wingdings" panose="05000000000000000000" pitchFamily="2" charset="2"/>
              <a:buChar char="§"/>
            </a:pPr>
            <a:r>
              <a:rPr lang="en-US" sz="1400" b="1" dirty="0">
                <a:solidFill>
                  <a:prstClr val="black"/>
                </a:solidFill>
              </a:rPr>
              <a:t>Varianten: </a:t>
            </a:r>
            <a:r>
              <a:rPr lang="en-US" sz="1400" dirty="0">
                <a:solidFill>
                  <a:prstClr val="black"/>
                </a:solidFill>
              </a:rPr>
              <a:t>Hoch- und Querformat-Konfigurationen, Systeme mit zwei Arrays, etc.</a:t>
            </a:r>
          </a:p>
        </p:txBody>
      </p:sp>
      <p:pic>
        <p:nvPicPr>
          <p:cNvPr id="3" name="Picture 2">
            <a:extLst>
              <a:ext uri="{FF2B5EF4-FFF2-40B4-BE49-F238E27FC236}">
                <a16:creationId xmlns:a16="http://schemas.microsoft.com/office/drawing/2014/main" id="{D5CD9DA6-F941-4398-9523-BC7173B52EC9}"/>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3564000" y="2061000"/>
            <a:ext cx="5112000" cy="4248000"/>
          </a:xfrm>
          <a:prstGeom prst="rect">
            <a:avLst/>
          </a:prstGeom>
          <a:ln>
            <a:solidFill>
              <a:schemeClr val="tx1"/>
            </a:solidFill>
          </a:ln>
        </p:spPr>
      </p:pic>
    </p:spTree>
    <p:extLst>
      <p:ext uri="{BB962C8B-B14F-4D97-AF65-F5344CB8AC3E}">
        <p14:creationId xmlns:p14="http://schemas.microsoft.com/office/powerpoint/2010/main" val="1541862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B8668-F170-4928-9F33-4B54AE2BC072}"/>
              </a:ext>
            </a:extLst>
          </p:cNvPr>
          <p:cNvSpPr>
            <a:spLocks noGrp="1"/>
          </p:cNvSpPr>
          <p:nvPr>
            <p:ph type="title"/>
          </p:nvPr>
        </p:nvSpPr>
        <p:spPr/>
        <p:txBody>
          <a:bodyPr/>
          <a:lstStyle/>
          <a:p>
            <a:r>
              <a:rPr lang="en-US" b="1" dirty="0"/>
              <a:t>2. </a:t>
            </a:r>
            <a:r>
              <a:rPr lang="en-US" b="1" dirty="0">
                <a:solidFill>
                  <a:prstClr val="black"/>
                </a:solidFill>
                <a:cs typeface="Arial" pitchFamily="34" charset="0"/>
              </a:rPr>
              <a:t>Felder und Bänke von Solarkollektoren</a:t>
            </a:r>
            <a:endParaRPr lang="en-US" dirty="0"/>
          </a:p>
        </p:txBody>
      </p:sp>
      <p:sp>
        <p:nvSpPr>
          <p:cNvPr id="4" name="Rectangle 3">
            <a:extLst>
              <a:ext uri="{FF2B5EF4-FFF2-40B4-BE49-F238E27FC236}">
                <a16:creationId xmlns:a16="http://schemas.microsoft.com/office/drawing/2014/main" id="{7412C164-A0E7-4188-B8F3-96BFAF4014E6}"/>
              </a:ext>
            </a:extLst>
          </p:cNvPr>
          <p:cNvSpPr/>
          <p:nvPr/>
        </p:nvSpPr>
        <p:spPr>
          <a:xfrm>
            <a:off x="432916" y="1557000"/>
            <a:ext cx="3779084" cy="369332"/>
          </a:xfrm>
          <a:prstGeom prst="rect">
            <a:avLst/>
          </a:prstGeom>
        </p:spPr>
        <p:txBody>
          <a:bodyPr wrap="square">
            <a:spAutoFit/>
          </a:bodyPr>
          <a:lstStyle/>
          <a:p>
            <a:pPr marL="285750" indent="-285750">
              <a:buFont typeface="Wingdings" panose="05000000000000000000" pitchFamily="2" charset="2"/>
              <a:buChar char="Ø"/>
            </a:pPr>
            <a:r>
              <a:rPr lang="en-US" b="1" dirty="0"/>
              <a:t>Definitionen.</a:t>
            </a:r>
          </a:p>
        </p:txBody>
      </p:sp>
      <p:pic>
        <p:nvPicPr>
          <p:cNvPr id="7" name="Picture 6">
            <a:extLst>
              <a:ext uri="{FF2B5EF4-FFF2-40B4-BE49-F238E27FC236}">
                <a16:creationId xmlns:a16="http://schemas.microsoft.com/office/drawing/2014/main" id="{EAB205CB-0A23-4D67-855B-894F1EC059A4}"/>
              </a:ext>
            </a:extLst>
          </p:cNvPr>
          <p:cNvPicPr>
            <a:picLocks noChangeAspect="1"/>
          </p:cNvPicPr>
          <p:nvPr/>
        </p:nvPicPr>
        <p:blipFill>
          <a:blip r:embed="rId2"/>
          <a:stretch>
            <a:fillRect/>
          </a:stretch>
        </p:blipFill>
        <p:spPr>
          <a:xfrm>
            <a:off x="756000" y="1989000"/>
            <a:ext cx="7908815" cy="4365540"/>
          </a:xfrm>
          <a:prstGeom prst="rect">
            <a:avLst/>
          </a:prstGeom>
        </p:spPr>
      </p:pic>
      <p:sp>
        <p:nvSpPr>
          <p:cNvPr id="9" name="TextBox 8">
            <a:extLst>
              <a:ext uri="{FF2B5EF4-FFF2-40B4-BE49-F238E27FC236}">
                <a16:creationId xmlns:a16="http://schemas.microsoft.com/office/drawing/2014/main" id="{5DFCD799-5AAA-4262-AEA5-F440F6B23012}"/>
              </a:ext>
            </a:extLst>
          </p:cNvPr>
          <p:cNvSpPr txBox="1"/>
          <p:nvPr/>
        </p:nvSpPr>
        <p:spPr>
          <a:xfrm>
            <a:off x="5148000" y="1413000"/>
            <a:ext cx="3168000" cy="584775"/>
          </a:xfrm>
          <a:prstGeom prst="rect">
            <a:avLst/>
          </a:prstGeom>
          <a:noFill/>
        </p:spPr>
        <p:txBody>
          <a:bodyPr wrap="square" rtlCol="0">
            <a:spAutoFit/>
          </a:bodyPr>
          <a:lstStyle/>
          <a:p>
            <a:pPr lvl="0"/>
            <a:r>
              <a:rPr lang="en-US" sz="1600" i="1" dirty="0">
                <a:solidFill>
                  <a:prstClr val="black"/>
                </a:solidFill>
              </a:rPr>
              <a:t>Beispiel für praktische Basis-Arrays und Bankkonfigurationen</a:t>
            </a:r>
            <a:r>
              <a:rPr lang="en-US" sz="1600" b="1" i="1" dirty="0">
                <a:solidFill>
                  <a:prstClr val="black"/>
                </a:solidFill>
              </a:rPr>
              <a:t>.</a:t>
            </a:r>
            <a:endParaRPr lang="en-US" i="1" dirty="0"/>
          </a:p>
        </p:txBody>
      </p:sp>
      <p:sp>
        <p:nvSpPr>
          <p:cNvPr id="10" name="Rectangle 9">
            <a:extLst>
              <a:ext uri="{FF2B5EF4-FFF2-40B4-BE49-F238E27FC236}">
                <a16:creationId xmlns:a16="http://schemas.microsoft.com/office/drawing/2014/main" id="{AD481614-FC91-4808-9595-2769324FF042}"/>
              </a:ext>
            </a:extLst>
          </p:cNvPr>
          <p:cNvSpPr/>
          <p:nvPr/>
        </p:nvSpPr>
        <p:spPr>
          <a:xfrm>
            <a:off x="3852000" y="1778959"/>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3053494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3F895-8CC9-4E02-8767-CF777ECE6B27}"/>
              </a:ext>
            </a:extLst>
          </p:cNvPr>
          <p:cNvSpPr>
            <a:spLocks noGrp="1"/>
          </p:cNvSpPr>
          <p:nvPr>
            <p:ph type="title"/>
          </p:nvPr>
        </p:nvSpPr>
        <p:spPr/>
        <p:txBody>
          <a:bodyPr/>
          <a:lstStyle/>
          <a:p>
            <a:r>
              <a:rPr lang="en-US" b="1" dirty="0"/>
              <a:t>2. </a:t>
            </a:r>
            <a:r>
              <a:rPr lang="en-US" b="1" dirty="0">
                <a:solidFill>
                  <a:prstClr val="black"/>
                </a:solidFill>
                <a:cs typeface="Arial" pitchFamily="34" charset="0"/>
              </a:rPr>
              <a:t>Felder und Bänke von Solarkollektoren</a:t>
            </a:r>
            <a:endParaRPr lang="en-US" dirty="0"/>
          </a:p>
        </p:txBody>
      </p:sp>
      <p:sp>
        <p:nvSpPr>
          <p:cNvPr id="4" name="Rectangle 3">
            <a:extLst>
              <a:ext uri="{FF2B5EF4-FFF2-40B4-BE49-F238E27FC236}">
                <a16:creationId xmlns:a16="http://schemas.microsoft.com/office/drawing/2014/main" id="{BCA57580-7F8C-4DD2-AA7F-0F3470B00E7D}"/>
              </a:ext>
            </a:extLst>
          </p:cNvPr>
          <p:cNvSpPr/>
          <p:nvPr/>
        </p:nvSpPr>
        <p:spPr>
          <a:xfrm>
            <a:off x="432916" y="1557000"/>
            <a:ext cx="3779084" cy="369332"/>
          </a:xfrm>
          <a:prstGeom prst="rect">
            <a:avLst/>
          </a:prstGeom>
        </p:spPr>
        <p:txBody>
          <a:bodyPr wrap="square">
            <a:spAutoFit/>
          </a:bodyPr>
          <a:lstStyle/>
          <a:p>
            <a:pPr marL="285750" indent="-285750">
              <a:buFont typeface="Wingdings" panose="05000000000000000000" pitchFamily="2" charset="2"/>
              <a:buChar char="Ø"/>
            </a:pPr>
            <a:r>
              <a:rPr lang="en-US" b="1" dirty="0"/>
              <a:t>Definitionen.</a:t>
            </a:r>
          </a:p>
        </p:txBody>
      </p:sp>
      <p:pic>
        <p:nvPicPr>
          <p:cNvPr id="5" name="Picture 4">
            <a:extLst>
              <a:ext uri="{FF2B5EF4-FFF2-40B4-BE49-F238E27FC236}">
                <a16:creationId xmlns:a16="http://schemas.microsoft.com/office/drawing/2014/main" id="{E778E47D-C0CD-4D84-A727-AF1466B971E4}"/>
              </a:ext>
            </a:extLst>
          </p:cNvPr>
          <p:cNvPicPr>
            <a:picLocks noChangeAspect="1"/>
          </p:cNvPicPr>
          <p:nvPr/>
        </p:nvPicPr>
        <p:blipFill>
          <a:blip r:embed="rId2"/>
          <a:stretch>
            <a:fillRect/>
          </a:stretch>
        </p:blipFill>
        <p:spPr>
          <a:xfrm>
            <a:off x="869623" y="1960532"/>
            <a:ext cx="6654377" cy="4348571"/>
          </a:xfrm>
          <a:prstGeom prst="rect">
            <a:avLst/>
          </a:prstGeom>
        </p:spPr>
      </p:pic>
      <p:sp>
        <p:nvSpPr>
          <p:cNvPr id="6" name="TextBox 5">
            <a:extLst>
              <a:ext uri="{FF2B5EF4-FFF2-40B4-BE49-F238E27FC236}">
                <a16:creationId xmlns:a16="http://schemas.microsoft.com/office/drawing/2014/main" id="{05C620F7-4E6A-499E-B276-DC0E4E21FF34}"/>
              </a:ext>
            </a:extLst>
          </p:cNvPr>
          <p:cNvSpPr txBox="1"/>
          <p:nvPr/>
        </p:nvSpPr>
        <p:spPr>
          <a:xfrm>
            <a:off x="7492996" y="1976365"/>
            <a:ext cx="1543004" cy="1323439"/>
          </a:xfrm>
          <a:prstGeom prst="rect">
            <a:avLst/>
          </a:prstGeom>
          <a:noFill/>
        </p:spPr>
        <p:txBody>
          <a:bodyPr wrap="square" rtlCol="0">
            <a:spAutoFit/>
          </a:bodyPr>
          <a:lstStyle/>
          <a:p>
            <a:pPr lvl="0"/>
            <a:r>
              <a:rPr lang="en-US" sz="1600" i="1" dirty="0">
                <a:solidFill>
                  <a:prstClr val="black"/>
                </a:solidFill>
              </a:rPr>
              <a:t>Beispiele für praktische Basis-Arrays und Bank-</a:t>
            </a:r>
            <a:r>
              <a:rPr lang="en-US" sz="1600" i="1" dirty="0" err="1">
                <a:solidFill>
                  <a:prstClr val="black"/>
                </a:solidFill>
              </a:rPr>
              <a:t>konfigurationen</a:t>
            </a:r>
            <a:endParaRPr lang="en-US" i="1" dirty="0"/>
          </a:p>
        </p:txBody>
      </p:sp>
      <p:sp>
        <p:nvSpPr>
          <p:cNvPr id="7" name="Rectangle 6">
            <a:extLst>
              <a:ext uri="{FF2B5EF4-FFF2-40B4-BE49-F238E27FC236}">
                <a16:creationId xmlns:a16="http://schemas.microsoft.com/office/drawing/2014/main" id="{4C760703-5BCE-4B7C-AD6C-3BBE7A88A0A4}"/>
              </a:ext>
            </a:extLst>
          </p:cNvPr>
          <p:cNvSpPr/>
          <p:nvPr/>
        </p:nvSpPr>
        <p:spPr>
          <a:xfrm>
            <a:off x="7164000" y="5517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25430745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106BE-7C5C-4475-8B18-07B5726EFD4C}"/>
              </a:ext>
            </a:extLst>
          </p:cNvPr>
          <p:cNvSpPr>
            <a:spLocks noGrp="1"/>
          </p:cNvSpPr>
          <p:nvPr>
            <p:ph type="title"/>
          </p:nvPr>
        </p:nvSpPr>
        <p:spPr/>
        <p:txBody>
          <a:bodyPr/>
          <a:lstStyle/>
          <a:p>
            <a:r>
              <a:rPr lang="en-US" b="1" dirty="0"/>
              <a:t>2. </a:t>
            </a:r>
            <a:r>
              <a:rPr lang="en-US" b="1" dirty="0">
                <a:solidFill>
                  <a:prstClr val="black"/>
                </a:solidFill>
                <a:cs typeface="Arial" pitchFamily="34" charset="0"/>
              </a:rPr>
              <a:t>Felder und Bänke von Solarkollektoren</a:t>
            </a:r>
            <a:endParaRPr lang="en-US" dirty="0"/>
          </a:p>
        </p:txBody>
      </p:sp>
      <p:sp>
        <p:nvSpPr>
          <p:cNvPr id="4" name="Rectangle 3">
            <a:extLst>
              <a:ext uri="{FF2B5EF4-FFF2-40B4-BE49-F238E27FC236}">
                <a16:creationId xmlns:a16="http://schemas.microsoft.com/office/drawing/2014/main" id="{A11CAE43-22A3-4E95-B7A6-2108B34A392D}"/>
              </a:ext>
            </a:extLst>
          </p:cNvPr>
          <p:cNvSpPr/>
          <p:nvPr/>
        </p:nvSpPr>
        <p:spPr>
          <a:xfrm>
            <a:off x="432916" y="1557000"/>
            <a:ext cx="3563084" cy="369332"/>
          </a:xfrm>
          <a:prstGeom prst="rect">
            <a:avLst/>
          </a:prstGeom>
        </p:spPr>
        <p:txBody>
          <a:bodyPr wrap="square">
            <a:spAutoFit/>
          </a:bodyPr>
          <a:lstStyle/>
          <a:p>
            <a:pPr marL="285750" indent="-285750">
              <a:buFont typeface="Wingdings" panose="05000000000000000000" pitchFamily="2" charset="2"/>
              <a:buChar char="Ø"/>
            </a:pPr>
            <a:r>
              <a:rPr lang="en-US" b="1" dirty="0"/>
              <a:t>Verbinden von Kollektorbänken</a:t>
            </a:r>
          </a:p>
        </p:txBody>
      </p:sp>
      <p:sp>
        <p:nvSpPr>
          <p:cNvPr id="5" name="Rectangle 4">
            <a:extLst>
              <a:ext uri="{FF2B5EF4-FFF2-40B4-BE49-F238E27FC236}">
                <a16:creationId xmlns:a16="http://schemas.microsoft.com/office/drawing/2014/main" id="{570E10D5-884B-4324-807A-F10F73B61DC1}"/>
              </a:ext>
            </a:extLst>
          </p:cNvPr>
          <p:cNvSpPr/>
          <p:nvPr/>
        </p:nvSpPr>
        <p:spPr>
          <a:xfrm>
            <a:off x="717607" y="1989000"/>
            <a:ext cx="5582393" cy="4401205"/>
          </a:xfrm>
          <a:prstGeom prst="rect">
            <a:avLst/>
          </a:prstGeom>
        </p:spPr>
        <p:txBody>
          <a:bodyPr wrap="square">
            <a:spAutoFit/>
          </a:bodyPr>
          <a:lstStyle/>
          <a:p>
            <a:pPr marL="285750" lvl="0" indent="-285750">
              <a:buFont typeface="Wingdings" panose="05000000000000000000" pitchFamily="2" charset="2"/>
              <a:buChar char="§"/>
            </a:pPr>
            <a:r>
              <a:rPr lang="en-US" sz="1400" dirty="0">
                <a:solidFill>
                  <a:prstClr val="black"/>
                </a:solidFill>
              </a:rPr>
              <a:t>Generell muss ein Kollektorfeld aus </a:t>
            </a:r>
            <a:r>
              <a:rPr lang="en-US" sz="1400" b="1" dirty="0">
                <a:solidFill>
                  <a:prstClr val="black"/>
                </a:solidFill>
              </a:rPr>
              <a:t>dem gleichen Typ von Kollektoren </a:t>
            </a:r>
            <a:r>
              <a:rPr lang="en-US" sz="1400" dirty="0">
                <a:solidFill>
                  <a:prstClr val="black"/>
                </a:solidFill>
              </a:rPr>
              <a:t>bestehen und </a:t>
            </a:r>
            <a:r>
              <a:rPr lang="en-US" sz="1400" b="1" dirty="0">
                <a:solidFill>
                  <a:prstClr val="black"/>
                </a:solidFill>
              </a:rPr>
              <a:t>die gleiche Ausrichtung </a:t>
            </a:r>
            <a:r>
              <a:rPr lang="en-US" sz="1400" dirty="0">
                <a:solidFill>
                  <a:prstClr val="black"/>
                </a:solidFill>
              </a:rPr>
              <a:t>haben (d.h. alle vertikal oder alle horizontal installiert). </a:t>
            </a:r>
          </a:p>
          <a:p>
            <a:pPr marL="285750" indent="-285750">
              <a:buFont typeface="Wingdings" panose="05000000000000000000" pitchFamily="2" charset="2"/>
              <a:buChar char="§"/>
            </a:pPr>
            <a:r>
              <a:rPr lang="en-US" sz="1400" dirty="0">
                <a:solidFill>
                  <a:prstClr val="black"/>
                </a:solidFill>
              </a:rPr>
              <a:t>Dies ist notwendig, da </a:t>
            </a:r>
            <a:r>
              <a:rPr lang="en-US" sz="1400" b="1" dirty="0">
                <a:solidFill>
                  <a:prstClr val="black"/>
                </a:solidFill>
              </a:rPr>
              <a:t>sonst die Strömungsverteilung nicht gleichmäßig wäre</a:t>
            </a:r>
            <a:r>
              <a:rPr lang="en-US" sz="1400" dirty="0">
                <a:solidFill>
                  <a:prstClr val="black"/>
                </a:solidFill>
              </a:rPr>
              <a:t>. Durchflussmengen bzw. Durchflussraten (Verteilung) sind eine Grundvoraussetzung für den Wirkungsgrad, insbesondere bei großen Anlagen. </a:t>
            </a:r>
          </a:p>
          <a:p>
            <a:pPr marL="285750" indent="-285750">
              <a:buFont typeface="Wingdings" panose="05000000000000000000" pitchFamily="2" charset="2"/>
              <a:buChar char="§"/>
            </a:pPr>
            <a:r>
              <a:rPr lang="en-US" sz="1400" dirty="0">
                <a:solidFill>
                  <a:prstClr val="black"/>
                </a:solidFill>
              </a:rPr>
              <a:t>(FPC) </a:t>
            </a:r>
            <a:r>
              <a:rPr lang="en-US" sz="1400" b="1" dirty="0">
                <a:solidFill>
                  <a:prstClr val="black"/>
                </a:solidFill>
              </a:rPr>
              <a:t>Kollektoren in einem System werden oft in einer einzigen Reihe/Bank installiert und hydraulisch parallel geschaltet</a:t>
            </a:r>
            <a:r>
              <a:rPr lang="en-US" sz="1400" dirty="0">
                <a:solidFill>
                  <a:prstClr val="black"/>
                </a:solidFill>
              </a:rPr>
              <a:t>, wenn Vor- und Rücklaufanschlüsse auf wechselnden Seiten liegen. </a:t>
            </a:r>
          </a:p>
          <a:p>
            <a:pPr marL="285750" indent="-285750">
              <a:buFont typeface="Wingdings" panose="05000000000000000000" pitchFamily="2" charset="2"/>
              <a:buChar char="§"/>
            </a:pPr>
            <a:r>
              <a:rPr lang="en-US" sz="1400" dirty="0">
                <a:solidFill>
                  <a:prstClr val="black"/>
                </a:solidFill>
              </a:rPr>
              <a:t>Es dürfen nur kleine SWH-Anlagen mit FPC und Kollektoren mit einzelnen Ein-/Auslaufsammlern/(Banken) zu einer Bank in Reihe geschaltet werden. Außerdem sind ETC in Reihe geschaltet und bilden Bänke. </a:t>
            </a:r>
          </a:p>
          <a:p>
            <a:pPr marL="285750" indent="-285750">
              <a:buFont typeface="Wingdings" panose="05000000000000000000" pitchFamily="2" charset="2"/>
              <a:buChar char="§"/>
            </a:pPr>
            <a:r>
              <a:rPr lang="en-US" sz="1400" b="1" dirty="0">
                <a:solidFill>
                  <a:prstClr val="black"/>
                </a:solidFill>
              </a:rPr>
              <a:t>Typischerweise wird eine bestimmte Anzahl von FPC/ETC auf mehrere Reihen (Bänke) verteilt, die wiederum parallel ausgelotet werden, wodurch </a:t>
            </a:r>
            <a:r>
              <a:rPr lang="en-US" sz="1400" dirty="0">
                <a:solidFill>
                  <a:prstClr val="black"/>
                </a:solidFill>
              </a:rPr>
              <a:t>das gebräuchlichere Solararray-Design vervollständigt wird. </a:t>
            </a:r>
          </a:p>
          <a:p>
            <a:pPr marL="285750" lvl="0" indent="-285750">
              <a:buFont typeface="Wingdings" panose="05000000000000000000" pitchFamily="2" charset="2"/>
              <a:buChar char="§"/>
            </a:pPr>
            <a:r>
              <a:rPr lang="en-US" sz="1400" dirty="0">
                <a:solidFill>
                  <a:prstClr val="black"/>
                </a:solidFill>
              </a:rPr>
              <a:t>Alle Hersteller </a:t>
            </a:r>
            <a:r>
              <a:rPr lang="en-US" sz="1400" b="1" dirty="0">
                <a:solidFill>
                  <a:prstClr val="black"/>
                </a:solidFill>
              </a:rPr>
              <a:t>begrenzen die Anzahl der Kollektoren, entweder FPC oder ETC, die zusammen ausgelotet werden können.</a:t>
            </a:r>
            <a:endParaRPr lang="en-US" sz="1400" dirty="0">
              <a:solidFill>
                <a:prstClr val="black"/>
              </a:solidFill>
            </a:endParaRPr>
          </a:p>
        </p:txBody>
      </p:sp>
      <p:grpSp>
        <p:nvGrpSpPr>
          <p:cNvPr id="8" name="Group 7">
            <a:extLst>
              <a:ext uri="{FF2B5EF4-FFF2-40B4-BE49-F238E27FC236}">
                <a16:creationId xmlns:a16="http://schemas.microsoft.com/office/drawing/2014/main" id="{F896294E-9E0B-480F-8ED1-C94CC2C3B5C8}"/>
              </a:ext>
            </a:extLst>
          </p:cNvPr>
          <p:cNvGrpSpPr/>
          <p:nvPr/>
        </p:nvGrpSpPr>
        <p:grpSpPr>
          <a:xfrm>
            <a:off x="6371688" y="2413143"/>
            <a:ext cx="2304000" cy="3247857"/>
            <a:chOff x="6371688" y="1840264"/>
            <a:chExt cx="2304000" cy="3247857"/>
          </a:xfrm>
        </p:grpSpPr>
        <p:pic>
          <p:nvPicPr>
            <p:cNvPr id="6" name="Picture 5">
              <a:extLst>
                <a:ext uri="{FF2B5EF4-FFF2-40B4-BE49-F238E27FC236}">
                  <a16:creationId xmlns:a16="http://schemas.microsoft.com/office/drawing/2014/main" id="{B756BCF9-9B96-4960-8D02-D02E8DC0C158}"/>
                </a:ext>
              </a:extLst>
            </p:cNvPr>
            <p:cNvPicPr>
              <a:picLocks noChangeAspect="1"/>
            </p:cNvPicPr>
            <p:nvPr/>
          </p:nvPicPr>
          <p:blipFill>
            <a:blip r:embed="rId2"/>
            <a:stretch>
              <a:fillRect/>
            </a:stretch>
          </p:blipFill>
          <p:spPr>
            <a:xfrm>
              <a:off x="6371688" y="3591662"/>
              <a:ext cx="2304000" cy="1496459"/>
            </a:xfrm>
            <a:prstGeom prst="rect">
              <a:avLst/>
            </a:prstGeom>
            <a:ln>
              <a:solidFill>
                <a:schemeClr val="tx1"/>
              </a:solidFill>
            </a:ln>
          </p:spPr>
        </p:pic>
        <p:pic>
          <p:nvPicPr>
            <p:cNvPr id="7" name="Picture 6">
              <a:extLst>
                <a:ext uri="{FF2B5EF4-FFF2-40B4-BE49-F238E27FC236}">
                  <a16:creationId xmlns:a16="http://schemas.microsoft.com/office/drawing/2014/main" id="{407C491E-6E3A-46AE-9E72-FAAE6251EB71}"/>
                </a:ext>
              </a:extLst>
            </p:cNvPr>
            <p:cNvPicPr>
              <a:picLocks noChangeAspect="1"/>
            </p:cNvPicPr>
            <p:nvPr/>
          </p:nvPicPr>
          <p:blipFill>
            <a:blip r:embed="rId3"/>
            <a:stretch>
              <a:fillRect/>
            </a:stretch>
          </p:blipFill>
          <p:spPr>
            <a:xfrm>
              <a:off x="6371688" y="1840264"/>
              <a:ext cx="2304000" cy="1732608"/>
            </a:xfrm>
            <a:prstGeom prst="rect">
              <a:avLst/>
            </a:prstGeom>
            <a:ln>
              <a:solidFill>
                <a:schemeClr val="tx1"/>
              </a:solidFill>
            </a:ln>
          </p:spPr>
        </p:pic>
      </p:grpSp>
    </p:spTree>
    <p:extLst>
      <p:ext uri="{BB962C8B-B14F-4D97-AF65-F5344CB8AC3E}">
        <p14:creationId xmlns:p14="http://schemas.microsoft.com/office/powerpoint/2010/main" val="27389161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86045-9B56-4404-8474-AB2AEC7D2009}"/>
              </a:ext>
            </a:extLst>
          </p:cNvPr>
          <p:cNvSpPr>
            <a:spLocks noGrp="1"/>
          </p:cNvSpPr>
          <p:nvPr>
            <p:ph type="title"/>
          </p:nvPr>
        </p:nvSpPr>
        <p:spPr/>
        <p:txBody>
          <a:bodyPr/>
          <a:lstStyle/>
          <a:p>
            <a:r>
              <a:rPr lang="en-US" b="1" dirty="0"/>
              <a:t>2. </a:t>
            </a:r>
            <a:r>
              <a:rPr lang="en-US" b="1" dirty="0">
                <a:solidFill>
                  <a:prstClr val="black"/>
                </a:solidFill>
                <a:cs typeface="Arial" pitchFamily="34" charset="0"/>
              </a:rPr>
              <a:t>Felder und Bänke von Solarkollektoren</a:t>
            </a:r>
            <a:endParaRPr lang="en-US" dirty="0"/>
          </a:p>
        </p:txBody>
      </p:sp>
      <p:sp>
        <p:nvSpPr>
          <p:cNvPr id="4" name="Rectangle 3">
            <a:extLst>
              <a:ext uri="{FF2B5EF4-FFF2-40B4-BE49-F238E27FC236}">
                <a16:creationId xmlns:a16="http://schemas.microsoft.com/office/drawing/2014/main" id="{EC613DFC-5F7A-44F4-B2E9-E52CA444113A}"/>
              </a:ext>
            </a:extLst>
          </p:cNvPr>
          <p:cNvSpPr/>
          <p:nvPr/>
        </p:nvSpPr>
        <p:spPr>
          <a:xfrm>
            <a:off x="432916" y="1557000"/>
            <a:ext cx="3563084" cy="369332"/>
          </a:xfrm>
          <a:prstGeom prst="rect">
            <a:avLst/>
          </a:prstGeom>
        </p:spPr>
        <p:txBody>
          <a:bodyPr wrap="square">
            <a:spAutoFit/>
          </a:bodyPr>
          <a:lstStyle/>
          <a:p>
            <a:pPr marL="285750" indent="-285750">
              <a:buFont typeface="Wingdings" panose="05000000000000000000" pitchFamily="2" charset="2"/>
              <a:buChar char="Ø"/>
            </a:pPr>
            <a:r>
              <a:rPr lang="en-US" b="1" dirty="0"/>
              <a:t>Verbinden von Kollektorbänken</a:t>
            </a:r>
          </a:p>
        </p:txBody>
      </p:sp>
      <p:pic>
        <p:nvPicPr>
          <p:cNvPr id="10" name="Picture 9">
            <a:extLst>
              <a:ext uri="{FF2B5EF4-FFF2-40B4-BE49-F238E27FC236}">
                <a16:creationId xmlns:a16="http://schemas.microsoft.com/office/drawing/2014/main" id="{6F3244D5-A81D-46A8-AA70-63DBB69AC7A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56000" y="1979258"/>
            <a:ext cx="5472000" cy="4401742"/>
          </a:xfrm>
          <a:prstGeom prst="rect">
            <a:avLst/>
          </a:prstGeom>
        </p:spPr>
      </p:pic>
      <p:sp>
        <p:nvSpPr>
          <p:cNvPr id="11" name="TextBox 10">
            <a:extLst>
              <a:ext uri="{FF2B5EF4-FFF2-40B4-BE49-F238E27FC236}">
                <a16:creationId xmlns:a16="http://schemas.microsoft.com/office/drawing/2014/main" id="{64EA9C11-88C9-4A4B-92EB-614CC9BCF815}"/>
              </a:ext>
            </a:extLst>
          </p:cNvPr>
          <p:cNvSpPr txBox="1"/>
          <p:nvPr/>
        </p:nvSpPr>
        <p:spPr>
          <a:xfrm>
            <a:off x="6012000" y="2133000"/>
            <a:ext cx="2807999" cy="4185761"/>
          </a:xfrm>
          <a:prstGeom prst="rect">
            <a:avLst/>
          </a:prstGeom>
          <a:noFill/>
        </p:spPr>
        <p:txBody>
          <a:bodyPr wrap="square" rtlCol="0">
            <a:spAutoFit/>
          </a:bodyPr>
          <a:lstStyle/>
          <a:p>
            <a:pPr marL="285750" lvl="0" indent="-285750">
              <a:buFont typeface="Wingdings" panose="05000000000000000000" pitchFamily="2" charset="2"/>
              <a:buChar char="§"/>
            </a:pPr>
            <a:r>
              <a:rPr lang="en-US" sz="1400" dirty="0">
                <a:solidFill>
                  <a:prstClr val="black"/>
                </a:solidFill>
              </a:rPr>
              <a:t>Die Banken </a:t>
            </a:r>
            <a:r>
              <a:rPr lang="en-US" sz="1400" dirty="0" err="1">
                <a:solidFill>
                  <a:prstClr val="black"/>
                </a:solidFill>
              </a:rPr>
              <a:t>haben</a:t>
            </a:r>
            <a:r>
              <a:rPr lang="en-US" sz="1400" dirty="0">
                <a:solidFill>
                  <a:prstClr val="black"/>
                </a:solidFill>
              </a:rPr>
              <a:t> die </a:t>
            </a:r>
            <a:r>
              <a:rPr lang="en-US" sz="1400" dirty="0" err="1">
                <a:solidFill>
                  <a:prstClr val="black"/>
                </a:solidFill>
              </a:rPr>
              <a:t>Anzahl</a:t>
            </a:r>
            <a:r>
              <a:rPr lang="en-US" sz="1400" dirty="0">
                <a:solidFill>
                  <a:prstClr val="black"/>
                </a:solidFill>
              </a:rPr>
              <a:t> der </a:t>
            </a:r>
            <a:r>
              <a:rPr lang="en-US" sz="1400" dirty="0" err="1">
                <a:solidFill>
                  <a:prstClr val="black"/>
                </a:solidFill>
              </a:rPr>
              <a:t>Sammler</a:t>
            </a:r>
            <a:r>
              <a:rPr lang="en-US" sz="1400" dirty="0">
                <a:solidFill>
                  <a:prstClr val="black"/>
                </a:solidFill>
              </a:rPr>
              <a:t> begrenzt (z.B. 10).</a:t>
            </a:r>
          </a:p>
          <a:p>
            <a:pPr marL="285750" lvl="0" indent="-285750">
              <a:buFont typeface="Wingdings" panose="05000000000000000000" pitchFamily="2" charset="2"/>
              <a:buChar char="§"/>
            </a:pPr>
            <a:r>
              <a:rPr lang="en-US" sz="1400" b="1" dirty="0">
                <a:solidFill>
                  <a:prstClr val="black"/>
                </a:solidFill>
              </a:rPr>
              <a:t>Die Bänke können in Reihe oder parallel zur Solaranlage verlotet werden.</a:t>
            </a:r>
          </a:p>
          <a:p>
            <a:pPr marL="285750" lvl="0" indent="-285750">
              <a:buFont typeface="Wingdings" panose="05000000000000000000" pitchFamily="2" charset="2"/>
              <a:buChar char="§"/>
            </a:pPr>
            <a:r>
              <a:rPr lang="en-US" sz="1400" dirty="0">
                <a:solidFill>
                  <a:prstClr val="black"/>
                </a:solidFill>
              </a:rPr>
              <a:t>Während die Anzahl der parallel geschalteten Bänke (z.B. max. 10 Kollektoren) unbegrenzt ist, ist sie in Serie begrenzt (z.B. max. 3 Reihen zu je 3 Kollektoren).</a:t>
            </a:r>
          </a:p>
          <a:p>
            <a:pPr marL="285750" lvl="0" indent="-285750">
              <a:buFont typeface="Wingdings" panose="05000000000000000000" pitchFamily="2" charset="2"/>
              <a:buChar char="§"/>
            </a:pPr>
            <a:r>
              <a:rPr lang="en-US" sz="1400" dirty="0">
                <a:solidFill>
                  <a:prstClr val="black"/>
                </a:solidFill>
              </a:rPr>
              <a:t>Der Grund dafür ist, die die Leistung beeinflussenden Faktoren unter Kontrolle zu halten, um die Durchflussmengen und das Flüssigkeitsgleichgewicht zu gewährleisten und Druckabfälle zu begrenzen.</a:t>
            </a:r>
          </a:p>
        </p:txBody>
      </p:sp>
      <p:sp>
        <p:nvSpPr>
          <p:cNvPr id="12" name="Rectangle 11">
            <a:extLst>
              <a:ext uri="{FF2B5EF4-FFF2-40B4-BE49-F238E27FC236}">
                <a16:creationId xmlns:a16="http://schemas.microsoft.com/office/drawing/2014/main" id="{153E2BA7-4C4D-40A1-9E64-6A53ACFAAE4B}"/>
              </a:ext>
            </a:extLst>
          </p:cNvPr>
          <p:cNvSpPr/>
          <p:nvPr/>
        </p:nvSpPr>
        <p:spPr>
          <a:xfrm>
            <a:off x="677467" y="4180129"/>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3955299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39299-EF99-40BA-87CD-85B8A4FDBA36}"/>
              </a:ext>
            </a:extLst>
          </p:cNvPr>
          <p:cNvSpPr>
            <a:spLocks noGrp="1"/>
          </p:cNvSpPr>
          <p:nvPr>
            <p:ph type="title"/>
          </p:nvPr>
        </p:nvSpPr>
        <p:spPr/>
        <p:txBody>
          <a:bodyPr/>
          <a:lstStyle/>
          <a:p>
            <a:r>
              <a:rPr lang="en-US" b="1" dirty="0"/>
              <a:t>2. </a:t>
            </a:r>
            <a:r>
              <a:rPr lang="en-US" b="1" dirty="0">
                <a:solidFill>
                  <a:prstClr val="black"/>
                </a:solidFill>
                <a:cs typeface="Arial" pitchFamily="34" charset="0"/>
              </a:rPr>
              <a:t>Felder und Bänke von Solarkollektoren</a:t>
            </a:r>
            <a:endParaRPr lang="en-US" dirty="0"/>
          </a:p>
        </p:txBody>
      </p:sp>
      <p:sp>
        <p:nvSpPr>
          <p:cNvPr id="4" name="Rectangle 3">
            <a:extLst>
              <a:ext uri="{FF2B5EF4-FFF2-40B4-BE49-F238E27FC236}">
                <a16:creationId xmlns:a16="http://schemas.microsoft.com/office/drawing/2014/main" id="{35C47D0B-D6F4-46C5-A2F4-AD869C80DECC}"/>
              </a:ext>
            </a:extLst>
          </p:cNvPr>
          <p:cNvSpPr/>
          <p:nvPr/>
        </p:nvSpPr>
        <p:spPr>
          <a:xfrm>
            <a:off x="432916" y="1557000"/>
            <a:ext cx="3563084" cy="369332"/>
          </a:xfrm>
          <a:prstGeom prst="rect">
            <a:avLst/>
          </a:prstGeom>
        </p:spPr>
        <p:txBody>
          <a:bodyPr wrap="square">
            <a:spAutoFit/>
          </a:bodyPr>
          <a:lstStyle/>
          <a:p>
            <a:pPr marL="285750" indent="-285750">
              <a:buFont typeface="Wingdings" panose="05000000000000000000" pitchFamily="2" charset="2"/>
              <a:buChar char="Ø"/>
            </a:pPr>
            <a:r>
              <a:rPr lang="en-US" b="1" dirty="0"/>
              <a:t>Verbinden von Kollektorbänken</a:t>
            </a:r>
          </a:p>
        </p:txBody>
      </p:sp>
      <p:sp>
        <p:nvSpPr>
          <p:cNvPr id="5" name="Rectangle 4">
            <a:extLst>
              <a:ext uri="{FF2B5EF4-FFF2-40B4-BE49-F238E27FC236}">
                <a16:creationId xmlns:a16="http://schemas.microsoft.com/office/drawing/2014/main" id="{8BD1FF28-F584-4AA1-A162-6D13C31748F9}"/>
              </a:ext>
            </a:extLst>
          </p:cNvPr>
          <p:cNvSpPr/>
          <p:nvPr/>
        </p:nvSpPr>
        <p:spPr>
          <a:xfrm>
            <a:off x="717607" y="1989000"/>
            <a:ext cx="4163717" cy="3970318"/>
          </a:xfrm>
          <a:prstGeom prst="rect">
            <a:avLst/>
          </a:prstGeom>
        </p:spPr>
        <p:txBody>
          <a:bodyPr wrap="square">
            <a:spAutoFit/>
          </a:bodyPr>
          <a:lstStyle/>
          <a:p>
            <a:pPr marL="285750" lvl="0" indent="-285750">
              <a:buFont typeface="Wingdings" panose="05000000000000000000" pitchFamily="2" charset="2"/>
              <a:buChar char="§"/>
            </a:pPr>
            <a:r>
              <a:rPr lang="en-US" sz="1400" b="1" dirty="0">
                <a:solidFill>
                  <a:prstClr val="black"/>
                </a:solidFill>
              </a:rPr>
              <a:t>PRINZIP. FLOW PATH.</a:t>
            </a:r>
          </a:p>
          <a:p>
            <a:pPr marL="542925" lvl="1" indent="-285750">
              <a:buFont typeface="Calibri" panose="020F0502020204030204" pitchFamily="34" charset="0"/>
              <a:buChar char="–"/>
            </a:pPr>
            <a:r>
              <a:rPr lang="en-US" sz="1400" dirty="0">
                <a:solidFill>
                  <a:prstClr val="black"/>
                </a:solidFill>
              </a:rPr>
              <a:t>Zur Klärung der Zusammenhänge in einer Bank oder Reihe ist es hilfreich, sich zu fragen, wie viele "gleichwertige Kollektoren" der HTF auf seinem Weg vom Solarspeicher zur Bank und zurück zum Tank durchläuft.</a:t>
            </a:r>
          </a:p>
          <a:p>
            <a:pPr marL="542925" lvl="1" indent="-285750">
              <a:buFont typeface="Calibri" panose="020F0502020204030204" pitchFamily="34" charset="0"/>
              <a:buChar char="–"/>
            </a:pPr>
            <a:r>
              <a:rPr lang="en-US" sz="1400" dirty="0">
                <a:solidFill>
                  <a:prstClr val="black"/>
                </a:solidFill>
              </a:rPr>
              <a:t>Beachten Sie im Beispiel, wie parallel geschaltete FPC (Grid style, oben) einen einzigartigen äquivalenten Kollektor größer machen. Im Gegenteil, in Reihe geschaltete FPC (Serpentine, unten) bilden eine Dreikollektorstrecke.</a:t>
            </a:r>
          </a:p>
          <a:p>
            <a:pPr marL="542925" lvl="1" indent="-285750">
              <a:buFont typeface="Calibri" panose="020F0502020204030204" pitchFamily="34" charset="0"/>
              <a:buChar char="–"/>
            </a:pPr>
            <a:r>
              <a:rPr lang="en-US" sz="1400" dirty="0">
                <a:solidFill>
                  <a:prstClr val="black"/>
                </a:solidFill>
              </a:rPr>
              <a:t>Bei der Parallelschaltung wird der Gesamtdurchfluss (an Vor- und Rücklaufleitung) verdreifacht, während bei der Reihenschaltung der Nenndurchfluss (der Nenndurchfluss eines einzelnen Kollektors) gleich bleibt.</a:t>
            </a:r>
          </a:p>
        </p:txBody>
      </p:sp>
      <p:pic>
        <p:nvPicPr>
          <p:cNvPr id="6" name="Picture 5">
            <a:extLst>
              <a:ext uri="{FF2B5EF4-FFF2-40B4-BE49-F238E27FC236}">
                <a16:creationId xmlns:a16="http://schemas.microsoft.com/office/drawing/2014/main" id="{7B61C943-993D-4AA8-82F2-9D5429E35558}"/>
              </a:ext>
            </a:extLst>
          </p:cNvPr>
          <p:cNvPicPr>
            <a:picLocks noChangeAspect="1"/>
          </p:cNvPicPr>
          <p:nvPr/>
        </p:nvPicPr>
        <p:blipFill>
          <a:blip r:embed="rId2"/>
          <a:stretch>
            <a:fillRect/>
          </a:stretch>
        </p:blipFill>
        <p:spPr>
          <a:xfrm>
            <a:off x="4881324" y="2126325"/>
            <a:ext cx="3791064" cy="4182400"/>
          </a:xfrm>
          <a:prstGeom prst="rect">
            <a:avLst/>
          </a:prstGeom>
          <a:ln>
            <a:solidFill>
              <a:schemeClr val="tx1"/>
            </a:solidFill>
          </a:ln>
        </p:spPr>
      </p:pic>
    </p:spTree>
    <p:extLst>
      <p:ext uri="{BB962C8B-B14F-4D97-AF65-F5344CB8AC3E}">
        <p14:creationId xmlns:p14="http://schemas.microsoft.com/office/powerpoint/2010/main" val="2540431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3CF07D6-B995-4143-9667-801233DA91B3}"/>
              </a:ext>
            </a:extLst>
          </p:cNvPr>
          <p:cNvPicPr>
            <a:picLocks noChangeAspect="1"/>
          </p:cNvPicPr>
          <p:nvPr/>
        </p:nvPicPr>
        <p:blipFill>
          <a:blip r:embed="rId2"/>
          <a:stretch>
            <a:fillRect/>
          </a:stretch>
        </p:blipFill>
        <p:spPr>
          <a:xfrm>
            <a:off x="828000" y="2624406"/>
            <a:ext cx="7775688" cy="2532593"/>
          </a:xfrm>
          <a:prstGeom prst="rect">
            <a:avLst/>
          </a:prstGeom>
          <a:ln>
            <a:solidFill>
              <a:schemeClr val="tx1"/>
            </a:solidFill>
          </a:ln>
        </p:spPr>
      </p:pic>
      <p:sp>
        <p:nvSpPr>
          <p:cNvPr id="2" name="Title 1">
            <a:extLst>
              <a:ext uri="{FF2B5EF4-FFF2-40B4-BE49-F238E27FC236}">
                <a16:creationId xmlns:a16="http://schemas.microsoft.com/office/drawing/2014/main" id="{13709FCA-74E2-4C61-83B0-CBB3070AA937}"/>
              </a:ext>
            </a:extLst>
          </p:cNvPr>
          <p:cNvSpPr>
            <a:spLocks noGrp="1"/>
          </p:cNvSpPr>
          <p:nvPr>
            <p:ph type="title"/>
          </p:nvPr>
        </p:nvSpPr>
        <p:spPr/>
        <p:txBody>
          <a:bodyPr/>
          <a:lstStyle/>
          <a:p>
            <a:r>
              <a:rPr lang="en-US" b="1" dirty="0"/>
              <a:t>2. </a:t>
            </a:r>
            <a:r>
              <a:rPr lang="en-US" b="1" dirty="0">
                <a:solidFill>
                  <a:prstClr val="black"/>
                </a:solidFill>
                <a:cs typeface="Arial" pitchFamily="34" charset="0"/>
              </a:rPr>
              <a:t>Felder und Bänke von Solarkollektoren</a:t>
            </a:r>
            <a:endParaRPr lang="en-US" dirty="0"/>
          </a:p>
        </p:txBody>
      </p:sp>
      <p:sp>
        <p:nvSpPr>
          <p:cNvPr id="4" name="Rectangle 3">
            <a:extLst>
              <a:ext uri="{FF2B5EF4-FFF2-40B4-BE49-F238E27FC236}">
                <a16:creationId xmlns:a16="http://schemas.microsoft.com/office/drawing/2014/main" id="{53DAD1EE-6AA3-4F57-93F4-24C91DD4CB62}"/>
              </a:ext>
            </a:extLst>
          </p:cNvPr>
          <p:cNvSpPr/>
          <p:nvPr/>
        </p:nvSpPr>
        <p:spPr>
          <a:xfrm>
            <a:off x="432916" y="1557000"/>
            <a:ext cx="3563084" cy="369332"/>
          </a:xfrm>
          <a:prstGeom prst="rect">
            <a:avLst/>
          </a:prstGeom>
        </p:spPr>
        <p:txBody>
          <a:bodyPr wrap="square">
            <a:spAutoFit/>
          </a:bodyPr>
          <a:lstStyle/>
          <a:p>
            <a:pPr marL="285750" indent="-285750">
              <a:buFont typeface="Wingdings" panose="05000000000000000000" pitchFamily="2" charset="2"/>
              <a:buChar char="Ø"/>
            </a:pPr>
            <a:r>
              <a:rPr lang="en-US" b="1" dirty="0"/>
              <a:t>Verbinden von Kollektorbänken</a:t>
            </a:r>
          </a:p>
        </p:txBody>
      </p:sp>
      <p:sp>
        <p:nvSpPr>
          <p:cNvPr id="5" name="Rectangle 4">
            <a:extLst>
              <a:ext uri="{FF2B5EF4-FFF2-40B4-BE49-F238E27FC236}">
                <a16:creationId xmlns:a16="http://schemas.microsoft.com/office/drawing/2014/main" id="{2FD43029-C600-435A-8905-2EB9B13365A3}"/>
              </a:ext>
            </a:extLst>
          </p:cNvPr>
          <p:cNvSpPr/>
          <p:nvPr/>
        </p:nvSpPr>
        <p:spPr>
          <a:xfrm>
            <a:off x="717607" y="1989000"/>
            <a:ext cx="7958081" cy="584775"/>
          </a:xfrm>
          <a:prstGeom prst="rect">
            <a:avLst/>
          </a:prstGeom>
        </p:spPr>
        <p:txBody>
          <a:bodyPr wrap="square">
            <a:spAutoFit/>
          </a:bodyPr>
          <a:lstStyle/>
          <a:p>
            <a:pPr marL="285750" lvl="0" indent="-285750">
              <a:buFont typeface="Wingdings" panose="05000000000000000000" pitchFamily="2" charset="2"/>
              <a:buChar char="§"/>
            </a:pPr>
            <a:r>
              <a:rPr lang="en-US" sz="1600" dirty="0">
                <a:solidFill>
                  <a:prstClr val="black"/>
                </a:solidFill>
              </a:rPr>
              <a:t>Die ETC-Hersteller begrenzen die Anzahl der in einer Bank angeschlossenen Kollektoren, oft durch Angabe der maximal zulässigen Anzahl von Vakuumröhren.</a:t>
            </a:r>
          </a:p>
        </p:txBody>
      </p:sp>
      <p:sp>
        <p:nvSpPr>
          <p:cNvPr id="6" name="Rectangle 5">
            <a:extLst>
              <a:ext uri="{FF2B5EF4-FFF2-40B4-BE49-F238E27FC236}">
                <a16:creationId xmlns:a16="http://schemas.microsoft.com/office/drawing/2014/main" id="{DF2DA3E5-6EBB-4BDB-84B2-0A3CCA459671}"/>
              </a:ext>
            </a:extLst>
          </p:cNvPr>
          <p:cNvSpPr/>
          <p:nvPr/>
        </p:nvSpPr>
        <p:spPr>
          <a:xfrm>
            <a:off x="717606" y="5231782"/>
            <a:ext cx="7958081" cy="954107"/>
          </a:xfrm>
          <a:prstGeom prst="rect">
            <a:avLst/>
          </a:prstGeom>
        </p:spPr>
        <p:txBody>
          <a:bodyPr wrap="square">
            <a:spAutoFit/>
          </a:bodyPr>
          <a:lstStyle/>
          <a:p>
            <a:pPr marL="285750" lvl="0" indent="-285750">
              <a:buFont typeface="Wingdings" panose="05000000000000000000" pitchFamily="2" charset="2"/>
              <a:buChar char="§"/>
            </a:pPr>
            <a:r>
              <a:rPr lang="en-US" sz="1400" dirty="0">
                <a:solidFill>
                  <a:prstClr val="black"/>
                </a:solidFill>
              </a:rPr>
              <a:t>Die Gründe für die Begrenzung der Anzahl der Kollektoren in einer Bank sind bekannt; in erster Linie, weil bei großen Bänken </a:t>
            </a:r>
            <a:r>
              <a:rPr lang="en-US" sz="1400" b="1" dirty="0">
                <a:solidFill>
                  <a:prstClr val="black"/>
                </a:solidFill>
              </a:rPr>
              <a:t>hohe Reibungshöhenverluste und zu hohe Strömungsgeschwindigkeiten</a:t>
            </a:r>
            <a:r>
              <a:rPr lang="en-US" sz="1400" dirty="0">
                <a:solidFill>
                  <a:prstClr val="black"/>
                </a:solidFill>
              </a:rPr>
              <a:t> auftreten können</a:t>
            </a:r>
            <a:r>
              <a:rPr lang="en-US" sz="1400" b="1" dirty="0">
                <a:solidFill>
                  <a:prstClr val="black"/>
                </a:solidFill>
              </a:rPr>
              <a:t>. </a:t>
            </a:r>
            <a:r>
              <a:rPr lang="en-US" sz="1400" dirty="0">
                <a:solidFill>
                  <a:prstClr val="black"/>
                </a:solidFill>
              </a:rPr>
              <a:t>Die Überwindung dieser Grenzen bedeutet, dass größere Leitungen und/oder Pumpstationen installiert werden müssen, was zu höheren Kosten führt.</a:t>
            </a:r>
          </a:p>
        </p:txBody>
      </p:sp>
    </p:spTree>
    <p:extLst>
      <p:ext uri="{BB962C8B-B14F-4D97-AF65-F5344CB8AC3E}">
        <p14:creationId xmlns:p14="http://schemas.microsoft.com/office/powerpoint/2010/main" val="1334617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D8C55-AB60-4621-93FE-2857E54E5B3C}"/>
              </a:ext>
            </a:extLst>
          </p:cNvPr>
          <p:cNvSpPr>
            <a:spLocks noGrp="1"/>
          </p:cNvSpPr>
          <p:nvPr>
            <p:ph type="title"/>
          </p:nvPr>
        </p:nvSpPr>
        <p:spPr/>
        <p:txBody>
          <a:bodyPr/>
          <a:lstStyle/>
          <a:p>
            <a:r>
              <a:rPr lang="en-US" b="1" dirty="0"/>
              <a:t>2. </a:t>
            </a:r>
            <a:r>
              <a:rPr lang="en-US" b="1" dirty="0">
                <a:solidFill>
                  <a:prstClr val="black"/>
                </a:solidFill>
                <a:cs typeface="Arial" pitchFamily="34" charset="0"/>
              </a:rPr>
              <a:t>Felder und Bänke von Solarkollektoren</a:t>
            </a:r>
            <a:endParaRPr lang="en-US" dirty="0"/>
          </a:p>
        </p:txBody>
      </p:sp>
      <p:sp>
        <p:nvSpPr>
          <p:cNvPr id="4" name="Rectangle 3">
            <a:extLst>
              <a:ext uri="{FF2B5EF4-FFF2-40B4-BE49-F238E27FC236}">
                <a16:creationId xmlns:a16="http://schemas.microsoft.com/office/drawing/2014/main" id="{F6E8FFBE-CE58-4F19-A4C7-DAE2D81D16E0}"/>
              </a:ext>
            </a:extLst>
          </p:cNvPr>
          <p:cNvSpPr/>
          <p:nvPr/>
        </p:nvSpPr>
        <p:spPr>
          <a:xfrm>
            <a:off x="432916" y="1557000"/>
            <a:ext cx="3563084" cy="369332"/>
          </a:xfrm>
          <a:prstGeom prst="rect">
            <a:avLst/>
          </a:prstGeom>
        </p:spPr>
        <p:txBody>
          <a:bodyPr wrap="square">
            <a:spAutoFit/>
          </a:bodyPr>
          <a:lstStyle/>
          <a:p>
            <a:pPr marL="285750" indent="-285750">
              <a:buFont typeface="Wingdings" panose="05000000000000000000" pitchFamily="2" charset="2"/>
              <a:buChar char="Ø"/>
            </a:pPr>
            <a:r>
              <a:rPr lang="en-US" b="1" dirty="0"/>
              <a:t>Verbinden von Kollektorbänken</a:t>
            </a:r>
          </a:p>
        </p:txBody>
      </p:sp>
      <p:sp>
        <p:nvSpPr>
          <p:cNvPr id="7" name="Rectangle 6">
            <a:extLst>
              <a:ext uri="{FF2B5EF4-FFF2-40B4-BE49-F238E27FC236}">
                <a16:creationId xmlns:a16="http://schemas.microsoft.com/office/drawing/2014/main" id="{F1F4E858-6B16-4BC6-B850-5E286DD662C6}"/>
              </a:ext>
            </a:extLst>
          </p:cNvPr>
          <p:cNvSpPr/>
          <p:nvPr/>
        </p:nvSpPr>
        <p:spPr>
          <a:xfrm>
            <a:off x="717607" y="1989000"/>
            <a:ext cx="7958081" cy="1600438"/>
          </a:xfrm>
          <a:prstGeom prst="rect">
            <a:avLst/>
          </a:prstGeom>
        </p:spPr>
        <p:txBody>
          <a:bodyPr wrap="square">
            <a:spAutoFit/>
          </a:bodyPr>
          <a:lstStyle/>
          <a:p>
            <a:pPr marL="285750" lvl="0" indent="-285750">
              <a:buFont typeface="Wingdings" panose="05000000000000000000" pitchFamily="2" charset="2"/>
              <a:buChar char="§"/>
            </a:pPr>
            <a:r>
              <a:rPr lang="en-US" sz="1400" dirty="0">
                <a:solidFill>
                  <a:prstClr val="black"/>
                </a:solidFill>
              </a:rPr>
              <a:t>Andere Gründe für die Begrenzung der Kollektoren in einer Bank:</a:t>
            </a:r>
          </a:p>
          <a:p>
            <a:pPr marL="627063" lvl="1" indent="-285750" algn="just">
              <a:buFont typeface="Calibri" panose="020F0502020204030204" pitchFamily="34" charset="0"/>
              <a:buChar char="–"/>
            </a:pPr>
            <a:r>
              <a:rPr lang="en-US" sz="1400" dirty="0">
                <a:solidFill>
                  <a:prstClr val="black"/>
                </a:solidFill>
              </a:rPr>
              <a:t>Der Durchfluss sollte </a:t>
            </a:r>
            <a:r>
              <a:rPr lang="en-US" sz="1400" b="1" dirty="0">
                <a:solidFill>
                  <a:prstClr val="black"/>
                </a:solidFill>
              </a:rPr>
              <a:t>ausgeglichen</a:t>
            </a:r>
            <a:r>
              <a:rPr lang="en-US" sz="1400" dirty="0">
                <a:solidFill>
                  <a:prstClr val="black"/>
                </a:solidFill>
              </a:rPr>
              <a:t>, d.h. mit gleichen Durchflussmengen, sein. Ein solcher Zustand bedeutet, dass in allen Kollektoren die gleichen Temperaturen und Leistungen erzielt werden. In großen FPC-Banken </a:t>
            </a:r>
            <a:r>
              <a:rPr lang="en-US" sz="1400" b="1" dirty="0">
                <a:solidFill>
                  <a:prstClr val="black"/>
                </a:solidFill>
              </a:rPr>
              <a:t>gleicht sich HTF beim Durchlaufen </a:t>
            </a:r>
            <a:r>
              <a:rPr lang="en-US" sz="1400" dirty="0">
                <a:solidFill>
                  <a:prstClr val="black"/>
                </a:solidFill>
              </a:rPr>
              <a:t>aufgrund kleiner Herstellungsmängel, Zunderbildung und vielleicht anderen Ursachen </a:t>
            </a:r>
            <a:r>
              <a:rPr lang="en-US" sz="1400" b="1" dirty="0">
                <a:solidFill>
                  <a:prstClr val="black"/>
                </a:solidFill>
              </a:rPr>
              <a:t>nicht immer richtig aus</a:t>
            </a:r>
            <a:r>
              <a:rPr lang="en-US" sz="1400" dirty="0">
                <a:solidFill>
                  <a:prstClr val="black"/>
                </a:solidFill>
              </a:rPr>
              <a:t>. </a:t>
            </a:r>
          </a:p>
          <a:p>
            <a:pPr marL="627063" lvl="1" indent="-285750" algn="just">
              <a:buFont typeface="Calibri" panose="020F0502020204030204" pitchFamily="34" charset="0"/>
              <a:buChar char="–"/>
            </a:pPr>
            <a:r>
              <a:rPr lang="en-US" sz="1400" b="1" dirty="0">
                <a:solidFill>
                  <a:prstClr val="black"/>
                </a:solidFill>
              </a:rPr>
              <a:t>Zu viele ETCs in Serie können hohe Flüssigkeitsgeschwindigkeiten und Temperaturen sowie ein </a:t>
            </a:r>
            <a:r>
              <a:rPr lang="en-US" sz="1400" dirty="0">
                <a:solidFill>
                  <a:prstClr val="black"/>
                </a:solidFill>
              </a:rPr>
              <a:t>erhöhtes Risiko hoher Stagnationstemperaturen</a:t>
            </a:r>
            <a:r>
              <a:rPr lang="en-US" sz="1400" b="1" dirty="0">
                <a:solidFill>
                  <a:prstClr val="black"/>
                </a:solidFill>
              </a:rPr>
              <a:t> verursachen</a:t>
            </a:r>
            <a:r>
              <a:rPr lang="en-US" sz="1400" dirty="0">
                <a:solidFill>
                  <a:prstClr val="black"/>
                </a:solidFill>
              </a:rPr>
              <a:t>.</a:t>
            </a:r>
          </a:p>
        </p:txBody>
      </p:sp>
      <p:pic>
        <p:nvPicPr>
          <p:cNvPr id="11" name="Picture 10">
            <a:extLst>
              <a:ext uri="{FF2B5EF4-FFF2-40B4-BE49-F238E27FC236}">
                <a16:creationId xmlns:a16="http://schemas.microsoft.com/office/drawing/2014/main" id="{61F8D956-3AC4-4E58-8B7E-354AFA40016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922" b="5011"/>
          <a:stretch/>
        </p:blipFill>
        <p:spPr>
          <a:xfrm>
            <a:off x="3151048" y="3615021"/>
            <a:ext cx="5543689" cy="2549979"/>
          </a:xfrm>
          <a:prstGeom prst="rect">
            <a:avLst/>
          </a:prstGeom>
          <a:solidFill>
            <a:schemeClr val="bg1"/>
          </a:solidFill>
          <a:ln>
            <a:solidFill>
              <a:schemeClr val="tx1"/>
            </a:solidFill>
          </a:ln>
        </p:spPr>
      </p:pic>
      <p:sp>
        <p:nvSpPr>
          <p:cNvPr id="3" name="Rectangle 2">
            <a:extLst>
              <a:ext uri="{FF2B5EF4-FFF2-40B4-BE49-F238E27FC236}">
                <a16:creationId xmlns:a16="http://schemas.microsoft.com/office/drawing/2014/main" id="{36144718-04B4-4C14-B84C-866F5991332B}"/>
              </a:ext>
            </a:extLst>
          </p:cNvPr>
          <p:cNvSpPr/>
          <p:nvPr/>
        </p:nvSpPr>
        <p:spPr>
          <a:xfrm>
            <a:off x="703207" y="3501000"/>
            <a:ext cx="2376293" cy="2062103"/>
          </a:xfrm>
          <a:prstGeom prst="rect">
            <a:avLst/>
          </a:prstGeom>
        </p:spPr>
        <p:txBody>
          <a:bodyPr wrap="square">
            <a:spAutoFit/>
          </a:bodyPr>
          <a:lstStyle/>
          <a:p>
            <a:pPr marL="627063" lvl="1" indent="-285750">
              <a:buFont typeface="Calibri" panose="020F0502020204030204" pitchFamily="34" charset="0"/>
              <a:buChar char="–"/>
            </a:pPr>
            <a:r>
              <a:rPr lang="en-US" sz="1400" b="1" dirty="0">
                <a:solidFill>
                  <a:prstClr val="black"/>
                </a:solidFill>
              </a:rPr>
              <a:t>Ausdehnung von Kupferrohren </a:t>
            </a:r>
            <a:r>
              <a:rPr lang="en-US" sz="1400" dirty="0">
                <a:solidFill>
                  <a:prstClr val="black"/>
                </a:solidFill>
              </a:rPr>
              <a:t>aufgrund von extremen Temperaturschwankungen. Die Ausdehnung kann zu HTF-Leckagen in Armaturen führen.</a:t>
            </a:r>
          </a:p>
        </p:txBody>
      </p:sp>
      <p:sp>
        <p:nvSpPr>
          <p:cNvPr id="6" name="Rectangle 5">
            <a:extLst>
              <a:ext uri="{FF2B5EF4-FFF2-40B4-BE49-F238E27FC236}">
                <a16:creationId xmlns:a16="http://schemas.microsoft.com/office/drawing/2014/main" id="{C546BE98-0FE8-44E2-AE92-395E8A610255}"/>
              </a:ext>
            </a:extLst>
          </p:cNvPr>
          <p:cNvSpPr/>
          <p:nvPr/>
        </p:nvSpPr>
        <p:spPr>
          <a:xfrm>
            <a:off x="2052000" y="5826446"/>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22910211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F5F8C-B092-48DA-BFB0-514906F65C0A}"/>
              </a:ext>
            </a:extLst>
          </p:cNvPr>
          <p:cNvSpPr>
            <a:spLocks noGrp="1"/>
          </p:cNvSpPr>
          <p:nvPr>
            <p:ph type="title"/>
          </p:nvPr>
        </p:nvSpPr>
        <p:spPr/>
        <p:txBody>
          <a:bodyPr/>
          <a:lstStyle/>
          <a:p>
            <a:r>
              <a:rPr lang="en-US" b="1" dirty="0"/>
              <a:t>2. </a:t>
            </a:r>
            <a:r>
              <a:rPr lang="en-US" b="1" dirty="0">
                <a:solidFill>
                  <a:prstClr val="black"/>
                </a:solidFill>
                <a:cs typeface="Arial" pitchFamily="34" charset="0"/>
              </a:rPr>
              <a:t>Felder und Bänke von Solarkollektoren</a:t>
            </a:r>
            <a:endParaRPr lang="en-US" dirty="0"/>
          </a:p>
        </p:txBody>
      </p:sp>
      <p:sp>
        <p:nvSpPr>
          <p:cNvPr id="4" name="Rectangle 3">
            <a:extLst>
              <a:ext uri="{FF2B5EF4-FFF2-40B4-BE49-F238E27FC236}">
                <a16:creationId xmlns:a16="http://schemas.microsoft.com/office/drawing/2014/main" id="{1E71FF4F-563E-43BD-9143-1FD93474397E}"/>
              </a:ext>
            </a:extLst>
          </p:cNvPr>
          <p:cNvSpPr/>
          <p:nvPr/>
        </p:nvSpPr>
        <p:spPr>
          <a:xfrm>
            <a:off x="432916" y="1557000"/>
            <a:ext cx="7958080" cy="369332"/>
          </a:xfrm>
          <a:prstGeom prst="rect">
            <a:avLst/>
          </a:prstGeom>
        </p:spPr>
        <p:txBody>
          <a:bodyPr wrap="square">
            <a:spAutoFit/>
          </a:bodyPr>
          <a:lstStyle/>
          <a:p>
            <a:pPr marL="285750" indent="-285750">
              <a:buFont typeface="Wingdings" panose="05000000000000000000" pitchFamily="2" charset="2"/>
              <a:buChar char="Ø"/>
            </a:pPr>
            <a:r>
              <a:rPr lang="en-US" b="1" dirty="0"/>
              <a:t>Zwei grundlegende Methoden zum Ausgleich der Strömung im Solarfeld</a:t>
            </a:r>
          </a:p>
        </p:txBody>
      </p:sp>
      <p:sp>
        <p:nvSpPr>
          <p:cNvPr id="5" name="Rectangle 4">
            <a:extLst>
              <a:ext uri="{FF2B5EF4-FFF2-40B4-BE49-F238E27FC236}">
                <a16:creationId xmlns:a16="http://schemas.microsoft.com/office/drawing/2014/main" id="{87DA771E-5460-4E11-A7E3-75C87F537892}"/>
              </a:ext>
            </a:extLst>
          </p:cNvPr>
          <p:cNvSpPr/>
          <p:nvPr/>
        </p:nvSpPr>
        <p:spPr>
          <a:xfrm>
            <a:off x="717607" y="1989000"/>
            <a:ext cx="7958081" cy="3123932"/>
          </a:xfrm>
          <a:prstGeom prst="rect">
            <a:avLst/>
          </a:prstGeom>
        </p:spPr>
        <p:txBody>
          <a:bodyPr wrap="square">
            <a:spAutoFit/>
          </a:bodyPr>
          <a:lstStyle/>
          <a:p>
            <a:pPr marL="285750" lvl="0" indent="-285750">
              <a:buFont typeface="Wingdings" panose="05000000000000000000" pitchFamily="2" charset="2"/>
              <a:buChar char="§"/>
            </a:pPr>
            <a:r>
              <a:rPr lang="en-US" sz="1500" b="1" dirty="0">
                <a:solidFill>
                  <a:prstClr val="black"/>
                </a:solidFill>
              </a:rPr>
              <a:t>BILANZIERENDE STRÖMUNGSMETHODEN.</a:t>
            </a:r>
          </a:p>
          <a:p>
            <a:pPr marL="627063" lvl="1" indent="-285750">
              <a:buFont typeface="Calibri" panose="020F0502020204030204" pitchFamily="34" charset="0"/>
              <a:buChar char="–"/>
            </a:pPr>
            <a:r>
              <a:rPr lang="de-DE" sz="1500" dirty="0">
                <a:solidFill>
                  <a:prstClr val="black"/>
                </a:solidFill>
              </a:rPr>
              <a:t>Bei der Installation von mehr als einer Kollektorbank ist es </a:t>
            </a:r>
            <a:br>
              <a:rPr lang="de-DE" sz="1500" dirty="0">
                <a:solidFill>
                  <a:prstClr val="black"/>
                </a:solidFill>
              </a:rPr>
            </a:br>
            <a:r>
              <a:rPr lang="de-DE" sz="1500" dirty="0">
                <a:solidFill>
                  <a:prstClr val="black"/>
                </a:solidFill>
              </a:rPr>
              <a:t>wichtig, den richtigen Durchfluss in jeder Bank zu haben. </a:t>
            </a:r>
          </a:p>
          <a:p>
            <a:pPr marL="627063" lvl="1" indent="-285750">
              <a:buFont typeface="Calibri" panose="020F0502020204030204" pitchFamily="34" charset="0"/>
              <a:buChar char="–"/>
            </a:pPr>
            <a:r>
              <a:rPr lang="de-DE" sz="1500" dirty="0">
                <a:solidFill>
                  <a:prstClr val="black"/>
                </a:solidFill>
              </a:rPr>
              <a:t>Der Ausgleich des Durchflusses in einer bestimmten Bank, </a:t>
            </a:r>
            <a:br>
              <a:rPr lang="de-DE" sz="1500" dirty="0">
                <a:solidFill>
                  <a:prstClr val="black"/>
                </a:solidFill>
              </a:rPr>
            </a:br>
            <a:r>
              <a:rPr lang="de-DE" sz="1500" dirty="0">
                <a:solidFill>
                  <a:prstClr val="black"/>
                </a:solidFill>
              </a:rPr>
              <a:t>in der die anderen im Solarfeld identisch sind (gleiche </a:t>
            </a:r>
            <a:br>
              <a:rPr lang="de-DE" sz="1500" dirty="0">
                <a:solidFill>
                  <a:prstClr val="black"/>
                </a:solidFill>
              </a:rPr>
            </a:br>
            <a:r>
              <a:rPr lang="de-DE" sz="1500" dirty="0">
                <a:solidFill>
                  <a:prstClr val="black"/>
                </a:solidFill>
              </a:rPr>
              <a:t>Anzahl von Kollektoren), ist der einfachste Fall, der durch </a:t>
            </a:r>
            <a:br>
              <a:rPr lang="de-DE" sz="1500" dirty="0">
                <a:solidFill>
                  <a:prstClr val="black"/>
                </a:solidFill>
              </a:rPr>
            </a:br>
            <a:r>
              <a:rPr lang="de-DE" sz="1500" dirty="0">
                <a:solidFill>
                  <a:prstClr val="black"/>
                </a:solidFill>
              </a:rPr>
              <a:t>den Bau eines </a:t>
            </a:r>
            <a:r>
              <a:rPr lang="de-DE" sz="1500" b="1" dirty="0">
                <a:solidFill>
                  <a:prstClr val="black"/>
                </a:solidFill>
              </a:rPr>
              <a:t>Rücklaufrohrsystems</a:t>
            </a:r>
            <a:r>
              <a:rPr lang="de-DE" sz="1500" dirty="0">
                <a:solidFill>
                  <a:prstClr val="black"/>
                </a:solidFill>
              </a:rPr>
              <a:t> (</a:t>
            </a:r>
            <a:r>
              <a:rPr lang="de-DE" sz="1500" dirty="0" err="1">
                <a:solidFill>
                  <a:prstClr val="black"/>
                </a:solidFill>
              </a:rPr>
              <a:t>Tichelmann</a:t>
            </a:r>
            <a:r>
              <a:rPr lang="de-DE" sz="1500" dirty="0">
                <a:solidFill>
                  <a:prstClr val="black"/>
                </a:solidFill>
              </a:rPr>
              <a:t>) </a:t>
            </a:r>
            <a:br>
              <a:rPr lang="de-DE" sz="1500" dirty="0">
                <a:solidFill>
                  <a:prstClr val="black"/>
                </a:solidFill>
              </a:rPr>
            </a:br>
            <a:r>
              <a:rPr lang="de-DE" sz="1500" dirty="0">
                <a:solidFill>
                  <a:prstClr val="black"/>
                </a:solidFill>
              </a:rPr>
              <a:t>gelöst werden kann.</a:t>
            </a:r>
          </a:p>
          <a:p>
            <a:pPr marL="341313" lvl="1"/>
            <a:r>
              <a:rPr lang="de-DE" sz="600" b="1" dirty="0">
                <a:solidFill>
                  <a:prstClr val="black"/>
                </a:solidFill>
              </a:rPr>
              <a:t> </a:t>
            </a:r>
            <a:endParaRPr lang="en-US" sz="500" b="1" dirty="0">
              <a:solidFill>
                <a:prstClr val="black"/>
              </a:solidFill>
            </a:endParaRPr>
          </a:p>
          <a:p>
            <a:pPr marL="285750" lvl="0" indent="-285750">
              <a:buFont typeface="Wingdings" panose="05000000000000000000" pitchFamily="2" charset="2"/>
              <a:buChar char="§"/>
            </a:pPr>
            <a:r>
              <a:rPr lang="en-US" sz="1500" b="1" dirty="0">
                <a:solidFill>
                  <a:prstClr val="black"/>
                </a:solidFill>
              </a:rPr>
              <a:t>PRINZIP.</a:t>
            </a:r>
          </a:p>
          <a:p>
            <a:pPr marL="627063" lvl="1" indent="-285750">
              <a:buFont typeface="Calibri" panose="020F0502020204030204" pitchFamily="34" charset="0"/>
              <a:buChar char="–"/>
            </a:pPr>
            <a:r>
              <a:rPr lang="en-US" sz="1400" dirty="0">
                <a:solidFill>
                  <a:prstClr val="black"/>
                </a:solidFill>
              </a:rPr>
              <a:t>Wasser wird immer den Weg des geringsten Widerstandes gehen. Der Installateur wird also dafür sorgen, dass das gesamte Wasser im Hydrauliksystem </a:t>
            </a:r>
            <a:r>
              <a:rPr lang="en-US" sz="1400" b="1" dirty="0">
                <a:solidFill>
                  <a:prstClr val="black"/>
                </a:solidFill>
              </a:rPr>
              <a:t>den gleichen Durchflusswiderstand</a:t>
            </a:r>
            <a:r>
              <a:rPr lang="en-US" sz="1400" dirty="0">
                <a:solidFill>
                  <a:prstClr val="black"/>
                </a:solidFill>
              </a:rPr>
              <a:t> findet. Der erste und vielfach ausreichende Ansatz ist </a:t>
            </a:r>
            <a:r>
              <a:rPr lang="en-US" sz="1400" b="1" dirty="0">
                <a:solidFill>
                  <a:prstClr val="black"/>
                </a:solidFill>
              </a:rPr>
              <a:t>die Sicherstellung gleich langer Wege für Wasserzu- und -rücklaufleitungen</a:t>
            </a:r>
            <a:r>
              <a:rPr lang="en-US" sz="1400" dirty="0">
                <a:solidFill>
                  <a:prstClr val="black"/>
                </a:solidFill>
              </a:rPr>
              <a:t>.</a:t>
            </a:r>
          </a:p>
        </p:txBody>
      </p:sp>
      <p:pic>
        <p:nvPicPr>
          <p:cNvPr id="7" name="Picture 6">
            <a:extLst>
              <a:ext uri="{FF2B5EF4-FFF2-40B4-BE49-F238E27FC236}">
                <a16:creationId xmlns:a16="http://schemas.microsoft.com/office/drawing/2014/main" id="{9F0582F6-0D9B-4D82-805C-B20BE0FAE8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012000" y="1917000"/>
            <a:ext cx="2674801" cy="2281043"/>
          </a:xfrm>
          <a:prstGeom prst="rect">
            <a:avLst/>
          </a:prstGeom>
          <a:solidFill>
            <a:schemeClr val="bg1"/>
          </a:solidFill>
          <a:ln>
            <a:solidFill>
              <a:schemeClr val="tx1"/>
            </a:solidFill>
          </a:ln>
        </p:spPr>
      </p:pic>
      <p:pic>
        <p:nvPicPr>
          <p:cNvPr id="3" name="Picture 2">
            <a:extLst>
              <a:ext uri="{FF2B5EF4-FFF2-40B4-BE49-F238E27FC236}">
                <a16:creationId xmlns:a16="http://schemas.microsoft.com/office/drawing/2014/main" id="{1C7F5328-6445-4862-9999-F3CC14B68D4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700000" y="5085000"/>
            <a:ext cx="5545249" cy="1279673"/>
          </a:xfrm>
          <a:prstGeom prst="rect">
            <a:avLst/>
          </a:prstGeom>
          <a:solidFill>
            <a:schemeClr val="bg1"/>
          </a:solidFill>
          <a:ln>
            <a:solidFill>
              <a:schemeClr val="tx1"/>
            </a:solidFill>
          </a:ln>
        </p:spPr>
      </p:pic>
    </p:spTree>
    <p:extLst>
      <p:ext uri="{BB962C8B-B14F-4D97-AF65-F5344CB8AC3E}">
        <p14:creationId xmlns:p14="http://schemas.microsoft.com/office/powerpoint/2010/main" val="3062978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A6953-9D34-4840-838B-D2CA27A2AC81}"/>
              </a:ext>
            </a:extLst>
          </p:cNvPr>
          <p:cNvSpPr>
            <a:spLocks noGrp="1"/>
          </p:cNvSpPr>
          <p:nvPr>
            <p:ph type="title"/>
          </p:nvPr>
        </p:nvSpPr>
        <p:spPr/>
        <p:txBody>
          <a:bodyPr/>
          <a:lstStyle/>
          <a:p>
            <a:r>
              <a:rPr lang="en-US" b="1" dirty="0"/>
              <a:t>2. </a:t>
            </a:r>
            <a:r>
              <a:rPr lang="en-US" b="1" dirty="0">
                <a:solidFill>
                  <a:prstClr val="black"/>
                </a:solidFill>
                <a:cs typeface="Arial" pitchFamily="34" charset="0"/>
              </a:rPr>
              <a:t>Felder und Bänke von Solarkollektoren</a:t>
            </a:r>
            <a:endParaRPr lang="en-US" dirty="0"/>
          </a:p>
        </p:txBody>
      </p:sp>
      <p:sp>
        <p:nvSpPr>
          <p:cNvPr id="4" name="Rectangle 3">
            <a:extLst>
              <a:ext uri="{FF2B5EF4-FFF2-40B4-BE49-F238E27FC236}">
                <a16:creationId xmlns:a16="http://schemas.microsoft.com/office/drawing/2014/main" id="{BD3A9A7E-5235-4450-AA5A-0439308D65C5}"/>
              </a:ext>
            </a:extLst>
          </p:cNvPr>
          <p:cNvSpPr/>
          <p:nvPr/>
        </p:nvSpPr>
        <p:spPr>
          <a:xfrm>
            <a:off x="432916" y="1557000"/>
            <a:ext cx="8027084" cy="369332"/>
          </a:xfrm>
          <a:prstGeom prst="rect">
            <a:avLst/>
          </a:prstGeom>
        </p:spPr>
        <p:txBody>
          <a:bodyPr wrap="square">
            <a:spAutoFit/>
          </a:bodyPr>
          <a:lstStyle/>
          <a:p>
            <a:pPr marL="285750" indent="-285750">
              <a:buFont typeface="Wingdings" panose="05000000000000000000" pitchFamily="2" charset="2"/>
              <a:buChar char="Ø"/>
            </a:pPr>
            <a:r>
              <a:rPr lang="en-US" b="1" dirty="0"/>
              <a:t>Zwei grundlegende Methoden zum Ausgleich der Strömung im Solarfeld</a:t>
            </a:r>
          </a:p>
        </p:txBody>
      </p:sp>
      <p:sp>
        <p:nvSpPr>
          <p:cNvPr id="5" name="Rectangle 4">
            <a:extLst>
              <a:ext uri="{FF2B5EF4-FFF2-40B4-BE49-F238E27FC236}">
                <a16:creationId xmlns:a16="http://schemas.microsoft.com/office/drawing/2014/main" id="{B0629895-D33C-4D06-8D1B-56ACD66B52AF}"/>
              </a:ext>
            </a:extLst>
          </p:cNvPr>
          <p:cNvSpPr/>
          <p:nvPr/>
        </p:nvSpPr>
        <p:spPr>
          <a:xfrm>
            <a:off x="717607" y="1989000"/>
            <a:ext cx="4358393" cy="2893100"/>
          </a:xfrm>
          <a:prstGeom prst="rect">
            <a:avLst/>
          </a:prstGeom>
        </p:spPr>
        <p:txBody>
          <a:bodyPr wrap="square">
            <a:spAutoFit/>
          </a:bodyPr>
          <a:lstStyle/>
          <a:p>
            <a:pPr marL="285750" lvl="0" indent="-285750">
              <a:buFont typeface="Wingdings" panose="05000000000000000000" pitchFamily="2" charset="2"/>
              <a:buChar char="§"/>
            </a:pPr>
            <a:r>
              <a:rPr lang="en-US" sz="1400" b="1" dirty="0">
                <a:solidFill>
                  <a:prstClr val="black"/>
                </a:solidFill>
              </a:rPr>
              <a:t>BILANZIERENDE STRÖMUNGSMETHODEN.</a:t>
            </a:r>
          </a:p>
          <a:p>
            <a:pPr marL="627063" lvl="1" indent="-285750">
              <a:buFont typeface="Calibri" panose="020F0502020204030204" pitchFamily="34" charset="0"/>
              <a:buChar char="–"/>
            </a:pPr>
            <a:r>
              <a:rPr lang="en-US" sz="1400" dirty="0">
                <a:solidFill>
                  <a:prstClr val="black"/>
                </a:solidFill>
              </a:rPr>
              <a:t>Eine alternative Methode ist die Verwendung einer </a:t>
            </a:r>
            <a:r>
              <a:rPr lang="en-US" sz="1400" b="1" dirty="0">
                <a:solidFill>
                  <a:prstClr val="black"/>
                </a:solidFill>
              </a:rPr>
              <a:t>direkten Rücklaufleitung</a:t>
            </a:r>
            <a:r>
              <a:rPr lang="en-US" sz="1400" dirty="0">
                <a:solidFill>
                  <a:prstClr val="black"/>
                </a:solidFill>
              </a:rPr>
              <a:t>. </a:t>
            </a:r>
          </a:p>
          <a:p>
            <a:pPr marL="627063" lvl="1" indent="-285750">
              <a:buFont typeface="Calibri" panose="020F0502020204030204" pitchFamily="34" charset="0"/>
              <a:buChar char="–"/>
            </a:pPr>
            <a:r>
              <a:rPr lang="en-US" sz="1400" dirty="0">
                <a:solidFill>
                  <a:prstClr val="black"/>
                </a:solidFill>
              </a:rPr>
              <a:t>Dies ist eine </a:t>
            </a:r>
            <a:r>
              <a:rPr lang="en-US" sz="1400" b="1" dirty="0">
                <a:solidFill>
                  <a:prstClr val="black"/>
                </a:solidFill>
              </a:rPr>
              <a:t>konstruktiv einfachere Methode des Klempnerhandwerks</a:t>
            </a:r>
            <a:r>
              <a:rPr lang="en-US" sz="1400" dirty="0">
                <a:solidFill>
                  <a:prstClr val="black"/>
                </a:solidFill>
              </a:rPr>
              <a:t>, erfordert aber den Einsatz eines Ausgleichsventils, mit einigen Ergänzungen.</a:t>
            </a:r>
          </a:p>
          <a:p>
            <a:pPr marL="627063" lvl="1" indent="-285750">
              <a:buFont typeface="Calibri" panose="020F0502020204030204" pitchFamily="34" charset="0"/>
              <a:buChar char="–"/>
            </a:pPr>
            <a:r>
              <a:rPr lang="en-US" sz="1400" b="1" dirty="0">
                <a:solidFill>
                  <a:prstClr val="black"/>
                </a:solidFill>
              </a:rPr>
              <a:t>Umgekehrte und direkte - Rücklauf-Sanitärtechnik zum Ausgleich des Durchflusses sind zwei weit verbreitete Installationstechniken, die ausschließlich bei Banken mit der gleichen Anzahl von Kollektoren verwendet werden.</a:t>
            </a:r>
          </a:p>
        </p:txBody>
      </p:sp>
      <p:pic>
        <p:nvPicPr>
          <p:cNvPr id="6" name="Picture 5">
            <a:extLst>
              <a:ext uri="{FF2B5EF4-FFF2-40B4-BE49-F238E27FC236}">
                <a16:creationId xmlns:a16="http://schemas.microsoft.com/office/drawing/2014/main" id="{FB04F763-0416-422C-ABDE-6667E147D85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002702" y="2132999"/>
            <a:ext cx="3672986" cy="2798669"/>
          </a:xfrm>
          <a:prstGeom prst="rect">
            <a:avLst/>
          </a:prstGeom>
          <a:solidFill>
            <a:schemeClr val="bg1"/>
          </a:solidFill>
          <a:ln>
            <a:solidFill>
              <a:schemeClr val="tx1"/>
            </a:solidFill>
          </a:ln>
        </p:spPr>
      </p:pic>
      <p:sp>
        <p:nvSpPr>
          <p:cNvPr id="3" name="TextBox 2">
            <a:extLst>
              <a:ext uri="{FF2B5EF4-FFF2-40B4-BE49-F238E27FC236}">
                <a16:creationId xmlns:a16="http://schemas.microsoft.com/office/drawing/2014/main" id="{1C2F520D-776A-43F2-B8D1-9967500C430B}"/>
              </a:ext>
            </a:extLst>
          </p:cNvPr>
          <p:cNvSpPr txBox="1"/>
          <p:nvPr/>
        </p:nvSpPr>
        <p:spPr>
          <a:xfrm>
            <a:off x="717606" y="4954783"/>
            <a:ext cx="7958081" cy="1384995"/>
          </a:xfrm>
          <a:prstGeom prst="rect">
            <a:avLst/>
          </a:prstGeom>
          <a:noFill/>
        </p:spPr>
        <p:txBody>
          <a:bodyPr wrap="square" rtlCol="0">
            <a:spAutoFit/>
          </a:bodyPr>
          <a:lstStyle/>
          <a:p>
            <a:pPr marL="627063" lvl="1" indent="-285750">
              <a:buFont typeface="Calibri" panose="020F0502020204030204" pitchFamily="34" charset="0"/>
              <a:buChar char="–"/>
            </a:pPr>
            <a:r>
              <a:rPr lang="en-US" sz="1400" dirty="0">
                <a:solidFill>
                  <a:prstClr val="black"/>
                </a:solidFill>
              </a:rPr>
              <a:t>Aufgrund einer Reihe von Ursachen können die daraus resultierenden Sammlerbanken unterschiedlich sein.</a:t>
            </a:r>
          </a:p>
          <a:p>
            <a:pPr marL="627063" lvl="1" indent="-285750">
              <a:buFont typeface="Calibri" panose="020F0502020204030204" pitchFamily="34" charset="0"/>
              <a:buChar char="–"/>
            </a:pPr>
            <a:r>
              <a:rPr lang="en-US" sz="1400" dirty="0">
                <a:solidFill>
                  <a:prstClr val="black"/>
                </a:solidFill>
              </a:rPr>
              <a:t>Der einfachste Fall ist, wenn die Anzahl der Kollektoren gerade ungleichmäßig ist und zumindest eine daraus resultierende Bank ungleich ist. In einem anderen Fall kann die Ursache in unregelmäßigen Geometrien oder wenig Platz liegen. In jedem Fall bedeutet dies deutlich unterschiedliche Durchflussmengen, die mit spezifischeren Methoden gelöst werden müssen.</a:t>
            </a:r>
            <a:endParaRPr lang="en-US" sz="1600" dirty="0"/>
          </a:p>
        </p:txBody>
      </p:sp>
    </p:spTree>
    <p:extLst>
      <p:ext uri="{BB962C8B-B14F-4D97-AF65-F5344CB8AC3E}">
        <p14:creationId xmlns:p14="http://schemas.microsoft.com/office/powerpoint/2010/main" val="3115386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B0D8E-D009-4A1F-98E9-9662EA71A8C2}"/>
              </a:ext>
            </a:extLst>
          </p:cNvPr>
          <p:cNvSpPr>
            <a:spLocks noGrp="1"/>
          </p:cNvSpPr>
          <p:nvPr>
            <p:ph type="title"/>
          </p:nvPr>
        </p:nvSpPr>
        <p:spPr/>
        <p:txBody>
          <a:bodyPr/>
          <a:lstStyle/>
          <a:p>
            <a:r>
              <a:rPr lang="en-US" b="1" dirty="0"/>
              <a:t>1. Ein Überblick über Solarkollektoren</a:t>
            </a:r>
          </a:p>
        </p:txBody>
      </p:sp>
      <p:sp>
        <p:nvSpPr>
          <p:cNvPr id="4" name="Rectangle 3">
            <a:extLst>
              <a:ext uri="{FF2B5EF4-FFF2-40B4-BE49-F238E27FC236}">
                <a16:creationId xmlns:a16="http://schemas.microsoft.com/office/drawing/2014/main" id="{4B211D3E-C25E-48E0-B61A-181DF85F5BE2}"/>
              </a:ext>
            </a:extLst>
          </p:cNvPr>
          <p:cNvSpPr/>
          <p:nvPr/>
        </p:nvSpPr>
        <p:spPr>
          <a:xfrm>
            <a:off x="432916" y="1557000"/>
            <a:ext cx="8099084" cy="369332"/>
          </a:xfrm>
          <a:prstGeom prst="rect">
            <a:avLst/>
          </a:prstGeom>
        </p:spPr>
        <p:txBody>
          <a:bodyPr wrap="square">
            <a:spAutoFit/>
          </a:bodyPr>
          <a:lstStyle/>
          <a:p>
            <a:pPr marL="285750" indent="-285750">
              <a:buFont typeface="Wingdings" panose="05000000000000000000" pitchFamily="2" charset="2"/>
              <a:buChar char="Ø"/>
            </a:pPr>
            <a:r>
              <a:rPr lang="en-US" b="1" dirty="0"/>
              <a:t>Ausgewählte Aspekte der Kollektortechnologien, Auswahl und Installation</a:t>
            </a:r>
          </a:p>
        </p:txBody>
      </p:sp>
      <p:sp>
        <p:nvSpPr>
          <p:cNvPr id="5" name="Rectangle 4">
            <a:extLst>
              <a:ext uri="{FF2B5EF4-FFF2-40B4-BE49-F238E27FC236}">
                <a16:creationId xmlns:a16="http://schemas.microsoft.com/office/drawing/2014/main" id="{5BA950B9-E51C-4452-AF6F-E31417431158}"/>
              </a:ext>
            </a:extLst>
          </p:cNvPr>
          <p:cNvSpPr/>
          <p:nvPr/>
        </p:nvSpPr>
        <p:spPr>
          <a:xfrm>
            <a:off x="717606" y="1870897"/>
            <a:ext cx="7958082" cy="2062103"/>
          </a:xfrm>
          <a:prstGeom prst="rect">
            <a:avLst/>
          </a:prstGeom>
        </p:spPr>
        <p:txBody>
          <a:bodyPr wrap="square">
            <a:spAutoFit/>
          </a:bodyPr>
          <a:lstStyle/>
          <a:p>
            <a:pPr marL="285750" indent="-285750">
              <a:buFont typeface="Wingdings" panose="05000000000000000000" pitchFamily="2" charset="2"/>
              <a:buChar char="§"/>
            </a:pPr>
            <a:r>
              <a:rPr lang="en-US" sz="1400" b="1" dirty="0"/>
              <a:t>DIE IN DEN SWH-SYSTEMEN VERWENDETEN GRUNDTYPEN. </a:t>
            </a:r>
            <a:r>
              <a:rPr lang="en-US" sz="1400" dirty="0"/>
              <a:t>Flach- und Vakuumröhrenkollektoren (FPC, ETC).</a:t>
            </a:r>
          </a:p>
          <a:p>
            <a:pPr marL="285750" indent="-285750">
              <a:buFont typeface="Wingdings" panose="05000000000000000000" pitchFamily="2" charset="2"/>
              <a:buChar char="§"/>
            </a:pPr>
            <a:r>
              <a:rPr lang="en-US" sz="1400" b="1" dirty="0"/>
              <a:t>ABSORBER. </a:t>
            </a:r>
            <a:r>
              <a:rPr lang="en-US" sz="1400" dirty="0"/>
              <a:t>Interne Auslegung der Solarkollektoren und Anschlüsse.</a:t>
            </a:r>
          </a:p>
          <a:p>
            <a:pPr marL="285750" indent="-285750">
              <a:buFont typeface="Wingdings" panose="05000000000000000000" pitchFamily="2" charset="2"/>
              <a:buChar char="§"/>
            </a:pPr>
            <a:r>
              <a:rPr lang="en-US" sz="1400" b="1" dirty="0"/>
              <a:t>FLÄCHENBEZEICHNUNGEN. </a:t>
            </a:r>
            <a:r>
              <a:rPr lang="en-US" sz="1400" dirty="0"/>
              <a:t>Brutto, Absorber- und Blendenbereiche. Leistungsvergleiche.</a:t>
            </a:r>
          </a:p>
          <a:p>
            <a:pPr marL="285750" indent="-285750">
              <a:buFont typeface="Wingdings" panose="05000000000000000000" pitchFamily="2" charset="2"/>
              <a:buChar char="§"/>
            </a:pPr>
            <a:r>
              <a:rPr lang="en-US" sz="1400" b="1" dirty="0"/>
              <a:t>QUALITÄT UND ZERTIFIZIERUNG. </a:t>
            </a:r>
            <a:r>
              <a:rPr lang="en-US" sz="1400" dirty="0"/>
              <a:t>Standardisierte Tests und Qualitätskennzeichen.</a:t>
            </a:r>
          </a:p>
          <a:p>
            <a:pPr marL="285750" indent="-285750">
              <a:buFont typeface="Wingdings" panose="05000000000000000000" pitchFamily="2" charset="2"/>
              <a:buChar char="§"/>
            </a:pPr>
            <a:r>
              <a:rPr lang="en-US" sz="1400" b="1" dirty="0"/>
              <a:t>AUSWAHL. </a:t>
            </a:r>
            <a:r>
              <a:rPr lang="en-US" sz="1400" dirty="0"/>
              <a:t>Parameter und Auswahl eines geeigneten Kollektortyps.</a:t>
            </a:r>
          </a:p>
          <a:p>
            <a:pPr marL="285750" indent="-285750">
              <a:buFont typeface="Wingdings" panose="05000000000000000000" pitchFamily="2" charset="2"/>
              <a:buChar char="§"/>
            </a:pPr>
            <a:r>
              <a:rPr lang="en-US" sz="1400" b="1" dirty="0"/>
              <a:t>KOLLEKTORBEFESTIGUNG. </a:t>
            </a:r>
            <a:r>
              <a:rPr lang="en-US" sz="1400" dirty="0"/>
              <a:t>Befestigungsmöglichkeiten und Schutz vor Korrosion.</a:t>
            </a:r>
          </a:p>
          <a:p>
            <a:pPr marL="285750" indent="-285750">
              <a:buFont typeface="Wingdings" panose="05000000000000000000" pitchFamily="2" charset="2"/>
              <a:buChar char="§"/>
            </a:pPr>
            <a:r>
              <a:rPr lang="en-US" sz="1400" b="1" dirty="0"/>
              <a:t>INTEGRATION. </a:t>
            </a:r>
            <a:r>
              <a:rPr lang="en-US" sz="1400" dirty="0"/>
              <a:t>Kollektoren als Gestaltungsmerkmale zur Integration in die Gebäudearchitektur.</a:t>
            </a:r>
          </a:p>
          <a:p>
            <a:pPr marL="285750" indent="-285750">
              <a:buFont typeface="Wingdings" panose="05000000000000000000" pitchFamily="2" charset="2"/>
              <a:buChar char="§"/>
            </a:pPr>
            <a:r>
              <a:rPr lang="en-US" sz="1400" b="1" dirty="0"/>
              <a:t>SAMMELVERROHRUNG. </a:t>
            </a:r>
            <a:r>
              <a:rPr lang="en-US" sz="1400" dirty="0"/>
              <a:t>Hydraulische Basisanschlüsse von Einzel- und Doppelkollektoren.</a:t>
            </a:r>
          </a:p>
        </p:txBody>
      </p:sp>
      <p:pic>
        <p:nvPicPr>
          <p:cNvPr id="6" name="Picture 5">
            <a:extLst>
              <a:ext uri="{FF2B5EF4-FFF2-40B4-BE49-F238E27FC236}">
                <a16:creationId xmlns:a16="http://schemas.microsoft.com/office/drawing/2014/main" id="{A99CC877-37DF-4FBE-81EC-8BD1AF74B85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358000" y="3967617"/>
            <a:ext cx="4428000" cy="2332843"/>
          </a:xfrm>
          <a:prstGeom prst="rect">
            <a:avLst/>
          </a:prstGeom>
          <a:ln>
            <a:solidFill>
              <a:schemeClr val="tx1"/>
            </a:solidFill>
          </a:ln>
        </p:spPr>
      </p:pic>
    </p:spTree>
    <p:extLst>
      <p:ext uri="{BB962C8B-B14F-4D97-AF65-F5344CB8AC3E}">
        <p14:creationId xmlns:p14="http://schemas.microsoft.com/office/powerpoint/2010/main" val="7219395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862D3-1FFC-4590-B903-AC4FD93313EC}"/>
              </a:ext>
            </a:extLst>
          </p:cNvPr>
          <p:cNvSpPr>
            <a:spLocks noGrp="1"/>
          </p:cNvSpPr>
          <p:nvPr>
            <p:ph type="title"/>
          </p:nvPr>
        </p:nvSpPr>
        <p:spPr/>
        <p:txBody>
          <a:bodyPr/>
          <a:lstStyle/>
          <a:p>
            <a:r>
              <a:rPr lang="en-US" b="1" dirty="0"/>
              <a:t>2. </a:t>
            </a:r>
            <a:r>
              <a:rPr lang="en-US" b="1" dirty="0">
                <a:solidFill>
                  <a:prstClr val="black"/>
                </a:solidFill>
                <a:cs typeface="Arial" pitchFamily="34" charset="0"/>
              </a:rPr>
              <a:t>Felder und Bänke von Solarkollektoren</a:t>
            </a:r>
            <a:endParaRPr lang="en-US" dirty="0"/>
          </a:p>
        </p:txBody>
      </p:sp>
      <p:sp>
        <p:nvSpPr>
          <p:cNvPr id="4" name="Rectangle 3">
            <a:extLst>
              <a:ext uri="{FF2B5EF4-FFF2-40B4-BE49-F238E27FC236}">
                <a16:creationId xmlns:a16="http://schemas.microsoft.com/office/drawing/2014/main" id="{5C12EADE-C359-45B1-8406-9043EE2BB866}"/>
              </a:ext>
            </a:extLst>
          </p:cNvPr>
          <p:cNvSpPr/>
          <p:nvPr/>
        </p:nvSpPr>
        <p:spPr>
          <a:xfrm>
            <a:off x="432916" y="1557000"/>
            <a:ext cx="5651084" cy="369332"/>
          </a:xfrm>
          <a:prstGeom prst="rect">
            <a:avLst/>
          </a:prstGeom>
        </p:spPr>
        <p:txBody>
          <a:bodyPr wrap="square">
            <a:spAutoFit/>
          </a:bodyPr>
          <a:lstStyle/>
          <a:p>
            <a:pPr marL="285750" indent="-285750">
              <a:buFont typeface="Wingdings" panose="05000000000000000000" pitchFamily="2" charset="2"/>
              <a:buChar char="Ø"/>
            </a:pPr>
            <a:r>
              <a:rPr lang="en-US" b="1" dirty="0"/>
              <a:t>Umgekehrte Rücklaufverrohrung.</a:t>
            </a:r>
          </a:p>
        </p:txBody>
      </p:sp>
      <p:sp>
        <p:nvSpPr>
          <p:cNvPr id="5" name="Rectangle 4">
            <a:extLst>
              <a:ext uri="{FF2B5EF4-FFF2-40B4-BE49-F238E27FC236}">
                <a16:creationId xmlns:a16="http://schemas.microsoft.com/office/drawing/2014/main" id="{08C6FAF9-8994-444D-AD8F-8FECC97355FB}"/>
              </a:ext>
            </a:extLst>
          </p:cNvPr>
          <p:cNvSpPr/>
          <p:nvPr/>
        </p:nvSpPr>
        <p:spPr>
          <a:xfrm>
            <a:off x="717607" y="1989000"/>
            <a:ext cx="7969193" cy="2062103"/>
          </a:xfrm>
          <a:prstGeom prst="rect">
            <a:avLst/>
          </a:prstGeom>
        </p:spPr>
        <p:txBody>
          <a:bodyPr wrap="square">
            <a:spAutoFit/>
          </a:bodyPr>
          <a:lstStyle/>
          <a:p>
            <a:pPr marL="285750" indent="-285750">
              <a:buFont typeface="Wingdings" panose="05000000000000000000" pitchFamily="2" charset="2"/>
              <a:buChar char="§"/>
            </a:pPr>
            <a:r>
              <a:rPr lang="en-US" sz="1400" b="1" dirty="0"/>
              <a:t>ZWEI-ROHR-SYSTEME. </a:t>
            </a:r>
            <a:r>
              <a:rPr lang="en-US" sz="1400" dirty="0"/>
              <a:t>Ein Zwei-Rohr-Wasser-(Heizungs-)System ist auf </a:t>
            </a:r>
            <a:r>
              <a:rPr lang="en-US" sz="1400" b="1" dirty="0"/>
              <a:t>zwei Hauptleitungen</a:t>
            </a:r>
            <a:r>
              <a:rPr lang="en-US" sz="1400" dirty="0"/>
              <a:t> zentriert: eine für den Wassertransport (die </a:t>
            </a:r>
            <a:r>
              <a:rPr lang="en-US" sz="1400" b="1" dirty="0"/>
              <a:t>Zufuhr</a:t>
            </a:r>
            <a:r>
              <a:rPr lang="en-US" sz="1400" dirty="0"/>
              <a:t>) und eine für den Wasserrücklauf (den </a:t>
            </a:r>
            <a:r>
              <a:rPr lang="en-US" sz="1400" b="1" dirty="0"/>
              <a:t>Rücklauf</a:t>
            </a:r>
            <a:r>
              <a:rPr lang="en-US" sz="1400" dirty="0"/>
              <a:t>). Darüber hinaus </a:t>
            </a:r>
            <a:r>
              <a:rPr lang="en-US" sz="1400" b="1" dirty="0"/>
              <a:t>wird jedes an das Netz angeschlossene Terminal auch über eigene Vor- und Rücklaufleitungen verfügen</a:t>
            </a:r>
            <a:r>
              <a:rPr lang="en-US" sz="1400" dirty="0"/>
              <a:t>. </a:t>
            </a:r>
            <a:endParaRPr lang="en-US" sz="1400" b="1" dirty="0">
              <a:solidFill>
                <a:prstClr val="black"/>
              </a:solidFill>
            </a:endParaRPr>
          </a:p>
          <a:p>
            <a:pPr marL="285750" lvl="0" indent="-285750">
              <a:buFont typeface="Wingdings" panose="05000000000000000000" pitchFamily="2" charset="2"/>
              <a:buChar char="§"/>
            </a:pPr>
            <a:r>
              <a:rPr lang="en-US" sz="1400" b="1" dirty="0">
                <a:solidFill>
                  <a:prstClr val="black"/>
                </a:solidFill>
              </a:rPr>
              <a:t>RÜCKLAUFLEITUNG. </a:t>
            </a:r>
            <a:r>
              <a:rPr lang="en-US" sz="1400" dirty="0">
                <a:solidFill>
                  <a:prstClr val="black"/>
                </a:solidFill>
              </a:rPr>
              <a:t>Sie bezieht sich auf die Rohrleitungskonfiguration (in einem Zweirohrsystem), bei der </a:t>
            </a:r>
            <a:r>
              <a:rPr lang="en-US" sz="1400" b="1" dirty="0">
                <a:solidFill>
                  <a:prstClr val="black"/>
                </a:solidFill>
              </a:rPr>
              <a:t>der Flüssigkeitspfad zwischen zwei (oder mehr gleichen) Solarbänken aufgeteilt ist und die Flüssigkeit, die durch die nächste Kollektorbank fließt, durch zusätzliche Rohrleitungen am Auslass fließen muss, </a:t>
            </a:r>
            <a:r>
              <a:rPr lang="en-US" sz="1400" dirty="0">
                <a:solidFill>
                  <a:prstClr val="black"/>
                </a:solidFill>
              </a:rPr>
              <a:t>um sicherzustellen, dass der Durchfluss nicht die nächste Kollektorbank begünstigt und den Durchfluss durch nachfolgende Kollektorbänke begrenzt.</a:t>
            </a:r>
            <a:endParaRPr lang="en-US" sz="1400" b="1" dirty="0">
              <a:solidFill>
                <a:prstClr val="black"/>
              </a:solidFill>
            </a:endParaRPr>
          </a:p>
        </p:txBody>
      </p:sp>
      <p:pic>
        <p:nvPicPr>
          <p:cNvPr id="8" name="Picture 7">
            <a:extLst>
              <a:ext uri="{FF2B5EF4-FFF2-40B4-BE49-F238E27FC236}">
                <a16:creationId xmlns:a16="http://schemas.microsoft.com/office/drawing/2014/main" id="{7D563558-DDD5-4210-9AFE-D1DE8DA8C57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049835" y="4051103"/>
            <a:ext cx="7338165" cy="2257897"/>
          </a:xfrm>
          <a:prstGeom prst="rect">
            <a:avLst/>
          </a:prstGeom>
          <a:solidFill>
            <a:schemeClr val="bg1"/>
          </a:solidFill>
          <a:ln>
            <a:solidFill>
              <a:schemeClr val="tx1"/>
            </a:solidFill>
          </a:ln>
        </p:spPr>
      </p:pic>
    </p:spTree>
    <p:extLst>
      <p:ext uri="{BB962C8B-B14F-4D97-AF65-F5344CB8AC3E}">
        <p14:creationId xmlns:p14="http://schemas.microsoft.com/office/powerpoint/2010/main" val="2982906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7AFE5-56C6-4DAE-A0AC-80EE0F95A16C}"/>
              </a:ext>
            </a:extLst>
          </p:cNvPr>
          <p:cNvSpPr>
            <a:spLocks noGrp="1"/>
          </p:cNvSpPr>
          <p:nvPr>
            <p:ph type="title"/>
          </p:nvPr>
        </p:nvSpPr>
        <p:spPr/>
        <p:txBody>
          <a:bodyPr/>
          <a:lstStyle/>
          <a:p>
            <a:r>
              <a:rPr lang="en-US" b="1" dirty="0"/>
              <a:t>2. </a:t>
            </a:r>
            <a:r>
              <a:rPr lang="en-US" b="1" dirty="0">
                <a:solidFill>
                  <a:prstClr val="black"/>
                </a:solidFill>
                <a:cs typeface="Arial" pitchFamily="34" charset="0"/>
              </a:rPr>
              <a:t>Felder und Bänke von Solarkollektoren</a:t>
            </a:r>
            <a:endParaRPr lang="en-US" dirty="0"/>
          </a:p>
        </p:txBody>
      </p:sp>
      <p:sp>
        <p:nvSpPr>
          <p:cNvPr id="4" name="Rectangle 3">
            <a:extLst>
              <a:ext uri="{FF2B5EF4-FFF2-40B4-BE49-F238E27FC236}">
                <a16:creationId xmlns:a16="http://schemas.microsoft.com/office/drawing/2014/main" id="{6AF73B88-BCB4-4517-B0AC-288704170582}"/>
              </a:ext>
            </a:extLst>
          </p:cNvPr>
          <p:cNvSpPr/>
          <p:nvPr/>
        </p:nvSpPr>
        <p:spPr>
          <a:xfrm>
            <a:off x="684000" y="1961057"/>
            <a:ext cx="8002800" cy="1384995"/>
          </a:xfrm>
          <a:prstGeom prst="rect">
            <a:avLst/>
          </a:prstGeom>
        </p:spPr>
        <p:txBody>
          <a:bodyPr wrap="square">
            <a:spAutoFit/>
          </a:bodyPr>
          <a:lstStyle/>
          <a:p>
            <a:pPr marL="285750" indent="-285750">
              <a:buFont typeface="Wingdings" panose="05000000000000000000" pitchFamily="2" charset="2"/>
              <a:buChar char="§"/>
            </a:pPr>
            <a:r>
              <a:rPr lang="en-US" sz="1400" dirty="0">
                <a:solidFill>
                  <a:prstClr val="black"/>
                </a:solidFill>
              </a:rPr>
              <a:t>Der Schlüssel ist, dass</a:t>
            </a:r>
            <a:r>
              <a:rPr lang="en-US" sz="1400" dirty="0"/>
              <a:t> Vor- und Rücklauf gleich lang sind, was einen gleichmäßigeren Wasserfluss zu allen Verbrauchern ermöglicht</a:t>
            </a:r>
            <a:r>
              <a:rPr lang="en-US" sz="1400" dirty="0">
                <a:solidFill>
                  <a:prstClr val="black"/>
                </a:solidFill>
              </a:rPr>
              <a:t> (erinnern Sie sich an das Prinzip: den gleichen Durchflusswiderstand zu gewährleisten).</a:t>
            </a:r>
            <a:endParaRPr lang="en-US" sz="1400" dirty="0"/>
          </a:p>
          <a:p>
            <a:pPr marL="285750" indent="-285750">
              <a:buFont typeface="Wingdings" panose="05000000000000000000" pitchFamily="2" charset="2"/>
              <a:buChar char="§"/>
            </a:pPr>
            <a:r>
              <a:rPr lang="en-US" sz="1400" dirty="0"/>
              <a:t>Die Installationspraxis besteht darin, die Rücklaufleitung gegenüber der Vorlaufleitung zu verlegen: </a:t>
            </a:r>
            <a:r>
              <a:rPr lang="en-US" sz="1400" i="1" dirty="0"/>
              <a:t>kurzer Vorlauf = langer Rücklauf </a:t>
            </a:r>
            <a:r>
              <a:rPr lang="en-US" sz="1400" dirty="0"/>
              <a:t>und umgekehrt. Auf diese Weise werden gleiche Rohrlängen und Reibungswiderstände gewährleistet und ein guter Gleichgewichtsfluss erreicht.</a:t>
            </a:r>
          </a:p>
        </p:txBody>
      </p:sp>
      <p:sp>
        <p:nvSpPr>
          <p:cNvPr id="5" name="Rectangle 4">
            <a:extLst>
              <a:ext uri="{FF2B5EF4-FFF2-40B4-BE49-F238E27FC236}">
                <a16:creationId xmlns:a16="http://schemas.microsoft.com/office/drawing/2014/main" id="{25EE3209-F1F8-4F9F-B01E-6FAC1FEC419B}"/>
              </a:ext>
            </a:extLst>
          </p:cNvPr>
          <p:cNvSpPr/>
          <p:nvPr/>
        </p:nvSpPr>
        <p:spPr>
          <a:xfrm>
            <a:off x="432916" y="1557000"/>
            <a:ext cx="5651084" cy="369332"/>
          </a:xfrm>
          <a:prstGeom prst="rect">
            <a:avLst/>
          </a:prstGeom>
        </p:spPr>
        <p:txBody>
          <a:bodyPr wrap="square">
            <a:spAutoFit/>
          </a:bodyPr>
          <a:lstStyle/>
          <a:p>
            <a:pPr marL="285750" indent="-285750">
              <a:buFont typeface="Wingdings" panose="05000000000000000000" pitchFamily="2" charset="2"/>
              <a:buChar char="Ø"/>
            </a:pPr>
            <a:r>
              <a:rPr lang="en-US" b="1" dirty="0"/>
              <a:t>Umgekehrte Rücklaufverrohrung.</a:t>
            </a:r>
          </a:p>
        </p:txBody>
      </p:sp>
      <p:pic>
        <p:nvPicPr>
          <p:cNvPr id="6" name="Picture 5">
            <a:extLst>
              <a:ext uri="{FF2B5EF4-FFF2-40B4-BE49-F238E27FC236}">
                <a16:creationId xmlns:a16="http://schemas.microsoft.com/office/drawing/2014/main" id="{94A53932-3F1B-487E-81C8-38409FC3ABF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260000" y="3429000"/>
            <a:ext cx="6991441" cy="2691892"/>
          </a:xfrm>
          <a:prstGeom prst="rect">
            <a:avLst/>
          </a:prstGeom>
          <a:solidFill>
            <a:schemeClr val="bg1"/>
          </a:solidFill>
          <a:ln>
            <a:solidFill>
              <a:schemeClr val="tx1"/>
            </a:solidFill>
          </a:ln>
        </p:spPr>
      </p:pic>
    </p:spTree>
    <p:extLst>
      <p:ext uri="{BB962C8B-B14F-4D97-AF65-F5344CB8AC3E}">
        <p14:creationId xmlns:p14="http://schemas.microsoft.com/office/powerpoint/2010/main" val="30555916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693AC-FAC5-459A-920D-29DBB9217C7D}"/>
              </a:ext>
            </a:extLst>
          </p:cNvPr>
          <p:cNvSpPr>
            <a:spLocks noGrp="1"/>
          </p:cNvSpPr>
          <p:nvPr>
            <p:ph type="title"/>
          </p:nvPr>
        </p:nvSpPr>
        <p:spPr/>
        <p:txBody>
          <a:bodyPr/>
          <a:lstStyle/>
          <a:p>
            <a:r>
              <a:rPr lang="en-US" b="1" dirty="0"/>
              <a:t>2. </a:t>
            </a:r>
            <a:r>
              <a:rPr lang="en-US" b="1" dirty="0">
                <a:solidFill>
                  <a:prstClr val="black"/>
                </a:solidFill>
                <a:cs typeface="Arial" pitchFamily="34" charset="0"/>
              </a:rPr>
              <a:t>Felder und Bänke von Solarkollektoren</a:t>
            </a:r>
            <a:endParaRPr lang="en-US" dirty="0"/>
          </a:p>
        </p:txBody>
      </p:sp>
      <p:sp>
        <p:nvSpPr>
          <p:cNvPr id="4" name="Rectangle 3">
            <a:extLst>
              <a:ext uri="{FF2B5EF4-FFF2-40B4-BE49-F238E27FC236}">
                <a16:creationId xmlns:a16="http://schemas.microsoft.com/office/drawing/2014/main" id="{65F1BCF0-8B9D-48CE-ADAD-9A8E0CBBC3E2}"/>
              </a:ext>
            </a:extLst>
          </p:cNvPr>
          <p:cNvSpPr/>
          <p:nvPr/>
        </p:nvSpPr>
        <p:spPr>
          <a:xfrm>
            <a:off x="432916" y="1557000"/>
            <a:ext cx="5651084" cy="369332"/>
          </a:xfrm>
          <a:prstGeom prst="rect">
            <a:avLst/>
          </a:prstGeom>
        </p:spPr>
        <p:txBody>
          <a:bodyPr wrap="square">
            <a:spAutoFit/>
          </a:bodyPr>
          <a:lstStyle/>
          <a:p>
            <a:pPr marL="285750" indent="-285750">
              <a:buFont typeface="Wingdings" panose="05000000000000000000" pitchFamily="2" charset="2"/>
              <a:buChar char="Ø"/>
            </a:pPr>
            <a:r>
              <a:rPr lang="en-US" b="1" dirty="0"/>
              <a:t>Direkte Rücklaufverrohrung.</a:t>
            </a:r>
          </a:p>
        </p:txBody>
      </p:sp>
      <p:sp>
        <p:nvSpPr>
          <p:cNvPr id="5" name="Rectangle 4">
            <a:extLst>
              <a:ext uri="{FF2B5EF4-FFF2-40B4-BE49-F238E27FC236}">
                <a16:creationId xmlns:a16="http://schemas.microsoft.com/office/drawing/2014/main" id="{F5C8709B-832A-47F8-9233-63303C62E237}"/>
              </a:ext>
            </a:extLst>
          </p:cNvPr>
          <p:cNvSpPr/>
          <p:nvPr/>
        </p:nvSpPr>
        <p:spPr>
          <a:xfrm>
            <a:off x="717607" y="1989000"/>
            <a:ext cx="7969193" cy="4401205"/>
          </a:xfrm>
          <a:prstGeom prst="rect">
            <a:avLst/>
          </a:prstGeom>
        </p:spPr>
        <p:txBody>
          <a:bodyPr wrap="square">
            <a:spAutoFit/>
          </a:bodyPr>
          <a:lstStyle/>
          <a:p>
            <a:pPr marL="285750" lvl="0" indent="-285750">
              <a:buFont typeface="Wingdings" panose="05000000000000000000" pitchFamily="2" charset="2"/>
              <a:buChar char="§"/>
            </a:pPr>
            <a:r>
              <a:rPr lang="en-US" sz="1400" b="1" dirty="0">
                <a:solidFill>
                  <a:prstClr val="black"/>
                </a:solidFill>
              </a:rPr>
              <a:t>DIREKT ZURÜCKFÜHRENDE ROHRLEITUNGEN. </a:t>
            </a:r>
            <a:r>
              <a:rPr lang="en-US" sz="1400" dirty="0">
                <a:solidFill>
                  <a:prstClr val="black"/>
                </a:solidFill>
              </a:rPr>
              <a:t>Der direkte Rücklauf bezieht sich auf die Konfiguration in einem Zweirohr-Warmwassersystem, bei dem </a:t>
            </a:r>
            <a:r>
              <a:rPr lang="en-US" sz="1400" b="1" dirty="0">
                <a:solidFill>
                  <a:prstClr val="black"/>
                </a:solidFill>
              </a:rPr>
              <a:t>der Flüssigkeitspfad auf zwei oder mehrere (gleiche) Bänke aufgeteilt ist und die Flüssigkeit, die durch die nächstgelegene Kollektorbank fließt, die erste Flüssigkeit ist, die in den Speicher </a:t>
            </a:r>
            <a:r>
              <a:rPr lang="en-US" sz="1400" dirty="0">
                <a:solidFill>
                  <a:prstClr val="black"/>
                </a:solidFill>
              </a:rPr>
              <a:t>(oder Pool usw.) </a:t>
            </a:r>
            <a:r>
              <a:rPr lang="en-US" sz="1400" b="1" dirty="0">
                <a:solidFill>
                  <a:prstClr val="black"/>
                </a:solidFill>
              </a:rPr>
              <a:t>zurückfließt</a:t>
            </a:r>
            <a:r>
              <a:rPr lang="en-US" sz="1400" dirty="0">
                <a:solidFill>
                  <a:prstClr val="black"/>
                </a:solidFill>
              </a:rPr>
              <a:t>. Es ist billiger zu loten, aber </a:t>
            </a:r>
            <a:r>
              <a:rPr lang="en-US" sz="1400" b="1" dirty="0">
                <a:solidFill>
                  <a:prstClr val="black"/>
                </a:solidFill>
              </a:rPr>
              <a:t>es verursacht einen unausgeglichenen Fluss </a:t>
            </a:r>
            <a:r>
              <a:rPr lang="en-US" sz="1400" dirty="0">
                <a:solidFill>
                  <a:prstClr val="black"/>
                </a:solidFill>
              </a:rPr>
              <a:t>durch die </a:t>
            </a:r>
            <a:r>
              <a:rPr lang="en-US" sz="1400" dirty="0" err="1">
                <a:solidFill>
                  <a:prstClr val="black"/>
                </a:solidFill>
              </a:rPr>
              <a:t>Bänke</a:t>
            </a:r>
            <a:r>
              <a:rPr lang="en-US" sz="1400" dirty="0">
                <a:solidFill>
                  <a:prstClr val="black"/>
                </a:solidFill>
              </a:rPr>
              <a:t>.</a:t>
            </a:r>
          </a:p>
          <a:p>
            <a:pPr marL="285750" lvl="0" indent="-285750">
              <a:buFont typeface="Wingdings" panose="05000000000000000000" pitchFamily="2" charset="2"/>
              <a:buChar char="§"/>
            </a:pPr>
            <a:endParaRPr lang="en-US" sz="1400" dirty="0">
              <a:solidFill>
                <a:prstClr val="black"/>
              </a:solidFill>
            </a:endParaRPr>
          </a:p>
          <a:p>
            <a:pPr marL="285750" lvl="0" indent="-285750">
              <a:buFont typeface="Wingdings" panose="05000000000000000000" pitchFamily="2" charset="2"/>
              <a:buChar char="§"/>
            </a:pPr>
            <a:endParaRPr lang="en-US" sz="1400" dirty="0">
              <a:solidFill>
                <a:prstClr val="black"/>
              </a:solidFill>
            </a:endParaRPr>
          </a:p>
          <a:p>
            <a:pPr marL="285750" lvl="0" indent="-285750">
              <a:buFont typeface="Wingdings" panose="05000000000000000000" pitchFamily="2" charset="2"/>
              <a:buChar char="§"/>
            </a:pPr>
            <a:endParaRPr lang="en-US" sz="1400" dirty="0">
              <a:solidFill>
                <a:prstClr val="black"/>
              </a:solidFill>
            </a:endParaRPr>
          </a:p>
          <a:p>
            <a:pPr marL="285750" lvl="0" indent="-285750">
              <a:buFont typeface="Wingdings" panose="05000000000000000000" pitchFamily="2" charset="2"/>
              <a:buChar char="§"/>
            </a:pPr>
            <a:endParaRPr lang="en-US" sz="1400" dirty="0">
              <a:solidFill>
                <a:prstClr val="black"/>
              </a:solidFill>
            </a:endParaRPr>
          </a:p>
          <a:p>
            <a:pPr marL="285750" lvl="0" indent="-285750">
              <a:buFont typeface="Wingdings" panose="05000000000000000000" pitchFamily="2" charset="2"/>
              <a:buChar char="§"/>
            </a:pPr>
            <a:endParaRPr lang="en-US" sz="1400" dirty="0">
              <a:solidFill>
                <a:prstClr val="black"/>
              </a:solidFill>
            </a:endParaRPr>
          </a:p>
          <a:p>
            <a:pPr marL="285750" lvl="0" indent="-285750">
              <a:buFont typeface="Wingdings" panose="05000000000000000000" pitchFamily="2" charset="2"/>
              <a:buChar char="§"/>
            </a:pPr>
            <a:endParaRPr lang="en-US" sz="1400" dirty="0">
              <a:solidFill>
                <a:prstClr val="black"/>
              </a:solidFill>
            </a:endParaRPr>
          </a:p>
          <a:p>
            <a:pPr marL="285750" lvl="0" indent="-285750">
              <a:buFont typeface="Wingdings" panose="05000000000000000000" pitchFamily="2" charset="2"/>
              <a:buChar char="§"/>
            </a:pPr>
            <a:endParaRPr lang="en-US" sz="1400" dirty="0">
              <a:solidFill>
                <a:prstClr val="black"/>
              </a:solidFill>
            </a:endParaRPr>
          </a:p>
          <a:p>
            <a:pPr marL="285750" lvl="0" indent="-285750">
              <a:buFont typeface="Wingdings" panose="05000000000000000000" pitchFamily="2" charset="2"/>
              <a:buChar char="§"/>
            </a:pPr>
            <a:endParaRPr lang="en-US" sz="1400" dirty="0">
              <a:solidFill>
                <a:prstClr val="black"/>
              </a:solidFill>
            </a:endParaRPr>
          </a:p>
          <a:p>
            <a:pPr marL="285750" lvl="0" indent="-285750">
              <a:buFont typeface="Wingdings" panose="05000000000000000000" pitchFamily="2" charset="2"/>
              <a:buChar char="§"/>
            </a:pPr>
            <a:endParaRPr lang="en-US" sz="1400" dirty="0">
              <a:solidFill>
                <a:prstClr val="black"/>
              </a:solidFill>
            </a:endParaRPr>
          </a:p>
          <a:p>
            <a:pPr marL="285750" lvl="0" indent="-285750">
              <a:buFont typeface="Wingdings" panose="05000000000000000000" pitchFamily="2" charset="2"/>
              <a:buChar char="§"/>
            </a:pPr>
            <a:endParaRPr lang="en-US" sz="1400" dirty="0">
              <a:solidFill>
                <a:prstClr val="black"/>
              </a:solidFill>
            </a:endParaRPr>
          </a:p>
          <a:p>
            <a:pPr marL="285750" lvl="0" indent="-285750">
              <a:buFont typeface="Wingdings" panose="05000000000000000000" pitchFamily="2" charset="2"/>
              <a:buChar char="§"/>
            </a:pPr>
            <a:r>
              <a:rPr lang="en-US" sz="1400" dirty="0">
                <a:solidFill>
                  <a:prstClr val="black"/>
                </a:solidFill>
              </a:rPr>
              <a:t>Es kommt vor, dass der Durchfluss durch die nächste Bank höher ist als der Durchfluss durch die nachfolgenden Banken. So </a:t>
            </a:r>
            <a:r>
              <a:rPr lang="en-US" sz="1400" b="1" dirty="0">
                <a:solidFill>
                  <a:prstClr val="black"/>
                </a:solidFill>
              </a:rPr>
              <a:t>müssen</a:t>
            </a:r>
            <a:r>
              <a:rPr lang="en-US" sz="1400" dirty="0">
                <a:solidFill>
                  <a:prstClr val="black"/>
                </a:solidFill>
              </a:rPr>
              <a:t> beim Abgleich von Durchflüssen </a:t>
            </a:r>
            <a:r>
              <a:rPr lang="en-US" sz="1400" b="1" dirty="0">
                <a:solidFill>
                  <a:prstClr val="black"/>
                </a:solidFill>
              </a:rPr>
              <a:t>Ventile zur Drosselung des Durchflusses durch das </a:t>
            </a:r>
            <a:r>
              <a:rPr lang="en-US" sz="1400" b="1" dirty="0" err="1">
                <a:solidFill>
                  <a:prstClr val="black"/>
                </a:solidFill>
              </a:rPr>
              <a:t>nächste</a:t>
            </a:r>
            <a:r>
              <a:rPr lang="en-US" sz="1400" b="1" dirty="0">
                <a:solidFill>
                  <a:prstClr val="black"/>
                </a:solidFill>
              </a:rPr>
              <a:t> Bank eingesetzt werden, wie z</a:t>
            </a:r>
            <a:r>
              <a:rPr lang="en-US" sz="1400" dirty="0">
                <a:solidFill>
                  <a:prstClr val="black"/>
                </a:solidFill>
              </a:rPr>
              <a:t>.B. Kugelhähne mit Thermometer oder Durchflussmesser. Alternativ gibt es</a:t>
            </a:r>
            <a:r>
              <a:rPr lang="en-US" sz="1400" b="1" dirty="0">
                <a:solidFill>
                  <a:prstClr val="black"/>
                </a:solidFill>
              </a:rPr>
              <a:t> thermostatische Abgleichventile</a:t>
            </a:r>
            <a:r>
              <a:rPr lang="en-US" sz="1400" dirty="0">
                <a:solidFill>
                  <a:prstClr val="black"/>
                </a:solidFill>
              </a:rPr>
              <a:t>, die auf die gewünschte Durchflussmenge eingestellt werden.</a:t>
            </a:r>
            <a:endParaRPr lang="en-US" sz="1400" b="1" dirty="0">
              <a:solidFill>
                <a:prstClr val="black"/>
              </a:solidFill>
            </a:endParaRPr>
          </a:p>
        </p:txBody>
      </p:sp>
      <p:pic>
        <p:nvPicPr>
          <p:cNvPr id="3" name="Picture 2">
            <a:extLst>
              <a:ext uri="{FF2B5EF4-FFF2-40B4-BE49-F238E27FC236}">
                <a16:creationId xmlns:a16="http://schemas.microsoft.com/office/drawing/2014/main" id="{9D5F1456-06D1-4C9D-8CC8-843175A687A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404000" y="3103676"/>
            <a:ext cx="6759619" cy="2046155"/>
          </a:xfrm>
          <a:prstGeom prst="rect">
            <a:avLst/>
          </a:prstGeom>
          <a:solidFill>
            <a:schemeClr val="bg1"/>
          </a:solidFill>
          <a:ln>
            <a:solidFill>
              <a:schemeClr val="tx1"/>
            </a:solidFill>
          </a:ln>
        </p:spPr>
      </p:pic>
    </p:spTree>
    <p:extLst>
      <p:ext uri="{BB962C8B-B14F-4D97-AF65-F5344CB8AC3E}">
        <p14:creationId xmlns:p14="http://schemas.microsoft.com/office/powerpoint/2010/main" val="21593491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92845A-6C88-4815-BF4E-E2EDCAC2E88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56000" y="1934505"/>
            <a:ext cx="7946828" cy="4374220"/>
          </a:xfrm>
          <a:prstGeom prst="rect">
            <a:avLst/>
          </a:prstGeom>
        </p:spPr>
      </p:pic>
      <p:sp>
        <p:nvSpPr>
          <p:cNvPr id="2" name="Title 1">
            <a:extLst>
              <a:ext uri="{FF2B5EF4-FFF2-40B4-BE49-F238E27FC236}">
                <a16:creationId xmlns:a16="http://schemas.microsoft.com/office/drawing/2014/main" id="{B6E905D2-3939-4209-ACE6-2A372DAE2CE8}"/>
              </a:ext>
            </a:extLst>
          </p:cNvPr>
          <p:cNvSpPr>
            <a:spLocks noGrp="1"/>
          </p:cNvSpPr>
          <p:nvPr>
            <p:ph type="title"/>
          </p:nvPr>
        </p:nvSpPr>
        <p:spPr/>
        <p:txBody>
          <a:bodyPr/>
          <a:lstStyle/>
          <a:p>
            <a:r>
              <a:rPr lang="en-US" b="1" dirty="0"/>
              <a:t>2. </a:t>
            </a:r>
            <a:r>
              <a:rPr lang="en-US" b="1" dirty="0">
                <a:solidFill>
                  <a:prstClr val="black"/>
                </a:solidFill>
                <a:cs typeface="Arial" pitchFamily="34" charset="0"/>
              </a:rPr>
              <a:t>Felder und Bänke von Solarkollektoren</a:t>
            </a:r>
            <a:endParaRPr lang="en-US" dirty="0"/>
          </a:p>
        </p:txBody>
      </p:sp>
      <p:sp>
        <p:nvSpPr>
          <p:cNvPr id="4" name="Rectangle 3">
            <a:extLst>
              <a:ext uri="{FF2B5EF4-FFF2-40B4-BE49-F238E27FC236}">
                <a16:creationId xmlns:a16="http://schemas.microsoft.com/office/drawing/2014/main" id="{0665C104-B1C5-45F5-97A2-9828CFD5871A}"/>
              </a:ext>
            </a:extLst>
          </p:cNvPr>
          <p:cNvSpPr/>
          <p:nvPr/>
        </p:nvSpPr>
        <p:spPr>
          <a:xfrm>
            <a:off x="432916" y="1557000"/>
            <a:ext cx="3419084" cy="369332"/>
          </a:xfrm>
          <a:prstGeom prst="rect">
            <a:avLst/>
          </a:prstGeom>
        </p:spPr>
        <p:txBody>
          <a:bodyPr wrap="square">
            <a:spAutoFit/>
          </a:bodyPr>
          <a:lstStyle/>
          <a:p>
            <a:pPr marL="285750" indent="-285750">
              <a:buFont typeface="Wingdings" panose="05000000000000000000" pitchFamily="2" charset="2"/>
              <a:buChar char="Ø"/>
            </a:pPr>
            <a:r>
              <a:rPr lang="en-US" b="1" dirty="0"/>
              <a:t>Durchflussabgleichventil.</a:t>
            </a:r>
          </a:p>
        </p:txBody>
      </p:sp>
      <p:sp>
        <p:nvSpPr>
          <p:cNvPr id="8" name="Rectangle 7">
            <a:extLst>
              <a:ext uri="{FF2B5EF4-FFF2-40B4-BE49-F238E27FC236}">
                <a16:creationId xmlns:a16="http://schemas.microsoft.com/office/drawing/2014/main" id="{49C257B0-E844-4668-81C4-FC67FC70122C}"/>
              </a:ext>
            </a:extLst>
          </p:cNvPr>
          <p:cNvSpPr/>
          <p:nvPr/>
        </p:nvSpPr>
        <p:spPr>
          <a:xfrm>
            <a:off x="3278410" y="1758415"/>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
        <p:nvSpPr>
          <p:cNvPr id="11" name="Rectangle 10">
            <a:extLst>
              <a:ext uri="{FF2B5EF4-FFF2-40B4-BE49-F238E27FC236}">
                <a16:creationId xmlns:a16="http://schemas.microsoft.com/office/drawing/2014/main" id="{D6EC5EBC-E403-455A-A66A-17EE9CA1DF32}"/>
              </a:ext>
            </a:extLst>
          </p:cNvPr>
          <p:cNvSpPr/>
          <p:nvPr/>
        </p:nvSpPr>
        <p:spPr>
          <a:xfrm>
            <a:off x="6948000" y="4697561"/>
            <a:ext cx="2304000" cy="1569660"/>
          </a:xfrm>
          <a:prstGeom prst="rect">
            <a:avLst/>
          </a:prstGeom>
        </p:spPr>
        <p:txBody>
          <a:bodyPr wrap="square">
            <a:spAutoFit/>
          </a:bodyPr>
          <a:lstStyle/>
          <a:p>
            <a:pPr marL="342900" indent="-342900">
              <a:buFont typeface="Wingdings" panose="05000000000000000000" pitchFamily="2" charset="2"/>
              <a:buChar char="§"/>
            </a:pPr>
            <a:r>
              <a:rPr lang="en-US" sz="1600" dirty="0"/>
              <a:t>Inklusive </a:t>
            </a:r>
            <a:r>
              <a:rPr lang="en-US" sz="1600" b="1" dirty="0"/>
              <a:t>Verfahren zur Einstellung und zum Ausgleich des Durchflusses</a:t>
            </a:r>
            <a:r>
              <a:rPr lang="en-US" sz="1600" dirty="0"/>
              <a:t> in Banken und Kollektoren.</a:t>
            </a:r>
          </a:p>
        </p:txBody>
      </p:sp>
    </p:spTree>
    <p:extLst>
      <p:ext uri="{BB962C8B-B14F-4D97-AF65-F5344CB8AC3E}">
        <p14:creationId xmlns:p14="http://schemas.microsoft.com/office/powerpoint/2010/main" val="35136383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694C6-4069-408B-979B-392604DFCF91}"/>
              </a:ext>
            </a:extLst>
          </p:cNvPr>
          <p:cNvSpPr>
            <a:spLocks noGrp="1"/>
          </p:cNvSpPr>
          <p:nvPr>
            <p:ph type="title"/>
          </p:nvPr>
        </p:nvSpPr>
        <p:spPr/>
        <p:txBody>
          <a:bodyPr/>
          <a:lstStyle/>
          <a:p>
            <a:r>
              <a:rPr lang="en-US" b="1" dirty="0"/>
              <a:t>2. </a:t>
            </a:r>
            <a:r>
              <a:rPr lang="en-US" b="1" dirty="0">
                <a:solidFill>
                  <a:prstClr val="black"/>
                </a:solidFill>
                <a:cs typeface="Arial" pitchFamily="34" charset="0"/>
              </a:rPr>
              <a:t>Felder und Bänke von Solarkollektoren</a:t>
            </a:r>
            <a:endParaRPr lang="en-US" dirty="0"/>
          </a:p>
        </p:txBody>
      </p:sp>
      <p:sp>
        <p:nvSpPr>
          <p:cNvPr id="4" name="Rectangle 3">
            <a:extLst>
              <a:ext uri="{FF2B5EF4-FFF2-40B4-BE49-F238E27FC236}">
                <a16:creationId xmlns:a16="http://schemas.microsoft.com/office/drawing/2014/main" id="{9FB7170A-9622-4C47-BC9A-CE178623557B}"/>
              </a:ext>
            </a:extLst>
          </p:cNvPr>
          <p:cNvSpPr/>
          <p:nvPr/>
        </p:nvSpPr>
        <p:spPr>
          <a:xfrm>
            <a:off x="432916" y="1557000"/>
            <a:ext cx="7811084" cy="369332"/>
          </a:xfrm>
          <a:prstGeom prst="rect">
            <a:avLst/>
          </a:prstGeom>
        </p:spPr>
        <p:txBody>
          <a:bodyPr wrap="square">
            <a:spAutoFit/>
          </a:bodyPr>
          <a:lstStyle/>
          <a:p>
            <a:pPr marL="285750" indent="-285750">
              <a:buFont typeface="Wingdings" panose="05000000000000000000" pitchFamily="2" charset="2"/>
              <a:buChar char="Ø"/>
            </a:pPr>
            <a:r>
              <a:rPr lang="en-US" b="1" dirty="0"/>
              <a:t>Andere Methoden zum Ausgleich des Durchflusses in der Solaranlage</a:t>
            </a:r>
          </a:p>
        </p:txBody>
      </p:sp>
      <p:sp>
        <p:nvSpPr>
          <p:cNvPr id="6" name="Rectangle 5">
            <a:extLst>
              <a:ext uri="{FF2B5EF4-FFF2-40B4-BE49-F238E27FC236}">
                <a16:creationId xmlns:a16="http://schemas.microsoft.com/office/drawing/2014/main" id="{89964461-0512-4049-9818-027194A3389C}"/>
              </a:ext>
            </a:extLst>
          </p:cNvPr>
          <p:cNvSpPr/>
          <p:nvPr/>
        </p:nvSpPr>
        <p:spPr>
          <a:xfrm>
            <a:off x="717607" y="2020890"/>
            <a:ext cx="4268247" cy="4185761"/>
          </a:xfrm>
          <a:prstGeom prst="rect">
            <a:avLst/>
          </a:prstGeom>
        </p:spPr>
        <p:txBody>
          <a:bodyPr wrap="square">
            <a:spAutoFit/>
          </a:bodyPr>
          <a:lstStyle/>
          <a:p>
            <a:pPr marL="288925" lvl="1" indent="-288925">
              <a:buFont typeface="Wingdings" panose="05000000000000000000" pitchFamily="2" charset="2"/>
              <a:buChar char="§"/>
            </a:pPr>
            <a:r>
              <a:rPr lang="en-US" sz="1400" b="1" dirty="0">
                <a:solidFill>
                  <a:prstClr val="black"/>
                </a:solidFill>
              </a:rPr>
              <a:t>GETRENNTE PUMPEN FÜR JEDES FELD.</a:t>
            </a:r>
          </a:p>
          <a:p>
            <a:pPr marL="541338" lvl="2" indent="-288925">
              <a:buFont typeface="Calibri" panose="020F0502020204030204" pitchFamily="34" charset="0"/>
              <a:buChar char="–"/>
            </a:pPr>
            <a:r>
              <a:rPr lang="en-US" sz="1400" dirty="0">
                <a:solidFill>
                  <a:prstClr val="black"/>
                </a:solidFill>
              </a:rPr>
              <a:t>Einige Regler ermöglichen es, die Wärme von separaten Kollektorbänken oder Solarfeldern über </a:t>
            </a:r>
            <a:r>
              <a:rPr lang="en-US" sz="1400" b="1" dirty="0">
                <a:solidFill>
                  <a:prstClr val="black"/>
                </a:solidFill>
              </a:rPr>
              <a:t>separate Pumpstationen </a:t>
            </a:r>
            <a:r>
              <a:rPr lang="en-US" sz="1400" dirty="0">
                <a:solidFill>
                  <a:prstClr val="black"/>
                </a:solidFill>
              </a:rPr>
              <a:t>in ein gemeinsames Speichersystem zu übertragen. </a:t>
            </a:r>
          </a:p>
          <a:p>
            <a:pPr marL="541338" lvl="2" indent="-288925">
              <a:buFont typeface="Calibri" panose="020F0502020204030204" pitchFamily="34" charset="0"/>
              <a:buChar char="–"/>
            </a:pPr>
            <a:r>
              <a:rPr lang="en-US" sz="1400" dirty="0">
                <a:solidFill>
                  <a:prstClr val="black"/>
                </a:solidFill>
              </a:rPr>
              <a:t>In dieser Konfiguration wird für jede Bank ein Kollektorfühler benötigt und jede Pumpstation arbeitet auf der Grundlage der Differenz zwischen der Speichertemperatur und der entsprechenden Kollektorbanktemperatur.</a:t>
            </a:r>
          </a:p>
          <a:p>
            <a:pPr marL="80963" lvl="1" indent="-285750">
              <a:buFont typeface="Wingdings" panose="05000000000000000000" pitchFamily="2" charset="2"/>
              <a:buChar char="§"/>
            </a:pPr>
            <a:r>
              <a:rPr lang="en-US" sz="1400" b="1" dirty="0">
                <a:solidFill>
                  <a:prstClr val="black"/>
                </a:solidFill>
              </a:rPr>
              <a:t>DROSSELVENTILE.</a:t>
            </a:r>
          </a:p>
          <a:p>
            <a:pPr marL="541338" lvl="2" indent="-288925">
              <a:buFont typeface="Calibri" panose="020F0502020204030204" pitchFamily="34" charset="0"/>
              <a:buChar char="–"/>
            </a:pPr>
            <a:r>
              <a:rPr lang="en-US" sz="1400" dirty="0">
                <a:solidFill>
                  <a:prstClr val="black"/>
                </a:solidFill>
              </a:rPr>
              <a:t>Wie bereits erwähnt, können die Banken mit unterschiedlichen Strömen unähnlich sein. Als allgemeine Regel empfiehlt die Durchflussbilanzierung die Installation von </a:t>
            </a:r>
            <a:r>
              <a:rPr lang="en-US" sz="1400" b="1" dirty="0">
                <a:solidFill>
                  <a:prstClr val="black"/>
                </a:solidFill>
              </a:rPr>
              <a:t>solar zugelassenen Durchflussmessgeräten</a:t>
            </a:r>
            <a:r>
              <a:rPr lang="en-US" sz="1400" dirty="0">
                <a:solidFill>
                  <a:prstClr val="black"/>
                </a:solidFill>
              </a:rPr>
              <a:t> auf der Durchflussseite der Rohrleitungen, die jede Bank speisen.</a:t>
            </a:r>
          </a:p>
          <a:p>
            <a:pPr marL="541338" lvl="2" indent="-288925">
              <a:buFont typeface="Calibri" panose="020F0502020204030204" pitchFamily="34" charset="0"/>
              <a:buChar char="–"/>
            </a:pPr>
            <a:endParaRPr lang="en-US" sz="1400" dirty="0">
              <a:solidFill>
                <a:prstClr val="black"/>
              </a:solidFill>
            </a:endParaRPr>
          </a:p>
        </p:txBody>
      </p:sp>
      <p:grpSp>
        <p:nvGrpSpPr>
          <p:cNvPr id="16" name="Group 15">
            <a:extLst>
              <a:ext uri="{FF2B5EF4-FFF2-40B4-BE49-F238E27FC236}">
                <a16:creationId xmlns:a16="http://schemas.microsoft.com/office/drawing/2014/main" id="{2AC36F09-A2FD-40ED-8D3B-DA7A4F5749E6}"/>
              </a:ext>
            </a:extLst>
          </p:cNvPr>
          <p:cNvGrpSpPr/>
          <p:nvPr/>
        </p:nvGrpSpPr>
        <p:grpSpPr>
          <a:xfrm>
            <a:off x="4985854" y="2142331"/>
            <a:ext cx="3680063" cy="4166395"/>
            <a:chOff x="4985854" y="2142331"/>
            <a:chExt cx="3680063" cy="4166395"/>
          </a:xfrm>
        </p:grpSpPr>
        <p:pic>
          <p:nvPicPr>
            <p:cNvPr id="12" name="Picture 11">
              <a:extLst>
                <a:ext uri="{FF2B5EF4-FFF2-40B4-BE49-F238E27FC236}">
                  <a16:creationId xmlns:a16="http://schemas.microsoft.com/office/drawing/2014/main" id="{F5799FCD-6CDD-4F4A-9CEC-CFA602C5FFA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985854" y="2142331"/>
              <a:ext cx="3680063" cy="2798669"/>
            </a:xfrm>
            <a:prstGeom prst="rect">
              <a:avLst/>
            </a:prstGeom>
            <a:solidFill>
              <a:schemeClr val="bg1"/>
            </a:solidFill>
            <a:ln>
              <a:solidFill>
                <a:schemeClr val="tx1"/>
              </a:solidFill>
            </a:ln>
          </p:spPr>
        </p:pic>
        <p:pic>
          <p:nvPicPr>
            <p:cNvPr id="15" name="Picture 14">
              <a:extLst>
                <a:ext uri="{FF2B5EF4-FFF2-40B4-BE49-F238E27FC236}">
                  <a16:creationId xmlns:a16="http://schemas.microsoft.com/office/drawing/2014/main" id="{7AA3B975-AE8E-420E-9156-A6154AD1FCA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985854" y="4931670"/>
              <a:ext cx="3680063" cy="1377056"/>
            </a:xfrm>
            <a:prstGeom prst="rect">
              <a:avLst/>
            </a:prstGeom>
            <a:solidFill>
              <a:schemeClr val="bg1"/>
            </a:solidFill>
            <a:ln>
              <a:solidFill>
                <a:schemeClr val="tx1"/>
              </a:solidFill>
            </a:ln>
          </p:spPr>
        </p:pic>
      </p:grpSp>
    </p:spTree>
    <p:extLst>
      <p:ext uri="{BB962C8B-B14F-4D97-AF65-F5344CB8AC3E}">
        <p14:creationId xmlns:p14="http://schemas.microsoft.com/office/powerpoint/2010/main" val="15717467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3134B-E8D8-4B58-BE94-2642BCD3F2C5}"/>
              </a:ext>
            </a:extLst>
          </p:cNvPr>
          <p:cNvSpPr>
            <a:spLocks noGrp="1"/>
          </p:cNvSpPr>
          <p:nvPr>
            <p:ph type="title"/>
          </p:nvPr>
        </p:nvSpPr>
        <p:spPr/>
        <p:txBody>
          <a:bodyPr/>
          <a:lstStyle/>
          <a:p>
            <a:r>
              <a:rPr lang="en-US" b="1" dirty="0"/>
              <a:t>2. </a:t>
            </a:r>
            <a:r>
              <a:rPr lang="en-US" b="1" dirty="0">
                <a:solidFill>
                  <a:prstClr val="black"/>
                </a:solidFill>
                <a:cs typeface="Arial" pitchFamily="34" charset="0"/>
              </a:rPr>
              <a:t>Felder und Bänke von Solarkollektoren</a:t>
            </a:r>
            <a:endParaRPr lang="en-US" dirty="0"/>
          </a:p>
        </p:txBody>
      </p:sp>
      <p:sp>
        <p:nvSpPr>
          <p:cNvPr id="4" name="Rectangle 3">
            <a:extLst>
              <a:ext uri="{FF2B5EF4-FFF2-40B4-BE49-F238E27FC236}">
                <a16:creationId xmlns:a16="http://schemas.microsoft.com/office/drawing/2014/main" id="{81EC34FB-1872-486C-8C8C-8A4AAB1E9A2D}"/>
              </a:ext>
            </a:extLst>
          </p:cNvPr>
          <p:cNvSpPr/>
          <p:nvPr/>
        </p:nvSpPr>
        <p:spPr>
          <a:xfrm>
            <a:off x="432916" y="1557000"/>
            <a:ext cx="4931084" cy="369332"/>
          </a:xfrm>
          <a:prstGeom prst="rect">
            <a:avLst/>
          </a:prstGeom>
        </p:spPr>
        <p:txBody>
          <a:bodyPr wrap="square">
            <a:spAutoFit/>
          </a:bodyPr>
          <a:lstStyle/>
          <a:p>
            <a:pPr marL="285750" indent="-285750">
              <a:buFont typeface="Wingdings" panose="05000000000000000000" pitchFamily="2" charset="2"/>
              <a:buChar char="Ø"/>
            </a:pPr>
            <a:r>
              <a:rPr lang="en-US" b="1" dirty="0"/>
              <a:t>Druckverlustberechnungen in Kollektorfeldern</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1272C787-D6FE-4F44-B9B2-2564FDA33415}"/>
                  </a:ext>
                </a:extLst>
              </p:cNvPr>
              <p:cNvSpPr/>
              <p:nvPr/>
            </p:nvSpPr>
            <p:spPr>
              <a:xfrm>
                <a:off x="717607" y="1989000"/>
                <a:ext cx="7958081" cy="4042645"/>
              </a:xfrm>
              <a:prstGeom prst="rect">
                <a:avLst/>
              </a:prstGeom>
            </p:spPr>
            <p:txBody>
              <a:bodyPr wrap="square">
                <a:spAutoFit/>
              </a:bodyPr>
              <a:lstStyle/>
              <a:p>
                <a:pPr marL="285750" lvl="0" indent="-285750">
                  <a:buFont typeface="Wingdings" panose="05000000000000000000" pitchFamily="2" charset="2"/>
                  <a:buChar char="§"/>
                </a:pPr>
                <a:r>
                  <a:rPr lang="en-US" sz="1600" b="1" dirty="0">
                    <a:solidFill>
                      <a:prstClr val="black"/>
                    </a:solidFill>
                  </a:rPr>
                  <a:t>DURCHFLUSSMENGE IM KOLLEKTORFELD. </a:t>
                </a:r>
              </a:p>
              <a:p>
                <a:pPr marL="541338" lvl="1" indent="-285750">
                  <a:buFont typeface="Calibri" panose="020F0502020204030204" pitchFamily="34" charset="0"/>
                  <a:buChar char="–"/>
                </a:pPr>
                <a:r>
                  <a:rPr lang="en-US" sz="1600" dirty="0">
                    <a:solidFill>
                      <a:prstClr val="black"/>
                    </a:solidFill>
                  </a:rPr>
                  <a:t>Der Nenndurchfluss für kleine und mittelgroße Anlagen (typischerweise im Wohn- und Gewerbebereich) beträgt ca. 50 L/h (</a:t>
                </a:r>
                <a:r>
                  <a:rPr lang="en-US" sz="1600" dirty="0" err="1">
                    <a:solidFill>
                      <a:prstClr val="black"/>
                    </a:solidFill>
                  </a:rPr>
                  <a:t>ca.</a:t>
                </a:r>
                <a:r>
                  <a:rPr lang="en-US" sz="1600" dirty="0">
                    <a:solidFill>
                      <a:prstClr val="black"/>
                    </a:solidFill>
                  </a:rPr>
                  <a:t> 1 L/min) pro Kollektor, was einen </a:t>
                </a:r>
                <a:r>
                  <a:rPr lang="en-US" sz="1600" b="1" dirty="0">
                    <a:solidFill>
                      <a:prstClr val="black"/>
                    </a:solidFill>
                  </a:rPr>
                  <a:t>Gesamtdurchfluss der Anlage </a:t>
                </a:r>
                <a:r>
                  <a:rPr lang="en-US" sz="1600" dirty="0">
                    <a:solidFill>
                      <a:prstClr val="black"/>
                    </a:solidFill>
                  </a:rPr>
                  <a:t>pro Formel ergibt:</a:t>
                </a:r>
              </a:p>
              <a:p>
                <a:pPr marL="895350" lvl="1"/>
                <a:endParaRPr lang="es-ES" sz="1600" b="1" i="1" dirty="0">
                  <a:solidFill>
                    <a:srgbClr val="0070C0"/>
                  </a:solidFill>
                  <a:latin typeface="Cambria Math" panose="02040503050406030204" pitchFamily="18" charset="0"/>
                </a:endParaRPr>
              </a:p>
              <a:p>
                <a:pPr marL="895350" lvl="1"/>
                <a14:m>
                  <m:oMathPara xmlns:m="http://schemas.openxmlformats.org/officeDocument/2006/math">
                    <m:oMathParaPr>
                      <m:jc m:val="left"/>
                    </m:oMathParaPr>
                    <m:oMath xmlns:m="http://schemas.openxmlformats.org/officeDocument/2006/math">
                      <m:sSub>
                        <m:sSubPr>
                          <m:ctrlPr>
                            <a:rPr lang="es-ES" sz="1600" b="1" i="1" smtClean="0">
                              <a:solidFill>
                                <a:srgbClr val="0070C0"/>
                              </a:solidFill>
                              <a:latin typeface="Cambria Math" panose="02040503050406030204" pitchFamily="18" charset="0"/>
                            </a:rPr>
                          </m:ctrlPr>
                        </m:sSubPr>
                        <m:e>
                          <m:r>
                            <a:rPr lang="es-ES" sz="1600" b="1" i="1" smtClean="0">
                              <a:solidFill>
                                <a:srgbClr val="0070C0"/>
                              </a:solidFill>
                              <a:latin typeface="Cambria Math" panose="02040503050406030204" pitchFamily="18" charset="0"/>
                            </a:rPr>
                            <m:t>𝑽</m:t>
                          </m:r>
                        </m:e>
                        <m:sub>
                          <m:r>
                            <a:rPr lang="es-ES" sz="1600" b="1" i="1" smtClean="0">
                              <a:solidFill>
                                <a:srgbClr val="0070C0"/>
                              </a:solidFill>
                              <a:latin typeface="Cambria Math" panose="02040503050406030204" pitchFamily="18" charset="0"/>
                            </a:rPr>
                            <m:t>𝑻</m:t>
                          </m:r>
                        </m:sub>
                      </m:sSub>
                      <m:r>
                        <a:rPr lang="es-ES" sz="1600" b="1" i="1" smtClean="0">
                          <a:solidFill>
                            <a:srgbClr val="0070C0"/>
                          </a:solidFill>
                          <a:latin typeface="Cambria Math" panose="02040503050406030204" pitchFamily="18" charset="0"/>
                        </a:rPr>
                        <m:t>=</m:t>
                      </m:r>
                      <m:sSub>
                        <m:sSubPr>
                          <m:ctrlPr>
                            <a:rPr lang="es-ES" sz="1600" b="1" i="1" smtClean="0">
                              <a:solidFill>
                                <a:srgbClr val="0070C0"/>
                              </a:solidFill>
                              <a:latin typeface="Cambria Math" panose="02040503050406030204" pitchFamily="18" charset="0"/>
                            </a:rPr>
                          </m:ctrlPr>
                        </m:sSubPr>
                        <m:e>
                          <m:r>
                            <a:rPr lang="es-ES" sz="1600" b="1" i="1" smtClean="0">
                              <a:solidFill>
                                <a:srgbClr val="0070C0"/>
                              </a:solidFill>
                              <a:latin typeface="Cambria Math" panose="02040503050406030204" pitchFamily="18" charset="0"/>
                            </a:rPr>
                            <m:t>𝑽</m:t>
                          </m:r>
                        </m:e>
                        <m:sub>
                          <m:r>
                            <a:rPr lang="es-ES" sz="1600" b="1" i="1" smtClean="0">
                              <a:solidFill>
                                <a:srgbClr val="0070C0"/>
                              </a:solidFill>
                              <a:latin typeface="Cambria Math" panose="02040503050406030204" pitchFamily="18" charset="0"/>
                            </a:rPr>
                            <m:t>𝒌</m:t>
                          </m:r>
                          <m:r>
                            <a:rPr lang="es-ES" sz="1600" b="1" i="1" smtClean="0">
                              <a:solidFill>
                                <a:srgbClr val="0070C0"/>
                              </a:solidFill>
                              <a:latin typeface="Cambria Math" panose="02040503050406030204" pitchFamily="18" charset="0"/>
                            </a:rPr>
                            <m:t>, </m:t>
                          </m:r>
                          <m:r>
                            <a:rPr lang="es-ES" sz="1600" b="1" i="1" smtClean="0">
                              <a:solidFill>
                                <a:srgbClr val="0070C0"/>
                              </a:solidFill>
                              <a:latin typeface="Cambria Math" panose="02040503050406030204" pitchFamily="18" charset="0"/>
                            </a:rPr>
                            <m:t>𝑵𝒐𝒎</m:t>
                          </m:r>
                        </m:sub>
                      </m:sSub>
                      <m:r>
                        <a:rPr lang="es-ES" sz="1600" b="1" i="1" smtClean="0">
                          <a:solidFill>
                            <a:srgbClr val="0070C0"/>
                          </a:solidFill>
                          <a:latin typeface="Cambria Math" panose="02040503050406030204" pitchFamily="18" charset="0"/>
                          <a:ea typeface="Cambria Math" panose="02040503050406030204" pitchFamily="18" charset="0"/>
                        </a:rPr>
                        <m:t>×</m:t>
                      </m:r>
                      <m:sSub>
                        <m:sSubPr>
                          <m:ctrlPr>
                            <a:rPr lang="es-ES" sz="1600" b="1" i="1" smtClean="0">
                              <a:solidFill>
                                <a:srgbClr val="0070C0"/>
                              </a:solidFill>
                              <a:latin typeface="Cambria Math" panose="02040503050406030204" pitchFamily="18" charset="0"/>
                              <a:ea typeface="Cambria Math" panose="02040503050406030204" pitchFamily="18" charset="0"/>
                            </a:rPr>
                          </m:ctrlPr>
                        </m:sSubPr>
                        <m:e>
                          <m:r>
                            <a:rPr lang="es-ES" sz="1600" b="1" i="1" smtClean="0">
                              <a:solidFill>
                                <a:srgbClr val="0070C0"/>
                              </a:solidFill>
                              <a:latin typeface="Cambria Math" panose="02040503050406030204" pitchFamily="18" charset="0"/>
                              <a:ea typeface="Cambria Math" panose="02040503050406030204" pitchFamily="18" charset="0"/>
                            </a:rPr>
                            <m:t>𝒏</m:t>
                          </m:r>
                        </m:e>
                        <m:sub>
                          <m:r>
                            <a:rPr lang="es-ES" sz="1600" b="1" i="1" smtClean="0">
                              <a:solidFill>
                                <a:srgbClr val="0070C0"/>
                              </a:solidFill>
                              <a:latin typeface="Cambria Math" panose="02040503050406030204" pitchFamily="18" charset="0"/>
                              <a:ea typeface="Cambria Math" panose="02040503050406030204" pitchFamily="18" charset="0"/>
                            </a:rPr>
                            <m:t>𝒌</m:t>
                          </m:r>
                        </m:sub>
                      </m:sSub>
                    </m:oMath>
                  </m:oMathPara>
                </a14:m>
                <a:endParaRPr lang="en-US" sz="1600" b="1" dirty="0">
                  <a:solidFill>
                    <a:srgbClr val="0070C0"/>
                  </a:solidFill>
                </a:endParaRPr>
              </a:p>
              <a:p>
                <a:pPr marL="255588" lvl="1"/>
                <a:endParaRPr lang="en-US" sz="1200" dirty="0">
                  <a:solidFill>
                    <a:srgbClr val="0070C0"/>
                  </a:solidFill>
                </a:endParaRPr>
              </a:p>
              <a:p>
                <a:pPr marL="255588" lvl="1"/>
                <a:r>
                  <a:rPr lang="en-US" sz="1200" baseline="-25000" dirty="0">
                    <a:solidFill>
                      <a:srgbClr val="0070C0"/>
                    </a:solidFill>
                  </a:rPr>
                  <a:t>VT</a:t>
                </a:r>
                <a:r>
                  <a:rPr lang="en-US" sz="1200" dirty="0">
                    <a:solidFill>
                      <a:srgbClr val="0070C0"/>
                    </a:solidFill>
                  </a:rPr>
                  <a:t> = Gesamtdurchfluss des Systems (in L/min)</a:t>
                </a:r>
              </a:p>
              <a:p>
                <a:pPr marL="255588" lvl="1"/>
                <a:r>
                  <a:rPr lang="en-US" sz="1200" dirty="0" err="1">
                    <a:solidFill>
                      <a:srgbClr val="0070C0"/>
                    </a:solidFill>
                  </a:rPr>
                  <a:t>Vk</a:t>
                </a:r>
                <a:r>
                  <a:rPr lang="en-US" sz="1200" baseline="-25000" dirty="0" err="1">
                    <a:solidFill>
                      <a:srgbClr val="0070C0"/>
                    </a:solidFill>
                  </a:rPr>
                  <a:t>,Nom</a:t>
                </a:r>
                <a:r>
                  <a:rPr lang="en-US" sz="1200" dirty="0">
                    <a:solidFill>
                      <a:srgbClr val="0070C0"/>
                    </a:solidFill>
                  </a:rPr>
                  <a:t> = Nenndurchfluss des Kollektors (in L/min). </a:t>
                </a:r>
              </a:p>
              <a:p>
                <a:pPr marL="255588" lvl="1"/>
                <a:r>
                  <a:rPr lang="en-US" sz="1200" dirty="0">
                    <a:solidFill>
                      <a:srgbClr val="0070C0"/>
                    </a:solidFill>
                  </a:rPr>
                  <a:t>                Daten aus dem Datenblatt des Kollektors</a:t>
                </a:r>
              </a:p>
              <a:p>
                <a:pPr marL="255588" lvl="1"/>
                <a:r>
                  <a:rPr lang="en-US" sz="1200" dirty="0" err="1">
                    <a:solidFill>
                      <a:srgbClr val="0070C0"/>
                    </a:solidFill>
                  </a:rPr>
                  <a:t>Nk</a:t>
                </a:r>
                <a:r>
                  <a:rPr lang="en-US" sz="1200" dirty="0">
                    <a:solidFill>
                      <a:srgbClr val="0070C0"/>
                    </a:solidFill>
                  </a:rPr>
                  <a:t> = Anzahl der Kollektoren, die das Feld bilden</a:t>
                </a:r>
              </a:p>
              <a:p>
                <a:pPr marL="255588" lvl="1"/>
                <a:endParaRPr lang="en-US" sz="1600" dirty="0">
                  <a:solidFill>
                    <a:prstClr val="black"/>
                  </a:solidFill>
                </a:endParaRPr>
              </a:p>
              <a:p>
                <a:pPr marL="541338" lvl="1" indent="-285750">
                  <a:buFont typeface="Calibri" panose="020F0502020204030204" pitchFamily="34" charset="0"/>
                  <a:buChar char="–"/>
                </a:pPr>
                <a:r>
                  <a:rPr lang="en-US" sz="1400" dirty="0">
                    <a:solidFill>
                      <a:prstClr val="black"/>
                    </a:solidFill>
                  </a:rPr>
                  <a:t>Eine um 10% bis 15% </a:t>
                </a:r>
                <a:r>
                  <a:rPr lang="en-US" sz="1400" b="1" dirty="0">
                    <a:solidFill>
                      <a:prstClr val="black"/>
                    </a:solidFill>
                  </a:rPr>
                  <a:t>geringere</a:t>
                </a:r>
                <a:r>
                  <a:rPr lang="en-US" sz="1400" dirty="0">
                    <a:solidFill>
                      <a:prstClr val="black"/>
                    </a:solidFill>
                  </a:rPr>
                  <a:t> Durchflussmenge (bei voller Pumpendrehzahl) führt in der Regel nicht zu einer signifikanten Leistungsreduzierung der Kollektoren. </a:t>
                </a:r>
                <a:r>
                  <a:rPr lang="en-US" sz="1400" b="1" dirty="0">
                    <a:solidFill>
                      <a:prstClr val="black"/>
                    </a:solidFill>
                  </a:rPr>
                  <a:t>Höhere</a:t>
                </a:r>
                <a:r>
                  <a:rPr lang="en-US" sz="1400" dirty="0">
                    <a:solidFill>
                      <a:prstClr val="black"/>
                    </a:solidFill>
                  </a:rPr>
                  <a:t> Durchflussmengen sollten jedoch vermieden werden, um den </a:t>
                </a:r>
                <a:r>
                  <a:rPr lang="en-US" sz="1400" b="1" dirty="0">
                    <a:solidFill>
                      <a:prstClr val="black"/>
                    </a:solidFill>
                  </a:rPr>
                  <a:t>zusätzlichen </a:t>
                </a:r>
                <a:r>
                  <a:rPr lang="en-US" sz="1400" dirty="0">
                    <a:solidFill>
                      <a:prstClr val="black"/>
                    </a:solidFill>
                  </a:rPr>
                  <a:t>Energiebedarf der Solarkreispumpe zu minimieren.</a:t>
                </a:r>
              </a:p>
              <a:p>
                <a:pPr marL="541338" lvl="1" indent="-285750">
                  <a:buFont typeface="Calibri" panose="020F0502020204030204" pitchFamily="34" charset="0"/>
                  <a:buChar char="–"/>
                </a:pPr>
                <a:r>
                  <a:rPr lang="en-US" sz="1400" b="1" dirty="0">
                    <a:solidFill>
                      <a:prstClr val="black"/>
                    </a:solidFill>
                  </a:rPr>
                  <a:t>Beispiel. </a:t>
                </a:r>
                <a:r>
                  <a:rPr lang="en-US" sz="1400" dirty="0">
                    <a:solidFill>
                      <a:prstClr val="black"/>
                    </a:solidFill>
                  </a:rPr>
                  <a:t>In einer Reihe mit 4 FPC-A26 Solarkollektoren (Nenndurchfluss 1,6 L/min) beträgt der gesamte Systemdurchfluss</a:t>
                </a:r>
                <a:r>
                  <a:rPr lang="en-US" sz="1400" baseline="-25000" dirty="0">
                    <a:solidFill>
                      <a:prstClr val="black"/>
                    </a:solidFill>
                  </a:rPr>
                  <a:t> VT</a:t>
                </a:r>
                <a:r>
                  <a:rPr lang="en-US" sz="1400" dirty="0">
                    <a:solidFill>
                      <a:prstClr val="black"/>
                    </a:solidFill>
                  </a:rPr>
                  <a:t> = 1,6 L/min x 4 = 6,4 L/min. </a:t>
                </a:r>
                <a:r>
                  <a:rPr lang="en-US" sz="1400" b="1" dirty="0">
                    <a:solidFill>
                      <a:prstClr val="black"/>
                    </a:solidFill>
                  </a:rPr>
                  <a:t>Die Größe der Zu- und Rücklaufleitungen ist entsprechend zu wählen </a:t>
                </a:r>
                <a:r>
                  <a:rPr lang="en-US" sz="1400" dirty="0">
                    <a:solidFill>
                      <a:prstClr val="black"/>
                    </a:solidFill>
                  </a:rPr>
                  <a:t>(auch in Abhängigkeit von der Flüssigkeitsgeschwindigkeit).</a:t>
                </a:r>
              </a:p>
            </p:txBody>
          </p:sp>
        </mc:Choice>
        <mc:Fallback xmlns="">
          <p:sp>
            <p:nvSpPr>
              <p:cNvPr id="5" name="Rectangle 4">
                <a:extLst>
                  <a:ext uri="{FF2B5EF4-FFF2-40B4-BE49-F238E27FC236}">
                    <a16:creationId xmlns:a16="http://schemas.microsoft.com/office/drawing/2014/main" id="{1272C787-D6FE-4F44-B9B2-2564FDA33415}"/>
                  </a:ext>
                </a:extLst>
              </p:cNvPr>
              <p:cNvSpPr>
                <a:spLocks noRot="1" noChangeAspect="1" noMove="1" noResize="1" noEditPoints="1" noAdjustHandles="1" noChangeArrowheads="1" noChangeShapeType="1" noTextEdit="1"/>
              </p:cNvSpPr>
              <p:nvPr/>
            </p:nvSpPr>
            <p:spPr>
              <a:xfrm>
                <a:off x="717607" y="1989000"/>
                <a:ext cx="7958081" cy="4042645"/>
              </a:xfrm>
              <a:prstGeom prst="rect">
                <a:avLst/>
              </a:prstGeom>
              <a:blipFill>
                <a:blip r:embed="rId2"/>
                <a:stretch>
                  <a:fillRect l="-307" t="-452" r="-536" b="-754"/>
                </a:stretch>
              </a:blipFill>
            </p:spPr>
            <p:txBody>
              <a:bodyPr/>
              <a:lstStyle/>
              <a:p>
                <a:r>
                  <a:rPr lang="en-GB">
                    <a:noFill/>
                  </a:rPr>
                  <a:t> </a:t>
                </a:r>
              </a:p>
            </p:txBody>
          </p:sp>
        </mc:Fallback>
      </mc:AlternateContent>
      <p:pic>
        <p:nvPicPr>
          <p:cNvPr id="7" name="Picture 6">
            <a:extLst>
              <a:ext uri="{FF2B5EF4-FFF2-40B4-BE49-F238E27FC236}">
                <a16:creationId xmlns:a16="http://schemas.microsoft.com/office/drawing/2014/main" id="{C13C8485-07DD-40AB-B42B-9171066A8B3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161225" y="3069000"/>
            <a:ext cx="4514463" cy="1558545"/>
          </a:xfrm>
          <a:prstGeom prst="rect">
            <a:avLst/>
          </a:prstGeom>
          <a:solidFill>
            <a:schemeClr val="bg1"/>
          </a:solidFill>
          <a:ln>
            <a:solidFill>
              <a:schemeClr val="tx1"/>
            </a:solidFill>
          </a:ln>
        </p:spPr>
      </p:pic>
      <p:sp>
        <p:nvSpPr>
          <p:cNvPr id="8" name="Rectangle 7">
            <a:extLst>
              <a:ext uri="{FF2B5EF4-FFF2-40B4-BE49-F238E27FC236}">
                <a16:creationId xmlns:a16="http://schemas.microsoft.com/office/drawing/2014/main" id="{191CD2AE-325B-4D40-8F8A-014A3AB84E8B}"/>
              </a:ext>
            </a:extLst>
          </p:cNvPr>
          <p:cNvSpPr/>
          <p:nvPr/>
        </p:nvSpPr>
        <p:spPr>
          <a:xfrm>
            <a:off x="7596000" y="2899723"/>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28333661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F26D8-F903-4843-B63F-D070BCCA132F}"/>
              </a:ext>
            </a:extLst>
          </p:cNvPr>
          <p:cNvSpPr>
            <a:spLocks noGrp="1"/>
          </p:cNvSpPr>
          <p:nvPr>
            <p:ph type="title"/>
          </p:nvPr>
        </p:nvSpPr>
        <p:spPr/>
        <p:txBody>
          <a:bodyPr/>
          <a:lstStyle/>
          <a:p>
            <a:r>
              <a:rPr lang="en-US" b="1" dirty="0"/>
              <a:t>2. </a:t>
            </a:r>
            <a:r>
              <a:rPr lang="en-US" b="1" dirty="0">
                <a:solidFill>
                  <a:prstClr val="black"/>
                </a:solidFill>
                <a:cs typeface="Arial" pitchFamily="34" charset="0"/>
              </a:rPr>
              <a:t>Felder und Bänke von Solarkollektoren</a:t>
            </a:r>
            <a:endParaRPr lang="en-US" dirty="0"/>
          </a:p>
        </p:txBody>
      </p:sp>
      <p:sp>
        <p:nvSpPr>
          <p:cNvPr id="4" name="Rectangle 3">
            <a:extLst>
              <a:ext uri="{FF2B5EF4-FFF2-40B4-BE49-F238E27FC236}">
                <a16:creationId xmlns:a16="http://schemas.microsoft.com/office/drawing/2014/main" id="{14AD085A-489F-4AC9-8E8B-3F62B4FEBEF1}"/>
              </a:ext>
            </a:extLst>
          </p:cNvPr>
          <p:cNvSpPr/>
          <p:nvPr/>
        </p:nvSpPr>
        <p:spPr>
          <a:xfrm>
            <a:off x="432916" y="1557000"/>
            <a:ext cx="4931084" cy="369332"/>
          </a:xfrm>
          <a:prstGeom prst="rect">
            <a:avLst/>
          </a:prstGeom>
        </p:spPr>
        <p:txBody>
          <a:bodyPr wrap="square">
            <a:spAutoFit/>
          </a:bodyPr>
          <a:lstStyle/>
          <a:p>
            <a:pPr marL="285750" indent="-285750">
              <a:buFont typeface="Wingdings" panose="05000000000000000000" pitchFamily="2" charset="2"/>
              <a:buChar char="Ø"/>
            </a:pPr>
            <a:r>
              <a:rPr lang="en-US" b="1" dirty="0"/>
              <a:t>Druckverlustberechnungen in Kollektorfeldern</a:t>
            </a:r>
          </a:p>
        </p:txBody>
      </p:sp>
      <p:sp>
        <p:nvSpPr>
          <p:cNvPr id="5" name="Rectangle 4">
            <a:extLst>
              <a:ext uri="{FF2B5EF4-FFF2-40B4-BE49-F238E27FC236}">
                <a16:creationId xmlns:a16="http://schemas.microsoft.com/office/drawing/2014/main" id="{A813565E-500D-4B76-962A-C932CB8F0632}"/>
              </a:ext>
            </a:extLst>
          </p:cNvPr>
          <p:cNvSpPr/>
          <p:nvPr/>
        </p:nvSpPr>
        <p:spPr>
          <a:xfrm>
            <a:off x="684001" y="2055626"/>
            <a:ext cx="3600000" cy="3893374"/>
          </a:xfrm>
          <a:prstGeom prst="rect">
            <a:avLst/>
          </a:prstGeom>
        </p:spPr>
        <p:txBody>
          <a:bodyPr wrap="square">
            <a:spAutoFit/>
          </a:bodyPr>
          <a:lstStyle/>
          <a:p>
            <a:pPr marL="285750" lvl="0" indent="-285750">
              <a:buFont typeface="Wingdings" panose="05000000000000000000" pitchFamily="2" charset="2"/>
              <a:buChar char="§"/>
            </a:pPr>
            <a:r>
              <a:rPr lang="en-US" sz="1300" b="1" dirty="0">
                <a:solidFill>
                  <a:prstClr val="black"/>
                </a:solidFill>
              </a:rPr>
              <a:t>DRUCKTROPFEN. EIN SAMMLER</a:t>
            </a:r>
          </a:p>
          <a:p>
            <a:pPr marL="541338" lvl="1" indent="-285750">
              <a:buFont typeface="Calibri" panose="020F0502020204030204" pitchFamily="34" charset="0"/>
              <a:buChar char="–"/>
            </a:pPr>
            <a:r>
              <a:rPr lang="en-US" sz="1300" b="1" dirty="0"/>
              <a:t>Die Förderhöhe</a:t>
            </a:r>
            <a:r>
              <a:rPr lang="en-US" sz="1300" dirty="0"/>
              <a:t> ist die Höhe, die von der Pumpe an einen HTF gegeben wird und wird in Metern Flüssigkeitssäule gemessen oder einfach in Metern (m) angegeben. Die Höhe einer Flüssigkeitssäule ist gleich dem Druck, der auf ihre Oberfläche ausgeübt wird ("Druckhöhe"). </a:t>
            </a:r>
            <a:r>
              <a:rPr lang="en-US" sz="1300" b="1" dirty="0"/>
              <a:t>Der Druckabfall in einem Hydrauliksystem wird oft als Druckverlust ausgedrückt</a:t>
            </a:r>
            <a:r>
              <a:rPr lang="en-US" sz="1300" dirty="0"/>
              <a:t>. </a:t>
            </a:r>
          </a:p>
          <a:p>
            <a:pPr marL="541338" lvl="1" indent="-285750">
              <a:buFont typeface="Calibri" panose="020F0502020204030204" pitchFamily="34" charset="0"/>
              <a:buChar char="–"/>
            </a:pPr>
            <a:r>
              <a:rPr lang="de-DE" sz="1300" b="1" dirty="0"/>
              <a:t>Für eine bestimmte Pumpe gilt: Je höher die geforderte Fördermenge, desto geringer ist die Gesamtförderhöhe, die zur Überwindung zusätzlicher Förderhöhenverluste durch kumulierte Reibungen aufgrund von Rohrleitungen, Ventilen, Kollektoren, Wärmetauschern oder eventuell unzulässigen Geschwindigkeiten zur Verfügung steht.</a:t>
            </a:r>
          </a:p>
        </p:txBody>
      </p:sp>
      <p:sp>
        <p:nvSpPr>
          <p:cNvPr id="9" name="Rectangle 8">
            <a:extLst>
              <a:ext uri="{FF2B5EF4-FFF2-40B4-BE49-F238E27FC236}">
                <a16:creationId xmlns:a16="http://schemas.microsoft.com/office/drawing/2014/main" id="{0FF65983-AF12-473A-BB2C-4E1EEAE1F9D8}"/>
              </a:ext>
            </a:extLst>
          </p:cNvPr>
          <p:cNvSpPr/>
          <p:nvPr/>
        </p:nvSpPr>
        <p:spPr>
          <a:xfrm>
            <a:off x="3920564" y="5301000"/>
            <a:ext cx="4827436" cy="892552"/>
          </a:xfrm>
          <a:prstGeom prst="rect">
            <a:avLst/>
          </a:prstGeom>
        </p:spPr>
        <p:txBody>
          <a:bodyPr wrap="square">
            <a:spAutoFit/>
          </a:bodyPr>
          <a:lstStyle/>
          <a:p>
            <a:pPr marL="541338" lvl="2" indent="-285750">
              <a:buFont typeface="Calibri" panose="020F0502020204030204" pitchFamily="34" charset="0"/>
              <a:buChar char="–"/>
            </a:pPr>
            <a:r>
              <a:rPr lang="en-US" sz="1300" dirty="0" err="1">
                <a:solidFill>
                  <a:prstClr val="black"/>
                </a:solidFill>
              </a:rPr>
              <a:t>Insbesondere</a:t>
            </a:r>
            <a:r>
              <a:rPr lang="en-US" sz="1300" dirty="0">
                <a:solidFill>
                  <a:prstClr val="black"/>
                </a:solidFill>
              </a:rPr>
              <a:t> bei Nennförderströmen wird der Druckverlust in einem einzelnen Kollektor konstruktiv gering gehalten, aber viele Kollektoren können einen großen Druckverlust verursachen, was </a:t>
            </a:r>
            <a:r>
              <a:rPr lang="en-US" sz="1300" b="1" dirty="0">
                <a:solidFill>
                  <a:prstClr val="black"/>
                </a:solidFill>
              </a:rPr>
              <a:t>zu einem Pumpenwechsel führen kann</a:t>
            </a:r>
            <a:r>
              <a:rPr lang="en-US" sz="1300" dirty="0">
                <a:solidFill>
                  <a:prstClr val="black"/>
                </a:solidFill>
              </a:rPr>
              <a:t>.</a:t>
            </a:r>
          </a:p>
        </p:txBody>
      </p:sp>
      <p:pic>
        <p:nvPicPr>
          <p:cNvPr id="11" name="Picture 10">
            <a:extLst>
              <a:ext uri="{FF2B5EF4-FFF2-40B4-BE49-F238E27FC236}">
                <a16:creationId xmlns:a16="http://schemas.microsoft.com/office/drawing/2014/main" id="{6868079E-24FF-408A-A0B0-70CDC90E08D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204138" y="2061000"/>
            <a:ext cx="4459768" cy="3219952"/>
          </a:xfrm>
          <a:prstGeom prst="rect">
            <a:avLst/>
          </a:prstGeom>
          <a:solidFill>
            <a:schemeClr val="bg1"/>
          </a:solidFill>
          <a:ln>
            <a:solidFill>
              <a:schemeClr val="tx1"/>
            </a:solidFill>
          </a:ln>
        </p:spPr>
      </p:pic>
      <p:sp>
        <p:nvSpPr>
          <p:cNvPr id="13" name="Rectangle 12">
            <a:extLst>
              <a:ext uri="{FF2B5EF4-FFF2-40B4-BE49-F238E27FC236}">
                <a16:creationId xmlns:a16="http://schemas.microsoft.com/office/drawing/2014/main" id="{1072A226-6440-4573-AC4C-0BB90373A193}"/>
              </a:ext>
            </a:extLst>
          </p:cNvPr>
          <p:cNvSpPr/>
          <p:nvPr/>
        </p:nvSpPr>
        <p:spPr>
          <a:xfrm>
            <a:off x="7367906" y="1926332"/>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9567139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2FE36-053A-4C29-8049-177C7C14447D}"/>
              </a:ext>
            </a:extLst>
          </p:cNvPr>
          <p:cNvSpPr>
            <a:spLocks noGrp="1"/>
          </p:cNvSpPr>
          <p:nvPr>
            <p:ph type="title"/>
          </p:nvPr>
        </p:nvSpPr>
        <p:spPr/>
        <p:txBody>
          <a:bodyPr/>
          <a:lstStyle/>
          <a:p>
            <a:r>
              <a:rPr lang="en-US" b="1" dirty="0"/>
              <a:t>2. </a:t>
            </a:r>
            <a:r>
              <a:rPr lang="en-US" b="1" dirty="0">
                <a:solidFill>
                  <a:prstClr val="black"/>
                </a:solidFill>
                <a:cs typeface="Arial" pitchFamily="34" charset="0"/>
              </a:rPr>
              <a:t>Felder und Bänke von Solarkollektoren</a:t>
            </a:r>
            <a:endParaRPr lang="en-US" dirty="0"/>
          </a:p>
        </p:txBody>
      </p:sp>
      <p:sp>
        <p:nvSpPr>
          <p:cNvPr id="4" name="Rectangle 3">
            <a:extLst>
              <a:ext uri="{FF2B5EF4-FFF2-40B4-BE49-F238E27FC236}">
                <a16:creationId xmlns:a16="http://schemas.microsoft.com/office/drawing/2014/main" id="{8505A01D-9A06-4784-A406-9F8AB0E12CEB}"/>
              </a:ext>
            </a:extLst>
          </p:cNvPr>
          <p:cNvSpPr/>
          <p:nvPr/>
        </p:nvSpPr>
        <p:spPr>
          <a:xfrm>
            <a:off x="432916" y="1557000"/>
            <a:ext cx="4931084" cy="369332"/>
          </a:xfrm>
          <a:prstGeom prst="rect">
            <a:avLst/>
          </a:prstGeom>
        </p:spPr>
        <p:txBody>
          <a:bodyPr wrap="square">
            <a:spAutoFit/>
          </a:bodyPr>
          <a:lstStyle/>
          <a:p>
            <a:pPr marL="285750" indent="-285750">
              <a:buFont typeface="Wingdings" panose="05000000000000000000" pitchFamily="2" charset="2"/>
              <a:buChar char="Ø"/>
            </a:pPr>
            <a:r>
              <a:rPr lang="en-US" b="1" dirty="0"/>
              <a:t>Druckverlustberechnungen in Kollektorfeldern</a:t>
            </a:r>
          </a:p>
        </p:txBody>
      </p:sp>
      <p:sp>
        <p:nvSpPr>
          <p:cNvPr id="5" name="Rectangle 4">
            <a:extLst>
              <a:ext uri="{FF2B5EF4-FFF2-40B4-BE49-F238E27FC236}">
                <a16:creationId xmlns:a16="http://schemas.microsoft.com/office/drawing/2014/main" id="{18442BC8-DD70-4662-9F2A-A6B4BC31D2A9}"/>
              </a:ext>
            </a:extLst>
          </p:cNvPr>
          <p:cNvSpPr/>
          <p:nvPr/>
        </p:nvSpPr>
        <p:spPr>
          <a:xfrm>
            <a:off x="717607" y="1989000"/>
            <a:ext cx="4142393" cy="4278094"/>
          </a:xfrm>
          <a:prstGeom prst="rect">
            <a:avLst/>
          </a:prstGeom>
        </p:spPr>
        <p:txBody>
          <a:bodyPr wrap="square">
            <a:spAutoFit/>
          </a:bodyPr>
          <a:lstStyle/>
          <a:p>
            <a:pPr marL="285750" lvl="0" indent="-285750">
              <a:buFont typeface="Wingdings" panose="05000000000000000000" pitchFamily="2" charset="2"/>
              <a:buChar char="§"/>
            </a:pPr>
            <a:r>
              <a:rPr lang="en-US" sz="1400" b="1" dirty="0">
                <a:solidFill>
                  <a:prstClr val="black"/>
                </a:solidFill>
              </a:rPr>
              <a:t>DRUCKABFALL IN EINER KOLLEKTORREIHE</a:t>
            </a:r>
          </a:p>
          <a:p>
            <a:pPr marL="541338" lvl="1" indent="-285750">
              <a:buFont typeface="Calibri" panose="020F0502020204030204" pitchFamily="34" charset="0"/>
              <a:buChar char="–"/>
            </a:pPr>
            <a:r>
              <a:rPr lang="en-US" sz="1400" dirty="0"/>
              <a:t>Der Druckverlust einer Kollektorreihe steigt mit der Anzahl der Kollektoren. Und der Druckabfall im Solarfeld steigt mit der Anzahl der Reihen.</a:t>
            </a:r>
          </a:p>
          <a:p>
            <a:pPr marL="541338" lvl="1" indent="-285750">
              <a:buFont typeface="Calibri" panose="020F0502020204030204" pitchFamily="34" charset="0"/>
              <a:buChar char="–"/>
            </a:pPr>
            <a:r>
              <a:rPr lang="en-US" sz="1400" dirty="0"/>
              <a:t>(Siehe Beispiel) Die Hersteller können den </a:t>
            </a:r>
            <a:r>
              <a:rPr lang="en-US" sz="1400" b="1" dirty="0"/>
              <a:t>Druckabfall für die Reihen </a:t>
            </a:r>
            <a:r>
              <a:rPr lang="en-US" sz="1400" dirty="0"/>
              <a:t>angeben</a:t>
            </a:r>
            <a:r>
              <a:rPr lang="en-US" sz="1400" b="1" dirty="0"/>
              <a:t>, </a:t>
            </a:r>
            <a:r>
              <a:rPr lang="en-US" sz="1400" dirty="0"/>
              <a:t>einschließlich Schätzungen des Sammelsystems: Druckverlust in den Kollektoren und Armaturen, Art und Temperatur des HTF, Installationsart (Rohrleitungslängen) usw. </a:t>
            </a:r>
          </a:p>
          <a:p>
            <a:pPr marL="541338" lvl="1" indent="-285750">
              <a:buFont typeface="Calibri" panose="020F0502020204030204" pitchFamily="34" charset="0"/>
              <a:buChar char="–"/>
            </a:pPr>
            <a:r>
              <a:rPr lang="en-US" sz="1400" dirty="0"/>
              <a:t>Je höher die erforderlichen Durchflussmengen/(bzw. Zeilenanzahl), desto größer ist der Druckverlust. Beachten Sie, dass die maximale Anzahl der Kollektoren pro Reihe (10) nicht überschritten wird.</a:t>
            </a:r>
          </a:p>
          <a:p>
            <a:pPr marL="541338" lvl="1" indent="-285750">
              <a:buFont typeface="Calibri" panose="020F0502020204030204" pitchFamily="34" charset="0"/>
              <a:buChar char="–"/>
            </a:pPr>
            <a:r>
              <a:rPr lang="en-US" sz="1400" dirty="0"/>
              <a:t>Fehlt diese Art von Information, wird sie spezifisch berechnet.</a:t>
            </a:r>
          </a:p>
        </p:txBody>
      </p:sp>
      <p:pic>
        <p:nvPicPr>
          <p:cNvPr id="6" name="Picture 5">
            <a:extLst>
              <a:ext uri="{FF2B5EF4-FFF2-40B4-BE49-F238E27FC236}">
                <a16:creationId xmlns:a16="http://schemas.microsoft.com/office/drawing/2014/main" id="{70C595F8-8465-4EC4-A3FE-8AC6CEE62AA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860000" y="1943175"/>
            <a:ext cx="3794633" cy="4365550"/>
          </a:xfrm>
          <a:prstGeom prst="rect">
            <a:avLst/>
          </a:prstGeom>
          <a:solidFill>
            <a:schemeClr val="bg1"/>
          </a:solidFill>
          <a:ln>
            <a:solidFill>
              <a:schemeClr val="tx1"/>
            </a:solidFill>
          </a:ln>
        </p:spPr>
      </p:pic>
      <p:sp>
        <p:nvSpPr>
          <p:cNvPr id="7" name="Rectangle 6">
            <a:extLst>
              <a:ext uri="{FF2B5EF4-FFF2-40B4-BE49-F238E27FC236}">
                <a16:creationId xmlns:a16="http://schemas.microsoft.com/office/drawing/2014/main" id="{77569C11-0B77-4928-8C9C-AA299290C2CD}"/>
              </a:ext>
            </a:extLst>
          </p:cNvPr>
          <p:cNvSpPr/>
          <p:nvPr/>
        </p:nvSpPr>
        <p:spPr>
          <a:xfrm>
            <a:off x="6109316" y="1557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14675481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684B801-0098-43F4-9816-A7907D91DDAE}"/>
              </a:ext>
            </a:extLst>
          </p:cNvPr>
          <p:cNvPicPr>
            <a:picLocks noChangeAspect="1"/>
          </p:cNvPicPr>
          <p:nvPr/>
        </p:nvPicPr>
        <p:blipFill>
          <a:blip r:embed="rId2"/>
          <a:stretch>
            <a:fillRect/>
          </a:stretch>
        </p:blipFill>
        <p:spPr>
          <a:xfrm>
            <a:off x="4210788" y="2853692"/>
            <a:ext cx="4453366" cy="3452058"/>
          </a:xfrm>
          <a:prstGeom prst="rect">
            <a:avLst/>
          </a:prstGeom>
          <a:solidFill>
            <a:schemeClr val="bg1"/>
          </a:solidFill>
          <a:ln>
            <a:solidFill>
              <a:schemeClr val="tx1"/>
            </a:solidFill>
          </a:ln>
        </p:spPr>
      </p:pic>
      <p:sp>
        <p:nvSpPr>
          <p:cNvPr id="2" name="Title 1">
            <a:extLst>
              <a:ext uri="{FF2B5EF4-FFF2-40B4-BE49-F238E27FC236}">
                <a16:creationId xmlns:a16="http://schemas.microsoft.com/office/drawing/2014/main" id="{747F6BAB-9DA9-4A3A-8F36-57759956C873}"/>
              </a:ext>
            </a:extLst>
          </p:cNvPr>
          <p:cNvSpPr>
            <a:spLocks noGrp="1"/>
          </p:cNvSpPr>
          <p:nvPr>
            <p:ph type="title"/>
          </p:nvPr>
        </p:nvSpPr>
        <p:spPr/>
        <p:txBody>
          <a:bodyPr/>
          <a:lstStyle/>
          <a:p>
            <a:r>
              <a:rPr lang="en-US" b="1" dirty="0"/>
              <a:t>2. </a:t>
            </a:r>
            <a:r>
              <a:rPr lang="en-US" b="1" dirty="0">
                <a:solidFill>
                  <a:prstClr val="black"/>
                </a:solidFill>
                <a:cs typeface="Arial" pitchFamily="34" charset="0"/>
              </a:rPr>
              <a:t>Felder und Bänke von Solarkollektoren</a:t>
            </a:r>
            <a:endParaRPr lang="en-US" dirty="0"/>
          </a:p>
        </p:txBody>
      </p:sp>
      <p:sp>
        <p:nvSpPr>
          <p:cNvPr id="4" name="Rectangle 3">
            <a:extLst>
              <a:ext uri="{FF2B5EF4-FFF2-40B4-BE49-F238E27FC236}">
                <a16:creationId xmlns:a16="http://schemas.microsoft.com/office/drawing/2014/main" id="{EABA06C5-6131-4158-8771-C57F866CE0A1}"/>
              </a:ext>
            </a:extLst>
          </p:cNvPr>
          <p:cNvSpPr/>
          <p:nvPr/>
        </p:nvSpPr>
        <p:spPr>
          <a:xfrm>
            <a:off x="432916" y="1557000"/>
            <a:ext cx="4931084" cy="369332"/>
          </a:xfrm>
          <a:prstGeom prst="rect">
            <a:avLst/>
          </a:prstGeom>
        </p:spPr>
        <p:txBody>
          <a:bodyPr wrap="square">
            <a:spAutoFit/>
          </a:bodyPr>
          <a:lstStyle/>
          <a:p>
            <a:pPr marL="285750" indent="-285750">
              <a:buFont typeface="Wingdings" panose="05000000000000000000" pitchFamily="2" charset="2"/>
              <a:buChar char="Ø"/>
            </a:pPr>
            <a:r>
              <a:rPr lang="en-US" b="1" dirty="0"/>
              <a:t>Druckverlustberechnungen in Kollektorfeldern</a:t>
            </a:r>
          </a:p>
        </p:txBody>
      </p:sp>
      <p:sp>
        <p:nvSpPr>
          <p:cNvPr id="5" name="Rectangle 4">
            <a:extLst>
              <a:ext uri="{FF2B5EF4-FFF2-40B4-BE49-F238E27FC236}">
                <a16:creationId xmlns:a16="http://schemas.microsoft.com/office/drawing/2014/main" id="{123E71FD-B38F-4809-B0A8-C0A47611A695}"/>
              </a:ext>
            </a:extLst>
          </p:cNvPr>
          <p:cNvSpPr/>
          <p:nvPr/>
        </p:nvSpPr>
        <p:spPr>
          <a:xfrm>
            <a:off x="717607" y="1989000"/>
            <a:ext cx="7969193" cy="954107"/>
          </a:xfrm>
          <a:prstGeom prst="rect">
            <a:avLst/>
          </a:prstGeom>
        </p:spPr>
        <p:txBody>
          <a:bodyPr wrap="square">
            <a:spAutoFit/>
          </a:bodyPr>
          <a:lstStyle/>
          <a:p>
            <a:pPr marL="285750" lvl="0" indent="-285750">
              <a:buFont typeface="Wingdings" panose="05000000000000000000" pitchFamily="2" charset="2"/>
              <a:buChar char="§"/>
            </a:pPr>
            <a:r>
              <a:rPr lang="en-US" sz="1400" b="1" dirty="0">
                <a:solidFill>
                  <a:prstClr val="black"/>
                </a:solidFill>
              </a:rPr>
              <a:t>DRUCKABFALL IN PARALLEL GESCHALTETEN KOLLEKTORREIHEN</a:t>
            </a:r>
          </a:p>
          <a:p>
            <a:pPr marL="541338" lvl="1" indent="-285750">
              <a:buFont typeface="Calibri" panose="020F0502020204030204" pitchFamily="34" charset="0"/>
              <a:buChar char="–"/>
            </a:pPr>
            <a:r>
              <a:rPr lang="en-US" sz="1400" dirty="0"/>
              <a:t>Beachten Sie den Aufbau des parallelen Hydraulikkreises. Der gesamte Druckverlust wird derjenige sein, der durch </a:t>
            </a:r>
            <a:r>
              <a:rPr lang="en-US" sz="1400" b="1" dirty="0"/>
              <a:t>eine einzelne Kollektorreihe (jede Reihe, da sie ähnlich sind) einschließlich der Verrohrung</a:t>
            </a:r>
            <a:r>
              <a:rPr lang="en-US" sz="1400" dirty="0"/>
              <a:t> entsteht</a:t>
            </a:r>
            <a:r>
              <a:rPr lang="en-US" sz="1400" b="1" dirty="0"/>
              <a:t>.</a:t>
            </a:r>
            <a:endParaRPr lang="en-US" sz="1400" dirty="0"/>
          </a:p>
        </p:txBody>
      </p:sp>
      <p:sp>
        <p:nvSpPr>
          <p:cNvPr id="6" name="Rectangle 5">
            <a:extLst>
              <a:ext uri="{FF2B5EF4-FFF2-40B4-BE49-F238E27FC236}">
                <a16:creationId xmlns:a16="http://schemas.microsoft.com/office/drawing/2014/main" id="{EE15DDC4-5DDA-4D7A-98D7-74A6939ADCAC}"/>
              </a:ext>
            </a:extLst>
          </p:cNvPr>
          <p:cNvSpPr/>
          <p:nvPr/>
        </p:nvSpPr>
        <p:spPr>
          <a:xfrm>
            <a:off x="7524000" y="2781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B923D416-C824-4F19-AA36-0A34A532A55B}"/>
                  </a:ext>
                </a:extLst>
              </p:cNvPr>
              <p:cNvSpPr/>
              <p:nvPr/>
            </p:nvSpPr>
            <p:spPr>
              <a:xfrm>
                <a:off x="717607" y="2819997"/>
                <a:ext cx="3493180" cy="3161891"/>
              </a:xfrm>
              <a:prstGeom prst="rect">
                <a:avLst/>
              </a:prstGeom>
            </p:spPr>
            <p:txBody>
              <a:bodyPr wrap="square">
                <a:spAutoFit/>
              </a:bodyPr>
              <a:lstStyle/>
              <a:p>
                <a:pPr marL="541338" lvl="0" indent="-285750">
                  <a:buFont typeface="Calibri" panose="020F0502020204030204" pitchFamily="34" charset="0"/>
                  <a:buChar char="–"/>
                </a:pPr>
                <a:r>
                  <a:rPr lang="en-US" sz="1400" dirty="0">
                    <a:solidFill>
                      <a:prstClr val="black"/>
                    </a:solidFill>
                  </a:rPr>
                  <a:t>Der tatsächliche Durchfluss durch die einzelnen Kollektoren ist der Kollektor-Nenndurchfluss: 0,83 L/min (50 L/h).</a:t>
                </a:r>
              </a:p>
              <a:p>
                <a:pPr marL="541338" lvl="0" indent="-285750">
                  <a:buFont typeface="Calibri" panose="020F0502020204030204" pitchFamily="34" charset="0"/>
                  <a:buChar char="–"/>
                </a:pPr>
                <a:r>
                  <a:rPr lang="en-US" sz="1400" dirty="0">
                    <a:solidFill>
                      <a:prstClr val="black"/>
                    </a:solidFill>
                  </a:rPr>
                  <a:t>Das heißt:</a:t>
                </a:r>
              </a:p>
              <a:p>
                <a:pPr marL="255588" lvl="0" algn="ctr"/>
                <a14:m>
                  <m:oMath xmlns:m="http://schemas.openxmlformats.org/officeDocument/2006/math">
                    <m:r>
                      <a:rPr lang="en-US" sz="1600" b="1" dirty="0">
                        <a:solidFill>
                          <a:srgbClr val="0070C0"/>
                        </a:solidFill>
                        <a:latin typeface="Cambria Math" panose="02040503050406030204" pitchFamily="18" charset="0"/>
                      </a:rPr>
                      <m:t>∆</m:t>
                    </m:r>
                    <m:sSub>
                      <m:sSubPr>
                        <m:ctrlPr>
                          <a:rPr lang="en-US" sz="1600" b="1" i="1" smtClean="0">
                            <a:solidFill>
                              <a:srgbClr val="0070C0"/>
                            </a:solidFill>
                            <a:latin typeface="Cambria Math" panose="02040503050406030204" pitchFamily="18" charset="0"/>
                            <a:ea typeface="Cambria Math" panose="02040503050406030204" pitchFamily="18" charset="0"/>
                          </a:rPr>
                        </m:ctrlPr>
                      </m:sSubPr>
                      <m:e>
                        <m:r>
                          <a:rPr lang="en-US" sz="1600" b="1" dirty="0">
                            <a:solidFill>
                              <a:srgbClr val="0070C0"/>
                            </a:solidFill>
                            <a:latin typeface="Cambria Math" panose="02040503050406030204" pitchFamily="18" charset="0"/>
                          </a:rPr>
                          <m:t>𝒑</m:t>
                        </m:r>
                      </m:e>
                      <m:sub>
                        <m:r>
                          <a:rPr lang="en-US" sz="1600" b="1" dirty="0">
                            <a:solidFill>
                              <a:srgbClr val="0070C0"/>
                            </a:solidFill>
                            <a:latin typeface="Cambria Math" panose="02040503050406030204" pitchFamily="18" charset="0"/>
                          </a:rPr>
                          <m:t>𝑨𝒓𝒓𝒂𝒚</m:t>
                        </m:r>
                      </m:sub>
                    </m:sSub>
                    <m:r>
                      <a:rPr lang="en-US" sz="1600" b="1" dirty="0">
                        <a:solidFill>
                          <a:srgbClr val="0070C0"/>
                        </a:solidFill>
                        <a:latin typeface="Cambria Math" panose="02040503050406030204" pitchFamily="18" charset="0"/>
                      </a:rPr>
                      <m:t>=∆</m:t>
                    </m:r>
                    <m:sSub>
                      <m:sSubPr>
                        <m:ctrlPr>
                          <a:rPr lang="es-ES" sz="1600" b="1" i="1" smtClean="0">
                            <a:solidFill>
                              <a:srgbClr val="0070C0"/>
                            </a:solidFill>
                            <a:latin typeface="Cambria Math" panose="02040503050406030204" pitchFamily="18" charset="0"/>
                            <a:ea typeface="Cambria Math" panose="02040503050406030204" pitchFamily="18" charset="0"/>
                          </a:rPr>
                        </m:ctrlPr>
                      </m:sSubPr>
                      <m:e>
                        <m:r>
                          <a:rPr lang="en-US" sz="1600" b="1" dirty="0">
                            <a:solidFill>
                              <a:srgbClr val="0070C0"/>
                            </a:solidFill>
                            <a:latin typeface="Cambria Math" panose="02040503050406030204" pitchFamily="18" charset="0"/>
                          </a:rPr>
                          <m:t>𝒑</m:t>
                        </m:r>
                      </m:e>
                      <m:sub>
                        <m:r>
                          <a:rPr lang="en-US" sz="1600" b="1" dirty="0">
                            <a:solidFill>
                              <a:srgbClr val="0070C0"/>
                            </a:solidFill>
                            <a:latin typeface="Cambria Math" panose="02040503050406030204" pitchFamily="18" charset="0"/>
                          </a:rPr>
                          <m:t>𝑹𝒐𝒘</m:t>
                        </m:r>
                      </m:sub>
                    </m:sSub>
                  </m:oMath>
                </a14:m>
                <a:r>
                  <a:rPr lang="en-US" sz="1600" b="1" dirty="0">
                    <a:solidFill>
                      <a:srgbClr val="0070C0"/>
                    </a:solidFill>
                  </a:rPr>
                  <a:t> ;</a:t>
                </a:r>
                <a14:m>
                  <m:oMath xmlns:m="http://schemas.openxmlformats.org/officeDocument/2006/math">
                    <m:r>
                      <a:rPr lang="es-ES" sz="1600" b="1" i="0" smtClean="0">
                        <a:solidFill>
                          <a:srgbClr val="0070C0"/>
                        </a:solidFill>
                        <a:latin typeface="Cambria Math" panose="02040503050406030204" pitchFamily="18" charset="0"/>
                      </a:rPr>
                      <m:t>  </m:t>
                    </m:r>
                    <m:sSub>
                      <m:sSubPr>
                        <m:ctrlPr>
                          <a:rPr lang="es-ES" sz="1600" b="1" i="1" smtClean="0">
                            <a:solidFill>
                              <a:srgbClr val="0070C0"/>
                            </a:solidFill>
                            <a:latin typeface="Cambria Math" panose="02040503050406030204" pitchFamily="18" charset="0"/>
                          </a:rPr>
                        </m:ctrlPr>
                      </m:sSubPr>
                      <m:e>
                        <m:r>
                          <a:rPr lang="en-US" sz="1600" b="1" dirty="0">
                            <a:solidFill>
                              <a:srgbClr val="0070C0"/>
                            </a:solidFill>
                            <a:latin typeface="Cambria Math" panose="02040503050406030204" pitchFamily="18" charset="0"/>
                          </a:rPr>
                          <m:t>𝑽</m:t>
                        </m:r>
                      </m:e>
                      <m:sub>
                        <m:r>
                          <a:rPr lang="en-US" sz="1600" b="1" dirty="0">
                            <a:solidFill>
                              <a:srgbClr val="0070C0"/>
                            </a:solidFill>
                            <a:latin typeface="Cambria Math" panose="02040503050406030204" pitchFamily="18" charset="0"/>
                          </a:rPr>
                          <m:t>𝑲</m:t>
                        </m:r>
                      </m:sub>
                    </m:sSub>
                    <m:r>
                      <a:rPr lang="en-US" sz="1600" b="1" dirty="0">
                        <a:solidFill>
                          <a:srgbClr val="0070C0"/>
                        </a:solidFill>
                        <a:latin typeface="Cambria Math" panose="02040503050406030204" pitchFamily="18" charset="0"/>
                      </a:rPr>
                      <m:t>=</m:t>
                    </m:r>
                    <m:sSub>
                      <m:sSubPr>
                        <m:ctrlPr>
                          <a:rPr lang="es-ES" sz="1600" b="1" i="1">
                            <a:solidFill>
                              <a:srgbClr val="0070C0"/>
                            </a:solidFill>
                            <a:latin typeface="Cambria Math" panose="02040503050406030204" pitchFamily="18" charset="0"/>
                          </a:rPr>
                        </m:ctrlPr>
                      </m:sSubPr>
                      <m:e>
                        <m:r>
                          <a:rPr lang="en-US" sz="1600" b="1" dirty="0">
                            <a:solidFill>
                              <a:srgbClr val="0070C0"/>
                            </a:solidFill>
                            <a:latin typeface="Cambria Math" panose="02040503050406030204" pitchFamily="18" charset="0"/>
                          </a:rPr>
                          <m:t>𝑽</m:t>
                        </m:r>
                      </m:e>
                      <m:sub>
                        <m:r>
                          <a:rPr lang="en-US" sz="1600" b="1" dirty="0">
                            <a:solidFill>
                              <a:srgbClr val="0070C0"/>
                            </a:solidFill>
                            <a:latin typeface="Cambria Math" panose="02040503050406030204" pitchFamily="18" charset="0"/>
                          </a:rPr>
                          <m:t>𝑲</m:t>
                        </m:r>
                        <m:r>
                          <a:rPr lang="en-US" sz="1600" b="1" dirty="0">
                            <a:solidFill>
                              <a:srgbClr val="0070C0"/>
                            </a:solidFill>
                            <a:latin typeface="Cambria Math" panose="02040503050406030204" pitchFamily="18" charset="0"/>
                          </a:rPr>
                          <m:t>, </m:t>
                        </m:r>
                        <m:r>
                          <a:rPr lang="en-US" sz="1600" b="1" dirty="0">
                            <a:solidFill>
                              <a:srgbClr val="0070C0"/>
                            </a:solidFill>
                            <a:latin typeface="Cambria Math" panose="02040503050406030204" pitchFamily="18" charset="0"/>
                          </a:rPr>
                          <m:t>𝑵𝒐𝒎</m:t>
                        </m:r>
                      </m:sub>
                    </m:sSub>
                  </m:oMath>
                </a14:m>
                <a:endParaRPr lang="en-US" sz="1600" b="1" dirty="0">
                  <a:solidFill>
                    <a:srgbClr val="0070C0"/>
                  </a:solidFill>
                </a:endParaRPr>
              </a:p>
              <a:p>
                <a:pPr marL="255588"/>
                <a:endParaRPr lang="en-US" sz="1200" dirty="0">
                  <a:solidFill>
                    <a:prstClr val="black"/>
                  </a:solidFill>
                </a:endParaRPr>
              </a:p>
              <a:p>
                <a:pPr marL="539750" lvl="0"/>
                <a:r>
                  <a:rPr lang="en-US" sz="1600" u="sng" dirty="0">
                    <a:solidFill>
                      <a:srgbClr val="0070C0"/>
                    </a:solidFill>
                  </a:rPr>
                  <a:t>Berechnungsparameter:</a:t>
                </a:r>
              </a:p>
              <a:p>
                <a:endParaRPr lang="en-US" sz="1200" dirty="0">
                  <a:solidFill>
                    <a:srgbClr val="0070C0"/>
                  </a:solidFill>
                  <a:sym typeface="Symbol" panose="05050102010706020507" pitchFamily="18" charset="2"/>
                </a:endParaRPr>
              </a:p>
              <a:p>
                <a:pPr marL="171450" indent="-171450">
                  <a:buFont typeface="Arial" panose="020B0604020202020204" pitchFamily="34" charset="0"/>
                  <a:buChar char="."/>
                </a:pPr>
                <a:r>
                  <a:rPr lang="en-US" sz="1200" dirty="0" err="1">
                    <a:solidFill>
                      <a:srgbClr val="0070C0"/>
                    </a:solidFill>
                    <a:sym typeface="Symbol" panose="05050102010706020507" pitchFamily="18" charset="2"/>
                  </a:rPr>
                  <a:t>pArray</a:t>
                </a:r>
                <a:r>
                  <a:rPr lang="en-US" sz="1200" dirty="0">
                    <a:solidFill>
                      <a:srgbClr val="0070C0"/>
                    </a:solidFill>
                    <a:sym typeface="Symbol" panose="05050102010706020507" pitchFamily="18" charset="2"/>
                  </a:rPr>
                  <a:t>. Druckabfall für Kollektorfeld im </a:t>
                </a:r>
                <a:r>
                  <a:rPr lang="en-US" sz="1200" dirty="0" err="1">
                    <a:solidFill>
                      <a:srgbClr val="0070C0"/>
                    </a:solidFill>
                    <a:sym typeface="Symbol" panose="05050102010706020507" pitchFamily="18" charset="2"/>
                  </a:rPr>
                  <a:t>w.c.</a:t>
                </a:r>
                <a:r>
                  <a:rPr lang="en-US" sz="1200" dirty="0">
                    <a:solidFill>
                      <a:srgbClr val="0070C0"/>
                    </a:solidFill>
                    <a:sym typeface="Symbol" panose="05050102010706020507" pitchFamily="18" charset="2"/>
                  </a:rPr>
                  <a:t> (Meter Wassersäule).</a:t>
                </a:r>
              </a:p>
              <a:p>
                <a:pPr marL="171450" indent="-171450">
                  <a:buFont typeface="Arial" panose="020B0604020202020204" pitchFamily="34" charset="0"/>
                  <a:buChar char="."/>
                </a:pPr>
                <a:r>
                  <a:rPr lang="en-US" sz="1200" dirty="0" err="1">
                    <a:solidFill>
                      <a:srgbClr val="0070C0"/>
                    </a:solidFill>
                    <a:sym typeface="Symbol" panose="05050102010706020507" pitchFamily="18" charset="2"/>
                  </a:rPr>
                  <a:t>Reihe</a:t>
                </a:r>
                <a:r>
                  <a:rPr lang="en-US" sz="1200" dirty="0">
                    <a:solidFill>
                      <a:srgbClr val="0070C0"/>
                    </a:solidFill>
                    <a:sym typeface="Symbol" panose="05050102010706020507" pitchFamily="18" charset="2"/>
                  </a:rPr>
                  <a:t>. Druckabfall für eine Kollektorreihe im </a:t>
                </a:r>
                <a:r>
                  <a:rPr lang="en-US" sz="1200" dirty="0" err="1">
                    <a:solidFill>
                      <a:srgbClr val="0070C0"/>
                    </a:solidFill>
                    <a:sym typeface="Symbol" panose="05050102010706020507" pitchFamily="18" charset="2"/>
                  </a:rPr>
                  <a:t>w.c.</a:t>
                </a:r>
                <a:endParaRPr lang="en-US" sz="1200" dirty="0">
                  <a:solidFill>
                    <a:srgbClr val="0070C0"/>
                  </a:solidFill>
                  <a:sym typeface="Symbol" panose="05050102010706020507" pitchFamily="18" charset="2"/>
                </a:endParaRPr>
              </a:p>
              <a:p>
                <a:pPr marL="171450" indent="-171450">
                  <a:buFont typeface="Arial" panose="020B0604020202020204" pitchFamily="34" charset="0"/>
                  <a:buChar char="."/>
                </a:pPr>
                <a:r>
                  <a:rPr lang="en-US" sz="1200" dirty="0">
                    <a:solidFill>
                      <a:srgbClr val="0070C0"/>
                    </a:solidFill>
                    <a:sym typeface="Symbol" panose="05050102010706020507" pitchFamily="18" charset="2"/>
                  </a:rPr>
                  <a:t>VK. Durchflussmenge durch die einzelnen Kollektoren in L/min.</a:t>
                </a:r>
              </a:p>
              <a:p>
                <a:pPr marL="171450" indent="-171450">
                  <a:buFont typeface="Arial" panose="020B0604020202020204" pitchFamily="34" charset="0"/>
                  <a:buChar char="."/>
                </a:pPr>
                <a:r>
                  <a:rPr lang="en-US" sz="1200" dirty="0">
                    <a:solidFill>
                      <a:srgbClr val="0070C0"/>
                    </a:solidFill>
                    <a:sym typeface="Symbol" panose="05050102010706020507" pitchFamily="18" charset="2"/>
                  </a:rPr>
                  <a:t>VK</a:t>
                </a:r>
                <a:r>
                  <a:rPr lang="en-US" sz="1200" baseline="-25000" dirty="0">
                    <a:solidFill>
                      <a:srgbClr val="0070C0"/>
                    </a:solidFill>
                    <a:sym typeface="Symbol" panose="05050102010706020507" pitchFamily="18" charset="2"/>
                  </a:rPr>
                  <a:t>, Nom</a:t>
                </a:r>
                <a:r>
                  <a:rPr lang="en-US" sz="1200" dirty="0">
                    <a:solidFill>
                      <a:srgbClr val="0070C0"/>
                    </a:solidFill>
                    <a:sym typeface="Symbol" panose="05050102010706020507" pitchFamily="18" charset="2"/>
                  </a:rPr>
                  <a:t>. Nenndurchfluss der Kollektoren in L/min.</a:t>
                </a:r>
              </a:p>
            </p:txBody>
          </p:sp>
        </mc:Choice>
        <mc:Fallback xmlns="">
          <p:sp>
            <p:nvSpPr>
              <p:cNvPr id="8" name="Rectangle 7">
                <a:extLst>
                  <a:ext uri="{FF2B5EF4-FFF2-40B4-BE49-F238E27FC236}">
                    <a16:creationId xmlns:a16="http://schemas.microsoft.com/office/drawing/2014/main" id="{B923D416-C824-4F19-AA36-0A34A532A55B}"/>
                  </a:ext>
                </a:extLst>
              </p:cNvPr>
              <p:cNvSpPr>
                <a:spLocks noRot="1" noChangeAspect="1" noMove="1" noResize="1" noEditPoints="1" noAdjustHandles="1" noChangeArrowheads="1" noChangeShapeType="1" noTextEdit="1"/>
              </p:cNvSpPr>
              <p:nvPr/>
            </p:nvSpPr>
            <p:spPr>
              <a:xfrm>
                <a:off x="717607" y="2819997"/>
                <a:ext cx="3493180" cy="3161891"/>
              </a:xfrm>
              <a:prstGeom prst="rect">
                <a:avLst/>
              </a:prstGeom>
              <a:blipFill>
                <a:blip r:embed="rId3"/>
                <a:stretch>
                  <a:fillRect t="-579" r="-873" b="-772"/>
                </a:stretch>
              </a:blipFill>
            </p:spPr>
            <p:txBody>
              <a:bodyPr/>
              <a:lstStyle/>
              <a:p>
                <a:r>
                  <a:rPr lang="en-GB">
                    <a:noFill/>
                  </a:rPr>
                  <a:t> </a:t>
                </a:r>
              </a:p>
            </p:txBody>
          </p:sp>
        </mc:Fallback>
      </mc:AlternateContent>
    </p:spTree>
    <p:extLst>
      <p:ext uri="{BB962C8B-B14F-4D97-AF65-F5344CB8AC3E}">
        <p14:creationId xmlns:p14="http://schemas.microsoft.com/office/powerpoint/2010/main" val="30432599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F772D-F90C-4AA1-845F-37112F7B5CDC}"/>
              </a:ext>
            </a:extLst>
          </p:cNvPr>
          <p:cNvSpPr>
            <a:spLocks noGrp="1"/>
          </p:cNvSpPr>
          <p:nvPr>
            <p:ph type="title"/>
          </p:nvPr>
        </p:nvSpPr>
        <p:spPr/>
        <p:txBody>
          <a:bodyPr/>
          <a:lstStyle/>
          <a:p>
            <a:r>
              <a:rPr lang="en-US" b="1" dirty="0"/>
              <a:t>2. </a:t>
            </a:r>
            <a:r>
              <a:rPr lang="en-US" b="1" dirty="0">
                <a:solidFill>
                  <a:prstClr val="black"/>
                </a:solidFill>
                <a:cs typeface="Arial" pitchFamily="34" charset="0"/>
              </a:rPr>
              <a:t>Felder und Bänke von Solarkollektoren</a:t>
            </a:r>
            <a:endParaRPr lang="en-US" dirty="0"/>
          </a:p>
        </p:txBody>
      </p:sp>
      <p:sp>
        <p:nvSpPr>
          <p:cNvPr id="4" name="Rectangle 3">
            <a:extLst>
              <a:ext uri="{FF2B5EF4-FFF2-40B4-BE49-F238E27FC236}">
                <a16:creationId xmlns:a16="http://schemas.microsoft.com/office/drawing/2014/main" id="{F58ECED5-6D39-4A89-B03A-DE235860C334}"/>
              </a:ext>
            </a:extLst>
          </p:cNvPr>
          <p:cNvSpPr/>
          <p:nvPr/>
        </p:nvSpPr>
        <p:spPr>
          <a:xfrm>
            <a:off x="432916" y="1557000"/>
            <a:ext cx="4931084" cy="369332"/>
          </a:xfrm>
          <a:prstGeom prst="rect">
            <a:avLst/>
          </a:prstGeom>
        </p:spPr>
        <p:txBody>
          <a:bodyPr wrap="square">
            <a:spAutoFit/>
          </a:bodyPr>
          <a:lstStyle/>
          <a:p>
            <a:pPr marL="285750" indent="-285750">
              <a:buFont typeface="Wingdings" panose="05000000000000000000" pitchFamily="2" charset="2"/>
              <a:buChar char="Ø"/>
            </a:pPr>
            <a:r>
              <a:rPr lang="en-US" b="1" dirty="0"/>
              <a:t>Druckverlustberechnungen in Kollektorfeldern</a:t>
            </a:r>
          </a:p>
        </p:txBody>
      </p:sp>
      <p:sp>
        <p:nvSpPr>
          <p:cNvPr id="5" name="Rectangle 4">
            <a:extLst>
              <a:ext uri="{FF2B5EF4-FFF2-40B4-BE49-F238E27FC236}">
                <a16:creationId xmlns:a16="http://schemas.microsoft.com/office/drawing/2014/main" id="{49DD94E7-F9C7-4881-86FC-CF2CC711CB02}"/>
              </a:ext>
            </a:extLst>
          </p:cNvPr>
          <p:cNvSpPr/>
          <p:nvPr/>
        </p:nvSpPr>
        <p:spPr>
          <a:xfrm>
            <a:off x="540000" y="1989000"/>
            <a:ext cx="7969193" cy="4031873"/>
          </a:xfrm>
          <a:prstGeom prst="rect">
            <a:avLst/>
          </a:prstGeom>
        </p:spPr>
        <p:txBody>
          <a:bodyPr wrap="square">
            <a:spAutoFit/>
          </a:bodyPr>
          <a:lstStyle/>
          <a:p>
            <a:pPr marL="285750" lvl="0" indent="-285750">
              <a:buFont typeface="Wingdings" panose="05000000000000000000" pitchFamily="2" charset="2"/>
              <a:buChar char="§"/>
            </a:pPr>
            <a:r>
              <a:rPr lang="en-US" sz="1600" b="1" dirty="0">
                <a:solidFill>
                  <a:prstClr val="black"/>
                </a:solidFill>
              </a:rPr>
              <a:t>DRUCKABFALL IN PARALLEL GESCHALTETEN KOLLEKTORREIHEN</a:t>
            </a:r>
          </a:p>
          <a:p>
            <a:pPr marL="541338" lvl="1" indent="-285750">
              <a:buFont typeface="Calibri" panose="020F0502020204030204" pitchFamily="34" charset="0"/>
              <a:buChar char="–"/>
            </a:pPr>
            <a:r>
              <a:rPr lang="en-US" sz="1600" dirty="0"/>
              <a:t>Parameter:</a:t>
            </a:r>
          </a:p>
          <a:p>
            <a:pPr marL="801688" lvl="1" indent="-285750">
              <a:buFont typeface="Arial" panose="020B0604020202020204" pitchFamily="34" charset="0"/>
              <a:buChar char="."/>
            </a:pPr>
            <a:r>
              <a:rPr lang="en-US" sz="1600" dirty="0"/>
              <a:t>Parallelschaltung von 2 Kollektorreihen mit je 5 Solar FPC FKC-1 (Bosch).</a:t>
            </a:r>
          </a:p>
          <a:p>
            <a:pPr marL="541338" lvl="1" indent="-285750">
              <a:buFont typeface="Calibri" panose="020F0502020204030204" pitchFamily="34" charset="0"/>
              <a:buChar char="–"/>
            </a:pPr>
            <a:r>
              <a:rPr lang="en-US" sz="1600" dirty="0"/>
              <a:t>Gesucht:</a:t>
            </a:r>
          </a:p>
          <a:p>
            <a:pPr marL="801688" lvl="2" indent="-285750">
              <a:buFont typeface="Arial" panose="020B0604020202020204" pitchFamily="34" charset="0"/>
              <a:buChar char="."/>
            </a:pPr>
            <a:r>
              <a:rPr lang="en-US" sz="1600" dirty="0" err="1"/>
              <a:t>Druckabfall</a:t>
            </a:r>
            <a:r>
              <a:rPr lang="en-US" sz="1600" dirty="0"/>
              <a:t> </a:t>
            </a:r>
            <a:r>
              <a:rPr lang="en-US" sz="1600" dirty="0" err="1"/>
              <a:t>gesamtes</a:t>
            </a:r>
            <a:r>
              <a:rPr lang="en-US" sz="1600" dirty="0"/>
              <a:t> </a:t>
            </a:r>
            <a:r>
              <a:rPr lang="en-US" sz="1600" dirty="0" err="1"/>
              <a:t>Kollektorfeld</a:t>
            </a:r>
            <a:r>
              <a:rPr lang="en-US" sz="1600" dirty="0"/>
              <a:t>.</a:t>
            </a:r>
          </a:p>
          <a:p>
            <a:pPr marL="541338" lvl="1" indent="-285750">
              <a:buFont typeface="Calibri" panose="020F0502020204030204" pitchFamily="34" charset="0"/>
              <a:buChar char="–"/>
            </a:pPr>
            <a:r>
              <a:rPr lang="en-US" sz="1600" dirty="0"/>
              <a:t>Berechnungen:</a:t>
            </a:r>
          </a:p>
          <a:p>
            <a:pPr marL="801688" lvl="1" indent="-285750" defTabSz="1073150">
              <a:buFont typeface="Arial" panose="020B0604020202020204" pitchFamily="34" charset="0"/>
              <a:buChar char="."/>
            </a:pPr>
            <a:r>
              <a:rPr lang="en-US" sz="1600" dirty="0" err="1"/>
              <a:t>Durchflussmenge</a:t>
            </a:r>
            <a:r>
              <a:rPr lang="en-US" sz="1600" dirty="0"/>
              <a:t> d. einen Kollektor:</a:t>
            </a:r>
          </a:p>
          <a:p>
            <a:pPr marL="801688" lvl="1" defTabSz="1073150"/>
            <a:r>
              <a:rPr lang="en-US" sz="1600" dirty="0" err="1">
                <a:solidFill>
                  <a:srgbClr val="0070C0"/>
                </a:solidFill>
              </a:rPr>
              <a:t>Vk</a:t>
            </a:r>
            <a:r>
              <a:rPr lang="en-US" sz="1600" dirty="0">
                <a:solidFill>
                  <a:srgbClr val="0070C0"/>
                </a:solidFill>
              </a:rPr>
              <a:t> = (V </a:t>
            </a:r>
            <a:r>
              <a:rPr lang="en-US" sz="1600" baseline="-25000" dirty="0" err="1">
                <a:solidFill>
                  <a:srgbClr val="0070C0"/>
                </a:solidFill>
              </a:rPr>
              <a:t>k,Nom</a:t>
            </a:r>
            <a:r>
              <a:rPr lang="en-US" sz="1600" baseline="-25000" dirty="0">
                <a:solidFill>
                  <a:srgbClr val="0070C0"/>
                </a:solidFill>
              </a:rPr>
              <a:t> )</a:t>
            </a:r>
            <a:r>
              <a:rPr lang="en-US" sz="1600" dirty="0">
                <a:solidFill>
                  <a:srgbClr val="0070C0"/>
                </a:solidFill>
              </a:rPr>
              <a:t>x (n) = 0,83 L/min</a:t>
            </a:r>
          </a:p>
          <a:p>
            <a:pPr marL="801688" lvl="1" indent="-285750" defTabSz="1073150">
              <a:buFont typeface="Arial" panose="020B0604020202020204" pitchFamily="34" charset="0"/>
              <a:buChar char="."/>
            </a:pPr>
            <a:r>
              <a:rPr lang="en-US" sz="1600" dirty="0"/>
              <a:t>Aus der Drucktabelle ablesen </a:t>
            </a:r>
          </a:p>
          <a:p>
            <a:pPr marL="801688" lvl="2" defTabSz="1073150"/>
            <a:r>
              <a:rPr lang="en-US" sz="1600" dirty="0"/>
              <a:t>Tropfen in Reihen (Herstellerangaben):</a:t>
            </a:r>
          </a:p>
          <a:p>
            <a:pPr marL="801688" lvl="2" defTabSz="1073150"/>
            <a:r>
              <a:rPr lang="en-US" sz="1600" dirty="0">
                <a:solidFill>
                  <a:srgbClr val="0070C0"/>
                </a:solidFill>
              </a:rPr>
              <a:t>0,113 m Förderhöhe pro Kollektorreihe</a:t>
            </a:r>
            <a:r>
              <a:rPr lang="en-US" sz="1600" dirty="0"/>
              <a:t>.</a:t>
            </a:r>
          </a:p>
          <a:p>
            <a:pPr marL="801688" lvl="1" indent="-285750" defTabSz="1073150">
              <a:buFont typeface="Arial" panose="020B0604020202020204" pitchFamily="34" charset="0"/>
              <a:buChar char="."/>
            </a:pPr>
            <a:r>
              <a:rPr lang="en-US" sz="1600" dirty="0"/>
              <a:t>Druckabfall der Phalanx:</a:t>
            </a:r>
          </a:p>
          <a:p>
            <a:pPr marL="801688" lvl="2" defTabSz="1073150"/>
            <a:r>
              <a:rPr lang="en-US" sz="1600" baseline="-25000" dirty="0" err="1">
                <a:solidFill>
                  <a:srgbClr val="0070C0"/>
                </a:solidFill>
              </a:rPr>
              <a:t>ΔрArray</a:t>
            </a:r>
            <a:r>
              <a:rPr lang="en-US" sz="1600" dirty="0">
                <a:solidFill>
                  <a:srgbClr val="0070C0"/>
                </a:solidFill>
              </a:rPr>
              <a:t> = </a:t>
            </a:r>
            <a:r>
              <a:rPr lang="en-US" sz="1600" baseline="-25000" dirty="0" err="1">
                <a:solidFill>
                  <a:srgbClr val="0070C0"/>
                </a:solidFill>
              </a:rPr>
              <a:t>ΔрRow</a:t>
            </a:r>
            <a:r>
              <a:rPr lang="en-US" sz="1600" dirty="0">
                <a:solidFill>
                  <a:srgbClr val="0070C0"/>
                </a:solidFill>
              </a:rPr>
              <a:t> = 0,113 m Kopf </a:t>
            </a:r>
          </a:p>
          <a:p>
            <a:pPr marL="801688" lvl="1" indent="-285750" defTabSz="1073150">
              <a:buFont typeface="Arial" panose="020B0604020202020204" pitchFamily="34" charset="0"/>
              <a:buChar char="."/>
            </a:pPr>
            <a:endParaRPr lang="en-US" sz="1600" dirty="0"/>
          </a:p>
          <a:p>
            <a:pPr marL="515938" lvl="1" defTabSz="1073150"/>
            <a:r>
              <a:rPr lang="en-US" sz="1600" b="1" dirty="0"/>
              <a:t>Der Druckverlust dieses Kollektors </a:t>
            </a:r>
          </a:p>
          <a:p>
            <a:pPr marL="515938" lvl="1" defTabSz="1073150"/>
            <a:r>
              <a:rPr lang="en-US" sz="1600" b="1" dirty="0"/>
              <a:t>0,113 m Höhe der Förderhöhe </a:t>
            </a:r>
          </a:p>
        </p:txBody>
      </p:sp>
      <p:pic>
        <p:nvPicPr>
          <p:cNvPr id="8" name="Picture 7">
            <a:extLst>
              <a:ext uri="{FF2B5EF4-FFF2-40B4-BE49-F238E27FC236}">
                <a16:creationId xmlns:a16="http://schemas.microsoft.com/office/drawing/2014/main" id="{BF0C5533-0CE0-4456-8A5C-A950C12734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716000" y="2997000"/>
            <a:ext cx="4110388" cy="3186196"/>
          </a:xfrm>
          <a:prstGeom prst="rect">
            <a:avLst/>
          </a:prstGeom>
          <a:solidFill>
            <a:schemeClr val="bg1"/>
          </a:solidFill>
          <a:ln>
            <a:solidFill>
              <a:schemeClr val="tx1"/>
            </a:solidFill>
          </a:ln>
        </p:spPr>
      </p:pic>
      <p:sp>
        <p:nvSpPr>
          <p:cNvPr id="9" name="Rectangle 8">
            <a:extLst>
              <a:ext uri="{FF2B5EF4-FFF2-40B4-BE49-F238E27FC236}">
                <a16:creationId xmlns:a16="http://schemas.microsoft.com/office/drawing/2014/main" id="{24101F9D-7381-484A-B063-66AED80F473D}"/>
              </a:ext>
            </a:extLst>
          </p:cNvPr>
          <p:cNvSpPr/>
          <p:nvPr/>
        </p:nvSpPr>
        <p:spPr>
          <a:xfrm>
            <a:off x="7524000" y="2874446"/>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468745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D74F0-2FB8-4CD5-BFC7-6C23B7195ACD}"/>
              </a:ext>
            </a:extLst>
          </p:cNvPr>
          <p:cNvSpPr>
            <a:spLocks noGrp="1"/>
          </p:cNvSpPr>
          <p:nvPr>
            <p:ph type="title"/>
          </p:nvPr>
        </p:nvSpPr>
        <p:spPr/>
        <p:txBody>
          <a:bodyPr/>
          <a:lstStyle/>
          <a:p>
            <a:r>
              <a:rPr lang="en-US" b="1" dirty="0"/>
              <a:t>1. Ein Überblick über Solarkollektoren</a:t>
            </a:r>
            <a:endParaRPr lang="en-US" dirty="0"/>
          </a:p>
        </p:txBody>
      </p:sp>
      <p:sp>
        <p:nvSpPr>
          <p:cNvPr id="5" name="Rectangle 4">
            <a:extLst>
              <a:ext uri="{FF2B5EF4-FFF2-40B4-BE49-F238E27FC236}">
                <a16:creationId xmlns:a16="http://schemas.microsoft.com/office/drawing/2014/main" id="{0B5E1F5D-3501-4F8E-BBC9-9B103760F153}"/>
              </a:ext>
            </a:extLst>
          </p:cNvPr>
          <p:cNvSpPr/>
          <p:nvPr/>
        </p:nvSpPr>
        <p:spPr>
          <a:xfrm>
            <a:off x="731426" y="1932246"/>
            <a:ext cx="6288574" cy="338554"/>
          </a:xfrm>
          <a:prstGeom prst="rect">
            <a:avLst/>
          </a:prstGeom>
        </p:spPr>
        <p:txBody>
          <a:bodyPr wrap="square">
            <a:spAutoFit/>
          </a:bodyPr>
          <a:lstStyle/>
          <a:p>
            <a:pPr marL="285750" indent="-285750">
              <a:buFont typeface="Wingdings" panose="05000000000000000000" pitchFamily="2" charset="2"/>
              <a:buChar char="§"/>
            </a:pPr>
            <a:r>
              <a:rPr lang="en-US" sz="1600" b="1" dirty="0"/>
              <a:t>DIE IN DEN SWH-SYSTEMEN VERWENDETEN GRUNDTYPEN.</a:t>
            </a:r>
            <a:endParaRPr lang="en-US" sz="1600" dirty="0"/>
          </a:p>
        </p:txBody>
      </p:sp>
      <p:sp>
        <p:nvSpPr>
          <p:cNvPr id="6" name="TextBox 5">
            <a:extLst>
              <a:ext uri="{FF2B5EF4-FFF2-40B4-BE49-F238E27FC236}">
                <a16:creationId xmlns:a16="http://schemas.microsoft.com/office/drawing/2014/main" id="{A1561D3E-8082-4E69-AEFB-17234A13C10E}"/>
              </a:ext>
            </a:extLst>
          </p:cNvPr>
          <p:cNvSpPr txBox="1"/>
          <p:nvPr/>
        </p:nvSpPr>
        <p:spPr>
          <a:xfrm>
            <a:off x="1044000" y="2277000"/>
            <a:ext cx="8064000" cy="954107"/>
          </a:xfrm>
          <a:prstGeom prst="rect">
            <a:avLst/>
          </a:prstGeom>
          <a:noFill/>
        </p:spPr>
        <p:txBody>
          <a:bodyPr wrap="square" rtlCol="0">
            <a:spAutoFit/>
          </a:bodyPr>
          <a:lstStyle/>
          <a:p>
            <a:pPr marL="285750" indent="-285750">
              <a:buFont typeface="Calibri" panose="020F0502020204030204" pitchFamily="34" charset="0"/>
              <a:buChar char="–"/>
            </a:pPr>
            <a:r>
              <a:rPr lang="en-US" sz="1400" b="1" dirty="0"/>
              <a:t>Ein Sonnenkollektor wandelt Licht in Wärme um</a:t>
            </a:r>
            <a:r>
              <a:rPr lang="en-US" sz="1400" dirty="0"/>
              <a:t>. Dies geschieht sowohl in der FPC als auch in der ETC.</a:t>
            </a:r>
          </a:p>
          <a:p>
            <a:pPr marL="285750" indent="-285750">
              <a:buFont typeface="Calibri" panose="020F0502020204030204" pitchFamily="34" charset="0"/>
              <a:buChar char="–"/>
              <a:tabLst>
                <a:tab pos="269875" algn="l"/>
              </a:tabLst>
            </a:pPr>
            <a:r>
              <a:rPr lang="en-US" sz="1400" dirty="0"/>
              <a:t>Die Lichtenergie muss (1) </a:t>
            </a:r>
            <a:r>
              <a:rPr lang="en-US" sz="1400" b="1" dirty="0"/>
              <a:t>aufgefangen</a:t>
            </a:r>
            <a:r>
              <a:rPr lang="en-US" sz="1400" dirty="0"/>
              <a:t>, (2) </a:t>
            </a:r>
            <a:r>
              <a:rPr lang="en-US" sz="1400" b="1" dirty="0"/>
              <a:t>absorbiert</a:t>
            </a:r>
            <a:r>
              <a:rPr lang="en-US" sz="1400" dirty="0"/>
              <a:t> und (3) zur </a:t>
            </a:r>
            <a:r>
              <a:rPr lang="en-US" sz="1400" b="1" dirty="0"/>
              <a:t>Erwärmung eines HTF</a:t>
            </a:r>
            <a:r>
              <a:rPr lang="en-US" sz="1400" dirty="0"/>
              <a:t> genutzt werden.</a:t>
            </a:r>
          </a:p>
          <a:p>
            <a:pPr marL="285750" indent="-285750">
              <a:buFont typeface="Calibri" panose="020F0502020204030204" pitchFamily="34" charset="0"/>
              <a:buChar char="–"/>
            </a:pPr>
            <a:r>
              <a:rPr lang="en-US" sz="1400" dirty="0"/>
              <a:t>FPC und ETC unterstützen diesen Prozess unterschiedlich. Absorberdesign und </a:t>
            </a:r>
            <a:r>
              <a:rPr lang="en-US" sz="1400" b="1" dirty="0"/>
              <a:t>Isolierung</a:t>
            </a:r>
            <a:r>
              <a:rPr lang="en-US" sz="1400" dirty="0"/>
              <a:t> sind entscheidend.</a:t>
            </a:r>
          </a:p>
        </p:txBody>
      </p:sp>
      <p:sp>
        <p:nvSpPr>
          <p:cNvPr id="9" name="TextBox 8">
            <a:extLst>
              <a:ext uri="{FF2B5EF4-FFF2-40B4-BE49-F238E27FC236}">
                <a16:creationId xmlns:a16="http://schemas.microsoft.com/office/drawing/2014/main" id="{BBC86917-6637-406E-A09F-25E4A388BE86}"/>
              </a:ext>
            </a:extLst>
          </p:cNvPr>
          <p:cNvSpPr txBox="1"/>
          <p:nvPr/>
        </p:nvSpPr>
        <p:spPr>
          <a:xfrm>
            <a:off x="3780000" y="3122463"/>
            <a:ext cx="5208262" cy="2677656"/>
          </a:xfrm>
          <a:prstGeom prst="rect">
            <a:avLst/>
          </a:prstGeom>
          <a:noFill/>
        </p:spPr>
        <p:txBody>
          <a:bodyPr wrap="square" rtlCol="0">
            <a:spAutoFit/>
          </a:bodyPr>
          <a:lstStyle/>
          <a:p>
            <a:pPr marL="285750" indent="-285750">
              <a:buFont typeface="Calibri" panose="020F0502020204030204" pitchFamily="34" charset="0"/>
              <a:buChar char="–"/>
            </a:pPr>
            <a:r>
              <a:rPr lang="en-US" sz="1400" b="1" dirty="0"/>
              <a:t>FPC.</a:t>
            </a:r>
          </a:p>
          <a:p>
            <a:pPr marL="541338" indent="-285750">
              <a:buFont typeface="Arial" panose="020B0604020202020204" pitchFamily="34" charset="0"/>
              <a:buChar char="."/>
            </a:pPr>
            <a:r>
              <a:rPr lang="en-US" sz="1400" dirty="0"/>
              <a:t>Die am weitesten verbreitete.</a:t>
            </a:r>
          </a:p>
          <a:p>
            <a:pPr marL="541338" indent="-285750">
              <a:buFont typeface="Arial" panose="020B0604020202020204" pitchFamily="34" charset="0"/>
              <a:buChar char="."/>
            </a:pPr>
            <a:r>
              <a:rPr lang="en-US" sz="1400" dirty="0"/>
              <a:t>Basisteile: Absorber, Innenrohr, Gehäuse, Verglasung und Isolierung.</a:t>
            </a:r>
          </a:p>
          <a:p>
            <a:pPr marL="541338" indent="-285750">
              <a:buFont typeface="Arial" panose="020B0604020202020204" pitchFamily="34" charset="0"/>
              <a:buChar char="."/>
            </a:pPr>
            <a:r>
              <a:rPr lang="en-US" sz="1400" dirty="0"/>
              <a:t>Absorber: beschichtete (schwarz lackierte) dünne Metallplatte.</a:t>
            </a:r>
          </a:p>
          <a:p>
            <a:pPr marL="541338" indent="-285750">
              <a:buFont typeface="Arial" panose="020B0604020202020204" pitchFamily="34" charset="0"/>
              <a:buChar char="."/>
            </a:pPr>
            <a:r>
              <a:rPr lang="en-US" sz="1400" dirty="0"/>
              <a:t>Innenverrohrung: Kupfer mit Absorbern verschweißt.</a:t>
            </a:r>
          </a:p>
          <a:p>
            <a:pPr marL="541338" indent="-285750">
              <a:buFont typeface="Arial" panose="020B0604020202020204" pitchFamily="34" charset="0"/>
              <a:buChar char="."/>
            </a:pPr>
            <a:r>
              <a:rPr lang="en-US" sz="1400" dirty="0"/>
              <a:t>Case. Metallisch und mit Wärmedämmung gefüllt.</a:t>
            </a:r>
          </a:p>
          <a:p>
            <a:pPr marL="541338" indent="-285750">
              <a:buFont typeface="Arial" panose="020B0604020202020204" pitchFamily="34" charset="0"/>
              <a:buChar char="."/>
            </a:pPr>
            <a:r>
              <a:rPr lang="en-US" sz="1400" dirty="0"/>
              <a:t>Verglasung. Glasabdeckung widerstandsfähig und antireflektierend.</a:t>
            </a:r>
          </a:p>
          <a:p>
            <a:pPr marL="541338" indent="-285750">
              <a:buFont typeface="Arial" panose="020B0604020202020204" pitchFamily="34" charset="0"/>
              <a:buChar char="."/>
            </a:pPr>
            <a:r>
              <a:rPr lang="en-US" sz="1400" dirty="0"/>
              <a:t>Vielseitige, einfache, sichere und ästhetische Installationen.</a:t>
            </a:r>
          </a:p>
          <a:p>
            <a:pPr marL="541338" indent="-285750">
              <a:buFont typeface="Arial" panose="020B0604020202020204" pitchFamily="34" charset="0"/>
              <a:buChar char="."/>
            </a:pPr>
            <a:r>
              <a:rPr lang="en-US" sz="1400" dirty="0"/>
              <a:t>Bezahlbarer als ETC.</a:t>
            </a:r>
          </a:p>
        </p:txBody>
      </p:sp>
      <p:pic>
        <p:nvPicPr>
          <p:cNvPr id="12" name="Picture 11">
            <a:extLst>
              <a:ext uri="{FF2B5EF4-FFF2-40B4-BE49-F238E27FC236}">
                <a16:creationId xmlns:a16="http://schemas.microsoft.com/office/drawing/2014/main" id="{EE0F0D2A-6803-47DC-B43C-6D488ADE496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0"/>
                    </a14:imgEffect>
                  </a14:imgLayer>
                </a14:imgProps>
              </a:ext>
            </a:extLst>
          </a:blip>
          <a:stretch>
            <a:fillRect/>
          </a:stretch>
        </p:blipFill>
        <p:spPr>
          <a:xfrm>
            <a:off x="1116000" y="3259959"/>
            <a:ext cx="2580797" cy="2321078"/>
          </a:xfrm>
          <a:prstGeom prst="rect">
            <a:avLst/>
          </a:prstGeom>
          <a:ln>
            <a:solidFill>
              <a:schemeClr val="tx1"/>
            </a:solidFill>
          </a:ln>
        </p:spPr>
      </p:pic>
      <p:sp>
        <p:nvSpPr>
          <p:cNvPr id="10" name="TextBox 9">
            <a:extLst>
              <a:ext uri="{FF2B5EF4-FFF2-40B4-BE49-F238E27FC236}">
                <a16:creationId xmlns:a16="http://schemas.microsoft.com/office/drawing/2014/main" id="{86DFC407-0320-46F6-A86B-88B829922EFC}"/>
              </a:ext>
            </a:extLst>
          </p:cNvPr>
          <p:cNvSpPr txBox="1"/>
          <p:nvPr/>
        </p:nvSpPr>
        <p:spPr>
          <a:xfrm>
            <a:off x="1116000" y="5733000"/>
            <a:ext cx="7848000" cy="461665"/>
          </a:xfrm>
          <a:prstGeom prst="rect">
            <a:avLst/>
          </a:prstGeom>
          <a:noFill/>
        </p:spPr>
        <p:txBody>
          <a:bodyPr wrap="square" rtlCol="0">
            <a:spAutoFit/>
          </a:bodyPr>
          <a:lstStyle/>
          <a:p>
            <a:pPr marL="285750" indent="-285750">
              <a:buFont typeface="Arial" panose="020B0604020202020204" pitchFamily="34" charset="0"/>
              <a:buChar char="."/>
            </a:pPr>
            <a:r>
              <a:rPr lang="en-US" sz="1200" dirty="0"/>
              <a:t>FPC erwärmt HTF bei einer mittleren Temperatur von 70oC; </a:t>
            </a:r>
            <a:r>
              <a:rPr lang="en-US" sz="1200" b="1" dirty="0"/>
              <a:t>verwendet in allen Bereichen der DSWH-Systeme.</a:t>
            </a:r>
          </a:p>
          <a:p>
            <a:pPr marL="285750" indent="-285750">
              <a:buFont typeface="Arial" panose="020B0604020202020204" pitchFamily="34" charset="0"/>
              <a:buChar char="."/>
            </a:pPr>
            <a:r>
              <a:rPr lang="en-US" sz="1200" dirty="0"/>
              <a:t>Portrait- oder Landschaftsgestaltungen; eine Bruttofläche von 2-2,5m2 ist fast schon ein Standard.</a:t>
            </a:r>
          </a:p>
        </p:txBody>
      </p:sp>
      <p:sp>
        <p:nvSpPr>
          <p:cNvPr id="11" name="Rectangle 10">
            <a:extLst>
              <a:ext uri="{FF2B5EF4-FFF2-40B4-BE49-F238E27FC236}">
                <a16:creationId xmlns:a16="http://schemas.microsoft.com/office/drawing/2014/main" id="{B12CE57A-0AB9-46AD-9C61-078DCE70D120}"/>
              </a:ext>
            </a:extLst>
          </p:cNvPr>
          <p:cNvSpPr/>
          <p:nvPr/>
        </p:nvSpPr>
        <p:spPr>
          <a:xfrm>
            <a:off x="432916" y="1557000"/>
            <a:ext cx="8747084" cy="369332"/>
          </a:xfrm>
          <a:prstGeom prst="rect">
            <a:avLst/>
          </a:prstGeom>
        </p:spPr>
        <p:txBody>
          <a:bodyPr wrap="square">
            <a:spAutoFit/>
          </a:bodyPr>
          <a:lstStyle/>
          <a:p>
            <a:pPr marL="285750" indent="-285750">
              <a:buFont typeface="Wingdings" panose="05000000000000000000" pitchFamily="2" charset="2"/>
              <a:buChar char="Ø"/>
            </a:pPr>
            <a:r>
              <a:rPr lang="en-US" b="1" dirty="0"/>
              <a:t>Ausgewählte Aspekte der Kollektortechnologien, Auswahl und Installation</a:t>
            </a:r>
          </a:p>
        </p:txBody>
      </p:sp>
    </p:spTree>
    <p:extLst>
      <p:ext uri="{BB962C8B-B14F-4D97-AF65-F5344CB8AC3E}">
        <p14:creationId xmlns:p14="http://schemas.microsoft.com/office/powerpoint/2010/main" val="41198829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FA10C-E006-4CF6-B5D4-44F1917E6212}"/>
              </a:ext>
            </a:extLst>
          </p:cNvPr>
          <p:cNvSpPr>
            <a:spLocks noGrp="1"/>
          </p:cNvSpPr>
          <p:nvPr>
            <p:ph type="title"/>
          </p:nvPr>
        </p:nvSpPr>
        <p:spPr/>
        <p:txBody>
          <a:bodyPr/>
          <a:lstStyle/>
          <a:p>
            <a:r>
              <a:rPr lang="en-US" b="1" dirty="0"/>
              <a:t>2. </a:t>
            </a:r>
            <a:r>
              <a:rPr lang="en-US" b="1" dirty="0">
                <a:solidFill>
                  <a:prstClr val="black"/>
                </a:solidFill>
                <a:cs typeface="Arial" pitchFamily="34" charset="0"/>
              </a:rPr>
              <a:t>Felder und Bänke von Solarkollektoren</a:t>
            </a:r>
            <a:endParaRPr lang="en-US" dirty="0"/>
          </a:p>
        </p:txBody>
      </p:sp>
      <p:sp>
        <p:nvSpPr>
          <p:cNvPr id="4" name="Rectangle 3">
            <a:extLst>
              <a:ext uri="{FF2B5EF4-FFF2-40B4-BE49-F238E27FC236}">
                <a16:creationId xmlns:a16="http://schemas.microsoft.com/office/drawing/2014/main" id="{494C8DCD-AF69-450C-BAAF-3D5E0A954290}"/>
              </a:ext>
            </a:extLst>
          </p:cNvPr>
          <p:cNvSpPr/>
          <p:nvPr/>
        </p:nvSpPr>
        <p:spPr>
          <a:xfrm>
            <a:off x="432916" y="1557000"/>
            <a:ext cx="4931084" cy="369332"/>
          </a:xfrm>
          <a:prstGeom prst="rect">
            <a:avLst/>
          </a:prstGeom>
        </p:spPr>
        <p:txBody>
          <a:bodyPr wrap="square">
            <a:spAutoFit/>
          </a:bodyPr>
          <a:lstStyle/>
          <a:p>
            <a:pPr marL="285750" indent="-285750">
              <a:buFont typeface="Wingdings" panose="05000000000000000000" pitchFamily="2" charset="2"/>
              <a:buChar char="Ø"/>
            </a:pPr>
            <a:r>
              <a:rPr lang="en-US" b="1" dirty="0"/>
              <a:t>Druckverlustberechnungen in Kollektorfeldern</a:t>
            </a:r>
          </a:p>
        </p:txBody>
      </p:sp>
      <p:sp>
        <p:nvSpPr>
          <p:cNvPr id="5" name="Rectangle 4">
            <a:extLst>
              <a:ext uri="{FF2B5EF4-FFF2-40B4-BE49-F238E27FC236}">
                <a16:creationId xmlns:a16="http://schemas.microsoft.com/office/drawing/2014/main" id="{BB465660-F6DB-4E1D-B9A1-E7818F3E63AA}"/>
              </a:ext>
            </a:extLst>
          </p:cNvPr>
          <p:cNvSpPr/>
          <p:nvPr/>
        </p:nvSpPr>
        <p:spPr>
          <a:xfrm>
            <a:off x="717607" y="1989000"/>
            <a:ext cx="8356786" cy="830997"/>
          </a:xfrm>
          <a:prstGeom prst="rect">
            <a:avLst/>
          </a:prstGeom>
        </p:spPr>
        <p:txBody>
          <a:bodyPr wrap="square">
            <a:spAutoFit/>
          </a:bodyPr>
          <a:lstStyle/>
          <a:p>
            <a:pPr marL="285750" lvl="0" indent="-285750">
              <a:buFont typeface="Wingdings" panose="05000000000000000000" pitchFamily="2" charset="2"/>
              <a:buChar char="§"/>
            </a:pPr>
            <a:r>
              <a:rPr lang="en-US" sz="1600" b="1" dirty="0">
                <a:solidFill>
                  <a:prstClr val="black"/>
                </a:solidFill>
              </a:rPr>
              <a:t>DRUCKABFALL IN HINTEREINANDER GESCHALTETEN KOLLEKTORREIHEN</a:t>
            </a:r>
          </a:p>
          <a:p>
            <a:pPr marL="541338" lvl="1" indent="-285750">
              <a:buFont typeface="Calibri" panose="020F0502020204030204" pitchFamily="34" charset="0"/>
              <a:buChar char="–"/>
            </a:pPr>
            <a:r>
              <a:rPr lang="en-US" sz="1600" dirty="0"/>
              <a:t>Der Druckabfall des Feldes ergibt sich aus der Summe aller Rohrleitungen plus jeder Kollektorreihe. </a:t>
            </a:r>
            <a:r>
              <a:rPr lang="en-US" sz="1600" b="1" dirty="0"/>
              <a:t>Der Druckabfall der in Reihe geschalteten Kollektorreihen ist kumulativ</a:t>
            </a:r>
            <a:r>
              <a:rPr lang="en-US" sz="1600" dirty="0"/>
              <a:t>.</a:t>
            </a:r>
          </a:p>
        </p:txBody>
      </p:sp>
      <p:pic>
        <p:nvPicPr>
          <p:cNvPr id="6" name="Picture 5">
            <a:extLst>
              <a:ext uri="{FF2B5EF4-FFF2-40B4-BE49-F238E27FC236}">
                <a16:creationId xmlns:a16="http://schemas.microsoft.com/office/drawing/2014/main" id="{F87C89E9-8893-48D8-B152-962FEDBD3C4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929735" y="2981257"/>
            <a:ext cx="3745953" cy="3039743"/>
          </a:xfrm>
          <a:prstGeom prst="rect">
            <a:avLst/>
          </a:prstGeom>
          <a:solidFill>
            <a:schemeClr val="bg1"/>
          </a:solidFill>
          <a:ln>
            <a:solidFill>
              <a:schemeClr val="tx1"/>
            </a:solidFill>
          </a:ln>
        </p:spPr>
      </p:pic>
      <p:sp>
        <p:nvSpPr>
          <p:cNvPr id="7" name="Rectangle 6">
            <a:extLst>
              <a:ext uri="{FF2B5EF4-FFF2-40B4-BE49-F238E27FC236}">
                <a16:creationId xmlns:a16="http://schemas.microsoft.com/office/drawing/2014/main" id="{91705E0F-701B-429C-B2E0-FAC6EE43DE5A}"/>
              </a:ext>
            </a:extLst>
          </p:cNvPr>
          <p:cNvSpPr/>
          <p:nvPr/>
        </p:nvSpPr>
        <p:spPr>
          <a:xfrm>
            <a:off x="7778393" y="5373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3070FEE1-8DA3-486D-9994-EB2D7F34FA2B}"/>
                  </a:ext>
                </a:extLst>
              </p:cNvPr>
              <p:cNvSpPr/>
              <p:nvPr/>
            </p:nvSpPr>
            <p:spPr>
              <a:xfrm>
                <a:off x="717607" y="2819997"/>
                <a:ext cx="4212439" cy="3388107"/>
              </a:xfrm>
              <a:prstGeom prst="rect">
                <a:avLst/>
              </a:prstGeom>
            </p:spPr>
            <p:txBody>
              <a:bodyPr wrap="square">
                <a:spAutoFit/>
              </a:bodyPr>
              <a:lstStyle/>
              <a:p>
                <a:pPr marL="541338" lvl="0" indent="-285750">
                  <a:buFont typeface="Calibri" panose="020F0502020204030204" pitchFamily="34" charset="0"/>
                  <a:buChar char="–"/>
                </a:pPr>
                <a:r>
                  <a:rPr lang="en-US" sz="1600" dirty="0">
                    <a:solidFill>
                      <a:prstClr val="black"/>
                    </a:solidFill>
                  </a:rPr>
                  <a:t>Der Ist-Durchfluss wird aus den angeschlossenen Einzelkollektoren, der Reihenanzahl und dem Kollektor-Nenndurchfluss (0,83 L/min) berechnet.</a:t>
                </a:r>
              </a:p>
              <a:p>
                <a:pPr marL="541338" lvl="0" indent="-285750">
                  <a:buFont typeface="Calibri" panose="020F0502020204030204" pitchFamily="34" charset="0"/>
                  <a:buChar char="–"/>
                </a:pPr>
                <a:r>
                  <a:rPr lang="en-US" sz="1600" dirty="0">
                    <a:solidFill>
                      <a:prstClr val="black"/>
                    </a:solidFill>
                  </a:rPr>
                  <a:t>Das heißt:</a:t>
                </a:r>
              </a:p>
              <a:p>
                <a:pPr marL="255588" lvl="0"/>
                <a14:m>
                  <m:oMathPara xmlns:m="http://schemas.openxmlformats.org/officeDocument/2006/math">
                    <m:oMathParaPr>
                      <m:jc m:val="centerGroup"/>
                    </m:oMathParaPr>
                    <m:oMath xmlns:m="http://schemas.openxmlformats.org/officeDocument/2006/math">
                      <m:r>
                        <a:rPr lang="en-US" sz="1600" b="1" i="1" smtClean="0">
                          <a:solidFill>
                            <a:srgbClr val="0070C0"/>
                          </a:solidFill>
                          <a:latin typeface="Cambria Math" panose="02040503050406030204" pitchFamily="18" charset="0"/>
                          <a:ea typeface="Cambria Math" panose="02040503050406030204" pitchFamily="18" charset="0"/>
                        </a:rPr>
                        <m:t>∆</m:t>
                      </m:r>
                      <m:sSub>
                        <m:sSubPr>
                          <m:ctrlPr>
                            <a:rPr lang="en-US" sz="1600" b="1" i="1" smtClean="0">
                              <a:solidFill>
                                <a:srgbClr val="0070C0"/>
                              </a:solidFill>
                              <a:latin typeface="Cambria Math" panose="02040503050406030204" pitchFamily="18" charset="0"/>
                              <a:ea typeface="Cambria Math" panose="02040503050406030204" pitchFamily="18" charset="0"/>
                            </a:rPr>
                          </m:ctrlPr>
                        </m:sSubPr>
                        <m:e>
                          <m:r>
                            <a:rPr lang="es-ES" sz="1600" b="1" i="1" smtClean="0">
                              <a:solidFill>
                                <a:srgbClr val="0070C0"/>
                              </a:solidFill>
                              <a:latin typeface="Cambria Math" panose="02040503050406030204" pitchFamily="18" charset="0"/>
                              <a:ea typeface="Cambria Math" panose="02040503050406030204" pitchFamily="18" charset="0"/>
                            </a:rPr>
                            <m:t>𝒑</m:t>
                          </m:r>
                        </m:e>
                        <m:sub>
                          <m:r>
                            <a:rPr lang="es-ES" sz="1600" b="1" i="1" smtClean="0">
                              <a:solidFill>
                                <a:srgbClr val="0070C0"/>
                              </a:solidFill>
                              <a:latin typeface="Cambria Math" panose="02040503050406030204" pitchFamily="18" charset="0"/>
                              <a:ea typeface="Cambria Math" panose="02040503050406030204" pitchFamily="18" charset="0"/>
                            </a:rPr>
                            <m:t>𝑨𝒓𝒓𝒂𝒚</m:t>
                          </m:r>
                        </m:sub>
                      </m:sSub>
                      <m:r>
                        <a:rPr lang="es-ES" sz="1600" b="1" i="1" smtClean="0">
                          <a:solidFill>
                            <a:srgbClr val="0070C0"/>
                          </a:solidFill>
                          <a:latin typeface="Cambria Math" panose="02040503050406030204" pitchFamily="18" charset="0"/>
                          <a:ea typeface="Cambria Math" panose="02040503050406030204" pitchFamily="18" charset="0"/>
                        </a:rPr>
                        <m:t>=∆</m:t>
                      </m:r>
                      <m:sSub>
                        <m:sSubPr>
                          <m:ctrlPr>
                            <a:rPr lang="es-ES" sz="1600" b="1" i="1" smtClean="0">
                              <a:solidFill>
                                <a:srgbClr val="0070C0"/>
                              </a:solidFill>
                              <a:latin typeface="Cambria Math" panose="02040503050406030204" pitchFamily="18" charset="0"/>
                              <a:ea typeface="Cambria Math" panose="02040503050406030204" pitchFamily="18" charset="0"/>
                            </a:rPr>
                          </m:ctrlPr>
                        </m:sSubPr>
                        <m:e>
                          <m:r>
                            <a:rPr lang="es-ES" sz="1600" b="1" i="1" smtClean="0">
                              <a:solidFill>
                                <a:srgbClr val="0070C0"/>
                              </a:solidFill>
                              <a:latin typeface="Cambria Math" panose="02040503050406030204" pitchFamily="18" charset="0"/>
                              <a:ea typeface="Cambria Math" panose="02040503050406030204" pitchFamily="18" charset="0"/>
                            </a:rPr>
                            <m:t>𝒑</m:t>
                          </m:r>
                        </m:e>
                        <m:sub>
                          <m:r>
                            <a:rPr lang="es-ES" sz="1600" b="1" i="1" smtClean="0">
                              <a:solidFill>
                                <a:srgbClr val="0070C0"/>
                              </a:solidFill>
                              <a:latin typeface="Cambria Math" panose="02040503050406030204" pitchFamily="18" charset="0"/>
                              <a:ea typeface="Cambria Math" panose="02040503050406030204" pitchFamily="18" charset="0"/>
                            </a:rPr>
                            <m:t>𝑹𝒐𝒘</m:t>
                          </m:r>
                        </m:sub>
                      </m:sSub>
                      <m:r>
                        <a:rPr lang="es-ES" sz="1600" b="1" i="1">
                          <a:solidFill>
                            <a:srgbClr val="0070C0"/>
                          </a:solidFill>
                          <a:latin typeface="Cambria Math" panose="02040503050406030204" pitchFamily="18" charset="0"/>
                          <a:ea typeface="Cambria Math" panose="02040503050406030204" pitchFamily="18" charset="0"/>
                        </a:rPr>
                        <m:t>∙</m:t>
                      </m:r>
                      <m:sSub>
                        <m:sSubPr>
                          <m:ctrlPr>
                            <a:rPr lang="es-ES" sz="1600" b="1" i="1" smtClean="0">
                              <a:solidFill>
                                <a:srgbClr val="0070C0"/>
                              </a:solidFill>
                              <a:latin typeface="Cambria Math" panose="02040503050406030204" pitchFamily="18" charset="0"/>
                              <a:ea typeface="Cambria Math" panose="02040503050406030204" pitchFamily="18" charset="0"/>
                            </a:rPr>
                          </m:ctrlPr>
                        </m:sSubPr>
                        <m:e>
                          <m:r>
                            <a:rPr lang="es-ES" sz="1600" b="1" i="1" smtClean="0">
                              <a:solidFill>
                                <a:srgbClr val="0070C0"/>
                              </a:solidFill>
                              <a:latin typeface="Cambria Math" panose="02040503050406030204" pitchFamily="18" charset="0"/>
                              <a:ea typeface="Cambria Math" panose="02040503050406030204" pitchFamily="18" charset="0"/>
                            </a:rPr>
                            <m:t>𝒏</m:t>
                          </m:r>
                        </m:e>
                        <m:sub>
                          <m:r>
                            <a:rPr lang="es-ES" sz="1600" b="1" i="1" smtClean="0">
                              <a:solidFill>
                                <a:srgbClr val="0070C0"/>
                              </a:solidFill>
                              <a:latin typeface="Cambria Math" panose="02040503050406030204" pitchFamily="18" charset="0"/>
                              <a:ea typeface="Cambria Math" panose="02040503050406030204" pitchFamily="18" charset="0"/>
                            </a:rPr>
                            <m:t>𝑹𝒐𝒘</m:t>
                          </m:r>
                        </m:sub>
                      </m:sSub>
                    </m:oMath>
                  </m:oMathPara>
                </a14:m>
                <a:endParaRPr lang="es-ES" sz="1600" b="1" dirty="0">
                  <a:solidFill>
                    <a:srgbClr val="0070C0"/>
                  </a:solidFill>
                  <a:ea typeface="Cambria Math" panose="02040503050406030204" pitchFamily="18" charset="0"/>
                </a:endParaRPr>
              </a:p>
              <a:p>
                <a:pPr marL="255588" lvl="0"/>
                <a14:m>
                  <m:oMathPara xmlns:m="http://schemas.openxmlformats.org/officeDocument/2006/math">
                    <m:oMathParaPr>
                      <m:jc m:val="centerGroup"/>
                    </m:oMathParaPr>
                    <m:oMath xmlns:m="http://schemas.openxmlformats.org/officeDocument/2006/math">
                      <m:sSub>
                        <m:sSubPr>
                          <m:ctrlPr>
                            <a:rPr lang="es-ES" sz="1600" b="1" i="1" smtClean="0">
                              <a:solidFill>
                                <a:srgbClr val="0070C0"/>
                              </a:solidFill>
                              <a:latin typeface="Cambria Math" panose="02040503050406030204" pitchFamily="18" charset="0"/>
                            </a:rPr>
                          </m:ctrlPr>
                        </m:sSubPr>
                        <m:e>
                          <m:r>
                            <a:rPr lang="es-ES" sz="1600" b="1" i="1">
                              <a:solidFill>
                                <a:srgbClr val="0070C0"/>
                              </a:solidFill>
                              <a:latin typeface="Cambria Math" panose="02040503050406030204" pitchFamily="18" charset="0"/>
                            </a:rPr>
                            <m:t>𝑽</m:t>
                          </m:r>
                        </m:e>
                        <m:sub>
                          <m:r>
                            <a:rPr lang="es-ES" sz="1600" b="1" i="1" smtClean="0">
                              <a:solidFill>
                                <a:srgbClr val="0070C0"/>
                              </a:solidFill>
                              <a:latin typeface="Cambria Math" panose="02040503050406030204" pitchFamily="18" charset="0"/>
                            </a:rPr>
                            <m:t>𝑲</m:t>
                          </m:r>
                        </m:sub>
                      </m:sSub>
                      <m:r>
                        <a:rPr lang="es-ES" sz="1600" b="1" i="1">
                          <a:solidFill>
                            <a:srgbClr val="0070C0"/>
                          </a:solidFill>
                          <a:latin typeface="Cambria Math" panose="02040503050406030204" pitchFamily="18" charset="0"/>
                        </a:rPr>
                        <m:t>=</m:t>
                      </m:r>
                      <m:sSub>
                        <m:sSubPr>
                          <m:ctrlPr>
                            <a:rPr lang="es-ES" sz="1600" b="1" i="1">
                              <a:solidFill>
                                <a:srgbClr val="0070C0"/>
                              </a:solidFill>
                              <a:latin typeface="Cambria Math" panose="02040503050406030204" pitchFamily="18" charset="0"/>
                            </a:rPr>
                          </m:ctrlPr>
                        </m:sSubPr>
                        <m:e>
                          <m:r>
                            <a:rPr lang="es-ES" sz="1600" b="1" i="1">
                              <a:solidFill>
                                <a:srgbClr val="0070C0"/>
                              </a:solidFill>
                              <a:latin typeface="Cambria Math" panose="02040503050406030204" pitchFamily="18" charset="0"/>
                            </a:rPr>
                            <m:t>𝑽</m:t>
                          </m:r>
                        </m:e>
                        <m:sub>
                          <m:r>
                            <a:rPr lang="es-ES" sz="1600" b="1" i="1" smtClean="0">
                              <a:solidFill>
                                <a:srgbClr val="0070C0"/>
                              </a:solidFill>
                              <a:latin typeface="Cambria Math" panose="02040503050406030204" pitchFamily="18" charset="0"/>
                            </a:rPr>
                            <m:t>𝑲</m:t>
                          </m:r>
                          <m:r>
                            <a:rPr lang="es-ES" sz="1600" b="1" i="1">
                              <a:solidFill>
                                <a:srgbClr val="0070C0"/>
                              </a:solidFill>
                              <a:latin typeface="Cambria Math" panose="02040503050406030204" pitchFamily="18" charset="0"/>
                            </a:rPr>
                            <m:t>, </m:t>
                          </m:r>
                          <m:r>
                            <a:rPr lang="es-ES" sz="1600" b="1" i="1">
                              <a:solidFill>
                                <a:srgbClr val="0070C0"/>
                              </a:solidFill>
                              <a:latin typeface="Cambria Math" panose="02040503050406030204" pitchFamily="18" charset="0"/>
                            </a:rPr>
                            <m:t>𝑵𝒐𝒎</m:t>
                          </m:r>
                        </m:sub>
                      </m:sSub>
                      <m:r>
                        <a:rPr lang="es-ES" sz="1600" b="1" i="1" smtClean="0">
                          <a:solidFill>
                            <a:srgbClr val="0070C0"/>
                          </a:solidFill>
                          <a:latin typeface="Cambria Math" panose="02040503050406030204" pitchFamily="18" charset="0"/>
                          <a:ea typeface="Cambria Math" panose="02040503050406030204" pitchFamily="18" charset="0"/>
                        </a:rPr>
                        <m:t>∙</m:t>
                      </m:r>
                      <m:sSub>
                        <m:sSubPr>
                          <m:ctrlPr>
                            <a:rPr lang="es-ES" sz="1600" b="1" i="1" smtClean="0">
                              <a:solidFill>
                                <a:srgbClr val="0070C0"/>
                              </a:solidFill>
                              <a:latin typeface="Cambria Math" panose="02040503050406030204" pitchFamily="18" charset="0"/>
                              <a:ea typeface="Cambria Math" panose="02040503050406030204" pitchFamily="18" charset="0"/>
                            </a:rPr>
                          </m:ctrlPr>
                        </m:sSubPr>
                        <m:e>
                          <m:r>
                            <a:rPr lang="es-ES" sz="1600" b="1" i="1" smtClean="0">
                              <a:solidFill>
                                <a:srgbClr val="0070C0"/>
                              </a:solidFill>
                              <a:latin typeface="Cambria Math" panose="02040503050406030204" pitchFamily="18" charset="0"/>
                              <a:ea typeface="Cambria Math" panose="02040503050406030204" pitchFamily="18" charset="0"/>
                            </a:rPr>
                            <m:t>𝒏</m:t>
                          </m:r>
                        </m:e>
                        <m:sub>
                          <m:r>
                            <a:rPr lang="es-ES" sz="1600" b="1" i="1" smtClean="0">
                              <a:solidFill>
                                <a:srgbClr val="0070C0"/>
                              </a:solidFill>
                              <a:latin typeface="Cambria Math" panose="02040503050406030204" pitchFamily="18" charset="0"/>
                              <a:ea typeface="Cambria Math" panose="02040503050406030204" pitchFamily="18" charset="0"/>
                            </a:rPr>
                            <m:t>𝑹𝒐𝒘</m:t>
                          </m:r>
                        </m:sub>
                      </m:sSub>
                      <m:r>
                        <a:rPr lang="es-ES" sz="1600" b="1" i="1" smtClean="0">
                          <a:solidFill>
                            <a:srgbClr val="0070C0"/>
                          </a:solidFill>
                          <a:latin typeface="Cambria Math" panose="02040503050406030204" pitchFamily="18" charset="0"/>
                          <a:ea typeface="Cambria Math" panose="02040503050406030204" pitchFamily="18" charset="0"/>
                        </a:rPr>
                        <m:t>=</m:t>
                      </m:r>
                      <m:r>
                        <a:rPr lang="es-ES" sz="1600" b="1" i="1" smtClean="0">
                          <a:solidFill>
                            <a:srgbClr val="0070C0"/>
                          </a:solidFill>
                          <a:latin typeface="Cambria Math" panose="02040503050406030204" pitchFamily="18" charset="0"/>
                          <a:ea typeface="Cambria Math" panose="02040503050406030204" pitchFamily="18" charset="0"/>
                        </a:rPr>
                        <m:t>𝟎</m:t>
                      </m:r>
                      <m:r>
                        <a:rPr lang="es-ES" sz="1600" b="1" i="1" smtClean="0">
                          <a:solidFill>
                            <a:srgbClr val="0070C0"/>
                          </a:solidFill>
                          <a:latin typeface="Cambria Math" panose="02040503050406030204" pitchFamily="18" charset="0"/>
                          <a:ea typeface="Cambria Math" panose="02040503050406030204" pitchFamily="18" charset="0"/>
                        </a:rPr>
                        <m:t>,</m:t>
                      </m:r>
                      <m:r>
                        <a:rPr lang="es-ES" sz="1600" b="1" i="1" smtClean="0">
                          <a:solidFill>
                            <a:srgbClr val="0070C0"/>
                          </a:solidFill>
                          <a:latin typeface="Cambria Math" panose="02040503050406030204" pitchFamily="18" charset="0"/>
                          <a:ea typeface="Cambria Math" panose="02040503050406030204" pitchFamily="18" charset="0"/>
                        </a:rPr>
                        <m:t>𝟖𝟑</m:t>
                      </m:r>
                      <m:r>
                        <a:rPr lang="es-ES" sz="1600" b="1" i="1" smtClean="0">
                          <a:solidFill>
                            <a:srgbClr val="0070C0"/>
                          </a:solidFill>
                          <a:latin typeface="Cambria Math" panose="02040503050406030204" pitchFamily="18" charset="0"/>
                          <a:ea typeface="Cambria Math" panose="02040503050406030204" pitchFamily="18" charset="0"/>
                        </a:rPr>
                        <m:t>𝑳</m:t>
                      </m:r>
                      <m:r>
                        <a:rPr lang="es-ES" sz="1600" b="1" i="1" smtClean="0">
                          <a:solidFill>
                            <a:srgbClr val="0070C0"/>
                          </a:solidFill>
                          <a:latin typeface="Cambria Math" panose="02040503050406030204" pitchFamily="18" charset="0"/>
                          <a:ea typeface="Cambria Math" panose="02040503050406030204" pitchFamily="18" charset="0"/>
                        </a:rPr>
                        <m:t>/</m:t>
                      </m:r>
                      <m:r>
                        <a:rPr lang="es-ES" sz="1600" b="1" i="1" smtClean="0">
                          <a:solidFill>
                            <a:srgbClr val="0070C0"/>
                          </a:solidFill>
                          <a:latin typeface="Cambria Math" panose="02040503050406030204" pitchFamily="18" charset="0"/>
                          <a:ea typeface="Cambria Math" panose="02040503050406030204" pitchFamily="18" charset="0"/>
                        </a:rPr>
                        <m:t>𝒎𝒊𝒏</m:t>
                      </m:r>
                      <m:r>
                        <a:rPr lang="es-ES" sz="1600" b="1" i="1" smtClean="0">
                          <a:solidFill>
                            <a:srgbClr val="0070C0"/>
                          </a:solidFill>
                          <a:latin typeface="Cambria Math" panose="02040503050406030204" pitchFamily="18" charset="0"/>
                          <a:ea typeface="Cambria Math" panose="02040503050406030204" pitchFamily="18" charset="0"/>
                        </a:rPr>
                        <m:t>∙</m:t>
                      </m:r>
                      <m:sSub>
                        <m:sSubPr>
                          <m:ctrlPr>
                            <a:rPr lang="es-ES" sz="1600" b="1" i="1" smtClean="0">
                              <a:solidFill>
                                <a:srgbClr val="0070C0"/>
                              </a:solidFill>
                              <a:latin typeface="Cambria Math" panose="02040503050406030204" pitchFamily="18" charset="0"/>
                              <a:ea typeface="Cambria Math" panose="02040503050406030204" pitchFamily="18" charset="0"/>
                            </a:rPr>
                          </m:ctrlPr>
                        </m:sSubPr>
                        <m:e>
                          <m:r>
                            <a:rPr lang="es-ES" sz="1600" b="1" i="1" smtClean="0">
                              <a:solidFill>
                                <a:srgbClr val="0070C0"/>
                              </a:solidFill>
                              <a:latin typeface="Cambria Math" panose="02040503050406030204" pitchFamily="18" charset="0"/>
                              <a:ea typeface="Cambria Math" panose="02040503050406030204" pitchFamily="18" charset="0"/>
                            </a:rPr>
                            <m:t>𝒏</m:t>
                          </m:r>
                        </m:e>
                        <m:sub>
                          <m:r>
                            <a:rPr lang="es-ES" sz="1600" b="1" i="1" smtClean="0">
                              <a:solidFill>
                                <a:srgbClr val="0070C0"/>
                              </a:solidFill>
                              <a:latin typeface="Cambria Math" panose="02040503050406030204" pitchFamily="18" charset="0"/>
                              <a:ea typeface="Cambria Math" panose="02040503050406030204" pitchFamily="18" charset="0"/>
                            </a:rPr>
                            <m:t>𝑹𝒐𝒘</m:t>
                          </m:r>
                        </m:sub>
                      </m:sSub>
                    </m:oMath>
                  </m:oMathPara>
                </a14:m>
                <a:endParaRPr lang="en-US" sz="1600" b="1" dirty="0">
                  <a:solidFill>
                    <a:srgbClr val="0070C0"/>
                  </a:solidFill>
                </a:endParaRPr>
              </a:p>
              <a:p>
                <a:pPr marL="255588"/>
                <a:endParaRPr lang="en-US" sz="1200" dirty="0">
                  <a:solidFill>
                    <a:prstClr val="black"/>
                  </a:solidFill>
                </a:endParaRPr>
              </a:p>
              <a:p>
                <a:pPr marL="539750" lvl="0"/>
                <a:r>
                  <a:rPr lang="en-US" sz="1600" u="sng" dirty="0">
                    <a:solidFill>
                      <a:srgbClr val="0070C0"/>
                    </a:solidFill>
                  </a:rPr>
                  <a:t>Berechnungsparameter:</a:t>
                </a:r>
              </a:p>
              <a:p>
                <a:endParaRPr lang="en-US" sz="1200" dirty="0">
                  <a:solidFill>
                    <a:srgbClr val="0070C0"/>
                  </a:solidFill>
                  <a:sym typeface="Symbol" panose="05050102010706020507" pitchFamily="18" charset="2"/>
                </a:endParaRPr>
              </a:p>
              <a:p>
                <a:pPr marL="171450" indent="-171450">
                  <a:buFont typeface="Arial" panose="020B0604020202020204" pitchFamily="34" charset="0"/>
                  <a:buChar char="."/>
                </a:pPr>
                <a:r>
                  <a:rPr lang="en-US" sz="1200" dirty="0" err="1">
                    <a:solidFill>
                      <a:srgbClr val="0070C0"/>
                    </a:solidFill>
                    <a:sym typeface="Symbol" panose="05050102010706020507" pitchFamily="18" charset="2"/>
                  </a:rPr>
                  <a:t>pArray</a:t>
                </a:r>
                <a:r>
                  <a:rPr lang="en-US" sz="1200" dirty="0">
                    <a:solidFill>
                      <a:srgbClr val="0070C0"/>
                    </a:solidFill>
                    <a:sym typeface="Symbol" panose="05050102010706020507" pitchFamily="18" charset="2"/>
                  </a:rPr>
                  <a:t>. Druckabfall für Kollektorfeld im </a:t>
                </a:r>
                <a:r>
                  <a:rPr lang="en-US" sz="1200" dirty="0" err="1">
                    <a:solidFill>
                      <a:srgbClr val="0070C0"/>
                    </a:solidFill>
                    <a:sym typeface="Symbol" panose="05050102010706020507" pitchFamily="18" charset="2"/>
                  </a:rPr>
                  <a:t>w.c.</a:t>
                </a:r>
                <a:r>
                  <a:rPr lang="en-US" sz="1200" dirty="0">
                    <a:solidFill>
                      <a:srgbClr val="0070C0"/>
                    </a:solidFill>
                    <a:sym typeface="Symbol" panose="05050102010706020507" pitchFamily="18" charset="2"/>
                  </a:rPr>
                  <a:t> (Meter Wassersäule).</a:t>
                </a:r>
              </a:p>
              <a:p>
                <a:pPr marL="171450" indent="-171450">
                  <a:buFont typeface="Arial" panose="020B0604020202020204" pitchFamily="34" charset="0"/>
                  <a:buChar char="."/>
                </a:pPr>
                <a:r>
                  <a:rPr lang="en-US" sz="1200" dirty="0" err="1">
                    <a:solidFill>
                      <a:srgbClr val="0070C0"/>
                    </a:solidFill>
                    <a:sym typeface="Symbol" panose="05050102010706020507" pitchFamily="18" charset="2"/>
                  </a:rPr>
                  <a:t>Reihe</a:t>
                </a:r>
                <a:r>
                  <a:rPr lang="en-US" sz="1200" dirty="0">
                    <a:solidFill>
                      <a:srgbClr val="0070C0"/>
                    </a:solidFill>
                    <a:sym typeface="Symbol" panose="05050102010706020507" pitchFamily="18" charset="2"/>
                  </a:rPr>
                  <a:t>. Druckabfall für eine Kollektorreihe im </a:t>
                </a:r>
                <a:r>
                  <a:rPr lang="en-US" sz="1200" dirty="0" err="1">
                    <a:solidFill>
                      <a:srgbClr val="0070C0"/>
                    </a:solidFill>
                    <a:sym typeface="Symbol" panose="05050102010706020507" pitchFamily="18" charset="2"/>
                  </a:rPr>
                  <a:t>w.c.</a:t>
                </a:r>
                <a:endParaRPr lang="en-US" sz="1200" dirty="0">
                  <a:solidFill>
                    <a:srgbClr val="0070C0"/>
                  </a:solidFill>
                  <a:sym typeface="Symbol" panose="05050102010706020507" pitchFamily="18" charset="2"/>
                </a:endParaRPr>
              </a:p>
              <a:p>
                <a:pPr marL="171450" indent="-171450">
                  <a:buFont typeface="Arial" panose="020B0604020202020204" pitchFamily="34" charset="0"/>
                  <a:buChar char="."/>
                </a:pPr>
                <a:r>
                  <a:rPr lang="en-US" sz="1200" dirty="0">
                    <a:solidFill>
                      <a:srgbClr val="0070C0"/>
                    </a:solidFill>
                    <a:sym typeface="Symbol" panose="05050102010706020507" pitchFamily="18" charset="2"/>
                  </a:rPr>
                  <a:t>VK. Durchflussmenge durch die </a:t>
                </a:r>
                <a:r>
                  <a:rPr lang="en-US" sz="1200" dirty="0" err="1">
                    <a:solidFill>
                      <a:srgbClr val="0070C0"/>
                    </a:solidFill>
                    <a:sym typeface="Symbol" panose="05050102010706020507" pitchFamily="18" charset="2"/>
                  </a:rPr>
                  <a:t>einzelnen</a:t>
                </a:r>
                <a:r>
                  <a:rPr lang="en-US" sz="1200" dirty="0">
                    <a:solidFill>
                      <a:srgbClr val="0070C0"/>
                    </a:solidFill>
                    <a:sym typeface="Symbol" panose="05050102010706020507" pitchFamily="18" charset="2"/>
                  </a:rPr>
                  <a:t> Kollektoren in L/min.</a:t>
                </a:r>
              </a:p>
              <a:p>
                <a:pPr marL="171450" indent="-171450">
                  <a:buFont typeface="Arial" panose="020B0604020202020204" pitchFamily="34" charset="0"/>
                  <a:buChar char="."/>
                </a:pPr>
                <a:r>
                  <a:rPr lang="en-US" sz="1200" dirty="0">
                    <a:solidFill>
                      <a:srgbClr val="0070C0"/>
                    </a:solidFill>
                    <a:sym typeface="Symbol" panose="05050102010706020507" pitchFamily="18" charset="2"/>
                  </a:rPr>
                  <a:t>VK</a:t>
                </a:r>
                <a:r>
                  <a:rPr lang="en-US" sz="1200" baseline="-25000" dirty="0">
                    <a:solidFill>
                      <a:srgbClr val="0070C0"/>
                    </a:solidFill>
                    <a:sym typeface="Symbol" panose="05050102010706020507" pitchFamily="18" charset="2"/>
                  </a:rPr>
                  <a:t>, Nom</a:t>
                </a:r>
                <a:r>
                  <a:rPr lang="en-US" sz="1200" dirty="0">
                    <a:solidFill>
                      <a:srgbClr val="0070C0"/>
                    </a:solidFill>
                    <a:sym typeface="Symbol" panose="05050102010706020507" pitchFamily="18" charset="2"/>
                  </a:rPr>
                  <a:t>. Nenndurchfluss des Kollektors in L/min.</a:t>
                </a:r>
              </a:p>
            </p:txBody>
          </p:sp>
        </mc:Choice>
        <mc:Fallback xmlns="">
          <p:sp>
            <p:nvSpPr>
              <p:cNvPr id="8" name="Rectangle 7">
                <a:extLst>
                  <a:ext uri="{FF2B5EF4-FFF2-40B4-BE49-F238E27FC236}">
                    <a16:creationId xmlns:a16="http://schemas.microsoft.com/office/drawing/2014/main" id="{3070FEE1-8DA3-486D-9994-EB2D7F34FA2B}"/>
                  </a:ext>
                </a:extLst>
              </p:cNvPr>
              <p:cNvSpPr>
                <a:spLocks noRot="1" noChangeAspect="1" noMove="1" noResize="1" noEditPoints="1" noAdjustHandles="1" noChangeArrowheads="1" noChangeShapeType="1" noTextEdit="1"/>
              </p:cNvSpPr>
              <p:nvPr/>
            </p:nvSpPr>
            <p:spPr>
              <a:xfrm>
                <a:off x="717607" y="2819997"/>
                <a:ext cx="4212439" cy="3388107"/>
              </a:xfrm>
              <a:prstGeom prst="rect">
                <a:avLst/>
              </a:prstGeom>
              <a:blipFill>
                <a:blip r:embed="rId4"/>
                <a:stretch>
                  <a:fillRect t="-541" r="-1013" b="-721"/>
                </a:stretch>
              </a:blipFill>
            </p:spPr>
            <p:txBody>
              <a:bodyPr/>
              <a:lstStyle/>
              <a:p>
                <a:r>
                  <a:rPr lang="en-US">
                    <a:noFill/>
                  </a:rPr>
                  <a:t> </a:t>
                </a:r>
              </a:p>
            </p:txBody>
          </p:sp>
        </mc:Fallback>
      </mc:AlternateContent>
    </p:spTree>
    <p:extLst>
      <p:ext uri="{BB962C8B-B14F-4D97-AF65-F5344CB8AC3E}">
        <p14:creationId xmlns:p14="http://schemas.microsoft.com/office/powerpoint/2010/main" val="39805394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464CB-A59C-4800-90F5-B56A1DE33868}"/>
              </a:ext>
            </a:extLst>
          </p:cNvPr>
          <p:cNvSpPr>
            <a:spLocks noGrp="1"/>
          </p:cNvSpPr>
          <p:nvPr>
            <p:ph type="title"/>
          </p:nvPr>
        </p:nvSpPr>
        <p:spPr/>
        <p:txBody>
          <a:bodyPr/>
          <a:lstStyle/>
          <a:p>
            <a:r>
              <a:rPr lang="en-US" b="1" dirty="0"/>
              <a:t>2. </a:t>
            </a:r>
            <a:r>
              <a:rPr lang="en-US" b="1" dirty="0">
                <a:solidFill>
                  <a:prstClr val="black"/>
                </a:solidFill>
                <a:cs typeface="Arial" pitchFamily="34" charset="0"/>
              </a:rPr>
              <a:t>Felder und Bänke von Solarkollektoren</a:t>
            </a:r>
            <a:endParaRPr lang="en-US" dirty="0"/>
          </a:p>
        </p:txBody>
      </p:sp>
      <p:sp>
        <p:nvSpPr>
          <p:cNvPr id="5" name="Rectangle 4">
            <a:extLst>
              <a:ext uri="{FF2B5EF4-FFF2-40B4-BE49-F238E27FC236}">
                <a16:creationId xmlns:a16="http://schemas.microsoft.com/office/drawing/2014/main" id="{8DD63AAC-971F-48D4-8D7E-7C38B444833F}"/>
              </a:ext>
            </a:extLst>
          </p:cNvPr>
          <p:cNvSpPr/>
          <p:nvPr/>
        </p:nvSpPr>
        <p:spPr>
          <a:xfrm>
            <a:off x="432916" y="1557000"/>
            <a:ext cx="4931084" cy="369332"/>
          </a:xfrm>
          <a:prstGeom prst="rect">
            <a:avLst/>
          </a:prstGeom>
        </p:spPr>
        <p:txBody>
          <a:bodyPr wrap="square">
            <a:spAutoFit/>
          </a:bodyPr>
          <a:lstStyle/>
          <a:p>
            <a:pPr marL="285750" indent="-285750">
              <a:buFont typeface="Wingdings" panose="05000000000000000000" pitchFamily="2" charset="2"/>
              <a:buChar char="Ø"/>
            </a:pPr>
            <a:r>
              <a:rPr lang="en-US" b="1" dirty="0"/>
              <a:t>Druckverlustberechnungen in Kollektorfeldern</a:t>
            </a:r>
          </a:p>
        </p:txBody>
      </p:sp>
      <p:sp>
        <p:nvSpPr>
          <p:cNvPr id="6" name="Rectangle 5">
            <a:extLst>
              <a:ext uri="{FF2B5EF4-FFF2-40B4-BE49-F238E27FC236}">
                <a16:creationId xmlns:a16="http://schemas.microsoft.com/office/drawing/2014/main" id="{D72B9F9A-BC91-448C-8524-95D52CE5AC72}"/>
              </a:ext>
            </a:extLst>
          </p:cNvPr>
          <p:cNvSpPr/>
          <p:nvPr/>
        </p:nvSpPr>
        <p:spPr>
          <a:xfrm>
            <a:off x="717607" y="1989000"/>
            <a:ext cx="7969193" cy="4401205"/>
          </a:xfrm>
          <a:prstGeom prst="rect">
            <a:avLst/>
          </a:prstGeom>
        </p:spPr>
        <p:txBody>
          <a:bodyPr wrap="square">
            <a:spAutoFit/>
          </a:bodyPr>
          <a:lstStyle/>
          <a:p>
            <a:pPr marL="285750" lvl="0" indent="-285750">
              <a:buFont typeface="Wingdings" panose="05000000000000000000" pitchFamily="2" charset="2"/>
              <a:buChar char="§"/>
            </a:pPr>
            <a:r>
              <a:rPr lang="en-US" sz="1600" b="1" dirty="0">
                <a:solidFill>
                  <a:prstClr val="black"/>
                </a:solidFill>
              </a:rPr>
              <a:t>DRUCKABFALL IN HINTEREINANDER GESCHALTETEN KOLLEKTORREIHEN</a:t>
            </a:r>
          </a:p>
          <a:p>
            <a:pPr marL="541338" lvl="1" indent="-285750">
              <a:buFont typeface="Calibri" panose="020F0502020204030204" pitchFamily="34" charset="0"/>
              <a:buChar char="–"/>
            </a:pPr>
            <a:r>
              <a:rPr lang="en-US" sz="1600" dirty="0"/>
              <a:t>Parameter:</a:t>
            </a:r>
          </a:p>
          <a:p>
            <a:pPr marL="801688" lvl="1" indent="-285750">
              <a:buFont typeface="Arial" panose="020B0604020202020204" pitchFamily="34" charset="0"/>
              <a:buChar char="."/>
            </a:pPr>
            <a:r>
              <a:rPr lang="en-US" sz="1600" dirty="0"/>
              <a:t>Reihenschaltung von 2 Kollektorreihen mit je 5 Solar FPC FKC/FKB-1 (Bosch).</a:t>
            </a:r>
          </a:p>
          <a:p>
            <a:pPr marL="541338" lvl="1" indent="-285750">
              <a:buFont typeface="Calibri" panose="020F0502020204030204" pitchFamily="34" charset="0"/>
              <a:buChar char="–"/>
            </a:pPr>
            <a:r>
              <a:rPr lang="en-US" sz="1600" dirty="0"/>
              <a:t>Gesucht:</a:t>
            </a:r>
          </a:p>
          <a:p>
            <a:pPr marL="801688" lvl="2" indent="-285750">
              <a:buFont typeface="Arial" panose="020B0604020202020204" pitchFamily="34" charset="0"/>
              <a:buChar char="."/>
            </a:pPr>
            <a:r>
              <a:rPr lang="en-US" sz="1600" dirty="0"/>
              <a:t>Druckverlust des gesamten Kollektorfeldes.</a:t>
            </a:r>
          </a:p>
          <a:p>
            <a:pPr marL="541338" lvl="1" indent="-285750">
              <a:buFont typeface="Calibri" panose="020F0502020204030204" pitchFamily="34" charset="0"/>
              <a:buChar char="–"/>
            </a:pPr>
            <a:r>
              <a:rPr lang="en-US" sz="1600" dirty="0"/>
              <a:t>Berechnungen:</a:t>
            </a:r>
          </a:p>
          <a:p>
            <a:pPr marL="801688" lvl="1" indent="-285750" defTabSz="1073150">
              <a:buFont typeface="Arial" panose="020B0604020202020204" pitchFamily="34" charset="0"/>
              <a:buChar char="."/>
            </a:pPr>
            <a:r>
              <a:rPr lang="en-US" sz="1600" dirty="0"/>
              <a:t>Durchflussmenge durch einen Kollektor:</a:t>
            </a:r>
          </a:p>
          <a:p>
            <a:pPr marL="801688" lvl="1" defTabSz="1073150"/>
            <a:r>
              <a:rPr lang="en-US" sz="1600" dirty="0" err="1">
                <a:solidFill>
                  <a:srgbClr val="0070C0"/>
                </a:solidFill>
              </a:rPr>
              <a:t>Vk</a:t>
            </a:r>
            <a:r>
              <a:rPr lang="en-US" sz="1600" dirty="0">
                <a:solidFill>
                  <a:srgbClr val="0070C0"/>
                </a:solidFill>
              </a:rPr>
              <a:t> = (V </a:t>
            </a:r>
            <a:r>
              <a:rPr lang="en-US" sz="1600" baseline="-25000" dirty="0" err="1">
                <a:solidFill>
                  <a:srgbClr val="0070C0"/>
                </a:solidFill>
              </a:rPr>
              <a:t>k,Nom</a:t>
            </a:r>
            <a:r>
              <a:rPr lang="en-US" sz="1600" baseline="-25000" dirty="0">
                <a:solidFill>
                  <a:srgbClr val="0070C0"/>
                </a:solidFill>
              </a:rPr>
              <a:t> )</a:t>
            </a:r>
            <a:r>
              <a:rPr lang="en-US" sz="1600" dirty="0">
                <a:solidFill>
                  <a:srgbClr val="0070C0"/>
                </a:solidFill>
              </a:rPr>
              <a:t>x (n)</a:t>
            </a:r>
          </a:p>
          <a:p>
            <a:pPr marL="801688" lvl="1" defTabSz="1073150"/>
            <a:r>
              <a:rPr lang="en-US" sz="1600" dirty="0" err="1">
                <a:solidFill>
                  <a:srgbClr val="0070C0"/>
                </a:solidFill>
              </a:rPr>
              <a:t>Vk</a:t>
            </a:r>
            <a:r>
              <a:rPr lang="en-US" sz="1600" dirty="0">
                <a:solidFill>
                  <a:srgbClr val="0070C0"/>
                </a:solidFill>
              </a:rPr>
              <a:t> = 0,83 L/min X (</a:t>
            </a:r>
            <a:r>
              <a:rPr lang="en-US" sz="1600" dirty="0" err="1">
                <a:solidFill>
                  <a:srgbClr val="0070C0"/>
                </a:solidFill>
              </a:rPr>
              <a:t>nReihe</a:t>
            </a:r>
            <a:r>
              <a:rPr lang="en-US" sz="1600" dirty="0">
                <a:solidFill>
                  <a:srgbClr val="0070C0"/>
                </a:solidFill>
              </a:rPr>
              <a:t>) = 0,83 x 2 = </a:t>
            </a:r>
          </a:p>
          <a:p>
            <a:pPr marL="801688" lvl="1" defTabSz="1073150"/>
            <a:r>
              <a:rPr lang="en-US" sz="1600" dirty="0">
                <a:solidFill>
                  <a:srgbClr val="0070C0"/>
                </a:solidFill>
              </a:rPr>
              <a:t>1,67 L/min</a:t>
            </a:r>
          </a:p>
          <a:p>
            <a:pPr marL="801688" lvl="1" indent="-285750" defTabSz="1073150">
              <a:buFont typeface="Arial" panose="020B0604020202020204" pitchFamily="34" charset="0"/>
              <a:buChar char="."/>
            </a:pPr>
            <a:r>
              <a:rPr lang="en-US" sz="1600" dirty="0"/>
              <a:t>Aus der Drucktabelle ablesen </a:t>
            </a:r>
          </a:p>
          <a:p>
            <a:pPr marL="801688" lvl="2" defTabSz="1073150"/>
            <a:r>
              <a:rPr lang="en-US" sz="1600" dirty="0"/>
              <a:t>Tropfen in Reihen (Herstellerangaben):</a:t>
            </a:r>
          </a:p>
          <a:p>
            <a:pPr marL="801688" lvl="2" defTabSz="1073150"/>
            <a:r>
              <a:rPr lang="en-US" sz="1600" dirty="0">
                <a:solidFill>
                  <a:srgbClr val="0070C0"/>
                </a:solidFill>
              </a:rPr>
              <a:t>0,352 m Förderhöhe pro Kollektorreihe</a:t>
            </a:r>
            <a:r>
              <a:rPr lang="en-US" sz="1600" dirty="0"/>
              <a:t>.</a:t>
            </a:r>
          </a:p>
          <a:p>
            <a:pPr marL="801688" lvl="1" indent="-285750" defTabSz="1073150">
              <a:buFont typeface="Arial" panose="020B0604020202020204" pitchFamily="34" charset="0"/>
              <a:buChar char="."/>
            </a:pPr>
            <a:r>
              <a:rPr lang="en-US" sz="1600" dirty="0"/>
              <a:t>Druckabfall der Phalanx:</a:t>
            </a:r>
          </a:p>
          <a:p>
            <a:pPr marL="801688" lvl="2" defTabSz="1073150"/>
            <a:r>
              <a:rPr lang="en-US" sz="1600" baseline="-25000" dirty="0" err="1">
                <a:solidFill>
                  <a:srgbClr val="0070C0"/>
                </a:solidFill>
              </a:rPr>
              <a:t>ΔрArray</a:t>
            </a:r>
            <a:r>
              <a:rPr lang="en-US" sz="1600" dirty="0">
                <a:solidFill>
                  <a:srgbClr val="0070C0"/>
                </a:solidFill>
              </a:rPr>
              <a:t> =</a:t>
            </a:r>
            <a:r>
              <a:rPr lang="en-US" sz="1600" baseline="-25000" dirty="0" err="1">
                <a:solidFill>
                  <a:srgbClr val="0070C0"/>
                </a:solidFill>
              </a:rPr>
              <a:t> (</a:t>
            </a:r>
            <a:r>
              <a:rPr lang="en-US" sz="1600" dirty="0">
                <a:solidFill>
                  <a:srgbClr val="0070C0"/>
                </a:solidFill>
              </a:rPr>
              <a:t>ΔрRow) x (</a:t>
            </a:r>
            <a:r>
              <a:rPr lang="en-US" sz="1600" dirty="0" err="1">
                <a:solidFill>
                  <a:srgbClr val="0070C0"/>
                </a:solidFill>
              </a:rPr>
              <a:t>nReihe</a:t>
            </a:r>
            <a:r>
              <a:rPr lang="en-US" sz="1600" dirty="0">
                <a:solidFill>
                  <a:srgbClr val="0070C0"/>
                </a:solidFill>
              </a:rPr>
              <a:t>) = 0,352 m von </a:t>
            </a:r>
          </a:p>
          <a:p>
            <a:pPr marL="801688" lvl="2" defTabSz="1073150"/>
            <a:r>
              <a:rPr lang="en-US" sz="1600" dirty="0">
                <a:solidFill>
                  <a:srgbClr val="0070C0"/>
                </a:solidFill>
              </a:rPr>
              <a:t>Förderhöhe x 2 = 0,704 m der Förderhöhe.</a:t>
            </a:r>
          </a:p>
          <a:p>
            <a:pPr marL="515938" lvl="1" defTabSz="1073150"/>
            <a:endParaRPr lang="en-US" sz="800" b="1" dirty="0"/>
          </a:p>
          <a:p>
            <a:pPr marL="515938" lvl="1" defTabSz="1073150"/>
            <a:r>
              <a:rPr lang="en-US" sz="1600" b="1" dirty="0"/>
              <a:t>Der Druckverlust dieses Kollektorfeldes beträgt 0,704 m Förderhöhe </a:t>
            </a:r>
            <a:r>
              <a:rPr lang="en-US" sz="1600" dirty="0"/>
              <a:t>(6-fach höher).</a:t>
            </a:r>
          </a:p>
        </p:txBody>
      </p:sp>
      <p:pic>
        <p:nvPicPr>
          <p:cNvPr id="7" name="Picture 6">
            <a:extLst>
              <a:ext uri="{FF2B5EF4-FFF2-40B4-BE49-F238E27FC236}">
                <a16:creationId xmlns:a16="http://schemas.microsoft.com/office/drawing/2014/main" id="{CDC388D7-9FDB-4FEA-8383-59E5360DC72A}"/>
              </a:ext>
            </a:extLst>
          </p:cNvPr>
          <p:cNvPicPr>
            <a:picLocks noChangeAspect="1"/>
          </p:cNvPicPr>
          <p:nvPr/>
        </p:nvPicPr>
        <p:blipFill>
          <a:blip r:embed="rId2"/>
          <a:stretch>
            <a:fillRect/>
          </a:stretch>
        </p:blipFill>
        <p:spPr>
          <a:xfrm>
            <a:off x="5148000" y="2909257"/>
            <a:ext cx="3745953" cy="3039743"/>
          </a:xfrm>
          <a:prstGeom prst="rect">
            <a:avLst/>
          </a:prstGeom>
          <a:solidFill>
            <a:schemeClr val="bg1"/>
          </a:solidFill>
          <a:ln>
            <a:solidFill>
              <a:schemeClr val="tx1"/>
            </a:solidFill>
          </a:ln>
        </p:spPr>
      </p:pic>
      <p:sp>
        <p:nvSpPr>
          <p:cNvPr id="8" name="Rectangle 7">
            <a:extLst>
              <a:ext uri="{FF2B5EF4-FFF2-40B4-BE49-F238E27FC236}">
                <a16:creationId xmlns:a16="http://schemas.microsoft.com/office/drawing/2014/main" id="{491C5C31-8C37-48E1-AA38-BE5417085AE7}"/>
              </a:ext>
            </a:extLst>
          </p:cNvPr>
          <p:cNvSpPr/>
          <p:nvPr/>
        </p:nvSpPr>
        <p:spPr>
          <a:xfrm>
            <a:off x="7778393" y="5301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29633876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92270-7F24-4691-8BC6-DEA5DA914427}"/>
              </a:ext>
            </a:extLst>
          </p:cNvPr>
          <p:cNvSpPr>
            <a:spLocks noGrp="1"/>
          </p:cNvSpPr>
          <p:nvPr>
            <p:ph type="title"/>
          </p:nvPr>
        </p:nvSpPr>
        <p:spPr/>
        <p:txBody>
          <a:bodyPr/>
          <a:lstStyle/>
          <a:p>
            <a:r>
              <a:rPr lang="en-US" b="1" dirty="0"/>
              <a:t>2. </a:t>
            </a:r>
            <a:r>
              <a:rPr lang="en-US" b="1" dirty="0">
                <a:solidFill>
                  <a:prstClr val="black"/>
                </a:solidFill>
                <a:cs typeface="Arial" pitchFamily="34" charset="0"/>
              </a:rPr>
              <a:t>Felder und Bänke von Solarkollektoren</a:t>
            </a:r>
            <a:endParaRPr lang="en-US" dirty="0"/>
          </a:p>
        </p:txBody>
      </p:sp>
      <p:sp>
        <p:nvSpPr>
          <p:cNvPr id="4" name="Rectangle 3">
            <a:extLst>
              <a:ext uri="{FF2B5EF4-FFF2-40B4-BE49-F238E27FC236}">
                <a16:creationId xmlns:a16="http://schemas.microsoft.com/office/drawing/2014/main" id="{215FB001-C0C2-4920-91E6-0C45B6AA4AF5}"/>
              </a:ext>
            </a:extLst>
          </p:cNvPr>
          <p:cNvSpPr/>
          <p:nvPr/>
        </p:nvSpPr>
        <p:spPr>
          <a:xfrm>
            <a:off x="432916" y="1557000"/>
            <a:ext cx="4931084" cy="369332"/>
          </a:xfrm>
          <a:prstGeom prst="rect">
            <a:avLst/>
          </a:prstGeom>
        </p:spPr>
        <p:txBody>
          <a:bodyPr wrap="square">
            <a:spAutoFit/>
          </a:bodyPr>
          <a:lstStyle/>
          <a:p>
            <a:pPr marL="285750" indent="-285750">
              <a:buFont typeface="Wingdings" panose="05000000000000000000" pitchFamily="2" charset="2"/>
              <a:buChar char="Ø"/>
            </a:pPr>
            <a:r>
              <a:rPr lang="en-US" b="1" dirty="0"/>
              <a:t>Ausdehnung von Kupferrohren.</a:t>
            </a:r>
          </a:p>
        </p:txBody>
      </p:sp>
      <p:sp>
        <p:nvSpPr>
          <p:cNvPr id="5" name="Rectangle 4">
            <a:extLst>
              <a:ext uri="{FF2B5EF4-FFF2-40B4-BE49-F238E27FC236}">
                <a16:creationId xmlns:a16="http://schemas.microsoft.com/office/drawing/2014/main" id="{C13B7617-C666-4CB1-B12B-F54447C38938}"/>
              </a:ext>
            </a:extLst>
          </p:cNvPr>
          <p:cNvSpPr/>
          <p:nvPr/>
        </p:nvSpPr>
        <p:spPr>
          <a:xfrm>
            <a:off x="717607" y="1989000"/>
            <a:ext cx="7969193" cy="2169825"/>
          </a:xfrm>
          <a:prstGeom prst="rect">
            <a:avLst/>
          </a:prstGeom>
        </p:spPr>
        <p:txBody>
          <a:bodyPr wrap="square">
            <a:spAutoFit/>
          </a:bodyPr>
          <a:lstStyle/>
          <a:p>
            <a:pPr marL="285750" lvl="0" indent="-285750">
              <a:buFont typeface="Wingdings" panose="05000000000000000000" pitchFamily="2" charset="2"/>
              <a:buChar char="§"/>
            </a:pPr>
            <a:r>
              <a:rPr lang="en-US" sz="1500" b="1" dirty="0">
                <a:solidFill>
                  <a:prstClr val="black"/>
                </a:solidFill>
              </a:rPr>
              <a:t>GRUNDKONZEPT.</a:t>
            </a:r>
          </a:p>
          <a:p>
            <a:pPr marL="541338" lvl="1" indent="-285750">
              <a:buFont typeface="Calibri" panose="020F0502020204030204" pitchFamily="34" charset="0"/>
              <a:buChar char="–"/>
            </a:pPr>
            <a:r>
              <a:rPr lang="en-US" sz="1500" b="1" dirty="0"/>
              <a:t>Kupferrohre, wie es speziell bei anderen Metallen geschieht, dehnen sich bei Temperaturänderungen aus und ziehen sich zusammen.</a:t>
            </a:r>
            <a:endParaRPr lang="en-US" sz="1500" dirty="0"/>
          </a:p>
          <a:p>
            <a:pPr marL="541338" lvl="1" indent="-285750">
              <a:buFont typeface="Calibri" panose="020F0502020204030204" pitchFamily="34" charset="0"/>
              <a:buChar char="–"/>
            </a:pPr>
            <a:r>
              <a:rPr lang="en-US" sz="1500" dirty="0"/>
              <a:t>Bei der Planung und Installation von Bänken und Kollektorfeldern ist es notwendig, die Anlagen gegen zu starke Wärmeausdehnung der Rohre, einschließlich Kupferverteiler, Abzweigleitungen, Anschlussarmaturen und Verankerungssysteme, zu schützen.</a:t>
            </a:r>
          </a:p>
          <a:p>
            <a:pPr marL="541338" lvl="1" indent="-285750">
              <a:buFont typeface="Calibri" panose="020F0502020204030204" pitchFamily="34" charset="0"/>
              <a:buChar char="–"/>
            </a:pPr>
            <a:r>
              <a:rPr lang="en-US" sz="1500" dirty="0"/>
              <a:t>Jeder Kollektor hat Grenzen für die Anzahl der Anschlüsse, da die </a:t>
            </a:r>
            <a:r>
              <a:rPr lang="en-US" sz="1500" b="1" dirty="0"/>
              <a:t>Wärmeausdehnung kumulativ ist</a:t>
            </a:r>
            <a:r>
              <a:rPr lang="en-US" sz="1500" dirty="0"/>
              <a:t> und zu Schäden an den Kupferrohren (Rohre, Halterungen, Fittings, Dichtungen) führen kann.</a:t>
            </a:r>
          </a:p>
        </p:txBody>
      </p:sp>
      <p:pic>
        <p:nvPicPr>
          <p:cNvPr id="6" name="Picture 5">
            <a:extLst>
              <a:ext uri="{FF2B5EF4-FFF2-40B4-BE49-F238E27FC236}">
                <a16:creationId xmlns:a16="http://schemas.microsoft.com/office/drawing/2014/main" id="{B362AE4A-2B9E-4DE8-8685-091D8BBF939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68246" y="4113771"/>
            <a:ext cx="7718554" cy="2065607"/>
          </a:xfrm>
          <a:prstGeom prst="rect">
            <a:avLst/>
          </a:prstGeom>
          <a:solidFill>
            <a:schemeClr val="bg1"/>
          </a:solidFill>
          <a:ln>
            <a:solidFill>
              <a:schemeClr val="tx1"/>
            </a:solidFill>
          </a:ln>
        </p:spPr>
      </p:pic>
    </p:spTree>
    <p:extLst>
      <p:ext uri="{BB962C8B-B14F-4D97-AF65-F5344CB8AC3E}">
        <p14:creationId xmlns:p14="http://schemas.microsoft.com/office/powerpoint/2010/main" val="9176143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0D7DE-6499-47D5-8D89-5248E1B190F2}"/>
              </a:ext>
            </a:extLst>
          </p:cNvPr>
          <p:cNvSpPr>
            <a:spLocks noGrp="1"/>
          </p:cNvSpPr>
          <p:nvPr>
            <p:ph type="title"/>
          </p:nvPr>
        </p:nvSpPr>
        <p:spPr/>
        <p:txBody>
          <a:bodyPr/>
          <a:lstStyle/>
          <a:p>
            <a:r>
              <a:rPr lang="en-US" b="1" dirty="0"/>
              <a:t>2. </a:t>
            </a:r>
            <a:r>
              <a:rPr lang="en-US" b="1" dirty="0">
                <a:solidFill>
                  <a:prstClr val="black"/>
                </a:solidFill>
                <a:cs typeface="Arial" pitchFamily="34" charset="0"/>
              </a:rPr>
              <a:t>Felder und Bänke von Solarkollektoren</a:t>
            </a:r>
            <a:endParaRPr lang="en-US" dirty="0"/>
          </a:p>
        </p:txBody>
      </p:sp>
      <p:sp>
        <p:nvSpPr>
          <p:cNvPr id="6" name="Rectangle 5">
            <a:extLst>
              <a:ext uri="{FF2B5EF4-FFF2-40B4-BE49-F238E27FC236}">
                <a16:creationId xmlns:a16="http://schemas.microsoft.com/office/drawing/2014/main" id="{B3FF7BB1-6C9A-462B-A0EE-408225BBC6F7}"/>
              </a:ext>
            </a:extLst>
          </p:cNvPr>
          <p:cNvSpPr/>
          <p:nvPr/>
        </p:nvSpPr>
        <p:spPr>
          <a:xfrm>
            <a:off x="432916" y="1557000"/>
            <a:ext cx="5435084" cy="369332"/>
          </a:xfrm>
          <a:prstGeom prst="rect">
            <a:avLst/>
          </a:prstGeom>
        </p:spPr>
        <p:txBody>
          <a:bodyPr wrap="square">
            <a:spAutoFit/>
          </a:bodyPr>
          <a:lstStyle/>
          <a:p>
            <a:pPr marL="285750" indent="-285750">
              <a:buFont typeface="Wingdings" panose="05000000000000000000" pitchFamily="2" charset="2"/>
              <a:buChar char="Ø"/>
            </a:pPr>
            <a:r>
              <a:rPr lang="en-US" b="1" dirty="0"/>
              <a:t>Ausdehnung von Kupferrohren.</a:t>
            </a:r>
          </a:p>
        </p:txBody>
      </p:sp>
      <p:sp>
        <p:nvSpPr>
          <p:cNvPr id="7" name="TextBox 6">
            <a:extLst>
              <a:ext uri="{FF2B5EF4-FFF2-40B4-BE49-F238E27FC236}">
                <a16:creationId xmlns:a16="http://schemas.microsoft.com/office/drawing/2014/main" id="{676F6C99-FEDB-409A-8801-FCDAC45C67C7}"/>
              </a:ext>
            </a:extLst>
          </p:cNvPr>
          <p:cNvSpPr txBox="1"/>
          <p:nvPr/>
        </p:nvSpPr>
        <p:spPr>
          <a:xfrm>
            <a:off x="684000" y="1917000"/>
            <a:ext cx="5066194" cy="3046988"/>
          </a:xfrm>
          <a:prstGeom prst="rect">
            <a:avLst/>
          </a:prstGeom>
          <a:noFill/>
        </p:spPr>
        <p:txBody>
          <a:bodyPr wrap="square" rtlCol="0">
            <a:spAutoFit/>
          </a:bodyPr>
          <a:lstStyle/>
          <a:p>
            <a:pPr marL="285750" indent="-285750">
              <a:buFont typeface="Wingdings" panose="05000000000000000000" pitchFamily="2" charset="2"/>
              <a:buChar char="§"/>
            </a:pPr>
            <a:r>
              <a:rPr lang="en-US" sz="1600" dirty="0"/>
              <a:t>Bei typischen kleinen SWH-Anlagen im Wohnungsbau ist die Rohrerweiterung speziell bei </a:t>
            </a:r>
            <a:r>
              <a:rPr lang="en-US" sz="1600" b="1" dirty="0"/>
              <a:t>Dachdurchführungen und Rohrhalterungen zu</a:t>
            </a:r>
            <a:r>
              <a:rPr lang="en-US" sz="1600" dirty="0"/>
              <a:t> berücksichtigen. </a:t>
            </a:r>
            <a:r>
              <a:rPr lang="en-US" sz="1600" b="1" dirty="0"/>
              <a:t>Die Ausdehnung der Rohre kann die Ursache für den Bruch von Dichtungen, Fittings und dichten Rohrhalterungen sein. </a:t>
            </a:r>
            <a:r>
              <a:rPr lang="en-US" sz="1600" dirty="0"/>
              <a:t>Die Grundformel zur Bestimmung der Ausdehnungsgröße von Kupferrohren </a:t>
            </a:r>
            <a:r>
              <a:rPr lang="en-US" sz="1600" dirty="0" err="1"/>
              <a:t>lautet</a:t>
            </a:r>
            <a:r>
              <a:rPr lang="en-US" sz="1600" dirty="0"/>
              <a:t>:</a:t>
            </a:r>
            <a:endParaRPr lang="en-US" sz="1600" b="1" dirty="0">
              <a:solidFill>
                <a:srgbClr val="0070C0"/>
              </a:solidFill>
            </a:endParaRPr>
          </a:p>
          <a:p>
            <a:pPr lvl="1" algn="ctr"/>
            <a:r>
              <a:rPr lang="en-US" sz="1600" b="1" dirty="0">
                <a:solidFill>
                  <a:srgbClr val="0070C0"/>
                </a:solidFill>
              </a:rPr>
              <a:t>ΔL = e - L - ΔT</a:t>
            </a:r>
          </a:p>
          <a:p>
            <a:pPr lvl="1"/>
            <a:r>
              <a:rPr lang="en-US" sz="1200" dirty="0">
                <a:solidFill>
                  <a:srgbClr val="0070C0"/>
                </a:solidFill>
              </a:rPr>
              <a:t>ΔL = Längenänderung von Kupfer, m</a:t>
            </a:r>
          </a:p>
          <a:p>
            <a:pPr lvl="1"/>
            <a:r>
              <a:rPr lang="en-US" sz="1200" dirty="0">
                <a:solidFill>
                  <a:srgbClr val="0070C0"/>
                </a:solidFill>
              </a:rPr>
              <a:t>e = Ausdehnungskoeffizient von Kupfer = 0,0000168 m/m - °C</a:t>
            </a:r>
          </a:p>
          <a:p>
            <a:pPr lvl="1"/>
            <a:r>
              <a:rPr lang="en-US" sz="1200" dirty="0">
                <a:solidFill>
                  <a:srgbClr val="0070C0"/>
                </a:solidFill>
              </a:rPr>
              <a:t>L = Länge des Kupfers, m</a:t>
            </a:r>
          </a:p>
          <a:p>
            <a:pPr lvl="1"/>
            <a:r>
              <a:rPr lang="en-US" sz="1200" dirty="0">
                <a:solidFill>
                  <a:srgbClr val="0070C0"/>
                </a:solidFill>
              </a:rPr>
              <a:t>ΔT = Änderung der Temperatur, °C</a:t>
            </a:r>
          </a:p>
        </p:txBody>
      </p:sp>
      <p:sp>
        <p:nvSpPr>
          <p:cNvPr id="10" name="Rectangle 9">
            <a:extLst>
              <a:ext uri="{FF2B5EF4-FFF2-40B4-BE49-F238E27FC236}">
                <a16:creationId xmlns:a16="http://schemas.microsoft.com/office/drawing/2014/main" id="{0B54D465-5606-4A07-BB18-63550E4D40D2}"/>
              </a:ext>
            </a:extLst>
          </p:cNvPr>
          <p:cNvSpPr/>
          <p:nvPr/>
        </p:nvSpPr>
        <p:spPr>
          <a:xfrm>
            <a:off x="684000" y="4941000"/>
            <a:ext cx="8002800" cy="1600438"/>
          </a:xfrm>
          <a:prstGeom prst="rect">
            <a:avLst/>
          </a:prstGeom>
        </p:spPr>
        <p:txBody>
          <a:bodyPr wrap="square">
            <a:spAutoFit/>
          </a:bodyPr>
          <a:lstStyle/>
          <a:p>
            <a:pPr marL="285750" lvl="0" indent="-285750">
              <a:buFont typeface="Wingdings" panose="05000000000000000000" pitchFamily="2" charset="2"/>
              <a:buChar char="§"/>
            </a:pPr>
            <a:r>
              <a:rPr lang="en-US" sz="1400" b="1" dirty="0">
                <a:solidFill>
                  <a:prstClr val="black"/>
                </a:solidFill>
              </a:rPr>
              <a:t>Beispiel 1: </a:t>
            </a:r>
            <a:r>
              <a:rPr lang="en-US" sz="1400" dirty="0">
                <a:solidFill>
                  <a:prstClr val="black"/>
                </a:solidFill>
              </a:rPr>
              <a:t>Betrachten Sie ein einfaches Solarzellenfeld mit einem ca. 3m langen Header. Wenn die </a:t>
            </a:r>
            <a:r>
              <a:rPr lang="en-US" sz="1400" b="1" dirty="0">
                <a:solidFill>
                  <a:prstClr val="black"/>
                </a:solidFill>
              </a:rPr>
              <a:t>Stagnationstemperatur </a:t>
            </a:r>
            <a:r>
              <a:rPr lang="en-US" sz="1400" dirty="0">
                <a:solidFill>
                  <a:prstClr val="black"/>
                </a:solidFill>
              </a:rPr>
              <a:t>des Kollektors 180°C beträgt und der Kollektor bei ca. 25°C installiert wurde, ist die maximale Ausdehnung des Sammlers zu erwarten:</a:t>
            </a:r>
          </a:p>
          <a:p>
            <a:pPr algn="ctr"/>
            <a:r>
              <a:rPr lang="en-US" sz="1400" dirty="0">
                <a:solidFill>
                  <a:srgbClr val="0070C0"/>
                </a:solidFill>
              </a:rPr>
              <a:t>ΔL = e - L - ΔT = (0,0000168 m/mºC)x(3m)x(155ºC) = 0,0078m = 7,8mm</a:t>
            </a:r>
          </a:p>
          <a:p>
            <a:pPr marL="285750" indent="-285750">
              <a:buFont typeface="Wingdings" panose="05000000000000000000" pitchFamily="2" charset="2"/>
              <a:buChar char="§"/>
            </a:pPr>
            <a:r>
              <a:rPr lang="en-US" sz="1400" b="1" dirty="0">
                <a:solidFill>
                  <a:prstClr val="black"/>
                </a:solidFill>
              </a:rPr>
              <a:t>Diese Erweiterung ist minimal </a:t>
            </a:r>
            <a:r>
              <a:rPr lang="en-US" sz="1400" dirty="0">
                <a:solidFill>
                  <a:prstClr val="black"/>
                </a:solidFill>
              </a:rPr>
              <a:t>und kann durch den Einbau kurzer </a:t>
            </a:r>
            <a:r>
              <a:rPr lang="en-US" sz="1400" b="1" dirty="0">
                <a:solidFill>
                  <a:prstClr val="black"/>
                </a:solidFill>
              </a:rPr>
              <a:t>Header-Offsets</a:t>
            </a:r>
            <a:r>
              <a:rPr lang="en-US" sz="1400" dirty="0">
                <a:solidFill>
                  <a:prstClr val="black"/>
                </a:solidFill>
              </a:rPr>
              <a:t> ausgeglichen werden. </a:t>
            </a:r>
            <a:r>
              <a:rPr lang="en-US" sz="1400" dirty="0"/>
              <a:t>Die natürliche Rohrflexibilität reicht aus, um das Problem zu lösen.</a:t>
            </a:r>
            <a:endParaRPr lang="en-US" sz="1400" dirty="0">
              <a:solidFill>
                <a:srgbClr val="0070C0"/>
              </a:solidFill>
            </a:endParaRPr>
          </a:p>
          <a:p>
            <a:pPr lvl="0" algn="ctr"/>
            <a:endParaRPr lang="en-US" sz="1400" dirty="0">
              <a:solidFill>
                <a:prstClr val="black"/>
              </a:solidFill>
            </a:endParaRPr>
          </a:p>
        </p:txBody>
      </p:sp>
      <p:pic>
        <p:nvPicPr>
          <p:cNvPr id="11" name="Picture 10">
            <a:extLst>
              <a:ext uri="{FF2B5EF4-FFF2-40B4-BE49-F238E27FC236}">
                <a16:creationId xmlns:a16="http://schemas.microsoft.com/office/drawing/2014/main" id="{2C7FFB23-9585-4B17-9864-E0DCB7DCF91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89801" y="1845000"/>
            <a:ext cx="2997000" cy="2880000"/>
          </a:xfrm>
          <a:prstGeom prst="rect">
            <a:avLst/>
          </a:prstGeom>
          <a:solidFill>
            <a:schemeClr val="bg1"/>
          </a:solidFill>
          <a:ln>
            <a:solidFill>
              <a:schemeClr val="tx1"/>
            </a:solidFill>
          </a:ln>
        </p:spPr>
      </p:pic>
    </p:spTree>
    <p:extLst>
      <p:ext uri="{BB962C8B-B14F-4D97-AF65-F5344CB8AC3E}">
        <p14:creationId xmlns:p14="http://schemas.microsoft.com/office/powerpoint/2010/main" val="16132943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3DEC-AFF8-44C6-91AE-3F0C1268D8A4}"/>
              </a:ext>
            </a:extLst>
          </p:cNvPr>
          <p:cNvSpPr>
            <a:spLocks noGrp="1"/>
          </p:cNvSpPr>
          <p:nvPr>
            <p:ph type="title"/>
          </p:nvPr>
        </p:nvSpPr>
        <p:spPr/>
        <p:txBody>
          <a:bodyPr/>
          <a:lstStyle/>
          <a:p>
            <a:r>
              <a:rPr lang="en-US" b="1" dirty="0"/>
              <a:t>2. </a:t>
            </a:r>
            <a:r>
              <a:rPr lang="en-US" b="1" dirty="0">
                <a:solidFill>
                  <a:prstClr val="black"/>
                </a:solidFill>
                <a:cs typeface="Arial" pitchFamily="34" charset="0"/>
              </a:rPr>
              <a:t>Felder und Bänke von Solarkollektoren</a:t>
            </a:r>
            <a:endParaRPr lang="en-US" dirty="0"/>
          </a:p>
        </p:txBody>
      </p:sp>
      <p:sp>
        <p:nvSpPr>
          <p:cNvPr id="4" name="Rectangle 3">
            <a:extLst>
              <a:ext uri="{FF2B5EF4-FFF2-40B4-BE49-F238E27FC236}">
                <a16:creationId xmlns:a16="http://schemas.microsoft.com/office/drawing/2014/main" id="{D539CFA0-5A39-4A7A-8F9E-B26064F66456}"/>
              </a:ext>
            </a:extLst>
          </p:cNvPr>
          <p:cNvSpPr/>
          <p:nvPr/>
        </p:nvSpPr>
        <p:spPr>
          <a:xfrm>
            <a:off x="432916" y="1557000"/>
            <a:ext cx="5435084" cy="369332"/>
          </a:xfrm>
          <a:prstGeom prst="rect">
            <a:avLst/>
          </a:prstGeom>
        </p:spPr>
        <p:txBody>
          <a:bodyPr wrap="square">
            <a:spAutoFit/>
          </a:bodyPr>
          <a:lstStyle/>
          <a:p>
            <a:pPr marL="285750" indent="-285750">
              <a:buFont typeface="Wingdings" panose="05000000000000000000" pitchFamily="2" charset="2"/>
              <a:buChar char="Ø"/>
            </a:pPr>
            <a:r>
              <a:rPr lang="en-US" b="1" dirty="0"/>
              <a:t>Ausdehnung von Kupferrohren.</a:t>
            </a:r>
          </a:p>
        </p:txBody>
      </p:sp>
      <p:sp>
        <p:nvSpPr>
          <p:cNvPr id="5" name="Rectangle 4">
            <a:extLst>
              <a:ext uri="{FF2B5EF4-FFF2-40B4-BE49-F238E27FC236}">
                <a16:creationId xmlns:a16="http://schemas.microsoft.com/office/drawing/2014/main" id="{C9605D99-5C60-4F8B-BDC1-7A40A9155C4B}"/>
              </a:ext>
            </a:extLst>
          </p:cNvPr>
          <p:cNvSpPr/>
          <p:nvPr/>
        </p:nvSpPr>
        <p:spPr>
          <a:xfrm>
            <a:off x="684000" y="1917000"/>
            <a:ext cx="8002800" cy="2277547"/>
          </a:xfrm>
          <a:prstGeom prst="rect">
            <a:avLst/>
          </a:prstGeom>
        </p:spPr>
        <p:txBody>
          <a:bodyPr wrap="square">
            <a:spAutoFit/>
          </a:bodyPr>
          <a:lstStyle/>
          <a:p>
            <a:pPr marL="285750" lvl="0" indent="-285750">
              <a:buFont typeface="Wingdings" panose="05000000000000000000" pitchFamily="2" charset="2"/>
              <a:buChar char="§"/>
            </a:pPr>
            <a:r>
              <a:rPr lang="en-US" sz="1400" dirty="0"/>
              <a:t>Bei größeren Solarthermieanlagen kann es zu erheblichen Abweichungen in der Rohrlänge kommen, so dass kundenspezifische Lösungen erforderlich sein können, um diesem Problem zu begegnen.</a:t>
            </a:r>
            <a:endParaRPr lang="en-US" sz="1400" b="1" dirty="0">
              <a:solidFill>
                <a:prstClr val="black"/>
              </a:solidFill>
            </a:endParaRPr>
          </a:p>
          <a:p>
            <a:pPr marL="285750" lvl="0" indent="-285750">
              <a:buFont typeface="Wingdings" panose="05000000000000000000" pitchFamily="2" charset="2"/>
              <a:buChar char="§"/>
            </a:pPr>
            <a:r>
              <a:rPr lang="en-US" sz="1400" b="1" dirty="0">
                <a:solidFill>
                  <a:prstClr val="black"/>
                </a:solidFill>
              </a:rPr>
              <a:t>Beispiel 2: </a:t>
            </a:r>
            <a:r>
              <a:rPr lang="en-US" sz="1400" dirty="0">
                <a:solidFill>
                  <a:prstClr val="black"/>
                </a:solidFill>
              </a:rPr>
              <a:t>Nehmen wir an, dass bei einem großen kommerziellen Auftrag 90 m Rohrleitungen in einem geraden Graben zwischen dem Kollektorfeld und dem Hauswirtschaftsraum vergraben werden mussten. Die folgende Erweiterung ist zu erwarten:</a:t>
            </a:r>
          </a:p>
          <a:p>
            <a:pPr lvl="0" algn="ctr"/>
            <a:endParaRPr lang="en-US" sz="700" dirty="0">
              <a:solidFill>
                <a:srgbClr val="0070C0"/>
              </a:solidFill>
            </a:endParaRPr>
          </a:p>
          <a:p>
            <a:pPr lvl="0" algn="ctr"/>
            <a:r>
              <a:rPr lang="en-US" sz="1600" dirty="0">
                <a:solidFill>
                  <a:srgbClr val="0070C0"/>
                </a:solidFill>
              </a:rPr>
              <a:t>ΔL = e - L - ΔT = (0,0000168 m/mºC)x(90m)x(155ºC) = 0,234m = 234mm</a:t>
            </a:r>
          </a:p>
          <a:p>
            <a:pPr lvl="0" algn="ctr"/>
            <a:endParaRPr lang="en-US" sz="700" dirty="0">
              <a:solidFill>
                <a:srgbClr val="0070C0"/>
              </a:solidFill>
            </a:endParaRPr>
          </a:p>
          <a:p>
            <a:pPr marL="285750" indent="-285750">
              <a:buFont typeface="Wingdings" panose="05000000000000000000" pitchFamily="2" charset="2"/>
              <a:buChar char="§"/>
            </a:pPr>
            <a:r>
              <a:rPr lang="en-US" sz="1400" b="1" dirty="0">
                <a:solidFill>
                  <a:prstClr val="black"/>
                </a:solidFill>
              </a:rPr>
              <a:t>Diese Expansion ist groß</a:t>
            </a:r>
            <a:r>
              <a:rPr lang="en-US" sz="1400" dirty="0">
                <a:solidFill>
                  <a:prstClr val="black"/>
                </a:solidFill>
              </a:rPr>
              <a:t>. Wird sie in diesem System nicht berücksichtigt, so würden bestimmte Komponenten erheblich belastet werden.</a:t>
            </a:r>
          </a:p>
          <a:p>
            <a:pPr marL="285750" indent="-285750">
              <a:buFont typeface="Wingdings" panose="05000000000000000000" pitchFamily="2" charset="2"/>
              <a:buChar char="§"/>
            </a:pPr>
            <a:r>
              <a:rPr lang="en-US" sz="1400" b="1" dirty="0">
                <a:solidFill>
                  <a:prstClr val="black"/>
                </a:solidFill>
              </a:rPr>
              <a:t>METHODEN, UM DEN ROHREN FLEXIBILITÄT BEI DER WÄRMEAUSDEHNUNG ZU VERLEIHEN</a:t>
            </a:r>
            <a:r>
              <a:rPr lang="en-US" sz="1400" dirty="0">
                <a:solidFill>
                  <a:prstClr val="black"/>
                </a:solidFill>
              </a:rPr>
              <a:t>.</a:t>
            </a:r>
          </a:p>
        </p:txBody>
      </p:sp>
      <p:pic>
        <p:nvPicPr>
          <p:cNvPr id="3" name="Picture 2">
            <a:extLst>
              <a:ext uri="{FF2B5EF4-FFF2-40B4-BE49-F238E27FC236}">
                <a16:creationId xmlns:a16="http://schemas.microsoft.com/office/drawing/2014/main" id="{3F1E1AAC-DA08-45A8-94B0-0FA464A08C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828000" y="4466233"/>
            <a:ext cx="7872465" cy="1842492"/>
          </a:xfrm>
          <a:prstGeom prst="rect">
            <a:avLst/>
          </a:prstGeom>
        </p:spPr>
      </p:pic>
    </p:spTree>
    <p:extLst>
      <p:ext uri="{BB962C8B-B14F-4D97-AF65-F5344CB8AC3E}">
        <p14:creationId xmlns:p14="http://schemas.microsoft.com/office/powerpoint/2010/main" val="1508153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C604E-42D3-45B4-A193-602B4CB9A9EA}"/>
              </a:ext>
            </a:extLst>
          </p:cNvPr>
          <p:cNvSpPr>
            <a:spLocks noGrp="1"/>
          </p:cNvSpPr>
          <p:nvPr>
            <p:ph type="title"/>
          </p:nvPr>
        </p:nvSpPr>
        <p:spPr/>
        <p:txBody>
          <a:bodyPr/>
          <a:lstStyle/>
          <a:p>
            <a:r>
              <a:rPr lang="en-US" b="1" dirty="0"/>
              <a:t>3. </a:t>
            </a:r>
            <a:r>
              <a:rPr lang="en-US" b="1" dirty="0">
                <a:solidFill>
                  <a:prstClr val="black"/>
                </a:solidFill>
                <a:cs typeface="Arial" pitchFamily="34" charset="0"/>
              </a:rPr>
              <a:t>Beispiele für Solaranlagen in großen Wohn- und Gewerbegebieten</a:t>
            </a:r>
            <a:endParaRPr lang="en-US" dirty="0"/>
          </a:p>
        </p:txBody>
      </p:sp>
      <p:sp>
        <p:nvSpPr>
          <p:cNvPr id="5" name="Rectangle 4">
            <a:extLst>
              <a:ext uri="{FF2B5EF4-FFF2-40B4-BE49-F238E27FC236}">
                <a16:creationId xmlns:a16="http://schemas.microsoft.com/office/drawing/2014/main" id="{EADAD6AE-D9C7-4FA6-8451-1DF34236CFFD}"/>
              </a:ext>
            </a:extLst>
          </p:cNvPr>
          <p:cNvSpPr/>
          <p:nvPr/>
        </p:nvSpPr>
        <p:spPr>
          <a:xfrm>
            <a:off x="432916" y="1557000"/>
            <a:ext cx="3923084" cy="369332"/>
          </a:xfrm>
          <a:prstGeom prst="rect">
            <a:avLst/>
          </a:prstGeom>
        </p:spPr>
        <p:txBody>
          <a:bodyPr wrap="square">
            <a:spAutoFit/>
          </a:bodyPr>
          <a:lstStyle/>
          <a:p>
            <a:pPr marL="285750" indent="-285750">
              <a:buFont typeface="Wingdings" panose="05000000000000000000" pitchFamily="2" charset="2"/>
              <a:buChar char="Ø"/>
            </a:pPr>
            <a:r>
              <a:rPr lang="en-US" b="1" dirty="0"/>
              <a:t>Einige bewährte Praktiken.</a:t>
            </a:r>
          </a:p>
        </p:txBody>
      </p:sp>
      <p:pic>
        <p:nvPicPr>
          <p:cNvPr id="6" name="Picture 5">
            <a:extLst>
              <a:ext uri="{FF2B5EF4-FFF2-40B4-BE49-F238E27FC236}">
                <a16:creationId xmlns:a16="http://schemas.microsoft.com/office/drawing/2014/main" id="{8227C3B6-96BD-426D-9634-352C55B3716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852000" y="3312060"/>
            <a:ext cx="4794190" cy="2996940"/>
          </a:xfrm>
          <a:prstGeom prst="rect">
            <a:avLst/>
          </a:prstGeom>
          <a:solidFill>
            <a:schemeClr val="bg1"/>
          </a:solidFill>
          <a:ln>
            <a:solidFill>
              <a:schemeClr val="tx1"/>
            </a:solidFill>
          </a:ln>
        </p:spPr>
      </p:pic>
      <p:sp>
        <p:nvSpPr>
          <p:cNvPr id="7" name="Rectangle 6">
            <a:extLst>
              <a:ext uri="{FF2B5EF4-FFF2-40B4-BE49-F238E27FC236}">
                <a16:creationId xmlns:a16="http://schemas.microsoft.com/office/drawing/2014/main" id="{F663BE37-4636-40FD-A532-3D485F3C6275}"/>
              </a:ext>
            </a:extLst>
          </p:cNvPr>
          <p:cNvSpPr/>
          <p:nvPr/>
        </p:nvSpPr>
        <p:spPr>
          <a:xfrm>
            <a:off x="497810" y="1917000"/>
            <a:ext cx="8754190" cy="1815882"/>
          </a:xfrm>
          <a:prstGeom prst="rect">
            <a:avLst/>
          </a:prstGeom>
        </p:spPr>
        <p:txBody>
          <a:bodyPr wrap="square">
            <a:spAutoFit/>
          </a:bodyPr>
          <a:lstStyle/>
          <a:p>
            <a:pPr marL="285750" lvl="0" indent="-285750">
              <a:buFont typeface="Wingdings" panose="05000000000000000000" pitchFamily="2" charset="2"/>
              <a:buChar char="§"/>
            </a:pPr>
            <a:r>
              <a:rPr lang="en-US" sz="1400" dirty="0"/>
              <a:t>Halten Sie die Flüssigkeitsgeschwindigkeit unter 0,3 m/sec, die </a:t>
            </a:r>
            <a:r>
              <a:rPr lang="en-US" sz="1400" dirty="0" err="1"/>
              <a:t>Breite</a:t>
            </a:r>
            <a:r>
              <a:rPr lang="en-US" sz="1400" dirty="0"/>
              <a:t> der Kollektoren und Sammler DN </a:t>
            </a:r>
            <a:r>
              <a:rPr lang="en-US" sz="1400" dirty="0" err="1"/>
              <a:t>begrenzend</a:t>
            </a:r>
            <a:r>
              <a:rPr lang="en-US" sz="1400" dirty="0"/>
              <a:t>.</a:t>
            </a:r>
          </a:p>
          <a:p>
            <a:pPr marL="285750" indent="-285750">
              <a:buFont typeface="Wingdings" panose="05000000000000000000" pitchFamily="2" charset="2"/>
              <a:buChar char="§"/>
            </a:pPr>
            <a:r>
              <a:rPr lang="en-US" sz="1400" dirty="0"/>
              <a:t>Loten Sie jede Reihe in umgekehrter Richtung aus oder lassen Sie eine andere Methode zum Ausgleich der Ströme zu.</a:t>
            </a:r>
          </a:p>
          <a:p>
            <a:pPr marL="285750" lvl="0" indent="-285750">
              <a:buFont typeface="Wingdings" panose="05000000000000000000" pitchFamily="2" charset="2"/>
              <a:buChar char="§"/>
            </a:pPr>
            <a:r>
              <a:rPr lang="en-US" sz="1400" dirty="0"/>
              <a:t>Wärmeausdehnung berücksichtigen. Lassen Sie ein wenig "Schwung" zwischen den Headern und dem Stromnetz.</a:t>
            </a:r>
          </a:p>
          <a:p>
            <a:pPr marL="285750" lvl="0" indent="-285750">
              <a:buFont typeface="Wingdings" panose="05000000000000000000" pitchFamily="2" charset="2"/>
              <a:buChar char="§"/>
            </a:pPr>
            <a:r>
              <a:rPr lang="en-US" sz="1400" dirty="0"/>
              <a:t>Isolieren Sie alle Leitungen und verwenden Sie einen UV-Schutz (Ummantelung, Latex).</a:t>
            </a:r>
          </a:p>
          <a:p>
            <a:pPr marL="285750" lvl="0" indent="-285750">
              <a:buFont typeface="Wingdings" panose="05000000000000000000" pitchFamily="2" charset="2"/>
              <a:buChar char="§"/>
            </a:pPr>
            <a:r>
              <a:rPr lang="en-US" sz="1400" dirty="0"/>
              <a:t>Zeilen isolieren (installieren </a:t>
            </a:r>
          </a:p>
          <a:p>
            <a:pPr marL="269875" lvl="0"/>
            <a:r>
              <a:rPr lang="en-US" sz="1400" dirty="0"/>
              <a:t>Absperrventile). </a:t>
            </a:r>
          </a:p>
        </p:txBody>
      </p:sp>
      <p:sp>
        <p:nvSpPr>
          <p:cNvPr id="8" name="TextBox 7">
            <a:extLst>
              <a:ext uri="{FF2B5EF4-FFF2-40B4-BE49-F238E27FC236}">
                <a16:creationId xmlns:a16="http://schemas.microsoft.com/office/drawing/2014/main" id="{F94197AB-9DCA-4457-ABA8-F047A2955364}"/>
              </a:ext>
            </a:extLst>
          </p:cNvPr>
          <p:cNvSpPr txBox="1"/>
          <p:nvPr/>
        </p:nvSpPr>
        <p:spPr>
          <a:xfrm>
            <a:off x="497810" y="3631344"/>
            <a:ext cx="3282190" cy="2462213"/>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t>Beispiel (Direktes System). </a:t>
            </a:r>
            <a:r>
              <a:rPr lang="en-US" sz="1400" dirty="0"/>
              <a:t>Array von 24 Sammlern. Mit Kugelhähnen zur Reihenabsperrung. Mit Druckbegrenzungsventilen zur Druckentlastung und zur Entleerung bei Bedarf; mit automatischen Entlüftungsöffnungen zum Abführen der eingeschlossenen Luft. Mit thermischen Entlüftungsventilen zum Frostschutz (nicht benötigte Glykol-SWH-Systeme).</a:t>
            </a:r>
          </a:p>
        </p:txBody>
      </p:sp>
    </p:spTree>
    <p:extLst>
      <p:ext uri="{BB962C8B-B14F-4D97-AF65-F5344CB8AC3E}">
        <p14:creationId xmlns:p14="http://schemas.microsoft.com/office/powerpoint/2010/main" val="14625993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0D02C-769D-48FC-BA14-D5BB4D5C7C97}"/>
              </a:ext>
            </a:extLst>
          </p:cNvPr>
          <p:cNvSpPr>
            <a:spLocks noGrp="1"/>
          </p:cNvSpPr>
          <p:nvPr>
            <p:ph type="title"/>
          </p:nvPr>
        </p:nvSpPr>
        <p:spPr/>
        <p:txBody>
          <a:bodyPr/>
          <a:lstStyle/>
          <a:p>
            <a:r>
              <a:rPr lang="en-US" b="1" dirty="0"/>
              <a:t>3. </a:t>
            </a:r>
            <a:r>
              <a:rPr lang="en-US" b="1" dirty="0">
                <a:solidFill>
                  <a:prstClr val="black"/>
                </a:solidFill>
                <a:cs typeface="Arial" pitchFamily="34" charset="0"/>
              </a:rPr>
              <a:t>Beispiele für Solaranlagen in großen Wohn- und Gewerbegebieten</a:t>
            </a:r>
            <a:endParaRPr lang="en-US" dirty="0"/>
          </a:p>
        </p:txBody>
      </p:sp>
      <p:sp>
        <p:nvSpPr>
          <p:cNvPr id="5" name="Rectangle 4">
            <a:extLst>
              <a:ext uri="{FF2B5EF4-FFF2-40B4-BE49-F238E27FC236}">
                <a16:creationId xmlns:a16="http://schemas.microsoft.com/office/drawing/2014/main" id="{C2902588-BB8C-44CF-B1F2-B1D4B72D1499}"/>
              </a:ext>
            </a:extLst>
          </p:cNvPr>
          <p:cNvSpPr/>
          <p:nvPr/>
        </p:nvSpPr>
        <p:spPr>
          <a:xfrm>
            <a:off x="432916" y="1557000"/>
            <a:ext cx="5147084" cy="369332"/>
          </a:xfrm>
          <a:prstGeom prst="rect">
            <a:avLst/>
          </a:prstGeom>
        </p:spPr>
        <p:txBody>
          <a:bodyPr wrap="square">
            <a:spAutoFit/>
          </a:bodyPr>
          <a:lstStyle/>
          <a:p>
            <a:pPr marL="285750" indent="-285750">
              <a:buFont typeface="Wingdings" panose="05000000000000000000" pitchFamily="2" charset="2"/>
              <a:buChar char="Ø"/>
            </a:pPr>
            <a:r>
              <a:rPr lang="en-US" b="1" dirty="0"/>
              <a:t>Einige bewährte Praktiken.</a:t>
            </a:r>
          </a:p>
        </p:txBody>
      </p:sp>
      <p:pic>
        <p:nvPicPr>
          <p:cNvPr id="7" name="Picture 6">
            <a:extLst>
              <a:ext uri="{FF2B5EF4-FFF2-40B4-BE49-F238E27FC236}">
                <a16:creationId xmlns:a16="http://schemas.microsoft.com/office/drawing/2014/main" id="{492A2323-FAFA-4457-93E0-00BD9F0571D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728814" y="3228574"/>
            <a:ext cx="4946874" cy="2936426"/>
          </a:xfrm>
          <a:prstGeom prst="rect">
            <a:avLst/>
          </a:prstGeom>
          <a:solidFill>
            <a:schemeClr val="bg1"/>
          </a:solidFill>
          <a:ln>
            <a:solidFill>
              <a:schemeClr val="tx1"/>
            </a:solidFill>
          </a:ln>
        </p:spPr>
      </p:pic>
      <p:sp>
        <p:nvSpPr>
          <p:cNvPr id="6" name="Rectangle 5">
            <a:extLst>
              <a:ext uri="{FF2B5EF4-FFF2-40B4-BE49-F238E27FC236}">
                <a16:creationId xmlns:a16="http://schemas.microsoft.com/office/drawing/2014/main" id="{E14F72F4-7667-42BF-AA95-4C2ABC2547EE}"/>
              </a:ext>
            </a:extLst>
          </p:cNvPr>
          <p:cNvSpPr/>
          <p:nvPr/>
        </p:nvSpPr>
        <p:spPr>
          <a:xfrm>
            <a:off x="684000" y="1917000"/>
            <a:ext cx="8002800" cy="1815882"/>
          </a:xfrm>
          <a:prstGeom prst="rect">
            <a:avLst/>
          </a:prstGeom>
        </p:spPr>
        <p:txBody>
          <a:bodyPr wrap="square">
            <a:spAutoFit/>
          </a:bodyPr>
          <a:lstStyle/>
          <a:p>
            <a:pPr marL="285750" lvl="0" indent="-285750">
              <a:buFont typeface="Wingdings" panose="05000000000000000000" pitchFamily="2" charset="2"/>
              <a:buChar char="§"/>
            </a:pPr>
            <a:r>
              <a:rPr lang="en-US" sz="1600" b="1" dirty="0"/>
              <a:t>Beispiel (Drainback-Systeme).</a:t>
            </a:r>
          </a:p>
          <a:p>
            <a:pPr marL="541338" lvl="1" indent="-285750">
              <a:buFont typeface="Calibri" panose="020F0502020204030204" pitchFamily="34" charset="0"/>
              <a:buChar char="–"/>
            </a:pPr>
            <a:r>
              <a:rPr lang="en-US" sz="1600" dirty="0"/>
              <a:t>Das "</a:t>
            </a:r>
            <a:r>
              <a:rPr lang="en-US" sz="1600" dirty="0" err="1"/>
              <a:t>Drainback</a:t>
            </a:r>
            <a:r>
              <a:rPr lang="en-US" sz="1600" dirty="0"/>
              <a:t>"-Feld ist das einfachste von allen, da es kein thermisches Entlüftungsventil oder gar Entlüftungsöffnungen benötigt. Außerdem sind keine Absperrventile an den Reihen erforderlich, da der Kreislauf drucklos ist und die Flüssigkeit nicht gegen die Schwerkraft zurück in die Kollektoren fließen kann. </a:t>
            </a:r>
          </a:p>
          <a:p>
            <a:pPr marL="541338" lvl="1" indent="-285750">
              <a:buFont typeface="Calibri" panose="020F0502020204030204" pitchFamily="34" charset="0"/>
              <a:buChar char="–"/>
            </a:pPr>
            <a:endParaRPr lang="en-US" sz="1600" dirty="0"/>
          </a:p>
          <a:p>
            <a:pPr marL="541338" lvl="1" indent="-285750">
              <a:buFont typeface="Calibri" panose="020F0502020204030204" pitchFamily="34" charset="0"/>
              <a:buChar char="–"/>
            </a:pPr>
            <a:endParaRPr lang="en-US" sz="1600" dirty="0"/>
          </a:p>
        </p:txBody>
      </p:sp>
      <p:sp>
        <p:nvSpPr>
          <p:cNvPr id="4" name="Rechteck 3">
            <a:extLst>
              <a:ext uri="{FF2B5EF4-FFF2-40B4-BE49-F238E27FC236}">
                <a16:creationId xmlns:a16="http://schemas.microsoft.com/office/drawing/2014/main" id="{5277D9F3-BD3F-4398-B254-3693837B4CC6}"/>
              </a:ext>
            </a:extLst>
          </p:cNvPr>
          <p:cNvSpPr/>
          <p:nvPr/>
        </p:nvSpPr>
        <p:spPr>
          <a:xfrm>
            <a:off x="684000" y="3141000"/>
            <a:ext cx="3096000" cy="3046988"/>
          </a:xfrm>
          <a:prstGeom prst="rect">
            <a:avLst/>
          </a:prstGeom>
        </p:spPr>
        <p:txBody>
          <a:bodyPr wrap="square">
            <a:spAutoFit/>
          </a:bodyPr>
          <a:lstStyle/>
          <a:p>
            <a:pPr marL="541338" lvl="1" indent="-285750">
              <a:buFont typeface="Calibri" panose="020F0502020204030204" pitchFamily="34" charset="0"/>
              <a:buChar char="–"/>
            </a:pPr>
            <a:r>
              <a:rPr lang="de-DE" sz="1600" dirty="0"/>
              <a:t>Tatsächlich sind die einzigen Ventile die Absperrventile am Eingang jeder Reihe.</a:t>
            </a:r>
          </a:p>
          <a:p>
            <a:pPr marL="541338" lvl="1" indent="-285750">
              <a:buFont typeface="Calibri" panose="020F0502020204030204" pitchFamily="34" charset="0"/>
              <a:buChar char="–"/>
            </a:pPr>
            <a:r>
              <a:rPr lang="de-DE" sz="1600" dirty="0"/>
              <a:t>Allerdings müssen alle Rohrleitungen im </a:t>
            </a:r>
            <a:r>
              <a:rPr lang="de-DE" sz="1600" dirty="0" err="1"/>
              <a:t>Drainback</a:t>
            </a:r>
            <a:r>
              <a:rPr lang="de-DE" sz="1600" dirty="0"/>
              <a:t>-Array mindestens 2 mm pro Meter geneigt sein, damit das Array ordnungsgemäß entleert werden kann, wobei Fittings und Ventile richtig angeordnet sein müssen.</a:t>
            </a:r>
            <a:endParaRPr lang="en-GB" dirty="0"/>
          </a:p>
        </p:txBody>
      </p:sp>
    </p:spTree>
    <p:extLst>
      <p:ext uri="{BB962C8B-B14F-4D97-AF65-F5344CB8AC3E}">
        <p14:creationId xmlns:p14="http://schemas.microsoft.com/office/powerpoint/2010/main" val="36632439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F305E-78F8-4CBE-AAE0-1E43DB80513E}"/>
              </a:ext>
            </a:extLst>
          </p:cNvPr>
          <p:cNvSpPr>
            <a:spLocks noGrp="1"/>
          </p:cNvSpPr>
          <p:nvPr>
            <p:ph type="title"/>
          </p:nvPr>
        </p:nvSpPr>
        <p:spPr/>
        <p:txBody>
          <a:bodyPr/>
          <a:lstStyle/>
          <a:p>
            <a:r>
              <a:rPr lang="en-US" b="1" dirty="0"/>
              <a:t>3. </a:t>
            </a:r>
            <a:r>
              <a:rPr lang="en-US" b="1" dirty="0">
                <a:solidFill>
                  <a:prstClr val="black"/>
                </a:solidFill>
                <a:cs typeface="Arial" pitchFamily="34" charset="0"/>
              </a:rPr>
              <a:t>Beispiele für Solaranlagen in großen Wohn- und Gewerbegebieten</a:t>
            </a:r>
            <a:endParaRPr lang="en-US" dirty="0"/>
          </a:p>
        </p:txBody>
      </p:sp>
      <p:pic>
        <p:nvPicPr>
          <p:cNvPr id="4" name="Picture 3">
            <a:extLst>
              <a:ext uri="{FF2B5EF4-FFF2-40B4-BE49-F238E27FC236}">
                <a16:creationId xmlns:a16="http://schemas.microsoft.com/office/drawing/2014/main" id="{98302287-FCB3-4902-BBDF-5577A96D80C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536194" y="1629000"/>
            <a:ext cx="6177594" cy="4727350"/>
          </a:xfrm>
          <a:prstGeom prst="rect">
            <a:avLst/>
          </a:prstGeom>
        </p:spPr>
      </p:pic>
      <p:sp>
        <p:nvSpPr>
          <p:cNvPr id="5" name="Rectangle 4">
            <a:extLst>
              <a:ext uri="{FF2B5EF4-FFF2-40B4-BE49-F238E27FC236}">
                <a16:creationId xmlns:a16="http://schemas.microsoft.com/office/drawing/2014/main" id="{227FECD8-1733-457A-BC9F-D8E5BC951402}"/>
              </a:ext>
            </a:extLst>
          </p:cNvPr>
          <p:cNvSpPr/>
          <p:nvPr/>
        </p:nvSpPr>
        <p:spPr>
          <a:xfrm>
            <a:off x="432916" y="1557000"/>
            <a:ext cx="2195084" cy="646331"/>
          </a:xfrm>
          <a:prstGeom prst="rect">
            <a:avLst/>
          </a:prstGeom>
        </p:spPr>
        <p:txBody>
          <a:bodyPr wrap="square">
            <a:spAutoFit/>
          </a:bodyPr>
          <a:lstStyle/>
          <a:p>
            <a:pPr marL="285750" indent="-285750">
              <a:buFont typeface="Wingdings" panose="05000000000000000000" pitchFamily="2" charset="2"/>
              <a:buChar char="Ø"/>
            </a:pPr>
            <a:r>
              <a:rPr lang="en-US" b="1" dirty="0"/>
              <a:t>Beispiele für </a:t>
            </a:r>
          </a:p>
          <a:p>
            <a:pPr marL="266700"/>
            <a:r>
              <a:rPr lang="en-US" b="1" dirty="0"/>
              <a:t>praktische Systeme.</a:t>
            </a:r>
          </a:p>
        </p:txBody>
      </p:sp>
      <p:sp>
        <p:nvSpPr>
          <p:cNvPr id="6" name="Rectangle 5">
            <a:extLst>
              <a:ext uri="{FF2B5EF4-FFF2-40B4-BE49-F238E27FC236}">
                <a16:creationId xmlns:a16="http://schemas.microsoft.com/office/drawing/2014/main" id="{134286EC-7B55-4413-9720-2DE35EC58BE0}"/>
              </a:ext>
            </a:extLst>
          </p:cNvPr>
          <p:cNvSpPr/>
          <p:nvPr/>
        </p:nvSpPr>
        <p:spPr>
          <a:xfrm>
            <a:off x="684000" y="2421000"/>
            <a:ext cx="2016000" cy="1569660"/>
          </a:xfrm>
          <a:prstGeom prst="rect">
            <a:avLst/>
          </a:prstGeom>
        </p:spPr>
        <p:txBody>
          <a:bodyPr wrap="square">
            <a:spAutoFit/>
          </a:bodyPr>
          <a:lstStyle/>
          <a:p>
            <a:pPr marL="285750" lvl="0" indent="-285750">
              <a:buFont typeface="Wingdings" panose="05000000000000000000" pitchFamily="2" charset="2"/>
              <a:buChar char="§"/>
            </a:pPr>
            <a:r>
              <a:rPr lang="en-US" sz="1600" b="1" dirty="0"/>
              <a:t>Glykolanlage für den Wohn-/</a:t>
            </a:r>
            <a:r>
              <a:rPr lang="en-US" sz="1600" b="1" dirty="0" err="1"/>
              <a:t>Geschäfts-bereich</a:t>
            </a:r>
            <a:r>
              <a:rPr lang="en-US" sz="1600" b="1" dirty="0"/>
              <a:t> mit atmosphärischem Tank mit Spule.</a:t>
            </a:r>
          </a:p>
        </p:txBody>
      </p:sp>
      <p:sp>
        <p:nvSpPr>
          <p:cNvPr id="7" name="Rectangle 6">
            <a:extLst>
              <a:ext uri="{FF2B5EF4-FFF2-40B4-BE49-F238E27FC236}">
                <a16:creationId xmlns:a16="http://schemas.microsoft.com/office/drawing/2014/main" id="{5B6DA6A7-40D4-4139-9F54-13118A84BF7E}"/>
              </a:ext>
            </a:extLst>
          </p:cNvPr>
          <p:cNvSpPr/>
          <p:nvPr/>
        </p:nvSpPr>
        <p:spPr>
          <a:xfrm>
            <a:off x="1188000" y="5877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19220948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B027D-9A24-4391-8041-6BAE374E35CE}"/>
              </a:ext>
            </a:extLst>
          </p:cNvPr>
          <p:cNvSpPr>
            <a:spLocks noGrp="1"/>
          </p:cNvSpPr>
          <p:nvPr>
            <p:ph type="title"/>
          </p:nvPr>
        </p:nvSpPr>
        <p:spPr/>
        <p:txBody>
          <a:bodyPr/>
          <a:lstStyle/>
          <a:p>
            <a:r>
              <a:rPr lang="en-US" b="1" dirty="0"/>
              <a:t>3. </a:t>
            </a:r>
            <a:r>
              <a:rPr lang="en-US" b="1" dirty="0">
                <a:solidFill>
                  <a:prstClr val="black"/>
                </a:solidFill>
                <a:cs typeface="Arial" pitchFamily="34" charset="0"/>
              </a:rPr>
              <a:t>Beispiele für Solaranlagen in großen Wohn- und Gewerbegebieten</a:t>
            </a:r>
            <a:endParaRPr lang="en-US" dirty="0"/>
          </a:p>
        </p:txBody>
      </p:sp>
      <p:sp>
        <p:nvSpPr>
          <p:cNvPr id="4" name="Rectangle 3">
            <a:extLst>
              <a:ext uri="{FF2B5EF4-FFF2-40B4-BE49-F238E27FC236}">
                <a16:creationId xmlns:a16="http://schemas.microsoft.com/office/drawing/2014/main" id="{E15548C0-FD80-4F7D-8602-29C236CE85DF}"/>
              </a:ext>
            </a:extLst>
          </p:cNvPr>
          <p:cNvSpPr/>
          <p:nvPr/>
        </p:nvSpPr>
        <p:spPr>
          <a:xfrm>
            <a:off x="432916" y="1557000"/>
            <a:ext cx="2195084" cy="646331"/>
          </a:xfrm>
          <a:prstGeom prst="rect">
            <a:avLst/>
          </a:prstGeom>
        </p:spPr>
        <p:txBody>
          <a:bodyPr wrap="square">
            <a:spAutoFit/>
          </a:bodyPr>
          <a:lstStyle/>
          <a:p>
            <a:pPr marL="285750" indent="-285750">
              <a:buFont typeface="Wingdings" panose="05000000000000000000" pitchFamily="2" charset="2"/>
              <a:buChar char="Ø"/>
            </a:pPr>
            <a:r>
              <a:rPr lang="en-US" b="1" dirty="0"/>
              <a:t>Beispiele für </a:t>
            </a:r>
          </a:p>
          <a:p>
            <a:pPr marL="266700"/>
            <a:r>
              <a:rPr lang="en-US" b="1" dirty="0"/>
              <a:t>praktische Systeme.</a:t>
            </a:r>
          </a:p>
        </p:txBody>
      </p:sp>
      <p:pic>
        <p:nvPicPr>
          <p:cNvPr id="5" name="Picture 4">
            <a:extLst>
              <a:ext uri="{FF2B5EF4-FFF2-40B4-BE49-F238E27FC236}">
                <a16:creationId xmlns:a16="http://schemas.microsoft.com/office/drawing/2014/main" id="{30FC0512-0E7C-426C-9EB8-79AE3802F3E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628001" y="1665776"/>
            <a:ext cx="6067338" cy="4676024"/>
          </a:xfrm>
          <a:prstGeom prst="rect">
            <a:avLst/>
          </a:prstGeom>
        </p:spPr>
      </p:pic>
      <p:sp>
        <p:nvSpPr>
          <p:cNvPr id="6" name="Rectangle 5">
            <a:extLst>
              <a:ext uri="{FF2B5EF4-FFF2-40B4-BE49-F238E27FC236}">
                <a16:creationId xmlns:a16="http://schemas.microsoft.com/office/drawing/2014/main" id="{97E123E7-AC11-4D45-8BE3-90AE18DA8829}"/>
              </a:ext>
            </a:extLst>
          </p:cNvPr>
          <p:cNvSpPr/>
          <p:nvPr/>
        </p:nvSpPr>
        <p:spPr>
          <a:xfrm>
            <a:off x="684000" y="2416676"/>
            <a:ext cx="1800000" cy="2308324"/>
          </a:xfrm>
          <a:prstGeom prst="rect">
            <a:avLst/>
          </a:prstGeom>
        </p:spPr>
        <p:txBody>
          <a:bodyPr wrap="square">
            <a:spAutoFit/>
          </a:bodyPr>
          <a:lstStyle/>
          <a:p>
            <a:pPr marL="285750" lvl="0" indent="-285750">
              <a:buFont typeface="Wingdings" panose="05000000000000000000" pitchFamily="2" charset="2"/>
              <a:buChar char="§"/>
            </a:pPr>
            <a:r>
              <a:rPr lang="en-US" sz="1600" b="1" dirty="0"/>
              <a:t>Elektrisch verstärkte Solaranlage für die Warmwasserbereitung und die Solaranlage von ETC in Serie parallel kombiniert.</a:t>
            </a:r>
          </a:p>
        </p:txBody>
      </p:sp>
      <p:sp>
        <p:nvSpPr>
          <p:cNvPr id="7" name="Rectangle 6">
            <a:extLst>
              <a:ext uri="{FF2B5EF4-FFF2-40B4-BE49-F238E27FC236}">
                <a16:creationId xmlns:a16="http://schemas.microsoft.com/office/drawing/2014/main" id="{78CC0AE5-7ED5-4075-AFEC-57EE168BAA15}"/>
              </a:ext>
            </a:extLst>
          </p:cNvPr>
          <p:cNvSpPr/>
          <p:nvPr/>
        </p:nvSpPr>
        <p:spPr>
          <a:xfrm>
            <a:off x="1188000" y="5877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10313269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D4C41-EEAE-4C86-8D43-79E07329A4F5}"/>
              </a:ext>
            </a:extLst>
          </p:cNvPr>
          <p:cNvSpPr>
            <a:spLocks noGrp="1"/>
          </p:cNvSpPr>
          <p:nvPr>
            <p:ph type="title"/>
          </p:nvPr>
        </p:nvSpPr>
        <p:spPr/>
        <p:txBody>
          <a:bodyPr/>
          <a:lstStyle/>
          <a:p>
            <a:r>
              <a:rPr lang="en-US" b="1" dirty="0"/>
              <a:t>Zusammenfassung</a:t>
            </a:r>
            <a:endParaRPr lang="en-US" dirty="0"/>
          </a:p>
        </p:txBody>
      </p:sp>
      <p:sp>
        <p:nvSpPr>
          <p:cNvPr id="4" name="Rectangle 3">
            <a:extLst>
              <a:ext uri="{FF2B5EF4-FFF2-40B4-BE49-F238E27FC236}">
                <a16:creationId xmlns:a16="http://schemas.microsoft.com/office/drawing/2014/main" id="{8336EC31-5D66-4A2A-9351-1015520591A6}"/>
              </a:ext>
            </a:extLst>
          </p:cNvPr>
          <p:cNvSpPr/>
          <p:nvPr/>
        </p:nvSpPr>
        <p:spPr>
          <a:xfrm>
            <a:off x="684000" y="1908225"/>
            <a:ext cx="8002800" cy="4401205"/>
          </a:xfrm>
          <a:prstGeom prst="rect">
            <a:avLst/>
          </a:prstGeom>
        </p:spPr>
        <p:txBody>
          <a:bodyPr wrap="square">
            <a:spAutoFit/>
          </a:bodyPr>
          <a:lstStyle/>
          <a:p>
            <a:pPr marL="285750" lvl="0" indent="-285750">
              <a:buFont typeface="Wingdings" panose="05000000000000000000" pitchFamily="2" charset="2"/>
              <a:buChar char="§"/>
            </a:pPr>
            <a:r>
              <a:rPr lang="en-US" sz="1400" b="1" dirty="0"/>
              <a:t>Das Verstehen, Berechnen, Installieren und Warten von solarthermischen Anlagen erfordert ein tiefes Verständnis der einzelnen Solarkollektoren: Funktion, Typ, Leistung und Installation.</a:t>
            </a:r>
          </a:p>
          <a:p>
            <a:pPr marL="285750" lvl="0" indent="-285750">
              <a:buFont typeface="Wingdings" panose="05000000000000000000" pitchFamily="2" charset="2"/>
              <a:buChar char="§"/>
            </a:pPr>
            <a:r>
              <a:rPr lang="en-US" sz="1400" b="1" dirty="0"/>
              <a:t>Die komplette Installation von Solarkollektoren in einem bestimmten SWH-System wird richtigerweise als Solarfeld bezeichnet, das wiederum oft aus mehreren in Reihen angeordneten Kollektorbänken besteht.</a:t>
            </a:r>
          </a:p>
          <a:p>
            <a:pPr marL="285750" lvl="0" indent="-285750">
              <a:buFont typeface="Wingdings" panose="05000000000000000000" pitchFamily="2" charset="2"/>
              <a:buChar char="§"/>
            </a:pPr>
            <a:r>
              <a:rPr lang="en-US" sz="1400" b="1" dirty="0"/>
              <a:t>Die strukturelle Organisation von Bänken und Arrays sagt nicht viel über ihre hydraulischen Verbindungen aus. Die FPC-Kollektoren in Harfenbauweise sind in der Tat hydraulisch parallel in einer Bank/Reihe geschaltet, während die ETC-Kollektoren in Reihe geschaltet sind. Die Bänke werden hauptsächlich hydraulisch parallel geschaltet. </a:t>
            </a:r>
          </a:p>
          <a:p>
            <a:pPr marL="285750" lvl="0" indent="-285750">
              <a:buFont typeface="Wingdings" panose="05000000000000000000" pitchFamily="2" charset="2"/>
              <a:buChar char="§"/>
            </a:pPr>
            <a:r>
              <a:rPr lang="en-US" sz="1400" b="1" dirty="0"/>
              <a:t>Bei den Anwendungssätzen begrenzen die Hersteller die Anzahl der Kollektoren, die Reihen oder Vollfelder bilden, aufgrund einer Reihe von Faktoren, wie z.B. Druckabfall und Temperaturen. Ein übermäßiger Druckabfall würde eine Neuauslegung der Rohre und Pumpen erfordern.</a:t>
            </a:r>
          </a:p>
          <a:p>
            <a:pPr marL="285750" lvl="0" indent="-285750">
              <a:buFont typeface="Wingdings" panose="05000000000000000000" pitchFamily="2" charset="2"/>
              <a:buChar char="§"/>
            </a:pPr>
            <a:r>
              <a:rPr lang="en-US" sz="1400" b="1" dirty="0"/>
              <a:t>Die Sicherstellung des richtigen Durchflusses durch die Kollektoren für den Wirkungsgrad, die Begrenzung der Strömungsgeschwindigkeiten, der Ausgleich von Strömungen und die Minimierung des Effekts der Wärmeausdehnung sind weitere grundlegende Überlegungen bei Installationsprojekten. </a:t>
            </a:r>
          </a:p>
          <a:p>
            <a:pPr marL="285750" lvl="0" indent="-285750">
              <a:buFont typeface="Wingdings" panose="05000000000000000000" pitchFamily="2" charset="2"/>
              <a:buChar char="§"/>
            </a:pPr>
            <a:r>
              <a:rPr lang="en-US" sz="1400" b="1" dirty="0"/>
              <a:t>Häufig kann der Durchflussausgleich kostengünstig durch Rücklaufleitungen erfolgen; ebenso nutzen die Installateure die natürliche Flexibilität von Kupferrohren, um die Auswirkungen der Wärmeausdehnung zu minimieren. In anderen Fällen sind ausgefeiltere Schätzungen und Mittel erforderlich.</a:t>
            </a:r>
          </a:p>
        </p:txBody>
      </p:sp>
      <p:sp>
        <p:nvSpPr>
          <p:cNvPr id="5" name="Rectangle 4">
            <a:extLst>
              <a:ext uri="{FF2B5EF4-FFF2-40B4-BE49-F238E27FC236}">
                <a16:creationId xmlns:a16="http://schemas.microsoft.com/office/drawing/2014/main" id="{1B181D78-92AF-4F8F-85B2-1703371F5115}"/>
              </a:ext>
            </a:extLst>
          </p:cNvPr>
          <p:cNvSpPr/>
          <p:nvPr/>
        </p:nvSpPr>
        <p:spPr>
          <a:xfrm>
            <a:off x="638116" y="1557000"/>
            <a:ext cx="8048684" cy="369332"/>
          </a:xfrm>
          <a:prstGeom prst="rect">
            <a:avLst/>
          </a:prstGeom>
        </p:spPr>
        <p:txBody>
          <a:bodyPr wrap="square">
            <a:spAutoFit/>
          </a:bodyPr>
          <a:lstStyle/>
          <a:p>
            <a:r>
              <a:rPr lang="en-US" dirty="0"/>
              <a:t>Dies sind wichtige Ideen, die in </a:t>
            </a:r>
            <a:r>
              <a:rPr lang="en-US" dirty="0" err="1"/>
              <a:t>diesem</a:t>
            </a:r>
            <a:r>
              <a:rPr lang="en-US" dirty="0"/>
              <a:t> Modul behandelt werden:</a:t>
            </a:r>
          </a:p>
        </p:txBody>
      </p:sp>
    </p:spTree>
    <p:extLst>
      <p:ext uri="{BB962C8B-B14F-4D97-AF65-F5344CB8AC3E}">
        <p14:creationId xmlns:p14="http://schemas.microsoft.com/office/powerpoint/2010/main" val="3027603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088CF-95DB-464F-B049-7CAD5F6A0CBE}"/>
              </a:ext>
            </a:extLst>
          </p:cNvPr>
          <p:cNvSpPr>
            <a:spLocks noGrp="1"/>
          </p:cNvSpPr>
          <p:nvPr>
            <p:ph type="title"/>
          </p:nvPr>
        </p:nvSpPr>
        <p:spPr/>
        <p:txBody>
          <a:bodyPr/>
          <a:lstStyle/>
          <a:p>
            <a:r>
              <a:rPr lang="en-US" b="1" dirty="0"/>
              <a:t>1. Ein Überblick über Solarkollektoren</a:t>
            </a:r>
            <a:endParaRPr lang="en-US" dirty="0"/>
          </a:p>
        </p:txBody>
      </p:sp>
      <p:sp>
        <p:nvSpPr>
          <p:cNvPr id="6" name="TextBox 5">
            <a:extLst>
              <a:ext uri="{FF2B5EF4-FFF2-40B4-BE49-F238E27FC236}">
                <a16:creationId xmlns:a16="http://schemas.microsoft.com/office/drawing/2014/main" id="{5AE85C69-943E-4FAE-869E-74E0A7787E1C}"/>
              </a:ext>
            </a:extLst>
          </p:cNvPr>
          <p:cNvSpPr txBox="1"/>
          <p:nvPr/>
        </p:nvSpPr>
        <p:spPr>
          <a:xfrm>
            <a:off x="900000" y="2277000"/>
            <a:ext cx="5544000" cy="3893374"/>
          </a:xfrm>
          <a:prstGeom prst="rect">
            <a:avLst/>
          </a:prstGeom>
          <a:noFill/>
        </p:spPr>
        <p:txBody>
          <a:bodyPr wrap="square" rtlCol="0">
            <a:spAutoFit/>
          </a:bodyPr>
          <a:lstStyle/>
          <a:p>
            <a:pPr marL="285750" indent="-285750">
              <a:buFont typeface="Calibri" panose="020F0502020204030204" pitchFamily="34" charset="0"/>
              <a:buChar char="–"/>
            </a:pPr>
            <a:r>
              <a:rPr lang="en-US" sz="1300" b="1" dirty="0"/>
              <a:t>ETC </a:t>
            </a:r>
          </a:p>
          <a:p>
            <a:pPr marL="541338" lvl="1" indent="-285750">
              <a:buFont typeface="Arial" panose="020B0604020202020204" pitchFamily="34" charset="0"/>
              <a:buChar char="."/>
            </a:pPr>
            <a:r>
              <a:rPr lang="en-US" sz="1300" dirty="0"/>
              <a:t>Absorber in einem Glasrohr eingeschlossen "evakuiert" (Vakuum).</a:t>
            </a:r>
          </a:p>
          <a:p>
            <a:pPr marL="541338" lvl="1" indent="-285750">
              <a:buFont typeface="Arial" panose="020B0604020202020204" pitchFamily="34" charset="0"/>
              <a:buChar char="."/>
            </a:pPr>
            <a:r>
              <a:rPr lang="en-US" sz="1300" dirty="0"/>
              <a:t>Das Vakuum in ETC bietet eine hervorragende thermische Isolierung.</a:t>
            </a:r>
          </a:p>
          <a:p>
            <a:pPr marL="541338" lvl="1" indent="-285750">
              <a:buFont typeface="Arial" panose="020B0604020202020204" pitchFamily="34" charset="0"/>
              <a:buChar char="."/>
            </a:pPr>
            <a:r>
              <a:rPr lang="en-US" sz="1300" dirty="0"/>
              <a:t>Basisteile: Einzelrohre, Sammler, Verteilerkasten.</a:t>
            </a:r>
          </a:p>
          <a:p>
            <a:pPr marL="541338" lvl="1" indent="-285750">
              <a:buFont typeface="Arial" panose="020B0604020202020204" pitchFamily="34" charset="0"/>
              <a:buChar char="."/>
            </a:pPr>
            <a:r>
              <a:rPr lang="en-US" sz="1300" dirty="0"/>
              <a:t>Zwei Grundtypen: Direktes Durchfluss- und Wärmerohr ETC. Im Gegenzug:</a:t>
            </a:r>
          </a:p>
          <a:p>
            <a:pPr marL="712788" lvl="2"/>
            <a:r>
              <a:rPr lang="en-US" sz="1300" dirty="0"/>
              <a:t>Direkter Durchfluss ETC. "U-förmig" und koaxiale Typen.</a:t>
            </a:r>
          </a:p>
          <a:p>
            <a:pPr marL="712788" lvl="2"/>
            <a:r>
              <a:rPr lang="en-US" sz="1300" dirty="0"/>
              <a:t>Heap Pipe ETC. Trocken- und Nassanschlussarten.</a:t>
            </a:r>
          </a:p>
          <a:p>
            <a:pPr marL="541338" lvl="1" indent="-285750">
              <a:buFont typeface="Arial" panose="020B0604020202020204" pitchFamily="34" charset="0"/>
              <a:buChar char="."/>
            </a:pPr>
            <a:r>
              <a:rPr lang="en-US" sz="1300" dirty="0"/>
              <a:t>Direkter Durchfluss ETC. Der HTF zirkuliert im Inneren des Absorbers.</a:t>
            </a:r>
          </a:p>
          <a:p>
            <a:pPr marL="541338" lvl="1" indent="-285750">
              <a:buFont typeface="Arial" panose="020B0604020202020204" pitchFamily="34" charset="0"/>
              <a:buChar char="."/>
            </a:pPr>
            <a:r>
              <a:rPr lang="en-US" sz="1300" dirty="0"/>
              <a:t>Wärmerohr ETC. Der HTF in einem Kondensator wird indirekt beheizt.</a:t>
            </a:r>
          </a:p>
          <a:p>
            <a:pPr marL="541338" lvl="1" indent="-285750">
              <a:buFont typeface="Arial" panose="020B0604020202020204" pitchFamily="34" charset="0"/>
              <a:buChar char="."/>
            </a:pPr>
            <a:r>
              <a:rPr lang="en-US" sz="1300" dirty="0"/>
              <a:t>Direkter Durchfluss ETC. Es bietet mehr Flexibilität bei der Installation. </a:t>
            </a:r>
          </a:p>
          <a:p>
            <a:pPr marL="541338" lvl="1" indent="-285750">
              <a:buFont typeface="Arial" panose="020B0604020202020204" pitchFamily="34" charset="0"/>
              <a:buChar char="."/>
            </a:pPr>
            <a:r>
              <a:rPr lang="en-US" sz="1300" dirty="0"/>
              <a:t>Wärmerohr ETC. Es erfordert einen bestimmten Installationswinkel.</a:t>
            </a:r>
          </a:p>
          <a:p>
            <a:pPr marL="541338" lvl="1" indent="-285750">
              <a:buFont typeface="Arial" panose="020B0604020202020204" pitchFamily="34" charset="0"/>
              <a:buChar char="."/>
            </a:pPr>
            <a:r>
              <a:rPr lang="en-US" sz="1300" dirty="0"/>
              <a:t>ETC. Geringere Wärmeverluste bedeuten bessere Leistungen.</a:t>
            </a:r>
          </a:p>
          <a:p>
            <a:pPr marL="541338" lvl="1" indent="-285750">
              <a:buFont typeface="Arial" panose="020B0604020202020204" pitchFamily="34" charset="0"/>
              <a:buChar char="."/>
            </a:pPr>
            <a:r>
              <a:rPr lang="en-US" sz="1300" b="1" dirty="0"/>
              <a:t>ETC. Besonders in kalten Klimazonen oder im Winter angezeigt.</a:t>
            </a:r>
          </a:p>
          <a:p>
            <a:pPr marL="541338" lvl="1" indent="-285750">
              <a:buFont typeface="Arial" panose="020B0604020202020204" pitchFamily="34" charset="0"/>
              <a:buChar char="."/>
            </a:pPr>
            <a:r>
              <a:rPr lang="en-US" sz="1300" dirty="0"/>
              <a:t>Das "trockene" Heat Pipe ETC kann vor Ort montiert und repariert werden.</a:t>
            </a:r>
          </a:p>
          <a:p>
            <a:pPr marL="541338" lvl="1" indent="-285750">
              <a:buFont typeface="Arial" panose="020B0604020202020204" pitchFamily="34" charset="0"/>
              <a:buChar char="."/>
            </a:pPr>
            <a:r>
              <a:rPr lang="en-US" sz="1300" dirty="0"/>
              <a:t>HTF kann wesentlich höhere Ausgangstemperaturen (90oC) erreichen.</a:t>
            </a:r>
          </a:p>
          <a:p>
            <a:pPr marL="541338" lvl="1" indent="-285750">
              <a:buFont typeface="Arial" panose="020B0604020202020204" pitchFamily="34" charset="0"/>
              <a:buChar char="."/>
            </a:pPr>
            <a:r>
              <a:rPr lang="en-US" sz="1300" dirty="0"/>
              <a:t>Lange Lebensdauer erfordert zuverlässige Dichtungen. Die Rohre sind spröde.</a:t>
            </a:r>
          </a:p>
        </p:txBody>
      </p:sp>
      <p:pic>
        <p:nvPicPr>
          <p:cNvPr id="14" name="Picture 13">
            <a:extLst>
              <a:ext uri="{FF2B5EF4-FFF2-40B4-BE49-F238E27FC236}">
                <a16:creationId xmlns:a16="http://schemas.microsoft.com/office/drawing/2014/main" id="{BDE19D28-789A-4BA9-9397-B3411EF59DA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0"/>
                    </a14:imgEffect>
                  </a14:imgLayer>
                </a14:imgProps>
              </a:ext>
            </a:extLst>
          </a:blip>
          <a:stretch>
            <a:fillRect/>
          </a:stretch>
        </p:blipFill>
        <p:spPr>
          <a:xfrm>
            <a:off x="6444000" y="2100224"/>
            <a:ext cx="2222357" cy="4211097"/>
          </a:xfrm>
          <a:prstGeom prst="rect">
            <a:avLst/>
          </a:prstGeom>
          <a:ln>
            <a:solidFill>
              <a:schemeClr val="tx1"/>
            </a:solidFill>
          </a:ln>
        </p:spPr>
      </p:pic>
      <p:sp>
        <p:nvSpPr>
          <p:cNvPr id="7" name="Rectangle 6">
            <a:extLst>
              <a:ext uri="{FF2B5EF4-FFF2-40B4-BE49-F238E27FC236}">
                <a16:creationId xmlns:a16="http://schemas.microsoft.com/office/drawing/2014/main" id="{09B07C6A-BED5-408B-BF6D-33654F7817A9}"/>
              </a:ext>
            </a:extLst>
          </p:cNvPr>
          <p:cNvSpPr/>
          <p:nvPr/>
        </p:nvSpPr>
        <p:spPr>
          <a:xfrm>
            <a:off x="731426" y="1932246"/>
            <a:ext cx="6144574" cy="338554"/>
          </a:xfrm>
          <a:prstGeom prst="rect">
            <a:avLst/>
          </a:prstGeom>
        </p:spPr>
        <p:txBody>
          <a:bodyPr wrap="square">
            <a:spAutoFit/>
          </a:bodyPr>
          <a:lstStyle/>
          <a:p>
            <a:pPr marL="285750" indent="-285750">
              <a:buFont typeface="Wingdings" panose="05000000000000000000" pitchFamily="2" charset="2"/>
              <a:buChar char="§"/>
            </a:pPr>
            <a:r>
              <a:rPr lang="en-US" sz="1600" b="1" dirty="0"/>
              <a:t>DIE IN DEN SWH-SYSTEMEN VERWENDETEN GRUNDTYPEN.</a:t>
            </a:r>
            <a:endParaRPr lang="en-US" sz="1600" dirty="0"/>
          </a:p>
        </p:txBody>
      </p:sp>
      <p:sp>
        <p:nvSpPr>
          <p:cNvPr id="8" name="Rectangle 7">
            <a:extLst>
              <a:ext uri="{FF2B5EF4-FFF2-40B4-BE49-F238E27FC236}">
                <a16:creationId xmlns:a16="http://schemas.microsoft.com/office/drawing/2014/main" id="{BCD60245-2AE3-4ACD-A63B-7538BDA83943}"/>
              </a:ext>
            </a:extLst>
          </p:cNvPr>
          <p:cNvSpPr/>
          <p:nvPr/>
        </p:nvSpPr>
        <p:spPr>
          <a:xfrm>
            <a:off x="432916" y="1557000"/>
            <a:ext cx="7955084" cy="369332"/>
          </a:xfrm>
          <a:prstGeom prst="rect">
            <a:avLst/>
          </a:prstGeom>
        </p:spPr>
        <p:txBody>
          <a:bodyPr wrap="square">
            <a:spAutoFit/>
          </a:bodyPr>
          <a:lstStyle/>
          <a:p>
            <a:pPr marL="285750" indent="-285750">
              <a:buFont typeface="Wingdings" panose="05000000000000000000" pitchFamily="2" charset="2"/>
              <a:buChar char="Ø"/>
            </a:pPr>
            <a:r>
              <a:rPr lang="en-US" b="1" dirty="0"/>
              <a:t>Ausgewählte Aspekte der Kollektortechnologien, Auswahl und Installation</a:t>
            </a:r>
          </a:p>
        </p:txBody>
      </p:sp>
    </p:spTree>
    <p:extLst>
      <p:ext uri="{BB962C8B-B14F-4D97-AF65-F5344CB8AC3E}">
        <p14:creationId xmlns:p14="http://schemas.microsoft.com/office/powerpoint/2010/main" val="5506874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FB6C6-45F2-43ED-8B5E-E17C2B7FB35D}"/>
              </a:ext>
            </a:extLst>
          </p:cNvPr>
          <p:cNvSpPr>
            <a:spLocks noGrp="1"/>
          </p:cNvSpPr>
          <p:nvPr>
            <p:ph type="title"/>
          </p:nvPr>
        </p:nvSpPr>
        <p:spPr/>
        <p:txBody>
          <a:bodyPr/>
          <a:lstStyle/>
          <a:p>
            <a:r>
              <a:rPr lang="en-US" dirty="0"/>
              <a:t>Bibliographie</a:t>
            </a:r>
          </a:p>
        </p:txBody>
      </p:sp>
      <p:sp>
        <p:nvSpPr>
          <p:cNvPr id="4" name="Rectangle 3">
            <a:extLst>
              <a:ext uri="{FF2B5EF4-FFF2-40B4-BE49-F238E27FC236}">
                <a16:creationId xmlns:a16="http://schemas.microsoft.com/office/drawing/2014/main" id="{76916603-A31C-4125-B814-8BD241D2EAB5}"/>
              </a:ext>
            </a:extLst>
          </p:cNvPr>
          <p:cNvSpPr/>
          <p:nvPr/>
        </p:nvSpPr>
        <p:spPr>
          <a:xfrm>
            <a:off x="395288" y="1629000"/>
            <a:ext cx="8291512" cy="1569660"/>
          </a:xfrm>
          <a:prstGeom prst="rect">
            <a:avLst/>
          </a:prstGeom>
        </p:spPr>
        <p:txBody>
          <a:bodyPr wrap="square">
            <a:spAutoFit/>
          </a:bodyPr>
          <a:lstStyle/>
          <a:p>
            <a:pPr marL="285750" indent="-285750">
              <a:buFont typeface="Wingdings" panose="05000000000000000000" pitchFamily="2" charset="2"/>
              <a:buChar char="§"/>
            </a:pPr>
            <a:r>
              <a:rPr lang="en-US" sz="1600" dirty="0">
                <a:solidFill>
                  <a:prstClr val="black"/>
                </a:solidFill>
                <a:cs typeface="Arial" pitchFamily="34" charset="0"/>
              </a:rPr>
              <a:t>Zusätzliche Informationen und Ressourcen:</a:t>
            </a:r>
          </a:p>
          <a:p>
            <a:pPr marL="285750" indent="-285750">
              <a:buFont typeface="Arial" panose="020B0604020202020204" pitchFamily="34" charset="0"/>
              <a:buChar char="•"/>
            </a:pPr>
            <a:endParaRPr lang="en-US" sz="1600" dirty="0">
              <a:solidFill>
                <a:prstClr val="black"/>
              </a:solidFill>
              <a:cs typeface="Arial" pitchFamily="34" charset="0"/>
            </a:endParaRPr>
          </a:p>
          <a:p>
            <a:pPr marL="1257300" lvl="2" indent="-342900">
              <a:buFont typeface="+mj-lt"/>
              <a:buAutoNum type="arabicPeriod"/>
            </a:pPr>
            <a:r>
              <a:rPr lang="en-US" sz="1600" dirty="0">
                <a:solidFill>
                  <a:prstClr val="black"/>
                </a:solidFill>
                <a:cs typeface="Arial" pitchFamily="34" charset="0"/>
              </a:rPr>
              <a:t>(Notizen, Folien zum freien Download). </a:t>
            </a:r>
            <a:r>
              <a:rPr lang="en-US" sz="1600" i="1" dirty="0"/>
              <a:t>"</a:t>
            </a:r>
            <a:r>
              <a:rPr lang="es-ES" sz="1600" i="1" dirty="0" err="1"/>
              <a:t>Solar-Wasserheizer Design</a:t>
            </a:r>
            <a:r>
              <a:rPr lang="es-ES" sz="1600" i="1" dirty="0"/>
              <a:t>". </a:t>
            </a:r>
            <a:r>
              <a:rPr lang="en-US" sz="1600" dirty="0">
                <a:solidFill>
                  <a:prstClr val="black"/>
                </a:solidFill>
                <a:hlinkClick r:id="rId2"/>
              </a:rPr>
              <a:t>Hier</a:t>
            </a:r>
            <a:r>
              <a:rPr lang="en-US" sz="1600" dirty="0">
                <a:solidFill>
                  <a:prstClr val="black"/>
                </a:solidFill>
                <a:cs typeface="Arial" pitchFamily="34" charset="0"/>
              </a:rPr>
              <a:t> verfügbar</a:t>
            </a:r>
            <a:r>
              <a:rPr lang="en-US" sz="1600" dirty="0">
                <a:solidFill>
                  <a:prstClr val="black"/>
                </a:solidFill>
              </a:rPr>
              <a:t>.</a:t>
            </a:r>
          </a:p>
          <a:p>
            <a:pPr marL="1257300" lvl="2" indent="-342900">
              <a:buFont typeface="+mj-lt"/>
              <a:buAutoNum type="arabicPeriod"/>
            </a:pPr>
            <a:r>
              <a:rPr lang="en-US" sz="1600" dirty="0">
                <a:solidFill>
                  <a:prstClr val="black"/>
                </a:solidFill>
              </a:rPr>
              <a:t>(</a:t>
            </a:r>
            <a:r>
              <a:rPr lang="en-US" sz="1600" dirty="0" err="1">
                <a:solidFill>
                  <a:prstClr val="black"/>
                </a:solidFill>
              </a:rPr>
              <a:t>Solene</a:t>
            </a:r>
            <a:r>
              <a:rPr lang="en-US" sz="1600" dirty="0">
                <a:solidFill>
                  <a:prstClr val="black"/>
                </a:solidFill>
              </a:rPr>
              <a:t> Website des Herstellers mit freien Ressourcen). </a:t>
            </a:r>
            <a:r>
              <a:rPr lang="es-ES" sz="1600" dirty="0"/>
              <a:t>Seite</a:t>
            </a:r>
            <a:r>
              <a:rPr lang="en-US" sz="1600" i="1" dirty="0"/>
              <a:t> "</a:t>
            </a:r>
            <a:r>
              <a:rPr lang="es-ES" sz="1600" i="1" dirty="0" err="1"/>
              <a:t>Layout des</a:t>
            </a:r>
            <a:r>
              <a:rPr lang="es-ES" sz="1600" i="1" dirty="0"/>
              <a:t> Arrays"</a:t>
            </a:r>
            <a:r>
              <a:rPr lang="es-ES" sz="1600" dirty="0"/>
              <a:t>. </a:t>
            </a:r>
            <a:r>
              <a:rPr lang="es-ES" sz="1600" dirty="0">
                <a:hlinkClick r:id="rId3"/>
              </a:rPr>
              <a:t>Hier</a:t>
            </a:r>
            <a:r>
              <a:rPr lang="es-ES" sz="1600" dirty="0" err="1"/>
              <a:t> verfügbar</a:t>
            </a:r>
            <a:r>
              <a:rPr lang="es-ES" sz="1600" dirty="0"/>
              <a:t>.</a:t>
            </a:r>
          </a:p>
          <a:p>
            <a:pPr lvl="2"/>
            <a:endParaRPr lang="en-US" sz="1600" dirty="0">
              <a:solidFill>
                <a:prstClr val="black"/>
              </a:solidFill>
            </a:endParaRPr>
          </a:p>
        </p:txBody>
      </p:sp>
    </p:spTree>
    <p:extLst>
      <p:ext uri="{BB962C8B-B14F-4D97-AF65-F5344CB8AC3E}">
        <p14:creationId xmlns:p14="http://schemas.microsoft.com/office/powerpoint/2010/main" val="8095169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Ende der Einheit</a:t>
            </a:r>
            <a:endParaRPr lang="el-GR" dirty="0"/>
          </a:p>
        </p:txBody>
      </p:sp>
      <p:sp>
        <p:nvSpPr>
          <p:cNvPr id="5" name="Subtitle 4"/>
          <p:cNvSpPr>
            <a:spLocks noGrp="1"/>
          </p:cNvSpPr>
          <p:nvPr>
            <p:ph type="subTitle" idx="1"/>
          </p:nvPr>
        </p:nvSpPr>
        <p:spPr/>
        <p:txBody>
          <a:bodyPr/>
          <a:lstStyle/>
          <a:p>
            <a:r>
              <a:rPr lang="en-US" dirty="0"/>
              <a:t>Einheit 3.1. Das Solarkollektorfeld</a:t>
            </a:r>
          </a:p>
        </p:txBody>
      </p:sp>
    </p:spTree>
    <p:extLst>
      <p:ext uri="{BB962C8B-B14F-4D97-AF65-F5344CB8AC3E}">
        <p14:creationId xmlns:p14="http://schemas.microsoft.com/office/powerpoint/2010/main" val="129220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E79C3-E062-422E-85E7-86F870AB8F9B}"/>
              </a:ext>
            </a:extLst>
          </p:cNvPr>
          <p:cNvSpPr>
            <a:spLocks noGrp="1"/>
          </p:cNvSpPr>
          <p:nvPr>
            <p:ph type="title"/>
          </p:nvPr>
        </p:nvSpPr>
        <p:spPr/>
        <p:txBody>
          <a:bodyPr/>
          <a:lstStyle/>
          <a:p>
            <a:r>
              <a:rPr lang="en-US" b="1" dirty="0"/>
              <a:t>1. Ein Überblick über Solarkollektoren</a:t>
            </a:r>
            <a:endParaRPr lang="en-US" dirty="0"/>
          </a:p>
        </p:txBody>
      </p:sp>
      <p:sp>
        <p:nvSpPr>
          <p:cNvPr id="5" name="Rectangle 4">
            <a:extLst>
              <a:ext uri="{FF2B5EF4-FFF2-40B4-BE49-F238E27FC236}">
                <a16:creationId xmlns:a16="http://schemas.microsoft.com/office/drawing/2014/main" id="{CF9EF19B-1318-4B47-81C3-3595C37CC429}"/>
              </a:ext>
            </a:extLst>
          </p:cNvPr>
          <p:cNvSpPr/>
          <p:nvPr/>
        </p:nvSpPr>
        <p:spPr>
          <a:xfrm>
            <a:off x="731427" y="1932246"/>
            <a:ext cx="3120574" cy="338554"/>
          </a:xfrm>
          <a:prstGeom prst="rect">
            <a:avLst/>
          </a:prstGeom>
        </p:spPr>
        <p:txBody>
          <a:bodyPr wrap="square">
            <a:spAutoFit/>
          </a:bodyPr>
          <a:lstStyle/>
          <a:p>
            <a:pPr marL="285750" indent="-285750">
              <a:buFont typeface="Wingdings" panose="05000000000000000000" pitchFamily="2" charset="2"/>
              <a:buChar char="§"/>
            </a:pPr>
            <a:r>
              <a:rPr lang="en-US" sz="1600" b="1" dirty="0"/>
              <a:t>ABSORBER</a:t>
            </a:r>
            <a:endParaRPr lang="en-US" sz="1600" dirty="0"/>
          </a:p>
        </p:txBody>
      </p:sp>
      <p:sp>
        <p:nvSpPr>
          <p:cNvPr id="6" name="TextBox 5">
            <a:extLst>
              <a:ext uri="{FF2B5EF4-FFF2-40B4-BE49-F238E27FC236}">
                <a16:creationId xmlns:a16="http://schemas.microsoft.com/office/drawing/2014/main" id="{8E018EC7-9794-4B5E-A9E9-E1CFE6E6F746}"/>
              </a:ext>
            </a:extLst>
          </p:cNvPr>
          <p:cNvSpPr txBox="1"/>
          <p:nvPr/>
        </p:nvSpPr>
        <p:spPr>
          <a:xfrm>
            <a:off x="756312" y="2277000"/>
            <a:ext cx="8046586" cy="523220"/>
          </a:xfrm>
          <a:prstGeom prst="rect">
            <a:avLst/>
          </a:prstGeom>
          <a:noFill/>
        </p:spPr>
        <p:txBody>
          <a:bodyPr wrap="square" rtlCol="0">
            <a:spAutoFit/>
          </a:bodyPr>
          <a:lstStyle/>
          <a:p>
            <a:pPr marL="285750" lvl="1" indent="-285750">
              <a:buFont typeface="Calibri" panose="020F0502020204030204" pitchFamily="34" charset="0"/>
              <a:buChar char="–"/>
            </a:pPr>
            <a:r>
              <a:rPr lang="en-US" sz="1400" dirty="0"/>
              <a:t>Sie ist das Herzstück eines jeden Kollektors. Hier wird die Sonneneinstrahlung in Wärme umgewandelt. </a:t>
            </a:r>
          </a:p>
          <a:p>
            <a:pPr marL="285750" lvl="1" indent="-285750">
              <a:buFont typeface="Calibri" panose="020F0502020204030204" pitchFamily="34" charset="0"/>
              <a:buChar char="–"/>
            </a:pPr>
            <a:r>
              <a:rPr lang="en-US" sz="1400" dirty="0"/>
              <a:t>Beschichtete Absorberplatten übertragen die Wärme über aufgelötete/(angepresste) Rohre an eine HTF. </a:t>
            </a:r>
          </a:p>
        </p:txBody>
      </p:sp>
      <p:sp>
        <p:nvSpPr>
          <p:cNvPr id="8" name="Rectangle 7">
            <a:extLst>
              <a:ext uri="{FF2B5EF4-FFF2-40B4-BE49-F238E27FC236}">
                <a16:creationId xmlns:a16="http://schemas.microsoft.com/office/drawing/2014/main" id="{DB07A345-C6F6-42E9-A357-2ADE785C22CC}"/>
              </a:ext>
            </a:extLst>
          </p:cNvPr>
          <p:cNvSpPr/>
          <p:nvPr/>
        </p:nvSpPr>
        <p:spPr>
          <a:xfrm>
            <a:off x="756311" y="2799791"/>
            <a:ext cx="3260683" cy="3293209"/>
          </a:xfrm>
          <a:prstGeom prst="rect">
            <a:avLst/>
          </a:prstGeom>
        </p:spPr>
        <p:txBody>
          <a:bodyPr wrap="square">
            <a:spAutoFit/>
          </a:bodyPr>
          <a:lstStyle/>
          <a:p>
            <a:pPr marL="285750" indent="-285750">
              <a:buFont typeface="Calibri" panose="020F0502020204030204" pitchFamily="34" charset="0"/>
              <a:buChar char="–"/>
            </a:pPr>
            <a:r>
              <a:rPr lang="en-US" sz="1400" dirty="0"/>
              <a:t>FPC. Kupfer- oder Aluminiumblech.</a:t>
            </a:r>
          </a:p>
          <a:p>
            <a:pPr marL="285750" indent="-285750">
              <a:buFont typeface="Calibri" panose="020F0502020204030204" pitchFamily="34" charset="0"/>
              <a:buChar char="–"/>
            </a:pPr>
            <a:r>
              <a:rPr lang="en-US" sz="1400" dirty="0"/>
              <a:t>ETC. Flach oder kreisförmig.</a:t>
            </a:r>
          </a:p>
          <a:p>
            <a:pPr marL="285750" indent="-285750">
              <a:buFont typeface="Calibri" panose="020F0502020204030204" pitchFamily="34" charset="0"/>
              <a:buChar char="–"/>
            </a:pPr>
            <a:r>
              <a:rPr lang="en-US" sz="1400" dirty="0"/>
              <a:t>Die Absorberplatten sind grundsätzlich schwarz lackiert, um die Absorptionsfähigkeit zu erhöhen.</a:t>
            </a:r>
          </a:p>
          <a:p>
            <a:pPr marL="285750" indent="-285750">
              <a:buFont typeface="Calibri" panose="020F0502020204030204" pitchFamily="34" charset="0"/>
              <a:buChar char="–"/>
            </a:pPr>
            <a:r>
              <a:rPr lang="en-US" sz="1400" dirty="0"/>
              <a:t>Heute werden "hochselektive" </a:t>
            </a:r>
            <a:r>
              <a:rPr lang="en-US" sz="1400" b="1" dirty="0"/>
              <a:t>Beschichtungen</a:t>
            </a:r>
            <a:r>
              <a:rPr lang="en-US" sz="1400" dirty="0"/>
              <a:t> verwendet, die eine möglichst vollständige Umwandlung der Sonneneinstrahlung in Wärme garantieren.</a:t>
            </a:r>
          </a:p>
          <a:p>
            <a:pPr marL="285750" indent="-285750">
              <a:buFont typeface="Calibri" panose="020F0502020204030204" pitchFamily="34" charset="0"/>
              <a:buChar char="–"/>
            </a:pPr>
            <a:r>
              <a:rPr lang="en-US" sz="1400" dirty="0"/>
              <a:t>Auslegungsziel: geringer Energieverlust durch </a:t>
            </a:r>
            <a:r>
              <a:rPr lang="en-US" sz="1400" b="1" dirty="0"/>
              <a:t>hohe Absorption</a:t>
            </a:r>
            <a:r>
              <a:rPr lang="en-US" sz="1400" dirty="0"/>
              <a:t> (α = alpha) und </a:t>
            </a:r>
            <a:r>
              <a:rPr lang="en-US" sz="1400" b="1" dirty="0"/>
              <a:t>niedrige </a:t>
            </a:r>
            <a:r>
              <a:rPr lang="en-US" sz="1400" dirty="0"/>
              <a:t>Wärmeabgabekoeffizienten (ε = epsilon).</a:t>
            </a:r>
          </a:p>
        </p:txBody>
      </p:sp>
      <p:pic>
        <p:nvPicPr>
          <p:cNvPr id="10" name="Picture 9">
            <a:extLst>
              <a:ext uri="{FF2B5EF4-FFF2-40B4-BE49-F238E27FC236}">
                <a16:creationId xmlns:a16="http://schemas.microsoft.com/office/drawing/2014/main" id="{5C7C4B28-E58B-48C8-A689-FE54065D005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016995" y="2985052"/>
            <a:ext cx="4648260" cy="3221725"/>
          </a:xfrm>
          <a:prstGeom prst="rect">
            <a:avLst/>
          </a:prstGeom>
          <a:ln>
            <a:solidFill>
              <a:schemeClr val="tx1"/>
            </a:solidFill>
          </a:ln>
        </p:spPr>
      </p:pic>
      <p:sp>
        <p:nvSpPr>
          <p:cNvPr id="9" name="Rectangle 8">
            <a:extLst>
              <a:ext uri="{FF2B5EF4-FFF2-40B4-BE49-F238E27FC236}">
                <a16:creationId xmlns:a16="http://schemas.microsoft.com/office/drawing/2014/main" id="{C2FA5470-54C7-467A-96F3-1D64A3FFE9AC}"/>
              </a:ext>
            </a:extLst>
          </p:cNvPr>
          <p:cNvSpPr/>
          <p:nvPr/>
        </p:nvSpPr>
        <p:spPr>
          <a:xfrm>
            <a:off x="432916" y="1557000"/>
            <a:ext cx="8099084" cy="369332"/>
          </a:xfrm>
          <a:prstGeom prst="rect">
            <a:avLst/>
          </a:prstGeom>
        </p:spPr>
        <p:txBody>
          <a:bodyPr wrap="square">
            <a:spAutoFit/>
          </a:bodyPr>
          <a:lstStyle/>
          <a:p>
            <a:pPr marL="285750" indent="-285750">
              <a:buFont typeface="Wingdings" panose="05000000000000000000" pitchFamily="2" charset="2"/>
              <a:buChar char="Ø"/>
            </a:pPr>
            <a:r>
              <a:rPr lang="en-US" b="1" dirty="0"/>
              <a:t>Ausgewählte Aspekte der Kollektortechnologien, Auswahl und Installation</a:t>
            </a:r>
          </a:p>
        </p:txBody>
      </p:sp>
    </p:spTree>
    <p:extLst>
      <p:ext uri="{BB962C8B-B14F-4D97-AF65-F5344CB8AC3E}">
        <p14:creationId xmlns:p14="http://schemas.microsoft.com/office/powerpoint/2010/main" val="4249330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35CC-81FD-4288-A8B2-E3380F95A6B0}"/>
              </a:ext>
            </a:extLst>
          </p:cNvPr>
          <p:cNvSpPr>
            <a:spLocks noGrp="1"/>
          </p:cNvSpPr>
          <p:nvPr>
            <p:ph type="title"/>
          </p:nvPr>
        </p:nvSpPr>
        <p:spPr/>
        <p:txBody>
          <a:bodyPr/>
          <a:lstStyle/>
          <a:p>
            <a:r>
              <a:rPr lang="en-US" b="1" dirty="0"/>
              <a:t>1. Ein Überblick über Solarkollektoren</a:t>
            </a:r>
            <a:endParaRPr lang="en-US" dirty="0"/>
          </a:p>
        </p:txBody>
      </p:sp>
      <p:sp>
        <p:nvSpPr>
          <p:cNvPr id="5" name="Rectangle 4">
            <a:extLst>
              <a:ext uri="{FF2B5EF4-FFF2-40B4-BE49-F238E27FC236}">
                <a16:creationId xmlns:a16="http://schemas.microsoft.com/office/drawing/2014/main" id="{914DD38B-0907-4A61-9144-212CFA116175}"/>
              </a:ext>
            </a:extLst>
          </p:cNvPr>
          <p:cNvSpPr/>
          <p:nvPr/>
        </p:nvSpPr>
        <p:spPr>
          <a:xfrm>
            <a:off x="731426" y="1932246"/>
            <a:ext cx="3840573" cy="338554"/>
          </a:xfrm>
          <a:prstGeom prst="rect">
            <a:avLst/>
          </a:prstGeom>
        </p:spPr>
        <p:txBody>
          <a:bodyPr wrap="square">
            <a:spAutoFit/>
          </a:bodyPr>
          <a:lstStyle/>
          <a:p>
            <a:pPr marL="285750" indent="-285750">
              <a:buFont typeface="Wingdings" panose="05000000000000000000" pitchFamily="2" charset="2"/>
              <a:buChar char="§"/>
            </a:pPr>
            <a:r>
              <a:rPr lang="en-US" sz="1600" b="1" dirty="0"/>
              <a:t>ABSORBER. FLACHKOLLEKTOREN</a:t>
            </a:r>
            <a:endParaRPr lang="en-US" sz="1600" dirty="0"/>
          </a:p>
        </p:txBody>
      </p:sp>
      <p:pic>
        <p:nvPicPr>
          <p:cNvPr id="7" name="Picture 6">
            <a:extLst>
              <a:ext uri="{FF2B5EF4-FFF2-40B4-BE49-F238E27FC236}">
                <a16:creationId xmlns:a16="http://schemas.microsoft.com/office/drawing/2014/main" id="{A77EE270-6C48-4159-B0DC-E99C003ADA2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50749" y="2644058"/>
            <a:ext cx="4968000" cy="3664667"/>
          </a:xfrm>
          <a:prstGeom prst="rect">
            <a:avLst/>
          </a:prstGeom>
          <a:ln>
            <a:solidFill>
              <a:schemeClr val="tx1"/>
            </a:solidFill>
          </a:ln>
        </p:spPr>
      </p:pic>
      <p:sp>
        <p:nvSpPr>
          <p:cNvPr id="8" name="Rectangle 7">
            <a:extLst>
              <a:ext uri="{FF2B5EF4-FFF2-40B4-BE49-F238E27FC236}">
                <a16:creationId xmlns:a16="http://schemas.microsoft.com/office/drawing/2014/main" id="{5BCF6CCE-BB95-4A56-ADEE-867698D65045}"/>
              </a:ext>
            </a:extLst>
          </p:cNvPr>
          <p:cNvSpPr/>
          <p:nvPr/>
        </p:nvSpPr>
        <p:spPr>
          <a:xfrm>
            <a:off x="5508000" y="3508233"/>
            <a:ext cx="3178800" cy="3093154"/>
          </a:xfrm>
          <a:prstGeom prst="rect">
            <a:avLst/>
          </a:prstGeom>
        </p:spPr>
        <p:txBody>
          <a:bodyPr wrap="square">
            <a:spAutoFit/>
          </a:bodyPr>
          <a:lstStyle/>
          <a:p>
            <a:pPr marL="541338" lvl="1" indent="-285750">
              <a:buFont typeface="Arial" panose="020B0604020202020204" pitchFamily="34" charset="0"/>
              <a:buChar char="."/>
            </a:pPr>
            <a:r>
              <a:rPr lang="en-US" sz="1500" dirty="0"/>
              <a:t>Rippenabsorber sind jeweils mit einem geraden HTF-Rohr ausgestattet und alle sind in </a:t>
            </a:r>
            <a:r>
              <a:rPr lang="en-US" sz="1500" b="1" dirty="0"/>
              <a:t>Harfen-/Raster-/Parallelform</a:t>
            </a:r>
            <a:r>
              <a:rPr lang="en-US" sz="1500" dirty="0"/>
              <a:t> angeordnet.</a:t>
            </a:r>
          </a:p>
          <a:p>
            <a:pPr marL="541338" lvl="1" indent="-285750">
              <a:buFont typeface="Arial" panose="020B0604020202020204" pitchFamily="34" charset="0"/>
              <a:buChar char="."/>
            </a:pPr>
            <a:r>
              <a:rPr lang="en-US" sz="1500" dirty="0"/>
              <a:t>Andere (Massivplatten) haben nur eine Röhre und sind über die gesamte Fläche</a:t>
            </a:r>
            <a:r>
              <a:rPr lang="en-US" sz="1500" b="1" dirty="0"/>
              <a:t> serpentinen-/mäanderförmig </a:t>
            </a:r>
            <a:r>
              <a:rPr lang="en-US" sz="1500" dirty="0"/>
              <a:t>angeordnet.</a:t>
            </a:r>
          </a:p>
          <a:p>
            <a:pPr marL="541338" lvl="1" indent="-285750">
              <a:buFont typeface="Arial" panose="020B0604020202020204" pitchFamily="34" charset="0"/>
              <a:buChar char="."/>
            </a:pPr>
            <a:r>
              <a:rPr lang="en-US" sz="1500" dirty="0"/>
              <a:t>Die Verrohrung bestimmt das </a:t>
            </a:r>
            <a:r>
              <a:rPr lang="en-US" sz="1500" b="1" dirty="0"/>
              <a:t>Strömungsmuster </a:t>
            </a:r>
            <a:r>
              <a:rPr lang="en-US" sz="1500" dirty="0"/>
              <a:t>über die FPC.</a:t>
            </a:r>
          </a:p>
        </p:txBody>
      </p:sp>
      <p:pic>
        <p:nvPicPr>
          <p:cNvPr id="10" name="Picture 9">
            <a:extLst>
              <a:ext uri="{FF2B5EF4-FFF2-40B4-BE49-F238E27FC236}">
                <a16:creationId xmlns:a16="http://schemas.microsoft.com/office/drawing/2014/main" id="{CF6F763E-1301-4C3D-AF7C-4533039DC2AA}"/>
              </a:ext>
            </a:extLst>
          </p:cNvPr>
          <p:cNvPicPr>
            <a:picLocks noChangeAspect="1"/>
          </p:cNvPicPr>
          <p:nvPr/>
        </p:nvPicPr>
        <p:blipFill>
          <a:blip r:embed="rId4"/>
          <a:stretch>
            <a:fillRect/>
          </a:stretch>
        </p:blipFill>
        <p:spPr>
          <a:xfrm>
            <a:off x="5733331" y="2644058"/>
            <a:ext cx="2134200" cy="910654"/>
          </a:xfrm>
          <a:prstGeom prst="rect">
            <a:avLst/>
          </a:prstGeom>
          <a:ln>
            <a:solidFill>
              <a:schemeClr val="tx1"/>
            </a:solidFill>
          </a:ln>
        </p:spPr>
      </p:pic>
      <p:sp>
        <p:nvSpPr>
          <p:cNvPr id="11" name="Rectangle 10">
            <a:extLst>
              <a:ext uri="{FF2B5EF4-FFF2-40B4-BE49-F238E27FC236}">
                <a16:creationId xmlns:a16="http://schemas.microsoft.com/office/drawing/2014/main" id="{8173F53E-901B-4300-9611-41E754E95E24}"/>
              </a:ext>
            </a:extLst>
          </p:cNvPr>
          <p:cNvSpPr/>
          <p:nvPr/>
        </p:nvSpPr>
        <p:spPr>
          <a:xfrm>
            <a:off x="1044000" y="2258338"/>
            <a:ext cx="7343999" cy="338554"/>
          </a:xfrm>
          <a:prstGeom prst="rect">
            <a:avLst/>
          </a:prstGeom>
        </p:spPr>
        <p:txBody>
          <a:bodyPr wrap="square">
            <a:spAutoFit/>
          </a:bodyPr>
          <a:lstStyle/>
          <a:p>
            <a:pPr marL="285750" indent="-285750">
              <a:buFont typeface="Calibri" panose="020F0502020204030204" pitchFamily="34" charset="0"/>
              <a:buChar char="–"/>
            </a:pPr>
            <a:r>
              <a:rPr lang="en-US" sz="1600" b="1" dirty="0"/>
              <a:t>Bei FPC </a:t>
            </a:r>
            <a:r>
              <a:rPr lang="en-US" sz="1600" dirty="0"/>
              <a:t>wird der Absorber aus Streifen (gerippt) oder Vollplatten hergestellt.</a:t>
            </a:r>
          </a:p>
        </p:txBody>
      </p:sp>
      <p:sp>
        <p:nvSpPr>
          <p:cNvPr id="9" name="Rectangle 8">
            <a:extLst>
              <a:ext uri="{FF2B5EF4-FFF2-40B4-BE49-F238E27FC236}">
                <a16:creationId xmlns:a16="http://schemas.microsoft.com/office/drawing/2014/main" id="{B848C43D-8AF2-40E1-B2A7-9F60F6CB26A0}"/>
              </a:ext>
            </a:extLst>
          </p:cNvPr>
          <p:cNvSpPr/>
          <p:nvPr/>
        </p:nvSpPr>
        <p:spPr>
          <a:xfrm>
            <a:off x="432916" y="1557000"/>
            <a:ext cx="8315084" cy="369332"/>
          </a:xfrm>
          <a:prstGeom prst="rect">
            <a:avLst/>
          </a:prstGeom>
        </p:spPr>
        <p:txBody>
          <a:bodyPr wrap="square">
            <a:spAutoFit/>
          </a:bodyPr>
          <a:lstStyle/>
          <a:p>
            <a:pPr marL="285750" indent="-285750">
              <a:buFont typeface="Wingdings" panose="05000000000000000000" pitchFamily="2" charset="2"/>
              <a:buChar char="Ø"/>
            </a:pPr>
            <a:r>
              <a:rPr lang="en-US" b="1" dirty="0"/>
              <a:t>Ausgewählte Aspekte der Kollektortechnologien, Auswahl und Installation</a:t>
            </a:r>
          </a:p>
        </p:txBody>
      </p:sp>
    </p:spTree>
    <p:extLst>
      <p:ext uri="{BB962C8B-B14F-4D97-AF65-F5344CB8AC3E}">
        <p14:creationId xmlns:p14="http://schemas.microsoft.com/office/powerpoint/2010/main" val="1056167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08F1B-2F99-4C3D-9F0E-9616F0AB5AA7}"/>
              </a:ext>
            </a:extLst>
          </p:cNvPr>
          <p:cNvSpPr>
            <a:spLocks noGrp="1"/>
          </p:cNvSpPr>
          <p:nvPr>
            <p:ph type="title"/>
          </p:nvPr>
        </p:nvSpPr>
        <p:spPr/>
        <p:txBody>
          <a:bodyPr/>
          <a:lstStyle/>
          <a:p>
            <a:r>
              <a:rPr lang="en-US" b="1" dirty="0"/>
              <a:t>1. Ein Überblick über Solarkollektoren</a:t>
            </a:r>
            <a:endParaRPr lang="en-US" dirty="0"/>
          </a:p>
        </p:txBody>
      </p:sp>
      <p:sp>
        <p:nvSpPr>
          <p:cNvPr id="5" name="Rectangle 4">
            <a:extLst>
              <a:ext uri="{FF2B5EF4-FFF2-40B4-BE49-F238E27FC236}">
                <a16:creationId xmlns:a16="http://schemas.microsoft.com/office/drawing/2014/main" id="{B051ECF1-77D9-44F5-B6AC-996A8DDBD9ED}"/>
              </a:ext>
            </a:extLst>
          </p:cNvPr>
          <p:cNvSpPr/>
          <p:nvPr/>
        </p:nvSpPr>
        <p:spPr>
          <a:xfrm>
            <a:off x="731426" y="1932246"/>
            <a:ext cx="3840573" cy="338554"/>
          </a:xfrm>
          <a:prstGeom prst="rect">
            <a:avLst/>
          </a:prstGeom>
        </p:spPr>
        <p:txBody>
          <a:bodyPr wrap="square">
            <a:spAutoFit/>
          </a:bodyPr>
          <a:lstStyle/>
          <a:p>
            <a:pPr marL="285750" indent="-285750">
              <a:buFont typeface="Wingdings" panose="05000000000000000000" pitchFamily="2" charset="2"/>
              <a:buChar char="§"/>
            </a:pPr>
            <a:r>
              <a:rPr lang="en-US" sz="1600" b="1" dirty="0"/>
              <a:t>ABSORBER. FLACHKOLLEKTOREN</a:t>
            </a:r>
            <a:endParaRPr lang="en-US" sz="1600" dirty="0"/>
          </a:p>
        </p:txBody>
      </p:sp>
      <p:sp>
        <p:nvSpPr>
          <p:cNvPr id="6" name="Rectangle 5">
            <a:extLst>
              <a:ext uri="{FF2B5EF4-FFF2-40B4-BE49-F238E27FC236}">
                <a16:creationId xmlns:a16="http://schemas.microsoft.com/office/drawing/2014/main" id="{2E7D1C11-CB16-47DE-AB5F-CD981AC6C2C0}"/>
              </a:ext>
            </a:extLst>
          </p:cNvPr>
          <p:cNvSpPr/>
          <p:nvPr/>
        </p:nvSpPr>
        <p:spPr>
          <a:xfrm>
            <a:off x="1044000" y="2258338"/>
            <a:ext cx="7631687" cy="1815882"/>
          </a:xfrm>
          <a:prstGeom prst="rect">
            <a:avLst/>
          </a:prstGeom>
        </p:spPr>
        <p:txBody>
          <a:bodyPr wrap="square">
            <a:spAutoFit/>
          </a:bodyPr>
          <a:lstStyle/>
          <a:p>
            <a:pPr marL="285750" indent="-285750">
              <a:buFont typeface="Calibri" panose="020F0502020204030204" pitchFamily="34" charset="0"/>
              <a:buChar char="–"/>
            </a:pPr>
            <a:r>
              <a:rPr lang="en-US" sz="1400" dirty="0"/>
              <a:t>Typischerweise haben Absorber </a:t>
            </a:r>
            <a:r>
              <a:rPr lang="en-US" sz="1400" b="1" dirty="0"/>
              <a:t>zwei oder vier Anschlüsse (Ein-/Ausgänge). </a:t>
            </a:r>
          </a:p>
          <a:p>
            <a:pPr marL="285750" indent="-285750">
              <a:buFont typeface="Calibri" panose="020F0502020204030204" pitchFamily="34" charset="0"/>
              <a:buChar char="–"/>
            </a:pPr>
            <a:r>
              <a:rPr lang="en-US" sz="1400" dirty="0"/>
              <a:t>Wenn zwei, werden die Kollektoren nur in Reihe geschaltet. Ein- und Auslass werden auf gegenüberliegenden Seiten (oben &amp; unten) oder auf der gleichen Seite sein.</a:t>
            </a:r>
          </a:p>
          <a:p>
            <a:pPr marL="285750" indent="-285750">
              <a:buFont typeface="Calibri" panose="020F0502020204030204" pitchFamily="34" charset="0"/>
              <a:buChar char="–"/>
            </a:pPr>
            <a:r>
              <a:rPr lang="en-US" sz="1400" dirty="0"/>
              <a:t>Wenn vier, wird eine viel größere Flexibilität angeboten. Die Ein- und Auslässe befinden sich an beiden Seiten (oder oben und unten).</a:t>
            </a:r>
          </a:p>
          <a:p>
            <a:pPr marL="285750" indent="-285750">
              <a:buFont typeface="Calibri" panose="020F0502020204030204" pitchFamily="34" charset="0"/>
              <a:buChar char="–"/>
            </a:pPr>
            <a:r>
              <a:rPr lang="en-US" sz="1400" dirty="0"/>
              <a:t>Außerdem sind einige Solarkollektoren als </a:t>
            </a:r>
            <a:r>
              <a:rPr lang="en-US" sz="1400" b="1" dirty="0"/>
              <a:t>vertikale (Portrait) </a:t>
            </a:r>
            <a:r>
              <a:rPr lang="en-US" sz="1400" dirty="0"/>
              <a:t>oder</a:t>
            </a:r>
            <a:r>
              <a:rPr lang="en-US" sz="1400" b="1" dirty="0"/>
              <a:t> horizontale (Landschaft) </a:t>
            </a:r>
            <a:r>
              <a:rPr lang="en-US" sz="1400" dirty="0"/>
              <a:t>Montagemöglichkeiten konzipiert, und ein Missbrauch kann zu Problemen bei der Entwässerung führen.</a:t>
            </a:r>
          </a:p>
        </p:txBody>
      </p:sp>
      <p:pic>
        <p:nvPicPr>
          <p:cNvPr id="8" name="Picture 7">
            <a:extLst>
              <a:ext uri="{FF2B5EF4-FFF2-40B4-BE49-F238E27FC236}">
                <a16:creationId xmlns:a16="http://schemas.microsoft.com/office/drawing/2014/main" id="{04A354C4-936F-4E9A-B5BD-8DC4B40E0E1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968"/>
          <a:stretch/>
        </p:blipFill>
        <p:spPr>
          <a:xfrm>
            <a:off x="828000" y="4149000"/>
            <a:ext cx="7848000" cy="2159725"/>
          </a:xfrm>
          <a:prstGeom prst="rect">
            <a:avLst/>
          </a:prstGeom>
          <a:ln>
            <a:solidFill>
              <a:schemeClr val="tx1"/>
            </a:solidFill>
          </a:ln>
        </p:spPr>
      </p:pic>
      <p:sp>
        <p:nvSpPr>
          <p:cNvPr id="7" name="Rectangle 6">
            <a:extLst>
              <a:ext uri="{FF2B5EF4-FFF2-40B4-BE49-F238E27FC236}">
                <a16:creationId xmlns:a16="http://schemas.microsoft.com/office/drawing/2014/main" id="{667919BE-3C11-4753-AB5F-35A833271F4D}"/>
              </a:ext>
            </a:extLst>
          </p:cNvPr>
          <p:cNvSpPr/>
          <p:nvPr/>
        </p:nvSpPr>
        <p:spPr>
          <a:xfrm>
            <a:off x="432916" y="1557000"/>
            <a:ext cx="7955084" cy="369332"/>
          </a:xfrm>
          <a:prstGeom prst="rect">
            <a:avLst/>
          </a:prstGeom>
        </p:spPr>
        <p:txBody>
          <a:bodyPr wrap="square">
            <a:spAutoFit/>
          </a:bodyPr>
          <a:lstStyle/>
          <a:p>
            <a:pPr marL="285750" indent="-285750">
              <a:buFont typeface="Wingdings" panose="05000000000000000000" pitchFamily="2" charset="2"/>
              <a:buChar char="Ø"/>
            </a:pPr>
            <a:r>
              <a:rPr lang="en-US" b="1" dirty="0"/>
              <a:t>Ausgewählte Aspekte der Kollektortechnologien, Auswahl und Installation</a:t>
            </a:r>
          </a:p>
        </p:txBody>
      </p:sp>
    </p:spTree>
    <p:extLst>
      <p:ext uri="{BB962C8B-B14F-4D97-AF65-F5344CB8AC3E}">
        <p14:creationId xmlns:p14="http://schemas.microsoft.com/office/powerpoint/2010/main" val="2478785513"/>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7067</Words>
  <Application>Microsoft Office PowerPoint</Application>
  <PresentationFormat>Bildschirmpräsentation (4:3)</PresentationFormat>
  <Paragraphs>549</Paragraphs>
  <Slides>61</Slides>
  <Notes>2</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61</vt:i4>
      </vt:variant>
    </vt:vector>
  </HeadingPairs>
  <TitlesOfParts>
    <vt:vector size="66" baseType="lpstr">
      <vt:lpstr>Arial</vt:lpstr>
      <vt:lpstr>Calibri</vt:lpstr>
      <vt:lpstr>Cambria Math</vt:lpstr>
      <vt:lpstr>Wingdings</vt:lpstr>
      <vt:lpstr>2_Office Theme</vt:lpstr>
      <vt:lpstr>Einheit 3.1. DAS SOLARKOLLEKTORFELD</vt:lpstr>
      <vt:lpstr>Modul Ziele</vt:lpstr>
      <vt:lpstr>Inhalt</vt:lpstr>
      <vt:lpstr>1. Ein Überblick über Solarkollektoren</vt:lpstr>
      <vt:lpstr>1. Ein Überblick über Solarkollektoren</vt:lpstr>
      <vt:lpstr>1. Ein Überblick über Solarkollektoren</vt:lpstr>
      <vt:lpstr>1. Ein Überblick über Solarkollektoren</vt:lpstr>
      <vt:lpstr>1. Ein Überblick über Solarkollektoren</vt:lpstr>
      <vt:lpstr>1. Ein Überblick über Solarkollektoren</vt:lpstr>
      <vt:lpstr>1. Ein Überblick über Solarkollektoren</vt:lpstr>
      <vt:lpstr>1. Ein Überblick über Solarkollektoren</vt:lpstr>
      <vt:lpstr>1. Ein Überblick über Solarkollektoren</vt:lpstr>
      <vt:lpstr>1. Ein Überblick über Solarkollektoren</vt:lpstr>
      <vt:lpstr>1. Ein Überblick über Solarkollektoren</vt:lpstr>
      <vt:lpstr>1. Ein Überblick über Solarkollektoren</vt:lpstr>
      <vt:lpstr>1. Ein Überblick über Solarkollektoren</vt:lpstr>
      <vt:lpstr>1. Ein Überblick über Solarkollektoren</vt:lpstr>
      <vt:lpstr>1. Ein Überblick über Solarkollektoren</vt:lpstr>
      <vt:lpstr>1. Ein Überblick über Solarkollektoren</vt:lpstr>
      <vt:lpstr>1. Ein Überblick über Solarkollektoren</vt:lpstr>
      <vt:lpstr>1. Ein Überblick über Solarkollektoren</vt:lpstr>
      <vt:lpstr>1. Ein Überblick über Solarkollektoren</vt:lpstr>
      <vt:lpstr>1. Ein Überblick über Solarkollektoren</vt:lpstr>
      <vt:lpstr>1. Ein Überblick über Solarkollektoren</vt:lpstr>
      <vt:lpstr>1. Ein Überblick über Solarkollektoren</vt:lpstr>
      <vt:lpstr>1. Ein Überblick über Solarkollektoren</vt:lpstr>
      <vt:lpstr>1. Ein Überblick über Solarkollektoren</vt:lpstr>
      <vt:lpstr>1. Ein Überblick über Solarkollektoren</vt:lpstr>
      <vt:lpstr>1. Ein Überblick über Solarkollektoren</vt:lpstr>
      <vt:lpstr>2. Felder und Bänke von Solarkollektoren</vt:lpstr>
      <vt:lpstr>2. Felder und Bänke von Solarkollektoren</vt:lpstr>
      <vt:lpstr>2. Felder und Bänke von Solarkollektoren</vt:lpstr>
      <vt:lpstr>2. Felder und Bänke von Solarkollektoren</vt:lpstr>
      <vt:lpstr>2. Felder und Bänke von Solarkollektoren</vt:lpstr>
      <vt:lpstr>2. Felder und Bänke von Solarkollektoren</vt:lpstr>
      <vt:lpstr>2. Felder und Bänke von Solarkollektoren</vt:lpstr>
      <vt:lpstr>2. Felder und Bänke von Solarkollektoren</vt:lpstr>
      <vt:lpstr>2. Felder und Bänke von Solarkollektoren</vt:lpstr>
      <vt:lpstr>2. Felder und Bänke von Solarkollektoren</vt:lpstr>
      <vt:lpstr>2. Felder und Bänke von Solarkollektoren</vt:lpstr>
      <vt:lpstr>2. Felder und Bänke von Solarkollektoren</vt:lpstr>
      <vt:lpstr>2. Felder und Bänke von Solarkollektoren</vt:lpstr>
      <vt:lpstr>2. Felder und Bänke von Solarkollektoren</vt:lpstr>
      <vt:lpstr>2. Felder und Bänke von Solarkollektoren</vt:lpstr>
      <vt:lpstr>2. Felder und Bänke von Solarkollektoren</vt:lpstr>
      <vt:lpstr>2. Felder und Bänke von Solarkollektoren</vt:lpstr>
      <vt:lpstr>2. Felder und Bänke von Solarkollektoren</vt:lpstr>
      <vt:lpstr>2. Felder und Bänke von Solarkollektoren</vt:lpstr>
      <vt:lpstr>2. Felder und Bänke von Solarkollektoren</vt:lpstr>
      <vt:lpstr>2. Felder und Bänke von Solarkollektoren</vt:lpstr>
      <vt:lpstr>2. Felder und Bänke von Solarkollektoren</vt:lpstr>
      <vt:lpstr>2. Felder und Bänke von Solarkollektoren</vt:lpstr>
      <vt:lpstr>2. Felder und Bänke von Solarkollektoren</vt:lpstr>
      <vt:lpstr>2. Felder und Bänke von Solarkollektoren</vt:lpstr>
      <vt:lpstr>3. Beispiele für Solaranlagen in großen Wohn- und Gewerbegebieten</vt:lpstr>
      <vt:lpstr>3. Beispiele für Solaranlagen in großen Wohn- und Gewerbegebieten</vt:lpstr>
      <vt:lpstr>3. Beispiele für Solaranlagen in großen Wohn- und Gewerbegebieten</vt:lpstr>
      <vt:lpstr>3. Beispiele für Solaranlagen in großen Wohn- und Gewerbegebieten</vt:lpstr>
      <vt:lpstr>Zusammenfassung</vt:lpstr>
      <vt:lpstr>Bibliographie</vt:lpstr>
      <vt:lpstr>Ende der Einheit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2.3. THE HYDRAULIC CIRCUIT I. PIPES AND THE HEAT TRANSFER FLUID</dc:title>
  <dc:creator>Jesús Rosel Martínez</dc:creator>
  <cp:lastModifiedBy>IGA International Geothermal Association</cp:lastModifiedBy>
  <cp:revision>275</cp:revision>
  <cp:lastPrinted>2019-11-26T15:22:19Z</cp:lastPrinted>
  <dcterms:created xsi:type="dcterms:W3CDTF">2019-04-19T09:31:08Z</dcterms:created>
  <dcterms:modified xsi:type="dcterms:W3CDTF">2020-01-21T22:03:54Z</dcterms:modified>
</cp:coreProperties>
</file>