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5"/>
  </p:notesMasterIdLst>
  <p:sldIdLst>
    <p:sldId id="256" r:id="rId2"/>
    <p:sldId id="257" r:id="rId3"/>
    <p:sldId id="258" r:id="rId4"/>
    <p:sldId id="272" r:id="rId5"/>
    <p:sldId id="273" r:id="rId6"/>
    <p:sldId id="280" r:id="rId7"/>
    <p:sldId id="264" r:id="rId8"/>
    <p:sldId id="274" r:id="rId9"/>
    <p:sldId id="275" r:id="rId10"/>
    <p:sldId id="276" r:id="rId11"/>
    <p:sldId id="277" r:id="rId12"/>
    <p:sldId id="278" r:id="rId13"/>
    <p:sldId id="279" r:id="rId14"/>
    <p:sldId id="281" r:id="rId15"/>
    <p:sldId id="282" r:id="rId16"/>
    <p:sldId id="283" r:id="rId17"/>
    <p:sldId id="284" r:id="rId18"/>
    <p:sldId id="285" r:id="rId19"/>
    <p:sldId id="286" r:id="rId20"/>
    <p:sldId id="287" r:id="rId21"/>
    <p:sldId id="288" r:id="rId22"/>
    <p:sldId id="289" r:id="rId23"/>
    <p:sldId id="260" r:id="rId24"/>
  </p:sldIdLst>
  <p:sldSz cx="9144000" cy="6858000" type="screen4x3"/>
  <p:notesSz cx="6799263" cy="9931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36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120" autoAdjust="0"/>
  </p:normalViewPr>
  <p:slideViewPr>
    <p:cSldViewPr>
      <p:cViewPr varScale="1">
        <p:scale>
          <a:sx n="102" d="100"/>
          <a:sy n="102" d="100"/>
        </p:scale>
        <p:origin x="756" y="72"/>
      </p:cViewPr>
      <p:guideLst>
        <p:guide orient="horz" pos="1026"/>
        <p:guide pos="3606"/>
      </p:guideLst>
    </p:cSldViewPr>
  </p:slideViewPr>
  <p:notesTextViewPr>
    <p:cViewPr>
      <p:scale>
        <a:sx n="3" d="2"/>
        <a:sy n="3" d="2"/>
      </p:scale>
      <p:origin x="0" y="0"/>
    </p:cViewPr>
  </p:notesTextViewPr>
  <p:sorterViewPr>
    <p:cViewPr>
      <p:scale>
        <a:sx n="100" d="100"/>
        <a:sy n="100" d="100"/>
      </p:scale>
      <p:origin x="0" y="-3684"/>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46347" cy="496570"/>
          </a:xfrm>
          <a:prstGeom prst="rect">
            <a:avLst/>
          </a:prstGeom>
        </p:spPr>
        <p:txBody>
          <a:bodyPr vert="horz" lIns="91467" tIns="45734" rIns="91467" bIns="45734" rtlCol="0"/>
          <a:lstStyle>
            <a:lvl1pPr algn="l">
              <a:defRPr sz="1200"/>
            </a:lvl1pPr>
          </a:lstStyle>
          <a:p>
            <a:endParaRPr lang="el-GR"/>
          </a:p>
        </p:txBody>
      </p:sp>
      <p:sp>
        <p:nvSpPr>
          <p:cNvPr id="3" name="2 - Θέση ημερομηνίας"/>
          <p:cNvSpPr>
            <a:spLocks noGrp="1"/>
          </p:cNvSpPr>
          <p:nvPr>
            <p:ph type="dt" idx="1"/>
          </p:nvPr>
        </p:nvSpPr>
        <p:spPr>
          <a:xfrm>
            <a:off x="3851343" y="0"/>
            <a:ext cx="2946347" cy="496570"/>
          </a:xfrm>
          <a:prstGeom prst="rect">
            <a:avLst/>
          </a:prstGeom>
        </p:spPr>
        <p:txBody>
          <a:bodyPr vert="horz" lIns="91467" tIns="45734" rIns="91467" bIns="45734" rtlCol="0"/>
          <a:lstStyle>
            <a:lvl1pPr algn="r">
              <a:defRPr sz="1200"/>
            </a:lvl1pPr>
          </a:lstStyle>
          <a:p>
            <a:fld id="{E62C10A0-F87B-4BFF-AD3A-8310E448460F}" type="datetimeFigureOut">
              <a:rPr lang="el-GR" smtClean="0"/>
              <a:pPr/>
              <a:t>21/1/2020</a:t>
            </a:fld>
            <a:endParaRPr lang="el-GR"/>
          </a:p>
        </p:txBody>
      </p:sp>
      <p:sp>
        <p:nvSpPr>
          <p:cNvPr id="4" name="3 - Θέση εικόνας διαφάνειας"/>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67" tIns="45734" rIns="91467" bIns="45734" rtlCol="0" anchor="ctr"/>
          <a:lstStyle/>
          <a:p>
            <a:endParaRPr lang="el-GR"/>
          </a:p>
        </p:txBody>
      </p:sp>
      <p:sp>
        <p:nvSpPr>
          <p:cNvPr id="5" name="4 - Θέση σημειώσεων"/>
          <p:cNvSpPr>
            <a:spLocks noGrp="1"/>
          </p:cNvSpPr>
          <p:nvPr>
            <p:ph type="body" sz="quarter" idx="3"/>
          </p:nvPr>
        </p:nvSpPr>
        <p:spPr>
          <a:xfrm>
            <a:off x="679927" y="4717416"/>
            <a:ext cx="5439410" cy="4469130"/>
          </a:xfrm>
          <a:prstGeom prst="rect">
            <a:avLst/>
          </a:prstGeom>
        </p:spPr>
        <p:txBody>
          <a:bodyPr vert="horz" lIns="91467" tIns="45734" rIns="91467" bIns="45734" rtlCol="0">
            <a:normAutofit/>
          </a:bodyPr>
          <a:lstStyle/>
          <a:p>
            <a:pPr lvl="0"/>
            <a:r>
              <a:rPr lang="el-GR"/>
              <a:t>Kλικ για επεξεργασία των στυλ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1" y="9433107"/>
            <a:ext cx="2946347" cy="496570"/>
          </a:xfrm>
          <a:prstGeom prst="rect">
            <a:avLst/>
          </a:prstGeom>
        </p:spPr>
        <p:txBody>
          <a:bodyPr vert="horz" lIns="91467" tIns="45734" rIns="91467" bIns="45734"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1343" y="9433107"/>
            <a:ext cx="2946347" cy="496570"/>
          </a:xfrm>
          <a:prstGeom prst="rect">
            <a:avLst/>
          </a:prstGeom>
        </p:spPr>
        <p:txBody>
          <a:bodyPr vert="horz" lIns="91467" tIns="45734" rIns="91467" bIns="45734" rtlCol="0" anchor="b"/>
          <a:lstStyle>
            <a:lvl1pPr algn="r">
              <a:defRPr sz="1200"/>
            </a:lvl1pPr>
          </a:lstStyle>
          <a:p>
            <a:fld id="{D51933F7-9C1D-42A8-B27F-F697341C8CBF}" type="slidenum">
              <a:rPr lang="el-GR" smtClean="0"/>
              <a:pPr/>
              <a:t>‹Nr.›</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u="sng" dirty="0"/>
              <a:t>Richtlinien für den Trainer</a:t>
            </a:r>
          </a:p>
          <a:p>
            <a:endParaRPr lang="el-GR" dirty="0"/>
          </a:p>
          <a:p>
            <a:r>
              <a:rPr lang="en-US" dirty="0"/>
              <a:t>Diese . ppt-Datei ist eine Vorlage, die von Berufsbildungsanbietern verwendet werden soll, um das Trainingsmaterial vorzubereiten. </a:t>
            </a:r>
          </a:p>
          <a:p>
            <a:endParaRPr lang="el-GR" dirty="0"/>
          </a:p>
          <a:p>
            <a:r>
              <a:rPr lang="en-US" dirty="0"/>
              <a:t>Wir empfehlen </a:t>
            </a:r>
            <a:r>
              <a:rPr lang="en-US" b="1" dirty="0"/>
              <a:t>30 bis 40 . ppt-Folien </a:t>
            </a:r>
            <a:r>
              <a:rPr lang="en-US" dirty="0"/>
              <a:t>für eine (1) Stunde des Trainingsprogramms.</a:t>
            </a:r>
            <a:endParaRPr lang="el-GR" dirty="0"/>
          </a:p>
          <a:p>
            <a:endParaRPr lang="en-US" dirty="0"/>
          </a:p>
          <a:p>
            <a:r>
              <a:rPr lang="en-US" dirty="0"/>
              <a:t>Es gibt 3 </a:t>
            </a:r>
            <a:r>
              <a:rPr lang="en-US" u="sng" dirty="0"/>
              <a:t>vordefinierte Folien, die </a:t>
            </a:r>
            <a:r>
              <a:rPr lang="en-US" dirty="0"/>
              <a:t>von Ihnen ausgefüllt werden müssen, mit den Titeln "</a:t>
            </a:r>
            <a:r>
              <a:rPr lang="en-US" b="1" dirty="0"/>
              <a:t>Modulziele</a:t>
            </a:r>
            <a:r>
              <a:rPr lang="en-US" dirty="0"/>
              <a:t>", "</a:t>
            </a:r>
            <a:r>
              <a:rPr lang="en-US" b="1" dirty="0"/>
              <a:t>Schlussfolgerung</a:t>
            </a:r>
            <a:r>
              <a:rPr lang="en-US" dirty="0"/>
              <a:t>", "</a:t>
            </a:r>
            <a:r>
              <a:rPr lang="en-US" b="1" dirty="0"/>
              <a:t>Modulende"</a:t>
            </a:r>
            <a:r>
              <a:rPr lang="en-US" dirty="0"/>
              <a:t>.</a:t>
            </a:r>
            <a:endParaRPr lang="el-GR" dirty="0"/>
          </a:p>
          <a:p>
            <a:endParaRPr lang="en-US" dirty="0"/>
          </a:p>
          <a:p>
            <a:pPr lvl="0"/>
            <a:r>
              <a:rPr lang="en-US" dirty="0"/>
              <a:t>Das Material sollte in editierbarem Format gesendet werden.</a:t>
            </a:r>
            <a:endParaRPr lang="el-GR" dirty="0"/>
          </a:p>
          <a:p>
            <a:pPr lvl="0"/>
            <a:endParaRPr lang="en-US" dirty="0"/>
          </a:p>
          <a:p>
            <a:pPr lvl="0">
              <a:buFont typeface="Wingdings" pitchFamily="2" charset="2"/>
              <a:buChar char="§"/>
            </a:pPr>
            <a:r>
              <a:rPr lang="en-US" dirty="0"/>
              <a:t>Vorgeschlagene Schriftart: Arial</a:t>
            </a:r>
            <a:endParaRPr lang="el-GR" dirty="0"/>
          </a:p>
          <a:p>
            <a:pPr lvl="0">
              <a:buFont typeface="Wingdings" pitchFamily="2" charset="2"/>
              <a:buChar char="§"/>
            </a:pPr>
            <a:r>
              <a:rPr lang="en-US" dirty="0"/>
              <a:t>Erforderliche Schriftgröße: 16</a:t>
            </a:r>
            <a:endParaRPr lang="el-GR" dirty="0"/>
          </a:p>
          <a:p>
            <a:pPr lvl="0">
              <a:buFont typeface="Wingdings" pitchFamily="2" charset="2"/>
              <a:buChar char="§"/>
            </a:pPr>
            <a:r>
              <a:rPr lang="en-US" dirty="0"/>
              <a:t>Vorgeschlagener Zeilenabstand: 1,5</a:t>
            </a:r>
            <a:endParaRPr lang="el-GR" dirty="0"/>
          </a:p>
          <a:p>
            <a:pPr lvl="0">
              <a:buFont typeface="Wingdings" pitchFamily="2" charset="2"/>
              <a:buChar char="§"/>
            </a:pPr>
            <a:r>
              <a:rPr lang="en-US" dirty="0"/>
              <a:t>ppt/pptx-Datei sollte eine klare Struktur und definierte Einheiten und eindeutige Folientitel haben</a:t>
            </a:r>
            <a:endParaRPr lang="el-GR" dirty="0"/>
          </a:p>
          <a:p>
            <a:pPr lvl="0">
              <a:buFont typeface="Wingdings" pitchFamily="2" charset="2"/>
              <a:buChar char="§"/>
            </a:pPr>
            <a:r>
              <a:rPr lang="en-US" dirty="0" err="1"/>
              <a:t>ppt/pptx</a:t>
            </a:r>
            <a:r>
              <a:rPr lang="en-US" dirty="0"/>
              <a:t> Folieninhalte sollten die vordefinierten Ränder nicht überschreiten</a:t>
            </a:r>
            <a:endParaRPr lang="el-GR" dirty="0"/>
          </a:p>
          <a:p>
            <a:pPr lvl="0">
              <a:buFont typeface="Wingdings" pitchFamily="2" charset="2"/>
              <a:buChar char="§"/>
            </a:pPr>
            <a:r>
              <a:rPr lang="en-US" dirty="0"/>
              <a:t>Bilder, Diagramme etc. sollten mit einer Beschreibung versehen sein</a:t>
            </a:r>
            <a:endParaRPr lang="el-GR" dirty="0"/>
          </a:p>
          <a:p>
            <a:pPr lvl="0">
              <a:buFont typeface="Wingdings" pitchFamily="2" charset="2"/>
              <a:buChar char="§"/>
            </a:pPr>
            <a:r>
              <a:rPr lang="en-US" dirty="0"/>
              <a:t>Wenn Sie Verständnisfragen (Multiple Choice, Mehrfachantworten, Richtig/Falsch, Matching etc.) einfügen wollen, um das Verständnis der Theorie zu verbessern, sollten Sie diese in der ppt/pptx-Datei verankern.</a:t>
            </a:r>
            <a:endParaRPr lang="el-GR" dirty="0"/>
          </a:p>
          <a:p>
            <a:pPr lvl="0">
              <a:buFont typeface="Wingdings" pitchFamily="2" charset="2"/>
              <a:buChar char="§"/>
            </a:pPr>
            <a:r>
              <a:rPr lang="en-US" dirty="0"/>
              <a:t>Fragen, die für die Selbstbewertung und die abschließenden Bewertungsaufgaben verwendet werden, sollten einem vordefinierten Format folgen, das von SQLearn in einer . xls-Datei gesendet wird</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zum Bearbeiten des Master-Titelstils</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zum Bearbeiten von Master-Text-Stilen</a:t>
            </a:r>
          </a:p>
          <a:p>
            <a:pPr lvl="1"/>
            <a:r>
              <a:rPr lang="en-US"/>
              <a:t>Zweite Ebene</a:t>
            </a:r>
          </a:p>
          <a:p>
            <a:pPr lvl="2"/>
            <a:r>
              <a:rPr lang="en-US"/>
              <a:t>Dritte Ebene</a:t>
            </a:r>
          </a:p>
          <a:p>
            <a:pPr lvl="3"/>
            <a:r>
              <a:rPr lang="en-US"/>
              <a:t>Vierte Ebene</a:t>
            </a:r>
          </a:p>
          <a:p>
            <a:pPr lvl="4"/>
            <a:r>
              <a:rPr lang="en-US"/>
              <a:t>Fünfte Ebene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b="1" dirty="0">
                <a:effectLst>
                  <a:outerShdw blurRad="38100" dist="38100" dir="2700000" algn="tl">
                    <a:srgbClr val="000000">
                      <a:alpha val="43137"/>
                    </a:srgbClr>
                  </a:outerShdw>
                </a:effectLst>
              </a:rPr>
              <a:t>Einheit 1.1.</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SOLAR-ENERGIE</a:t>
            </a:r>
            <a:endParaRPr lang="el-G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a:t>Einführung in die Solarthermie</a:t>
            </a:r>
          </a:p>
          <a:p>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8ACA9-1B56-4742-955A-0037B20A5522}"/>
              </a:ext>
            </a:extLst>
          </p:cNvPr>
          <p:cNvSpPr>
            <a:spLocks noGrp="1"/>
          </p:cNvSpPr>
          <p:nvPr>
            <p:ph type="title"/>
          </p:nvPr>
        </p:nvSpPr>
        <p:spPr>
          <a:xfrm>
            <a:off x="1979712" y="0"/>
            <a:ext cx="6707088" cy="1124744"/>
          </a:xfrm>
        </p:spPr>
        <p:txBody>
          <a:bodyPr/>
          <a:lstStyle/>
          <a:p>
            <a:r>
              <a:rPr lang="en-US" b="1" dirty="0"/>
              <a:t>2. Solare Begriffe und Grundlagen</a:t>
            </a:r>
            <a:endParaRPr lang="es-ES" dirty="0"/>
          </a:p>
        </p:txBody>
      </p:sp>
      <p:sp>
        <p:nvSpPr>
          <p:cNvPr id="8" name="Rectángulo 7">
            <a:extLst>
              <a:ext uri="{FF2B5EF4-FFF2-40B4-BE49-F238E27FC236}">
                <a16:creationId xmlns:a16="http://schemas.microsoft.com/office/drawing/2014/main" id="{7654F619-B50E-4250-9053-7B7447E7CA9D}"/>
              </a:ext>
            </a:extLst>
          </p:cNvPr>
          <p:cNvSpPr/>
          <p:nvPr/>
        </p:nvSpPr>
        <p:spPr>
          <a:xfrm>
            <a:off x="630007" y="1557000"/>
            <a:ext cx="1997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Sonnenwinkel.</a:t>
            </a:r>
          </a:p>
        </p:txBody>
      </p:sp>
      <p:pic>
        <p:nvPicPr>
          <p:cNvPr id="5" name="Imagen 4">
            <a:extLst>
              <a:ext uri="{FF2B5EF4-FFF2-40B4-BE49-F238E27FC236}">
                <a16:creationId xmlns:a16="http://schemas.microsoft.com/office/drawing/2014/main" id="{197BB8FD-8860-4E8C-8B3C-2597D2D24E14}"/>
              </a:ext>
            </a:extLst>
          </p:cNvPr>
          <p:cNvPicPr>
            <a:picLocks noChangeAspect="1"/>
          </p:cNvPicPr>
          <p:nvPr/>
        </p:nvPicPr>
        <p:blipFill>
          <a:blip r:embed="rId2"/>
          <a:stretch>
            <a:fillRect/>
          </a:stretch>
        </p:blipFill>
        <p:spPr>
          <a:xfrm>
            <a:off x="979534" y="1989000"/>
            <a:ext cx="4320000" cy="3387358"/>
          </a:xfrm>
          <a:prstGeom prst="rect">
            <a:avLst/>
          </a:prstGeom>
        </p:spPr>
      </p:pic>
      <p:sp>
        <p:nvSpPr>
          <p:cNvPr id="7" name="Rectángulo 6">
            <a:extLst>
              <a:ext uri="{FF2B5EF4-FFF2-40B4-BE49-F238E27FC236}">
                <a16:creationId xmlns:a16="http://schemas.microsoft.com/office/drawing/2014/main" id="{A5F018F0-6F6B-49E0-9ECD-B40D2C392AEC}"/>
              </a:ext>
            </a:extLst>
          </p:cNvPr>
          <p:cNvSpPr/>
          <p:nvPr/>
        </p:nvSpPr>
        <p:spPr>
          <a:xfrm>
            <a:off x="1000693" y="5376358"/>
            <a:ext cx="1795684" cy="830997"/>
          </a:xfrm>
          <a:prstGeom prst="rect">
            <a:avLst/>
          </a:prstGeom>
        </p:spPr>
        <p:txBody>
          <a:bodyPr wrap="none">
            <a:spAutoFit/>
          </a:bodyPr>
          <a:lstStyle/>
          <a:p>
            <a:r>
              <a:rPr lang="en-US" sz="1600" dirty="0" err="1">
                <a:solidFill>
                  <a:prstClr val="black"/>
                </a:solidFill>
                <a:latin typeface="Arial" pitchFamily="34" charset="0"/>
                <a:cs typeface="Arial" pitchFamily="34" charset="0"/>
              </a:rPr>
              <a:t>Höhenwinkel</a:t>
            </a:r>
            <a:r>
              <a:rPr lang="en-US" sz="1600" dirty="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sym typeface="Symbol" panose="05050102010706020507" pitchFamily="18" charset="2"/>
              </a:rPr>
              <a:t>)</a:t>
            </a:r>
          </a:p>
          <a:p>
            <a:r>
              <a:rPr lang="en-US" sz="1600" dirty="0" err="1">
                <a:solidFill>
                  <a:prstClr val="black"/>
                </a:solidFill>
                <a:latin typeface="Arial" pitchFamily="34" charset="0"/>
                <a:cs typeface="Arial" pitchFamily="34" charset="0"/>
                <a:sym typeface="Symbol" panose="05050102010706020507" pitchFamily="18" charset="2"/>
              </a:rPr>
              <a:t>Azimuthwinkel</a:t>
            </a:r>
            <a:r>
              <a:rPr lang="en-US" sz="1600" dirty="0">
                <a:solidFill>
                  <a:prstClr val="black"/>
                </a:solidFill>
                <a:latin typeface="Arial" pitchFamily="34" charset="0"/>
                <a:cs typeface="Arial" pitchFamily="34" charset="0"/>
                <a:sym typeface="Symbol" panose="05050102010706020507" pitchFamily="18" charset="2"/>
              </a:rPr>
              <a:t> ()</a:t>
            </a:r>
          </a:p>
          <a:p>
            <a:r>
              <a:rPr lang="en-US" sz="1600" dirty="0" err="1">
                <a:solidFill>
                  <a:prstClr val="black"/>
                </a:solidFill>
                <a:latin typeface="Arial" pitchFamily="34" charset="0"/>
                <a:cs typeface="Arial" pitchFamily="34" charset="0"/>
                <a:sym typeface="Symbol" panose="05050102010706020507" pitchFamily="18" charset="2"/>
              </a:rPr>
              <a:t>Zenitwinkel</a:t>
            </a:r>
            <a:r>
              <a:rPr lang="en-US" sz="1600" dirty="0">
                <a:solidFill>
                  <a:prstClr val="black"/>
                </a:solidFill>
                <a:latin typeface="Arial" pitchFamily="34" charset="0"/>
                <a:cs typeface="Arial" pitchFamily="34" charset="0"/>
                <a:sym typeface="Symbol" panose="05050102010706020507" pitchFamily="18" charset="2"/>
              </a:rPr>
              <a:t> (</a:t>
            </a:r>
            <a:r>
              <a:rPr lang="en-US" sz="1600" baseline="-25000" dirty="0">
                <a:solidFill>
                  <a:prstClr val="black"/>
                </a:solidFill>
                <a:latin typeface="Arial" pitchFamily="34" charset="0"/>
                <a:cs typeface="Arial" pitchFamily="34" charset="0"/>
                <a:sym typeface="Symbol" panose="05050102010706020507" pitchFamily="18" charset="2"/>
              </a:rPr>
              <a:t>H</a:t>
            </a:r>
            <a:r>
              <a:rPr lang="en-US" sz="1600" dirty="0">
                <a:solidFill>
                  <a:prstClr val="black"/>
                </a:solidFill>
                <a:latin typeface="Arial" pitchFamily="34" charset="0"/>
                <a:cs typeface="Arial" pitchFamily="34" charset="0"/>
                <a:sym typeface="Symbol" panose="05050102010706020507" pitchFamily="18" charset="2"/>
              </a:rPr>
              <a:t>)</a:t>
            </a:r>
            <a:endParaRPr lang="es-ES" dirty="0"/>
          </a:p>
        </p:txBody>
      </p:sp>
      <p:pic>
        <p:nvPicPr>
          <p:cNvPr id="14" name="Imagen 13" descr="Imagen que contiene texto, mapa&#10;&#10;Descripción generada con confianza muy alta">
            <a:extLst>
              <a:ext uri="{FF2B5EF4-FFF2-40B4-BE49-F238E27FC236}">
                <a16:creationId xmlns:a16="http://schemas.microsoft.com/office/drawing/2014/main" id="{2E036C92-A70D-411B-AA65-F5DE29CFA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256" y="2314679"/>
            <a:ext cx="3559742" cy="2736000"/>
          </a:xfrm>
          <a:prstGeom prst="rect">
            <a:avLst/>
          </a:prstGeom>
        </p:spPr>
      </p:pic>
      <p:sp>
        <p:nvSpPr>
          <p:cNvPr id="4" name="Rectángulo 3">
            <a:extLst>
              <a:ext uri="{FF2B5EF4-FFF2-40B4-BE49-F238E27FC236}">
                <a16:creationId xmlns:a16="http://schemas.microsoft.com/office/drawing/2014/main" id="{A6179CFF-0408-404A-BD43-807C08E16F79}"/>
              </a:ext>
            </a:extLst>
          </p:cNvPr>
          <p:cNvSpPr/>
          <p:nvPr/>
        </p:nvSpPr>
        <p:spPr>
          <a:xfrm>
            <a:off x="5806799" y="5222470"/>
            <a:ext cx="2880001" cy="584775"/>
          </a:xfrm>
          <a:prstGeom prst="rect">
            <a:avLst/>
          </a:prstGeom>
        </p:spPr>
        <p:txBody>
          <a:bodyPr wrap="square">
            <a:spAutoFit/>
          </a:bodyPr>
          <a:lstStyle/>
          <a:p>
            <a:pPr algn="ctr"/>
            <a:r>
              <a:rPr lang="en-US" sz="1600" dirty="0">
                <a:solidFill>
                  <a:prstClr val="black"/>
                </a:solidFill>
                <a:latin typeface="Arial" pitchFamily="34" charset="0"/>
                <a:cs typeface="Arial" pitchFamily="34" charset="0"/>
              </a:rPr>
              <a:t>Sonnenpfadkarte für einen bestimmten Breitengrad</a:t>
            </a:r>
            <a:endParaRPr lang="es-ES" dirty="0"/>
          </a:p>
        </p:txBody>
      </p:sp>
    </p:spTree>
    <p:extLst>
      <p:ext uri="{BB962C8B-B14F-4D97-AF65-F5344CB8AC3E}">
        <p14:creationId xmlns:p14="http://schemas.microsoft.com/office/powerpoint/2010/main" val="105844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62D05-8A0A-4AAB-AEEF-F40012400156}"/>
              </a:ext>
            </a:extLst>
          </p:cNvPr>
          <p:cNvSpPr>
            <a:spLocks noGrp="1"/>
          </p:cNvSpPr>
          <p:nvPr>
            <p:ph type="title"/>
          </p:nvPr>
        </p:nvSpPr>
        <p:spPr/>
        <p:txBody>
          <a:bodyPr/>
          <a:lstStyle/>
          <a:p>
            <a:r>
              <a:rPr lang="en-US" b="1" dirty="0"/>
              <a:t>2. Solare Begriffe und Grundlagen</a:t>
            </a:r>
            <a:endParaRPr lang="es-ES" dirty="0"/>
          </a:p>
        </p:txBody>
      </p:sp>
      <p:sp>
        <p:nvSpPr>
          <p:cNvPr id="4" name="Rectángulo 3">
            <a:extLst>
              <a:ext uri="{FF2B5EF4-FFF2-40B4-BE49-F238E27FC236}">
                <a16:creationId xmlns:a16="http://schemas.microsoft.com/office/drawing/2014/main" id="{9EB8DB89-93DF-43BA-B00A-13E9B6970ED2}"/>
              </a:ext>
            </a:extLst>
          </p:cNvPr>
          <p:cNvSpPr/>
          <p:nvPr/>
        </p:nvSpPr>
        <p:spPr>
          <a:xfrm>
            <a:off x="630007" y="1557000"/>
            <a:ext cx="7671661"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Atmosphäre, Luftmasse und Globalstrahlung auf der Erdoberfläche.</a:t>
            </a:r>
          </a:p>
        </p:txBody>
      </p:sp>
      <p:pic>
        <p:nvPicPr>
          <p:cNvPr id="5" name="Imagen 4">
            <a:extLst>
              <a:ext uri="{FF2B5EF4-FFF2-40B4-BE49-F238E27FC236}">
                <a16:creationId xmlns:a16="http://schemas.microsoft.com/office/drawing/2014/main" id="{F6118311-DC84-4148-B5AE-6067C1F634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132" y="2628714"/>
            <a:ext cx="7016536" cy="3176286"/>
          </a:xfrm>
          <a:prstGeom prst="rect">
            <a:avLst/>
          </a:prstGeom>
          <a:noFill/>
          <a:ln w="9525" cap="flat" cmpd="sng" algn="ctr">
            <a:noFill/>
            <a:prstDash val="solid"/>
            <a:round/>
            <a:headEnd type="none" w="med" len="med"/>
            <a:tailEnd type="none" w="med" len="med"/>
          </a:ln>
        </p:spPr>
      </p:pic>
      <p:sp>
        <p:nvSpPr>
          <p:cNvPr id="6" name="Rectángulo 5">
            <a:extLst>
              <a:ext uri="{FF2B5EF4-FFF2-40B4-BE49-F238E27FC236}">
                <a16:creationId xmlns:a16="http://schemas.microsoft.com/office/drawing/2014/main" id="{EB935D71-63EB-4BCF-8E0B-F04BC839F7B6}"/>
              </a:ext>
            </a:extLst>
          </p:cNvPr>
          <p:cNvSpPr/>
          <p:nvPr/>
        </p:nvSpPr>
        <p:spPr>
          <a:xfrm>
            <a:off x="1981684" y="5826446"/>
            <a:ext cx="5182316" cy="338554"/>
          </a:xfrm>
          <a:prstGeom prst="rect">
            <a:avLst/>
          </a:prstGeom>
        </p:spPr>
        <p:txBody>
          <a:bodyPr wrap="none">
            <a:spAutoFit/>
          </a:bodyPr>
          <a:lstStyle/>
          <a:p>
            <a:r>
              <a:rPr lang="en-US" sz="1600" dirty="0">
                <a:solidFill>
                  <a:prstClr val="black"/>
                </a:solidFill>
                <a:latin typeface="Arial" pitchFamily="34" charset="0"/>
                <a:cs typeface="Arial" pitchFamily="34" charset="0"/>
              </a:rPr>
              <a:t>Globalstrahlung = direkte Strahlung + diffuse Strahlung</a:t>
            </a:r>
            <a:endParaRPr lang="es-ES" sz="1600" dirty="0"/>
          </a:p>
        </p:txBody>
      </p:sp>
      <p:sp>
        <p:nvSpPr>
          <p:cNvPr id="7" name="Rectángulo 6">
            <a:extLst>
              <a:ext uri="{FF2B5EF4-FFF2-40B4-BE49-F238E27FC236}">
                <a16:creationId xmlns:a16="http://schemas.microsoft.com/office/drawing/2014/main" id="{09CEA1DC-64C1-4CD7-A237-B90700F9E248}"/>
              </a:ext>
            </a:extLst>
          </p:cNvPr>
          <p:cNvSpPr/>
          <p:nvPr/>
        </p:nvSpPr>
        <p:spPr>
          <a:xfrm>
            <a:off x="900000" y="1918703"/>
            <a:ext cx="7786800" cy="738664"/>
          </a:xfrm>
          <a:prstGeom prst="rect">
            <a:avLst/>
          </a:prstGeom>
        </p:spPr>
        <p:txBody>
          <a:bodyPr wrap="square">
            <a:spAutoFit/>
          </a:bodyPr>
          <a:lstStyle/>
          <a:p>
            <a:r>
              <a:rPr lang="en-US" sz="1400" dirty="0">
                <a:solidFill>
                  <a:prstClr val="black"/>
                </a:solidFill>
                <a:latin typeface="Arial" pitchFamily="34" charset="0"/>
                <a:cs typeface="Arial" pitchFamily="34" charset="0"/>
              </a:rPr>
              <a:t>Die Atmosphäre absorbiert, reflektiert und streut die Sonnenstrahlung. Je größer der Weg der Atmosphäre für die Strahlung (wie im Winter), desto größer ist die Wechselwirkung (Strahlungsabschwächung).</a:t>
            </a:r>
            <a:endParaRPr lang="es-ES" sz="1400" dirty="0"/>
          </a:p>
        </p:txBody>
      </p:sp>
    </p:spTree>
    <p:extLst>
      <p:ext uri="{BB962C8B-B14F-4D97-AF65-F5344CB8AC3E}">
        <p14:creationId xmlns:p14="http://schemas.microsoft.com/office/powerpoint/2010/main" val="136191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1F7802-56DA-45C2-9B03-A2474E283D5B}"/>
              </a:ext>
            </a:extLst>
          </p:cNvPr>
          <p:cNvSpPr>
            <a:spLocks noGrp="1"/>
          </p:cNvSpPr>
          <p:nvPr>
            <p:ph type="title"/>
          </p:nvPr>
        </p:nvSpPr>
        <p:spPr/>
        <p:txBody>
          <a:bodyPr/>
          <a:lstStyle/>
          <a:p>
            <a:r>
              <a:rPr lang="en-US" b="1" dirty="0"/>
              <a:t>2. Solare Begriffe und Grundlagen</a:t>
            </a:r>
            <a:endParaRPr lang="es-ES" dirty="0"/>
          </a:p>
        </p:txBody>
      </p:sp>
      <p:sp>
        <p:nvSpPr>
          <p:cNvPr id="6" name="Rectángulo 5">
            <a:extLst>
              <a:ext uri="{FF2B5EF4-FFF2-40B4-BE49-F238E27FC236}">
                <a16:creationId xmlns:a16="http://schemas.microsoft.com/office/drawing/2014/main" id="{FF19506A-87BE-4B6E-B5CF-75A9CC3C9A6F}"/>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Einfallswinkel von Flächen.</a:t>
            </a:r>
          </a:p>
        </p:txBody>
      </p:sp>
      <p:sp>
        <p:nvSpPr>
          <p:cNvPr id="7" name="Rectángulo 6">
            <a:extLst>
              <a:ext uri="{FF2B5EF4-FFF2-40B4-BE49-F238E27FC236}">
                <a16:creationId xmlns:a16="http://schemas.microsoft.com/office/drawing/2014/main" id="{ED6D76AE-B55B-4E0C-B674-A89B20F6A00D}"/>
              </a:ext>
            </a:extLst>
          </p:cNvPr>
          <p:cNvSpPr/>
          <p:nvPr/>
        </p:nvSpPr>
        <p:spPr>
          <a:xfrm>
            <a:off x="900000" y="1918703"/>
            <a:ext cx="7704000" cy="584775"/>
          </a:xfrm>
          <a:prstGeom prst="rect">
            <a:avLst/>
          </a:prstGeom>
        </p:spPr>
        <p:txBody>
          <a:bodyPr wrap="square">
            <a:spAutoFit/>
          </a:bodyPr>
          <a:lstStyle/>
          <a:p>
            <a:pPr marL="285750" indent="-285750">
              <a:buFont typeface="Arial" panose="020B0604020202020204" pitchFamily="34" charset="0"/>
              <a:buChar char="•"/>
            </a:pPr>
            <a:r>
              <a:rPr lang="en-US" sz="1600" dirty="0">
                <a:solidFill>
                  <a:prstClr val="black"/>
                </a:solidFill>
                <a:latin typeface="Arial" pitchFamily="34" charset="0"/>
                <a:cs typeface="Arial" pitchFamily="34" charset="0"/>
              </a:rPr>
              <a:t>Einfallswinkel (</a:t>
            </a:r>
            <a:r>
              <a:rPr lang="en-US" sz="1600" dirty="0">
                <a:solidFill>
                  <a:prstClr val="black"/>
                </a:solidFill>
                <a:latin typeface="Arial" pitchFamily="34" charset="0"/>
                <a:cs typeface="Arial" pitchFamily="34" charset="0"/>
                <a:sym typeface="Symbol" panose="05050102010706020507" pitchFamily="18" charset="2"/>
              </a:rPr>
              <a:t>). Ist 0º, wenn die Sonne direkt über einer flachen Oberfläche steht. Max. Ausstrahlung. Je mehr, desto weniger Strahlungsleistung der ebenen Fläche (z.B. Sonnenkollektor).</a:t>
            </a:r>
            <a:endParaRPr lang="es-ES" sz="1600" dirty="0"/>
          </a:p>
        </p:txBody>
      </p:sp>
      <p:pic>
        <p:nvPicPr>
          <p:cNvPr id="8" name="Imagen 7">
            <a:extLst>
              <a:ext uri="{FF2B5EF4-FFF2-40B4-BE49-F238E27FC236}">
                <a16:creationId xmlns:a16="http://schemas.microsoft.com/office/drawing/2014/main" id="{C2E35B3D-E4FE-4114-B27E-E7D40E3A6E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6000" y="2777866"/>
            <a:ext cx="3960000" cy="2307134"/>
          </a:xfrm>
          <a:prstGeom prst="rect">
            <a:avLst/>
          </a:prstGeom>
          <a:noFill/>
          <a:ln w="9525" cap="flat" cmpd="sng" algn="ctr">
            <a:solidFill>
              <a:sysClr val="windowText" lastClr="000000"/>
            </a:solidFill>
            <a:prstDash val="solid"/>
            <a:round/>
            <a:headEnd type="none" w="med" len="med"/>
            <a:tailEnd type="none" w="med" len="med"/>
          </a:ln>
        </p:spPr>
      </p:pic>
      <p:pic>
        <p:nvPicPr>
          <p:cNvPr id="9" name="Imagen 8">
            <a:extLst>
              <a:ext uri="{FF2B5EF4-FFF2-40B4-BE49-F238E27FC236}">
                <a16:creationId xmlns:a16="http://schemas.microsoft.com/office/drawing/2014/main" id="{8CC33FE0-1BAC-40E2-B541-ADA450293FDC}"/>
              </a:ext>
            </a:extLst>
          </p:cNvPr>
          <p:cNvPicPr>
            <a:picLocks noChangeAspect="1"/>
          </p:cNvPicPr>
          <p:nvPr/>
        </p:nvPicPr>
        <p:blipFill>
          <a:blip r:embed="rId3"/>
          <a:stretch>
            <a:fillRect/>
          </a:stretch>
        </p:blipFill>
        <p:spPr>
          <a:xfrm>
            <a:off x="5004000" y="3717000"/>
            <a:ext cx="3870600" cy="2264344"/>
          </a:xfrm>
          <a:prstGeom prst="rect">
            <a:avLst/>
          </a:prstGeom>
          <a:noFill/>
          <a:ln w="9525" cap="flat" cmpd="sng" algn="ctr">
            <a:solidFill>
              <a:sysClr val="windowText" lastClr="000000"/>
            </a:solidFill>
            <a:prstDash val="solid"/>
            <a:round/>
            <a:headEnd type="none" w="med" len="med"/>
            <a:tailEnd type="none" w="med" len="med"/>
          </a:ln>
        </p:spPr>
      </p:pic>
      <p:sp>
        <p:nvSpPr>
          <p:cNvPr id="10" name="Rectángulo 9">
            <a:extLst>
              <a:ext uri="{FF2B5EF4-FFF2-40B4-BE49-F238E27FC236}">
                <a16:creationId xmlns:a16="http://schemas.microsoft.com/office/drawing/2014/main" id="{BB7B330C-85D3-4DF3-B921-E25CF4FD5DBC}"/>
              </a:ext>
            </a:extLst>
          </p:cNvPr>
          <p:cNvSpPr/>
          <p:nvPr/>
        </p:nvSpPr>
        <p:spPr>
          <a:xfrm>
            <a:off x="4914600" y="2876834"/>
            <a:ext cx="3960000" cy="830997"/>
          </a:xfrm>
          <a:prstGeom prst="rect">
            <a:avLst/>
          </a:prstGeom>
        </p:spPr>
        <p:txBody>
          <a:bodyPr wrap="square">
            <a:spAutoFit/>
          </a:bodyPr>
          <a:lstStyle/>
          <a:p>
            <a:pPr marL="285750" indent="-285750">
              <a:buFont typeface="Arial" panose="020B0604020202020204" pitchFamily="34" charset="0"/>
              <a:buChar char="•"/>
            </a:pPr>
            <a:r>
              <a:rPr lang="en-US" sz="1600" dirty="0">
                <a:solidFill>
                  <a:prstClr val="black"/>
                </a:solidFill>
                <a:latin typeface="Arial" pitchFamily="34" charset="0"/>
                <a:cs typeface="Arial" pitchFamily="34" charset="0"/>
              </a:rPr>
              <a:t>Um die Sonneneinstrahlung auf die Kollektoren zu maximieren, können wir sie kippen und ausrichten.</a:t>
            </a:r>
            <a:endParaRPr lang="es-ES" sz="1600" dirty="0"/>
          </a:p>
        </p:txBody>
      </p:sp>
      <p:sp>
        <p:nvSpPr>
          <p:cNvPr id="11" name="Rectángulo 10">
            <a:extLst>
              <a:ext uri="{FF2B5EF4-FFF2-40B4-BE49-F238E27FC236}">
                <a16:creationId xmlns:a16="http://schemas.microsoft.com/office/drawing/2014/main" id="{96662CC7-A78B-4873-BEA8-9508FC3939F9}"/>
              </a:ext>
            </a:extLst>
          </p:cNvPr>
          <p:cNvSpPr/>
          <p:nvPr/>
        </p:nvSpPr>
        <p:spPr>
          <a:xfrm>
            <a:off x="2009269" y="5159516"/>
            <a:ext cx="2994731" cy="830997"/>
          </a:xfrm>
          <a:prstGeom prst="rect">
            <a:avLst/>
          </a:prstGeom>
        </p:spPr>
        <p:txBody>
          <a:bodyPr wrap="none">
            <a:spAutoFit/>
          </a:bodyPr>
          <a:lstStyle/>
          <a:p>
            <a:pPr algn="r"/>
            <a:r>
              <a:rPr lang="en-US" sz="1600" dirty="0" err="1">
                <a:solidFill>
                  <a:prstClr val="black"/>
                </a:solidFill>
                <a:latin typeface="Arial" pitchFamily="34" charset="0"/>
                <a:cs typeface="Arial" pitchFamily="34" charset="0"/>
              </a:rPr>
              <a:t>Einfallswinkel</a:t>
            </a:r>
            <a:r>
              <a:rPr lang="en-US" sz="1600" dirty="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sym typeface="Symbol" panose="05050102010706020507" pitchFamily="18" charset="2"/>
              </a:rPr>
              <a:t>)</a:t>
            </a:r>
          </a:p>
          <a:p>
            <a:pPr algn="r"/>
            <a:r>
              <a:rPr lang="en-US" sz="1600" dirty="0">
                <a:solidFill>
                  <a:prstClr val="black"/>
                </a:solidFill>
                <a:latin typeface="Arial" pitchFamily="34" charset="0"/>
                <a:cs typeface="Arial" pitchFamily="34" charset="0"/>
                <a:sym typeface="Symbol" panose="05050102010706020507" pitchFamily="18" charset="2"/>
              </a:rPr>
              <a:t>Oberfläche </a:t>
            </a:r>
            <a:r>
              <a:rPr lang="en-US" sz="1600" dirty="0" err="1">
                <a:solidFill>
                  <a:prstClr val="black"/>
                </a:solidFill>
                <a:latin typeface="Arial" pitchFamily="34" charset="0"/>
                <a:cs typeface="Arial" pitchFamily="34" charset="0"/>
                <a:sym typeface="Symbol" panose="05050102010706020507" pitchFamily="18" charset="2"/>
              </a:rPr>
              <a:t>Neigungswinkel</a:t>
            </a:r>
            <a:r>
              <a:rPr lang="en-US" sz="1600" dirty="0">
                <a:solidFill>
                  <a:prstClr val="black"/>
                </a:solidFill>
                <a:latin typeface="Arial" pitchFamily="34" charset="0"/>
                <a:cs typeface="Arial" pitchFamily="34" charset="0"/>
                <a:sym typeface="Symbol" panose="05050102010706020507" pitchFamily="18" charset="2"/>
              </a:rPr>
              <a:t> ()</a:t>
            </a:r>
          </a:p>
          <a:p>
            <a:pPr algn="r"/>
            <a:r>
              <a:rPr lang="en-US" sz="1600" dirty="0">
                <a:solidFill>
                  <a:prstClr val="black"/>
                </a:solidFill>
                <a:latin typeface="Arial" pitchFamily="34" charset="0"/>
                <a:cs typeface="Arial" pitchFamily="34" charset="0"/>
                <a:sym typeface="Symbol" panose="05050102010706020507" pitchFamily="18" charset="2"/>
              </a:rPr>
              <a:t>Oberfläche </a:t>
            </a:r>
            <a:r>
              <a:rPr lang="en-US" sz="1600" dirty="0" err="1">
                <a:solidFill>
                  <a:prstClr val="black"/>
                </a:solidFill>
                <a:latin typeface="Arial" pitchFamily="34" charset="0"/>
                <a:cs typeface="Arial" pitchFamily="34" charset="0"/>
                <a:sym typeface="Symbol" panose="05050102010706020507" pitchFamily="18" charset="2"/>
              </a:rPr>
              <a:t>Azimuthwinkel</a:t>
            </a:r>
            <a:r>
              <a:rPr lang="en-US" sz="1600" dirty="0">
                <a:solidFill>
                  <a:prstClr val="black"/>
                </a:solidFill>
                <a:latin typeface="Arial" pitchFamily="34" charset="0"/>
                <a:cs typeface="Arial" pitchFamily="34" charset="0"/>
                <a:sym typeface="Symbol" panose="05050102010706020507" pitchFamily="18" charset="2"/>
              </a:rPr>
              <a:t> ()</a:t>
            </a:r>
            <a:endParaRPr lang="es-ES" dirty="0"/>
          </a:p>
        </p:txBody>
      </p:sp>
    </p:spTree>
    <p:extLst>
      <p:ext uri="{BB962C8B-B14F-4D97-AF65-F5344CB8AC3E}">
        <p14:creationId xmlns:p14="http://schemas.microsoft.com/office/powerpoint/2010/main" val="337712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2587EF-3D01-4E1D-9F17-C939C85FC377}"/>
              </a:ext>
            </a:extLst>
          </p:cNvPr>
          <p:cNvSpPr>
            <a:spLocks noGrp="1"/>
          </p:cNvSpPr>
          <p:nvPr>
            <p:ph type="title"/>
          </p:nvPr>
        </p:nvSpPr>
        <p:spPr/>
        <p:txBody>
          <a:bodyPr/>
          <a:lstStyle/>
          <a:p>
            <a:r>
              <a:rPr lang="en-US" b="1" dirty="0"/>
              <a:t>2. Solare Begriffe und Grundlagen</a:t>
            </a:r>
            <a:endParaRPr lang="es-ES" dirty="0"/>
          </a:p>
        </p:txBody>
      </p:sp>
      <p:sp>
        <p:nvSpPr>
          <p:cNvPr id="4" name="Rectángulo 3">
            <a:extLst>
              <a:ext uri="{FF2B5EF4-FFF2-40B4-BE49-F238E27FC236}">
                <a16:creationId xmlns:a16="http://schemas.microsoft.com/office/drawing/2014/main" id="{9D60BA87-C15E-4F7A-B06A-A3975E7BBF32}"/>
              </a:ext>
            </a:extLst>
          </p:cNvPr>
          <p:cNvSpPr/>
          <p:nvPr/>
        </p:nvSpPr>
        <p:spPr>
          <a:xfrm>
            <a:off x="630007" y="1557000"/>
            <a:ext cx="3365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Absorption von Materialien.</a:t>
            </a:r>
          </a:p>
        </p:txBody>
      </p:sp>
      <p:sp>
        <p:nvSpPr>
          <p:cNvPr id="5" name="Rectángulo 4">
            <a:extLst>
              <a:ext uri="{FF2B5EF4-FFF2-40B4-BE49-F238E27FC236}">
                <a16:creationId xmlns:a16="http://schemas.microsoft.com/office/drawing/2014/main" id="{42243B9B-3BAC-4D73-A935-6547453BBB5F}"/>
              </a:ext>
            </a:extLst>
          </p:cNvPr>
          <p:cNvSpPr/>
          <p:nvPr/>
        </p:nvSpPr>
        <p:spPr>
          <a:xfrm>
            <a:off x="899999" y="1886160"/>
            <a:ext cx="8136001" cy="738664"/>
          </a:xfrm>
          <a:prstGeom prst="rect">
            <a:avLst/>
          </a:prstGeom>
        </p:spPr>
        <p:txBody>
          <a:bodyPr wrap="square">
            <a:spAutoFit/>
          </a:bodyPr>
          <a:lstStyle/>
          <a:p>
            <a:pPr lvl="0">
              <a:spcBef>
                <a:spcPct val="20000"/>
              </a:spcBef>
            </a:pPr>
            <a:r>
              <a:rPr lang="en-US" sz="1400" dirty="0">
                <a:solidFill>
                  <a:prstClr val="black"/>
                </a:solidFill>
                <a:latin typeface="Arial" pitchFamily="34" charset="0"/>
                <a:cs typeface="Arial" pitchFamily="34" charset="0"/>
              </a:rPr>
              <a:t>Sonnenkollektoren reflektieren und absorbieren die Sonnenstrahlung. Besser, wenn (Absorption/Reflexion) hoch ist. Die Absorption hängt von den Absorbermaterialien und der Beschichtungseffizienz der Kollektoren ab. </a:t>
            </a:r>
          </a:p>
        </p:txBody>
      </p:sp>
      <p:sp>
        <p:nvSpPr>
          <p:cNvPr id="6" name="Rectángulo 5">
            <a:extLst>
              <a:ext uri="{FF2B5EF4-FFF2-40B4-BE49-F238E27FC236}">
                <a16:creationId xmlns:a16="http://schemas.microsoft.com/office/drawing/2014/main" id="{9A4C6EC7-7F65-4E83-9B79-4B760B4634AD}"/>
              </a:ext>
            </a:extLst>
          </p:cNvPr>
          <p:cNvSpPr/>
          <p:nvPr/>
        </p:nvSpPr>
        <p:spPr>
          <a:xfrm>
            <a:off x="630007" y="2514446"/>
            <a:ext cx="32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Wärmeübertragung.</a:t>
            </a:r>
          </a:p>
        </p:txBody>
      </p:sp>
      <p:sp>
        <p:nvSpPr>
          <p:cNvPr id="7" name="Rectángulo 6">
            <a:extLst>
              <a:ext uri="{FF2B5EF4-FFF2-40B4-BE49-F238E27FC236}">
                <a16:creationId xmlns:a16="http://schemas.microsoft.com/office/drawing/2014/main" id="{5C61F88D-DC09-49C9-9273-D85C613D850A}"/>
              </a:ext>
            </a:extLst>
          </p:cNvPr>
          <p:cNvSpPr/>
          <p:nvPr/>
        </p:nvSpPr>
        <p:spPr>
          <a:xfrm>
            <a:off x="899999" y="2790701"/>
            <a:ext cx="3024000" cy="1169551"/>
          </a:xfrm>
          <a:prstGeom prst="rect">
            <a:avLst/>
          </a:prstGeom>
        </p:spPr>
        <p:txBody>
          <a:bodyPr wrap="square">
            <a:spAutoFit/>
          </a:bodyPr>
          <a:lstStyle/>
          <a:p>
            <a:pPr lvl="0">
              <a:spcBef>
                <a:spcPct val="20000"/>
              </a:spcBef>
            </a:pPr>
            <a:r>
              <a:rPr lang="en-US" sz="1400" dirty="0">
                <a:solidFill>
                  <a:prstClr val="black"/>
                </a:solidFill>
                <a:latin typeface="Arial" pitchFamily="34" charset="0"/>
                <a:cs typeface="Arial" pitchFamily="34" charset="0"/>
              </a:rPr>
              <a:t>Die Strahlung wird schließlich durch Konvektion im Inneren der Sonnenkollektoren zu Wärme. Auch Kollektoren verlieren Wärme durch Strahlung.</a:t>
            </a:r>
            <a:endParaRPr lang="en-US" sz="1400" baseline="30000" dirty="0">
              <a:solidFill>
                <a:prstClr val="black"/>
              </a:solidFill>
              <a:latin typeface="Arial" pitchFamily="34" charset="0"/>
              <a:cs typeface="Arial" pitchFamily="34" charset="0"/>
            </a:endParaRPr>
          </a:p>
        </p:txBody>
      </p:sp>
      <p:sp>
        <p:nvSpPr>
          <p:cNvPr id="8" name="Rectángulo 7">
            <a:extLst>
              <a:ext uri="{FF2B5EF4-FFF2-40B4-BE49-F238E27FC236}">
                <a16:creationId xmlns:a16="http://schemas.microsoft.com/office/drawing/2014/main" id="{6D828F59-6584-4807-BA23-5D3746F4530C}"/>
              </a:ext>
            </a:extLst>
          </p:cNvPr>
          <p:cNvSpPr/>
          <p:nvPr/>
        </p:nvSpPr>
        <p:spPr>
          <a:xfrm>
            <a:off x="630007" y="4890446"/>
            <a:ext cx="3149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Thermische Masse.</a:t>
            </a:r>
          </a:p>
        </p:txBody>
      </p:sp>
      <p:sp>
        <p:nvSpPr>
          <p:cNvPr id="9" name="Rectángulo 8">
            <a:extLst>
              <a:ext uri="{FF2B5EF4-FFF2-40B4-BE49-F238E27FC236}">
                <a16:creationId xmlns:a16="http://schemas.microsoft.com/office/drawing/2014/main" id="{B3A3346A-B5DC-4E62-8DFD-979EC9322F7E}"/>
              </a:ext>
            </a:extLst>
          </p:cNvPr>
          <p:cNvSpPr/>
          <p:nvPr/>
        </p:nvSpPr>
        <p:spPr>
          <a:xfrm>
            <a:off x="899999" y="5209780"/>
            <a:ext cx="3096000" cy="523220"/>
          </a:xfrm>
          <a:prstGeom prst="rect">
            <a:avLst/>
          </a:prstGeom>
        </p:spPr>
        <p:txBody>
          <a:bodyPr wrap="square">
            <a:spAutoFit/>
          </a:bodyPr>
          <a:lstStyle/>
          <a:p>
            <a:pPr lvl="0">
              <a:spcBef>
                <a:spcPct val="20000"/>
              </a:spcBef>
            </a:pPr>
            <a:r>
              <a:rPr lang="en-US" sz="1400" dirty="0">
                <a:solidFill>
                  <a:prstClr val="black"/>
                </a:solidFill>
                <a:latin typeface="Arial" pitchFamily="34" charset="0"/>
                <a:cs typeface="Arial" pitchFamily="34" charset="0"/>
              </a:rPr>
              <a:t>Je höher die thermische Masse, desto effizienter ist die solare</a:t>
            </a:r>
          </a:p>
        </p:txBody>
      </p:sp>
      <p:pic>
        <p:nvPicPr>
          <p:cNvPr id="10" name="Imagen 9">
            <a:extLst>
              <a:ext uri="{FF2B5EF4-FFF2-40B4-BE49-F238E27FC236}">
                <a16:creationId xmlns:a16="http://schemas.microsoft.com/office/drawing/2014/main" id="{1537F537-6215-4FDD-8188-F8E64E21B041}"/>
              </a:ext>
            </a:extLst>
          </p:cNvPr>
          <p:cNvPicPr/>
          <p:nvPr/>
        </p:nvPicPr>
        <p:blipFill>
          <a:blip r:embed="rId2">
            <a:extLst>
              <a:ext uri="{28A0092B-C50C-407E-A947-70E740481C1C}">
                <a14:useLocalDpi xmlns:a14="http://schemas.microsoft.com/office/drawing/2010/main" val="0"/>
              </a:ext>
            </a:extLst>
          </a:blip>
          <a:stretch>
            <a:fillRect/>
          </a:stretch>
        </p:blipFill>
        <p:spPr>
          <a:xfrm>
            <a:off x="4003675" y="2717039"/>
            <a:ext cx="4683125" cy="2817495"/>
          </a:xfrm>
          <a:prstGeom prst="rect">
            <a:avLst/>
          </a:prstGeom>
          <a:noFill/>
          <a:ln w="9525" cap="flat" cmpd="sng" algn="ctr">
            <a:solidFill>
              <a:sysClr val="windowText" lastClr="000000"/>
            </a:solidFill>
            <a:prstDash val="solid"/>
            <a:round/>
            <a:headEnd type="none" w="med" len="med"/>
            <a:tailEnd type="none" w="med" len="med"/>
          </a:ln>
        </p:spPr>
      </p:pic>
      <p:sp>
        <p:nvSpPr>
          <p:cNvPr id="12" name="Rectángulo 11">
            <a:extLst>
              <a:ext uri="{FF2B5EF4-FFF2-40B4-BE49-F238E27FC236}">
                <a16:creationId xmlns:a16="http://schemas.microsoft.com/office/drawing/2014/main" id="{5FA78D6B-1CC1-49BC-808A-7E5F6EDDABCB}"/>
              </a:ext>
            </a:extLst>
          </p:cNvPr>
          <p:cNvSpPr/>
          <p:nvPr/>
        </p:nvSpPr>
        <p:spPr>
          <a:xfrm>
            <a:off x="899999" y="5651669"/>
            <a:ext cx="7442891" cy="523220"/>
          </a:xfrm>
          <a:prstGeom prst="rect">
            <a:avLst/>
          </a:prstGeom>
        </p:spPr>
        <p:txBody>
          <a:bodyPr wrap="square">
            <a:spAutoFit/>
          </a:bodyPr>
          <a:lstStyle/>
          <a:p>
            <a:r>
              <a:rPr lang="en-US" sz="1400" dirty="0">
                <a:solidFill>
                  <a:prstClr val="black"/>
                </a:solidFill>
                <a:latin typeface="Arial" pitchFamily="34" charset="0"/>
                <a:cs typeface="Arial" pitchFamily="34" charset="0"/>
              </a:rPr>
              <a:t>System kann Wärme übertragen und für praktische Zwecke speichern. Solarthermische Paneele verwenden Wasser oder Glykol zur direkten oder indirekten Wassererwärmung.</a:t>
            </a:r>
            <a:endParaRPr lang="es-ES" sz="1600" dirty="0"/>
          </a:p>
        </p:txBody>
      </p:sp>
      <p:sp>
        <p:nvSpPr>
          <p:cNvPr id="13" name="Rectángulo 12">
            <a:extLst>
              <a:ext uri="{FF2B5EF4-FFF2-40B4-BE49-F238E27FC236}">
                <a16:creationId xmlns:a16="http://schemas.microsoft.com/office/drawing/2014/main" id="{40560EEE-FF5C-4263-BA20-846F8F376154}"/>
              </a:ext>
            </a:extLst>
          </p:cNvPr>
          <p:cNvSpPr/>
          <p:nvPr/>
        </p:nvSpPr>
        <p:spPr>
          <a:xfrm>
            <a:off x="630007" y="3858525"/>
            <a:ext cx="32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Temperaturgradient.</a:t>
            </a:r>
          </a:p>
        </p:txBody>
      </p:sp>
      <p:sp>
        <p:nvSpPr>
          <p:cNvPr id="14" name="Rectángulo 13">
            <a:extLst>
              <a:ext uri="{FF2B5EF4-FFF2-40B4-BE49-F238E27FC236}">
                <a16:creationId xmlns:a16="http://schemas.microsoft.com/office/drawing/2014/main" id="{3650DDC9-AD90-4F8E-B0BB-6D9EDA1623F6}"/>
              </a:ext>
            </a:extLst>
          </p:cNvPr>
          <p:cNvSpPr/>
          <p:nvPr/>
        </p:nvSpPr>
        <p:spPr>
          <a:xfrm>
            <a:off x="899999" y="4187684"/>
            <a:ext cx="3024000" cy="738664"/>
          </a:xfrm>
          <a:prstGeom prst="rect">
            <a:avLst/>
          </a:prstGeom>
        </p:spPr>
        <p:txBody>
          <a:bodyPr wrap="square">
            <a:spAutoFit/>
          </a:bodyPr>
          <a:lstStyle/>
          <a:p>
            <a:pPr lvl="0">
              <a:spcBef>
                <a:spcPct val="20000"/>
              </a:spcBef>
            </a:pPr>
            <a:r>
              <a:rPr lang="en-US" sz="1400" dirty="0">
                <a:solidFill>
                  <a:prstClr val="black"/>
                </a:solidFill>
                <a:latin typeface="Arial" pitchFamily="34" charset="0"/>
                <a:cs typeface="Arial" pitchFamily="34" charset="0"/>
              </a:rPr>
              <a:t>Die Wärmeverluste sind höher, wenn das Temperaturgefälle hoch ist.</a:t>
            </a:r>
            <a:endParaRPr lang="en-US" sz="1400" baseline="30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1632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persona, cielo, hombre, exterior&#10;&#10;Descripción generada con confianza muy alta">
            <a:extLst>
              <a:ext uri="{FF2B5EF4-FFF2-40B4-BE49-F238E27FC236}">
                <a16:creationId xmlns:a16="http://schemas.microsoft.com/office/drawing/2014/main" id="{BBA19F1B-4A10-418C-9FCD-1609A366E897}"/>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68275" y="2853000"/>
            <a:ext cx="3895725" cy="3362325"/>
          </a:xfrm>
          <a:prstGeom prst="ellipse">
            <a:avLst/>
          </a:prstGeom>
          <a:ln>
            <a:noFill/>
          </a:ln>
          <a:effectLst>
            <a:softEdge rad="112500"/>
          </a:effectLst>
        </p:spPr>
      </p:pic>
      <p:sp>
        <p:nvSpPr>
          <p:cNvPr id="8" name="Flecha: doblada 7">
            <a:extLst>
              <a:ext uri="{FF2B5EF4-FFF2-40B4-BE49-F238E27FC236}">
                <a16:creationId xmlns:a16="http://schemas.microsoft.com/office/drawing/2014/main" id="{4D1E364C-B5D4-4508-9D33-4FA33AB63D5A}"/>
              </a:ext>
            </a:extLst>
          </p:cNvPr>
          <p:cNvSpPr/>
          <p:nvPr/>
        </p:nvSpPr>
        <p:spPr>
          <a:xfrm rot="5400000">
            <a:off x="6436141" y="1595650"/>
            <a:ext cx="2016000" cy="1999232"/>
          </a:xfrm>
          <a:prstGeom prst="bentArrow">
            <a:avLst>
              <a:gd name="adj1" fmla="val 24249"/>
              <a:gd name="adj2" fmla="val 24145"/>
              <a:gd name="adj3" fmla="val 28404"/>
              <a:gd name="adj4" fmla="val 18385"/>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solidFill>
                <a:schemeClr val="tx1"/>
              </a:solidFill>
            </a:endParaRPr>
          </a:p>
        </p:txBody>
      </p:sp>
      <p:sp>
        <p:nvSpPr>
          <p:cNvPr id="4" name="Rectángulo 3">
            <a:extLst>
              <a:ext uri="{FF2B5EF4-FFF2-40B4-BE49-F238E27FC236}">
                <a16:creationId xmlns:a16="http://schemas.microsoft.com/office/drawing/2014/main" id="{633C0E63-179D-44A6-9BF9-EDA92B5F8841}"/>
              </a:ext>
            </a:extLst>
          </p:cNvPr>
          <p:cNvSpPr/>
          <p:nvPr/>
        </p:nvSpPr>
        <p:spPr>
          <a:xfrm>
            <a:off x="324000" y="1540279"/>
            <a:ext cx="6120000" cy="2562066"/>
          </a:xfrm>
          <a:prstGeom prst="rect">
            <a:avLst/>
          </a:prstGeom>
          <a:ln>
            <a:solidFill>
              <a:schemeClr val="accent3">
                <a:lumMod val="50000"/>
              </a:schemeClr>
            </a:solidFill>
          </a:ln>
          <a:effectLst>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2" name="Título 1">
            <a:extLst>
              <a:ext uri="{FF2B5EF4-FFF2-40B4-BE49-F238E27FC236}">
                <a16:creationId xmlns:a16="http://schemas.microsoft.com/office/drawing/2014/main" id="{A93E9920-253A-4290-8678-B8466A915821}"/>
              </a:ext>
            </a:extLst>
          </p:cNvPr>
          <p:cNvSpPr>
            <a:spLocks noGrp="1"/>
          </p:cNvSpPr>
          <p:nvPr>
            <p:ph type="title"/>
          </p:nvPr>
        </p:nvSpPr>
        <p:spPr/>
        <p:txBody>
          <a:bodyPr/>
          <a:lstStyle/>
          <a:p>
            <a:r>
              <a:rPr lang="en-US" b="1" dirty="0"/>
              <a:t>3. Anwendung der Grundlagen</a:t>
            </a:r>
            <a:endParaRPr lang="es-ES" dirty="0"/>
          </a:p>
        </p:txBody>
      </p:sp>
      <p:sp>
        <p:nvSpPr>
          <p:cNvPr id="9" name="CuadroTexto 8">
            <a:extLst>
              <a:ext uri="{FF2B5EF4-FFF2-40B4-BE49-F238E27FC236}">
                <a16:creationId xmlns:a16="http://schemas.microsoft.com/office/drawing/2014/main" id="{81F7A6C7-3B6B-4305-AE4C-E7CD389950F0}"/>
              </a:ext>
            </a:extLst>
          </p:cNvPr>
          <p:cNvSpPr txBox="1"/>
          <p:nvPr/>
        </p:nvSpPr>
        <p:spPr>
          <a:xfrm>
            <a:off x="6300000" y="1485000"/>
            <a:ext cx="1863684" cy="461665"/>
          </a:xfrm>
          <a:prstGeom prst="rect">
            <a:avLst/>
          </a:prstGeom>
          <a:noFill/>
        </p:spPr>
        <p:txBody>
          <a:bodyPr wrap="square" rtlCol="0">
            <a:spAutoFit/>
          </a:bodyPr>
          <a:lstStyle/>
          <a:p>
            <a:pPr algn="ctr"/>
            <a:r>
              <a:rPr lang="en-US" sz="1200" dirty="0">
                <a:solidFill>
                  <a:schemeClr val="bg1"/>
                </a:solidFill>
              </a:rPr>
              <a:t>Sie sind grundlegende Aufgaben für Installateure und Konstrukteure</a:t>
            </a:r>
          </a:p>
        </p:txBody>
      </p:sp>
      <p:sp>
        <p:nvSpPr>
          <p:cNvPr id="3" name="Marcador de contenido 2">
            <a:extLst>
              <a:ext uri="{FF2B5EF4-FFF2-40B4-BE49-F238E27FC236}">
                <a16:creationId xmlns:a16="http://schemas.microsoft.com/office/drawing/2014/main" id="{622421B5-F823-4E26-B392-92CEC613140E}"/>
              </a:ext>
            </a:extLst>
          </p:cNvPr>
          <p:cNvSpPr>
            <a:spLocks noGrp="1"/>
          </p:cNvSpPr>
          <p:nvPr>
            <p:ph idx="1"/>
          </p:nvPr>
        </p:nvSpPr>
        <p:spPr>
          <a:xfrm>
            <a:off x="457200" y="1600200"/>
            <a:ext cx="5986800" cy="4525963"/>
          </a:xfrm>
        </p:spPr>
        <p:txBody>
          <a:bodyPr>
            <a:normAutofit/>
          </a:bodyPr>
          <a:lstStyle/>
          <a:p>
            <a:r>
              <a:rPr lang="en-US" sz="1500" b="1" dirty="0">
                <a:latin typeface="Arial" panose="020B0604020202020204" pitchFamily="34" charset="0"/>
                <a:cs typeface="Arial" panose="020B0604020202020204" pitchFamily="34" charset="0"/>
              </a:rPr>
              <a:t>Messung der Sonneneinstrahlung.</a:t>
            </a:r>
          </a:p>
          <a:p>
            <a:r>
              <a:rPr lang="en-US" sz="1500" b="1" dirty="0">
                <a:latin typeface="Arial" panose="020B0604020202020204" pitchFamily="34" charset="0"/>
                <a:cs typeface="Arial" panose="020B0604020202020204" pitchFamily="34" charset="0"/>
              </a:rPr>
              <a:t>Sammeln und Umwandeln von Sonnenenergie. Solarkollektoren.</a:t>
            </a:r>
          </a:p>
          <a:p>
            <a:r>
              <a:rPr lang="en-US" sz="1500" b="1" dirty="0">
                <a:latin typeface="Arial" panose="020B0604020202020204" pitchFamily="34" charset="0"/>
                <a:cs typeface="Arial" panose="020B0604020202020204" pitchFamily="34" charset="0"/>
              </a:rPr>
              <a:t>Tägliche Schwankungen. Das Sonnenfenster.</a:t>
            </a:r>
          </a:p>
          <a:p>
            <a:r>
              <a:rPr lang="en-US" sz="1500" b="1" dirty="0">
                <a:latin typeface="Arial" panose="020B0604020202020204" pitchFamily="34" charset="0"/>
                <a:cs typeface="Arial" panose="020B0604020202020204" pitchFamily="34" charset="0"/>
              </a:rPr>
              <a:t>Saisonale Schwankungen. Kollektor Tilt.</a:t>
            </a:r>
          </a:p>
          <a:p>
            <a:r>
              <a:rPr lang="en-US" sz="1500" b="1" dirty="0">
                <a:latin typeface="Arial" panose="020B0604020202020204" pitchFamily="34" charset="0"/>
                <a:cs typeface="Arial" panose="020B0604020202020204" pitchFamily="34" charset="0"/>
              </a:rPr>
              <a:t>Orientierung des Kollektors.</a:t>
            </a:r>
          </a:p>
          <a:p>
            <a:r>
              <a:rPr lang="en-US" sz="1500" b="1" dirty="0">
                <a:latin typeface="Arial" panose="020B0604020202020204" pitchFamily="34" charset="0"/>
                <a:cs typeface="Arial" panose="020B0604020202020204" pitchFamily="34" charset="0"/>
              </a:rPr>
              <a:t>Optimaler Neigungswinkel.</a:t>
            </a:r>
          </a:p>
          <a:p>
            <a:r>
              <a:rPr lang="en-US" sz="1500" b="1" dirty="0">
                <a:latin typeface="Arial" panose="020B0604020202020204" pitchFamily="34" charset="0"/>
                <a:cs typeface="Arial" panose="020B0604020202020204" pitchFamily="34" charset="0"/>
              </a:rPr>
              <a:t>Überlegungen zur Wärmespeicherung.</a:t>
            </a:r>
          </a:p>
          <a:p>
            <a:r>
              <a:rPr lang="en-US" sz="1500" b="1" dirty="0">
                <a:latin typeface="Arial" panose="020B0604020202020204" pitchFamily="34" charset="0"/>
                <a:cs typeface="Arial" panose="020B0604020202020204" pitchFamily="34" charset="0"/>
              </a:rPr>
              <a:t>Zusätzliche Systemüberlegungen.</a:t>
            </a:r>
          </a:p>
        </p:txBody>
      </p:sp>
    </p:spTree>
    <p:extLst>
      <p:ext uri="{BB962C8B-B14F-4D97-AF65-F5344CB8AC3E}">
        <p14:creationId xmlns:p14="http://schemas.microsoft.com/office/powerpoint/2010/main" val="326693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3E04A-2793-4019-80A8-09C6B11B895A}"/>
              </a:ext>
            </a:extLst>
          </p:cNvPr>
          <p:cNvSpPr>
            <a:spLocks noGrp="1"/>
          </p:cNvSpPr>
          <p:nvPr>
            <p:ph type="title"/>
          </p:nvPr>
        </p:nvSpPr>
        <p:spPr/>
        <p:txBody>
          <a:bodyPr/>
          <a:lstStyle/>
          <a:p>
            <a:r>
              <a:rPr lang="en-US" b="1" dirty="0"/>
              <a:t>3. Anwendung der Grundlagen</a:t>
            </a:r>
            <a:endParaRPr lang="en-US" dirty="0"/>
          </a:p>
        </p:txBody>
      </p:sp>
      <p:cxnSp>
        <p:nvCxnSpPr>
          <p:cNvPr id="6" name="Conector recto 5">
            <a:extLst>
              <a:ext uri="{FF2B5EF4-FFF2-40B4-BE49-F238E27FC236}">
                <a16:creationId xmlns:a16="http://schemas.microsoft.com/office/drawing/2014/main" id="{6AA43744-62CA-4DD9-B0B7-EBFDD4FD8C8B}"/>
              </a:ext>
            </a:extLst>
          </p:cNvPr>
          <p:cNvCxnSpPr>
            <a:cxnSpLocks/>
          </p:cNvCxnSpPr>
          <p:nvPr/>
        </p:nvCxnSpPr>
        <p:spPr>
          <a:xfrm>
            <a:off x="4572000" y="1628775"/>
            <a:ext cx="0" cy="4592695"/>
          </a:xfrm>
          <a:prstGeom prst="line">
            <a:avLst/>
          </a:prstGeom>
          <a:ln w="254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DC6148D1-1662-4F32-8B44-084556BA59E0}"/>
              </a:ext>
            </a:extLst>
          </p:cNvPr>
          <p:cNvCxnSpPr>
            <a:cxnSpLocks/>
          </p:cNvCxnSpPr>
          <p:nvPr/>
        </p:nvCxnSpPr>
        <p:spPr>
          <a:xfrm flipH="1">
            <a:off x="252413" y="3933003"/>
            <a:ext cx="8434387" cy="0"/>
          </a:xfrm>
          <a:prstGeom prst="line">
            <a:avLst/>
          </a:prstGeom>
          <a:ln w="254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Imagen 8" descr="https://www.hukseflux.com/uploads/styles/small/public/2018-07/DR03-pyrheliometer-1webXLv1202.jpg?itok=6-s3CWlv">
            <a:extLst>
              <a:ext uri="{FF2B5EF4-FFF2-40B4-BE49-F238E27FC236}">
                <a16:creationId xmlns:a16="http://schemas.microsoft.com/office/drawing/2014/main" id="{B020DBF6-4BC6-4CB0-88AD-5415D90A40CC}"/>
              </a:ext>
            </a:extLst>
          </p:cNvPr>
          <p:cNvPicPr/>
          <p:nvPr/>
        </p:nvPicPr>
        <p:blipFill rotWithShape="1">
          <a:blip r:embed="rId2" cstate="print">
            <a:extLst>
              <a:ext uri="{28A0092B-C50C-407E-A947-70E740481C1C}">
                <a14:useLocalDpi xmlns:a14="http://schemas.microsoft.com/office/drawing/2010/main" val="0"/>
              </a:ext>
            </a:extLst>
          </a:blip>
          <a:srcRect t="6186"/>
          <a:stretch/>
        </p:blipFill>
        <p:spPr bwMode="auto">
          <a:xfrm>
            <a:off x="5796365" y="1734669"/>
            <a:ext cx="2159635" cy="2026285"/>
          </a:xfrm>
          <a:prstGeom prst="rect">
            <a:avLst/>
          </a:prstGeom>
          <a:noFill/>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7E1693FC-8AB0-4819-B76B-1CC2EC815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000" y="1581000"/>
            <a:ext cx="1905000" cy="2333625"/>
          </a:xfrm>
          <a:prstGeom prst="rect">
            <a:avLst/>
          </a:prstGeom>
        </p:spPr>
      </p:pic>
      <p:pic>
        <p:nvPicPr>
          <p:cNvPr id="12" name="Imagen 11" descr="https://www.christies.com/img/LotImages/2016/CSK/2016_CSK_12051_0228_000(a_sunshine_recorder_casella_early_20th_century).jpg">
            <a:extLst>
              <a:ext uri="{FF2B5EF4-FFF2-40B4-BE49-F238E27FC236}">
                <a16:creationId xmlns:a16="http://schemas.microsoft.com/office/drawing/2014/main" id="{C328E0EE-DBC1-4163-84AE-841F94DF207E}"/>
              </a:ext>
            </a:extLst>
          </p:cNvPr>
          <p:cNvPicPr/>
          <p:nvPr/>
        </p:nvPicPr>
        <p:blipFill rotWithShape="1">
          <a:blip r:embed="rId4" cstate="print">
            <a:extLst>
              <a:ext uri="{28A0092B-C50C-407E-A947-70E740481C1C}">
                <a14:useLocalDpi xmlns:a14="http://schemas.microsoft.com/office/drawing/2010/main" val="0"/>
              </a:ext>
            </a:extLst>
          </a:blip>
          <a:srcRect t="8775" b="7897"/>
          <a:stretch/>
        </p:blipFill>
        <p:spPr bwMode="auto">
          <a:xfrm>
            <a:off x="1116000" y="4313623"/>
            <a:ext cx="2664000" cy="1779329"/>
          </a:xfrm>
          <a:prstGeom prst="rect">
            <a:avLst/>
          </a:prstGeom>
          <a:noFill/>
          <a:ln>
            <a:noFill/>
          </a:ln>
          <a:extLst>
            <a:ext uri="{53640926-AAD7-44D8-BBD7-CCE9431645EC}">
              <a14:shadowObscured xmlns:a14="http://schemas.microsoft.com/office/drawing/2010/main"/>
            </a:ext>
          </a:extLst>
        </p:spPr>
      </p:pic>
      <p:pic>
        <p:nvPicPr>
          <p:cNvPr id="13" name="Imagen 12" descr="https://alexnld.com/wp-content/uploads/2015/10/1247.jpg">
            <a:extLst>
              <a:ext uri="{FF2B5EF4-FFF2-40B4-BE49-F238E27FC236}">
                <a16:creationId xmlns:a16="http://schemas.microsoft.com/office/drawing/2014/main" id="{1E4286F2-E846-4720-88D6-7020A62E2E6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4365" y="4105053"/>
            <a:ext cx="1943634" cy="1932998"/>
          </a:xfrm>
          <a:prstGeom prst="rect">
            <a:avLst/>
          </a:prstGeom>
          <a:noFill/>
          <a:ln>
            <a:noFill/>
          </a:ln>
        </p:spPr>
      </p:pic>
      <p:sp>
        <p:nvSpPr>
          <p:cNvPr id="15" name="Rectángulo 14">
            <a:extLst>
              <a:ext uri="{FF2B5EF4-FFF2-40B4-BE49-F238E27FC236}">
                <a16:creationId xmlns:a16="http://schemas.microsoft.com/office/drawing/2014/main" id="{1A50990E-DBA7-4B6F-A671-CB1E4D954552}"/>
              </a:ext>
            </a:extLst>
          </p:cNvPr>
          <p:cNvSpPr/>
          <p:nvPr/>
        </p:nvSpPr>
        <p:spPr>
          <a:xfrm rot="16200000">
            <a:off x="-249085" y="2217117"/>
            <a:ext cx="2048998" cy="584775"/>
          </a:xfrm>
          <a:prstGeom prst="rect">
            <a:avLst/>
          </a:prstGeom>
        </p:spPr>
        <p:txBody>
          <a:bodyPr wrap="square">
            <a:spAutoFit/>
          </a:bodyPr>
          <a:lstStyle/>
          <a:p>
            <a:r>
              <a:rPr lang="en-US" sz="1600" dirty="0">
                <a:latin typeface="Arial" panose="020B0604020202020204" pitchFamily="34" charset="0"/>
                <a:ea typeface="Calibri" panose="020F0502020204030204" pitchFamily="34" charset="0"/>
                <a:cs typeface="Arial" panose="020B0604020202020204" pitchFamily="34" charset="0"/>
              </a:rPr>
              <a:t>Pyranometer mit schattiertem Ring</a:t>
            </a:r>
            <a:endParaRPr lang="en-US" sz="16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FA7E84F1-918A-4ECD-8AA9-2531CE2849E1}"/>
              </a:ext>
            </a:extLst>
          </p:cNvPr>
          <p:cNvSpPr/>
          <p:nvPr/>
        </p:nvSpPr>
        <p:spPr>
          <a:xfrm rot="16200000">
            <a:off x="7415133" y="2545256"/>
            <a:ext cx="1739066" cy="338554"/>
          </a:xfrm>
          <a:prstGeom prst="rect">
            <a:avLst/>
          </a:prstGeom>
        </p:spPr>
        <p:txBody>
          <a:bodyPr wrap="square">
            <a:spAutoFit/>
          </a:bodyPr>
          <a:lstStyle/>
          <a:p>
            <a:r>
              <a:rPr lang="en-US" sz="1600" dirty="0">
                <a:latin typeface="Arial" panose="020B0604020202020204" pitchFamily="34" charset="0"/>
                <a:ea typeface="Calibri" panose="020F0502020204030204" pitchFamily="34" charset="0"/>
                <a:cs typeface="Arial" panose="020B0604020202020204" pitchFamily="34" charset="0"/>
              </a:rPr>
              <a:t>Pyrheliometer</a:t>
            </a:r>
            <a:endParaRPr lang="en-US" sz="1600" dirty="0">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953D10A6-80D1-47B0-B05D-00DACB5FEB83}"/>
              </a:ext>
            </a:extLst>
          </p:cNvPr>
          <p:cNvSpPr/>
          <p:nvPr/>
        </p:nvSpPr>
        <p:spPr>
          <a:xfrm rot="16200000">
            <a:off x="-448583" y="4792615"/>
            <a:ext cx="2447994" cy="584775"/>
          </a:xfrm>
          <a:prstGeom prst="rect">
            <a:avLst/>
          </a:prstGeom>
        </p:spPr>
        <p:txBody>
          <a:bodyPr wrap="square">
            <a:spAutoFit/>
          </a:bodyPr>
          <a:lstStyle/>
          <a:p>
            <a:r>
              <a:rPr lang="en-US" sz="1600" dirty="0" err="1">
                <a:latin typeface="Arial" panose="020B0604020202020204" pitchFamily="34" charset="0"/>
                <a:ea typeface="Calibri" panose="020F0502020204030204" pitchFamily="34" charset="0"/>
                <a:cs typeface="Arial" panose="020B0604020202020204" pitchFamily="34" charset="0"/>
              </a:rPr>
              <a:t>Campbel-Stokes</a:t>
            </a:r>
            <a:r>
              <a:rPr lang="en-US" sz="1600" dirty="0">
                <a:latin typeface="Arial" panose="020B0604020202020204" pitchFamily="34" charset="0"/>
                <a:ea typeface="Calibri" panose="020F0502020204030204" pitchFamily="34" charset="0"/>
                <a:cs typeface="Arial" panose="020B0604020202020204" pitchFamily="34" charset="0"/>
              </a:rPr>
              <a:t> Sonnenscheinautomaten</a:t>
            </a:r>
            <a:endParaRPr lang="en-US" sz="1600" dirty="0">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853D1748-4040-4F0B-BBE8-68CC7EACFE46}"/>
              </a:ext>
            </a:extLst>
          </p:cNvPr>
          <p:cNvSpPr/>
          <p:nvPr/>
        </p:nvSpPr>
        <p:spPr>
          <a:xfrm rot="16200000">
            <a:off x="7437015" y="4642153"/>
            <a:ext cx="2249302" cy="830997"/>
          </a:xfrm>
          <a:prstGeom prst="rect">
            <a:avLst/>
          </a:prstGeom>
        </p:spPr>
        <p:txBody>
          <a:bodyPr wrap="square">
            <a:spAutoFit/>
          </a:bodyPr>
          <a:lstStyle/>
          <a:p>
            <a:r>
              <a:rPr lang="en-US" sz="1600" dirty="0">
                <a:latin typeface="Arial" panose="020B0604020202020204" pitchFamily="34" charset="0"/>
                <a:ea typeface="Calibri" panose="020F0502020204030204" pitchFamily="34" charset="0"/>
                <a:cs typeface="Arial" panose="020B0604020202020204" pitchFamily="34" charset="0"/>
              </a:rPr>
              <a:t>Solarstrom-Handmessgerät für die</a:t>
            </a:r>
            <a:r>
              <a:rPr lang="en-US" sz="1600" dirty="0" err="1">
                <a:latin typeface="Arial" panose="020B0604020202020204" pitchFamily="34" charset="0"/>
                <a:ea typeface="Calibri" panose="020F0502020204030204" pitchFamily="34" charset="0"/>
                <a:cs typeface="Arial" panose="020B0604020202020204" pitchFamily="34" charset="0"/>
              </a:rPr>
              <a:t> Bestrahlungsstärke</a:t>
            </a:r>
            <a:endParaRPr lang="en-US" sz="1600"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89F8D15B-C85C-453D-B8A0-D21C0C6CCC7E}"/>
              </a:ext>
            </a:extLst>
          </p:cNvPr>
          <p:cNvSpPr/>
          <p:nvPr/>
        </p:nvSpPr>
        <p:spPr>
          <a:xfrm>
            <a:off x="3688684" y="3534003"/>
            <a:ext cx="1781992"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Messung der </a:t>
            </a:r>
            <a:r>
              <a:rPr lang="en-US" sz="1600" b="1" dirty="0" err="1">
                <a:solidFill>
                  <a:prstClr val="black"/>
                </a:solidFill>
                <a:latin typeface="Arial" pitchFamily="34" charset="0"/>
                <a:cs typeface="Arial" pitchFamily="34" charset="0"/>
              </a:rPr>
              <a:t>Sonnenein-strahlung</a:t>
            </a:r>
            <a:endParaRPr lang="en-US" sz="16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0031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63038-389F-4748-88B5-16FDFF991B3C}"/>
              </a:ext>
            </a:extLst>
          </p:cNvPr>
          <p:cNvSpPr>
            <a:spLocks noGrp="1"/>
          </p:cNvSpPr>
          <p:nvPr>
            <p:ph type="title"/>
          </p:nvPr>
        </p:nvSpPr>
        <p:spPr/>
        <p:txBody>
          <a:bodyPr/>
          <a:lstStyle/>
          <a:p>
            <a:r>
              <a:rPr lang="en-US" b="1" dirty="0"/>
              <a:t>3. Anwendung der Grundlagen</a:t>
            </a:r>
            <a:endParaRPr lang="en-US" dirty="0"/>
          </a:p>
        </p:txBody>
      </p:sp>
      <p:pic>
        <p:nvPicPr>
          <p:cNvPr id="8" name="Imagen 7" descr="Imagen que contiene edificio, cielo, tejado, objeto de exteriores&#10;&#10;Descripción generada con confianza alta">
            <a:extLst>
              <a:ext uri="{FF2B5EF4-FFF2-40B4-BE49-F238E27FC236}">
                <a16:creationId xmlns:a16="http://schemas.microsoft.com/office/drawing/2014/main" id="{082D74B0-9D6B-43AE-AA6F-2AA993871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918" y="1658477"/>
            <a:ext cx="3348000" cy="2232000"/>
          </a:xfrm>
          <a:prstGeom prst="rect">
            <a:avLst/>
          </a:prstGeom>
        </p:spPr>
      </p:pic>
      <p:pic>
        <p:nvPicPr>
          <p:cNvPr id="9" name="Imagen 8">
            <a:extLst>
              <a:ext uri="{FF2B5EF4-FFF2-40B4-BE49-F238E27FC236}">
                <a16:creationId xmlns:a16="http://schemas.microsoft.com/office/drawing/2014/main" id="{A5E4A1B9-7B7A-4002-BE06-8357DABB85AE}"/>
              </a:ext>
            </a:extLst>
          </p:cNvPr>
          <p:cNvPicPr>
            <a:picLocks noChangeAspect="1"/>
          </p:cNvPicPr>
          <p:nvPr/>
        </p:nvPicPr>
        <p:blipFill>
          <a:blip r:embed="rId3"/>
          <a:stretch>
            <a:fillRect/>
          </a:stretch>
        </p:blipFill>
        <p:spPr>
          <a:xfrm>
            <a:off x="4852136" y="1628775"/>
            <a:ext cx="3510409" cy="2232000"/>
          </a:xfrm>
          <a:prstGeom prst="rect">
            <a:avLst/>
          </a:prstGeom>
        </p:spPr>
      </p:pic>
      <p:pic>
        <p:nvPicPr>
          <p:cNvPr id="11" name="Imagen 10">
            <a:extLst>
              <a:ext uri="{FF2B5EF4-FFF2-40B4-BE49-F238E27FC236}">
                <a16:creationId xmlns:a16="http://schemas.microsoft.com/office/drawing/2014/main" id="{50A40729-C066-4BF6-8F1C-FAFF537B2100}"/>
              </a:ext>
            </a:extLst>
          </p:cNvPr>
          <p:cNvPicPr>
            <a:picLocks noChangeAspect="1"/>
          </p:cNvPicPr>
          <p:nvPr/>
        </p:nvPicPr>
        <p:blipFill>
          <a:blip r:embed="rId4"/>
          <a:stretch>
            <a:fillRect/>
          </a:stretch>
        </p:blipFill>
        <p:spPr>
          <a:xfrm>
            <a:off x="4852136" y="3963792"/>
            <a:ext cx="3390596" cy="2232000"/>
          </a:xfrm>
          <a:prstGeom prst="rect">
            <a:avLst/>
          </a:prstGeom>
        </p:spPr>
      </p:pic>
      <p:cxnSp>
        <p:nvCxnSpPr>
          <p:cNvPr id="12" name="Conector recto 11">
            <a:extLst>
              <a:ext uri="{FF2B5EF4-FFF2-40B4-BE49-F238E27FC236}">
                <a16:creationId xmlns:a16="http://schemas.microsoft.com/office/drawing/2014/main" id="{56308774-2D43-4C3C-9B70-55419FD9B87B}"/>
              </a:ext>
            </a:extLst>
          </p:cNvPr>
          <p:cNvCxnSpPr>
            <a:cxnSpLocks/>
          </p:cNvCxnSpPr>
          <p:nvPr/>
        </p:nvCxnSpPr>
        <p:spPr>
          <a:xfrm>
            <a:off x="4572000" y="1628775"/>
            <a:ext cx="0" cy="4567017"/>
          </a:xfrm>
          <a:prstGeom prst="line">
            <a:avLst/>
          </a:prstGeom>
          <a:ln w="254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BD3512B-F091-482D-8915-070C81AE1927}"/>
              </a:ext>
            </a:extLst>
          </p:cNvPr>
          <p:cNvCxnSpPr>
            <a:cxnSpLocks/>
          </p:cNvCxnSpPr>
          <p:nvPr/>
        </p:nvCxnSpPr>
        <p:spPr>
          <a:xfrm flipH="1">
            <a:off x="252413" y="3933003"/>
            <a:ext cx="8434387" cy="0"/>
          </a:xfrm>
          <a:prstGeom prst="line">
            <a:avLst/>
          </a:prstGeom>
          <a:ln w="254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A50D79FA-6701-4933-8036-F9D953E80018}"/>
              </a:ext>
            </a:extLst>
          </p:cNvPr>
          <p:cNvSpPr/>
          <p:nvPr/>
        </p:nvSpPr>
        <p:spPr>
          <a:xfrm>
            <a:off x="252414" y="4017590"/>
            <a:ext cx="403945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lvl="0" indent="-342900">
              <a:spcBef>
                <a:spcPct val="20000"/>
              </a:spcBef>
              <a:buFont typeface="Wingdings" panose="05000000000000000000" pitchFamily="2" charset="2"/>
              <a:buChar char="Ø"/>
            </a:pPr>
            <a:r>
              <a:rPr lang="en-US" sz="1600" b="1" dirty="0">
                <a:solidFill>
                  <a:prstClr val="black"/>
                </a:solidFill>
                <a:latin typeface="Arial" panose="020B0604020202020204" pitchFamily="34" charset="0"/>
                <a:cs typeface="Arial" panose="020B0604020202020204" pitchFamily="34" charset="0"/>
              </a:rPr>
              <a:t>Sammeln und Umwandeln von Sonnenenergie. Solarkollektoren.</a:t>
            </a:r>
          </a:p>
        </p:txBody>
      </p:sp>
      <p:sp>
        <p:nvSpPr>
          <p:cNvPr id="19" name="Rectángulo 18">
            <a:extLst>
              <a:ext uri="{FF2B5EF4-FFF2-40B4-BE49-F238E27FC236}">
                <a16:creationId xmlns:a16="http://schemas.microsoft.com/office/drawing/2014/main" id="{4FDA9C29-3491-4F8F-AB12-07E65A9851E9}"/>
              </a:ext>
            </a:extLst>
          </p:cNvPr>
          <p:cNvSpPr/>
          <p:nvPr/>
        </p:nvSpPr>
        <p:spPr>
          <a:xfrm>
            <a:off x="540000" y="4848959"/>
            <a:ext cx="3751862" cy="830997"/>
          </a:xfrm>
          <a:prstGeom prst="rect">
            <a:avLst/>
          </a:prstGeom>
        </p:spPr>
        <p:txBody>
          <a:bodyPr wrap="square">
            <a:spAutoFit/>
          </a:bodyPr>
          <a:lstStyle/>
          <a:p>
            <a:r>
              <a:rPr lang="en-US" sz="1600" dirty="0">
                <a:latin typeface="Arial" panose="020B0604020202020204" pitchFamily="34" charset="0"/>
                <a:ea typeface="Calibri" panose="020F0502020204030204" pitchFamily="34" charset="0"/>
                <a:cs typeface="Arial" panose="020B0604020202020204" pitchFamily="34" charset="0"/>
              </a:rPr>
              <a:t>Wie sie konstruiert sind und aus welchen Materialien sie bestehen, macht einen wesentlichen Unterschied in der Effizienz</a:t>
            </a:r>
            <a:endParaRPr lang="en-US" sz="1600" dirty="0">
              <a:latin typeface="Arial" panose="020B0604020202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4D791FA7-B6BF-489E-9277-5590B05D2FAD}"/>
              </a:ext>
            </a:extLst>
          </p:cNvPr>
          <p:cNvSpPr/>
          <p:nvPr/>
        </p:nvSpPr>
        <p:spPr>
          <a:xfrm rot="16200000">
            <a:off x="-266639" y="2359529"/>
            <a:ext cx="1739066" cy="584775"/>
          </a:xfrm>
          <a:prstGeom prst="rect">
            <a:avLst/>
          </a:prstGeom>
        </p:spPr>
        <p:txBody>
          <a:bodyPr wrap="square">
            <a:spAutoFit/>
          </a:bodyPr>
          <a:lstStyle/>
          <a:p>
            <a:pPr algn="ctr"/>
            <a:r>
              <a:rPr lang="en-US" sz="1600" dirty="0">
                <a:latin typeface="Arial" panose="020B0604020202020204" pitchFamily="34" charset="0"/>
                <a:ea typeface="Calibri" panose="020F0502020204030204" pitchFamily="34" charset="0"/>
                <a:cs typeface="Arial" panose="020B0604020202020204" pitchFamily="34" charset="0"/>
              </a:rPr>
              <a:t>Flachflächen-Sonnenkollektoren</a:t>
            </a:r>
            <a:endParaRPr lang="en-US" sz="1600" dirty="0">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C64E9442-7627-44A7-B9C6-FC2E068B2A61}"/>
              </a:ext>
            </a:extLst>
          </p:cNvPr>
          <p:cNvSpPr/>
          <p:nvPr/>
        </p:nvSpPr>
        <p:spPr>
          <a:xfrm rot="16200000">
            <a:off x="7675977" y="2347211"/>
            <a:ext cx="2021648" cy="584775"/>
          </a:xfrm>
          <a:prstGeom prst="rect">
            <a:avLst/>
          </a:prstGeom>
        </p:spPr>
        <p:txBody>
          <a:bodyPr wrap="square">
            <a:spAutoFit/>
          </a:bodyPr>
          <a:lstStyle/>
          <a:p>
            <a:pPr algn="ctr"/>
            <a:r>
              <a:rPr lang="en-US" sz="1600" dirty="0">
                <a:latin typeface="Arial" panose="020B0604020202020204" pitchFamily="34" charset="0"/>
                <a:ea typeface="Calibri" panose="020F0502020204030204" pitchFamily="34" charset="0"/>
                <a:cs typeface="Arial" panose="020B0604020202020204" pitchFamily="34" charset="0"/>
              </a:rPr>
              <a:t>Evakuierte Röhren-Sonnenkollektoren</a:t>
            </a:r>
            <a:endParaRPr lang="en-US" sz="1600" dirty="0">
              <a:latin typeface="Arial" panose="020B060402020202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49A1E5B4-08EE-4E97-AB75-B7187863250C}"/>
              </a:ext>
            </a:extLst>
          </p:cNvPr>
          <p:cNvSpPr/>
          <p:nvPr/>
        </p:nvSpPr>
        <p:spPr>
          <a:xfrm rot="16200000">
            <a:off x="7691371" y="4666834"/>
            <a:ext cx="1990860" cy="584775"/>
          </a:xfrm>
          <a:prstGeom prst="rect">
            <a:avLst/>
          </a:prstGeom>
        </p:spPr>
        <p:txBody>
          <a:bodyPr wrap="square">
            <a:spAutoFit/>
          </a:bodyPr>
          <a:lstStyle/>
          <a:p>
            <a:pPr algn="ctr"/>
            <a:r>
              <a:rPr lang="en-US" sz="1600" dirty="0">
                <a:latin typeface="Arial" panose="020B0604020202020204" pitchFamily="34" charset="0"/>
                <a:ea typeface="Calibri" panose="020F0502020204030204" pitchFamily="34" charset="0"/>
                <a:cs typeface="Arial" panose="020B0604020202020204" pitchFamily="34" charset="0"/>
              </a:rPr>
              <a:t>Parabolabolische Sonnenkollektoren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19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837C4-FFD7-43FB-A6EB-C40D65B61155}"/>
              </a:ext>
            </a:extLst>
          </p:cNvPr>
          <p:cNvSpPr>
            <a:spLocks noGrp="1"/>
          </p:cNvSpPr>
          <p:nvPr>
            <p:ph type="title"/>
          </p:nvPr>
        </p:nvSpPr>
        <p:spPr/>
        <p:txBody>
          <a:bodyPr/>
          <a:lstStyle/>
          <a:p>
            <a:r>
              <a:rPr lang="en-US" b="1" dirty="0"/>
              <a:t>3. Anwendung der Grundlagen</a:t>
            </a:r>
            <a:endParaRPr lang="en-US" dirty="0"/>
          </a:p>
        </p:txBody>
      </p:sp>
      <p:sp>
        <p:nvSpPr>
          <p:cNvPr id="4" name="Rectángulo 3">
            <a:extLst>
              <a:ext uri="{FF2B5EF4-FFF2-40B4-BE49-F238E27FC236}">
                <a16:creationId xmlns:a16="http://schemas.microsoft.com/office/drawing/2014/main" id="{2349E197-F12F-46F7-9C8E-01D229E9E960}"/>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Tägliche Schwankungen. Das Sonnenfenster.</a:t>
            </a:r>
          </a:p>
        </p:txBody>
      </p:sp>
      <p:sp>
        <p:nvSpPr>
          <p:cNvPr id="5" name="Rectángulo 4">
            <a:extLst>
              <a:ext uri="{FF2B5EF4-FFF2-40B4-BE49-F238E27FC236}">
                <a16:creationId xmlns:a16="http://schemas.microsoft.com/office/drawing/2014/main" id="{E2EE8721-308D-4CD5-B516-017DCB872057}"/>
              </a:ext>
            </a:extLst>
          </p:cNvPr>
          <p:cNvSpPr/>
          <p:nvPr/>
        </p:nvSpPr>
        <p:spPr>
          <a:xfrm>
            <a:off x="900000" y="1918703"/>
            <a:ext cx="2592000" cy="3554819"/>
          </a:xfrm>
          <a:prstGeom prst="rect">
            <a:avLst/>
          </a:prstGeom>
        </p:spPr>
        <p:txBody>
          <a:bodyPr wrap="square">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Es stehen täglich nur etwa 6 Stunden maximale Energie zur Verfügung. Dies ist das Sonnenfenster, der Bereich des Sonnenverlaufsdiagramms für einen gegebenen Breitengrad, in dem Sonnenkollektoren installiert werden sollen, um eine ausreichende Effizienz zu gewährleisten.</a:t>
            </a:r>
          </a:p>
          <a:p>
            <a:pPr marL="269875" lvl="1"/>
            <a:endParaRPr lang="en-US" sz="15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F08CDDE-5BCD-4230-83D5-28787915CF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1648" y="1918703"/>
            <a:ext cx="5074857" cy="3547224"/>
          </a:xfrm>
          <a:prstGeom prst="rect">
            <a:avLst/>
          </a:prstGeom>
          <a:noFill/>
          <a:ln w="9525" cap="flat" cmpd="sng" algn="ctr">
            <a:solidFill>
              <a:sysClr val="windowText" lastClr="000000"/>
            </a:solidFill>
            <a:prstDash val="solid"/>
            <a:round/>
            <a:headEnd type="none" w="med" len="med"/>
            <a:tailEnd type="none" w="med" len="med"/>
          </a:ln>
        </p:spPr>
      </p:pic>
      <p:sp>
        <p:nvSpPr>
          <p:cNvPr id="7" name="Rectángulo 6">
            <a:extLst>
              <a:ext uri="{FF2B5EF4-FFF2-40B4-BE49-F238E27FC236}">
                <a16:creationId xmlns:a16="http://schemas.microsoft.com/office/drawing/2014/main" id="{F3BCDD8C-5DFB-4076-8BC1-1EAFFBCA8698}"/>
              </a:ext>
            </a:extLst>
          </p:cNvPr>
          <p:cNvSpPr/>
          <p:nvPr/>
        </p:nvSpPr>
        <p:spPr>
          <a:xfrm>
            <a:off x="972000" y="5517839"/>
            <a:ext cx="7714800" cy="584775"/>
          </a:xfrm>
          <a:prstGeom prst="rect">
            <a:avLst/>
          </a:prstGeom>
        </p:spPr>
        <p:txBody>
          <a:bodyPr wrap="square">
            <a:spAutoFit/>
          </a:bodyPr>
          <a:lstStyle/>
          <a:p>
            <a:pPr marL="269875" lvl="1"/>
            <a:r>
              <a:rPr lang="en-US" sz="1600" b="1" dirty="0">
                <a:latin typeface="Arial" panose="020B0604020202020204" pitchFamily="34" charset="0"/>
                <a:cs typeface="Arial" panose="020B0604020202020204" pitchFamily="34" charset="0"/>
              </a:rPr>
              <a:t>Feste Sonnenkollektoren sind am besten so positioniert, dass sie auf der Nordhalbkugel nach Süden und auf der Südhalbkugel nach Norden ausgerichtet sind. </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38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B5276-7042-48FD-AFBA-F59A47408F28}"/>
              </a:ext>
            </a:extLst>
          </p:cNvPr>
          <p:cNvSpPr>
            <a:spLocks noGrp="1"/>
          </p:cNvSpPr>
          <p:nvPr>
            <p:ph type="title"/>
          </p:nvPr>
        </p:nvSpPr>
        <p:spPr/>
        <p:txBody>
          <a:bodyPr/>
          <a:lstStyle/>
          <a:p>
            <a:r>
              <a:rPr lang="en-US" b="1" dirty="0"/>
              <a:t>3. Anwendung der Grundlagen</a:t>
            </a:r>
            <a:endParaRPr lang="en-US" dirty="0"/>
          </a:p>
        </p:txBody>
      </p:sp>
      <p:sp>
        <p:nvSpPr>
          <p:cNvPr id="4" name="Rectángulo 3">
            <a:extLst>
              <a:ext uri="{FF2B5EF4-FFF2-40B4-BE49-F238E27FC236}">
                <a16:creationId xmlns:a16="http://schemas.microsoft.com/office/drawing/2014/main" id="{16E35A41-6503-4826-966E-E1BD35D1C7C9}"/>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Saisonale Schwankungen. Kollektorneigung.</a:t>
            </a:r>
          </a:p>
        </p:txBody>
      </p:sp>
      <p:grpSp>
        <p:nvGrpSpPr>
          <p:cNvPr id="19" name="Grupo 18">
            <a:extLst>
              <a:ext uri="{FF2B5EF4-FFF2-40B4-BE49-F238E27FC236}">
                <a16:creationId xmlns:a16="http://schemas.microsoft.com/office/drawing/2014/main" id="{B9E44F8C-731A-4798-8A94-73F5FD093D0B}"/>
              </a:ext>
            </a:extLst>
          </p:cNvPr>
          <p:cNvGrpSpPr/>
          <p:nvPr/>
        </p:nvGrpSpPr>
        <p:grpSpPr>
          <a:xfrm>
            <a:off x="5220000" y="1600620"/>
            <a:ext cx="3672000" cy="4627049"/>
            <a:chOff x="5220000" y="1485000"/>
            <a:chExt cx="3672000" cy="4627049"/>
          </a:xfrm>
        </p:grpSpPr>
        <p:pic>
          <p:nvPicPr>
            <p:cNvPr id="8" name="Imagen 7">
              <a:extLst>
                <a:ext uri="{FF2B5EF4-FFF2-40B4-BE49-F238E27FC236}">
                  <a16:creationId xmlns:a16="http://schemas.microsoft.com/office/drawing/2014/main" id="{CCB651DF-C673-4F78-98EC-946F0F94F610}"/>
                </a:ext>
              </a:extLst>
            </p:cNvPr>
            <p:cNvPicPr>
              <a:picLocks noChangeAspect="1"/>
            </p:cNvPicPr>
            <p:nvPr/>
          </p:nvPicPr>
          <p:blipFill>
            <a:blip r:embed="rId2"/>
            <a:stretch>
              <a:fillRect/>
            </a:stretch>
          </p:blipFill>
          <p:spPr>
            <a:xfrm>
              <a:off x="6611715" y="1485000"/>
              <a:ext cx="2280285" cy="2297430"/>
            </a:xfrm>
            <a:prstGeom prst="rect">
              <a:avLst/>
            </a:prstGeom>
            <a:ln>
              <a:solidFill>
                <a:schemeClr val="accent3">
                  <a:lumMod val="50000"/>
                </a:schemeClr>
              </a:solidFill>
            </a:ln>
          </p:spPr>
        </p:pic>
        <p:pic>
          <p:nvPicPr>
            <p:cNvPr id="12" name="Imagen 11">
              <a:extLst>
                <a:ext uri="{FF2B5EF4-FFF2-40B4-BE49-F238E27FC236}">
                  <a16:creationId xmlns:a16="http://schemas.microsoft.com/office/drawing/2014/main" id="{E3FF2744-877B-4E65-9D24-5CDB55F0DB1A}"/>
                </a:ext>
              </a:extLst>
            </p:cNvPr>
            <p:cNvPicPr>
              <a:picLocks noChangeAspect="1"/>
            </p:cNvPicPr>
            <p:nvPr/>
          </p:nvPicPr>
          <p:blipFill>
            <a:blip r:embed="rId3"/>
            <a:stretch>
              <a:fillRect/>
            </a:stretch>
          </p:blipFill>
          <p:spPr>
            <a:xfrm>
              <a:off x="5220000" y="3788901"/>
              <a:ext cx="3137535" cy="2323148"/>
            </a:xfrm>
            <a:prstGeom prst="rect">
              <a:avLst/>
            </a:prstGeom>
            <a:ln>
              <a:solidFill>
                <a:schemeClr val="accent3">
                  <a:lumMod val="50000"/>
                </a:schemeClr>
              </a:solidFill>
            </a:ln>
          </p:spPr>
        </p:pic>
      </p:grpSp>
      <p:grpSp>
        <p:nvGrpSpPr>
          <p:cNvPr id="18" name="Grupo 17">
            <a:extLst>
              <a:ext uri="{FF2B5EF4-FFF2-40B4-BE49-F238E27FC236}">
                <a16:creationId xmlns:a16="http://schemas.microsoft.com/office/drawing/2014/main" id="{A7EE17B8-6FB4-40D9-8F46-32E56B6DE377}"/>
              </a:ext>
            </a:extLst>
          </p:cNvPr>
          <p:cNvGrpSpPr/>
          <p:nvPr/>
        </p:nvGrpSpPr>
        <p:grpSpPr>
          <a:xfrm>
            <a:off x="396000" y="1967553"/>
            <a:ext cx="4919493" cy="4254405"/>
            <a:chOff x="396000" y="1967553"/>
            <a:chExt cx="4919493" cy="4254405"/>
          </a:xfrm>
        </p:grpSpPr>
        <p:grpSp>
          <p:nvGrpSpPr>
            <p:cNvPr id="15" name="Grupo 14">
              <a:extLst>
                <a:ext uri="{FF2B5EF4-FFF2-40B4-BE49-F238E27FC236}">
                  <a16:creationId xmlns:a16="http://schemas.microsoft.com/office/drawing/2014/main" id="{547FE819-41D3-4F24-B4C0-5AFBC4488C41}"/>
                </a:ext>
              </a:extLst>
            </p:cNvPr>
            <p:cNvGrpSpPr/>
            <p:nvPr/>
          </p:nvGrpSpPr>
          <p:grpSpPr>
            <a:xfrm>
              <a:off x="396000" y="1967553"/>
              <a:ext cx="4919493" cy="4254405"/>
              <a:chOff x="396000" y="1967553"/>
              <a:chExt cx="4919493" cy="4254405"/>
            </a:xfrm>
          </p:grpSpPr>
          <p:pic>
            <p:nvPicPr>
              <p:cNvPr id="13" name="Imagen 12">
                <a:extLst>
                  <a:ext uri="{FF2B5EF4-FFF2-40B4-BE49-F238E27FC236}">
                    <a16:creationId xmlns:a16="http://schemas.microsoft.com/office/drawing/2014/main" id="{0B0BF8D7-4042-46B8-9021-434C606F7C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31"/>
              <a:stretch/>
            </p:blipFill>
            <p:spPr bwMode="auto">
              <a:xfrm>
                <a:off x="396000" y="1967553"/>
                <a:ext cx="4728507" cy="4254405"/>
              </a:xfrm>
              <a:prstGeom prst="rect">
                <a:avLst/>
              </a:prstGeom>
              <a:noFill/>
              <a:ln w="9525" cap="flat" cmpd="sng" algn="ctr">
                <a:solidFill>
                  <a:schemeClr val="accent3">
                    <a:lumMod val="50000"/>
                  </a:schemeClr>
                </a:solidFill>
                <a:prstDash val="solid"/>
                <a:round/>
                <a:headEnd type="none" w="med" len="med"/>
                <a:tailEnd type="none" w="med" len="med"/>
              </a:ln>
            </p:spPr>
          </p:pic>
          <p:sp>
            <p:nvSpPr>
              <p:cNvPr id="14" name="CuadroTexto 13">
                <a:extLst>
                  <a:ext uri="{FF2B5EF4-FFF2-40B4-BE49-F238E27FC236}">
                    <a16:creationId xmlns:a16="http://schemas.microsoft.com/office/drawing/2014/main" id="{2A4E80B5-3F0D-4184-A001-DD7DA65DE364}"/>
                  </a:ext>
                </a:extLst>
              </p:cNvPr>
              <p:cNvSpPr txBox="1"/>
              <p:nvPr/>
            </p:nvSpPr>
            <p:spPr>
              <a:xfrm>
                <a:off x="3492000" y="5880620"/>
                <a:ext cx="1823493" cy="338554"/>
              </a:xfrm>
              <a:prstGeom prst="rect">
                <a:avLst/>
              </a:prstGeom>
              <a:noFill/>
              <a:ln>
                <a:solidFill>
                  <a:schemeClr val="accent3">
                    <a:lumMod val="50000"/>
                  </a:schemeClr>
                </a:solidFill>
              </a:ln>
            </p:spPr>
            <p:txBody>
              <a:bodyPr wrap="square" rtlCol="0">
                <a:spAutoFit/>
              </a:bodyPr>
              <a:lstStyle/>
              <a:p>
                <a:r>
                  <a:rPr lang="en-US" sz="1600" b="1" dirty="0"/>
                  <a:t>32º N Breitengrad</a:t>
                </a:r>
              </a:p>
            </p:txBody>
          </p:sp>
        </p:grpSp>
        <p:sp>
          <p:nvSpPr>
            <p:cNvPr id="16" name="Elipse 15">
              <a:extLst>
                <a:ext uri="{FF2B5EF4-FFF2-40B4-BE49-F238E27FC236}">
                  <a16:creationId xmlns:a16="http://schemas.microsoft.com/office/drawing/2014/main" id="{983FE83F-EE69-4192-9720-D21AEE446F1C}"/>
                </a:ext>
              </a:extLst>
            </p:cNvPr>
            <p:cNvSpPr/>
            <p:nvPr/>
          </p:nvSpPr>
          <p:spPr>
            <a:xfrm>
              <a:off x="2268000" y="4855030"/>
              <a:ext cx="72000" cy="7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Elipse 16">
              <a:extLst>
                <a:ext uri="{FF2B5EF4-FFF2-40B4-BE49-F238E27FC236}">
                  <a16:creationId xmlns:a16="http://schemas.microsoft.com/office/drawing/2014/main" id="{5AEEEF93-F6E7-4BC5-A948-FCF40800DCB1}"/>
                </a:ext>
              </a:extLst>
            </p:cNvPr>
            <p:cNvSpPr/>
            <p:nvPr/>
          </p:nvSpPr>
          <p:spPr>
            <a:xfrm>
              <a:off x="2268000" y="4021957"/>
              <a:ext cx="72000" cy="7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0" name="Rectángulo 19">
            <a:extLst>
              <a:ext uri="{FF2B5EF4-FFF2-40B4-BE49-F238E27FC236}">
                <a16:creationId xmlns:a16="http://schemas.microsoft.com/office/drawing/2014/main" id="{6E593B7A-1A7C-4601-8B83-8A4D518855B7}"/>
              </a:ext>
            </a:extLst>
          </p:cNvPr>
          <p:cNvSpPr/>
          <p:nvPr/>
        </p:nvSpPr>
        <p:spPr>
          <a:xfrm>
            <a:off x="5124506" y="1845000"/>
            <a:ext cx="1535493" cy="1569660"/>
          </a:xfrm>
          <a:prstGeom prst="rect">
            <a:avLst/>
          </a:prstGeom>
        </p:spPr>
        <p:txBody>
          <a:bodyPr wrap="square">
            <a:spAutoFit/>
          </a:bodyPr>
          <a:lstStyle/>
          <a:p>
            <a:r>
              <a:rPr lang="en-US" sz="1200" dirty="0">
                <a:solidFill>
                  <a:prstClr val="black"/>
                </a:solidFill>
                <a:latin typeface="Arial" panose="020B0604020202020204" pitchFamily="34" charset="0"/>
                <a:cs typeface="Arial" pitchFamily="34" charset="0"/>
              </a:rPr>
              <a:t>Die Neigung der Kollektoren sollte im Sommer und Winter unterschiedlich sein. </a:t>
            </a:r>
            <a:r>
              <a:rPr lang="en-US" sz="1200" dirty="0" err="1">
                <a:solidFill>
                  <a:prstClr val="black"/>
                </a:solidFill>
                <a:latin typeface="Arial" panose="020B0604020202020204" pitchFamily="34" charset="0"/>
                <a:cs typeface="Arial" pitchFamily="34" charset="0"/>
              </a:rPr>
              <a:t>Schlüssel-frage</a:t>
            </a:r>
            <a:r>
              <a:rPr lang="en-US" sz="1200" dirty="0">
                <a:solidFill>
                  <a:prstClr val="black"/>
                </a:solidFill>
                <a:latin typeface="Arial" panose="020B0604020202020204" pitchFamily="34" charset="0"/>
                <a:cs typeface="Arial" pitchFamily="34" charset="0"/>
              </a:rPr>
              <a:t> ist die </a:t>
            </a:r>
            <a:r>
              <a:rPr lang="en-US" sz="1200" dirty="0" err="1">
                <a:solidFill>
                  <a:prstClr val="black"/>
                </a:solidFill>
                <a:latin typeface="Arial" panose="020B0604020202020204" pitchFamily="34" charset="0"/>
                <a:cs typeface="Arial" pitchFamily="34" charset="0"/>
              </a:rPr>
              <a:t>Systemanwendung</a:t>
            </a:r>
            <a:r>
              <a:rPr lang="en-US" sz="1200" dirty="0">
                <a:solidFill>
                  <a:prstClr val="black"/>
                </a:solidFill>
                <a:latin typeface="Arial" panose="020B0604020202020204" pitchFamily="34" charset="0"/>
                <a:cs typeface="Arial" pitchFamily="34" charset="0"/>
              </a:rPr>
              <a:t>.</a:t>
            </a:r>
            <a:endParaRPr lang="en-US" sz="1200" dirty="0"/>
          </a:p>
        </p:txBody>
      </p:sp>
    </p:spTree>
    <p:extLst>
      <p:ext uri="{BB962C8B-B14F-4D97-AF65-F5344CB8AC3E}">
        <p14:creationId xmlns:p14="http://schemas.microsoft.com/office/powerpoint/2010/main" val="190927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85700C-109D-4441-9E6F-8F303F08B8F7}"/>
              </a:ext>
            </a:extLst>
          </p:cNvPr>
          <p:cNvSpPr>
            <a:spLocks noGrp="1"/>
          </p:cNvSpPr>
          <p:nvPr>
            <p:ph type="title"/>
          </p:nvPr>
        </p:nvSpPr>
        <p:spPr/>
        <p:txBody>
          <a:bodyPr/>
          <a:lstStyle/>
          <a:p>
            <a:r>
              <a:rPr lang="en-US" b="1" dirty="0"/>
              <a:t>3. Anwendung der Grundlagen</a:t>
            </a:r>
            <a:endParaRPr lang="en-US" dirty="0"/>
          </a:p>
        </p:txBody>
      </p:sp>
      <p:sp>
        <p:nvSpPr>
          <p:cNvPr id="4" name="Rectángulo 3">
            <a:extLst>
              <a:ext uri="{FF2B5EF4-FFF2-40B4-BE49-F238E27FC236}">
                <a16:creationId xmlns:a16="http://schemas.microsoft.com/office/drawing/2014/main" id="{9EB7F1B4-8E14-4354-8212-4E2C1038E7C7}"/>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Orientierung des Kollektors.</a:t>
            </a:r>
          </a:p>
        </p:txBody>
      </p:sp>
      <p:sp>
        <p:nvSpPr>
          <p:cNvPr id="5" name="Rectángulo 4">
            <a:extLst>
              <a:ext uri="{FF2B5EF4-FFF2-40B4-BE49-F238E27FC236}">
                <a16:creationId xmlns:a16="http://schemas.microsoft.com/office/drawing/2014/main" id="{158E7627-665A-40DC-8425-BB097395D7BA}"/>
              </a:ext>
            </a:extLst>
          </p:cNvPr>
          <p:cNvSpPr/>
          <p:nvPr/>
        </p:nvSpPr>
        <p:spPr>
          <a:xfrm>
            <a:off x="900000" y="1917000"/>
            <a:ext cx="7786800" cy="954107"/>
          </a:xfrm>
          <a:prstGeom prst="rect">
            <a:avLst/>
          </a:prstGeom>
        </p:spPr>
        <p:txBody>
          <a:bodyPr wrap="square">
            <a:spAutoFit/>
          </a:bodyPr>
          <a:lstStyle/>
          <a:p>
            <a:pPr marL="285750" indent="-285750">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Dachlinien, Verschattung und andere Faktoren können die Ausrichtung der Sonnenkollektoren anders als die Ausrichtung nach Süden (in nördlichen Breitengraden) bestimmen. In solchen Fällen wird eine kleine Strafe gezahlt. Das heißt, mehr Paneelgröße für die gleiche Energieleistung.</a:t>
            </a:r>
          </a:p>
        </p:txBody>
      </p:sp>
      <p:pic>
        <p:nvPicPr>
          <p:cNvPr id="6" name="Imagen 5">
            <a:extLst>
              <a:ext uri="{FF2B5EF4-FFF2-40B4-BE49-F238E27FC236}">
                <a16:creationId xmlns:a16="http://schemas.microsoft.com/office/drawing/2014/main" id="{158E6933-06C8-4549-9614-B6B048ED81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3715" y="2848613"/>
            <a:ext cx="3829685" cy="3397885"/>
          </a:xfrm>
          <a:prstGeom prst="rect">
            <a:avLst/>
          </a:prstGeom>
          <a:noFill/>
          <a:ln w="9525" cap="flat" cmpd="sng" algn="ctr">
            <a:solidFill>
              <a:sysClr val="windowText" lastClr="000000"/>
            </a:solidFill>
            <a:prstDash val="solid"/>
            <a:round/>
            <a:headEnd type="none" w="med" len="med"/>
            <a:tailEnd type="none" w="med" len="med"/>
          </a:ln>
        </p:spPr>
      </p:pic>
      <p:pic>
        <p:nvPicPr>
          <p:cNvPr id="7" name="Imagen 6" descr="https://www.solarpathfinder.com/images/spf/works/dome_reflect.jpg">
            <a:extLst>
              <a:ext uri="{FF2B5EF4-FFF2-40B4-BE49-F238E27FC236}">
                <a16:creationId xmlns:a16="http://schemas.microsoft.com/office/drawing/2014/main" id="{79192A30-F158-4D62-B020-A3B5A99FBF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6785" y="2853000"/>
            <a:ext cx="2603500" cy="2634742"/>
          </a:xfrm>
          <a:prstGeom prst="rect">
            <a:avLst/>
          </a:prstGeom>
          <a:noFill/>
          <a:ln>
            <a:noFill/>
          </a:ln>
        </p:spPr>
      </p:pic>
      <p:sp>
        <p:nvSpPr>
          <p:cNvPr id="9" name="Rectángulo 8">
            <a:extLst>
              <a:ext uri="{FF2B5EF4-FFF2-40B4-BE49-F238E27FC236}">
                <a16:creationId xmlns:a16="http://schemas.microsoft.com/office/drawing/2014/main" id="{3A67C7D6-8210-4B64-96A1-DF63E1573401}"/>
              </a:ext>
            </a:extLst>
          </p:cNvPr>
          <p:cNvSpPr/>
          <p:nvPr/>
        </p:nvSpPr>
        <p:spPr>
          <a:xfrm>
            <a:off x="5055186" y="5517000"/>
            <a:ext cx="3764814" cy="584775"/>
          </a:xfrm>
          <a:prstGeom prst="rect">
            <a:avLst/>
          </a:prstGeom>
        </p:spPr>
        <p:txBody>
          <a:bodyPr wrap="square">
            <a:spAutoFit/>
          </a:bodyPr>
          <a:lstStyle/>
          <a:p>
            <a:pPr algn="ctr"/>
            <a:r>
              <a:rPr lang="en-US" sz="1600" dirty="0">
                <a:solidFill>
                  <a:prstClr val="black"/>
                </a:solidFill>
                <a:latin typeface="Arial" panose="020B0604020202020204" pitchFamily="34" charset="0"/>
                <a:cs typeface="Arial" pitchFamily="34" charset="0"/>
              </a:rPr>
              <a:t>Solarpfadfinder helfen den Konstrukteuren, die Wirkung der Kollektorbeschattung zu beurteilen.</a:t>
            </a:r>
            <a:endParaRPr lang="en-US" dirty="0"/>
          </a:p>
        </p:txBody>
      </p:sp>
    </p:spTree>
    <p:extLst>
      <p:ext uri="{BB962C8B-B14F-4D97-AF65-F5344CB8AC3E}">
        <p14:creationId xmlns:p14="http://schemas.microsoft.com/office/powerpoint/2010/main" val="426596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Modul Ziele</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r>
              <a:rPr lang="en-US" sz="1600" dirty="0">
                <a:latin typeface="Arial" pitchFamily="34" charset="0"/>
                <a:cs typeface="Arial" pitchFamily="34" charset="0"/>
              </a:rPr>
              <a:t>Am Ende dieser Einheit werden Sie dazu in der Lage sein:</a:t>
            </a:r>
          </a:p>
          <a:p>
            <a:pPr marL="0" indent="0" algn="just">
              <a:buNone/>
            </a:pPr>
            <a:endParaRPr lang="en-US" sz="1600" dirty="0">
              <a:latin typeface="Arial" pitchFamily="34" charset="0"/>
              <a:cs typeface="Arial" pitchFamily="34" charset="0"/>
            </a:endParaRPr>
          </a:p>
          <a:p>
            <a:pPr lvl="1">
              <a:lnSpc>
                <a:spcPct val="115000"/>
              </a:lnSpc>
              <a:buFont typeface="+mj-lt"/>
              <a:buAutoNum type="arabicPeriod"/>
            </a:pPr>
            <a:r>
              <a:rPr lang="en-US" sz="1600" b="1" dirty="0" err="1">
                <a:latin typeface="Arial" panose="020B0604020202020204" pitchFamily="34" charset="0"/>
                <a:ea typeface="Calibri" panose="020F0502020204030204" pitchFamily="34" charset="0"/>
                <a:cs typeface="Arial" panose="020B0604020202020204" pitchFamily="34" charset="0"/>
              </a:rPr>
              <a:t>Solarthermische</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b="1" dirty="0" err="1">
                <a:latin typeface="Arial" panose="020B0604020202020204" pitchFamily="34" charset="0"/>
                <a:ea typeface="Calibri" panose="020F0502020204030204" pitchFamily="34" charset="0"/>
                <a:cs typeface="Arial" panose="020B0604020202020204" pitchFamily="34" charset="0"/>
              </a:rPr>
              <a:t>Technologien</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b="1" dirty="0" err="1">
                <a:latin typeface="Arial" panose="020B0604020202020204" pitchFamily="34" charset="0"/>
                <a:ea typeface="Calibri" panose="020F0502020204030204" pitchFamily="34" charset="0"/>
                <a:cs typeface="Arial" panose="020B0604020202020204" pitchFamily="34" charset="0"/>
              </a:rPr>
              <a:t>zu</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b="1" dirty="0" err="1">
                <a:latin typeface="Arial" panose="020B0604020202020204" pitchFamily="34" charset="0"/>
                <a:ea typeface="Calibri" panose="020F0502020204030204" pitchFamily="34" charset="0"/>
                <a:cs typeface="Arial" panose="020B0604020202020204" pitchFamily="34" charset="0"/>
              </a:rPr>
              <a:t>definieren</a:t>
            </a:r>
            <a:r>
              <a:rPr lang="en-US" sz="1600" b="1" dirty="0">
                <a:latin typeface="Arial" panose="020B0604020202020204" pitchFamily="34" charset="0"/>
                <a:ea typeface="Calibri" panose="020F0502020204030204" pitchFamily="34" charset="0"/>
                <a:cs typeface="Arial" panose="020B0604020202020204" pitchFamily="34" charset="0"/>
              </a:rPr>
              <a:t>.</a:t>
            </a:r>
            <a:endParaRPr lang="es-ES" sz="1600" dirty="0">
              <a:latin typeface="Arial" panose="020B0604020202020204" pitchFamily="34" charset="0"/>
              <a:ea typeface="Calibri" panose="020F0502020204030204" pitchFamily="34" charset="0"/>
              <a:cs typeface="Arial" panose="020B0604020202020204" pitchFamily="34" charset="0"/>
            </a:endParaRPr>
          </a:p>
          <a:p>
            <a:pPr lvl="1">
              <a:lnSpc>
                <a:spcPct val="115000"/>
              </a:lnSpc>
              <a:buFont typeface="+mj-lt"/>
              <a:buAutoNum type="arabicPeriod"/>
            </a:pPr>
            <a:r>
              <a:rPr lang="en-US" sz="1600" b="1" dirty="0" err="1">
                <a:latin typeface="Arial" panose="020B0604020202020204" pitchFamily="34" charset="0"/>
                <a:ea typeface="Calibri" panose="020F0502020204030204" pitchFamily="34" charset="0"/>
                <a:cs typeface="Arial" panose="020B0604020202020204" pitchFamily="34" charset="0"/>
              </a:rPr>
              <a:t>Grundlegende</a:t>
            </a:r>
            <a:r>
              <a:rPr lang="en-US" sz="1600" b="1" dirty="0">
                <a:latin typeface="Arial" panose="020B0604020202020204" pitchFamily="34" charset="0"/>
                <a:ea typeface="Calibri" panose="020F0502020204030204" pitchFamily="34" charset="0"/>
                <a:cs typeface="Arial" panose="020B0604020202020204" pitchFamily="34" charset="0"/>
              </a:rPr>
              <a:t> Begriffe und Prinzipien der </a:t>
            </a:r>
            <a:r>
              <a:rPr lang="en-US" sz="1600" b="1" dirty="0" err="1">
                <a:latin typeface="Arial" panose="020B0604020202020204" pitchFamily="34" charset="0"/>
                <a:ea typeface="Calibri" panose="020F0502020204030204" pitchFamily="34" charset="0"/>
                <a:cs typeface="Arial" panose="020B0604020202020204" pitchFamily="34" charset="0"/>
              </a:rPr>
              <a:t>Solarthermie</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b="1" dirty="0" err="1">
                <a:latin typeface="Arial" panose="020B0604020202020204" pitchFamily="34" charset="0"/>
                <a:ea typeface="Calibri" panose="020F0502020204030204" pitchFamily="34" charset="0"/>
                <a:cs typeface="Arial" panose="020B0604020202020204" pitchFamily="34" charset="0"/>
              </a:rPr>
              <a:t>zu</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b="1" dirty="0" err="1">
                <a:latin typeface="Arial" panose="020B0604020202020204" pitchFamily="34" charset="0"/>
                <a:ea typeface="Calibri" panose="020F0502020204030204" pitchFamily="34" charset="0"/>
                <a:cs typeface="Arial" panose="020B0604020202020204" pitchFamily="34" charset="0"/>
              </a:rPr>
              <a:t>erklären</a:t>
            </a:r>
            <a:r>
              <a:rPr lang="en-US" sz="1600" b="1" dirty="0">
                <a:latin typeface="Arial" panose="020B0604020202020204" pitchFamily="34" charset="0"/>
                <a:ea typeface="Calibri" panose="020F0502020204030204" pitchFamily="34" charset="0"/>
                <a:cs typeface="Arial" panose="020B0604020202020204" pitchFamily="34" charset="0"/>
              </a:rPr>
              <a:t>, einschließlich</a:t>
            </a:r>
            <a:endParaRPr lang="es-ES" sz="1600" dirty="0">
              <a:latin typeface="Arial" panose="020B0604020202020204" pitchFamily="34" charset="0"/>
              <a:ea typeface="Calibri" panose="020F0502020204030204" pitchFamily="34" charset="0"/>
              <a:cs typeface="Arial" panose="020B0604020202020204" pitchFamily="34" charset="0"/>
            </a:endParaRPr>
          </a:p>
          <a:p>
            <a:pPr lvl="2">
              <a:lnSpc>
                <a:spcPct val="115000"/>
              </a:lnSpc>
              <a:buFont typeface="Symbol" panose="05050102010706020507" pitchFamily="18" charset="2"/>
              <a:buChar char=""/>
            </a:pPr>
            <a:r>
              <a:rPr lang="en-US" sz="1600" b="1" dirty="0">
                <a:latin typeface="Arial" panose="020B0604020202020204" pitchFamily="34" charset="0"/>
                <a:ea typeface="Calibri" panose="020F0502020204030204" pitchFamily="34" charset="0"/>
                <a:cs typeface="Arial" panose="020B0604020202020204" pitchFamily="34" charset="0"/>
              </a:rPr>
              <a:t>Parameter der Sonneneinstrahlung auf Erde und Oberflächen.</a:t>
            </a:r>
            <a:endParaRPr lang="es-ES" sz="1600" dirty="0">
              <a:latin typeface="Arial" panose="020B0604020202020204" pitchFamily="34" charset="0"/>
              <a:ea typeface="Calibri" panose="020F0502020204030204" pitchFamily="34" charset="0"/>
              <a:cs typeface="Arial" panose="020B0604020202020204" pitchFamily="34" charset="0"/>
            </a:endParaRPr>
          </a:p>
          <a:p>
            <a:pPr lvl="2">
              <a:lnSpc>
                <a:spcPct val="115000"/>
              </a:lnSpc>
              <a:buFont typeface="Symbol" panose="05050102010706020507" pitchFamily="18" charset="2"/>
              <a:buChar char=""/>
            </a:pPr>
            <a:r>
              <a:rPr lang="en-US" sz="1600" b="1" dirty="0">
                <a:latin typeface="Arial" panose="020B0604020202020204" pitchFamily="34" charset="0"/>
                <a:ea typeface="Calibri" panose="020F0502020204030204" pitchFamily="34" charset="0"/>
                <a:cs typeface="Arial" panose="020B0604020202020204" pitchFamily="34" charset="0"/>
              </a:rPr>
              <a:t>Andere Bestimmungsfaktoren der Effizienz von Solarthermieanlagen.</a:t>
            </a:r>
            <a:endParaRPr lang="es-ES" sz="1600" dirty="0">
              <a:latin typeface="Arial" panose="020B0604020202020204" pitchFamily="34" charset="0"/>
              <a:ea typeface="Calibri" panose="020F0502020204030204" pitchFamily="34" charset="0"/>
              <a:cs typeface="Arial" panose="020B0604020202020204" pitchFamily="34" charset="0"/>
            </a:endParaRPr>
          </a:p>
          <a:p>
            <a:pPr lvl="1">
              <a:lnSpc>
                <a:spcPct val="115000"/>
              </a:lnSpc>
              <a:buFont typeface="+mj-lt"/>
              <a:buAutoNum type="arabicPeriod"/>
            </a:pPr>
            <a:r>
              <a:rPr lang="en-US" sz="1600" b="1" dirty="0">
                <a:latin typeface="Arial" panose="020B0604020202020204" pitchFamily="34" charset="0"/>
                <a:ea typeface="Calibri" panose="020F0502020204030204" pitchFamily="34" charset="0"/>
                <a:cs typeface="Arial" panose="020B0604020202020204" pitchFamily="34" charset="0"/>
              </a:rPr>
              <a:t>Zu </a:t>
            </a:r>
            <a:r>
              <a:rPr lang="en-US" sz="1600" b="1" dirty="0" err="1">
                <a:latin typeface="Arial" panose="020B0604020202020204" pitchFamily="34" charset="0"/>
                <a:ea typeface="Calibri" panose="020F0502020204030204" pitchFamily="34" charset="0"/>
                <a:cs typeface="Arial" panose="020B0604020202020204" pitchFamily="34" charset="0"/>
              </a:rPr>
              <a:t>erklären</a:t>
            </a:r>
            <a:r>
              <a:rPr lang="en-US" sz="1600" b="1" dirty="0">
                <a:latin typeface="Arial" panose="020B0604020202020204" pitchFamily="34" charset="0"/>
                <a:ea typeface="Calibri" panose="020F0502020204030204" pitchFamily="34" charset="0"/>
                <a:cs typeface="Arial" panose="020B0604020202020204" pitchFamily="34" charset="0"/>
              </a:rPr>
              <a:t>, wie die solaren Grundlagen angewendet werden, um effektive solarthermische Systeme </a:t>
            </a:r>
            <a:r>
              <a:rPr lang="en-US" sz="1600" b="1" dirty="0" err="1">
                <a:latin typeface="Arial" panose="020B0604020202020204" pitchFamily="34" charset="0"/>
                <a:ea typeface="Calibri" panose="020F0502020204030204" pitchFamily="34" charset="0"/>
                <a:cs typeface="Arial" panose="020B0604020202020204" pitchFamily="34" charset="0"/>
              </a:rPr>
              <a:t>zu</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b="1" dirty="0" err="1">
                <a:latin typeface="Arial" panose="020B0604020202020204" pitchFamily="34" charset="0"/>
                <a:ea typeface="Calibri" panose="020F0502020204030204" pitchFamily="34" charset="0"/>
                <a:cs typeface="Arial" panose="020B0604020202020204" pitchFamily="34" charset="0"/>
              </a:rPr>
              <a:t>erreichen</a:t>
            </a:r>
            <a:r>
              <a:rPr lang="en-US" sz="1600" b="1" dirty="0">
                <a:latin typeface="Arial" panose="020B0604020202020204" pitchFamily="34" charset="0"/>
                <a:ea typeface="Calibri" panose="020F0502020204030204" pitchFamily="34" charset="0"/>
                <a:cs typeface="Arial" panose="020B0604020202020204" pitchFamily="34" charset="0"/>
              </a:rPr>
              <a:t>, einschließlich:</a:t>
            </a:r>
            <a:endParaRPr lang="es-ES" sz="1600" dirty="0">
              <a:latin typeface="Arial" panose="020B0604020202020204" pitchFamily="34" charset="0"/>
              <a:ea typeface="Calibri" panose="020F0502020204030204" pitchFamily="34" charset="0"/>
              <a:cs typeface="Arial" panose="020B0604020202020204" pitchFamily="34" charset="0"/>
            </a:endParaRPr>
          </a:p>
          <a:p>
            <a:pPr lvl="2">
              <a:lnSpc>
                <a:spcPct val="115000"/>
              </a:lnSpc>
              <a:buFont typeface="Symbol" panose="05050102010706020507" pitchFamily="18" charset="2"/>
              <a:buChar char=""/>
            </a:pPr>
            <a:r>
              <a:rPr lang="en-US" sz="1600" b="1" dirty="0">
                <a:latin typeface="Arial" panose="020B0604020202020204" pitchFamily="34" charset="0"/>
                <a:ea typeface="Calibri" panose="020F0502020204030204" pitchFamily="34" charset="0"/>
                <a:cs typeface="Arial" panose="020B0604020202020204" pitchFamily="34" charset="0"/>
              </a:rPr>
              <a:t>Optimale Neigungs- und Orientierungswinkel der Sonnenkollektoren.</a:t>
            </a:r>
            <a:endParaRPr lang="es-ES" sz="1600" dirty="0">
              <a:latin typeface="Arial" panose="020B0604020202020204" pitchFamily="34" charset="0"/>
              <a:ea typeface="Calibri" panose="020F0502020204030204" pitchFamily="34" charset="0"/>
              <a:cs typeface="Arial" panose="020B0604020202020204" pitchFamily="34" charset="0"/>
            </a:endParaRPr>
          </a:p>
          <a:p>
            <a:pPr lvl="2">
              <a:lnSpc>
                <a:spcPct val="115000"/>
              </a:lnSpc>
              <a:spcAft>
                <a:spcPts val="1000"/>
              </a:spcAft>
              <a:buFont typeface="Symbol" panose="05050102010706020507" pitchFamily="18" charset="2"/>
              <a:buChar char=""/>
            </a:pPr>
            <a:r>
              <a:rPr lang="en-US" sz="1600" b="1" dirty="0">
                <a:latin typeface="Arial" panose="020B0604020202020204" pitchFamily="34" charset="0"/>
                <a:ea typeface="Calibri" panose="020F0502020204030204" pitchFamily="34" charset="0"/>
                <a:cs typeface="Arial" panose="020B0604020202020204" pitchFamily="34" charset="0"/>
              </a:rPr>
              <a:t>Weitere praktische Überlegungen für den Systembau.</a:t>
            </a:r>
            <a:endParaRPr lang="el-GR" sz="1600"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6BEDC-05F0-498D-90A1-C7A83BE3A543}"/>
              </a:ext>
            </a:extLst>
          </p:cNvPr>
          <p:cNvSpPr>
            <a:spLocks noGrp="1"/>
          </p:cNvSpPr>
          <p:nvPr>
            <p:ph type="title"/>
          </p:nvPr>
        </p:nvSpPr>
        <p:spPr/>
        <p:txBody>
          <a:bodyPr/>
          <a:lstStyle/>
          <a:p>
            <a:r>
              <a:rPr lang="en-US" b="1" dirty="0"/>
              <a:t>3. Anwendung der Grundlagen</a:t>
            </a:r>
            <a:endParaRPr lang="en-US" dirty="0"/>
          </a:p>
        </p:txBody>
      </p:sp>
      <p:sp>
        <p:nvSpPr>
          <p:cNvPr id="4" name="Rectángulo 3">
            <a:extLst>
              <a:ext uri="{FF2B5EF4-FFF2-40B4-BE49-F238E27FC236}">
                <a16:creationId xmlns:a16="http://schemas.microsoft.com/office/drawing/2014/main" id="{4681935B-6CEB-4D09-98DB-A12712AA1A4D}"/>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Optimaler Neigungswinkel</a:t>
            </a:r>
          </a:p>
        </p:txBody>
      </p:sp>
      <p:pic>
        <p:nvPicPr>
          <p:cNvPr id="6" name="Imagen 5">
            <a:extLst>
              <a:ext uri="{FF2B5EF4-FFF2-40B4-BE49-F238E27FC236}">
                <a16:creationId xmlns:a16="http://schemas.microsoft.com/office/drawing/2014/main" id="{BE4C9EFD-D1A0-4EB9-AF7E-3F0EF834D0E4}"/>
              </a:ext>
            </a:extLst>
          </p:cNvPr>
          <p:cNvPicPr>
            <a:picLocks noChangeAspect="1"/>
          </p:cNvPicPr>
          <p:nvPr/>
        </p:nvPicPr>
        <p:blipFill>
          <a:blip r:embed="rId2"/>
          <a:stretch>
            <a:fillRect/>
          </a:stretch>
        </p:blipFill>
        <p:spPr>
          <a:xfrm>
            <a:off x="900000" y="1989000"/>
            <a:ext cx="4724400" cy="2619375"/>
          </a:xfrm>
          <a:prstGeom prst="rect">
            <a:avLst/>
          </a:prstGeom>
        </p:spPr>
      </p:pic>
      <p:sp>
        <p:nvSpPr>
          <p:cNvPr id="7" name="Rectángulo 6">
            <a:extLst>
              <a:ext uri="{FF2B5EF4-FFF2-40B4-BE49-F238E27FC236}">
                <a16:creationId xmlns:a16="http://schemas.microsoft.com/office/drawing/2014/main" id="{35A777B3-CC0C-4D6D-9148-B99143E4EED6}"/>
              </a:ext>
            </a:extLst>
          </p:cNvPr>
          <p:cNvSpPr/>
          <p:nvPr/>
        </p:nvSpPr>
        <p:spPr>
          <a:xfrm>
            <a:off x="892642" y="4725000"/>
            <a:ext cx="4831358" cy="1384995"/>
          </a:xfrm>
          <a:prstGeom prst="rect">
            <a:avLst/>
          </a:prstGeom>
        </p:spPr>
        <p:txBody>
          <a:bodyPr wrap="square">
            <a:spAutoFit/>
          </a:bodyPr>
          <a:lstStyle/>
          <a:p>
            <a:pPr marL="285750" indent="-285750">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Oberflächenorientierungsfaktordiagramme zeigen, dass es eine Reihe von </a:t>
            </a:r>
            <a:r>
              <a:rPr lang="en-US" sz="1400" dirty="0" err="1">
                <a:solidFill>
                  <a:prstClr val="black"/>
                </a:solidFill>
                <a:latin typeface="Arial" panose="020B0604020202020204" pitchFamily="34" charset="0"/>
                <a:cs typeface="Arial" pitchFamily="34" charset="0"/>
              </a:rPr>
              <a:t>kombinierten</a:t>
            </a:r>
            <a:r>
              <a:rPr lang="en-US" sz="1400" dirty="0">
                <a:solidFill>
                  <a:prstClr val="black"/>
                </a:solidFill>
                <a:latin typeface="Arial" panose="020B0604020202020204" pitchFamily="34" charset="0"/>
                <a:cs typeface="Arial" pitchFamily="34" charset="0"/>
              </a:rPr>
              <a:t> Neigungs- und Azimuthwinkeln für eine optimale Sonneneinstrahlung gibt. Die Perfektionierung von Neigung und Azimut ist also nicht unbedingt notwendig. Der Gewinn könnte geringer sein als die erforderlichen Investitionen.</a:t>
            </a:r>
          </a:p>
        </p:txBody>
      </p:sp>
      <p:sp>
        <p:nvSpPr>
          <p:cNvPr id="9" name="Rectángulo 8">
            <a:extLst>
              <a:ext uri="{FF2B5EF4-FFF2-40B4-BE49-F238E27FC236}">
                <a16:creationId xmlns:a16="http://schemas.microsoft.com/office/drawing/2014/main" id="{193AD840-5F3E-4310-A074-5EE71252F231}"/>
              </a:ext>
            </a:extLst>
          </p:cNvPr>
          <p:cNvSpPr/>
          <p:nvPr/>
        </p:nvSpPr>
        <p:spPr>
          <a:xfrm>
            <a:off x="5724000" y="1954947"/>
            <a:ext cx="3420000" cy="4278094"/>
          </a:xfrm>
          <a:prstGeom prst="rect">
            <a:avLst/>
          </a:prstGeom>
        </p:spPr>
        <p:txBody>
          <a:bodyPr wrap="square">
            <a:spAutoFit/>
          </a:bodyPr>
          <a:lstStyle/>
          <a:p>
            <a:r>
              <a:rPr lang="en-US" sz="1600" dirty="0">
                <a:solidFill>
                  <a:prstClr val="black"/>
                </a:solidFill>
                <a:latin typeface="Arial" panose="020B0604020202020204" pitchFamily="34" charset="0"/>
                <a:cs typeface="Arial" pitchFamily="34" charset="0"/>
              </a:rPr>
              <a:t>Weitere Standardempfehlungen für die Basisqualität, die die Anwendung begleiten:</a:t>
            </a:r>
          </a:p>
          <a:p>
            <a:endParaRPr lang="en-US" sz="1600" dirty="0">
              <a:solidFill>
                <a:prstClr val="black"/>
              </a:solidFill>
              <a:latin typeface="Arial" panose="020B0604020202020204" pitchFamily="34" charset="0"/>
              <a:cs typeface="Arial"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Neigung = Breitengrad.</a:t>
            </a:r>
          </a:p>
          <a:p>
            <a:pPr lvl="1"/>
            <a:r>
              <a:rPr lang="en-US" sz="1600" dirty="0">
                <a:latin typeface="Arial" panose="020B0604020202020204" pitchFamily="34" charset="0"/>
                <a:cs typeface="Arial" panose="020B0604020202020204" pitchFamily="34" charset="0"/>
              </a:rPr>
              <a:t>Für den ganzjährigen Energieeinsatz.</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Neigung = Breitengrad + 15º</a:t>
            </a:r>
          </a:p>
          <a:p>
            <a:pPr lvl="1"/>
            <a:r>
              <a:rPr lang="en-US" sz="1600" dirty="0">
                <a:latin typeface="Arial" panose="020B0604020202020204" pitchFamily="34" charset="0"/>
                <a:cs typeface="Arial" panose="020B0604020202020204" pitchFamily="34" charset="0"/>
              </a:rPr>
              <a:t>Für die Energiegewinnung im Winter.</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Neigung = Breitengrad - 15º.</a:t>
            </a:r>
          </a:p>
          <a:p>
            <a:pPr lvl="1"/>
            <a:r>
              <a:rPr lang="en-US" sz="1600" dirty="0">
                <a:latin typeface="Arial" panose="020B0604020202020204" pitchFamily="34" charset="0"/>
                <a:cs typeface="Arial" panose="020B0604020202020204" pitchFamily="34" charset="0"/>
              </a:rPr>
              <a:t>Für die Energiegewinnung im Sommer.</a:t>
            </a:r>
          </a:p>
          <a:p>
            <a:pPr lvl="1"/>
            <a:endParaRPr lang="en-US"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Beachten</a:t>
            </a:r>
            <a:r>
              <a:rPr lang="en-US" sz="1600" dirty="0">
                <a:latin typeface="Arial" panose="020B0604020202020204" pitchFamily="34" charset="0"/>
                <a:cs typeface="Arial" panose="020B0604020202020204" pitchFamily="34" charset="0"/>
              </a:rPr>
              <a:t> Sie: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Es gibt Ausnahmen von diesen Regeln (</a:t>
            </a:r>
            <a:r>
              <a:rPr lang="en-US" sz="1600" dirty="0" err="1">
                <a:latin typeface="Arial" panose="020B0604020202020204" pitchFamily="34" charset="0"/>
                <a:cs typeface="Arial" panose="020B0604020202020204" pitchFamily="34" charset="0"/>
              </a:rPr>
              <a:t>z.B.</a:t>
            </a:r>
            <a:r>
              <a:rPr lang="en-US" sz="1600" dirty="0">
                <a:latin typeface="Arial" panose="020B0604020202020204" pitchFamily="34" charset="0"/>
                <a:cs typeface="Arial" panose="020B0604020202020204" pitchFamily="34" charset="0"/>
              </a:rPr>
              <a:t>: Wüstenklima).</a:t>
            </a:r>
          </a:p>
        </p:txBody>
      </p:sp>
    </p:spTree>
    <p:extLst>
      <p:ext uri="{BB962C8B-B14F-4D97-AF65-F5344CB8AC3E}">
        <p14:creationId xmlns:p14="http://schemas.microsoft.com/office/powerpoint/2010/main" val="2749628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0243A7-1980-42AB-A3B9-E0FE538D662D}"/>
              </a:ext>
            </a:extLst>
          </p:cNvPr>
          <p:cNvSpPr>
            <a:spLocks noGrp="1"/>
          </p:cNvSpPr>
          <p:nvPr>
            <p:ph type="title"/>
          </p:nvPr>
        </p:nvSpPr>
        <p:spPr/>
        <p:txBody>
          <a:bodyPr/>
          <a:lstStyle/>
          <a:p>
            <a:r>
              <a:rPr lang="en-US" b="1" dirty="0"/>
              <a:t>3. Anwendung der Grundlagen</a:t>
            </a:r>
            <a:endParaRPr lang="en-US" dirty="0"/>
          </a:p>
        </p:txBody>
      </p:sp>
      <p:sp>
        <p:nvSpPr>
          <p:cNvPr id="4" name="Marcador de contenido 3">
            <a:extLst>
              <a:ext uri="{FF2B5EF4-FFF2-40B4-BE49-F238E27FC236}">
                <a16:creationId xmlns:a16="http://schemas.microsoft.com/office/drawing/2014/main" id="{34518A36-0624-4EF3-856F-7F0642FE8FCC}"/>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Überlegungen zur Wärmespeicherung.</a:t>
            </a:r>
          </a:p>
        </p:txBody>
      </p:sp>
      <p:pic>
        <p:nvPicPr>
          <p:cNvPr id="7" name="Imagen 6" descr="The hot water heater at the rooftop of the house ">
            <a:extLst>
              <a:ext uri="{FF2B5EF4-FFF2-40B4-BE49-F238E27FC236}">
                <a16:creationId xmlns:a16="http://schemas.microsoft.com/office/drawing/2014/main" id="{9755C7BA-986C-4129-B596-16572DC5A6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1975" y="2039540"/>
            <a:ext cx="4285615" cy="3045460"/>
          </a:xfrm>
          <a:prstGeom prst="rect">
            <a:avLst/>
          </a:prstGeom>
          <a:noFill/>
          <a:ln w="9525" cap="flat" cmpd="sng" algn="ctr">
            <a:solidFill>
              <a:sysClr val="windowText" lastClr="000000"/>
            </a:solidFill>
            <a:prstDash val="solid"/>
            <a:round/>
            <a:headEnd type="none" w="med" len="med"/>
            <a:tailEnd type="none" w="med" len="med"/>
          </a:ln>
        </p:spPr>
      </p:pic>
      <p:pic>
        <p:nvPicPr>
          <p:cNvPr id="8" name="Imagen 7">
            <a:extLst>
              <a:ext uri="{FF2B5EF4-FFF2-40B4-BE49-F238E27FC236}">
                <a16:creationId xmlns:a16="http://schemas.microsoft.com/office/drawing/2014/main" id="{E037AF97-2E02-42D0-828A-901A0FC6FC1C}"/>
              </a:ext>
            </a:extLst>
          </p:cNvPr>
          <p:cNvPicPr>
            <a:picLocks noChangeAspect="1"/>
          </p:cNvPicPr>
          <p:nvPr/>
        </p:nvPicPr>
        <p:blipFill>
          <a:blip r:embed="rId3"/>
          <a:stretch>
            <a:fillRect/>
          </a:stretch>
        </p:blipFill>
        <p:spPr>
          <a:xfrm>
            <a:off x="5285905" y="2081317"/>
            <a:ext cx="1533333" cy="2961905"/>
          </a:xfrm>
          <a:prstGeom prst="rect">
            <a:avLst/>
          </a:prstGeom>
        </p:spPr>
      </p:pic>
      <p:sp>
        <p:nvSpPr>
          <p:cNvPr id="9" name="Rectángulo 8">
            <a:extLst>
              <a:ext uri="{FF2B5EF4-FFF2-40B4-BE49-F238E27FC236}">
                <a16:creationId xmlns:a16="http://schemas.microsoft.com/office/drawing/2014/main" id="{990C8C4D-2FFB-4E75-B83C-54F9F8688132}"/>
              </a:ext>
            </a:extLst>
          </p:cNvPr>
          <p:cNvSpPr/>
          <p:nvPr/>
        </p:nvSpPr>
        <p:spPr>
          <a:xfrm>
            <a:off x="716320" y="5196475"/>
            <a:ext cx="8031679" cy="954107"/>
          </a:xfrm>
          <a:prstGeom prst="rect">
            <a:avLst/>
          </a:prstGeom>
        </p:spPr>
        <p:txBody>
          <a:bodyPr wrap="square">
            <a:spAutoFit/>
          </a:bodyPr>
          <a:lstStyle/>
          <a:p>
            <a:pPr marL="285750" indent="-285750">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Ein weiterer wichtiger Faktor für die Effizienz ist die Gestaltung des Warmwasserspeichers.</a:t>
            </a:r>
          </a:p>
          <a:p>
            <a:pPr marL="285750" indent="-285750">
              <a:buFont typeface="Arial" panose="020B0604020202020204" pitchFamily="34" charset="0"/>
              <a:buChar char="•"/>
            </a:pPr>
            <a:r>
              <a:rPr lang="en-US" sz="1400" dirty="0">
                <a:solidFill>
                  <a:prstClr val="black"/>
                </a:solidFill>
                <a:latin typeface="Arial" panose="020B0604020202020204" pitchFamily="34" charset="0"/>
                <a:cs typeface="Arial" pitchFamily="34" charset="0"/>
              </a:rPr>
              <a:t>Es muss bekannt sein, dass bei gleicher Sonneneinstrahlung im Winter oder Sommer nicht die gleiche Wassertemperatur im Speicher folgt. Dies kann nur durch die Temperatur der Kaltwasserzufuhr verursacht werden, die im Winter viel niedriger ist als im Sommer.</a:t>
            </a:r>
          </a:p>
        </p:txBody>
      </p:sp>
      <p:pic>
        <p:nvPicPr>
          <p:cNvPr id="10" name="Imagen 9">
            <a:extLst>
              <a:ext uri="{FF2B5EF4-FFF2-40B4-BE49-F238E27FC236}">
                <a16:creationId xmlns:a16="http://schemas.microsoft.com/office/drawing/2014/main" id="{5BC5F8E4-F817-4E45-9004-B220E6D0B239}"/>
              </a:ext>
            </a:extLst>
          </p:cNvPr>
          <p:cNvPicPr>
            <a:picLocks noChangeAspect="1"/>
          </p:cNvPicPr>
          <p:nvPr/>
        </p:nvPicPr>
        <p:blipFill>
          <a:blip r:embed="rId4"/>
          <a:stretch>
            <a:fillRect/>
          </a:stretch>
        </p:blipFill>
        <p:spPr>
          <a:xfrm>
            <a:off x="6819238" y="2716998"/>
            <a:ext cx="2144762" cy="1769633"/>
          </a:xfrm>
          <a:prstGeom prst="rect">
            <a:avLst/>
          </a:prstGeom>
        </p:spPr>
      </p:pic>
    </p:spTree>
    <p:extLst>
      <p:ext uri="{BB962C8B-B14F-4D97-AF65-F5344CB8AC3E}">
        <p14:creationId xmlns:p14="http://schemas.microsoft.com/office/powerpoint/2010/main" val="4147461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http://solarheateurope.eu/wp-content/uploads/2017/08/Austria-Solar-Solar-Heat-Europe-Installation-Solar-Flat-Collectors-V2.jpg">
            <a:extLst>
              <a:ext uri="{FF2B5EF4-FFF2-40B4-BE49-F238E27FC236}">
                <a16:creationId xmlns:a16="http://schemas.microsoft.com/office/drawing/2014/main" id="{26260DD1-6739-4838-9C61-76942CABBA0B}"/>
              </a:ext>
            </a:extLst>
          </p:cNvPr>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0" y="1706715"/>
            <a:ext cx="4383992" cy="4104000"/>
          </a:xfrm>
          <a:prstGeom prst="ellipse">
            <a:avLst/>
          </a:prstGeom>
          <a:ln>
            <a:noFill/>
          </a:ln>
          <a:effectLst>
            <a:softEdge rad="112500"/>
          </a:effectLst>
        </p:spPr>
      </p:pic>
      <p:sp>
        <p:nvSpPr>
          <p:cNvPr id="2" name="Título 1">
            <a:extLst>
              <a:ext uri="{FF2B5EF4-FFF2-40B4-BE49-F238E27FC236}">
                <a16:creationId xmlns:a16="http://schemas.microsoft.com/office/drawing/2014/main" id="{47A03827-59E3-4CF5-9FFC-D8B31EF7EE60}"/>
              </a:ext>
            </a:extLst>
          </p:cNvPr>
          <p:cNvSpPr>
            <a:spLocks noGrp="1"/>
          </p:cNvSpPr>
          <p:nvPr>
            <p:ph type="title"/>
          </p:nvPr>
        </p:nvSpPr>
        <p:spPr/>
        <p:txBody>
          <a:bodyPr/>
          <a:lstStyle/>
          <a:p>
            <a:r>
              <a:rPr lang="en-US" b="1" dirty="0"/>
              <a:t>3. Anwendung der Grundlagen</a:t>
            </a:r>
            <a:endParaRPr lang="en-US" dirty="0"/>
          </a:p>
        </p:txBody>
      </p:sp>
      <p:sp>
        <p:nvSpPr>
          <p:cNvPr id="4" name="Marcador de contenido 3">
            <a:extLst>
              <a:ext uri="{FF2B5EF4-FFF2-40B4-BE49-F238E27FC236}">
                <a16:creationId xmlns:a16="http://schemas.microsoft.com/office/drawing/2014/main" id="{EBC4BDBB-E577-4E91-B5F3-AC74CA152628}"/>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Zusätzliche Systemüberlegungen.</a:t>
            </a:r>
          </a:p>
        </p:txBody>
      </p:sp>
      <p:sp>
        <p:nvSpPr>
          <p:cNvPr id="5" name="Rectángulo 4">
            <a:extLst>
              <a:ext uri="{FF2B5EF4-FFF2-40B4-BE49-F238E27FC236}">
                <a16:creationId xmlns:a16="http://schemas.microsoft.com/office/drawing/2014/main" id="{1615004C-1D2C-49D3-BF7E-D56C081AAFD0}"/>
              </a:ext>
            </a:extLst>
          </p:cNvPr>
          <p:cNvSpPr/>
          <p:nvPr/>
        </p:nvSpPr>
        <p:spPr>
          <a:xfrm>
            <a:off x="655121" y="1989000"/>
            <a:ext cx="4276879" cy="3539430"/>
          </a:xfrm>
          <a:prstGeom prst="rect">
            <a:avLst/>
          </a:prstGeom>
        </p:spPr>
        <p:txBody>
          <a:bodyPr wrap="square">
            <a:spAutoFit/>
          </a:bodyPr>
          <a:lstStyle/>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itchFamily="34" charset="0"/>
              </a:rPr>
              <a:t>Sicherheit.</a:t>
            </a:r>
          </a:p>
          <a:p>
            <a:pPr marL="742950" lvl="1" indent="-285750">
              <a:buFont typeface="Arial" panose="020B0604020202020204" pitchFamily="34" charset="0"/>
              <a:buChar char="−"/>
            </a:pPr>
            <a:r>
              <a:rPr lang="en-US" sz="1600" dirty="0">
                <a:solidFill>
                  <a:prstClr val="black"/>
                </a:solidFill>
                <a:latin typeface="Arial" panose="020B0604020202020204" pitchFamily="34" charset="0"/>
                <a:cs typeface="Arial" pitchFamily="34" charset="0"/>
              </a:rPr>
              <a:t>Saubere Technologie. Die aufgefangene Flüssigkeit kann verschmutzen.</a:t>
            </a:r>
          </a:p>
          <a:p>
            <a:pPr marL="742950" lvl="1" indent="-285750">
              <a:buFont typeface="Arial" panose="020B0604020202020204" pitchFamily="34" charset="0"/>
              <a:buChar char="−"/>
            </a:pPr>
            <a:r>
              <a:rPr lang="en-US" sz="1600" dirty="0">
                <a:solidFill>
                  <a:prstClr val="black"/>
                </a:solidFill>
                <a:latin typeface="Arial" panose="020B0604020202020204" pitchFamily="34" charset="0"/>
                <a:cs typeface="Arial" pitchFamily="34" charset="0"/>
              </a:rPr>
              <a:t>Mechanische Sicherheit bei der Montage der Kollektoren auf dem Boden, auf dem Dach, an der Wand usw.</a:t>
            </a:r>
          </a:p>
          <a:p>
            <a:endParaRPr lang="en-US" sz="1600" dirty="0">
              <a:solidFill>
                <a:prstClr val="black"/>
              </a:solidFill>
              <a:latin typeface="Arial" panose="020B0604020202020204" pitchFamily="34" charset="0"/>
              <a:cs typeface="Arial" pitchFamily="34" charset="0"/>
            </a:endParaRP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itchFamily="34" charset="0"/>
              </a:rPr>
              <a:t>Erschwinglichkeit.</a:t>
            </a:r>
          </a:p>
          <a:p>
            <a:pPr marL="742950" lvl="1" indent="-285750">
              <a:buFont typeface="Arial" panose="020B0604020202020204" pitchFamily="34" charset="0"/>
              <a:buChar char="−"/>
            </a:pPr>
            <a:r>
              <a:rPr lang="en-US" sz="1600" dirty="0">
                <a:solidFill>
                  <a:prstClr val="black"/>
                </a:solidFill>
                <a:latin typeface="Arial" panose="020B0604020202020204" pitchFamily="34" charset="0"/>
                <a:cs typeface="Arial" pitchFamily="34" charset="0"/>
              </a:rPr>
              <a:t>Bewertung kWh/€</a:t>
            </a:r>
          </a:p>
          <a:p>
            <a:endParaRPr lang="en-US" sz="1600" dirty="0">
              <a:solidFill>
                <a:prstClr val="black"/>
              </a:solidFill>
              <a:latin typeface="Arial" panose="020B0604020202020204" pitchFamily="34" charset="0"/>
              <a:cs typeface="Arial" pitchFamily="34" charset="0"/>
            </a:endParaRP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itchFamily="34" charset="0"/>
              </a:rPr>
              <a:t>Materialien.</a:t>
            </a:r>
          </a:p>
          <a:p>
            <a:pPr marL="742950" lvl="1" indent="-285750">
              <a:buFont typeface="Arial" panose="020B0604020202020204" pitchFamily="34" charset="0"/>
              <a:buChar char="−"/>
            </a:pPr>
            <a:r>
              <a:rPr lang="en-US" sz="1600" dirty="0">
                <a:solidFill>
                  <a:prstClr val="black"/>
                </a:solidFill>
                <a:latin typeface="Arial" panose="020B0604020202020204" pitchFamily="34" charset="0"/>
                <a:cs typeface="Arial" pitchFamily="34" charset="0"/>
              </a:rPr>
              <a:t>Wählen Sie sorgfältig aus. Sie haben Auswirkungen auf Sicherheit, Leistung, Haltbarkeit und Kosten.</a:t>
            </a:r>
          </a:p>
          <a:p>
            <a:endParaRPr lang="en-US" sz="1600"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63638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Ende der Einheit</a:t>
            </a:r>
            <a:endParaRPr lang="el-GR" dirty="0"/>
          </a:p>
        </p:txBody>
      </p:sp>
      <p:sp>
        <p:nvSpPr>
          <p:cNvPr id="5" name="Subtitle 4"/>
          <p:cNvSpPr>
            <a:spLocks noGrp="1"/>
          </p:cNvSpPr>
          <p:nvPr>
            <p:ph type="subTitle" idx="1"/>
          </p:nvPr>
        </p:nvSpPr>
        <p:spPr/>
        <p:txBody>
          <a:bodyPr/>
          <a:lstStyle/>
          <a:p>
            <a:r>
              <a:rPr lang="en-US" dirty="0"/>
              <a:t>Einheit 1.1. Die Sonnenenergie</a:t>
            </a:r>
          </a:p>
        </p:txBody>
      </p:sp>
    </p:spTree>
    <p:extLst>
      <p:ext uri="{BB962C8B-B14F-4D97-AF65-F5344CB8AC3E}">
        <p14:creationId xmlns:p14="http://schemas.microsoft.com/office/powerpoint/2010/main" val="12922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Solarthermische Technologien und Anwendungen</a:t>
            </a:r>
            <a:endParaRPr lang="el-GR" b="1" dirty="0"/>
          </a:p>
        </p:txBody>
      </p:sp>
      <p:pic>
        <p:nvPicPr>
          <p:cNvPr id="9" name="Imagen 8">
            <a:extLst>
              <a:ext uri="{FF2B5EF4-FFF2-40B4-BE49-F238E27FC236}">
                <a16:creationId xmlns:a16="http://schemas.microsoft.com/office/drawing/2014/main" id="{C49132CB-22C0-4C2F-8A54-2A6E3D61FC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98" y="2205000"/>
            <a:ext cx="8244102" cy="3816001"/>
          </a:xfrm>
          <a:prstGeom prst="rect">
            <a:avLst/>
          </a:prstGeom>
          <a:noFill/>
          <a:ln>
            <a:noFill/>
          </a:ln>
        </p:spPr>
      </p:pic>
      <p:sp>
        <p:nvSpPr>
          <p:cNvPr id="10" name="Rectángulo 9">
            <a:extLst>
              <a:ext uri="{FF2B5EF4-FFF2-40B4-BE49-F238E27FC236}">
                <a16:creationId xmlns:a16="http://schemas.microsoft.com/office/drawing/2014/main" id="{AE0DD625-C3E3-4577-9866-47A93B213A68}"/>
              </a:ext>
            </a:extLst>
          </p:cNvPr>
          <p:cNvSpPr/>
          <p:nvPr/>
        </p:nvSpPr>
        <p:spPr>
          <a:xfrm>
            <a:off x="396000" y="1557000"/>
            <a:ext cx="8244102" cy="338554"/>
          </a:xfrm>
          <a:prstGeom prst="rect">
            <a:avLst/>
          </a:prstGeom>
        </p:spPr>
        <p:txBody>
          <a:bodyPr wrap="square">
            <a:spAutoFit/>
          </a:bodyPr>
          <a:lstStyle/>
          <a:p>
            <a:pPr marL="285750" lvl="0" indent="-285750" algn="just">
              <a:spcBef>
                <a:spcPct val="20000"/>
              </a:spcBef>
              <a:buFont typeface="Arial" panose="020B0604020202020204" pitchFamily="34" charset="0"/>
              <a:buChar char="•"/>
            </a:pPr>
            <a:r>
              <a:rPr lang="en-US" sz="1600" dirty="0">
                <a:solidFill>
                  <a:prstClr val="black"/>
                </a:solidFill>
                <a:latin typeface="Arial" pitchFamily="34" charset="0"/>
                <a:cs typeface="Arial" pitchFamily="34" charset="0"/>
              </a:rPr>
              <a:t>In diesem Kurs geht es um solarthermische Technologien und Anwendungen.</a:t>
            </a:r>
          </a:p>
        </p:txBody>
      </p:sp>
    </p:spTree>
    <p:extLst>
      <p:ext uri="{BB962C8B-B14F-4D97-AF65-F5344CB8AC3E}">
        <p14:creationId xmlns:p14="http://schemas.microsoft.com/office/powerpoint/2010/main" val="303196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2E6210-F288-4A09-AC23-8E31F41EDC37}"/>
              </a:ext>
            </a:extLst>
          </p:cNvPr>
          <p:cNvSpPr>
            <a:spLocks noGrp="1"/>
          </p:cNvSpPr>
          <p:nvPr>
            <p:ph type="title"/>
          </p:nvPr>
        </p:nvSpPr>
        <p:spPr/>
        <p:txBody>
          <a:bodyPr/>
          <a:lstStyle/>
          <a:p>
            <a:r>
              <a:rPr lang="en-US" b="1" dirty="0"/>
              <a:t>1. Solarthermische Technologien und Anwendungen</a:t>
            </a:r>
            <a:endParaRPr lang="es-ES" dirty="0"/>
          </a:p>
        </p:txBody>
      </p:sp>
      <p:sp>
        <p:nvSpPr>
          <p:cNvPr id="4" name="Rectángulo 3">
            <a:extLst>
              <a:ext uri="{FF2B5EF4-FFF2-40B4-BE49-F238E27FC236}">
                <a16:creationId xmlns:a16="http://schemas.microsoft.com/office/drawing/2014/main" id="{BFE8CB5B-1D19-4966-A80C-C42D18589876}"/>
              </a:ext>
            </a:extLst>
          </p:cNvPr>
          <p:cNvSpPr/>
          <p:nvPr/>
        </p:nvSpPr>
        <p:spPr>
          <a:xfrm>
            <a:off x="630007" y="1557000"/>
            <a:ext cx="3815995" cy="338554"/>
          </a:xfrm>
          <a:prstGeom prst="rect">
            <a:avLst/>
          </a:prstGeom>
        </p:spPr>
        <p:txBody>
          <a:bodyPr wrap="square">
            <a:spAutoFit/>
          </a:bodyPr>
          <a:lstStyle/>
          <a:p>
            <a:pPr lvl="0" algn="just">
              <a:spcBef>
                <a:spcPct val="20000"/>
              </a:spcBef>
            </a:pPr>
            <a:r>
              <a:rPr lang="en-US" sz="1600" dirty="0">
                <a:solidFill>
                  <a:prstClr val="black"/>
                </a:solidFill>
                <a:latin typeface="Arial" pitchFamily="34" charset="0"/>
                <a:cs typeface="Arial" pitchFamily="34" charset="0"/>
              </a:rPr>
              <a:t>Solare Brauchwassererwärmung</a:t>
            </a:r>
          </a:p>
        </p:txBody>
      </p:sp>
      <p:cxnSp>
        <p:nvCxnSpPr>
          <p:cNvPr id="5" name="Conector recto 4">
            <a:extLst>
              <a:ext uri="{FF2B5EF4-FFF2-40B4-BE49-F238E27FC236}">
                <a16:creationId xmlns:a16="http://schemas.microsoft.com/office/drawing/2014/main" id="{D35232E3-D80F-42AA-A82E-F03D1440F763}"/>
              </a:ext>
            </a:extLst>
          </p:cNvPr>
          <p:cNvCxnSpPr>
            <a:cxnSpLocks/>
          </p:cNvCxnSpPr>
          <p:nvPr/>
        </p:nvCxnSpPr>
        <p:spPr>
          <a:xfrm>
            <a:off x="4572000" y="1628775"/>
            <a:ext cx="0" cy="4592695"/>
          </a:xfrm>
          <a:prstGeom prst="line">
            <a:avLst/>
          </a:prstGeom>
          <a:ln w="254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CB8FC059-4D97-44CA-98B9-4FBCD9443E67}"/>
              </a:ext>
            </a:extLst>
          </p:cNvPr>
          <p:cNvCxnSpPr>
            <a:cxnSpLocks/>
          </p:cNvCxnSpPr>
          <p:nvPr/>
        </p:nvCxnSpPr>
        <p:spPr>
          <a:xfrm flipH="1">
            <a:off x="252413" y="3933003"/>
            <a:ext cx="8434387" cy="0"/>
          </a:xfrm>
          <a:prstGeom prst="line">
            <a:avLst/>
          </a:prstGeom>
          <a:ln w="254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23A4C231-ACD2-4144-92EB-AC4DEEB83CA8}"/>
              </a:ext>
            </a:extLst>
          </p:cNvPr>
          <p:cNvPicPr>
            <a:picLocks noChangeAspect="1"/>
          </p:cNvPicPr>
          <p:nvPr/>
        </p:nvPicPr>
        <p:blipFill rotWithShape="1">
          <a:blip r:embed="rId2"/>
          <a:srcRect t="8470"/>
          <a:stretch/>
        </p:blipFill>
        <p:spPr bwMode="auto">
          <a:xfrm>
            <a:off x="1124338" y="1972630"/>
            <a:ext cx="2827333" cy="1800000"/>
          </a:xfrm>
          <a:prstGeom prst="rect">
            <a:avLst/>
          </a:prstGeom>
          <a:ln>
            <a:noFill/>
          </a:ln>
          <a:extLst>
            <a:ext uri="{53640926-AAD7-44D8-BBD7-CCE9431645EC}">
              <a14:shadowObscured xmlns:a14="http://schemas.microsoft.com/office/drawing/2010/main"/>
            </a:ext>
          </a:extLst>
        </p:spPr>
      </p:pic>
      <p:sp>
        <p:nvSpPr>
          <p:cNvPr id="12" name="Rectángulo 11">
            <a:extLst>
              <a:ext uri="{FF2B5EF4-FFF2-40B4-BE49-F238E27FC236}">
                <a16:creationId xmlns:a16="http://schemas.microsoft.com/office/drawing/2014/main" id="{A04F7D7F-D18E-4F30-9F08-BA937052E567}"/>
              </a:ext>
            </a:extLst>
          </p:cNvPr>
          <p:cNvSpPr/>
          <p:nvPr/>
        </p:nvSpPr>
        <p:spPr>
          <a:xfrm>
            <a:off x="4895429" y="1557000"/>
            <a:ext cx="3815995" cy="338554"/>
          </a:xfrm>
          <a:prstGeom prst="rect">
            <a:avLst/>
          </a:prstGeom>
        </p:spPr>
        <p:txBody>
          <a:bodyPr wrap="square">
            <a:spAutoFit/>
          </a:bodyPr>
          <a:lstStyle/>
          <a:p>
            <a:pPr lvl="0" algn="just">
              <a:spcBef>
                <a:spcPct val="20000"/>
              </a:spcBef>
            </a:pPr>
            <a:r>
              <a:rPr lang="en-US" sz="1600" dirty="0">
                <a:solidFill>
                  <a:prstClr val="black"/>
                </a:solidFill>
                <a:latin typeface="Arial" pitchFamily="34" charset="0"/>
                <a:cs typeface="Arial" pitchFamily="34" charset="0"/>
              </a:rPr>
              <a:t>Solar-Poolheizung für Wohnhäuser</a:t>
            </a:r>
          </a:p>
        </p:txBody>
      </p:sp>
      <p:pic>
        <p:nvPicPr>
          <p:cNvPr id="13" name="Imagen 12">
            <a:extLst>
              <a:ext uri="{FF2B5EF4-FFF2-40B4-BE49-F238E27FC236}">
                <a16:creationId xmlns:a16="http://schemas.microsoft.com/office/drawing/2014/main" id="{1EECDF26-F140-46FC-93A7-9E7452C9EFFF}"/>
              </a:ext>
            </a:extLst>
          </p:cNvPr>
          <p:cNvPicPr>
            <a:picLocks noChangeAspect="1"/>
          </p:cNvPicPr>
          <p:nvPr/>
        </p:nvPicPr>
        <p:blipFill>
          <a:blip r:embed="rId3"/>
          <a:stretch>
            <a:fillRect/>
          </a:stretch>
        </p:blipFill>
        <p:spPr>
          <a:xfrm>
            <a:off x="5319910" y="1993206"/>
            <a:ext cx="2967032" cy="1800000"/>
          </a:xfrm>
          <a:prstGeom prst="rect">
            <a:avLst/>
          </a:prstGeom>
        </p:spPr>
      </p:pic>
      <p:sp>
        <p:nvSpPr>
          <p:cNvPr id="14" name="Rectángulo 13">
            <a:extLst>
              <a:ext uri="{FF2B5EF4-FFF2-40B4-BE49-F238E27FC236}">
                <a16:creationId xmlns:a16="http://schemas.microsoft.com/office/drawing/2014/main" id="{FC95F376-BF88-4618-A27B-11F92A5A515B}"/>
              </a:ext>
            </a:extLst>
          </p:cNvPr>
          <p:cNvSpPr/>
          <p:nvPr/>
        </p:nvSpPr>
        <p:spPr>
          <a:xfrm>
            <a:off x="144010" y="3933000"/>
            <a:ext cx="4462858" cy="523220"/>
          </a:xfrm>
          <a:prstGeom prst="rect">
            <a:avLst/>
          </a:prstGeom>
        </p:spPr>
        <p:txBody>
          <a:bodyPr wrap="square">
            <a:spAutoFit/>
          </a:bodyPr>
          <a:lstStyle/>
          <a:p>
            <a:pPr lvl="0">
              <a:spcBef>
                <a:spcPct val="20000"/>
              </a:spcBef>
            </a:pPr>
            <a:r>
              <a:rPr lang="en-US" sz="1400" dirty="0">
                <a:solidFill>
                  <a:prstClr val="black"/>
                </a:solidFill>
                <a:latin typeface="Arial" pitchFamily="34" charset="0"/>
                <a:cs typeface="Arial" pitchFamily="34" charset="0"/>
              </a:rPr>
              <a:t>Gewerbliche Solaranlage </a:t>
            </a:r>
            <a:r>
              <a:rPr lang="en-US" sz="1400" dirty="0" err="1">
                <a:solidFill>
                  <a:prstClr val="black"/>
                </a:solidFill>
                <a:latin typeface="Arial" pitchFamily="34" charset="0"/>
                <a:cs typeface="Arial" pitchFamily="34" charset="0"/>
              </a:rPr>
              <a:t>zur</a:t>
            </a:r>
            <a:r>
              <a:rPr lang="en-US" sz="1400" dirty="0">
                <a:solidFill>
                  <a:prstClr val="black"/>
                </a:solidFill>
                <a:latin typeface="Arial" pitchFamily="34" charset="0"/>
                <a:cs typeface="Arial" pitchFamily="34" charset="0"/>
              </a:rPr>
              <a:t> </a:t>
            </a:r>
            <a:r>
              <a:rPr lang="en-US" sz="1400" dirty="0" err="1">
                <a:solidFill>
                  <a:prstClr val="black"/>
                </a:solidFill>
                <a:latin typeface="Arial" pitchFamily="34" charset="0"/>
                <a:cs typeface="Arial" pitchFamily="34" charset="0"/>
              </a:rPr>
              <a:t>Warmwasserbereitung</a:t>
            </a:r>
            <a:r>
              <a:rPr lang="en-US" sz="1400" dirty="0">
                <a:solidFill>
                  <a:prstClr val="black"/>
                </a:solidFill>
                <a:latin typeface="Arial" pitchFamily="34" charset="0"/>
                <a:cs typeface="Arial" pitchFamily="34" charset="0"/>
              </a:rPr>
              <a:t> (Hotel)</a:t>
            </a:r>
          </a:p>
        </p:txBody>
      </p:sp>
      <p:pic>
        <p:nvPicPr>
          <p:cNvPr id="15" name="Imagen 14" descr="http://www.aguiaringenieros.com/img/proyectos/PDKShPg03PoWUNDj.jpg">
            <a:extLst>
              <a:ext uri="{FF2B5EF4-FFF2-40B4-BE49-F238E27FC236}">
                <a16:creationId xmlns:a16="http://schemas.microsoft.com/office/drawing/2014/main" id="{B3E4DFBC-4417-40A3-839B-B92DBDDA67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8005" y="4421470"/>
            <a:ext cx="2699999" cy="1800000"/>
          </a:xfrm>
          <a:prstGeom prst="rect">
            <a:avLst/>
          </a:prstGeom>
          <a:noFill/>
          <a:ln>
            <a:noFill/>
          </a:ln>
        </p:spPr>
      </p:pic>
      <p:pic>
        <p:nvPicPr>
          <p:cNvPr id="20" name="Imagen 19" descr="https://c1.staticflickr.com/3/2647/3937004984_cee9c41ff7.jpg">
            <a:extLst>
              <a:ext uri="{FF2B5EF4-FFF2-40B4-BE49-F238E27FC236}">
                <a16:creationId xmlns:a16="http://schemas.microsoft.com/office/drawing/2014/main" id="{37B7A48B-1C31-4616-82A5-43DF3CD839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656" b="14115"/>
          <a:stretch/>
        </p:blipFill>
        <p:spPr bwMode="auto">
          <a:xfrm>
            <a:off x="5210926" y="4421470"/>
            <a:ext cx="3185000" cy="1800000"/>
          </a:xfrm>
          <a:prstGeom prst="rect">
            <a:avLst/>
          </a:prstGeom>
          <a:noFill/>
          <a:ln>
            <a:noFill/>
          </a:ln>
          <a:extLst>
            <a:ext uri="{53640926-AAD7-44D8-BBD7-CCE9431645EC}">
              <a14:shadowObscured xmlns:a14="http://schemas.microsoft.com/office/drawing/2010/main"/>
            </a:ext>
          </a:extLst>
        </p:spPr>
      </p:pic>
      <p:sp>
        <p:nvSpPr>
          <p:cNvPr id="21" name="Rectángulo 20">
            <a:extLst>
              <a:ext uri="{FF2B5EF4-FFF2-40B4-BE49-F238E27FC236}">
                <a16:creationId xmlns:a16="http://schemas.microsoft.com/office/drawing/2014/main" id="{17CFA5AA-40D5-45CA-853F-68AA573BB8D5}"/>
              </a:ext>
            </a:extLst>
          </p:cNvPr>
          <p:cNvSpPr/>
          <p:nvPr/>
        </p:nvSpPr>
        <p:spPr>
          <a:xfrm>
            <a:off x="4606867" y="3946976"/>
            <a:ext cx="4537133" cy="523220"/>
          </a:xfrm>
          <a:prstGeom prst="rect">
            <a:avLst/>
          </a:prstGeom>
        </p:spPr>
        <p:txBody>
          <a:bodyPr wrap="square">
            <a:spAutoFit/>
          </a:bodyPr>
          <a:lstStyle/>
          <a:p>
            <a:pPr lvl="0">
              <a:spcBef>
                <a:spcPct val="20000"/>
              </a:spcBef>
            </a:pPr>
            <a:r>
              <a:rPr lang="en-US" sz="1400" dirty="0">
                <a:solidFill>
                  <a:prstClr val="black"/>
                </a:solidFill>
                <a:latin typeface="Arial" pitchFamily="34" charset="0"/>
                <a:cs typeface="Arial" pitchFamily="34" charset="0"/>
              </a:rPr>
              <a:t>Solarer Getreidetrockner für die </a:t>
            </a:r>
            <a:r>
              <a:rPr lang="en-US" sz="1400" dirty="0" err="1">
                <a:solidFill>
                  <a:prstClr val="black"/>
                </a:solidFill>
                <a:latin typeface="Arial" pitchFamily="34" charset="0"/>
                <a:cs typeface="Arial" pitchFamily="34" charset="0"/>
              </a:rPr>
              <a:t>landwirtschaftliche</a:t>
            </a:r>
            <a:r>
              <a:rPr lang="en-US" sz="1400" dirty="0">
                <a:solidFill>
                  <a:prstClr val="black"/>
                </a:solidFill>
                <a:latin typeface="Arial" pitchFamily="34" charset="0"/>
                <a:cs typeface="Arial" pitchFamily="34" charset="0"/>
              </a:rPr>
              <a:t> / industrielle Produktion.</a:t>
            </a:r>
          </a:p>
        </p:txBody>
      </p:sp>
    </p:spTree>
    <p:extLst>
      <p:ext uri="{BB962C8B-B14F-4D97-AF65-F5344CB8AC3E}">
        <p14:creationId xmlns:p14="http://schemas.microsoft.com/office/powerpoint/2010/main" val="42414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681AA8-C2BF-45C3-90C7-755C9DE32D30}"/>
              </a:ext>
            </a:extLst>
          </p:cNvPr>
          <p:cNvSpPr>
            <a:spLocks noGrp="1"/>
          </p:cNvSpPr>
          <p:nvPr>
            <p:ph type="title"/>
          </p:nvPr>
        </p:nvSpPr>
        <p:spPr/>
        <p:txBody>
          <a:bodyPr/>
          <a:lstStyle/>
          <a:p>
            <a:r>
              <a:rPr lang="en-US" b="1" dirty="0"/>
              <a:t>1. Solarthermische Technologien und Anwendungen</a:t>
            </a:r>
            <a:endParaRPr lang="es-ES" dirty="0"/>
          </a:p>
        </p:txBody>
      </p:sp>
      <p:pic>
        <p:nvPicPr>
          <p:cNvPr id="4" name="Imagen 3" descr="https://www.npower.com/idc/groups/wcms_content/@wcms/documents/digitalassets/solar-thermal-diag.png">
            <a:extLst>
              <a:ext uri="{FF2B5EF4-FFF2-40B4-BE49-F238E27FC236}">
                <a16:creationId xmlns:a16="http://schemas.microsoft.com/office/drawing/2014/main" id="{77956345-EAAF-4EA4-9FF5-8CB24BF76A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1848" y="1628774"/>
            <a:ext cx="5144952" cy="3240225"/>
          </a:xfrm>
          <a:prstGeom prst="rect">
            <a:avLst/>
          </a:prstGeom>
          <a:noFill/>
          <a:ln>
            <a:solidFill>
              <a:schemeClr val="accent3">
                <a:lumMod val="50000"/>
              </a:schemeClr>
            </a:solidFill>
          </a:ln>
        </p:spPr>
      </p:pic>
      <p:sp>
        <p:nvSpPr>
          <p:cNvPr id="7" name="Rectángulo 6">
            <a:extLst>
              <a:ext uri="{FF2B5EF4-FFF2-40B4-BE49-F238E27FC236}">
                <a16:creationId xmlns:a16="http://schemas.microsoft.com/office/drawing/2014/main" id="{4117AE65-182F-4847-B2A7-BE21CC8C731B}"/>
              </a:ext>
            </a:extLst>
          </p:cNvPr>
          <p:cNvSpPr/>
          <p:nvPr/>
        </p:nvSpPr>
        <p:spPr>
          <a:xfrm>
            <a:off x="630007" y="1557000"/>
            <a:ext cx="2911841" cy="3650230"/>
          </a:xfrm>
          <a:prstGeom prst="rect">
            <a:avLst/>
          </a:prstGeom>
        </p:spPr>
        <p:txBody>
          <a:bodyPr wrap="square">
            <a:spAutoFit/>
          </a:bodyPr>
          <a:lstStyle/>
          <a:p>
            <a:pPr lvl="0">
              <a:spcBef>
                <a:spcPct val="20000"/>
              </a:spcBef>
            </a:pPr>
            <a:r>
              <a:rPr lang="en-US" sz="1600" dirty="0">
                <a:solidFill>
                  <a:prstClr val="black"/>
                </a:solidFill>
                <a:latin typeface="Arial" pitchFamily="34" charset="0"/>
                <a:cs typeface="Arial" pitchFamily="34" charset="0"/>
              </a:rPr>
              <a:t>Standardsystem für die Warmwasserbereitung. Modell mit Zwangszirkulation.</a:t>
            </a:r>
          </a:p>
          <a:p>
            <a:pPr lvl="0">
              <a:spcBef>
                <a:spcPct val="20000"/>
              </a:spcBef>
            </a:pPr>
            <a:endParaRPr lang="en-US" sz="1000" dirty="0">
              <a:solidFill>
                <a:prstClr val="black"/>
              </a:solidFill>
              <a:latin typeface="Arial" pitchFamily="34" charset="0"/>
              <a:cs typeface="Arial" pitchFamily="34" charset="0"/>
            </a:endParaRPr>
          </a:p>
          <a:p>
            <a:pPr lvl="0">
              <a:spcBef>
                <a:spcPct val="20000"/>
              </a:spcBef>
            </a:pPr>
            <a:r>
              <a:rPr lang="en-US" sz="1600" dirty="0">
                <a:solidFill>
                  <a:prstClr val="black"/>
                </a:solidFill>
                <a:latin typeface="Arial" pitchFamily="34" charset="0"/>
                <a:cs typeface="Arial" pitchFamily="34" charset="0"/>
              </a:rPr>
              <a:t>Grundaufbau und Bedienung:</a:t>
            </a:r>
          </a:p>
          <a:p>
            <a:pPr lvl="0">
              <a:spcBef>
                <a:spcPct val="20000"/>
              </a:spcBef>
            </a:pPr>
            <a:endParaRPr lang="en-US" sz="1000" dirty="0">
              <a:solidFill>
                <a:prstClr val="black"/>
              </a:solidFill>
              <a:latin typeface="Arial" pitchFamily="34" charset="0"/>
              <a:cs typeface="Arial" pitchFamily="34" charset="0"/>
            </a:endParaRPr>
          </a:p>
          <a:p>
            <a:pPr marL="342900" lvl="0" indent="-342900">
              <a:spcBef>
                <a:spcPct val="20000"/>
              </a:spcBef>
              <a:buFont typeface="+mj-lt"/>
              <a:buAutoNum type="arabicPeriod"/>
            </a:pPr>
            <a:r>
              <a:rPr lang="en-US" sz="1600" dirty="0">
                <a:solidFill>
                  <a:prstClr val="black"/>
                </a:solidFill>
                <a:latin typeface="Arial" pitchFamily="34" charset="0"/>
                <a:cs typeface="Arial" pitchFamily="34" charset="0"/>
              </a:rPr>
              <a:t>Kaltwasserzufuhr zum Warmwasserspeicher.</a:t>
            </a:r>
          </a:p>
          <a:p>
            <a:pPr marL="342900" lvl="0" indent="-342900">
              <a:spcBef>
                <a:spcPct val="20000"/>
              </a:spcBef>
              <a:buFont typeface="+mj-lt"/>
              <a:buAutoNum type="arabicPeriod"/>
            </a:pPr>
            <a:r>
              <a:rPr lang="en-US" sz="1600" dirty="0">
                <a:solidFill>
                  <a:prstClr val="black"/>
                </a:solidFill>
                <a:latin typeface="Arial" pitchFamily="34" charset="0"/>
                <a:cs typeface="Arial" pitchFamily="34" charset="0"/>
              </a:rPr>
              <a:t>Getrenntes System der Zwangsumwälzung der Flüssigkeit mit Steuerung.</a:t>
            </a:r>
          </a:p>
          <a:p>
            <a:pPr marL="342900" lvl="0" indent="-342900">
              <a:spcBef>
                <a:spcPct val="20000"/>
              </a:spcBef>
              <a:buFont typeface="+mj-lt"/>
              <a:buAutoNum type="arabicPeriod"/>
            </a:pPr>
            <a:r>
              <a:rPr lang="en-US" sz="1600" dirty="0">
                <a:solidFill>
                  <a:prstClr val="black"/>
                </a:solidFill>
                <a:latin typeface="Arial" pitchFamily="34" charset="0"/>
                <a:cs typeface="Arial" pitchFamily="34" charset="0"/>
              </a:rPr>
              <a:t>Sonnenkollektor, der die Sonnenstrahlung absorbiert.</a:t>
            </a:r>
          </a:p>
        </p:txBody>
      </p:sp>
      <p:sp>
        <p:nvSpPr>
          <p:cNvPr id="10" name="Rectángulo 9">
            <a:extLst>
              <a:ext uri="{FF2B5EF4-FFF2-40B4-BE49-F238E27FC236}">
                <a16:creationId xmlns:a16="http://schemas.microsoft.com/office/drawing/2014/main" id="{6E6C9EF6-C4D5-425A-A127-1FA5A15E1947}"/>
              </a:ext>
            </a:extLst>
          </p:cNvPr>
          <p:cNvSpPr/>
          <p:nvPr/>
        </p:nvSpPr>
        <p:spPr>
          <a:xfrm>
            <a:off x="619207" y="5091515"/>
            <a:ext cx="8056793" cy="929485"/>
          </a:xfrm>
          <a:prstGeom prst="rect">
            <a:avLst/>
          </a:prstGeom>
        </p:spPr>
        <p:txBody>
          <a:bodyPr wrap="square">
            <a:spAutoFit/>
          </a:bodyPr>
          <a:lstStyle/>
          <a:p>
            <a:pPr marL="342900" indent="-342900" algn="just">
              <a:spcBef>
                <a:spcPct val="20000"/>
              </a:spcBef>
              <a:buFont typeface="+mj-lt"/>
              <a:buAutoNum type="arabicPeriod" startAt="4"/>
            </a:pPr>
            <a:r>
              <a:rPr lang="en-US" sz="1600" dirty="0">
                <a:solidFill>
                  <a:prstClr val="black"/>
                </a:solidFill>
                <a:latin typeface="Arial" pitchFamily="34" charset="0"/>
                <a:cs typeface="Arial" pitchFamily="34" charset="0"/>
              </a:rPr>
              <a:t>Warmwasserspeicher isoliert und mit Wärmetauscher.</a:t>
            </a:r>
          </a:p>
          <a:p>
            <a:pPr marL="342900" indent="-342900" algn="just">
              <a:spcBef>
                <a:spcPct val="20000"/>
              </a:spcBef>
              <a:buFont typeface="+mj-lt"/>
              <a:buAutoNum type="arabicPeriod" startAt="4"/>
            </a:pPr>
            <a:r>
              <a:rPr lang="en-US" sz="1600" dirty="0">
                <a:solidFill>
                  <a:prstClr val="black"/>
                </a:solidFill>
                <a:latin typeface="Arial" pitchFamily="34" charset="0"/>
                <a:cs typeface="Arial" pitchFamily="34" charset="0"/>
              </a:rPr>
              <a:t>Ergänzender Wasserkessel (Gas, Öl, etc.).</a:t>
            </a:r>
          </a:p>
          <a:p>
            <a:pPr marL="342900" indent="-342900" algn="just">
              <a:spcBef>
                <a:spcPct val="20000"/>
              </a:spcBef>
              <a:buFont typeface="+mj-lt"/>
              <a:buAutoNum type="arabicPeriod" startAt="4"/>
            </a:pPr>
            <a:r>
              <a:rPr lang="en-US" sz="1600" dirty="0">
                <a:solidFill>
                  <a:prstClr val="black"/>
                </a:solidFill>
                <a:latin typeface="Arial" pitchFamily="34" charset="0"/>
                <a:cs typeface="Arial" pitchFamily="34" charset="0"/>
              </a:rPr>
              <a:t>Warmwasserverbrauch. Der Verbrauch.</a:t>
            </a:r>
          </a:p>
        </p:txBody>
      </p:sp>
    </p:spTree>
    <p:extLst>
      <p:ext uri="{BB962C8B-B14F-4D97-AF65-F5344CB8AC3E}">
        <p14:creationId xmlns:p14="http://schemas.microsoft.com/office/powerpoint/2010/main" val="98287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614985F-8DA8-4415-91FD-247DDE970AC7}"/>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1015737">
            <a:off x="3259770" y="3257183"/>
            <a:ext cx="5857875" cy="2667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ángulo 3">
            <a:extLst>
              <a:ext uri="{FF2B5EF4-FFF2-40B4-BE49-F238E27FC236}">
                <a16:creationId xmlns:a16="http://schemas.microsoft.com/office/drawing/2014/main" id="{DE323902-389B-4771-94BF-15BD4EAF3D18}"/>
              </a:ext>
            </a:extLst>
          </p:cNvPr>
          <p:cNvSpPr/>
          <p:nvPr/>
        </p:nvSpPr>
        <p:spPr>
          <a:xfrm>
            <a:off x="324000" y="1544796"/>
            <a:ext cx="6624000" cy="3168225"/>
          </a:xfrm>
          <a:prstGeom prst="rect">
            <a:avLst/>
          </a:prstGeom>
          <a:ln>
            <a:solidFill>
              <a:schemeClr val="accent3">
                <a:lumMod val="50000"/>
              </a:schemeClr>
            </a:solidFill>
          </a:ln>
          <a:effectLst>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ES" sz="16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D7B6C99-EE17-4CF1-9840-47C913A9E210}"/>
              </a:ext>
            </a:extLst>
          </p:cNvPr>
          <p:cNvSpPr>
            <a:spLocks noGrp="1"/>
          </p:cNvSpPr>
          <p:nvPr>
            <p:ph type="title"/>
          </p:nvPr>
        </p:nvSpPr>
        <p:spPr/>
        <p:txBody>
          <a:bodyPr/>
          <a:lstStyle/>
          <a:p>
            <a:r>
              <a:rPr lang="en-US" b="1" dirty="0"/>
              <a:t>2. Solare Begriffe und Grundlagen</a:t>
            </a:r>
            <a:endParaRPr lang="es-ES" dirty="0"/>
          </a:p>
        </p:txBody>
      </p:sp>
      <p:grpSp>
        <p:nvGrpSpPr>
          <p:cNvPr id="7" name="Grupo 6">
            <a:extLst>
              <a:ext uri="{FF2B5EF4-FFF2-40B4-BE49-F238E27FC236}">
                <a16:creationId xmlns:a16="http://schemas.microsoft.com/office/drawing/2014/main" id="{FFE9EBD9-574E-4C04-A98D-C6D80220E8FC}"/>
              </a:ext>
            </a:extLst>
          </p:cNvPr>
          <p:cNvGrpSpPr/>
          <p:nvPr/>
        </p:nvGrpSpPr>
        <p:grpSpPr>
          <a:xfrm>
            <a:off x="4644000" y="4725000"/>
            <a:ext cx="2016000" cy="935997"/>
            <a:chOff x="3204000" y="4508999"/>
            <a:chExt cx="2016000" cy="935997"/>
          </a:xfrm>
        </p:grpSpPr>
        <p:sp>
          <p:nvSpPr>
            <p:cNvPr id="5" name="Flecha: doblada 4">
              <a:extLst>
                <a:ext uri="{FF2B5EF4-FFF2-40B4-BE49-F238E27FC236}">
                  <a16:creationId xmlns:a16="http://schemas.microsoft.com/office/drawing/2014/main" id="{709916DA-AAF8-44EA-A588-DF518505D35B}"/>
                </a:ext>
              </a:extLst>
            </p:cNvPr>
            <p:cNvSpPr/>
            <p:nvPr/>
          </p:nvSpPr>
          <p:spPr>
            <a:xfrm flipV="1">
              <a:off x="3204000" y="4508999"/>
              <a:ext cx="2016000" cy="935997"/>
            </a:xfrm>
            <a:prstGeom prst="bentArrow">
              <a:avLst>
                <a:gd name="adj1" fmla="val 41140"/>
                <a:gd name="adj2" fmla="val 38205"/>
                <a:gd name="adj3" fmla="val 38205"/>
                <a:gd name="adj4" fmla="val 45217"/>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solidFill>
                  <a:schemeClr val="tx1"/>
                </a:solidFill>
              </a:endParaRPr>
            </a:p>
          </p:txBody>
        </p:sp>
        <p:sp>
          <p:nvSpPr>
            <p:cNvPr id="6" name="CuadroTexto 5">
              <a:extLst>
                <a:ext uri="{FF2B5EF4-FFF2-40B4-BE49-F238E27FC236}">
                  <a16:creationId xmlns:a16="http://schemas.microsoft.com/office/drawing/2014/main" id="{689191BA-402A-4C1E-97D6-39163E8615C8}"/>
                </a:ext>
              </a:extLst>
            </p:cNvPr>
            <p:cNvSpPr txBox="1"/>
            <p:nvPr/>
          </p:nvSpPr>
          <p:spPr>
            <a:xfrm>
              <a:off x="3378600" y="4808000"/>
              <a:ext cx="1666800" cy="276999"/>
            </a:xfrm>
            <a:prstGeom prst="rect">
              <a:avLst/>
            </a:prstGeom>
            <a:noFill/>
          </p:spPr>
          <p:txBody>
            <a:bodyPr wrap="square" rtlCol="0">
              <a:spAutoFit/>
            </a:bodyPr>
            <a:lstStyle/>
            <a:p>
              <a:r>
                <a:rPr lang="es-ES" sz="1200" dirty="0" err="1">
                  <a:solidFill>
                    <a:schemeClr val="bg1"/>
                  </a:solidFill>
                </a:rPr>
                <a:t>Eine gute Anwendung</a:t>
              </a:r>
              <a:r>
                <a:rPr lang="es-ES" sz="1200" dirty="0">
                  <a:solidFill>
                    <a:schemeClr val="bg1"/>
                  </a:solidFill>
                </a:rPr>
                <a:t> kann </a:t>
              </a:r>
              <a:r>
                <a:rPr lang="es-ES" sz="1200" dirty="0" err="1">
                  <a:solidFill>
                    <a:schemeClr val="bg1"/>
                  </a:solidFill>
                </a:rPr>
                <a:t>dazu</a:t>
              </a:r>
              <a:r>
                <a:rPr lang="es-ES" sz="1200" dirty="0">
                  <a:solidFill>
                    <a:schemeClr val="bg1"/>
                  </a:solidFill>
                </a:rPr>
                <a:t> führen.</a:t>
              </a:r>
            </a:p>
          </p:txBody>
        </p:sp>
      </p:grpSp>
      <p:sp>
        <p:nvSpPr>
          <p:cNvPr id="3" name="Marcador de contenido 2">
            <a:extLst>
              <a:ext uri="{FF2B5EF4-FFF2-40B4-BE49-F238E27FC236}">
                <a16:creationId xmlns:a16="http://schemas.microsoft.com/office/drawing/2014/main" id="{EF78AB43-71BF-4515-8609-AB1F1038B62E}"/>
              </a:ext>
            </a:extLst>
          </p:cNvPr>
          <p:cNvSpPr>
            <a:spLocks noGrp="1"/>
          </p:cNvSpPr>
          <p:nvPr>
            <p:ph idx="1"/>
          </p:nvPr>
        </p:nvSpPr>
        <p:spPr>
          <a:xfrm>
            <a:off x="302400" y="1600200"/>
            <a:ext cx="8229600" cy="4525963"/>
          </a:xfrm>
        </p:spPr>
        <p:txBody>
          <a:bodyPr>
            <a:normAutofit/>
          </a:bodyPr>
          <a:lstStyle/>
          <a:p>
            <a:r>
              <a:rPr lang="en-US" sz="1500" b="1" dirty="0">
                <a:latin typeface="Arial" panose="020B0604020202020204" pitchFamily="34" charset="0"/>
                <a:cs typeface="Arial" panose="020B0604020202020204" pitchFamily="34" charset="0"/>
              </a:rPr>
              <a:t>Sonneneinstrahlung.</a:t>
            </a:r>
          </a:p>
          <a:p>
            <a:r>
              <a:rPr lang="en-US" sz="1500" b="1" dirty="0">
                <a:latin typeface="Arial" panose="020B0604020202020204" pitchFamily="34" charset="0"/>
                <a:cs typeface="Arial" panose="020B0604020202020204" pitchFamily="34" charset="0"/>
              </a:rPr>
              <a:t>Sonneneinstrahlung und Bestrahlungsstärke.</a:t>
            </a:r>
          </a:p>
          <a:p>
            <a:r>
              <a:rPr lang="en-US" sz="1500" b="1" dirty="0">
                <a:latin typeface="Arial" panose="020B0604020202020204" pitchFamily="34" charset="0"/>
                <a:cs typeface="Arial" panose="020B0604020202020204" pitchFamily="34" charset="0"/>
              </a:rPr>
              <a:t>Sonnenpfad.</a:t>
            </a:r>
          </a:p>
          <a:p>
            <a:r>
              <a:rPr lang="en-US" sz="1500" b="1" dirty="0">
                <a:latin typeface="Arial" panose="020B0604020202020204" pitchFamily="34" charset="0"/>
                <a:cs typeface="Arial" panose="020B0604020202020204" pitchFamily="34" charset="0"/>
              </a:rPr>
              <a:t>Sonnenwinkel.</a:t>
            </a:r>
          </a:p>
          <a:p>
            <a:r>
              <a:rPr lang="en-US" sz="1500" b="1" dirty="0">
                <a:latin typeface="Arial" panose="020B0604020202020204" pitchFamily="34" charset="0"/>
                <a:cs typeface="Arial" panose="020B0604020202020204" pitchFamily="34" charset="0"/>
              </a:rPr>
              <a:t>Atmosphäre, Luftmasse und </a:t>
            </a:r>
            <a:r>
              <a:rPr lang="en-US" sz="1500" b="1" dirty="0" err="1">
                <a:latin typeface="Arial" panose="020B0604020202020204" pitchFamily="34" charset="0"/>
                <a:cs typeface="Arial" panose="020B0604020202020204" pitchFamily="34" charset="0"/>
              </a:rPr>
              <a:t>Globalstrahlung</a:t>
            </a:r>
            <a:r>
              <a:rPr lang="en-US" sz="1500" b="1" dirty="0">
                <a:latin typeface="Arial" panose="020B0604020202020204" pitchFamily="34" charset="0"/>
                <a:cs typeface="Arial" panose="020B0604020202020204" pitchFamily="34" charset="0"/>
              </a:rPr>
              <a:t> </a:t>
            </a:r>
            <a:br>
              <a:rPr lang="en-US" sz="1500" b="1" dirty="0">
                <a:latin typeface="Arial" panose="020B0604020202020204" pitchFamily="34" charset="0"/>
                <a:cs typeface="Arial" panose="020B0604020202020204" pitchFamily="34" charset="0"/>
              </a:rPr>
            </a:br>
            <a:r>
              <a:rPr lang="en-US" sz="1500" b="1" dirty="0">
                <a:latin typeface="Arial" panose="020B0604020202020204" pitchFamily="34" charset="0"/>
                <a:cs typeface="Arial" panose="020B0604020202020204" pitchFamily="34" charset="0"/>
              </a:rPr>
              <a:t>auf der Erdoberfläche.</a:t>
            </a:r>
          </a:p>
          <a:p>
            <a:r>
              <a:rPr lang="en-US" sz="1500" b="1" dirty="0">
                <a:latin typeface="Arial" panose="020B0604020202020204" pitchFamily="34" charset="0"/>
                <a:cs typeface="Arial" panose="020B0604020202020204" pitchFamily="34" charset="0"/>
              </a:rPr>
              <a:t>Einfallswinkel auf Oberflächen.</a:t>
            </a:r>
          </a:p>
          <a:p>
            <a:r>
              <a:rPr lang="en-US" sz="1500" b="1" dirty="0">
                <a:latin typeface="Arial" panose="020B0604020202020204" pitchFamily="34" charset="0"/>
                <a:cs typeface="Arial" panose="020B0604020202020204" pitchFamily="34" charset="0"/>
              </a:rPr>
              <a:t>Absorption von Materialien.</a:t>
            </a:r>
          </a:p>
          <a:p>
            <a:r>
              <a:rPr lang="en-US" sz="1500" b="1" dirty="0">
                <a:latin typeface="Arial" panose="020B0604020202020204" pitchFamily="34" charset="0"/>
                <a:cs typeface="Arial" panose="020B0604020202020204" pitchFamily="34" charset="0"/>
              </a:rPr>
              <a:t>Wärmeübertragung.</a:t>
            </a:r>
          </a:p>
          <a:p>
            <a:r>
              <a:rPr lang="en-US" sz="1500" b="1" dirty="0">
                <a:latin typeface="Arial" panose="020B0604020202020204" pitchFamily="34" charset="0"/>
                <a:cs typeface="Arial" panose="020B0604020202020204" pitchFamily="34" charset="0"/>
              </a:rPr>
              <a:t>Temperaturgradient.</a:t>
            </a:r>
          </a:p>
          <a:p>
            <a:r>
              <a:rPr lang="en-US" sz="1500" b="1" dirty="0">
                <a:latin typeface="Arial" panose="020B0604020202020204" pitchFamily="34" charset="0"/>
                <a:cs typeface="Arial" panose="020B0604020202020204" pitchFamily="34" charset="0"/>
              </a:rPr>
              <a:t>Thermische Masse.</a:t>
            </a:r>
          </a:p>
        </p:txBody>
      </p:sp>
      <p:sp>
        <p:nvSpPr>
          <p:cNvPr id="12" name="Rectángulo 11">
            <a:extLst>
              <a:ext uri="{FF2B5EF4-FFF2-40B4-BE49-F238E27FC236}">
                <a16:creationId xmlns:a16="http://schemas.microsoft.com/office/drawing/2014/main" id="{3E4257F3-3FC8-4EDB-8617-C085A28D6ED3}"/>
              </a:ext>
            </a:extLst>
          </p:cNvPr>
          <p:cNvSpPr/>
          <p:nvPr/>
        </p:nvSpPr>
        <p:spPr>
          <a:xfrm rot="20627195">
            <a:off x="6791339" y="4311179"/>
            <a:ext cx="2346569" cy="1077218"/>
          </a:xfrm>
          <a:prstGeom prst="rect">
            <a:avLst/>
          </a:prstGeom>
        </p:spPr>
        <p:txBody>
          <a:bodyPr wrap="square">
            <a:spAutoFit/>
          </a:bodyPr>
          <a:lstStyle/>
          <a:p>
            <a:pPr lvl="0" algn="ctr"/>
            <a:r>
              <a:rPr lang="es-ES" sz="1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EFFEKTIVE UND EFFIZIENTE SOLARTHERMISCHE ANLAGEN</a:t>
            </a:r>
          </a:p>
        </p:txBody>
      </p:sp>
    </p:spTree>
    <p:extLst>
      <p:ext uri="{BB962C8B-B14F-4D97-AF65-F5344CB8AC3E}">
        <p14:creationId xmlns:p14="http://schemas.microsoft.com/office/powerpoint/2010/main" val="336761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Solare Begriffe und Grundlagen</a:t>
            </a:r>
            <a:endParaRPr lang="el-GR" b="1" dirty="0"/>
          </a:p>
        </p:txBody>
      </p:sp>
      <p:sp>
        <p:nvSpPr>
          <p:cNvPr id="14" name="Rectángulo 13">
            <a:extLst>
              <a:ext uri="{FF2B5EF4-FFF2-40B4-BE49-F238E27FC236}">
                <a16:creationId xmlns:a16="http://schemas.microsoft.com/office/drawing/2014/main" id="{2567FBCF-E177-4D95-A8E1-00DCA7EA0022}"/>
              </a:ext>
            </a:extLst>
          </p:cNvPr>
          <p:cNvSpPr/>
          <p:nvPr/>
        </p:nvSpPr>
        <p:spPr>
          <a:xfrm>
            <a:off x="630007" y="1557000"/>
            <a:ext cx="257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Sonneneinstrahlung.</a:t>
            </a:r>
          </a:p>
        </p:txBody>
      </p:sp>
      <p:sp>
        <p:nvSpPr>
          <p:cNvPr id="15" name="Rectángulo 14">
            <a:extLst>
              <a:ext uri="{FF2B5EF4-FFF2-40B4-BE49-F238E27FC236}">
                <a16:creationId xmlns:a16="http://schemas.microsoft.com/office/drawing/2014/main" id="{8B3BC297-81D4-4014-9C44-EB57B2C6B97B}"/>
              </a:ext>
            </a:extLst>
          </p:cNvPr>
          <p:cNvSpPr/>
          <p:nvPr/>
        </p:nvSpPr>
        <p:spPr>
          <a:xfrm>
            <a:off x="900000" y="1845000"/>
            <a:ext cx="4680000" cy="584775"/>
          </a:xfrm>
          <a:prstGeom prst="rect">
            <a:avLst/>
          </a:prstGeom>
        </p:spPr>
        <p:txBody>
          <a:bodyPr wrap="square">
            <a:spAutoFit/>
          </a:bodyPr>
          <a:lstStyle/>
          <a:p>
            <a:pPr lvl="0">
              <a:spcBef>
                <a:spcPct val="20000"/>
              </a:spcBef>
            </a:pPr>
            <a:r>
              <a:rPr lang="en-US" sz="1600" dirty="0">
                <a:solidFill>
                  <a:prstClr val="black"/>
                </a:solidFill>
                <a:latin typeface="Arial" pitchFamily="34" charset="0"/>
                <a:cs typeface="Arial" pitchFamily="34" charset="0"/>
              </a:rPr>
              <a:t>Die elektromagnetische Energie, die von der Sonne abgestrahlt wird.</a:t>
            </a:r>
          </a:p>
        </p:txBody>
      </p:sp>
      <p:sp>
        <p:nvSpPr>
          <p:cNvPr id="16" name="Rectángulo 15">
            <a:extLst>
              <a:ext uri="{FF2B5EF4-FFF2-40B4-BE49-F238E27FC236}">
                <a16:creationId xmlns:a16="http://schemas.microsoft.com/office/drawing/2014/main" id="{959F00D3-F4D8-44DE-918B-EC63DCEE6414}"/>
              </a:ext>
            </a:extLst>
          </p:cNvPr>
          <p:cNvSpPr/>
          <p:nvPr/>
        </p:nvSpPr>
        <p:spPr>
          <a:xfrm>
            <a:off x="630007" y="2370446"/>
            <a:ext cx="3221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Bestrahlungsstärke (G).</a:t>
            </a:r>
          </a:p>
        </p:txBody>
      </p:sp>
      <p:sp>
        <p:nvSpPr>
          <p:cNvPr id="17" name="Rectángulo 16">
            <a:extLst>
              <a:ext uri="{FF2B5EF4-FFF2-40B4-BE49-F238E27FC236}">
                <a16:creationId xmlns:a16="http://schemas.microsoft.com/office/drawing/2014/main" id="{880777FF-BC9E-4EA4-89EF-CDB112929495}"/>
              </a:ext>
            </a:extLst>
          </p:cNvPr>
          <p:cNvSpPr/>
          <p:nvPr/>
        </p:nvSpPr>
        <p:spPr>
          <a:xfrm>
            <a:off x="900000" y="2586446"/>
            <a:ext cx="5298843" cy="584775"/>
          </a:xfrm>
          <a:prstGeom prst="rect">
            <a:avLst/>
          </a:prstGeom>
        </p:spPr>
        <p:txBody>
          <a:bodyPr wrap="square">
            <a:spAutoFit/>
          </a:bodyPr>
          <a:lstStyle/>
          <a:p>
            <a:pPr lvl="0">
              <a:spcBef>
                <a:spcPct val="20000"/>
              </a:spcBef>
            </a:pPr>
            <a:r>
              <a:rPr lang="en-US" sz="1600" dirty="0">
                <a:solidFill>
                  <a:prstClr val="black"/>
                </a:solidFill>
                <a:latin typeface="Arial" pitchFamily="34" charset="0"/>
                <a:cs typeface="Arial" pitchFamily="34" charset="0"/>
              </a:rPr>
              <a:t>Die Kraft der Sonne in einem bestimmten Moment. Ausgedrückt in W/m²</a:t>
            </a:r>
          </a:p>
        </p:txBody>
      </p:sp>
      <p:sp>
        <p:nvSpPr>
          <p:cNvPr id="18" name="Rectángulo 17">
            <a:extLst>
              <a:ext uri="{FF2B5EF4-FFF2-40B4-BE49-F238E27FC236}">
                <a16:creationId xmlns:a16="http://schemas.microsoft.com/office/drawing/2014/main" id="{4B4E330A-D61D-4855-84C8-5980486797D7}"/>
              </a:ext>
            </a:extLst>
          </p:cNvPr>
          <p:cNvSpPr/>
          <p:nvPr/>
        </p:nvSpPr>
        <p:spPr>
          <a:xfrm>
            <a:off x="630007" y="3090446"/>
            <a:ext cx="3077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Sonnenbestrahlung.</a:t>
            </a:r>
          </a:p>
        </p:txBody>
      </p:sp>
      <p:sp>
        <p:nvSpPr>
          <p:cNvPr id="20" name="Rectángulo 19">
            <a:extLst>
              <a:ext uri="{FF2B5EF4-FFF2-40B4-BE49-F238E27FC236}">
                <a16:creationId xmlns:a16="http://schemas.microsoft.com/office/drawing/2014/main" id="{91B20BCC-92EF-44C9-AC59-43ABAFC53F7C}"/>
              </a:ext>
            </a:extLst>
          </p:cNvPr>
          <p:cNvSpPr/>
          <p:nvPr/>
        </p:nvSpPr>
        <p:spPr>
          <a:xfrm>
            <a:off x="900000" y="3378446"/>
            <a:ext cx="7786800" cy="584775"/>
          </a:xfrm>
          <a:prstGeom prst="rect">
            <a:avLst/>
          </a:prstGeom>
        </p:spPr>
        <p:txBody>
          <a:bodyPr wrap="square">
            <a:spAutoFit/>
          </a:bodyPr>
          <a:lstStyle/>
          <a:p>
            <a:pPr lvl="0">
              <a:spcBef>
                <a:spcPct val="20000"/>
              </a:spcBef>
            </a:pPr>
            <a:r>
              <a:rPr lang="en-US" sz="1600" dirty="0">
                <a:solidFill>
                  <a:prstClr val="black"/>
                </a:solidFill>
                <a:latin typeface="Arial" pitchFamily="34" charset="0"/>
                <a:cs typeface="Arial" pitchFamily="34" charset="0"/>
              </a:rPr>
              <a:t>Gesamtmenge der verfügbaren Sonnenenergie über einen bestimmten Zeitraum. Ausgedrückt in</a:t>
            </a:r>
            <a:r>
              <a:rPr lang="en-US" sz="1600" baseline="30000" dirty="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rPr>
              <a:t>kWh/m²</a:t>
            </a:r>
          </a:p>
        </p:txBody>
      </p:sp>
      <p:pic>
        <p:nvPicPr>
          <p:cNvPr id="21" name="Imagen 20" descr="http://www.greenrhinoenergy.com/solar/radiation/images/solar-constant.jpg">
            <a:extLst>
              <a:ext uri="{FF2B5EF4-FFF2-40B4-BE49-F238E27FC236}">
                <a16:creationId xmlns:a16="http://schemas.microsoft.com/office/drawing/2014/main" id="{68D233B1-41F6-4AE9-BAAA-D3BB06D780A3}"/>
              </a:ext>
            </a:extLst>
          </p:cNvPr>
          <p:cNvPicPr/>
          <p:nvPr/>
        </p:nvPicPr>
        <p:blipFill rotWithShape="1">
          <a:blip r:embed="rId3">
            <a:extLst>
              <a:ext uri="{28A0092B-C50C-407E-A947-70E740481C1C}">
                <a14:useLocalDpi xmlns:a14="http://schemas.microsoft.com/office/drawing/2010/main" val="0"/>
              </a:ext>
            </a:extLst>
          </a:blip>
          <a:srcRect l="-834" t="-1490" r="-1425" b="-1602"/>
          <a:stretch/>
        </p:blipFill>
        <p:spPr bwMode="auto">
          <a:xfrm>
            <a:off x="2329310" y="3861000"/>
            <a:ext cx="5266690" cy="2472055"/>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grpSp>
        <p:nvGrpSpPr>
          <p:cNvPr id="12" name="Grupo 11">
            <a:extLst>
              <a:ext uri="{FF2B5EF4-FFF2-40B4-BE49-F238E27FC236}">
                <a16:creationId xmlns:a16="http://schemas.microsoft.com/office/drawing/2014/main" id="{092DF61B-E733-4AD6-9A62-70F482E40612}"/>
              </a:ext>
            </a:extLst>
          </p:cNvPr>
          <p:cNvGrpSpPr/>
          <p:nvPr/>
        </p:nvGrpSpPr>
        <p:grpSpPr>
          <a:xfrm>
            <a:off x="6198843" y="1701000"/>
            <a:ext cx="2729157" cy="1198957"/>
            <a:chOff x="6198843" y="1701000"/>
            <a:chExt cx="2729157" cy="1198957"/>
          </a:xfrm>
        </p:grpSpPr>
        <p:pic>
          <p:nvPicPr>
            <p:cNvPr id="22" name="Imagen 21">
              <a:extLst>
                <a:ext uri="{FF2B5EF4-FFF2-40B4-BE49-F238E27FC236}">
                  <a16:creationId xmlns:a16="http://schemas.microsoft.com/office/drawing/2014/main" id="{6C0E03DE-ABC9-40B3-936B-682A29F92C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6550"/>
            <a:stretch/>
          </p:blipFill>
          <p:spPr bwMode="auto">
            <a:xfrm>
              <a:off x="6198843" y="1701000"/>
              <a:ext cx="2729157" cy="957446"/>
            </a:xfrm>
            <a:prstGeom prst="rect">
              <a:avLst/>
            </a:prstGeom>
            <a:noFill/>
            <a:ln>
              <a:solidFill>
                <a:schemeClr val="tx1"/>
              </a:solidFill>
            </a:ln>
          </p:spPr>
        </p:pic>
        <p:sp>
          <p:nvSpPr>
            <p:cNvPr id="11" name="Rectángulo 10">
              <a:extLst>
                <a:ext uri="{FF2B5EF4-FFF2-40B4-BE49-F238E27FC236}">
                  <a16:creationId xmlns:a16="http://schemas.microsoft.com/office/drawing/2014/main" id="{6092330E-AF54-4A46-8124-828166341FE2}"/>
                </a:ext>
              </a:extLst>
            </p:cNvPr>
            <p:cNvSpPr/>
            <p:nvPr/>
          </p:nvSpPr>
          <p:spPr>
            <a:xfrm>
              <a:off x="6653871" y="2622958"/>
              <a:ext cx="2032929" cy="276999"/>
            </a:xfrm>
            <a:prstGeom prst="rect">
              <a:avLst/>
            </a:prstGeom>
          </p:spPr>
          <p:txBody>
            <a:bodyPr wrap="none">
              <a:spAutoFit/>
            </a:bodyPr>
            <a:lstStyle/>
            <a:p>
              <a:r>
                <a:rPr lang="en-US" sz="1200" i="1" dirty="0">
                  <a:solidFill>
                    <a:prstClr val="black"/>
                  </a:solidFill>
                  <a:latin typeface="Arial" pitchFamily="34" charset="0"/>
                  <a:cs typeface="Arial" pitchFamily="34" charset="0"/>
                </a:rPr>
                <a:t>Zusammensetzung der Solarstrahlung</a:t>
              </a:r>
              <a:endParaRPr lang="es-ES" sz="1200" i="1" dirty="0"/>
            </a:p>
          </p:txBody>
        </p:sp>
      </p:grpSp>
      <p:sp>
        <p:nvSpPr>
          <p:cNvPr id="25" name="Rectángulo 24">
            <a:extLst>
              <a:ext uri="{FF2B5EF4-FFF2-40B4-BE49-F238E27FC236}">
                <a16:creationId xmlns:a16="http://schemas.microsoft.com/office/drawing/2014/main" id="{9E4DF2FE-670B-4A8E-B475-6C525A5A40A4}"/>
              </a:ext>
            </a:extLst>
          </p:cNvPr>
          <p:cNvSpPr/>
          <p:nvPr/>
        </p:nvSpPr>
        <p:spPr>
          <a:xfrm>
            <a:off x="852633" y="5733000"/>
            <a:ext cx="1199367" cy="461665"/>
          </a:xfrm>
          <a:prstGeom prst="rect">
            <a:avLst/>
          </a:prstGeom>
        </p:spPr>
        <p:txBody>
          <a:bodyPr wrap="none">
            <a:spAutoFit/>
          </a:bodyPr>
          <a:lstStyle/>
          <a:p>
            <a:r>
              <a:rPr lang="en-US" sz="1200" i="1" dirty="0">
                <a:solidFill>
                  <a:prstClr val="black"/>
                </a:solidFill>
                <a:latin typeface="Arial" pitchFamily="34" charset="0"/>
                <a:cs typeface="Arial" pitchFamily="34" charset="0"/>
              </a:rPr>
              <a:t>Sonnenkonstante</a:t>
            </a:r>
          </a:p>
          <a:p>
            <a:r>
              <a:rPr lang="en-US" sz="1200" i="1" dirty="0">
                <a:solidFill>
                  <a:prstClr val="black"/>
                </a:solidFill>
                <a:latin typeface="Arial" pitchFamily="34" charset="0"/>
                <a:cs typeface="Arial" pitchFamily="34" charset="0"/>
              </a:rPr>
              <a:t>(Bestrahlungsstärke)</a:t>
            </a:r>
            <a:endParaRPr lang="es-ES" sz="1200" i="1" dirty="0"/>
          </a:p>
        </p:txBody>
      </p:sp>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44FD9-5F80-4A3B-A927-E9F39500D6D2}"/>
              </a:ext>
            </a:extLst>
          </p:cNvPr>
          <p:cNvSpPr>
            <a:spLocks noGrp="1"/>
          </p:cNvSpPr>
          <p:nvPr>
            <p:ph type="title"/>
          </p:nvPr>
        </p:nvSpPr>
        <p:spPr/>
        <p:txBody>
          <a:bodyPr/>
          <a:lstStyle/>
          <a:p>
            <a:r>
              <a:rPr lang="en-US" b="1" dirty="0"/>
              <a:t>2. Solare Begriffe und Grundlagen</a:t>
            </a:r>
            <a:endParaRPr lang="es-ES" dirty="0"/>
          </a:p>
        </p:txBody>
      </p:sp>
      <p:sp>
        <p:nvSpPr>
          <p:cNvPr id="4" name="Rectángulo 3">
            <a:extLst>
              <a:ext uri="{FF2B5EF4-FFF2-40B4-BE49-F238E27FC236}">
                <a16:creationId xmlns:a16="http://schemas.microsoft.com/office/drawing/2014/main" id="{6834B990-334C-4A2F-812E-F3384930BC17}"/>
              </a:ext>
            </a:extLst>
          </p:cNvPr>
          <p:cNvSpPr/>
          <p:nvPr/>
        </p:nvSpPr>
        <p:spPr>
          <a:xfrm>
            <a:off x="630007" y="1557000"/>
            <a:ext cx="1997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Sonnenpfad.</a:t>
            </a:r>
          </a:p>
        </p:txBody>
      </p:sp>
      <p:sp>
        <p:nvSpPr>
          <p:cNvPr id="5" name="Rectángulo 4">
            <a:extLst>
              <a:ext uri="{FF2B5EF4-FFF2-40B4-BE49-F238E27FC236}">
                <a16:creationId xmlns:a16="http://schemas.microsoft.com/office/drawing/2014/main" id="{914A479D-994E-45F7-84C1-84BC9710B5C7}"/>
              </a:ext>
            </a:extLst>
          </p:cNvPr>
          <p:cNvSpPr/>
          <p:nvPr/>
        </p:nvSpPr>
        <p:spPr>
          <a:xfrm>
            <a:off x="903158" y="1937542"/>
            <a:ext cx="8060841" cy="523220"/>
          </a:xfrm>
          <a:prstGeom prst="rect">
            <a:avLst/>
          </a:prstGeom>
        </p:spPr>
        <p:txBody>
          <a:bodyPr wrap="square">
            <a:spAutoFit/>
          </a:bodyPr>
          <a:lstStyle/>
          <a:p>
            <a:pPr lvl="0">
              <a:spcBef>
                <a:spcPct val="20000"/>
              </a:spcBef>
            </a:pPr>
            <a:r>
              <a:rPr lang="en-US" sz="1400" dirty="0">
                <a:solidFill>
                  <a:prstClr val="black"/>
                </a:solidFill>
                <a:latin typeface="Arial" pitchFamily="34" charset="0"/>
                <a:cs typeface="Arial" pitchFamily="34" charset="0"/>
              </a:rPr>
              <a:t>Die Sonneneinstrahlung auf der Erdoberfläche variiert im Laufe der Zeit und zyklisch aufgrund der täglichen Rotation des Planeten (Tag und Nacht) und der geneigten Erdachse (Jahreszeiten).</a:t>
            </a:r>
          </a:p>
        </p:txBody>
      </p:sp>
      <p:pic>
        <p:nvPicPr>
          <p:cNvPr id="6" name="Imagen 5">
            <a:extLst>
              <a:ext uri="{FF2B5EF4-FFF2-40B4-BE49-F238E27FC236}">
                <a16:creationId xmlns:a16="http://schemas.microsoft.com/office/drawing/2014/main" id="{7A3F3558-B4D5-418F-967C-331C75FA47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190" y="2608541"/>
            <a:ext cx="5839810" cy="3454286"/>
          </a:xfrm>
          <a:prstGeom prst="rect">
            <a:avLst/>
          </a:prstGeom>
          <a:noFill/>
          <a:ln w="9525" cap="flat" cmpd="sng" algn="ctr">
            <a:solidFill>
              <a:schemeClr val="accent3">
                <a:lumMod val="50000"/>
              </a:schemeClr>
            </a:solidFill>
            <a:prstDash val="solid"/>
            <a:round/>
            <a:headEnd type="none" w="med" len="med"/>
            <a:tailEnd type="none" w="med" len="med"/>
          </a:ln>
        </p:spPr>
      </p:pic>
      <p:sp>
        <p:nvSpPr>
          <p:cNvPr id="8" name="Rectángulo 7">
            <a:extLst>
              <a:ext uri="{FF2B5EF4-FFF2-40B4-BE49-F238E27FC236}">
                <a16:creationId xmlns:a16="http://schemas.microsoft.com/office/drawing/2014/main" id="{6320CB4A-A714-45FC-B316-486A0FBF6731}"/>
              </a:ext>
            </a:extLst>
          </p:cNvPr>
          <p:cNvSpPr/>
          <p:nvPr/>
        </p:nvSpPr>
        <p:spPr>
          <a:xfrm>
            <a:off x="6588000" y="3573000"/>
            <a:ext cx="2160000" cy="1815882"/>
          </a:xfrm>
          <a:prstGeom prst="rect">
            <a:avLst/>
          </a:prstGeom>
        </p:spPr>
        <p:txBody>
          <a:bodyPr wrap="square">
            <a:spAutoFit/>
          </a:bodyPr>
          <a:lstStyle/>
          <a:p>
            <a:r>
              <a:rPr lang="en-US" sz="1600" dirty="0">
                <a:solidFill>
                  <a:prstClr val="black"/>
                </a:solidFill>
                <a:latin typeface="Arial" pitchFamily="34" charset="0"/>
                <a:cs typeface="Arial" pitchFamily="34" charset="0"/>
              </a:rPr>
              <a:t>Saisonale Wirkung:</a:t>
            </a:r>
          </a:p>
          <a:p>
            <a:endParaRPr lang="en-US" sz="1600" dirty="0">
              <a:solidFill>
                <a:prstClr val="black"/>
              </a:solidFill>
              <a:latin typeface="Arial" pitchFamily="34" charset="0"/>
              <a:cs typeface="Arial" pitchFamily="34" charset="0"/>
            </a:endParaRPr>
          </a:p>
          <a:p>
            <a:pPr marL="285750" indent="-285750">
              <a:buFont typeface="Arial" panose="020B0604020202020204" pitchFamily="34" charset="0"/>
              <a:buChar char="•"/>
            </a:pPr>
            <a:r>
              <a:rPr lang="en-US" sz="1600" dirty="0">
                <a:solidFill>
                  <a:prstClr val="black"/>
                </a:solidFill>
                <a:latin typeface="Arial" pitchFamily="34" charset="0"/>
                <a:cs typeface="Arial" pitchFamily="34" charset="0"/>
              </a:rPr>
              <a:t>Tageslichtstunden.</a:t>
            </a:r>
          </a:p>
          <a:p>
            <a:pPr marL="285750" indent="-285750">
              <a:buFont typeface="Arial" panose="020B0604020202020204" pitchFamily="34" charset="0"/>
              <a:buChar char="•"/>
            </a:pPr>
            <a:r>
              <a:rPr lang="en-US" sz="1600" dirty="0">
                <a:solidFill>
                  <a:prstClr val="black"/>
                </a:solidFill>
                <a:latin typeface="Arial" pitchFamily="34" charset="0"/>
                <a:cs typeface="Arial" pitchFamily="34" charset="0"/>
              </a:rPr>
              <a:t>Unterschiedliche Einfallswinkel der Sonnenstrahlen in gegebenen Breitengraden.</a:t>
            </a:r>
            <a:endParaRPr lang="es-ES" dirty="0"/>
          </a:p>
        </p:txBody>
      </p:sp>
    </p:spTree>
    <p:extLst>
      <p:ext uri="{BB962C8B-B14F-4D97-AF65-F5344CB8AC3E}">
        <p14:creationId xmlns:p14="http://schemas.microsoft.com/office/powerpoint/2010/main" val="144299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7B786-54C7-4873-90D5-CBBA266CEE2B}"/>
              </a:ext>
            </a:extLst>
          </p:cNvPr>
          <p:cNvSpPr>
            <a:spLocks noGrp="1"/>
          </p:cNvSpPr>
          <p:nvPr>
            <p:ph type="title"/>
          </p:nvPr>
        </p:nvSpPr>
        <p:spPr/>
        <p:txBody>
          <a:bodyPr/>
          <a:lstStyle/>
          <a:p>
            <a:r>
              <a:rPr lang="en-US" b="1" dirty="0"/>
              <a:t>2. Solare Begriffe und Grundlagen</a:t>
            </a:r>
            <a:endParaRPr lang="es-ES" dirty="0"/>
          </a:p>
        </p:txBody>
      </p:sp>
      <p:sp>
        <p:nvSpPr>
          <p:cNvPr id="4" name="Rectángulo 3">
            <a:extLst>
              <a:ext uri="{FF2B5EF4-FFF2-40B4-BE49-F238E27FC236}">
                <a16:creationId xmlns:a16="http://schemas.microsoft.com/office/drawing/2014/main" id="{E89932BD-4BCC-4BF9-9410-C323C2D611E3}"/>
              </a:ext>
            </a:extLst>
          </p:cNvPr>
          <p:cNvSpPr/>
          <p:nvPr/>
        </p:nvSpPr>
        <p:spPr>
          <a:xfrm>
            <a:off x="630007" y="1557000"/>
            <a:ext cx="1997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Sonnenpfad.</a:t>
            </a:r>
          </a:p>
        </p:txBody>
      </p:sp>
      <p:pic>
        <p:nvPicPr>
          <p:cNvPr id="8" name="Imagen 7" descr="Imagen que contiene texto, mapa&#10;&#10;Descripción generada con confianza muy alta">
            <a:extLst>
              <a:ext uri="{FF2B5EF4-FFF2-40B4-BE49-F238E27FC236}">
                <a16:creationId xmlns:a16="http://schemas.microsoft.com/office/drawing/2014/main" id="{24E1EF02-6FB1-4A28-9972-DDCE3F4DF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81" y="2009696"/>
            <a:ext cx="4092594" cy="3964700"/>
          </a:xfrm>
          <a:prstGeom prst="rect">
            <a:avLst/>
          </a:prstGeom>
        </p:spPr>
      </p:pic>
      <p:grpSp>
        <p:nvGrpSpPr>
          <p:cNvPr id="11" name="Grupo 10">
            <a:extLst>
              <a:ext uri="{FF2B5EF4-FFF2-40B4-BE49-F238E27FC236}">
                <a16:creationId xmlns:a16="http://schemas.microsoft.com/office/drawing/2014/main" id="{8076506D-4AEF-41E2-A2D5-E414C26B691E}"/>
              </a:ext>
            </a:extLst>
          </p:cNvPr>
          <p:cNvGrpSpPr/>
          <p:nvPr/>
        </p:nvGrpSpPr>
        <p:grpSpPr>
          <a:xfrm>
            <a:off x="5796977" y="1628775"/>
            <a:ext cx="2807023" cy="4452913"/>
            <a:chOff x="756000" y="1856087"/>
            <a:chExt cx="2807023" cy="4452913"/>
          </a:xfrm>
        </p:grpSpPr>
        <p:pic>
          <p:nvPicPr>
            <p:cNvPr id="9" name="Imagen 8">
              <a:extLst>
                <a:ext uri="{FF2B5EF4-FFF2-40B4-BE49-F238E27FC236}">
                  <a16:creationId xmlns:a16="http://schemas.microsoft.com/office/drawing/2014/main" id="{A7D86DBA-6171-4F6F-B8AF-B34083C4A6EA}"/>
                </a:ext>
              </a:extLst>
            </p:cNvPr>
            <p:cNvPicPr>
              <a:picLocks noChangeAspect="1"/>
            </p:cNvPicPr>
            <p:nvPr/>
          </p:nvPicPr>
          <p:blipFill>
            <a:blip r:embed="rId3"/>
            <a:stretch>
              <a:fillRect/>
            </a:stretch>
          </p:blipFill>
          <p:spPr>
            <a:xfrm>
              <a:off x="756000" y="1856087"/>
              <a:ext cx="2806350" cy="2233613"/>
            </a:xfrm>
            <a:prstGeom prst="rect">
              <a:avLst/>
            </a:prstGeom>
            <a:ln>
              <a:solidFill>
                <a:schemeClr val="accent3">
                  <a:lumMod val="50000"/>
                </a:schemeClr>
              </a:solidFill>
            </a:ln>
          </p:spPr>
        </p:pic>
        <p:pic>
          <p:nvPicPr>
            <p:cNvPr id="10" name="Imagen 9">
              <a:extLst>
                <a:ext uri="{FF2B5EF4-FFF2-40B4-BE49-F238E27FC236}">
                  <a16:creationId xmlns:a16="http://schemas.microsoft.com/office/drawing/2014/main" id="{CAA4B9FB-95B0-4D35-A50F-2BD94DCE2B6E}"/>
                </a:ext>
              </a:extLst>
            </p:cNvPr>
            <p:cNvPicPr>
              <a:picLocks noChangeAspect="1"/>
            </p:cNvPicPr>
            <p:nvPr/>
          </p:nvPicPr>
          <p:blipFill>
            <a:blip r:embed="rId4"/>
            <a:stretch>
              <a:fillRect/>
            </a:stretch>
          </p:blipFill>
          <p:spPr>
            <a:xfrm>
              <a:off x="756005" y="4102057"/>
              <a:ext cx="2807018" cy="2206943"/>
            </a:xfrm>
            <a:prstGeom prst="rect">
              <a:avLst/>
            </a:prstGeom>
            <a:ln>
              <a:solidFill>
                <a:schemeClr val="accent3">
                  <a:lumMod val="50000"/>
                </a:schemeClr>
              </a:solidFill>
            </a:ln>
          </p:spPr>
        </p:pic>
      </p:grpSp>
      <p:sp>
        <p:nvSpPr>
          <p:cNvPr id="12" name="Flecha: hacia la izquierda 11">
            <a:extLst>
              <a:ext uri="{FF2B5EF4-FFF2-40B4-BE49-F238E27FC236}">
                <a16:creationId xmlns:a16="http://schemas.microsoft.com/office/drawing/2014/main" id="{35B4DD7A-6C59-488D-8FC7-09CA0A08D7DF}"/>
              </a:ext>
            </a:extLst>
          </p:cNvPr>
          <p:cNvSpPr/>
          <p:nvPr/>
        </p:nvSpPr>
        <p:spPr>
          <a:xfrm>
            <a:off x="5436977" y="3682388"/>
            <a:ext cx="432000" cy="3600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0370186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1334</Words>
  <Application>Microsoft Office PowerPoint</Application>
  <PresentationFormat>Bildschirmpräsentation (4:3)</PresentationFormat>
  <Paragraphs>176</Paragraphs>
  <Slides>23</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Calibri</vt:lpstr>
      <vt:lpstr>Symbol</vt:lpstr>
      <vt:lpstr>Wingdings</vt:lpstr>
      <vt:lpstr>2_Office Theme</vt:lpstr>
      <vt:lpstr>Einheit 1.1. SOLAR-ENERGIE</vt:lpstr>
      <vt:lpstr>Modul Ziele</vt:lpstr>
      <vt:lpstr>1. Solarthermische Technologien und Anwendungen</vt:lpstr>
      <vt:lpstr>1. Solarthermische Technologien und Anwendungen</vt:lpstr>
      <vt:lpstr>1. Solarthermische Technologien und Anwendungen</vt:lpstr>
      <vt:lpstr>2. Solare Begriffe und Grundlagen</vt:lpstr>
      <vt:lpstr>2. Solare Begriffe und Grundlagen</vt:lpstr>
      <vt:lpstr>2. Solare Begriffe und Grundlagen</vt:lpstr>
      <vt:lpstr>2. Solare Begriffe und Grundlagen</vt:lpstr>
      <vt:lpstr>2. Solare Begriffe und Grundlagen</vt:lpstr>
      <vt:lpstr>2. Solare Begriffe und Grundlagen</vt:lpstr>
      <vt:lpstr>2. Solare Begriffe und Grundlagen</vt:lpstr>
      <vt:lpstr>2. Solare Begriffe und Grundlagen</vt:lpstr>
      <vt:lpstr>3. Anwendung der Grundlagen</vt:lpstr>
      <vt:lpstr>3. Anwendung der Grundlagen</vt:lpstr>
      <vt:lpstr>3. Anwendung der Grundlagen</vt:lpstr>
      <vt:lpstr>3. Anwendung der Grundlagen</vt:lpstr>
      <vt:lpstr>3. Anwendung der Grundlagen</vt:lpstr>
      <vt:lpstr>3. Anwendung der Grundlagen</vt:lpstr>
      <vt:lpstr>3. Anwendung der Grundlagen</vt:lpstr>
      <vt:lpstr>3. Anwendung der Grundlagen</vt:lpstr>
      <vt:lpstr>3. Anwendung der Grundlagen</vt:lpstr>
      <vt:lpstr>Ende der Einheit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IGA International Geothermal Association</cp:lastModifiedBy>
  <cp:revision>211</cp:revision>
  <cp:lastPrinted>2018-11-26T14:23:43Z</cp:lastPrinted>
  <dcterms:created xsi:type="dcterms:W3CDTF">2017-12-11T10:59:29Z</dcterms:created>
  <dcterms:modified xsi:type="dcterms:W3CDTF">2020-01-21T21:35:48Z</dcterms:modified>
</cp:coreProperties>
</file>