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61" r:id="rId4"/>
    <p:sldId id="268" r:id="rId5"/>
    <p:sldId id="269" r:id="rId6"/>
    <p:sldId id="271" r:id="rId7"/>
    <p:sldId id="274" r:id="rId8"/>
    <p:sldId id="275" r:id="rId9"/>
    <p:sldId id="281" r:id="rId10"/>
    <p:sldId id="282" r:id="rId11"/>
    <p:sldId id="283" r:id="rId12"/>
    <p:sldId id="284" r:id="rId13"/>
    <p:sldId id="288" r:id="rId14"/>
    <p:sldId id="264" r:id="rId15"/>
    <p:sldId id="291" r:id="rId16"/>
    <p:sldId id="293" r:id="rId17"/>
    <p:sldId id="295" r:id="rId18"/>
    <p:sldId id="294" r:id="rId19"/>
    <p:sldId id="296" r:id="rId20"/>
    <p:sldId id="299" r:id="rId21"/>
    <p:sldId id="303" r:id="rId22"/>
    <p:sldId id="263" r:id="rId23"/>
    <p:sldId id="307" r:id="rId24"/>
    <p:sldId id="308" r:id="rId25"/>
    <p:sldId id="310" r:id="rId26"/>
    <p:sldId id="313" r:id="rId27"/>
    <p:sldId id="314" r:id="rId28"/>
    <p:sldId id="315" r:id="rId29"/>
    <p:sldId id="316" r:id="rId30"/>
    <p:sldId id="302" r:id="rId31"/>
    <p:sldId id="266" r:id="rId32"/>
    <p:sldId id="319" r:id="rId33"/>
    <p:sldId id="318" r:id="rId34"/>
    <p:sldId id="259" r:id="rId35"/>
    <p:sldId id="26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37" autoAdjust="0"/>
  </p:normalViewPr>
  <p:slideViewPr>
    <p:cSldViewPr>
      <p:cViewPr varScale="1">
        <p:scale>
          <a:sx n="98" d="100"/>
          <a:sy n="98" d="100"/>
        </p:scale>
        <p:origin x="8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21/1/2020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17517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soll,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des </a:t>
            </a:r>
            <a:r>
              <a:rPr lang="en-US" sz="1200" kern="1200" dirty="0">
                <a:solidFill>
                  <a:schemeClr val="tx1"/>
                </a:solidFill>
                <a:latin typeface="+mn-lt"/>
                <a:ea typeface="+mn-ea"/>
                <a:cs typeface="+mn-cs"/>
              </a:rPr>
              <a:t>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Modulende"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21/1/2020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dirty="0"/>
              <a:t>Solarthermische Anlagen zur Warmwasserbereitung und Raumheizung im Einfamilienhaus</a:t>
            </a:r>
            <a:endParaRPr lang="el-GR" dirty="0"/>
          </a:p>
        </p:txBody>
      </p:sp>
      <p:sp>
        <p:nvSpPr>
          <p:cNvPr id="3" name="Subtitle 2"/>
          <p:cNvSpPr>
            <a:spLocks noGrp="1"/>
          </p:cNvSpPr>
          <p:nvPr>
            <p:ph type="subTitle" idx="1"/>
          </p:nvPr>
        </p:nvSpPr>
        <p:spPr/>
        <p:txBody>
          <a:bodyPr/>
          <a:lstStyle/>
          <a:p>
            <a:r>
              <a:rPr lang="en-US" dirty="0"/>
              <a:t>Das Hilfssystem</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Unterschiedliche Austauscher und Speicherausführungen</a:t>
            </a:r>
          </a:p>
          <a:p>
            <a:pPr marL="0" indent="0">
              <a:buNone/>
            </a:pPr>
            <a:r>
              <a:rPr lang="en-US" sz="1600" b="1" dirty="0">
                <a:latin typeface="Arial" panose="020B0604020202020204" pitchFamily="34" charset="0"/>
                <a:cs typeface="Arial" panose="020B0604020202020204" pitchFamily="34" charset="0"/>
              </a:rPr>
              <a:t> Solar-Wärmetauscher (Wärmeübertragungseinheit)</a:t>
            </a:r>
          </a:p>
          <a:p>
            <a:pPr marL="0" indent="0">
              <a:buNone/>
            </a:pPr>
            <a:r>
              <a:rPr lang="en-US" sz="1600" b="1" i="1" dirty="0">
                <a:latin typeface="Arial" panose="020B0604020202020204" pitchFamily="34" charset="0"/>
                <a:cs typeface="Arial" panose="020B0604020202020204" pitchFamily="34" charset="0"/>
              </a:rPr>
              <a:t>Externe Wärmetauscher </a:t>
            </a:r>
            <a:r>
              <a:rPr lang="en-US" sz="1600" dirty="0">
                <a:latin typeface="Arial" panose="020B0604020202020204" pitchFamily="34" charset="0"/>
                <a:cs typeface="Arial" panose="020B0604020202020204" pitchFamily="34" charset="0"/>
              </a:rPr>
              <a:t>werden als Platten- oder Röhrenwärmetauscher hergestellt. Die externen Wärmetauscher sind isoliert, mit vorgefertigten Wärmedämmschalen.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Vorteile der externen Wärmetauscher:</a:t>
            </a:r>
          </a:p>
          <a:p>
            <a:pPr marL="0" indent="0">
              <a:buNone/>
            </a:pPr>
            <a:r>
              <a:rPr lang="en-US" sz="1600" dirty="0">
                <a:latin typeface="Arial" panose="020B0604020202020204" pitchFamily="34" charset="0"/>
                <a:cs typeface="Arial" panose="020B0604020202020204" pitchFamily="34" charset="0"/>
              </a:rPr>
              <a:t>■ Die Wärmeübertragungsleistung ist höher als bei internen Wärmetauschern.</a:t>
            </a:r>
          </a:p>
          <a:p>
            <a:pPr marL="0" indent="0">
              <a:buNone/>
            </a:pPr>
            <a:r>
              <a:rPr lang="en-US" sz="1600" dirty="0">
                <a:latin typeface="Arial" panose="020B0604020202020204" pitchFamily="34" charset="0"/>
                <a:cs typeface="Arial" panose="020B0604020202020204" pitchFamily="34" charset="0"/>
              </a:rPr>
              <a:t>■ Es gibt kaum Leistungseinbußen durch Kalkablagerungen.</a:t>
            </a:r>
          </a:p>
          <a:p>
            <a:pPr marL="0" indent="0">
              <a:buNone/>
            </a:pPr>
            <a:r>
              <a:rPr lang="en-US" sz="1600" dirty="0">
                <a:latin typeface="Arial" panose="020B0604020202020204" pitchFamily="34" charset="0"/>
                <a:cs typeface="Arial" panose="020B0604020202020204" pitchFamily="34" charset="0"/>
              </a:rPr>
              <a:t>■ Mehrere Speicher können von einem einzigen Wärmetauscher geladen werden.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Nachteile von externen Wärmetauschern:</a:t>
            </a:r>
          </a:p>
          <a:p>
            <a:pPr marL="0" indent="0">
              <a:buNone/>
            </a:pPr>
            <a:r>
              <a:rPr lang="en-US" sz="1600" dirty="0">
                <a:latin typeface="Arial" panose="020B0604020202020204" pitchFamily="34" charset="0"/>
                <a:cs typeface="Arial" panose="020B0604020202020204" pitchFamily="34" charset="0"/>
              </a:rPr>
              <a:t>■ Sie sind teurer als interne Wärmetauscher.</a:t>
            </a:r>
          </a:p>
          <a:p>
            <a:pPr marL="0" indent="0">
              <a:buNone/>
            </a:pPr>
            <a:r>
              <a:rPr lang="en-US" sz="1600" dirty="0">
                <a:latin typeface="Arial" panose="020B0604020202020204" pitchFamily="34" charset="0"/>
                <a:cs typeface="Arial" panose="020B0604020202020204" pitchFamily="34" charset="0"/>
              </a:rPr>
              <a:t>■ In den meisten Fällen ist eine zusätzliche Pumpe auf der Sekundärseite des Wärmetauschers erforderlich. </a:t>
            </a:r>
          </a:p>
        </p:txBody>
      </p:sp>
    </p:spTree>
    <p:extLst>
      <p:ext uri="{BB962C8B-B14F-4D97-AF65-F5344CB8AC3E}">
        <p14:creationId xmlns:p14="http://schemas.microsoft.com/office/powerpoint/2010/main" val="7198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637531"/>
          </a:xfrm>
        </p:spPr>
        <p:txBody>
          <a:bodyPr>
            <a:noAutofit/>
          </a:bodyPr>
          <a:lstStyle/>
          <a:p>
            <a:pPr marL="0" indent="0">
              <a:buNone/>
            </a:pPr>
            <a:r>
              <a:rPr lang="en-US" sz="1600" dirty="0">
                <a:latin typeface="Arial" panose="020B0604020202020204" pitchFamily="34" charset="0"/>
                <a:cs typeface="Arial" panose="020B0604020202020204" pitchFamily="34" charset="0"/>
              </a:rPr>
              <a:t>1.2. Unterschiedliche Austauscher und Speicherausführungen</a:t>
            </a:r>
          </a:p>
          <a:p>
            <a:pPr marL="0" indent="0">
              <a:buNone/>
            </a:pPr>
            <a:r>
              <a:rPr lang="en-US" sz="1600" b="1" dirty="0">
                <a:latin typeface="Arial" panose="020B0604020202020204" pitchFamily="34" charset="0"/>
                <a:cs typeface="Arial" panose="020B0604020202020204" pitchFamily="34" charset="0"/>
              </a:rPr>
              <a:t> Solar-Wärmetauscher (Wärmeübertragungseinheit)</a:t>
            </a:r>
          </a:p>
        </p:txBody>
      </p:sp>
      <p:sp>
        <p:nvSpPr>
          <p:cNvPr id="4" name="Rectangle 3"/>
          <p:cNvSpPr/>
          <p:nvPr/>
        </p:nvSpPr>
        <p:spPr>
          <a:xfrm>
            <a:off x="1475656" y="3851262"/>
            <a:ext cx="2342693"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Rohrbündel-Wärmetauscher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848762" y="1484784"/>
            <a:ext cx="2762603" cy="4608512"/>
          </a:xfrm>
          <a:prstGeom prst="rect">
            <a:avLst/>
          </a:prstGeom>
        </p:spPr>
      </p:pic>
      <p:pic>
        <p:nvPicPr>
          <p:cNvPr id="6" name="Picture 5"/>
          <p:cNvPicPr>
            <a:picLocks noChangeAspect="1"/>
          </p:cNvPicPr>
          <p:nvPr/>
        </p:nvPicPr>
        <p:blipFill>
          <a:blip r:embed="rId3"/>
          <a:stretch>
            <a:fillRect/>
          </a:stretch>
        </p:blipFill>
        <p:spPr>
          <a:xfrm>
            <a:off x="573603" y="2431429"/>
            <a:ext cx="4680520" cy="1419833"/>
          </a:xfrm>
          <a:prstGeom prst="rect">
            <a:avLst/>
          </a:prstGeom>
        </p:spPr>
      </p:pic>
      <p:sp>
        <p:nvSpPr>
          <p:cNvPr id="7" name="Rectangle 6"/>
          <p:cNvSpPr/>
          <p:nvPr/>
        </p:nvSpPr>
        <p:spPr>
          <a:xfrm>
            <a:off x="3818349" y="5832021"/>
            <a:ext cx="2122697"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Plattenwärmetauscher</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8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179512" y="1556792"/>
            <a:ext cx="4186808" cy="4656873"/>
          </a:xfrm>
        </p:spPr>
        <p:txBody>
          <a:bodyPr>
            <a:noAutofit/>
          </a:bodyPr>
          <a:lstStyle/>
          <a:p>
            <a:pPr marL="0" indent="0">
              <a:buNone/>
            </a:pPr>
            <a:r>
              <a:rPr lang="en-US" sz="1600" dirty="0">
                <a:latin typeface="Arial" panose="020B0604020202020204" pitchFamily="34" charset="0"/>
                <a:cs typeface="Arial" panose="020B0604020202020204" pitchFamily="34" charset="0"/>
              </a:rPr>
              <a:t>1.2. Unterschiedliche Austauscher und Speicherausführungen</a:t>
            </a:r>
          </a:p>
          <a:p>
            <a:pPr marL="0" indent="0">
              <a:buNone/>
            </a:pPr>
            <a:r>
              <a:rPr lang="en-US" sz="1600" b="1" dirty="0">
                <a:latin typeface="Arial" panose="020B0604020202020204" pitchFamily="34" charset="0"/>
                <a:cs typeface="Arial" panose="020B0604020202020204" pitchFamily="34" charset="0"/>
              </a:rPr>
              <a:t> Warmwasserspeicher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 hat die folgenden Eigenschaften:</a:t>
            </a:r>
          </a:p>
          <a:p>
            <a:pPr marL="0" indent="0">
              <a:buNone/>
            </a:pPr>
            <a:r>
              <a:rPr lang="en-US" sz="1600" dirty="0">
                <a:latin typeface="Arial" panose="020B0604020202020204" pitchFamily="34" charset="0"/>
                <a:cs typeface="Arial" panose="020B0604020202020204" pitchFamily="34" charset="0"/>
              </a:rPr>
              <a:t>■ zwei Wärmetauscher für zwei Wärmequellen (bivalent): ein Solarwärmetauscher und ein zusätzlicher Wärmetauscher für einen Heizkessel</a:t>
            </a:r>
          </a:p>
          <a:p>
            <a:pPr marL="0" indent="0">
              <a:buNone/>
            </a:pPr>
            <a:r>
              <a:rPr lang="en-US" sz="1600" dirty="0">
                <a:latin typeface="Arial" panose="020B0604020202020204" pitchFamily="34" charset="0"/>
                <a:cs typeface="Arial" panose="020B0604020202020204" pitchFamily="34" charset="0"/>
              </a:rPr>
              <a:t>■ direkter Anschluss an die Kaltwasserversorgung</a:t>
            </a:r>
          </a:p>
          <a:p>
            <a:pPr marL="0" indent="0">
              <a:buNone/>
            </a:pPr>
            <a:r>
              <a:rPr lang="en-US" sz="1600" dirty="0">
                <a:latin typeface="Arial" panose="020B0604020202020204" pitchFamily="34" charset="0"/>
                <a:cs typeface="Arial" panose="020B0604020202020204" pitchFamily="34" charset="0"/>
              </a:rPr>
              <a:t>■ Druckbehälter 4-6 bar Betriebsdruck.</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r">
              <a:buNone/>
            </a:pPr>
            <a:r>
              <a:rPr lang="en-US" sz="1600" dirty="0">
                <a:latin typeface="Arial" panose="020B0604020202020204" pitchFamily="34" charset="0"/>
                <a:cs typeface="Arial" panose="020B0604020202020204" pitchFamily="34" charset="0"/>
              </a:rPr>
              <a:t>Solarspeicher in stehender Ausführung mit Zusatzwärmetauscher</a:t>
            </a:r>
          </a:p>
        </p:txBody>
      </p:sp>
      <p:pic>
        <p:nvPicPr>
          <p:cNvPr id="8" name="Picture 7"/>
          <p:cNvPicPr>
            <a:picLocks noChangeAspect="1"/>
          </p:cNvPicPr>
          <p:nvPr/>
        </p:nvPicPr>
        <p:blipFill>
          <a:blip r:embed="rId2"/>
          <a:stretch>
            <a:fillRect/>
          </a:stretch>
        </p:blipFill>
        <p:spPr>
          <a:xfrm>
            <a:off x="4366320" y="1533145"/>
            <a:ext cx="4587138" cy="4680520"/>
          </a:xfrm>
          <a:prstGeom prst="rect">
            <a:avLst/>
          </a:prstGeom>
        </p:spPr>
      </p:pic>
    </p:spTree>
    <p:extLst>
      <p:ext uri="{BB962C8B-B14F-4D97-AF65-F5344CB8AC3E}">
        <p14:creationId xmlns:p14="http://schemas.microsoft.com/office/powerpoint/2010/main" val="209010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323528" y="1556792"/>
            <a:ext cx="4114800" cy="4536504"/>
          </a:xfrm>
        </p:spPr>
        <p:txBody>
          <a:bodyPr>
            <a:noAutofit/>
          </a:bodyPr>
          <a:lstStyle/>
          <a:p>
            <a:pPr marL="0" indent="0">
              <a:buNone/>
            </a:pPr>
            <a:r>
              <a:rPr lang="en-US" sz="1600" dirty="0">
                <a:latin typeface="Arial" panose="020B0604020202020204" pitchFamily="34" charset="0"/>
                <a:cs typeface="Arial" panose="020B0604020202020204" pitchFamily="34" charset="0"/>
              </a:rPr>
              <a:t>1.2. Unterschiedliche Austauscher und Speicherausführungen</a:t>
            </a: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b="1" dirty="0">
                <a:latin typeface="Arial" panose="020B0604020202020204" pitchFamily="34" charset="0"/>
                <a:cs typeface="Arial" panose="020B0604020202020204" pitchFamily="34" charset="0"/>
              </a:rPr>
              <a:t>Kombinationslager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Kombispeicher können die erzeugte Wärme direkt in das Heizsystem einspeisen (Heizungsunterstützung) oder alternativ über einen internen oder externen Wärmetauscher an das Brauchwassersystem abgeben.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788024" y="1419942"/>
            <a:ext cx="4146046" cy="4810203"/>
          </a:xfrm>
          <a:prstGeom prst="rect">
            <a:avLst/>
          </a:prstGeom>
        </p:spPr>
      </p:pic>
    </p:spTree>
    <p:extLst>
      <p:ext uri="{BB962C8B-B14F-4D97-AF65-F5344CB8AC3E}">
        <p14:creationId xmlns:p14="http://schemas.microsoft.com/office/powerpoint/2010/main" val="49567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1.3.1. Materialien zur Lagerung</a:t>
            </a:r>
          </a:p>
          <a:p>
            <a:pPr marL="0" indent="0">
              <a:buNone/>
            </a:pPr>
            <a:r>
              <a:rPr lang="en-US" sz="1600" dirty="0">
                <a:latin typeface="Arial" panose="020B0604020202020204" pitchFamily="34" charset="0"/>
                <a:cs typeface="Arial" panose="020B0604020202020204" pitchFamily="34" charset="0"/>
              </a:rPr>
              <a:t>Unbelüftete Behälter werden in Edelstahl, </a:t>
            </a:r>
            <a:r>
              <a:rPr lang="en-US" sz="1600" dirty="0" err="1">
                <a:latin typeface="Arial" panose="020B0604020202020204" pitchFamily="34" charset="0"/>
                <a:cs typeface="Arial" panose="020B0604020202020204" pitchFamily="34" charset="0"/>
              </a:rPr>
              <a:t>emailliertem</a:t>
            </a:r>
            <a:r>
              <a:rPr lang="en-US" sz="1600" dirty="0">
                <a:latin typeface="Arial" panose="020B0604020202020204" pitchFamily="34" charset="0"/>
                <a:cs typeface="Arial" panose="020B0604020202020204" pitchFamily="34" charset="0"/>
              </a:rPr>
              <a:t> oder kunststoffbeschichtetem Stahl oder Kupfer angeboten.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Edelstahltanks sind vergleichsweise leicht und wartungsfrei, aber deutlich teurer als </a:t>
            </a:r>
            <a:r>
              <a:rPr lang="en-US" sz="1600" dirty="0" err="1">
                <a:latin typeface="Arial" panose="020B0604020202020204" pitchFamily="34" charset="0"/>
                <a:cs typeface="Arial" panose="020B0604020202020204" pitchFamily="34" charset="0"/>
              </a:rPr>
              <a:t>emaillierte</a:t>
            </a:r>
            <a:r>
              <a:rPr lang="en-US" sz="1600" dirty="0">
                <a:latin typeface="Arial" panose="020B0604020202020204" pitchFamily="34" charset="0"/>
                <a:cs typeface="Arial" panose="020B0604020202020204" pitchFamily="34" charset="0"/>
              </a:rPr>
              <a:t> Stahltanks.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err="1">
                <a:latin typeface="Arial" panose="020B0604020202020204" pitchFamily="34" charset="0"/>
                <a:cs typeface="Arial" panose="020B0604020202020204" pitchFamily="34" charset="0"/>
              </a:rPr>
              <a:t>Emaillierte</a:t>
            </a:r>
            <a:r>
              <a:rPr lang="en-US" sz="1600" dirty="0">
                <a:latin typeface="Arial" panose="020B0604020202020204" pitchFamily="34" charset="0"/>
                <a:cs typeface="Arial" panose="020B0604020202020204" pitchFamily="34" charset="0"/>
              </a:rPr>
              <a:t> Behälter müssen aus Gründen des Korrosionsschutzes mit einer Magnesium- oder einer externen galvanischen Anode versehen werden.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Günstigere kunststoffbeschichtete Stahltanks werden ebenfalls angeboten.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Belüftete Kunststofftanks sind ähnlich empfindlich gegenüber höheren Temperaturen</a:t>
            </a:r>
          </a:p>
        </p:txBody>
      </p:sp>
    </p:spTree>
    <p:extLst>
      <p:ext uri="{BB962C8B-B14F-4D97-AF65-F5344CB8AC3E}">
        <p14:creationId xmlns:p14="http://schemas.microsoft.com/office/powerpoint/2010/main" val="17596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Anschluss und Wärmedämmung eines Solarspeichers</a:t>
            </a:r>
            <a:endParaRPr lang="bg-BG"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27584" y="2564904"/>
            <a:ext cx="3397575" cy="2831400"/>
          </a:xfrm>
          <a:prstGeom prst="rect">
            <a:avLst/>
          </a:prstGeom>
        </p:spPr>
      </p:pic>
      <p:pic>
        <p:nvPicPr>
          <p:cNvPr id="7" name="Picture 6"/>
          <p:cNvPicPr>
            <a:picLocks noChangeAspect="1"/>
          </p:cNvPicPr>
          <p:nvPr/>
        </p:nvPicPr>
        <p:blipFill>
          <a:blip r:embed="rId3"/>
          <a:stretch>
            <a:fillRect/>
          </a:stretch>
        </p:blipFill>
        <p:spPr>
          <a:xfrm>
            <a:off x="4595543" y="2587774"/>
            <a:ext cx="3397575" cy="2821867"/>
          </a:xfrm>
          <a:prstGeom prst="rect">
            <a:avLst/>
          </a:prstGeom>
        </p:spPr>
      </p:pic>
    </p:spTree>
    <p:extLst>
      <p:ext uri="{BB962C8B-B14F-4D97-AF65-F5344CB8AC3E}">
        <p14:creationId xmlns:p14="http://schemas.microsoft.com/office/powerpoint/2010/main" val="168003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Anschluss und Wärmedämmung eines Solarspeichers</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83568" y="2564904"/>
            <a:ext cx="3397575" cy="2831400"/>
          </a:xfrm>
          <a:prstGeom prst="rect">
            <a:avLst/>
          </a:prstGeom>
        </p:spPr>
      </p:pic>
      <p:pic>
        <p:nvPicPr>
          <p:cNvPr id="6" name="Picture 5"/>
          <p:cNvPicPr>
            <a:picLocks noChangeAspect="1"/>
          </p:cNvPicPr>
          <p:nvPr/>
        </p:nvPicPr>
        <p:blipFill>
          <a:blip r:embed="rId3"/>
          <a:stretch>
            <a:fillRect/>
          </a:stretch>
        </p:blipFill>
        <p:spPr>
          <a:xfrm>
            <a:off x="4499992" y="2554707"/>
            <a:ext cx="3397575" cy="2821867"/>
          </a:xfrm>
          <a:prstGeom prst="rect">
            <a:avLst/>
          </a:prstGeom>
        </p:spPr>
      </p:pic>
    </p:spTree>
    <p:extLst>
      <p:ext uri="{BB962C8B-B14F-4D97-AF65-F5344CB8AC3E}">
        <p14:creationId xmlns:p14="http://schemas.microsoft.com/office/powerpoint/2010/main" val="356437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Anschluss und Wärmedämmung eines Solarspeichers</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71600" y="2661372"/>
            <a:ext cx="3397575" cy="2831400"/>
          </a:xfrm>
          <a:prstGeom prst="rect">
            <a:avLst/>
          </a:prstGeom>
        </p:spPr>
      </p:pic>
      <p:pic>
        <p:nvPicPr>
          <p:cNvPr id="6" name="Picture 5"/>
          <p:cNvPicPr>
            <a:picLocks noChangeAspect="1"/>
          </p:cNvPicPr>
          <p:nvPr/>
        </p:nvPicPr>
        <p:blipFill>
          <a:blip r:embed="rId3"/>
          <a:stretch>
            <a:fillRect/>
          </a:stretch>
        </p:blipFill>
        <p:spPr>
          <a:xfrm>
            <a:off x="4829200" y="2661372"/>
            <a:ext cx="3397575" cy="2821867"/>
          </a:xfrm>
          <a:prstGeom prst="rect">
            <a:avLst/>
          </a:prstGeom>
        </p:spPr>
      </p:pic>
    </p:spTree>
    <p:extLst>
      <p:ext uri="{BB962C8B-B14F-4D97-AF65-F5344CB8AC3E}">
        <p14:creationId xmlns:p14="http://schemas.microsoft.com/office/powerpoint/2010/main" val="137060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Anschluss und Wärmedämmung eines Solarspeichers</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71600" y="2420888"/>
            <a:ext cx="3397575" cy="2831400"/>
          </a:xfrm>
          <a:prstGeom prst="rect">
            <a:avLst/>
          </a:prstGeom>
        </p:spPr>
      </p:pic>
      <p:pic>
        <p:nvPicPr>
          <p:cNvPr id="6" name="Picture 5"/>
          <p:cNvPicPr>
            <a:picLocks noChangeAspect="1"/>
          </p:cNvPicPr>
          <p:nvPr/>
        </p:nvPicPr>
        <p:blipFill>
          <a:blip r:embed="rId3"/>
          <a:stretch>
            <a:fillRect/>
          </a:stretch>
        </p:blipFill>
        <p:spPr>
          <a:xfrm>
            <a:off x="4829200" y="2420888"/>
            <a:ext cx="3397575" cy="2821867"/>
          </a:xfrm>
          <a:prstGeom prst="rect">
            <a:avLst/>
          </a:prstGeom>
        </p:spPr>
      </p:pic>
    </p:spTree>
    <p:extLst>
      <p:ext uri="{BB962C8B-B14F-4D97-AF65-F5344CB8AC3E}">
        <p14:creationId xmlns:p14="http://schemas.microsoft.com/office/powerpoint/2010/main" val="309621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Anschluss und Wärmedämmung eines Solarspeichers</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43608" y="2564904"/>
            <a:ext cx="3397575" cy="2831400"/>
          </a:xfrm>
          <a:prstGeom prst="rect">
            <a:avLst/>
          </a:prstGeom>
        </p:spPr>
      </p:pic>
      <p:pic>
        <p:nvPicPr>
          <p:cNvPr id="6" name="Picture 5"/>
          <p:cNvPicPr>
            <a:picLocks noChangeAspect="1"/>
          </p:cNvPicPr>
          <p:nvPr/>
        </p:nvPicPr>
        <p:blipFill>
          <a:blip r:embed="rId3"/>
          <a:stretch>
            <a:fillRect/>
          </a:stretch>
        </p:blipFill>
        <p:spPr>
          <a:xfrm>
            <a:off x="4860032" y="2564904"/>
            <a:ext cx="3397575" cy="2821867"/>
          </a:xfrm>
          <a:prstGeom prst="rect">
            <a:avLst/>
          </a:prstGeom>
        </p:spPr>
      </p:pic>
    </p:spTree>
    <p:extLst>
      <p:ext uri="{BB962C8B-B14F-4D97-AF65-F5344CB8AC3E}">
        <p14:creationId xmlns:p14="http://schemas.microsoft.com/office/powerpoint/2010/main" val="250919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Willkommen im Modul </a:t>
            </a:r>
            <a:r>
              <a:rPr lang="el-GR"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Das Hilfssystem"</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 Ende dieses Moduls werden Sie dazu in der Lage sein:</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Konstruktion verschiedener Tauscher- und </a:t>
            </a:r>
            <a:r>
              <a:rPr lang="en-US" sz="1600" dirty="0" err="1">
                <a:latin typeface="Arial" panose="020B0604020202020204" pitchFamily="34" charset="0"/>
                <a:cs typeface="Arial" panose="020B0604020202020204" pitchFamily="34" charset="0"/>
              </a:rPr>
              <a:t>Speichertypen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beschreiben</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buFont typeface="+mj-lt"/>
              <a:buAutoNum type="arabicPeriod"/>
            </a:pPr>
            <a:r>
              <a:rPr lang="en-US" sz="1600" dirty="0">
                <a:latin typeface="Arial" panose="020B0604020202020204" pitchFamily="34" charset="0"/>
                <a:cs typeface="Arial" panose="020B0604020202020204" pitchFamily="34" charset="0"/>
              </a:rPr>
              <a:t>Zu </a:t>
            </a:r>
            <a:r>
              <a:rPr lang="en-US" sz="1600" dirty="0" err="1">
                <a:latin typeface="Arial" panose="020B0604020202020204" pitchFamily="34" charset="0"/>
                <a:cs typeface="Arial" panose="020B0604020202020204" pitchFamily="34" charset="0"/>
              </a:rPr>
              <a:t>identifizieren</a:t>
            </a:r>
            <a:r>
              <a:rPr lang="en-US" sz="1600" dirty="0">
                <a:latin typeface="Arial" panose="020B0604020202020204" pitchFamily="34" charset="0"/>
                <a:cs typeface="Arial" panose="020B0604020202020204" pitchFamily="34" charset="0"/>
              </a:rPr>
              <a:t>, wie man verschiedene Wärmetauscher und Speicher mit Hilfe von Fittings installiert. </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a:p>
            <a:pPr marL="0" indent="0">
              <a:buNone/>
            </a:pPr>
            <a:r>
              <a:rPr lang="en-US" sz="1600" b="1" dirty="0">
                <a:latin typeface="Arial" panose="020B0604020202020204" pitchFamily="34" charset="0"/>
                <a:cs typeface="Arial" panose="020B0604020202020204" pitchFamily="34" charset="0"/>
              </a:rPr>
              <a:t>Anschluss des Solarkreises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472642" y="5500682"/>
            <a:ext cx="375476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Rippenrohr-Wärmetauscher, gekröpft </a:t>
            </a:r>
            <a:endParaRPr lang="bg-BG" sz="1600" dirty="0">
              <a:latin typeface="Arial" panose="020B0604020202020204" pitchFamily="34" charset="0"/>
              <a:cs typeface="Arial" panose="020B0604020202020204" pitchFamily="34" charset="0"/>
            </a:endParaRPr>
          </a:p>
        </p:txBody>
      </p:sp>
      <p:sp>
        <p:nvSpPr>
          <p:cNvPr id="5" name="Rectangle 4"/>
          <p:cNvSpPr/>
          <p:nvPr/>
        </p:nvSpPr>
        <p:spPr>
          <a:xfrm>
            <a:off x="4982588" y="4488544"/>
            <a:ext cx="410445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Rippenrohr-Wärmetauscher, horizontal</a:t>
            </a:r>
            <a:endParaRPr lang="bg-BG"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23528" y="3604374"/>
            <a:ext cx="4659060" cy="1480810"/>
          </a:xfrm>
          <a:prstGeom prst="rect">
            <a:avLst/>
          </a:prstGeom>
        </p:spPr>
      </p:pic>
      <p:pic>
        <p:nvPicPr>
          <p:cNvPr id="7" name="Picture 6"/>
          <p:cNvPicPr>
            <a:picLocks noChangeAspect="1"/>
          </p:cNvPicPr>
          <p:nvPr/>
        </p:nvPicPr>
        <p:blipFill>
          <a:blip r:embed="rId3"/>
          <a:stretch>
            <a:fillRect/>
          </a:stretch>
        </p:blipFill>
        <p:spPr>
          <a:xfrm>
            <a:off x="4851972" y="1931892"/>
            <a:ext cx="3830457" cy="2433378"/>
          </a:xfrm>
          <a:prstGeom prst="rect">
            <a:avLst/>
          </a:prstGeom>
        </p:spPr>
      </p:pic>
    </p:spTree>
    <p:extLst>
      <p:ext uri="{BB962C8B-B14F-4D97-AF65-F5344CB8AC3E}">
        <p14:creationId xmlns:p14="http://schemas.microsoft.com/office/powerpoint/2010/main" val="222793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3301827"/>
          </a:xfrm>
        </p:spPr>
        <p:txBody>
          <a:bodyPr>
            <a:noAutofit/>
          </a:bodyPr>
          <a:lstStyle/>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r>
              <a:rPr lang="en-US" sz="1600" dirty="0">
                <a:latin typeface="Arial" panose="020B0604020202020204" pitchFamily="34" charset="0"/>
                <a:cs typeface="Arial" panose="020B0604020202020204" pitchFamily="34" charset="0"/>
              </a:rPr>
              <a:t>1.3.2. Installation speichern</a:t>
            </a:r>
          </a:p>
          <a:p>
            <a:pPr marL="0" indent="0">
              <a:buNone/>
            </a:pPr>
            <a:r>
              <a:rPr lang="en-US" sz="1600" b="1" dirty="0">
                <a:latin typeface="Arial" panose="020B0604020202020204" pitchFamily="34" charset="0"/>
                <a:cs typeface="Arial" panose="020B0604020202020204" pitchFamily="34" charset="0"/>
              </a:rPr>
              <a:t>Warmwasseranschluss</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187624" y="5589240"/>
            <a:ext cx="3572906"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Warmwasseranschluss mit allen Armaturen und Sekundärzirkulation</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004048" y="1412776"/>
            <a:ext cx="3521317" cy="4859190"/>
          </a:xfrm>
          <a:prstGeom prst="rect">
            <a:avLst/>
          </a:prstGeom>
        </p:spPr>
      </p:pic>
    </p:spTree>
    <p:extLst>
      <p:ext uri="{BB962C8B-B14F-4D97-AF65-F5344CB8AC3E}">
        <p14:creationId xmlns:p14="http://schemas.microsoft.com/office/powerpoint/2010/main" val="191945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4978896"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Einbau der Armatur</a:t>
            </a:r>
          </a:p>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r">
              <a:buNone/>
            </a:pPr>
            <a:r>
              <a:rPr lang="en-US" sz="1600" dirty="0">
                <a:latin typeface="Arial" panose="020B0604020202020204" pitchFamily="34" charset="0"/>
                <a:cs typeface="Arial" panose="020B0604020202020204" pitchFamily="34" charset="0"/>
              </a:rPr>
              <a:t>Die Armaturen des Solarkreises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80112" y="1412776"/>
            <a:ext cx="3376674" cy="4860065"/>
          </a:xfrm>
          <a:prstGeom prst="rect">
            <a:avLst/>
          </a:prstGeom>
        </p:spPr>
      </p:pic>
    </p:spTree>
    <p:extLst>
      <p:ext uri="{BB962C8B-B14F-4D97-AF65-F5344CB8AC3E}">
        <p14:creationId xmlns:p14="http://schemas.microsoft.com/office/powerpoint/2010/main" val="108973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Rückflussverhinderer (Rückschlagventil)</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Um zu verhindern, dass bei abgeschalteter Umwälzpumpe eine konvektive Flüssigkeitszirkulation im Solarkreislauf stattfindet, die dem Speicher Wärme entzieht und diese über das Kollektorfeld an die Umgebung abgibt, ist der Solarkreislauf mit einem Rückflussverhinderer ausgestattet.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212976"/>
            <a:ext cx="4422578" cy="2664296"/>
          </a:xfrm>
          <a:prstGeom prst="rect">
            <a:avLst/>
          </a:prstGeom>
        </p:spPr>
      </p:pic>
    </p:spTree>
    <p:extLst>
      <p:ext uri="{BB962C8B-B14F-4D97-AF65-F5344CB8AC3E}">
        <p14:creationId xmlns:p14="http://schemas.microsoft.com/office/powerpoint/2010/main" val="10472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526692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Ausdehnungsgefäß (MEV)</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Das Ausdehnungsgefäß dient dazu, die Volumenvergrößerung der Solarflüssigkeit bei Erwärmung aufzunehmen und bei Abkühlung wieder in das System zurückzuführen.</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780928"/>
            <a:ext cx="3073524" cy="3073524"/>
          </a:xfrm>
          <a:prstGeom prst="rect">
            <a:avLst/>
          </a:prstGeom>
        </p:spPr>
      </p:pic>
    </p:spTree>
    <p:extLst>
      <p:ext uri="{BB962C8B-B14F-4D97-AF65-F5344CB8AC3E}">
        <p14:creationId xmlns:p14="http://schemas.microsoft.com/office/powerpoint/2010/main" val="309703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44008" y="1988840"/>
            <a:ext cx="4176464" cy="4176464"/>
          </a:xfrm>
          <a:prstGeom prst="rect">
            <a:avLst/>
          </a:prstGeom>
        </p:spPr>
      </p:pic>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483488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Sicherheitsventil</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Um einen unzulässigen Druckanstieg im Solarkreislauf zu verhindern, ist der Einbau eines Sicherheitsventils vorgeschrieben. </a:t>
            </a:r>
          </a:p>
        </p:txBody>
      </p:sp>
      <p:sp>
        <p:nvSpPr>
          <p:cNvPr id="7" name="Rectangle 6"/>
          <p:cNvSpPr/>
          <p:nvPr/>
        </p:nvSpPr>
        <p:spPr>
          <a:xfrm>
            <a:off x="4788024" y="1988840"/>
            <a:ext cx="6480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4293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Luftzerleger </a:t>
            </a:r>
          </a:p>
          <a:p>
            <a:pPr marL="0" indent="0">
              <a:buNone/>
            </a:pPr>
            <a:r>
              <a:rPr lang="en-US" sz="1600" dirty="0">
                <a:latin typeface="Arial" panose="020B0604020202020204" pitchFamily="34" charset="0"/>
                <a:cs typeface="Arial" panose="020B0604020202020204" pitchFamily="34" charset="0"/>
              </a:rPr>
              <a:t>Sie vergrößern den Strömungsquerschnitt, reduzieren dadurch die Strömungsgeschwindigkeit und lassen die Luftblasen aufsteigen. </a:t>
            </a: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820916"/>
            <a:ext cx="4313312" cy="4313312"/>
          </a:xfrm>
          <a:prstGeom prst="rect">
            <a:avLst/>
          </a:prstGeom>
        </p:spPr>
      </p:pic>
    </p:spTree>
    <p:extLst>
      <p:ext uri="{BB962C8B-B14F-4D97-AF65-F5344CB8AC3E}">
        <p14:creationId xmlns:p14="http://schemas.microsoft.com/office/powerpoint/2010/main" val="378483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Anzeigeinstrumente (Thermometer, Manometer, Durchflussmesser)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257" y="3789040"/>
            <a:ext cx="2105125" cy="2105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264" y="3278336"/>
            <a:ext cx="2886968" cy="28869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62" y="3971143"/>
            <a:ext cx="2624499" cy="1740918"/>
          </a:xfrm>
          <a:prstGeom prst="rect">
            <a:avLst/>
          </a:prstGeom>
        </p:spPr>
      </p:pic>
    </p:spTree>
    <p:extLst>
      <p:ext uri="{BB962C8B-B14F-4D97-AF65-F5344CB8AC3E}">
        <p14:creationId xmlns:p14="http://schemas.microsoft.com/office/powerpoint/2010/main" val="284806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4474840" cy="4525963"/>
          </a:xfrm>
        </p:spPr>
        <p:txBody>
          <a:bodyPr>
            <a:noAutofit/>
          </a:bodyPr>
          <a:lstStyle/>
          <a:p>
            <a:pPr marL="0" indent="0">
              <a:buNone/>
            </a:pPr>
            <a:r>
              <a:rPr lang="en-US" sz="1500" dirty="0">
                <a:latin typeface="Arial" panose="020B0604020202020204" pitchFamily="34" charset="0"/>
                <a:cs typeface="Arial" panose="020B0604020202020204" pitchFamily="34" charset="0"/>
              </a:rPr>
              <a:t>2.1. Der Zweck und die Arten von Armaturen</a:t>
            </a:r>
          </a:p>
          <a:p>
            <a:pPr marL="0" indent="0">
              <a:buNone/>
            </a:pPr>
            <a:r>
              <a:rPr lang="en-US" sz="1500" b="1" dirty="0">
                <a:latin typeface="Arial" panose="020B0604020202020204" pitchFamily="34" charset="0"/>
                <a:cs typeface="Arial" panose="020B0604020202020204" pitchFamily="34" charset="0"/>
              </a:rPr>
              <a:t>Absperrarmaturen</a:t>
            </a: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Absperrarmaturen gibt es in verschiedenen Ausführungen, darunter Eck- und Geradsitzventile, Kugelhähne, Schieber und Absperrklappen. Bei der Installation der Ventile ist es wichtig, die Durchflussrichtung zu beachten. Kugelhähne besitzen den geringsten Strömungswiderstand.</a:t>
            </a:r>
          </a:p>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861048"/>
            <a:ext cx="2088232" cy="2088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628" y="1384272"/>
            <a:ext cx="2468047" cy="2081386"/>
          </a:xfrm>
          <a:prstGeom prst="rect">
            <a:avLst/>
          </a:prstGeom>
        </p:spPr>
      </p:pic>
      <p:pic>
        <p:nvPicPr>
          <p:cNvPr id="8" name="Picture 7"/>
          <p:cNvPicPr>
            <a:picLocks noChangeAspect="1"/>
          </p:cNvPicPr>
          <p:nvPr/>
        </p:nvPicPr>
        <p:blipFill>
          <a:blip r:embed="rId4"/>
          <a:stretch>
            <a:fillRect/>
          </a:stretch>
        </p:blipFill>
        <p:spPr>
          <a:xfrm>
            <a:off x="2889812" y="3628005"/>
            <a:ext cx="2232248" cy="2232248"/>
          </a:xfrm>
          <a:prstGeom prst="rect">
            <a:avLst/>
          </a:prstGeom>
        </p:spPr>
      </p:pic>
      <p:sp>
        <p:nvSpPr>
          <p:cNvPr id="9" name="Rectangle 8"/>
          <p:cNvSpPr/>
          <p:nvPr/>
        </p:nvSpPr>
        <p:spPr>
          <a:xfrm>
            <a:off x="5154689" y="1854806"/>
            <a:ext cx="1768433"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Schrägsitzventile</a:t>
            </a:r>
            <a:endParaRPr lang="bg-BG" sz="1600" dirty="0">
              <a:latin typeface="Arial" panose="020B0604020202020204" pitchFamily="34" charset="0"/>
              <a:cs typeface="Arial" panose="020B0604020202020204" pitchFamily="34" charset="0"/>
            </a:endParaRPr>
          </a:p>
        </p:txBody>
      </p:sp>
      <p:sp>
        <p:nvSpPr>
          <p:cNvPr id="10" name="Rectangle 9"/>
          <p:cNvSpPr/>
          <p:nvPr/>
        </p:nvSpPr>
        <p:spPr>
          <a:xfrm>
            <a:off x="296417" y="5826750"/>
            <a:ext cx="1941557"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Geradsitzventile</a:t>
            </a:r>
            <a:endParaRPr lang="bg-BG" sz="1600" dirty="0">
              <a:latin typeface="Arial" panose="020B0604020202020204" pitchFamily="34" charset="0"/>
              <a:cs typeface="Arial" panose="020B0604020202020204" pitchFamily="34" charset="0"/>
            </a:endParaRPr>
          </a:p>
        </p:txBody>
      </p:sp>
      <p:sp>
        <p:nvSpPr>
          <p:cNvPr id="11" name="Rectangle 10"/>
          <p:cNvSpPr/>
          <p:nvPr/>
        </p:nvSpPr>
        <p:spPr>
          <a:xfrm>
            <a:off x="3240839" y="5826750"/>
            <a:ext cx="1140056"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Kugelventile</a:t>
            </a:r>
            <a:endParaRPr lang="bg-BG" sz="16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998" y="4174229"/>
            <a:ext cx="2481238" cy="1280093"/>
          </a:xfrm>
          <a:prstGeom prst="rect">
            <a:avLst/>
          </a:prstGeom>
        </p:spPr>
      </p:pic>
      <p:sp>
        <p:nvSpPr>
          <p:cNvPr id="13" name="Rectangle 12"/>
          <p:cNvSpPr/>
          <p:nvPr/>
        </p:nvSpPr>
        <p:spPr>
          <a:xfrm>
            <a:off x="5333256" y="5607907"/>
            <a:ext cx="124264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Schieber</a:t>
            </a:r>
            <a:endParaRPr lang="bg-BG" sz="16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929" y="3682090"/>
            <a:ext cx="1829063" cy="1829063"/>
          </a:xfrm>
          <a:prstGeom prst="rect">
            <a:avLst/>
          </a:prstGeom>
        </p:spPr>
      </p:pic>
      <p:sp>
        <p:nvSpPr>
          <p:cNvPr id="16" name="Rectangle 15"/>
          <p:cNvSpPr/>
          <p:nvPr/>
        </p:nvSpPr>
        <p:spPr>
          <a:xfrm>
            <a:off x="7551272" y="5780003"/>
            <a:ext cx="155363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Absperrklappen</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64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b="1" dirty="0">
                <a:latin typeface="Arial" panose="020B0604020202020204" pitchFamily="34" charset="0"/>
                <a:cs typeface="Arial" panose="020B0604020202020204" pitchFamily="34" charset="0"/>
              </a:rPr>
              <a:t>Schmutzfilter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Bei kleinen Anlagen (weichgelötet) und entsprechend gespülten Solarkreisläufen kann auf den Einsatz eines Schmutzfilters verzichtet werden. </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107168"/>
            <a:ext cx="4077072" cy="4077072"/>
          </a:xfrm>
          <a:prstGeom prst="rect">
            <a:avLst/>
          </a:prstGeom>
        </p:spPr>
      </p:pic>
    </p:spTree>
    <p:extLst>
      <p:ext uri="{BB962C8B-B14F-4D97-AF65-F5344CB8AC3E}">
        <p14:creationId xmlns:p14="http://schemas.microsoft.com/office/powerpoint/2010/main" val="8094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Inhalt</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Arten von Wärmetauscher- und Speichereinbau</a:t>
            </a:r>
          </a:p>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dirty="0">
                <a:latin typeface="Arial" panose="020B0604020202020204" pitchFamily="34" charset="0"/>
                <a:cs typeface="Arial" panose="020B0604020202020204" pitchFamily="34" charset="0"/>
              </a:rPr>
              <a:t>1.2. Unterschiedliche Austauscher und Speicherausführungen </a:t>
            </a:r>
          </a:p>
          <a:p>
            <a:pPr marL="0" indent="0">
              <a:buNone/>
            </a:pPr>
            <a:r>
              <a:rPr lang="en-US" sz="1600" dirty="0">
                <a:latin typeface="Arial" panose="020B0604020202020204" pitchFamily="34" charset="0"/>
                <a:cs typeface="Arial" panose="020B0604020202020204" pitchFamily="34" charset="0"/>
              </a:rPr>
              <a:t>1.3. Lagermaterialien und Lagereinbau</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Einbau der Armatur</a:t>
            </a:r>
          </a:p>
          <a:p>
            <a:pPr marL="0" indent="0">
              <a:buNone/>
            </a:pPr>
            <a:r>
              <a:rPr lang="en-US" sz="1600" dirty="0">
                <a:latin typeface="Arial" panose="020B0604020202020204" pitchFamily="34" charset="0"/>
                <a:cs typeface="Arial" panose="020B0604020202020204" pitchFamily="34" charset="0"/>
              </a:rPr>
              <a:t>2.1. Der Zweck und die Arten von Armaturen</a:t>
            </a:r>
          </a:p>
          <a:p>
            <a:pPr marL="0" indent="0">
              <a:buNone/>
            </a:pPr>
            <a:r>
              <a:rPr lang="en-US" sz="1600" dirty="0">
                <a:latin typeface="Arial" panose="020B0604020202020204" pitchFamily="34" charset="0"/>
                <a:cs typeface="Arial" panose="020B0604020202020204" pitchFamily="34" charset="0"/>
              </a:rPr>
              <a:t>2.2. Kaltwasseranschluss</a:t>
            </a:r>
          </a:p>
          <a:p>
            <a:pPr marL="0" indent="0">
              <a:buNone/>
            </a:pPr>
            <a:r>
              <a:rPr lang="en-US" sz="1600" dirty="0">
                <a:latin typeface="Arial" panose="020B0604020202020204" pitchFamily="34" charset="0"/>
                <a:cs typeface="Arial" panose="020B0604020202020204" pitchFamily="34" charset="0"/>
              </a:rPr>
              <a:t>2.3. Armaturen für Brauchwasserleitungen</a:t>
            </a: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8229600" cy="3373835"/>
          </a:xfrm>
        </p:spPr>
        <p:txBody>
          <a:bodyPr>
            <a:noAutofit/>
          </a:bodyPr>
          <a:lstStyle/>
          <a:p>
            <a:pPr marL="0" indent="0">
              <a:buNone/>
            </a:pPr>
            <a:r>
              <a:rPr lang="en-US" sz="1600" dirty="0">
                <a:latin typeface="Arial" panose="020B0604020202020204" pitchFamily="34" charset="0"/>
                <a:cs typeface="Arial" panose="020B0604020202020204" pitchFamily="34" charset="0"/>
              </a:rPr>
              <a:t>2.2. Kaltwasseranschluss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716016" y="1639341"/>
            <a:ext cx="3802488" cy="4233194"/>
          </a:xfrm>
          <a:prstGeom prst="rect">
            <a:avLst/>
          </a:prstGeom>
        </p:spPr>
      </p:pic>
      <p:sp>
        <p:nvSpPr>
          <p:cNvPr id="6" name="Rectangle 5"/>
          <p:cNvSpPr/>
          <p:nvPr/>
        </p:nvSpPr>
        <p:spPr>
          <a:xfrm>
            <a:off x="179512" y="2060848"/>
            <a:ext cx="4572000" cy="2308324"/>
          </a:xfrm>
          <a:prstGeom prst="rect">
            <a:avLst/>
          </a:prstGeom>
        </p:spPr>
        <p:txBody>
          <a:bodyPr>
            <a:spAutoFit/>
          </a:bodyPr>
          <a:lstStyle/>
          <a:p>
            <a:r>
              <a:rPr lang="en-US" sz="1600" dirty="0">
                <a:latin typeface="Arial" panose="020B0604020202020204" pitchFamily="34" charset="0"/>
                <a:cs typeface="Arial" panose="020B0604020202020204" pitchFamily="34" charset="0"/>
              </a:rPr>
              <a:t>Der Kaltwasseranschluss ist im unteren Teil des Lagers installiert. Bei unbelüfteten Speichern sollte die Zulaufkombination, bestehend aus Absperrventil, Rückschlagventil und Sicherheitsventil, in die Kaltwasserleitung eingebaut werden. Gegebenenfalls sollte ein zusätzlicher Druckminderer installiert werden (falls erforderlich, um den Netzdruck zu reduzieren). Das Sicherheitsventil muss so installiert werden, dass es nicht abgesperrt werden kann.</a:t>
            </a:r>
          </a:p>
        </p:txBody>
      </p:sp>
    </p:spTree>
    <p:extLst>
      <p:ext uri="{BB962C8B-B14F-4D97-AF65-F5344CB8AC3E}">
        <p14:creationId xmlns:p14="http://schemas.microsoft.com/office/powerpoint/2010/main" val="269114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Armaturen für Brauchwasserleitungen</a:t>
            </a:r>
          </a:p>
          <a:p>
            <a:pPr marL="0" indent="0">
              <a:buNone/>
            </a:pPr>
            <a:r>
              <a:rPr lang="en-US" sz="1600" b="1" dirty="0">
                <a:latin typeface="Arial" panose="020B0604020202020204" pitchFamily="34" charset="0"/>
                <a:cs typeface="Arial" panose="020B0604020202020204" pitchFamily="34" charset="0"/>
              </a:rPr>
              <a:t>Ablasshahn</a:t>
            </a:r>
          </a:p>
          <a:p>
            <a:pPr marL="0" indent="0">
              <a:buNone/>
            </a:pPr>
            <a:r>
              <a:rPr lang="en-US" sz="1600" dirty="0">
                <a:latin typeface="Arial" panose="020B0604020202020204" pitchFamily="34" charset="0"/>
                <a:cs typeface="Arial" panose="020B0604020202020204" pitchFamily="34" charset="0"/>
              </a:rPr>
              <a:t>Zur Entleerung des Speichers bei Wartungsarbeiten und Reparaturen sollte ein Ablasshahn am tiefsten Punkt der Kaltwasserzuleitung installiert werden.</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298343" y="3068960"/>
            <a:ext cx="2832348" cy="28323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212976"/>
            <a:ext cx="3744416" cy="2787995"/>
          </a:xfrm>
          <a:prstGeom prst="rect">
            <a:avLst/>
          </a:prstGeom>
        </p:spPr>
      </p:pic>
    </p:spTree>
    <p:extLst>
      <p:ext uri="{BB962C8B-B14F-4D97-AF65-F5344CB8AC3E}">
        <p14:creationId xmlns:p14="http://schemas.microsoft.com/office/powerpoint/2010/main" val="34737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Armaturen für Brauchwasserleitungen</a:t>
            </a:r>
          </a:p>
          <a:p>
            <a:pPr marL="0" indent="0">
              <a:buNone/>
            </a:pPr>
            <a:r>
              <a:rPr lang="en-US" sz="1600" b="1" dirty="0">
                <a:latin typeface="Arial" panose="020B0604020202020204" pitchFamily="34" charset="0"/>
                <a:cs typeface="Arial" panose="020B0604020202020204" pitchFamily="34" charset="0"/>
              </a:rPr>
              <a:t>Thermostatisches Mischventil</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322" y="3028704"/>
            <a:ext cx="4788024" cy="3048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32" y="2276872"/>
            <a:ext cx="3793604" cy="3793604"/>
          </a:xfrm>
          <a:prstGeom prst="rect">
            <a:avLst/>
          </a:prstGeom>
        </p:spPr>
      </p:pic>
    </p:spTree>
    <p:extLst>
      <p:ext uri="{BB962C8B-B14F-4D97-AF65-F5344CB8AC3E}">
        <p14:creationId xmlns:p14="http://schemas.microsoft.com/office/powerpoint/2010/main" val="91235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Einbau der Armatur</a:t>
            </a:r>
            <a:endParaRPr lang="el-GR" dirty="0"/>
          </a:p>
        </p:txBody>
      </p:sp>
      <p:sp>
        <p:nvSpPr>
          <p:cNvPr id="3" name="Content Placeholder 2"/>
          <p:cNvSpPr>
            <a:spLocks noGrp="1"/>
          </p:cNvSpPr>
          <p:nvPr>
            <p:ph idx="1"/>
          </p:nvPr>
        </p:nvSpPr>
        <p:spPr>
          <a:xfrm>
            <a:off x="457200" y="1639341"/>
            <a:ext cx="533893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Armaturen für Brauchwasserleitungen</a:t>
            </a:r>
          </a:p>
          <a:p>
            <a:pPr marL="0" indent="0">
              <a:buNone/>
            </a:pPr>
            <a:r>
              <a:rPr lang="en-US" sz="1600" b="1" dirty="0">
                <a:latin typeface="Arial" panose="020B0604020202020204" pitchFamily="34" charset="0"/>
                <a:cs typeface="Arial" panose="020B0604020202020204" pitchFamily="34" charset="0"/>
              </a:rPr>
              <a:t>Schmutzfilter </a:t>
            </a:r>
          </a:p>
          <a:p>
            <a:pPr marL="0" indent="0">
              <a:buNone/>
            </a:pPr>
            <a:r>
              <a:rPr lang="en-US" sz="1600" dirty="0">
                <a:latin typeface="Arial" panose="020B0604020202020204" pitchFamily="34" charset="0"/>
                <a:cs typeface="Arial" panose="020B0604020202020204" pitchFamily="34" charset="0"/>
              </a:rPr>
              <a:t>Die Funktion des Thermostatmischers und des Druckminderers kann durch kleine Partikel beeinträchtigt werden. Es wird daher empfohlen, in der Kaltwasserleitung in Fließrichtung vor diesen Armaturen einen Schmutzfilter zu installieren.</a:t>
            </a: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28" y="1519205"/>
            <a:ext cx="2448272" cy="4640515"/>
          </a:xfrm>
          <a:prstGeom prst="rect">
            <a:avLst/>
          </a:prstGeom>
        </p:spPr>
      </p:pic>
    </p:spTree>
    <p:extLst>
      <p:ext uri="{BB962C8B-B14F-4D97-AF65-F5344CB8AC3E}">
        <p14:creationId xmlns:p14="http://schemas.microsoft.com/office/powerpoint/2010/main" val="275187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Fazit</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Sie haben nun das Modul "</a:t>
            </a:r>
            <a:r>
              <a:rPr lang="en-US" sz="1600" i="1" dirty="0">
                <a:latin typeface="Arial" panose="020B0604020202020204" pitchFamily="34" charset="0"/>
                <a:cs typeface="Arial" panose="020B0604020202020204" pitchFamily="34" charset="0"/>
              </a:rPr>
              <a:t>Das Hilfssystem"</a:t>
            </a:r>
            <a:r>
              <a:rPr lang="en-US" sz="1600" dirty="0">
                <a:latin typeface="Arial" panose="020B0604020202020204" pitchFamily="34" charset="0"/>
                <a:cs typeface="Arial" panose="020B0604020202020204" pitchFamily="34" charset="0"/>
              </a:rPr>
              <a:t> abgeschlossen und </a:t>
            </a:r>
            <a:r>
              <a:rPr lang="en-US" sz="1600" dirty="0" err="1">
                <a:latin typeface="Arial" panose="020B0604020202020204" pitchFamily="34" charset="0"/>
                <a:cs typeface="Arial" panose="020B0604020202020204" pitchFamily="34" charset="0"/>
              </a:rPr>
              <a:t>sind</a:t>
            </a:r>
            <a:r>
              <a:rPr lang="en-US" sz="1600" dirty="0">
                <a:latin typeface="Arial" panose="020B0604020202020204" pitchFamily="34" charset="0"/>
                <a:cs typeface="Arial" panose="020B0604020202020204" pitchFamily="34" charset="0"/>
              </a:rPr>
              <a:t> nun in der Lage:</a:t>
            </a: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Konstruktion verschiedener Tauscher- und </a:t>
            </a:r>
            <a:r>
              <a:rPr lang="en-US" sz="1600" dirty="0" err="1">
                <a:latin typeface="Arial" panose="020B0604020202020204" pitchFamily="34" charset="0"/>
                <a:cs typeface="Arial" panose="020B0604020202020204" pitchFamily="34" charset="0"/>
              </a:rPr>
              <a:t>Speichertypen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beschreiben</a:t>
            </a:r>
            <a:r>
              <a:rPr lang="el-GR" sz="160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buFont typeface="+mj-lt"/>
              <a:buAutoNum type="arabicPeriod"/>
            </a:pPr>
            <a:r>
              <a:rPr lang="en-US" sz="1600" dirty="0">
                <a:latin typeface="Arial" panose="020B0604020202020204" pitchFamily="34" charset="0"/>
                <a:cs typeface="Arial" panose="020B0604020202020204" pitchFamily="34" charset="0"/>
              </a:rPr>
              <a:t>Zu </a:t>
            </a:r>
            <a:r>
              <a:rPr lang="en-US" sz="1600" dirty="0" err="1">
                <a:latin typeface="Arial" panose="020B0604020202020204" pitchFamily="34" charset="0"/>
                <a:cs typeface="Arial" panose="020B0604020202020204" pitchFamily="34" charset="0"/>
              </a:rPr>
              <a:t>identifizieren</a:t>
            </a:r>
            <a:r>
              <a:rPr lang="en-US" sz="1600" dirty="0">
                <a:latin typeface="Arial" panose="020B0604020202020204" pitchFamily="34" charset="0"/>
                <a:cs typeface="Arial" panose="020B0604020202020204" pitchFamily="34" charset="0"/>
              </a:rPr>
              <a:t>, wie man verschiedene Wärmetauscher und Speicher mit Hilfe von Fittings installiert. </a:t>
            </a:r>
          </a:p>
        </p:txBody>
      </p:sp>
    </p:spTree>
    <p:extLst>
      <p:ext uri="{BB962C8B-B14F-4D97-AF65-F5344CB8AC3E}">
        <p14:creationId xmlns:p14="http://schemas.microsoft.com/office/powerpoint/2010/main" val="370923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des Moduls</a:t>
            </a:r>
            <a:endParaRPr lang="el-GR" dirty="0"/>
          </a:p>
        </p:txBody>
      </p:sp>
      <p:sp>
        <p:nvSpPr>
          <p:cNvPr id="5" name="Subtitle 4"/>
          <p:cNvSpPr>
            <a:spLocks noGrp="1"/>
          </p:cNvSpPr>
          <p:nvPr>
            <p:ph type="subTitle" idx="1"/>
          </p:nvPr>
        </p:nvSpPr>
        <p:spPr/>
        <p:txBody>
          <a:bodyPr/>
          <a:lstStyle/>
          <a:p>
            <a:r>
              <a:rPr lang="en-US" dirty="0"/>
              <a:t>Das Hilfssystem </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b="1" dirty="0">
                <a:latin typeface="Arial" panose="020B0604020202020204" pitchFamily="34" charset="0"/>
                <a:cs typeface="Arial" panose="020B0604020202020204" pitchFamily="34" charset="0"/>
              </a:rPr>
              <a:t>Solare Flüssigkeit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Solarflüssigkeit transportiert die im Kollektor erzeugte Wärme in den Solarspeicher. Wasser ist dafür das geeignetste Medium, da es einige sehr gute Eigenschaften hat:</a:t>
            </a:r>
          </a:p>
          <a:p>
            <a:pPr marL="0" indent="0">
              <a:buNone/>
            </a:pPr>
            <a:r>
              <a:rPr lang="en-US" sz="1600" dirty="0">
                <a:latin typeface="Arial" panose="020B0604020202020204" pitchFamily="34" charset="0"/>
                <a:cs typeface="Arial" panose="020B0604020202020204" pitchFamily="34" charset="0"/>
              </a:rPr>
              <a:t>■ hohe Wärmekapazität</a:t>
            </a:r>
          </a:p>
          <a:p>
            <a:pPr marL="0" indent="0">
              <a:buNone/>
            </a:pPr>
            <a:r>
              <a:rPr lang="en-US" sz="1600" dirty="0">
                <a:latin typeface="Arial" panose="020B0604020202020204" pitchFamily="34" charset="0"/>
                <a:cs typeface="Arial" panose="020B0604020202020204" pitchFamily="34" charset="0"/>
              </a:rPr>
              <a:t>■ hohe Wärmeleitfähigkeit</a:t>
            </a:r>
          </a:p>
          <a:p>
            <a:pPr marL="0" indent="0">
              <a:buNone/>
            </a:pPr>
            <a:r>
              <a:rPr lang="en-US" sz="1600" dirty="0">
                <a:latin typeface="Arial" panose="020B0604020202020204" pitchFamily="34" charset="0"/>
                <a:cs typeface="Arial" panose="020B0604020202020204" pitchFamily="34" charset="0"/>
              </a:rPr>
              <a:t>■ niedrige Viskosität.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Außerdem ist Wasser:</a:t>
            </a:r>
          </a:p>
          <a:p>
            <a:pPr marL="0" indent="0">
              <a:buNone/>
            </a:pPr>
            <a:r>
              <a:rPr lang="en-US" sz="1600" dirty="0">
                <a:latin typeface="Arial" panose="020B0604020202020204" pitchFamily="34" charset="0"/>
                <a:cs typeface="Arial" panose="020B0604020202020204" pitchFamily="34" charset="0"/>
              </a:rPr>
              <a:t>■ nicht brennbar</a:t>
            </a:r>
          </a:p>
          <a:p>
            <a:pPr marL="0" indent="0">
              <a:buNone/>
            </a:pPr>
            <a:r>
              <a:rPr lang="en-US" sz="1600" dirty="0">
                <a:latin typeface="Arial" panose="020B0604020202020204" pitchFamily="34" charset="0"/>
                <a:cs typeface="Arial" panose="020B0604020202020204" pitchFamily="34" charset="0"/>
              </a:rPr>
              <a:t>■ ungiftig</a:t>
            </a:r>
          </a:p>
          <a:p>
            <a:pPr marL="0" indent="0">
              <a:buNone/>
            </a:pPr>
            <a:r>
              <a:rPr lang="en-US" sz="1600" dirty="0">
                <a:latin typeface="Arial" panose="020B0604020202020204" pitchFamily="34" charset="0"/>
                <a:cs typeface="Arial" panose="020B0604020202020204" pitchFamily="34" charset="0"/>
              </a:rPr>
              <a:t>■ günstig.</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57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b="1" dirty="0">
                <a:latin typeface="Arial" panose="020B0604020202020204" pitchFamily="34" charset="0"/>
                <a:cs typeface="Arial" panose="020B0604020202020204" pitchFamily="34" charset="0"/>
              </a:rPr>
              <a:t>Rückflussverhinderung</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 ist wichtig, ein Rückschlagventil oder eine Schwerkraftbremse im Rücklauf zwischen Pumpe und Kollektor zu installieren. </a:t>
            </a:r>
          </a:p>
        </p:txBody>
      </p:sp>
      <p:pic>
        <p:nvPicPr>
          <p:cNvPr id="4" name="Picture 3"/>
          <p:cNvPicPr>
            <a:picLocks noChangeAspect="1"/>
          </p:cNvPicPr>
          <p:nvPr/>
        </p:nvPicPr>
        <p:blipFill>
          <a:blip r:embed="rId2"/>
          <a:stretch>
            <a:fillRect/>
          </a:stretch>
        </p:blipFill>
        <p:spPr>
          <a:xfrm>
            <a:off x="755576" y="3068960"/>
            <a:ext cx="7520084" cy="2592288"/>
          </a:xfrm>
          <a:prstGeom prst="rect">
            <a:avLst/>
          </a:prstGeom>
        </p:spPr>
      </p:pic>
    </p:spTree>
    <p:extLst>
      <p:ext uri="{BB962C8B-B14F-4D97-AF65-F5344CB8AC3E}">
        <p14:creationId xmlns:p14="http://schemas.microsoft.com/office/powerpoint/2010/main" val="393100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484784"/>
            <a:ext cx="4618856" cy="1573635"/>
          </a:xfrm>
        </p:spPr>
        <p:txBody>
          <a:bodyPr>
            <a:noAutofit/>
          </a:bodyPr>
          <a:lstStyle/>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b="1" dirty="0">
                <a:latin typeface="Arial" panose="020B0604020202020204" pitchFamily="34" charset="0"/>
                <a:cs typeface="Arial" panose="020B0604020202020204" pitchFamily="34" charset="0"/>
              </a:rPr>
              <a:t>Schnellentlüfter</a:t>
            </a:r>
          </a:p>
          <a:p>
            <a:pPr marL="0" indent="0">
              <a:buNone/>
            </a:pPr>
            <a:r>
              <a:rPr lang="en-US" sz="1600" dirty="0">
                <a:latin typeface="Arial" panose="020B0604020202020204" pitchFamily="34" charset="0"/>
                <a:cs typeface="Arial" panose="020B0604020202020204" pitchFamily="34" charset="0"/>
              </a:rPr>
              <a:t>Am höchsten Punkt jeder Solaranlage muss eine automatische Entlüftung mit Absperrventil oder eine manuelle Entlüftung vorgesehen werden.</a:t>
            </a: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6516216" y="5727723"/>
            <a:ext cx="1728192"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Schlechte Entlüftung </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171283" y="1601781"/>
            <a:ext cx="3972717" cy="3987459"/>
          </a:xfrm>
          <a:prstGeom prst="rect">
            <a:avLst/>
          </a:prstGeom>
        </p:spPr>
      </p:pic>
      <p:sp>
        <p:nvSpPr>
          <p:cNvPr id="6" name="Rectangle 5"/>
          <p:cNvSpPr/>
          <p:nvPr/>
        </p:nvSpPr>
        <p:spPr>
          <a:xfrm>
            <a:off x="1043608" y="5897000"/>
            <a:ext cx="302433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Gute bis sehr gute Entlüftung</a:t>
            </a:r>
            <a:endParaRPr lang="bg-BG"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023166" y="2987717"/>
            <a:ext cx="3044778" cy="2788000"/>
          </a:xfrm>
          <a:prstGeom prst="rect">
            <a:avLst/>
          </a:prstGeom>
        </p:spPr>
      </p:pic>
    </p:spTree>
    <p:extLst>
      <p:ext uri="{BB962C8B-B14F-4D97-AF65-F5344CB8AC3E}">
        <p14:creationId xmlns:p14="http://schemas.microsoft.com/office/powerpoint/2010/main" val="236833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323528" y="1628800"/>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b="1" dirty="0">
                <a:latin typeface="Arial" panose="020B0604020202020204" pitchFamily="34" charset="0"/>
                <a:cs typeface="Arial" panose="020B0604020202020204" pitchFamily="34" charset="0"/>
              </a:rPr>
              <a:t>Durchflussmessgeräte</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Kleine mechanische Volumenstromanzeigegeräte ermöglichen die Kontrolle des Volumenstroms. Bei bestimmten Durchflussmessgeräten kann der Volumenstrom in gewissen Grenzen mit Hilfe eines Durchflussregelventils reduziert werden. </a:t>
            </a:r>
          </a:p>
        </p:txBody>
      </p:sp>
      <p:pic>
        <p:nvPicPr>
          <p:cNvPr id="4" name="Picture 3"/>
          <p:cNvPicPr>
            <a:picLocks noChangeAspect="1"/>
          </p:cNvPicPr>
          <p:nvPr/>
        </p:nvPicPr>
        <p:blipFill>
          <a:blip r:embed="rId2"/>
          <a:stretch>
            <a:fillRect/>
          </a:stretch>
        </p:blipFill>
        <p:spPr>
          <a:xfrm>
            <a:off x="4622295" y="2780928"/>
            <a:ext cx="4064505" cy="3024336"/>
          </a:xfrm>
          <a:prstGeom prst="rect">
            <a:avLst/>
          </a:prstGeom>
        </p:spPr>
      </p:pic>
    </p:spTree>
    <p:extLst>
      <p:ext uri="{BB962C8B-B14F-4D97-AF65-F5344CB8AC3E}">
        <p14:creationId xmlns:p14="http://schemas.microsoft.com/office/powerpoint/2010/main" val="400032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323528" y="1628800"/>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Die Hilfselemente des Solarkreislaufs </a:t>
            </a:r>
          </a:p>
          <a:p>
            <a:pPr marL="0" indent="0">
              <a:buNone/>
            </a:pPr>
            <a:r>
              <a:rPr lang="en-US" sz="1600" b="1" dirty="0">
                <a:latin typeface="Arial" panose="020B0604020202020204" pitchFamily="34" charset="0"/>
                <a:cs typeface="Arial" panose="020B0604020202020204" pitchFamily="34" charset="0"/>
              </a:rPr>
              <a:t>Sicherheitseinrichtungen im Solarkreislauf</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Nach der europäischen Norm EN 12976 muss jeder absperrbare Abschnitt des Kollektorfeldes mit mindestens einem Sicherheitsventil ausgestattet sein. </a:t>
            </a:r>
          </a:p>
        </p:txBody>
      </p:sp>
      <p:pic>
        <p:nvPicPr>
          <p:cNvPr id="4" name="Picture 3"/>
          <p:cNvPicPr>
            <a:picLocks noChangeAspect="1"/>
          </p:cNvPicPr>
          <p:nvPr/>
        </p:nvPicPr>
        <p:blipFill>
          <a:blip r:embed="rId2"/>
          <a:stretch>
            <a:fillRect/>
          </a:stretch>
        </p:blipFill>
        <p:spPr>
          <a:xfrm>
            <a:off x="4427984" y="1700807"/>
            <a:ext cx="4347495" cy="4324349"/>
          </a:xfrm>
          <a:prstGeom prst="rect">
            <a:avLst/>
          </a:prstGeom>
        </p:spPr>
      </p:pic>
      <p:sp>
        <p:nvSpPr>
          <p:cNvPr id="5" name="Rectangle 4"/>
          <p:cNvSpPr/>
          <p:nvPr/>
        </p:nvSpPr>
        <p:spPr>
          <a:xfrm>
            <a:off x="7473520" y="5589240"/>
            <a:ext cx="1301959"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Sicherheitsventil</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6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Arten von Wärmetauscher- und Speichereinbau</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Unterschiedliche Austauscher und Speicherausführungen</a:t>
            </a:r>
          </a:p>
          <a:p>
            <a:pPr marL="0" indent="0">
              <a:buNone/>
            </a:pPr>
            <a:r>
              <a:rPr lang="en-US" sz="1600" b="1" dirty="0">
                <a:latin typeface="Arial" panose="020B0604020202020204" pitchFamily="34" charset="0"/>
                <a:cs typeface="Arial" panose="020B0604020202020204" pitchFamily="34" charset="0"/>
              </a:rPr>
              <a:t> Solar-Wärmetauscher (Wärmeübertragungseinheit)</a:t>
            </a:r>
          </a:p>
          <a:p>
            <a:pPr marL="0" indent="0">
              <a:buNone/>
            </a:pPr>
            <a:r>
              <a:rPr lang="en-US" sz="1600" dirty="0">
                <a:latin typeface="Arial" panose="020B0604020202020204" pitchFamily="34" charset="0"/>
                <a:cs typeface="Arial" panose="020B0604020202020204" pitchFamily="34" charset="0"/>
              </a:rPr>
              <a:t>Der vertikale Einbau von Wärmetauschern ist </a:t>
            </a:r>
            <a:r>
              <a:rPr lang="en-US" sz="1600" dirty="0" err="1">
                <a:latin typeface="Arial" panose="020B0604020202020204" pitchFamily="34" charset="0"/>
                <a:cs typeface="Arial" panose="020B0604020202020204" pitchFamily="34" charset="0"/>
              </a:rPr>
              <a:t>günstiger</a:t>
            </a:r>
            <a:r>
              <a:rPr lang="en-US" sz="1600" dirty="0">
                <a:latin typeface="Arial" panose="020B0604020202020204" pitchFamily="34" charset="0"/>
                <a:cs typeface="Arial" panose="020B0604020202020204" pitchFamily="34" charset="0"/>
              </a:rPr>
              <a:t> und sollte bevorzugt werden, da er den Schichteffekt im Lagersystem fördert. </a:t>
            </a:r>
          </a:p>
        </p:txBody>
      </p:sp>
      <p:pic>
        <p:nvPicPr>
          <p:cNvPr id="4" name="Picture 3"/>
          <p:cNvPicPr>
            <a:picLocks noChangeAspect="1"/>
          </p:cNvPicPr>
          <p:nvPr/>
        </p:nvPicPr>
        <p:blipFill>
          <a:blip r:embed="rId2"/>
          <a:stretch>
            <a:fillRect/>
          </a:stretch>
        </p:blipFill>
        <p:spPr>
          <a:xfrm>
            <a:off x="753840" y="3616648"/>
            <a:ext cx="3893850" cy="1382333"/>
          </a:xfrm>
          <a:prstGeom prst="rect">
            <a:avLst/>
          </a:prstGeom>
        </p:spPr>
      </p:pic>
      <p:pic>
        <p:nvPicPr>
          <p:cNvPr id="5" name="Picture 4"/>
          <p:cNvPicPr>
            <a:picLocks noChangeAspect="1"/>
          </p:cNvPicPr>
          <p:nvPr/>
        </p:nvPicPr>
        <p:blipFill>
          <a:blip r:embed="rId3"/>
          <a:stretch>
            <a:fillRect/>
          </a:stretch>
        </p:blipFill>
        <p:spPr>
          <a:xfrm>
            <a:off x="4865580" y="3356992"/>
            <a:ext cx="3893850" cy="2288000"/>
          </a:xfrm>
          <a:prstGeom prst="rect">
            <a:avLst/>
          </a:prstGeom>
        </p:spPr>
      </p:pic>
      <p:sp>
        <p:nvSpPr>
          <p:cNvPr id="6" name="Rectangle 5"/>
          <p:cNvSpPr/>
          <p:nvPr/>
        </p:nvSpPr>
        <p:spPr>
          <a:xfrm>
            <a:off x="1187624" y="5175024"/>
            <a:ext cx="273825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Rippenrohr-Wärmetauscher</a:t>
            </a:r>
            <a:endParaRPr lang="bg-BG" sz="1600" dirty="0">
              <a:latin typeface="Arial" panose="020B0604020202020204" pitchFamily="34" charset="0"/>
              <a:cs typeface="Arial" panose="020B0604020202020204" pitchFamily="34" charset="0"/>
            </a:endParaRPr>
          </a:p>
        </p:txBody>
      </p:sp>
      <p:sp>
        <p:nvSpPr>
          <p:cNvPr id="7" name="Rectangle 6"/>
          <p:cNvSpPr/>
          <p:nvPr/>
        </p:nvSpPr>
        <p:spPr>
          <a:xfrm>
            <a:off x="5580112" y="5826750"/>
            <a:ext cx="256672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Glattrohr-Wärmetauscher</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7820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1485</Words>
  <Application>Microsoft Office PowerPoint</Application>
  <PresentationFormat>Bildschirmpräsentation (4:3)</PresentationFormat>
  <Paragraphs>239</Paragraphs>
  <Slides>35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Wingdings</vt:lpstr>
      <vt:lpstr>2_Office Theme</vt:lpstr>
      <vt:lpstr>Solarthermische Anlagen zur Warmwasserbereitung und Raumheizung im Einfamilienhaus</vt:lpstr>
      <vt:lpstr>Modul Ziele</vt:lpstr>
      <vt:lpstr>Inhalt</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1. Arten von Wärmetauscher- und Speichereinbau</vt:lpstr>
      <vt:lpstr>2. Einbau der Armatur</vt:lpstr>
      <vt:lpstr>2. Einbau der Armatur</vt:lpstr>
      <vt:lpstr>2. Einbau der Armatur</vt:lpstr>
      <vt:lpstr>2. Einbau der Armatur</vt:lpstr>
      <vt:lpstr>2. Einbau der Armatur</vt:lpstr>
      <vt:lpstr>2. Einbau der Armatur</vt:lpstr>
      <vt:lpstr>2. Einbau der Armatur</vt:lpstr>
      <vt:lpstr>2. Einbau der Armatur</vt:lpstr>
      <vt:lpstr>2. Einbau der Armatur</vt:lpstr>
      <vt:lpstr>2. Einbau der Armatur</vt:lpstr>
      <vt:lpstr>2. Einbau der Armatur</vt:lpstr>
      <vt:lpstr>2. Einbau der Armatur</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86</cp:revision>
  <dcterms:created xsi:type="dcterms:W3CDTF">2017-12-11T10:59:29Z</dcterms:created>
  <dcterms:modified xsi:type="dcterms:W3CDTF">2020-01-21T22:25:52Z</dcterms:modified>
</cp:coreProperties>
</file>